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35" r:id="rId2"/>
    <p:sldMasterId id="2147483780" r:id="rId3"/>
    <p:sldMasterId id="2147483793" r:id="rId4"/>
    <p:sldMasterId id="2147483819" r:id="rId5"/>
    <p:sldMasterId id="2147483831" r:id="rId6"/>
  </p:sldMasterIdLst>
  <p:notesMasterIdLst>
    <p:notesMasterId r:id="rId32"/>
  </p:notesMasterIdLst>
  <p:handoutMasterIdLst>
    <p:handoutMasterId r:id="rId33"/>
  </p:handoutMasterIdLst>
  <p:sldIdLst>
    <p:sldId id="256" r:id="rId7"/>
    <p:sldId id="430" r:id="rId8"/>
    <p:sldId id="439" r:id="rId9"/>
    <p:sldId id="977" r:id="rId10"/>
    <p:sldId id="449" r:id="rId11"/>
    <p:sldId id="979" r:id="rId12"/>
    <p:sldId id="419" r:id="rId13"/>
    <p:sldId id="459" r:id="rId14"/>
    <p:sldId id="1019" r:id="rId15"/>
    <p:sldId id="461" r:id="rId16"/>
    <p:sldId id="799" r:id="rId17"/>
    <p:sldId id="1018" r:id="rId18"/>
    <p:sldId id="412" r:id="rId19"/>
    <p:sldId id="413" r:id="rId20"/>
    <p:sldId id="1014" r:id="rId21"/>
    <p:sldId id="1015" r:id="rId22"/>
    <p:sldId id="959" r:id="rId23"/>
    <p:sldId id="958" r:id="rId24"/>
    <p:sldId id="962" r:id="rId25"/>
    <p:sldId id="1020" r:id="rId26"/>
    <p:sldId id="595" r:id="rId27"/>
    <p:sldId id="370" r:id="rId28"/>
    <p:sldId id="983" r:id="rId29"/>
    <p:sldId id="410" r:id="rId30"/>
    <p:sldId id="457" r:id="rId31"/>
  </p:sldIdLst>
  <p:sldSz cx="10287000" cy="6858000" type="35mm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kanova Terezie" initials="ST" lastIdx="5" clrIdx="0"/>
  <p:cmAuthor id="1" name="Dankova Katerina" initials="DK" lastIdx="11" clrIdx="1"/>
  <p:cmAuthor id="2" name="Eli Lilly and Company" initials="ELa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3575E"/>
    <a:srgbClr val="C7C9CE"/>
    <a:srgbClr val="E50071"/>
    <a:srgbClr val="000000"/>
    <a:srgbClr val="66FFFF"/>
    <a:srgbClr val="CCECFF"/>
    <a:srgbClr val="0099FF"/>
    <a:srgbClr val="3399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1" autoAdjust="0"/>
    <p:restoredTop sz="81904" autoAdjust="0"/>
  </p:normalViewPr>
  <p:slideViewPr>
    <p:cSldViewPr snapToGrid="0">
      <p:cViewPr varScale="1">
        <p:scale>
          <a:sx n="70" d="100"/>
          <a:sy n="70" d="100"/>
        </p:scale>
        <p:origin x="1685" y="58"/>
      </p:cViewPr>
      <p:guideLst>
        <p:guide orient="horz" pos="2160"/>
        <p:guide pos="3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69206974128269"/>
          <c:y val="2.164638511095205E-2"/>
          <c:w val="0.8407500198838781"/>
          <c:h val="0.86652209098862654"/>
        </c:manualLayout>
      </c:layout>
      <c:scatterChart>
        <c:scatterStyle val="lineMarker"/>
        <c:varyColors val="0"/>
        <c:ser>
          <c:idx val="1"/>
          <c:order val="0"/>
          <c:tx>
            <c:strRef>
              <c:f>'Data - DM'!$A$5</c:f>
              <c:strCache>
                <c:ptCount val="1"/>
                <c:pt idx="0">
                  <c:v>Placebo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DM'!$C$8:$J$8</c:f>
                <c:numCache>
                  <c:formatCode>General</c:formatCode>
                  <c:ptCount val="8"/>
                  <c:pt idx="0">
                    <c:v>1.1000000000000005</c:v>
                  </c:pt>
                  <c:pt idx="1">
                    <c:v>1.0999999999999996</c:v>
                  </c:pt>
                  <c:pt idx="2">
                    <c:v>1.2000000000000002</c:v>
                  </c:pt>
                  <c:pt idx="3">
                    <c:v>1.0999999999999996</c:v>
                  </c:pt>
                  <c:pt idx="4">
                    <c:v>1.1000000000000005</c:v>
                  </c:pt>
                  <c:pt idx="5">
                    <c:v>1.1000000000000005</c:v>
                  </c:pt>
                  <c:pt idx="6">
                    <c:v>1</c:v>
                  </c:pt>
                  <c:pt idx="7">
                    <c:v>1</c:v>
                  </c:pt>
                </c:numCache>
              </c:numRef>
            </c:plus>
            <c:minus>
              <c:numRef>
                <c:f>'Data - DM'!$C$10:$J$10</c:f>
                <c:numCache>
                  <c:formatCode>General</c:formatCode>
                  <c:ptCount val="8"/>
                  <c:pt idx="0">
                    <c:v>0.59999999999999964</c:v>
                  </c:pt>
                  <c:pt idx="1">
                    <c:v>0.70000000000000018</c:v>
                  </c:pt>
                  <c:pt idx="2">
                    <c:v>0.59999999999999964</c:v>
                  </c:pt>
                  <c:pt idx="3">
                    <c:v>0.70000000000000018</c:v>
                  </c:pt>
                  <c:pt idx="4">
                    <c:v>0.59999999999999964</c:v>
                  </c:pt>
                  <c:pt idx="5">
                    <c:v>0.70000000000000018</c:v>
                  </c:pt>
                  <c:pt idx="6">
                    <c:v>0.70000000000000018</c:v>
                  </c:pt>
                  <c:pt idx="7">
                    <c:v>0.70000000000000018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ln w="0">
                <a:solidFill>
                  <a:schemeClr val="accent1"/>
                </a:solidFill>
              </a:ln>
            </c:spPr>
          </c:errBars>
          <c:xVal>
            <c:numRef>
              <c:f>'Data - DM'!$C$3:$J$3</c:f>
              <c:numCache>
                <c:formatCode>General</c:formatCode>
                <c:ptCount val="8"/>
                <c:pt idx="0">
                  <c:v>0</c:v>
                </c:pt>
                <c:pt idx="1">
                  <c:v>23</c:v>
                </c:pt>
                <c:pt idx="2">
                  <c:v>47</c:v>
                </c:pt>
                <c:pt idx="3">
                  <c:v>71</c:v>
                </c:pt>
                <c:pt idx="4">
                  <c:v>95</c:v>
                </c:pt>
                <c:pt idx="5">
                  <c:v>119</c:v>
                </c:pt>
                <c:pt idx="6">
                  <c:v>143</c:v>
                </c:pt>
                <c:pt idx="7">
                  <c:v>167</c:v>
                </c:pt>
              </c:numCache>
            </c:numRef>
          </c:xVal>
          <c:yVal>
            <c:numRef>
              <c:f>'Data - DM'!$C$9:$J$9</c:f>
              <c:numCache>
                <c:formatCode>General</c:formatCode>
                <c:ptCount val="8"/>
                <c:pt idx="0">
                  <c:v>6.8</c:v>
                </c:pt>
                <c:pt idx="1">
                  <c:v>6.9</c:v>
                </c:pt>
                <c:pt idx="2">
                  <c:v>6.8</c:v>
                </c:pt>
                <c:pt idx="3">
                  <c:v>6.9</c:v>
                </c:pt>
                <c:pt idx="4">
                  <c:v>6.8</c:v>
                </c:pt>
                <c:pt idx="5">
                  <c:v>6.8</c:v>
                </c:pt>
                <c:pt idx="6">
                  <c:v>6.8</c:v>
                </c:pt>
                <c:pt idx="7">
                  <c:v>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AA-464C-9EEC-DBE4D33F93E5}"/>
            </c:ext>
          </c:extLst>
        </c:ser>
        <c:ser>
          <c:idx val="0"/>
          <c:order val="1"/>
          <c:tx>
            <c:strRef>
              <c:f>'Data - DM'!$A$14</c:f>
              <c:strCache>
                <c:ptCount val="1"/>
                <c:pt idx="0">
                  <c:v>Evolocumab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DM'!$C$17:$J$17</c:f>
                <c:numCache>
                  <c:formatCode>General</c:formatCode>
                  <c:ptCount val="8"/>
                  <c:pt idx="0">
                    <c:v>1.1000000000000005</c:v>
                  </c:pt>
                  <c:pt idx="1">
                    <c:v>1.2999999999999989</c:v>
                  </c:pt>
                  <c:pt idx="2">
                    <c:v>1.2999999999999998</c:v>
                  </c:pt>
                  <c:pt idx="3">
                    <c:v>1.0999999999999996</c:v>
                  </c:pt>
                  <c:pt idx="4">
                    <c:v>1.1000000000000005</c:v>
                  </c:pt>
                  <c:pt idx="5">
                    <c:v>1</c:v>
                  </c:pt>
                  <c:pt idx="6">
                    <c:v>0.90000000000000036</c:v>
                  </c:pt>
                  <c:pt idx="7">
                    <c:v>1</c:v>
                  </c:pt>
                </c:numCache>
              </c:numRef>
            </c:plus>
            <c:minus>
              <c:numRef>
                <c:f>'Data - DM'!$C$19:$J$19</c:f>
                <c:numCache>
                  <c:formatCode>General</c:formatCode>
                  <c:ptCount val="8"/>
                  <c:pt idx="0">
                    <c:v>0.59999999999999964</c:v>
                  </c:pt>
                  <c:pt idx="1">
                    <c:v>0.70000000000000018</c:v>
                  </c:pt>
                  <c:pt idx="2">
                    <c:v>0.59999999999999964</c:v>
                  </c:pt>
                  <c:pt idx="3">
                    <c:v>0.60000000000000053</c:v>
                  </c:pt>
                  <c:pt idx="4">
                    <c:v>0.59999999999999964</c:v>
                  </c:pt>
                  <c:pt idx="5">
                    <c:v>0.60000000000000053</c:v>
                  </c:pt>
                  <c:pt idx="6">
                    <c:v>0.59999999999999964</c:v>
                  </c:pt>
                  <c:pt idx="7">
                    <c:v>0.59999999999999964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ln w="0">
                <a:solidFill>
                  <a:srgbClr val="C00000"/>
                </a:solidFill>
              </a:ln>
            </c:spPr>
          </c:errBars>
          <c:xVal>
            <c:numRef>
              <c:f>'Data - DM'!$C$12:$J$12</c:f>
              <c:numCache>
                <c:formatCode>General</c:formatCode>
                <c:ptCount val="8"/>
                <c:pt idx="0">
                  <c:v>1</c:v>
                </c:pt>
                <c:pt idx="1">
                  <c:v>25</c:v>
                </c:pt>
                <c:pt idx="2">
                  <c:v>49</c:v>
                </c:pt>
                <c:pt idx="3">
                  <c:v>73</c:v>
                </c:pt>
                <c:pt idx="4">
                  <c:v>97</c:v>
                </c:pt>
                <c:pt idx="5">
                  <c:v>121</c:v>
                </c:pt>
                <c:pt idx="6">
                  <c:v>145</c:v>
                </c:pt>
                <c:pt idx="7">
                  <c:v>169</c:v>
                </c:pt>
              </c:numCache>
            </c:numRef>
          </c:xVal>
          <c:yVal>
            <c:numRef>
              <c:f>'Data - DM'!$C$18:$J$18</c:f>
              <c:numCache>
                <c:formatCode>General</c:formatCode>
                <c:ptCount val="8"/>
                <c:pt idx="0">
                  <c:v>6.8</c:v>
                </c:pt>
                <c:pt idx="1">
                  <c:v>6.9</c:v>
                </c:pt>
                <c:pt idx="2">
                  <c:v>6.8</c:v>
                </c:pt>
                <c:pt idx="3">
                  <c:v>6.9</c:v>
                </c:pt>
                <c:pt idx="4">
                  <c:v>6.8</c:v>
                </c:pt>
                <c:pt idx="5">
                  <c:v>6.7</c:v>
                </c:pt>
                <c:pt idx="6">
                  <c:v>6.8</c:v>
                </c:pt>
                <c:pt idx="7">
                  <c:v>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AA-464C-9EEC-DBE4D33F93E5}"/>
            </c:ext>
          </c:extLst>
        </c:ser>
        <c:ser>
          <c:idx val="2"/>
          <c:order val="2"/>
          <c:tx>
            <c:v>Pbo - preDM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DM'!$C$26:$J$26</c:f>
                <c:numCache>
                  <c:formatCode>General</c:formatCode>
                  <c:ptCount val="8"/>
                  <c:pt idx="0">
                    <c:v>0.20000000000000018</c:v>
                  </c:pt>
                  <c:pt idx="1">
                    <c:v>0.20000000000000018</c:v>
                  </c:pt>
                  <c:pt idx="2">
                    <c:v>0.29999999999999982</c:v>
                  </c:pt>
                  <c:pt idx="3">
                    <c:v>0.29999999999999982</c:v>
                  </c:pt>
                  <c:pt idx="4">
                    <c:v>0.29999999999999982</c:v>
                  </c:pt>
                  <c:pt idx="5">
                    <c:v>0.29999999999999982</c:v>
                  </c:pt>
                  <c:pt idx="6">
                    <c:v>0.29999999999999982</c:v>
                  </c:pt>
                  <c:pt idx="7">
                    <c:v>0.29999999999999982</c:v>
                  </c:pt>
                </c:numCache>
              </c:numRef>
            </c:plus>
            <c:minus>
              <c:numRef>
                <c:f>'Data - DM'!$C$28:$J$28</c:f>
                <c:numCache>
                  <c:formatCode>General</c:formatCode>
                  <c:ptCount val="8"/>
                  <c:pt idx="0">
                    <c:v>0.29999999999999982</c:v>
                  </c:pt>
                  <c:pt idx="1">
                    <c:v>0.29999999999999982</c:v>
                  </c:pt>
                  <c:pt idx="2">
                    <c:v>0.20000000000000018</c:v>
                  </c:pt>
                  <c:pt idx="3">
                    <c:v>0.20000000000000018</c:v>
                  </c:pt>
                  <c:pt idx="4">
                    <c:v>0.20000000000000018</c:v>
                  </c:pt>
                  <c:pt idx="5">
                    <c:v>0.20000000000000018</c:v>
                  </c:pt>
                  <c:pt idx="6">
                    <c:v>0.20000000000000018</c:v>
                  </c:pt>
                  <c:pt idx="7">
                    <c:v>0.20000000000000018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fixedVal"/>
            <c:noEndCap val="1"/>
            <c:val val="0"/>
          </c:errBars>
          <c:xVal>
            <c:numRef>
              <c:f>'Data - DM'!$C$21:$J$21</c:f>
              <c:numCache>
                <c:formatCode>General</c:formatCode>
                <c:ptCount val="8"/>
                <c:pt idx="0">
                  <c:v>0</c:v>
                </c:pt>
                <c:pt idx="1">
                  <c:v>23</c:v>
                </c:pt>
                <c:pt idx="2">
                  <c:v>47</c:v>
                </c:pt>
                <c:pt idx="3">
                  <c:v>71</c:v>
                </c:pt>
                <c:pt idx="4">
                  <c:v>95</c:v>
                </c:pt>
                <c:pt idx="5">
                  <c:v>119</c:v>
                </c:pt>
                <c:pt idx="6">
                  <c:v>143</c:v>
                </c:pt>
                <c:pt idx="7">
                  <c:v>167</c:v>
                </c:pt>
              </c:numCache>
            </c:numRef>
          </c:xVal>
          <c:yVal>
            <c:numRef>
              <c:f>'Data - DM'!$C$27:$J$27</c:f>
              <c:numCache>
                <c:formatCode>General</c:formatCode>
                <c:ptCount val="8"/>
                <c:pt idx="0">
                  <c:v>5.7</c:v>
                </c:pt>
                <c:pt idx="1">
                  <c:v>5.7</c:v>
                </c:pt>
                <c:pt idx="2">
                  <c:v>5.7</c:v>
                </c:pt>
                <c:pt idx="3">
                  <c:v>5.7</c:v>
                </c:pt>
                <c:pt idx="4">
                  <c:v>5.7</c:v>
                </c:pt>
                <c:pt idx="5">
                  <c:v>5.7</c:v>
                </c:pt>
                <c:pt idx="6">
                  <c:v>5.7</c:v>
                </c:pt>
                <c:pt idx="7">
                  <c:v>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AA-464C-9EEC-DBE4D33F93E5}"/>
            </c:ext>
          </c:extLst>
        </c:ser>
        <c:ser>
          <c:idx val="3"/>
          <c:order val="3"/>
          <c:tx>
            <c:v>EvoMab - preDM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DM'!$C$35:$J$35</c:f>
                <c:numCache>
                  <c:formatCode>General</c:formatCode>
                  <c:ptCount val="8"/>
                  <c:pt idx="0">
                    <c:v>0.20000000000000018</c:v>
                  </c:pt>
                  <c:pt idx="1">
                    <c:v>0.30000000000000071</c:v>
                  </c:pt>
                  <c:pt idx="2">
                    <c:v>0.20000000000000018</c:v>
                  </c:pt>
                  <c:pt idx="3">
                    <c:v>0.29999999999999982</c:v>
                  </c:pt>
                  <c:pt idx="4">
                    <c:v>0.20000000000000018</c:v>
                  </c:pt>
                  <c:pt idx="5">
                    <c:v>0.20000000000000018</c:v>
                  </c:pt>
                  <c:pt idx="6">
                    <c:v>0.20000000000000018</c:v>
                  </c:pt>
                  <c:pt idx="7">
                    <c:v>0.20000000000000018</c:v>
                  </c:pt>
                </c:numCache>
              </c:numRef>
            </c:plus>
            <c:minus>
              <c:numRef>
                <c:f>'Data - DM'!$C$37:$J$37</c:f>
                <c:numCache>
                  <c:formatCode>General</c:formatCode>
                  <c:ptCount val="8"/>
                  <c:pt idx="0">
                    <c:v>0.29999999999999982</c:v>
                  </c:pt>
                  <c:pt idx="1">
                    <c:v>0.19999999999999929</c:v>
                  </c:pt>
                  <c:pt idx="2">
                    <c:v>0.20000000000000018</c:v>
                  </c:pt>
                  <c:pt idx="3">
                    <c:v>0.20000000000000018</c:v>
                  </c:pt>
                  <c:pt idx="4">
                    <c:v>0.20000000000000018</c:v>
                  </c:pt>
                  <c:pt idx="5">
                    <c:v>0.20000000000000018</c:v>
                  </c:pt>
                  <c:pt idx="6">
                    <c:v>0.20000000000000018</c:v>
                  </c:pt>
                  <c:pt idx="7">
                    <c:v>0.20000000000000018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'Data - DM'!$C$30:$J$30</c:f>
              <c:numCache>
                <c:formatCode>General</c:formatCode>
                <c:ptCount val="8"/>
                <c:pt idx="0">
                  <c:v>1</c:v>
                </c:pt>
                <c:pt idx="1">
                  <c:v>25</c:v>
                </c:pt>
                <c:pt idx="2">
                  <c:v>49</c:v>
                </c:pt>
                <c:pt idx="3">
                  <c:v>73</c:v>
                </c:pt>
                <c:pt idx="4">
                  <c:v>97</c:v>
                </c:pt>
                <c:pt idx="5">
                  <c:v>121</c:v>
                </c:pt>
                <c:pt idx="6">
                  <c:v>145</c:v>
                </c:pt>
                <c:pt idx="7">
                  <c:v>169</c:v>
                </c:pt>
              </c:numCache>
            </c:numRef>
          </c:xVal>
          <c:yVal>
            <c:numRef>
              <c:f>'Data - DM'!$C$36:$J$36</c:f>
              <c:numCache>
                <c:formatCode>General</c:formatCode>
                <c:ptCount val="8"/>
                <c:pt idx="0">
                  <c:v>5.7</c:v>
                </c:pt>
                <c:pt idx="1">
                  <c:v>5.6</c:v>
                </c:pt>
                <c:pt idx="2">
                  <c:v>5.7</c:v>
                </c:pt>
                <c:pt idx="3">
                  <c:v>5.7</c:v>
                </c:pt>
                <c:pt idx="4">
                  <c:v>5.7</c:v>
                </c:pt>
                <c:pt idx="5">
                  <c:v>5.7</c:v>
                </c:pt>
                <c:pt idx="6">
                  <c:v>5.7</c:v>
                </c:pt>
                <c:pt idx="7">
                  <c:v>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AA-464C-9EEC-DBE4D33F9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519008"/>
        <c:axId val="528519400"/>
      </c:scatterChart>
      <c:valAx>
        <c:axId val="528519008"/>
        <c:scaling>
          <c:orientation val="minMax"/>
          <c:max val="1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Weeks</a:t>
                </a:r>
              </a:p>
            </c:rich>
          </c:tx>
          <c:layout>
            <c:manualLayout>
              <c:xMode val="edge"/>
              <c:yMode val="edge"/>
              <c:x val="0.44789708104668735"/>
              <c:y val="0.93235690235690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/>
            </a:pPr>
            <a:endParaRPr lang="cs-CZ"/>
          </a:p>
        </c:txPr>
        <c:crossAx val="528519400"/>
        <c:crosses val="autoZero"/>
        <c:crossBetween val="midCat"/>
        <c:majorUnit val="24"/>
      </c:valAx>
      <c:valAx>
        <c:axId val="528519400"/>
        <c:scaling>
          <c:orientation val="minMax"/>
          <c:max val="9"/>
          <c:min val="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/>
            </a:pPr>
            <a:endParaRPr lang="cs-CZ"/>
          </a:p>
        </c:txPr>
        <c:crossAx val="528519008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69206974128269"/>
          <c:y val="2.164638511095205E-2"/>
          <c:w val="0.8407500198838781"/>
          <c:h val="0.86652209098862654"/>
        </c:manualLayout>
      </c:layout>
      <c:scatterChart>
        <c:scatterStyle val="lineMarker"/>
        <c:varyColors val="0"/>
        <c:ser>
          <c:idx val="1"/>
          <c:order val="0"/>
          <c:tx>
            <c:strRef>
              <c:f>'Data - DM'!$A$5</c:f>
              <c:strCache>
                <c:ptCount val="1"/>
                <c:pt idx="0">
                  <c:v>Placebo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DM'!$N$8:$V$8</c:f>
                <c:numCache>
                  <c:formatCode>General</c:formatCode>
                  <c:ptCount val="9"/>
                  <c:pt idx="0">
                    <c:v>1.8870000000000005</c:v>
                  </c:pt>
                  <c:pt idx="1">
                    <c:v>1.9424999999999999</c:v>
                  </c:pt>
                  <c:pt idx="2">
                    <c:v>1.9980000000000002</c:v>
                  </c:pt>
                  <c:pt idx="3">
                    <c:v>1.9980000000000011</c:v>
                  </c:pt>
                  <c:pt idx="4">
                    <c:v>1.942499999999999</c:v>
                  </c:pt>
                  <c:pt idx="5">
                    <c:v>1.9425000000000008</c:v>
                  </c:pt>
                  <c:pt idx="6">
                    <c:v>1.9979999999999993</c:v>
                  </c:pt>
                  <c:pt idx="7">
                    <c:v>1.9979999999999993</c:v>
                  </c:pt>
                  <c:pt idx="8">
                    <c:v>1.9424999999999999</c:v>
                  </c:pt>
                </c:numCache>
              </c:numRef>
            </c:plus>
            <c:minus>
              <c:numRef>
                <c:f>'Data - DM'!$N$10:$V$10</c:f>
                <c:numCache>
                  <c:formatCode>General</c:formatCode>
                  <c:ptCount val="9"/>
                  <c:pt idx="0">
                    <c:v>1.1654999999999998</c:v>
                  </c:pt>
                  <c:pt idx="1">
                    <c:v>1.1100000000000003</c:v>
                  </c:pt>
                  <c:pt idx="2">
                    <c:v>1.1100000000000003</c:v>
                  </c:pt>
                  <c:pt idx="3">
                    <c:v>1.1654999999999998</c:v>
                  </c:pt>
                  <c:pt idx="4">
                    <c:v>1.2210000000000001</c:v>
                  </c:pt>
                  <c:pt idx="5">
                    <c:v>1.1100000000000003</c:v>
                  </c:pt>
                  <c:pt idx="6">
                    <c:v>1.1655000000000006</c:v>
                  </c:pt>
                  <c:pt idx="7">
                    <c:v>1.1654999999999998</c:v>
                  </c:pt>
                  <c:pt idx="8">
                    <c:v>1.0545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ln w="0">
                <a:solidFill>
                  <a:schemeClr val="accent1"/>
                </a:solidFill>
              </a:ln>
            </c:spPr>
          </c:errBars>
          <c:xVal>
            <c:numRef>
              <c:f>'Data - DM'!$N$3:$V$3</c:f>
              <c:numCache>
                <c:formatCode>General</c:formatCode>
                <c:ptCount val="9"/>
                <c:pt idx="0">
                  <c:v>0</c:v>
                </c:pt>
                <c:pt idx="1">
                  <c:v>11</c:v>
                </c:pt>
                <c:pt idx="2">
                  <c:v>23</c:v>
                </c:pt>
                <c:pt idx="3">
                  <c:v>47</c:v>
                </c:pt>
                <c:pt idx="4">
                  <c:v>71</c:v>
                </c:pt>
                <c:pt idx="5">
                  <c:v>95</c:v>
                </c:pt>
                <c:pt idx="6">
                  <c:v>119</c:v>
                </c:pt>
                <c:pt idx="7">
                  <c:v>143</c:v>
                </c:pt>
                <c:pt idx="8">
                  <c:v>167</c:v>
                </c:pt>
              </c:numCache>
            </c:numRef>
          </c:xVal>
          <c:yVal>
            <c:numRef>
              <c:f>'Data - DM'!$N$9:$V$9</c:f>
              <c:numCache>
                <c:formatCode>General</c:formatCode>
                <c:ptCount val="9"/>
                <c:pt idx="0">
                  <c:v>7.2149999999999999</c:v>
                </c:pt>
                <c:pt idx="1">
                  <c:v>7.1595000000000004</c:v>
                </c:pt>
                <c:pt idx="2">
                  <c:v>7.1595000000000004</c:v>
                </c:pt>
                <c:pt idx="3">
                  <c:v>7.2149999999999999</c:v>
                </c:pt>
                <c:pt idx="4">
                  <c:v>7.3260000000000005</c:v>
                </c:pt>
                <c:pt idx="5">
                  <c:v>7.2705000000000002</c:v>
                </c:pt>
                <c:pt idx="6">
                  <c:v>7.3260000000000005</c:v>
                </c:pt>
                <c:pt idx="7">
                  <c:v>7.2705000000000002</c:v>
                </c:pt>
                <c:pt idx="8">
                  <c:v>7.1595000000000004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8A-42AE-89FC-487E04D9F9AD}"/>
            </c:ext>
          </c:extLst>
        </c:ser>
        <c:ser>
          <c:idx val="0"/>
          <c:order val="1"/>
          <c:tx>
            <c:strRef>
              <c:f>'Data - DM'!$A$14</c:f>
              <c:strCache>
                <c:ptCount val="1"/>
                <c:pt idx="0">
                  <c:v>Evolocumab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DM'!$N$17:$V$17</c:f>
                <c:numCache>
                  <c:formatCode>General</c:formatCode>
                  <c:ptCount val="9"/>
                  <c:pt idx="0">
                    <c:v>1.8870000000000005</c:v>
                  </c:pt>
                  <c:pt idx="1">
                    <c:v>1.9980000000000002</c:v>
                  </c:pt>
                  <c:pt idx="2">
                    <c:v>2.0534999999999997</c:v>
                  </c:pt>
                  <c:pt idx="3">
                    <c:v>1.9979999999999993</c:v>
                  </c:pt>
                  <c:pt idx="4">
                    <c:v>2.0534999999999997</c:v>
                  </c:pt>
                  <c:pt idx="5">
                    <c:v>1.9979999999999993</c:v>
                  </c:pt>
                  <c:pt idx="6">
                    <c:v>1.942499999999999</c:v>
                  </c:pt>
                  <c:pt idx="7">
                    <c:v>1.9979999999999993</c:v>
                  </c:pt>
                  <c:pt idx="8">
                    <c:v>1.7204999999999995</c:v>
                  </c:pt>
                </c:numCache>
              </c:numRef>
            </c:plus>
            <c:minus>
              <c:numRef>
                <c:f>'Data - DM'!$N$19:$V$19</c:f>
                <c:numCache>
                  <c:formatCode>General</c:formatCode>
                  <c:ptCount val="9"/>
                  <c:pt idx="0">
                    <c:v>1.1654999999999998</c:v>
                  </c:pt>
                  <c:pt idx="1">
                    <c:v>1.1100000000000003</c:v>
                  </c:pt>
                  <c:pt idx="2">
                    <c:v>1.1654999999999998</c:v>
                  </c:pt>
                  <c:pt idx="3">
                    <c:v>1.2210000000000001</c:v>
                  </c:pt>
                  <c:pt idx="4">
                    <c:v>1.1099999999999994</c:v>
                  </c:pt>
                  <c:pt idx="5">
                    <c:v>1.1654999999999998</c:v>
                  </c:pt>
                  <c:pt idx="6">
                    <c:v>1.2210000000000001</c:v>
                  </c:pt>
                  <c:pt idx="7">
                    <c:v>1.1654999999999998</c:v>
                  </c:pt>
                  <c:pt idx="8">
                    <c:v>1.4152500000000003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ln w="0">
                <a:solidFill>
                  <a:srgbClr val="C00000"/>
                </a:solidFill>
              </a:ln>
            </c:spPr>
          </c:errBars>
          <c:xVal>
            <c:numRef>
              <c:f>'Data - DM'!$N$12:$V$12</c:f>
              <c:numCache>
                <c:formatCode>General</c:formatCode>
                <c:ptCount val="9"/>
                <c:pt idx="0">
                  <c:v>1</c:v>
                </c:pt>
                <c:pt idx="1">
                  <c:v>13</c:v>
                </c:pt>
                <c:pt idx="2">
                  <c:v>25</c:v>
                </c:pt>
                <c:pt idx="3">
                  <c:v>49</c:v>
                </c:pt>
                <c:pt idx="4">
                  <c:v>73</c:v>
                </c:pt>
                <c:pt idx="5">
                  <c:v>97</c:v>
                </c:pt>
                <c:pt idx="6">
                  <c:v>121</c:v>
                </c:pt>
                <c:pt idx="7">
                  <c:v>145</c:v>
                </c:pt>
                <c:pt idx="8">
                  <c:v>169</c:v>
                </c:pt>
              </c:numCache>
            </c:numRef>
          </c:xVal>
          <c:yVal>
            <c:numRef>
              <c:f>'Data - DM'!$N$18:$V$18</c:f>
              <c:numCache>
                <c:formatCode>General</c:formatCode>
                <c:ptCount val="9"/>
                <c:pt idx="0">
                  <c:v>7.2149999999999999</c:v>
                </c:pt>
                <c:pt idx="1">
                  <c:v>7.1595000000000004</c:v>
                </c:pt>
                <c:pt idx="2">
                  <c:v>7.2149999999999999</c:v>
                </c:pt>
                <c:pt idx="3">
                  <c:v>7.3260000000000005</c:v>
                </c:pt>
                <c:pt idx="4">
                  <c:v>7.2149999999999999</c:v>
                </c:pt>
                <c:pt idx="5">
                  <c:v>7.2705000000000002</c:v>
                </c:pt>
                <c:pt idx="6">
                  <c:v>7.3260000000000005</c:v>
                </c:pt>
                <c:pt idx="7">
                  <c:v>7.2705000000000002</c:v>
                </c:pt>
                <c:pt idx="8">
                  <c:v>7.548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8A-42AE-89FC-487E04D9F9AD}"/>
            </c:ext>
          </c:extLst>
        </c:ser>
        <c:ser>
          <c:idx val="2"/>
          <c:order val="2"/>
          <c:tx>
            <c:v>Pbo - preDM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DM'!$N$26:$V$26</c:f>
                <c:numCache>
                  <c:formatCode>General</c:formatCode>
                  <c:ptCount val="9"/>
                  <c:pt idx="0">
                    <c:v>0.38850000000000051</c:v>
                  </c:pt>
                  <c:pt idx="1">
                    <c:v>0.44399999999999995</c:v>
                  </c:pt>
                  <c:pt idx="2">
                    <c:v>0.44399999999999995</c:v>
                  </c:pt>
                  <c:pt idx="3">
                    <c:v>0.44399999999999995</c:v>
                  </c:pt>
                  <c:pt idx="4">
                    <c:v>0.44399999999999995</c:v>
                  </c:pt>
                  <c:pt idx="5">
                    <c:v>0.44399999999999995</c:v>
                  </c:pt>
                  <c:pt idx="6">
                    <c:v>0.44399999999999995</c:v>
                  </c:pt>
                  <c:pt idx="7">
                    <c:v>0.44399999999999995</c:v>
                  </c:pt>
                  <c:pt idx="8">
                    <c:v>0.44399999999999995</c:v>
                  </c:pt>
                </c:numCache>
              </c:numRef>
            </c:plus>
            <c:minus>
              <c:numRef>
                <c:f>'Data - DM'!$N$28:$V$28</c:f>
                <c:numCache>
                  <c:formatCode>General</c:formatCode>
                  <c:ptCount val="9"/>
                  <c:pt idx="0">
                    <c:v>0.38849999999999962</c:v>
                  </c:pt>
                  <c:pt idx="1">
                    <c:v>0.3329999999999993</c:v>
                  </c:pt>
                  <c:pt idx="2">
                    <c:v>0.3329999999999993</c:v>
                  </c:pt>
                  <c:pt idx="3">
                    <c:v>0.38849999999999962</c:v>
                  </c:pt>
                  <c:pt idx="4">
                    <c:v>0.38850000000000051</c:v>
                  </c:pt>
                  <c:pt idx="5">
                    <c:v>0.38850000000000051</c:v>
                  </c:pt>
                  <c:pt idx="6">
                    <c:v>0.44399999999999995</c:v>
                  </c:pt>
                  <c:pt idx="7">
                    <c:v>0.44399999999999995</c:v>
                  </c:pt>
                  <c:pt idx="8">
                    <c:v>0.38849999999999962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fixedVal"/>
            <c:noEndCap val="1"/>
            <c:val val="0"/>
          </c:errBars>
          <c:xVal>
            <c:numRef>
              <c:f>'Data - DM'!$N$21:$V$21</c:f>
              <c:numCache>
                <c:formatCode>General</c:formatCode>
                <c:ptCount val="9"/>
                <c:pt idx="0">
                  <c:v>0</c:v>
                </c:pt>
                <c:pt idx="1">
                  <c:v>11</c:v>
                </c:pt>
                <c:pt idx="2">
                  <c:v>23</c:v>
                </c:pt>
                <c:pt idx="3">
                  <c:v>47</c:v>
                </c:pt>
                <c:pt idx="4">
                  <c:v>71</c:v>
                </c:pt>
                <c:pt idx="5">
                  <c:v>95</c:v>
                </c:pt>
                <c:pt idx="6">
                  <c:v>119</c:v>
                </c:pt>
                <c:pt idx="7">
                  <c:v>143</c:v>
                </c:pt>
                <c:pt idx="8">
                  <c:v>167</c:v>
                </c:pt>
              </c:numCache>
            </c:numRef>
          </c:xVal>
          <c:yVal>
            <c:numRef>
              <c:f>'Data - DM'!$N$27:$V$27</c:f>
              <c:numCache>
                <c:formatCode>General</c:formatCode>
                <c:ptCount val="9"/>
                <c:pt idx="0">
                  <c:v>5.3834999999999997</c:v>
                </c:pt>
                <c:pt idx="1">
                  <c:v>5.3834999999999997</c:v>
                </c:pt>
                <c:pt idx="2">
                  <c:v>5.3834999999999997</c:v>
                </c:pt>
                <c:pt idx="3">
                  <c:v>5.4390000000000001</c:v>
                </c:pt>
                <c:pt idx="4">
                  <c:v>5.4945000000000004</c:v>
                </c:pt>
                <c:pt idx="5">
                  <c:v>5.4945000000000004</c:v>
                </c:pt>
                <c:pt idx="6">
                  <c:v>5.55</c:v>
                </c:pt>
                <c:pt idx="7">
                  <c:v>5.55</c:v>
                </c:pt>
                <c:pt idx="8">
                  <c:v>5.55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8A-42AE-89FC-487E04D9F9AD}"/>
            </c:ext>
          </c:extLst>
        </c:ser>
        <c:ser>
          <c:idx val="3"/>
          <c:order val="3"/>
          <c:tx>
            <c:v>EvoMab - preDM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'Data - DM'!$N$35:$V$35</c:f>
                <c:numCache>
                  <c:formatCode>General</c:formatCode>
                  <c:ptCount val="9"/>
                  <c:pt idx="0">
                    <c:v>0.44399999999999995</c:v>
                  </c:pt>
                  <c:pt idx="1">
                    <c:v>0.38849999999999962</c:v>
                  </c:pt>
                  <c:pt idx="2">
                    <c:v>0.38849999999999962</c:v>
                  </c:pt>
                  <c:pt idx="3">
                    <c:v>0.44399999999999995</c:v>
                  </c:pt>
                  <c:pt idx="4">
                    <c:v>0.44399999999999995</c:v>
                  </c:pt>
                  <c:pt idx="5">
                    <c:v>0.49949999999999939</c:v>
                  </c:pt>
                  <c:pt idx="6">
                    <c:v>0.44399999999999995</c:v>
                  </c:pt>
                  <c:pt idx="7">
                    <c:v>0.49950000000000028</c:v>
                  </c:pt>
                  <c:pt idx="8">
                    <c:v>0.44399999999999995</c:v>
                  </c:pt>
                </c:numCache>
              </c:numRef>
            </c:plus>
            <c:minus>
              <c:numRef>
                <c:f>'Data - DM'!$N$37:$V$37</c:f>
                <c:numCache>
                  <c:formatCode>General</c:formatCode>
                  <c:ptCount val="9"/>
                  <c:pt idx="0">
                    <c:v>0.33300000000000018</c:v>
                  </c:pt>
                  <c:pt idx="1">
                    <c:v>0.38849999999999962</c:v>
                  </c:pt>
                  <c:pt idx="2">
                    <c:v>0.38849999999999962</c:v>
                  </c:pt>
                  <c:pt idx="3">
                    <c:v>0.38849999999999962</c:v>
                  </c:pt>
                  <c:pt idx="4">
                    <c:v>0.38850000000000051</c:v>
                  </c:pt>
                  <c:pt idx="5">
                    <c:v>0.33300000000000018</c:v>
                  </c:pt>
                  <c:pt idx="6">
                    <c:v>0.38849999999999962</c:v>
                  </c:pt>
                  <c:pt idx="7">
                    <c:v>0.38849999999999962</c:v>
                  </c:pt>
                  <c:pt idx="8">
                    <c:v>0.44399999999999995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'Data - DM'!$N$30:$V$30</c:f>
              <c:numCache>
                <c:formatCode>General</c:formatCode>
                <c:ptCount val="9"/>
                <c:pt idx="0">
                  <c:v>1</c:v>
                </c:pt>
                <c:pt idx="1">
                  <c:v>13</c:v>
                </c:pt>
                <c:pt idx="2">
                  <c:v>25</c:v>
                </c:pt>
                <c:pt idx="3">
                  <c:v>49</c:v>
                </c:pt>
                <c:pt idx="4">
                  <c:v>73</c:v>
                </c:pt>
                <c:pt idx="5">
                  <c:v>97</c:v>
                </c:pt>
                <c:pt idx="6">
                  <c:v>121</c:v>
                </c:pt>
                <c:pt idx="7">
                  <c:v>145</c:v>
                </c:pt>
                <c:pt idx="8">
                  <c:v>169</c:v>
                </c:pt>
              </c:numCache>
            </c:numRef>
          </c:xVal>
          <c:yVal>
            <c:numRef>
              <c:f>'Data - DM'!$N$36:$V$36</c:f>
              <c:numCache>
                <c:formatCode>General</c:formatCode>
                <c:ptCount val="9"/>
                <c:pt idx="0">
                  <c:v>5.3280000000000003</c:v>
                </c:pt>
                <c:pt idx="1">
                  <c:v>5.4390000000000001</c:v>
                </c:pt>
                <c:pt idx="2">
                  <c:v>5.4390000000000001</c:v>
                </c:pt>
                <c:pt idx="3">
                  <c:v>5.4390000000000001</c:v>
                </c:pt>
                <c:pt idx="4">
                  <c:v>5.4945000000000004</c:v>
                </c:pt>
                <c:pt idx="5">
                  <c:v>5.4945000000000004</c:v>
                </c:pt>
                <c:pt idx="6">
                  <c:v>5.55</c:v>
                </c:pt>
                <c:pt idx="7">
                  <c:v>5.55</c:v>
                </c:pt>
                <c:pt idx="8">
                  <c:v>5.55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8A-42AE-89FC-487E04D9F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493832"/>
        <c:axId val="530494224"/>
      </c:scatterChart>
      <c:valAx>
        <c:axId val="530493832"/>
        <c:scaling>
          <c:orientation val="minMax"/>
          <c:max val="1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Weeks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/>
            </a:pPr>
            <a:endParaRPr lang="cs-CZ"/>
          </a:p>
        </c:txPr>
        <c:crossAx val="530494224"/>
        <c:crosses val="autoZero"/>
        <c:crossBetween val="midCat"/>
        <c:majorUnit val="24"/>
      </c:valAx>
      <c:valAx>
        <c:axId val="530494224"/>
        <c:scaling>
          <c:orientation val="minMax"/>
          <c:min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cs-CZ"/>
          </a:p>
        </c:txPr>
        <c:crossAx val="530493832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51E0F-71C3-4521-97FF-247E7FA544A5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4227A3-819E-4EDE-B2F2-05909886F4AA}">
      <dgm:prSet/>
      <dgm:spPr/>
      <dgm:t>
        <a:bodyPr/>
        <a:lstStyle/>
        <a:p>
          <a:pPr rtl="0"/>
          <a:r>
            <a:rPr lang="cs-CZ" b="1" dirty="0">
              <a:solidFill>
                <a:schemeClr val="bg2"/>
              </a:solidFill>
            </a:rPr>
            <a:t>MoAbxPCSK9: výborná účinnost a tolerance</a:t>
          </a:r>
        </a:p>
      </dgm:t>
    </dgm:pt>
    <dgm:pt modelId="{35E3A262-94EB-4418-8D01-2B67ED29CDDE}" type="parTrans" cxnId="{3A3F5F97-DB0B-496A-9371-C436B6A60E1C}">
      <dgm:prSet/>
      <dgm:spPr/>
      <dgm:t>
        <a:bodyPr/>
        <a:lstStyle/>
        <a:p>
          <a:endParaRPr lang="cs-CZ"/>
        </a:p>
      </dgm:t>
    </dgm:pt>
    <dgm:pt modelId="{C566CC82-2F26-47FF-A284-C18D6D4E3B3F}" type="sibTrans" cxnId="{3A3F5F97-DB0B-496A-9371-C436B6A60E1C}">
      <dgm:prSet/>
      <dgm:spPr/>
      <dgm:t>
        <a:bodyPr/>
        <a:lstStyle/>
        <a:p>
          <a:endParaRPr lang="cs-CZ"/>
        </a:p>
      </dgm:t>
    </dgm:pt>
    <dgm:pt modelId="{F7221F6C-100D-4F7C-9722-E4F4AB01BF02}">
      <dgm:prSet/>
      <dgm:spPr/>
      <dgm:t>
        <a:bodyPr/>
        <a:lstStyle/>
        <a:p>
          <a:pPr rtl="0"/>
          <a:r>
            <a:rPr lang="cs-CZ" b="1" dirty="0">
              <a:solidFill>
                <a:schemeClr val="bg2"/>
              </a:solidFill>
            </a:rPr>
            <a:t>Dobrá adherence</a:t>
          </a:r>
        </a:p>
      </dgm:t>
    </dgm:pt>
    <dgm:pt modelId="{C6CB7F2A-5D37-4EEB-98CE-B97BDA72F50E}" type="parTrans" cxnId="{DC8E25D3-0CEA-4727-B1C4-4CBE5B5F683E}">
      <dgm:prSet/>
      <dgm:spPr/>
      <dgm:t>
        <a:bodyPr/>
        <a:lstStyle/>
        <a:p>
          <a:endParaRPr lang="cs-CZ"/>
        </a:p>
      </dgm:t>
    </dgm:pt>
    <dgm:pt modelId="{CC50DAC8-6FDC-49A8-8803-BF4D49C9B6E9}" type="sibTrans" cxnId="{DC8E25D3-0CEA-4727-B1C4-4CBE5B5F683E}">
      <dgm:prSet/>
      <dgm:spPr/>
      <dgm:t>
        <a:bodyPr/>
        <a:lstStyle/>
        <a:p>
          <a:endParaRPr lang="cs-CZ"/>
        </a:p>
      </dgm:t>
    </dgm:pt>
    <dgm:pt modelId="{89CBCFD2-5216-4780-B6F9-28EAF0AFD275}">
      <dgm:prSet/>
      <dgm:spPr/>
      <dgm:t>
        <a:bodyPr/>
        <a:lstStyle/>
        <a:p>
          <a:pPr rtl="0"/>
          <a:r>
            <a:rPr lang="cs-CZ" b="1" dirty="0">
              <a:solidFill>
                <a:schemeClr val="bg2"/>
              </a:solidFill>
            </a:rPr>
            <a:t>Limitace úhrady, počet center, dostupnost, administrativa...</a:t>
          </a:r>
        </a:p>
      </dgm:t>
    </dgm:pt>
    <dgm:pt modelId="{E749FCE5-5395-4158-9664-163DC681B3A8}" type="parTrans" cxnId="{8892E296-0326-4E05-8AF0-924E1D76A4CB}">
      <dgm:prSet/>
      <dgm:spPr/>
      <dgm:t>
        <a:bodyPr/>
        <a:lstStyle/>
        <a:p>
          <a:endParaRPr lang="cs-CZ"/>
        </a:p>
      </dgm:t>
    </dgm:pt>
    <dgm:pt modelId="{02DD5765-7A8C-4112-B5CA-789E96B4F12E}" type="sibTrans" cxnId="{8892E296-0326-4E05-8AF0-924E1D76A4CB}">
      <dgm:prSet/>
      <dgm:spPr/>
      <dgm:t>
        <a:bodyPr/>
        <a:lstStyle/>
        <a:p>
          <a:endParaRPr lang="cs-CZ"/>
        </a:p>
      </dgm:t>
    </dgm:pt>
    <dgm:pt modelId="{45A850DA-0EEF-412B-848D-AA817E19A2DF}">
      <dgm:prSet/>
      <dgm:spPr/>
      <dgm:t>
        <a:bodyPr/>
        <a:lstStyle/>
        <a:p>
          <a:pPr rtl="0"/>
          <a:r>
            <a:rPr lang="cs-CZ" b="1" dirty="0">
              <a:solidFill>
                <a:schemeClr val="bg2"/>
              </a:solidFill>
            </a:rPr>
            <a:t>Otázky k řešení: </a:t>
          </a:r>
          <a:r>
            <a:rPr lang="cs-CZ" b="1" dirty="0" err="1">
              <a:solidFill>
                <a:schemeClr val="bg2"/>
              </a:solidFill>
            </a:rPr>
            <a:t>aterogenní</a:t>
          </a:r>
          <a:r>
            <a:rPr lang="cs-CZ" b="1" dirty="0">
              <a:solidFill>
                <a:schemeClr val="bg2"/>
              </a:solidFill>
            </a:rPr>
            <a:t> DLP, glukózová homeostáza...</a:t>
          </a:r>
        </a:p>
      </dgm:t>
    </dgm:pt>
    <dgm:pt modelId="{CC0B6458-DF90-4CE0-817B-888EE7E2FCE5}" type="parTrans" cxnId="{D39EA83B-2D8B-4F48-BA97-F8B32BA918D8}">
      <dgm:prSet/>
      <dgm:spPr/>
      <dgm:t>
        <a:bodyPr/>
        <a:lstStyle/>
        <a:p>
          <a:endParaRPr lang="cs-CZ"/>
        </a:p>
      </dgm:t>
    </dgm:pt>
    <dgm:pt modelId="{72280595-3481-40CB-AA6E-15E7317FBAB8}" type="sibTrans" cxnId="{D39EA83B-2D8B-4F48-BA97-F8B32BA918D8}">
      <dgm:prSet/>
      <dgm:spPr/>
      <dgm:t>
        <a:bodyPr/>
        <a:lstStyle/>
        <a:p>
          <a:endParaRPr lang="cs-CZ"/>
        </a:p>
      </dgm:t>
    </dgm:pt>
    <dgm:pt modelId="{812617F6-E5D5-45CF-8F02-86BFDBE87AB6}" type="pres">
      <dgm:prSet presAssocID="{5CA51E0F-71C3-4521-97FF-247E7FA544A5}" presName="linearFlow" presStyleCnt="0">
        <dgm:presLayoutVars>
          <dgm:dir/>
          <dgm:resizeHandles val="exact"/>
        </dgm:presLayoutVars>
      </dgm:prSet>
      <dgm:spPr/>
    </dgm:pt>
    <dgm:pt modelId="{89710726-24EF-4E96-AFD3-6BF1391EA09C}" type="pres">
      <dgm:prSet presAssocID="{684227A3-819E-4EDE-B2F2-05909886F4AA}" presName="composite" presStyleCnt="0"/>
      <dgm:spPr/>
    </dgm:pt>
    <dgm:pt modelId="{C646ECA7-ADAB-4990-869C-5F9B7590684A}" type="pres">
      <dgm:prSet presAssocID="{684227A3-819E-4EDE-B2F2-05909886F4AA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B12273-E5E0-4F6B-9275-43DD13099FC3}" type="pres">
      <dgm:prSet presAssocID="{684227A3-819E-4EDE-B2F2-05909886F4AA}" presName="txShp" presStyleLbl="node1" presStyleIdx="0" presStyleCnt="4">
        <dgm:presLayoutVars>
          <dgm:bulletEnabled val="1"/>
        </dgm:presLayoutVars>
      </dgm:prSet>
      <dgm:spPr/>
    </dgm:pt>
    <dgm:pt modelId="{70F6AB50-97EA-4E51-89BE-7EC486AEF69D}" type="pres">
      <dgm:prSet presAssocID="{C566CC82-2F26-47FF-A284-C18D6D4E3B3F}" presName="spacing" presStyleCnt="0"/>
      <dgm:spPr/>
    </dgm:pt>
    <dgm:pt modelId="{9E0114D3-307D-4D60-98F6-A42286FA3DA2}" type="pres">
      <dgm:prSet presAssocID="{F7221F6C-100D-4F7C-9722-E4F4AB01BF02}" presName="composite" presStyleCnt="0"/>
      <dgm:spPr/>
    </dgm:pt>
    <dgm:pt modelId="{8D253C7C-98FC-4D94-B28D-1CCFBF9B98ED}" type="pres">
      <dgm:prSet presAssocID="{F7221F6C-100D-4F7C-9722-E4F4AB01BF02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41AA87-14F9-42B2-A922-0350374A4CEA}" type="pres">
      <dgm:prSet presAssocID="{F7221F6C-100D-4F7C-9722-E4F4AB01BF02}" presName="txShp" presStyleLbl="node1" presStyleIdx="1" presStyleCnt="4">
        <dgm:presLayoutVars>
          <dgm:bulletEnabled val="1"/>
        </dgm:presLayoutVars>
      </dgm:prSet>
      <dgm:spPr/>
    </dgm:pt>
    <dgm:pt modelId="{AF9A3A4B-A84E-4BAB-B8E3-8A1B57C01E86}" type="pres">
      <dgm:prSet presAssocID="{CC50DAC8-6FDC-49A8-8803-BF4D49C9B6E9}" presName="spacing" presStyleCnt="0"/>
      <dgm:spPr/>
    </dgm:pt>
    <dgm:pt modelId="{6B511E08-3149-4087-B721-71F1EF2B0F96}" type="pres">
      <dgm:prSet presAssocID="{89CBCFD2-5216-4780-B6F9-28EAF0AFD275}" presName="composite" presStyleCnt="0"/>
      <dgm:spPr/>
    </dgm:pt>
    <dgm:pt modelId="{E7BDC17D-FDFE-4E4C-9BBE-E6E80D9C5A01}" type="pres">
      <dgm:prSet presAssocID="{89CBCFD2-5216-4780-B6F9-28EAF0AFD275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B1F486-C365-4E5E-BE35-99518DB04213}" type="pres">
      <dgm:prSet presAssocID="{89CBCFD2-5216-4780-B6F9-28EAF0AFD275}" presName="txShp" presStyleLbl="node1" presStyleIdx="2" presStyleCnt="4" custLinFactNeighborX="-2776" custLinFactNeighborY="7960">
        <dgm:presLayoutVars>
          <dgm:bulletEnabled val="1"/>
        </dgm:presLayoutVars>
      </dgm:prSet>
      <dgm:spPr/>
    </dgm:pt>
    <dgm:pt modelId="{D1E56BA9-3E37-4B69-8F21-23E6C3742723}" type="pres">
      <dgm:prSet presAssocID="{02DD5765-7A8C-4112-B5CA-789E96B4F12E}" presName="spacing" presStyleCnt="0"/>
      <dgm:spPr/>
    </dgm:pt>
    <dgm:pt modelId="{055128A8-2917-4F32-8194-C0965ACA1A4F}" type="pres">
      <dgm:prSet presAssocID="{45A850DA-0EEF-412B-848D-AA817E19A2DF}" presName="composite" presStyleCnt="0"/>
      <dgm:spPr/>
    </dgm:pt>
    <dgm:pt modelId="{142580A4-915D-42B8-8F19-FD314D7EE69D}" type="pres">
      <dgm:prSet presAssocID="{45A850DA-0EEF-412B-848D-AA817E19A2DF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6A2A44-7267-4156-8E2B-A799082BA979}" type="pres">
      <dgm:prSet presAssocID="{45A850DA-0EEF-412B-848D-AA817E19A2DF}" presName="txShp" presStyleLbl="node1" presStyleIdx="3" presStyleCnt="4" custLinFactNeighborX="-2776" custLinFactNeighborY="7960">
        <dgm:presLayoutVars>
          <dgm:bulletEnabled val="1"/>
        </dgm:presLayoutVars>
      </dgm:prSet>
      <dgm:spPr/>
    </dgm:pt>
  </dgm:ptLst>
  <dgm:cxnLst>
    <dgm:cxn modelId="{098EED0A-ABFE-49B3-B0F2-2EE951C47B2A}" type="presOf" srcId="{684227A3-819E-4EDE-B2F2-05909886F4AA}" destId="{F2B12273-E5E0-4F6B-9275-43DD13099FC3}" srcOrd="0" destOrd="0" presId="urn:microsoft.com/office/officeart/2005/8/layout/vList3#1"/>
    <dgm:cxn modelId="{D5D24A19-9ACB-408A-B1AB-6D60DE319581}" type="presOf" srcId="{F7221F6C-100D-4F7C-9722-E4F4AB01BF02}" destId="{8141AA87-14F9-42B2-A922-0350374A4CEA}" srcOrd="0" destOrd="0" presId="urn:microsoft.com/office/officeart/2005/8/layout/vList3#1"/>
    <dgm:cxn modelId="{7ED75B2A-74FE-46C2-B747-4221CBDFD5E1}" type="presOf" srcId="{45A850DA-0EEF-412B-848D-AA817E19A2DF}" destId="{A16A2A44-7267-4156-8E2B-A799082BA979}" srcOrd="0" destOrd="0" presId="urn:microsoft.com/office/officeart/2005/8/layout/vList3#1"/>
    <dgm:cxn modelId="{D39EA83B-2D8B-4F48-BA97-F8B32BA918D8}" srcId="{5CA51E0F-71C3-4521-97FF-247E7FA544A5}" destId="{45A850DA-0EEF-412B-848D-AA817E19A2DF}" srcOrd="3" destOrd="0" parTransId="{CC0B6458-DF90-4CE0-817B-888EE7E2FCE5}" sibTransId="{72280595-3481-40CB-AA6E-15E7317FBAB8}"/>
    <dgm:cxn modelId="{01CD0179-8258-4CE5-B45E-80319678D9BE}" type="presOf" srcId="{5CA51E0F-71C3-4521-97FF-247E7FA544A5}" destId="{812617F6-E5D5-45CF-8F02-86BFDBE87AB6}" srcOrd="0" destOrd="0" presId="urn:microsoft.com/office/officeart/2005/8/layout/vList3#1"/>
    <dgm:cxn modelId="{8892E296-0326-4E05-8AF0-924E1D76A4CB}" srcId="{5CA51E0F-71C3-4521-97FF-247E7FA544A5}" destId="{89CBCFD2-5216-4780-B6F9-28EAF0AFD275}" srcOrd="2" destOrd="0" parTransId="{E749FCE5-5395-4158-9664-163DC681B3A8}" sibTransId="{02DD5765-7A8C-4112-B5CA-789E96B4F12E}"/>
    <dgm:cxn modelId="{3A3F5F97-DB0B-496A-9371-C436B6A60E1C}" srcId="{5CA51E0F-71C3-4521-97FF-247E7FA544A5}" destId="{684227A3-819E-4EDE-B2F2-05909886F4AA}" srcOrd="0" destOrd="0" parTransId="{35E3A262-94EB-4418-8D01-2B67ED29CDDE}" sibTransId="{C566CC82-2F26-47FF-A284-C18D6D4E3B3F}"/>
    <dgm:cxn modelId="{23824AB5-87D3-4791-B376-5C1DD406CEBB}" type="presOf" srcId="{89CBCFD2-5216-4780-B6F9-28EAF0AFD275}" destId="{B7B1F486-C365-4E5E-BE35-99518DB04213}" srcOrd="0" destOrd="0" presId="urn:microsoft.com/office/officeart/2005/8/layout/vList3#1"/>
    <dgm:cxn modelId="{DC8E25D3-0CEA-4727-B1C4-4CBE5B5F683E}" srcId="{5CA51E0F-71C3-4521-97FF-247E7FA544A5}" destId="{F7221F6C-100D-4F7C-9722-E4F4AB01BF02}" srcOrd="1" destOrd="0" parTransId="{C6CB7F2A-5D37-4EEB-98CE-B97BDA72F50E}" sibTransId="{CC50DAC8-6FDC-49A8-8803-BF4D49C9B6E9}"/>
    <dgm:cxn modelId="{2363BD6E-2A1F-428B-8D1F-E2FAA7EBC95D}" type="presParOf" srcId="{812617F6-E5D5-45CF-8F02-86BFDBE87AB6}" destId="{89710726-24EF-4E96-AFD3-6BF1391EA09C}" srcOrd="0" destOrd="0" presId="urn:microsoft.com/office/officeart/2005/8/layout/vList3#1"/>
    <dgm:cxn modelId="{A7399505-4E94-4A60-8A6E-F2EDA723FFD1}" type="presParOf" srcId="{89710726-24EF-4E96-AFD3-6BF1391EA09C}" destId="{C646ECA7-ADAB-4990-869C-5F9B7590684A}" srcOrd="0" destOrd="0" presId="urn:microsoft.com/office/officeart/2005/8/layout/vList3#1"/>
    <dgm:cxn modelId="{BE8DFE66-3083-4FA0-9124-43146375D1F9}" type="presParOf" srcId="{89710726-24EF-4E96-AFD3-6BF1391EA09C}" destId="{F2B12273-E5E0-4F6B-9275-43DD13099FC3}" srcOrd="1" destOrd="0" presId="urn:microsoft.com/office/officeart/2005/8/layout/vList3#1"/>
    <dgm:cxn modelId="{6BD4E472-D3B3-4C83-B0AE-E7C0F042EAB2}" type="presParOf" srcId="{812617F6-E5D5-45CF-8F02-86BFDBE87AB6}" destId="{70F6AB50-97EA-4E51-89BE-7EC486AEF69D}" srcOrd="1" destOrd="0" presId="urn:microsoft.com/office/officeart/2005/8/layout/vList3#1"/>
    <dgm:cxn modelId="{95F75C25-ADEB-4027-ADE1-76FB0569C7FC}" type="presParOf" srcId="{812617F6-E5D5-45CF-8F02-86BFDBE87AB6}" destId="{9E0114D3-307D-4D60-98F6-A42286FA3DA2}" srcOrd="2" destOrd="0" presId="urn:microsoft.com/office/officeart/2005/8/layout/vList3#1"/>
    <dgm:cxn modelId="{47A32C25-B8CE-4A9D-8488-EA2223CE30A3}" type="presParOf" srcId="{9E0114D3-307D-4D60-98F6-A42286FA3DA2}" destId="{8D253C7C-98FC-4D94-B28D-1CCFBF9B98ED}" srcOrd="0" destOrd="0" presId="urn:microsoft.com/office/officeart/2005/8/layout/vList3#1"/>
    <dgm:cxn modelId="{E0A304A3-4E7B-4E11-B3C6-3A23368969EE}" type="presParOf" srcId="{9E0114D3-307D-4D60-98F6-A42286FA3DA2}" destId="{8141AA87-14F9-42B2-A922-0350374A4CEA}" srcOrd="1" destOrd="0" presId="urn:microsoft.com/office/officeart/2005/8/layout/vList3#1"/>
    <dgm:cxn modelId="{29B36D36-4DEA-43BF-A9EA-C0E3049D539E}" type="presParOf" srcId="{812617F6-E5D5-45CF-8F02-86BFDBE87AB6}" destId="{AF9A3A4B-A84E-4BAB-B8E3-8A1B57C01E86}" srcOrd="3" destOrd="0" presId="urn:microsoft.com/office/officeart/2005/8/layout/vList3#1"/>
    <dgm:cxn modelId="{B3094BEF-FDC7-4B9E-9164-27F3A9EA23D8}" type="presParOf" srcId="{812617F6-E5D5-45CF-8F02-86BFDBE87AB6}" destId="{6B511E08-3149-4087-B721-71F1EF2B0F96}" srcOrd="4" destOrd="0" presId="urn:microsoft.com/office/officeart/2005/8/layout/vList3#1"/>
    <dgm:cxn modelId="{28B8945F-4458-4E54-BB5C-99340E1B3482}" type="presParOf" srcId="{6B511E08-3149-4087-B721-71F1EF2B0F96}" destId="{E7BDC17D-FDFE-4E4C-9BBE-E6E80D9C5A01}" srcOrd="0" destOrd="0" presId="urn:microsoft.com/office/officeart/2005/8/layout/vList3#1"/>
    <dgm:cxn modelId="{8520A10F-C487-40DC-A2A1-E2D8BB34EF3F}" type="presParOf" srcId="{6B511E08-3149-4087-B721-71F1EF2B0F96}" destId="{B7B1F486-C365-4E5E-BE35-99518DB04213}" srcOrd="1" destOrd="0" presId="urn:microsoft.com/office/officeart/2005/8/layout/vList3#1"/>
    <dgm:cxn modelId="{1E8E51BF-72B7-49A8-8D9C-49166168355E}" type="presParOf" srcId="{812617F6-E5D5-45CF-8F02-86BFDBE87AB6}" destId="{D1E56BA9-3E37-4B69-8F21-23E6C3742723}" srcOrd="5" destOrd="0" presId="urn:microsoft.com/office/officeart/2005/8/layout/vList3#1"/>
    <dgm:cxn modelId="{80BBEB5F-677C-462A-86EA-DA8F4C06A5AF}" type="presParOf" srcId="{812617F6-E5D5-45CF-8F02-86BFDBE87AB6}" destId="{055128A8-2917-4F32-8194-C0965ACA1A4F}" srcOrd="6" destOrd="0" presId="urn:microsoft.com/office/officeart/2005/8/layout/vList3#1"/>
    <dgm:cxn modelId="{86827FE5-287D-4A6B-94BE-63D74B66873A}" type="presParOf" srcId="{055128A8-2917-4F32-8194-C0965ACA1A4F}" destId="{142580A4-915D-42B8-8F19-FD314D7EE69D}" srcOrd="0" destOrd="0" presId="urn:microsoft.com/office/officeart/2005/8/layout/vList3#1"/>
    <dgm:cxn modelId="{EBC559A3-0849-459F-BBFC-8D78DA110313}" type="presParOf" srcId="{055128A8-2917-4F32-8194-C0965ACA1A4F}" destId="{A16A2A44-7267-4156-8E2B-A799082BA97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12273-E5E0-4F6B-9275-43DD13099FC3}">
      <dsp:nvSpPr>
        <dsp:cNvPr id="0" name=""/>
        <dsp:cNvSpPr/>
      </dsp:nvSpPr>
      <dsp:spPr>
        <a:xfrm rot="10800000">
          <a:off x="1735167" y="3142"/>
          <a:ext cx="5890777" cy="10056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442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bg2"/>
              </a:solidFill>
            </a:rPr>
            <a:t>MoAbxPCSK9: výborná účinnost a tolerance</a:t>
          </a:r>
        </a:p>
      </dsp:txBody>
      <dsp:txXfrm rot="10800000">
        <a:off x="1986567" y="3142"/>
        <a:ext cx="5639377" cy="1005600"/>
      </dsp:txXfrm>
    </dsp:sp>
    <dsp:sp modelId="{C646ECA7-ADAB-4990-869C-5F9B7590684A}">
      <dsp:nvSpPr>
        <dsp:cNvPr id="0" name=""/>
        <dsp:cNvSpPr/>
      </dsp:nvSpPr>
      <dsp:spPr>
        <a:xfrm>
          <a:off x="1232367" y="3142"/>
          <a:ext cx="1005600" cy="1005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41AA87-14F9-42B2-A922-0350374A4CEA}">
      <dsp:nvSpPr>
        <dsp:cNvPr id="0" name=""/>
        <dsp:cNvSpPr/>
      </dsp:nvSpPr>
      <dsp:spPr>
        <a:xfrm rot="10800000">
          <a:off x="1735167" y="1308921"/>
          <a:ext cx="5890777" cy="10056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442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bg2"/>
              </a:solidFill>
            </a:rPr>
            <a:t>Dobrá adherence</a:t>
          </a:r>
        </a:p>
      </dsp:txBody>
      <dsp:txXfrm rot="10800000">
        <a:off x="1986567" y="1308921"/>
        <a:ext cx="5639377" cy="1005600"/>
      </dsp:txXfrm>
    </dsp:sp>
    <dsp:sp modelId="{8D253C7C-98FC-4D94-B28D-1CCFBF9B98ED}">
      <dsp:nvSpPr>
        <dsp:cNvPr id="0" name=""/>
        <dsp:cNvSpPr/>
      </dsp:nvSpPr>
      <dsp:spPr>
        <a:xfrm>
          <a:off x="1232367" y="1308921"/>
          <a:ext cx="1005600" cy="1005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B1F486-C365-4E5E-BE35-99518DB04213}">
      <dsp:nvSpPr>
        <dsp:cNvPr id="0" name=""/>
        <dsp:cNvSpPr/>
      </dsp:nvSpPr>
      <dsp:spPr>
        <a:xfrm rot="10800000">
          <a:off x="1571639" y="2694746"/>
          <a:ext cx="5890777" cy="10056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442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bg2"/>
              </a:solidFill>
            </a:rPr>
            <a:t>Limitace úhrady, počet center, dostupnost, administrativa...</a:t>
          </a:r>
        </a:p>
      </dsp:txBody>
      <dsp:txXfrm rot="10800000">
        <a:off x="1823039" y="2694746"/>
        <a:ext cx="5639377" cy="1005600"/>
      </dsp:txXfrm>
    </dsp:sp>
    <dsp:sp modelId="{E7BDC17D-FDFE-4E4C-9BBE-E6E80D9C5A01}">
      <dsp:nvSpPr>
        <dsp:cNvPr id="0" name=""/>
        <dsp:cNvSpPr/>
      </dsp:nvSpPr>
      <dsp:spPr>
        <a:xfrm>
          <a:off x="1232367" y="2614700"/>
          <a:ext cx="1005600" cy="1005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6A2A44-7267-4156-8E2B-A799082BA979}">
      <dsp:nvSpPr>
        <dsp:cNvPr id="0" name=""/>
        <dsp:cNvSpPr/>
      </dsp:nvSpPr>
      <dsp:spPr>
        <a:xfrm rot="10800000">
          <a:off x="1571639" y="3923621"/>
          <a:ext cx="5890777" cy="10056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442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bg2"/>
              </a:solidFill>
            </a:rPr>
            <a:t>Otázky k řešení: </a:t>
          </a:r>
          <a:r>
            <a:rPr lang="cs-CZ" sz="2800" b="1" kern="1200" dirty="0" err="1">
              <a:solidFill>
                <a:schemeClr val="bg2"/>
              </a:solidFill>
            </a:rPr>
            <a:t>aterogenní</a:t>
          </a:r>
          <a:r>
            <a:rPr lang="cs-CZ" sz="2800" b="1" kern="1200" dirty="0">
              <a:solidFill>
                <a:schemeClr val="bg2"/>
              </a:solidFill>
            </a:rPr>
            <a:t> DLP, glukózová homeostáza...</a:t>
          </a:r>
        </a:p>
      </dsp:txBody>
      <dsp:txXfrm rot="10800000">
        <a:off x="1823039" y="3923621"/>
        <a:ext cx="5639377" cy="1005600"/>
      </dsp:txXfrm>
    </dsp:sp>
    <dsp:sp modelId="{142580A4-915D-42B8-8F19-FD314D7EE69D}">
      <dsp:nvSpPr>
        <dsp:cNvPr id="0" name=""/>
        <dsp:cNvSpPr/>
      </dsp:nvSpPr>
      <dsp:spPr>
        <a:xfrm>
          <a:off x="1232367" y="3920479"/>
          <a:ext cx="1005600" cy="1005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0.09248</cdr:x>
      <cdr:y>0</cdr:y>
    </cdr:from>
    <cdr:to>
      <cdr:x>0.44819</cdr:x>
      <cdr:y>0.15116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FBB9A3E-A645-472E-AEAD-F25E48C3D0A3}"/>
            </a:ext>
          </a:extLst>
        </cdr:cNvPr>
        <cdr:cNvSpPr txBox="1"/>
      </cdr:nvSpPr>
      <cdr:spPr>
        <a:xfrm xmlns:a="http://schemas.openxmlformats.org/drawingml/2006/main">
          <a:off x="348832" y="-1934343"/>
          <a:ext cx="1341705" cy="57016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Placebo</a:t>
          </a:r>
        </a:p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Evolocumab</a:t>
          </a:r>
        </a:p>
      </cdr:txBody>
    </cdr:sp>
  </cdr:relSizeAnchor>
  <cdr:relSizeAnchor xmlns:cdr="http://schemas.openxmlformats.org/drawingml/2006/chartDrawing">
    <cdr:from>
      <cdr:x>0.10595</cdr:x>
      <cdr:y>0.01347</cdr:y>
    </cdr:from>
    <cdr:to>
      <cdr:x>0.46166</cdr:x>
      <cdr:y>0.16463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FB1DD88C-BB46-4E28-B44D-2412592D4BEF}"/>
            </a:ext>
          </a:extLst>
        </cdr:cNvPr>
        <cdr:cNvSpPr txBox="1"/>
      </cdr:nvSpPr>
      <cdr:spPr>
        <a:xfrm xmlns:a="http://schemas.openxmlformats.org/drawingml/2006/main">
          <a:off x="399632" y="50800"/>
          <a:ext cx="1341705" cy="57016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dirty="0">
            <a:solidFill>
              <a:srgbClr val="0070C0"/>
            </a:solidFill>
          </a:endParaRPr>
        </a:p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Evolocumab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A2DB7-773F-4419-82C5-6F7960C8CC05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CB42-BCB5-4582-9BB0-81B5B0935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8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EDF9-F6E3-4CFE-A482-721C5BDD8C55}" type="datetimeFigureOut">
              <a:rPr lang="sk-SK" smtClean="0"/>
              <a:pPr/>
              <a:t>29. 1. 2019</a:t>
            </a:fld>
            <a:endParaRPr lang="sk-S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1188" y="742950"/>
            <a:ext cx="55721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A834-18AB-46A9-838D-4AD35AA7D14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775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5ACDF046-76A7-4E31-8DF6-329867FE1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6713" y="144463"/>
            <a:ext cx="6276975" cy="4184650"/>
          </a:xfrm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B98BD3A-DAC6-4CF5-BF85-9EC25697D4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45060" name="TextBox 3">
            <a:extLst>
              <a:ext uri="{FF2B5EF4-FFF2-40B4-BE49-F238E27FC236}">
                <a16:creationId xmlns:a16="http://schemas.microsoft.com/office/drawing/2014/main" id="{9137A47E-56CA-4D28-98B6-CE88895F3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9275"/>
            <a:ext cx="715963" cy="712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501" tIns="48251" rIns="96501" bIns="48251">
            <a:spAutoFit/>
          </a:bodyPr>
          <a:lstStyle>
            <a:lvl1pPr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F3EF5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cs-CZ" sz="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Sabatine, et al. NEJM 2017: </a:t>
            </a:r>
            <a:br>
              <a:rPr kumimoji="0" lang="en-IN" altLang="cs-CZ" sz="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cs-CZ" sz="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6-A-1 (Table 2)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20C8BFC-EAC2-422C-8243-F5AC284C1A65}"/>
              </a:ext>
            </a:extLst>
          </p:cNvPr>
          <p:cNvSpPr/>
          <p:nvPr/>
        </p:nvSpPr>
        <p:spPr>
          <a:xfrm flipH="1">
            <a:off x="700088" y="1143000"/>
            <a:ext cx="355600" cy="23161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489" tIns="49245" rIns="98489" bIns="4924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0013C-DF12-4D8E-B438-F876BFEEBA05}" type="slidenum"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3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0243-1DF8-4D12-A7EE-B1EBDF09ABA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0243-1DF8-4D12-A7EE-B1EBDF09ABA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55133" y="4383616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834A0-E80D-42D7-9599-00F7B7789CAB}"/>
              </a:ext>
            </a:extLst>
          </p:cNvPr>
          <p:cNvSpPr txBox="1"/>
          <p:nvPr/>
        </p:nvSpPr>
        <p:spPr>
          <a:xfrm>
            <a:off x="9548" y="1984354"/>
            <a:ext cx="692580" cy="59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tIns="48327" rIns="45720" bIns="48327" rtlCol="0">
            <a:spAutoFit/>
          </a:bodyPr>
          <a:lstStyle/>
          <a:p>
            <a:pPr defTabSz="457200"/>
            <a:r>
              <a:rPr lang="en-US" sz="800" dirty="0" err="1">
                <a:solidFill>
                  <a:prstClr val="black"/>
                </a:solidFill>
                <a:latin typeface="Calibri" panose="020F0502020204030204"/>
              </a:rPr>
              <a:t>Sabatine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MS, et al. 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Circ.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2018: 21-Figure 2a</a:t>
            </a:r>
          </a:p>
        </p:txBody>
      </p:sp>
      <p:sp>
        <p:nvSpPr>
          <p:cNvPr id="5" name="Left Brace 4"/>
          <p:cNvSpPr/>
          <p:nvPr/>
        </p:nvSpPr>
        <p:spPr>
          <a:xfrm>
            <a:off x="702128" y="973667"/>
            <a:ext cx="263072" cy="2514600"/>
          </a:xfrm>
          <a:prstGeom prst="leftBrace">
            <a:avLst>
              <a:gd name="adj1" fmla="val 6545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834A0-E80D-42D7-9599-00F7B7789CAB}"/>
              </a:ext>
            </a:extLst>
          </p:cNvPr>
          <p:cNvSpPr txBox="1"/>
          <p:nvPr/>
        </p:nvSpPr>
        <p:spPr>
          <a:xfrm>
            <a:off x="0" y="3605963"/>
            <a:ext cx="772160" cy="466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tIns="48327" rIns="45720" bIns="48327" rtlCol="0">
            <a:spAutoFit/>
          </a:bodyPr>
          <a:lstStyle/>
          <a:p>
            <a:pPr defTabSz="457200"/>
            <a:r>
              <a:rPr lang="en-US" sz="800" dirty="0" err="1">
                <a:solidFill>
                  <a:prstClr val="black"/>
                </a:solidFill>
                <a:latin typeface="Calibri" panose="020F0502020204030204"/>
              </a:rPr>
              <a:t>Sabatine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MS, et al. 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Circ.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2018: 10-A-2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83D154-72E7-4FB6-84D1-E2931F4449E4}"/>
              </a:ext>
            </a:extLst>
          </p:cNvPr>
          <p:cNvCxnSpPr>
            <a:cxnSpLocks/>
          </p:cNvCxnSpPr>
          <p:nvPr/>
        </p:nvCxnSpPr>
        <p:spPr>
          <a:xfrm flipV="1">
            <a:off x="773853" y="3839428"/>
            <a:ext cx="191347" cy="115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0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55133" y="4383616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834A0-E80D-42D7-9599-00F7B7789CAB}"/>
              </a:ext>
            </a:extLst>
          </p:cNvPr>
          <p:cNvSpPr txBox="1"/>
          <p:nvPr/>
        </p:nvSpPr>
        <p:spPr>
          <a:xfrm>
            <a:off x="9548" y="1984354"/>
            <a:ext cx="692580" cy="59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tIns="48327" rIns="45720" bIns="48327" rtlCol="0">
            <a:spAutoFit/>
          </a:bodyPr>
          <a:lstStyle/>
          <a:p>
            <a:pPr defTabSz="457200"/>
            <a:r>
              <a:rPr lang="en-US" sz="800" dirty="0" err="1">
                <a:solidFill>
                  <a:prstClr val="black"/>
                </a:solidFill>
                <a:latin typeface="Calibri" panose="020F0502020204030204"/>
              </a:rPr>
              <a:t>Sabatine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MS, et al. 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Circ.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2018: 21-Figure 2a</a:t>
            </a:r>
          </a:p>
        </p:txBody>
      </p:sp>
      <p:sp>
        <p:nvSpPr>
          <p:cNvPr id="5" name="Left Brace 4"/>
          <p:cNvSpPr/>
          <p:nvPr/>
        </p:nvSpPr>
        <p:spPr>
          <a:xfrm>
            <a:off x="702128" y="973667"/>
            <a:ext cx="263072" cy="2514600"/>
          </a:xfrm>
          <a:prstGeom prst="leftBrace">
            <a:avLst>
              <a:gd name="adj1" fmla="val 6545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834A0-E80D-42D7-9599-00F7B7789CAB}"/>
              </a:ext>
            </a:extLst>
          </p:cNvPr>
          <p:cNvSpPr txBox="1"/>
          <p:nvPr/>
        </p:nvSpPr>
        <p:spPr>
          <a:xfrm>
            <a:off x="0" y="3605963"/>
            <a:ext cx="772160" cy="466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tIns="48327" rIns="45720" bIns="48327" rtlCol="0">
            <a:spAutoFit/>
          </a:bodyPr>
          <a:lstStyle/>
          <a:p>
            <a:pPr defTabSz="457200"/>
            <a:r>
              <a:rPr lang="en-US" sz="800" dirty="0" err="1">
                <a:solidFill>
                  <a:prstClr val="black"/>
                </a:solidFill>
                <a:latin typeface="Calibri" panose="020F0502020204030204"/>
              </a:rPr>
              <a:t>Sabatine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MS, et al. 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Circ.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 2018: 10-A-2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83D154-72E7-4FB6-84D1-E2931F4449E4}"/>
              </a:ext>
            </a:extLst>
          </p:cNvPr>
          <p:cNvCxnSpPr>
            <a:cxnSpLocks/>
          </p:cNvCxnSpPr>
          <p:nvPr/>
        </p:nvCxnSpPr>
        <p:spPr>
          <a:xfrm flipV="1">
            <a:off x="773853" y="3839428"/>
            <a:ext cx="191347" cy="115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1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>
            <a:extLst>
              <a:ext uri="{FF2B5EF4-FFF2-40B4-BE49-F238E27FC236}">
                <a16:creationId xmlns:a16="http://schemas.microsoft.com/office/drawing/2014/main" id="{F8A7C133-A66D-4B33-9808-E16CF8C00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>
            <a:extLst>
              <a:ext uri="{FF2B5EF4-FFF2-40B4-BE49-F238E27FC236}">
                <a16:creationId xmlns:a16="http://schemas.microsoft.com/office/drawing/2014/main" id="{B3867EB9-F97E-4CE5-B8C7-0DDB6F831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84996" name="Zástupný symbol pro číslo snímku 3">
            <a:extLst>
              <a:ext uri="{FF2B5EF4-FFF2-40B4-BE49-F238E27FC236}">
                <a16:creationId xmlns:a16="http://schemas.microsoft.com/office/drawing/2014/main" id="{F3193AD0-D292-49A9-BC26-7CB5FCCA0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3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3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3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31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731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E7C6B-C080-4768-A23E-30E3BAA8686A}" type="slidenum">
              <a:rPr kumimoji="0" lang="en-US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73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cs-CZ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0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C55-CA31-4E3D-86D7-5CAAA87512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17863" y="850900"/>
            <a:ext cx="3436937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99F02-F1A1-754B-94C5-1B7D224748D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4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999AD-D460-4A15-85AD-3B9371EB7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4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5065635-BI-Lilly-Alliance-Brand-book_PPslide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6000" cy="109824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84357" y="1877613"/>
            <a:ext cx="7379415" cy="1161424"/>
          </a:xfrm>
        </p:spPr>
        <p:txBody>
          <a:bodyPr anchor="t"/>
          <a:lstStyle>
            <a:lvl1pPr>
              <a:defRPr b="1" cap="small" baseline="0">
                <a:solidFill>
                  <a:srgbClr val="535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2"/>
          </p:nvPr>
        </p:nvSpPr>
        <p:spPr>
          <a:xfrm>
            <a:off x="1384412" y="5009688"/>
            <a:ext cx="2592288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sz="2000">
                <a:solidFill>
                  <a:srgbClr val="E50071"/>
                </a:solidFill>
                <a:latin typeface="Calibri" pitchFamily="34" charset="0"/>
              </a:defRPr>
            </a:lvl1pPr>
          </a:lstStyle>
          <a:p>
            <a:endParaRPr lang="cs-CZ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86000" y="3106268"/>
            <a:ext cx="7380000" cy="1836000"/>
          </a:xfrm>
        </p:spPr>
        <p:txBody>
          <a:bodyPr anchor="t"/>
          <a:lstStyle>
            <a:lvl1pPr marL="0" indent="0">
              <a:buNone/>
              <a:defRPr sz="2800">
                <a:solidFill>
                  <a:srgbClr val="E5007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noProof="0"/>
              <a:t>Click to edit Master text styles</a:t>
            </a:r>
          </a:p>
        </p:txBody>
      </p:sp>
      <p:pic>
        <p:nvPicPr>
          <p:cNvPr id="21" name="Picture 2" descr="\\xh2svr01\BrandTeams\DCU\DCU logos &amp; product pictures\Boehringer Ingelheim\BI_Logo_P.gi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96" y="6336185"/>
            <a:ext cx="1190000" cy="360000"/>
          </a:xfrm>
          <a:prstGeom prst="rect">
            <a:avLst/>
          </a:prstGeom>
          <a:noFill/>
        </p:spPr>
      </p:pic>
      <p:pic>
        <p:nvPicPr>
          <p:cNvPr id="22" name="Picture 3" descr="\\xh2svr01\BrandTeams\DCU\DCU logos &amp; product pictures\Lilly\NewLilly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8583" y="6371617"/>
            <a:ext cx="743623" cy="406111"/>
          </a:xfrm>
          <a:prstGeom prst="rect">
            <a:avLst/>
          </a:prstGeom>
          <a:noFill/>
        </p:spPr>
      </p:pic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252000"/>
            <a:ext cx="9216000" cy="990000"/>
          </a:xfrm>
        </p:spPr>
        <p:txBody>
          <a:bodyPr anchor="ctr">
            <a:normAutofit/>
          </a:bodyPr>
          <a:lstStyle>
            <a:lvl1pPr algn="l">
              <a:buNone/>
              <a:defRPr sz="3600" b="0"/>
            </a:lvl1pPr>
          </a:lstStyle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32000"/>
            <a:ext cx="1800225" cy="4824000"/>
          </a:xfrm>
          <a:solidFill>
            <a:srgbClr val="C7C9CE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noProof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28000" y="1332000"/>
            <a:ext cx="7236000" cy="4824000"/>
          </a:xfrm>
        </p:spPr>
        <p:txBody>
          <a:bodyPr/>
          <a:lstStyle/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99" y="1332000"/>
            <a:ext cx="9216000" cy="4824000"/>
          </a:xfrm>
        </p:spPr>
        <p:txBody>
          <a:bodyPr vert="eaVert"/>
          <a:lstStyle/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609626"/>
            <a:ext cx="2314575" cy="5516563"/>
          </a:xfrm>
        </p:spPr>
        <p:txBody>
          <a:bodyPr vert="eaVert"/>
          <a:lstStyle/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6781395" cy="5516564"/>
          </a:xfrm>
        </p:spPr>
        <p:txBody>
          <a:bodyPr vert="eaVert"/>
          <a:lstStyle/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pic>
        <p:nvPicPr>
          <p:cNvPr id="6" name="Picture 2" descr="\\xh2svr01\BrandTeams\DCU\DCU logos &amp; product pictures\Boehringer Ingelheim\BI_Logo_P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96" y="6349632"/>
            <a:ext cx="1190000" cy="360000"/>
          </a:xfrm>
          <a:prstGeom prst="rect">
            <a:avLst/>
          </a:prstGeom>
          <a:noFill/>
        </p:spPr>
      </p:pic>
      <p:pic>
        <p:nvPicPr>
          <p:cNvPr id="7" name="Picture 3" descr="\\xh2svr01\BrandTeams\DCU\DCU logos &amp; product pictures\Lilly\NewLilly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8583" y="6371617"/>
            <a:ext cx="743623" cy="406111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91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10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081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10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22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99" y="252000"/>
            <a:ext cx="9216000" cy="990600"/>
          </a:xfrm>
        </p:spPr>
        <p:txBody>
          <a:bodyPr/>
          <a:lstStyle/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3999" y="1332000"/>
            <a:ext cx="9216000" cy="4824000"/>
          </a:xfrm>
        </p:spPr>
        <p:txBody>
          <a:bodyPr/>
          <a:lstStyle>
            <a:lvl1pPr>
              <a:buClr>
                <a:srgbClr val="53575E"/>
              </a:buClr>
              <a:defRPr/>
            </a:lvl1pPr>
            <a:lvl2pPr>
              <a:buClr>
                <a:srgbClr val="E50071"/>
              </a:buCl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buClr>
                <a:srgbClr val="C7C9CE"/>
              </a:buCl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buClr>
                <a:srgbClr val="53575E"/>
              </a:buCl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buClr>
                <a:srgbClr val="E50071"/>
              </a:buCl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376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13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29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69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965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1077" y="6021388"/>
            <a:ext cx="971551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ps2 logo-final 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63659" y="6021388"/>
            <a:ext cx="102334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11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2"/>
          <p:cNvSpPr>
            <a:spLocks noGrp="1"/>
          </p:cNvSpPr>
          <p:nvPr>
            <p:ph type="title"/>
          </p:nvPr>
        </p:nvSpPr>
        <p:spPr bwMode="auto">
          <a:xfrm>
            <a:off x="778669" y="1"/>
            <a:ext cx="92583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1253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3396-F9BB-4CAB-950D-C56B8B6F03D6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BCE2-56DA-439F-B90A-1CF546EF3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68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1A63-9971-412F-AB71-507C0995D54B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987A-BA54-44B3-99F3-AE843DD561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539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F6E2-DE71-43E6-A3AE-792B2776633A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6665-389A-4A1F-B2F1-B123DB9B5B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99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683999" y="260648"/>
            <a:ext cx="9216000" cy="5895352"/>
          </a:xfrm>
        </p:spPr>
        <p:txBody>
          <a:bodyPr/>
          <a:lstStyle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DB58-2C10-418C-87B7-D3616B377B63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65D4-A021-4F0B-8DB6-42D9703EF7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485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6F8D-FFF9-4A41-B38D-F38D94BD26D4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4FA7-73F4-477C-BBC3-41737B17B9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665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BCDB-BA05-4289-9718-CE16E67D744E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B9CF-BAD1-4D31-A2DF-54E4ED9C92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563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6A4D-E0EE-43C6-9498-E85A93E14A90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2A4B-399F-496C-8C54-4D1305FA3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361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998E-0DEE-4EEE-879B-9BDDBA72077F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3D47-1FBF-45D4-B328-A785DD06DF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394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987A-721C-4736-8334-36A7FDFD08F5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487F-CBE9-4CD8-9302-87B9CFA174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54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C4B0-DCEA-4455-9FF0-15B75086D007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6E1D-83E9-4480-A881-5DD0EBBFD3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281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F28D-7BE2-4DB5-9F7C-DB04E8359496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0838-B0C2-4C17-850A-6E0BE20B2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13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23" y="6021388"/>
            <a:ext cx="97244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ps2 logo-final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57" y="6021388"/>
            <a:ext cx="102334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33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99" y="252000"/>
            <a:ext cx="9216000" cy="990600"/>
          </a:xfrm>
        </p:spPr>
        <p:txBody>
          <a:bodyPr/>
          <a:lstStyle/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4000" y="1332000"/>
            <a:ext cx="9216000" cy="2340000"/>
          </a:xfrm>
        </p:spPr>
        <p:txBody>
          <a:bodyPr/>
          <a:lstStyle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684000" y="3744000"/>
            <a:ext cx="9216000" cy="2340000"/>
          </a:xfrm>
        </p:spPr>
        <p:txBody>
          <a:bodyPr/>
          <a:lstStyle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69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5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72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20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0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3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4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26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46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99" y="252000"/>
            <a:ext cx="9216000" cy="990600"/>
          </a:xfrm>
        </p:spPr>
        <p:txBody>
          <a:bodyPr/>
          <a:lstStyle/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999" y="1332000"/>
            <a:ext cx="4572000" cy="4824000"/>
          </a:xfrm>
        </p:spPr>
        <p:txBody>
          <a:bodyPr/>
          <a:lstStyle>
            <a:lvl1pPr marL="268288" indent="-268288">
              <a:defRPr/>
            </a:lvl1pPr>
            <a:lvl2pPr marL="534988" indent="-266700">
              <a:defRPr/>
            </a:lvl2pPr>
            <a:lvl3pPr marL="803275" indent="-268288">
              <a:defRPr/>
            </a:lvl3pPr>
            <a:lvl4pPr marL="1081088" indent="-277813">
              <a:defRPr/>
            </a:lvl4pPr>
            <a:lvl5pPr marL="1347788" indent="-266700">
              <a:defRPr/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5328000" y="1332000"/>
            <a:ext cx="4572000" cy="4824000"/>
          </a:xfrm>
        </p:spPr>
        <p:txBody>
          <a:bodyPr/>
          <a:lstStyle>
            <a:lvl1pPr marL="268288" indent="-268288">
              <a:defRPr/>
            </a:lvl1pPr>
            <a:lvl2pPr marL="534988" indent="-266700">
              <a:defRPr/>
            </a:lvl2pPr>
            <a:lvl3pPr marL="803275" indent="-268288">
              <a:defRPr/>
            </a:lvl3pPr>
            <a:lvl4pPr marL="1081088" indent="-277813">
              <a:defRPr/>
            </a:lvl4pPr>
            <a:lvl5pPr marL="1347788" indent="-266700">
              <a:defRPr/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A33720-19C0-48B9-8715-EBF80140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E264-5833-47F5-8E36-C629C360BF84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F22A63-3E15-48E3-8F2D-2E14FFEC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3B083C-B8FE-4EF5-ACEA-56991B6F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13C8-0854-4A39-8F2F-59825FDC83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8464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C1662C-8A54-40DA-8AD5-3698791A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39A7-C015-4B25-ADC6-ADFBB689593D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41B33D-7D3E-4500-BBCE-EF07232C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B423B-AC8E-40B6-B64F-8128B5F6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A7AF-34AE-4932-8081-9D7CEE5925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2260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A1E611-2A48-4C78-9FBE-6095013B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BE976-86EA-485C-9D5B-BC85EF7E9800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B64C42-9ADD-4D15-BCF8-DE0EB2DC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14EFFA-BAEE-4595-871E-D60DB54E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8B79-1AA8-4D21-B407-91B571B4EA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7818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76F9662-D0D3-4AC5-9547-68CE8A5F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276D-C287-4663-B78D-3AF497E4CBDD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C1AD725-2C44-4530-A787-BD3EEAD6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DDAB052-FB64-42AF-9322-B76C9D80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DEF1-CBF3-40E2-BE83-D3DC203B03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3072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1995D739-6A1E-48D8-AA36-91E74309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1E37-21FF-4124-A842-DA4845004B06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97D526B-3B62-4532-8B8B-C3526895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8643D9-F63D-44F1-8022-5D1A87C9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AE63-6424-4F63-BCF6-358A43A0B2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721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102A43F5-5090-47A1-AC97-FE78ABDC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168B-2783-432F-AFD7-DF3CC30B0133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AA02D21-ED4E-46AF-908A-33CDDADC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F262506-DBDE-4190-9964-5E5EFF9D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4925-555F-49E0-B9F8-C3F7F9BF27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4335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DE08C2D9-32B3-4754-A953-060201B1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10AE-BB48-4EF5-BD75-949A95A52A3D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50A79769-6AC8-4766-986D-9DAF43D8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80A002B-81B0-4B90-AA5E-9AC58487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D6E1-4400-4B22-A595-47B7F2F83B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7352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93AD070-497D-4CC1-8533-7A7CE803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1C87-274F-4C63-9BEA-72B23A6BFFCE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285DEDA-7A42-460A-A1E3-8603B6F7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6603248-25DD-49A9-8D69-BE914D57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51E6-4F63-45E7-AFCE-68B6542C6E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2032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A6DD062-E3E5-4BD1-84CF-4BDF5C43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02B0-0DF3-449B-882E-DC0402D5FE3E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7B176B0-4EC9-4F8D-A6A7-131CD5B1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1DB2FCF-FB14-45C1-96F0-A57DA7CA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A05D-12F2-499D-93F0-08ECCE4391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1488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57D557-8B3A-41AF-A736-589A86C2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FCCC-F0C7-442A-990D-03BBFD9F6AA5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C246EA-F2F6-434C-AE23-446DD9EE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4980F9-EB49-45C2-8A02-53ED7B2F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9E00-F4AA-4697-A631-4DC2E488CF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390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99" y="252000"/>
            <a:ext cx="9216000" cy="990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4000" y="2052000"/>
            <a:ext cx="4572000" cy="4104000"/>
          </a:xfrm>
        </p:spPr>
        <p:txBody>
          <a:bodyPr/>
          <a:lstStyle/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28000" y="2052000"/>
            <a:ext cx="4572000" cy="4104000"/>
          </a:xfrm>
        </p:spPr>
        <p:txBody>
          <a:bodyPr/>
          <a:lstStyle/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83999" y="1332000"/>
            <a:ext cx="4572000" cy="640080"/>
          </a:xfrm>
          <a:solidFill>
            <a:schemeClr val="bg1"/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eaLnBrk="1" latinLnBrk="0" hangingPunct="1"/>
            <a:r>
              <a:rPr kumimoji="0" lang="cs-CZ" noProof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28000" y="1332000"/>
            <a:ext cx="4572000" cy="640080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eaLnBrk="1" latinLnBrk="0" hangingPunct="1"/>
            <a:r>
              <a:rPr kumimoji="0" lang="cs-CZ" noProof="0"/>
              <a:t>Click to edit Master text styles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390CE9-D54D-4EB4-91A6-6F02B0DA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C673-7067-45C0-A97A-C0AA0F1CBD79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9E1082-F7CA-42C3-AB6F-4FFA604C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698-411A-4AD9-BD43-9E8A4D30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3843-3A9D-4373-981B-8F6E1D9733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694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F2AA6-FA04-46A7-A701-5ECE49FA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E00BFA-3173-4399-B041-A837E2DD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8FE88-CD21-4C0B-8122-5A273AFD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9928D-CF00-4DCA-B9D4-AFF30ADF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47FF7-58F3-4C0F-8322-01543C73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94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337FC-6257-4EDE-9578-17637D8E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DF33DE-EF0D-4DBA-8E53-B5AE9E3D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24BAF2-0067-4586-9564-4CDEC335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3678B0-ED84-4A8C-AC57-86503840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C9616-7070-43C7-861E-BD2F8811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236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CCBC2-841D-4CBB-AF6A-287B239A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3" y="1709739"/>
            <a:ext cx="8872538" cy="2852737"/>
          </a:xfrm>
        </p:spPr>
        <p:txBody>
          <a:bodyPr anchor="b"/>
          <a:lstStyle>
            <a:lvl1pPr>
              <a:defRPr sz="506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AF4772-E8F0-4457-A302-FB086581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873" y="4589464"/>
            <a:ext cx="8872538" cy="1500187"/>
          </a:xfr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AEFFB-E527-4244-8212-44972212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FDE2A4-553F-432A-8C1E-8E509103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34769-9DD8-4543-9ECE-02907019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437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CC3F9-42BF-43DA-9960-54C3376F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CB812-39E9-4925-8B9D-578E20CD6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CA7A8B-0973-4CCA-ACFD-D7FAD3F90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CC7558-69C5-43DD-B8D9-BE0B2E18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EEB64-1AC5-428F-8114-73B24CEE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4E6A4-A082-48AB-9F4A-E36AA7DA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247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3FD1-AE35-4F8C-9C53-3BBF225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1" y="365126"/>
            <a:ext cx="8872538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D3FBF6-0992-4988-8DBB-DF9D0296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CA9C1D-D467-4AAF-8AFE-506C37086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293CA9-B773-41A6-BD83-9A2988E1B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D2A7A2-2366-49D8-9A82-55F688280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EBDDBF-1AB5-414D-A940-A6159C8F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55D385-ADE0-44C8-BD73-AEC16BE7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8088C0-6FCF-4FC4-AFF6-242D7C5C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740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28AFF-DB14-4BB1-84A8-B2957D86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714960-3273-4B1D-8A6A-42902163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42EE79-DE9B-4A99-B09F-6CAE73A7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A57C9A-E55B-484C-8B29-395E28B2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36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16DD1C-C9B8-433F-BEA9-B1B2409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860D5B-4516-467E-9E3C-E5446CF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57182C-D227-4BF3-AAC3-D6BE0A47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7298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CAA9F-CCB4-44A1-AAE5-297E1178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1BD64-80AA-4357-84D3-9960D977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B47A769-5812-4066-9006-067B7886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C26B49-8B8E-4DAA-B3F6-1A07FF11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1F3B88-0D4F-42D4-8FAB-1AA1A53C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4CB22B-574C-4B07-8CB1-72DFCE44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34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949A0-DFBB-4762-B1D2-690CC743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8354F9-9399-4AAC-8826-01A6CA49D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AAAF53-9C51-4FCF-BF17-77215106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58602C-8670-4128-873C-994E6CD7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AFB6C4-CADA-4B7B-BD9A-E4E752E1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60469-19AB-46D0-8911-F6C95FD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14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99" y="252000"/>
            <a:ext cx="9216000" cy="990600"/>
          </a:xfrm>
        </p:spPr>
        <p:txBody>
          <a:bodyPr/>
          <a:lstStyle/>
          <a:p>
            <a:r>
              <a:rPr lang="cs-CZ" noProof="0"/>
              <a:t>Click to edit Master title style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7"/>
          </p:nvPr>
        </p:nvSpPr>
        <p:spPr>
          <a:xfrm>
            <a:off x="5327999" y="3780000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/>
          </p:nvPr>
        </p:nvSpPr>
        <p:spPr>
          <a:xfrm>
            <a:off x="5327999" y="1331999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4000" y="1332000"/>
            <a:ext cx="4572000" cy="4824000"/>
          </a:xfrm>
        </p:spPr>
        <p:txBody>
          <a:bodyPr/>
          <a:lstStyle>
            <a:lvl1pPr marL="268288" indent="-268288">
              <a:defRPr/>
            </a:lvl1pPr>
            <a:lvl2pPr marL="534988" indent="-266700">
              <a:defRPr/>
            </a:lvl2pPr>
            <a:lvl3pPr marL="803275" indent="-268288">
              <a:defRPr/>
            </a:lvl3pPr>
            <a:lvl4pPr marL="1081088" indent="-277813">
              <a:defRPr/>
            </a:lvl4pPr>
            <a:lvl5pPr marL="1347788" indent="-266700">
              <a:defRPr/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8C097-AAFF-4BA1-9F0C-FCFCBA4E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5E37BB-3154-4528-BD78-09D74FAD7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12A1E9-AB06-4C38-A455-2C4B15ED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2DAD64-A96D-4FEF-A15C-1AC778F5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D159E1-6098-49E1-8260-1F46D32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207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794264-040B-4803-A48E-1B2666E81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DF0B53-369E-48F0-B12F-8D806BE9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5880-140D-40B4-84BA-2852A66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92843-96D4-44FC-9251-DDB77262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2730F3-ABBA-4586-BB5B-7277972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99" y="252000"/>
            <a:ext cx="9216000" cy="990600"/>
          </a:xfrm>
        </p:spPr>
        <p:txBody>
          <a:bodyPr/>
          <a:lstStyle/>
          <a:p>
            <a:r>
              <a:rPr lang="cs-CZ" noProof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84000" y="1332000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684000" y="3780000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328000" y="1332000"/>
            <a:ext cx="4572000" cy="4824000"/>
          </a:xfrm>
        </p:spPr>
        <p:txBody>
          <a:bodyPr/>
          <a:lstStyle>
            <a:lvl1pPr marL="268288" indent="-268288">
              <a:defRPr/>
            </a:lvl1pPr>
            <a:lvl2pPr marL="534988" indent="-266700">
              <a:defRPr/>
            </a:lvl2pPr>
            <a:lvl3pPr marL="803275" indent="-268288">
              <a:defRPr/>
            </a:lvl3pPr>
            <a:lvl4pPr marL="1081088" indent="-277813">
              <a:defRPr/>
            </a:lvl4pPr>
            <a:lvl5pPr marL="1347788" indent="-266700">
              <a:defRPr/>
            </a:lvl5pPr>
          </a:lstStyle>
          <a:p>
            <a:pPr lvl="0" eaLnBrk="1" latinLnBrk="0" hangingPunct="1"/>
            <a:r>
              <a:rPr lang="cs-CZ" noProof="0"/>
              <a:t>Click to edit Master text styles</a:t>
            </a:r>
          </a:p>
          <a:p>
            <a:pPr lvl="1" eaLnBrk="1" latinLnBrk="0" hangingPunct="1"/>
            <a:r>
              <a:rPr lang="cs-CZ" noProof="0"/>
              <a:t>Second level</a:t>
            </a:r>
          </a:p>
          <a:p>
            <a:pPr lvl="2" eaLnBrk="1" latinLnBrk="0" hangingPunct="1"/>
            <a:r>
              <a:rPr lang="cs-CZ" noProof="0"/>
              <a:t>Third level</a:t>
            </a:r>
          </a:p>
          <a:p>
            <a:pPr lvl="3" eaLnBrk="1" latinLnBrk="0" hangingPunct="1"/>
            <a:r>
              <a:rPr lang="cs-CZ" noProof="0"/>
              <a:t>Fourth level</a:t>
            </a:r>
          </a:p>
          <a:p>
            <a:pPr lvl="4" eaLnBrk="1" latinLnBrk="0" hangingPunct="1"/>
            <a:r>
              <a:rPr lang="cs-CZ" noProof="0"/>
              <a:t>Fifth level</a:t>
            </a:r>
            <a:endParaRPr kumimoji="0" lang="cs-CZ" noProof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84000" y="1332000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684000" y="3780000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7"/>
          </p:nvPr>
        </p:nvSpPr>
        <p:spPr>
          <a:xfrm>
            <a:off x="5328000" y="3780000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/>
          </p:nvPr>
        </p:nvSpPr>
        <p:spPr>
          <a:xfrm>
            <a:off x="5328000" y="1332000"/>
            <a:ext cx="4572000" cy="2376000"/>
          </a:xfrm>
        </p:spPr>
        <p:txBody>
          <a:bodyPr>
            <a:noAutofit/>
          </a:bodyPr>
          <a:lstStyle>
            <a:lvl1pPr marL="268288" indent="-268288">
              <a:defRPr sz="2000"/>
            </a:lvl1pPr>
            <a:lvl2pPr marL="538163" indent="-273050">
              <a:defRPr sz="1800"/>
            </a:lvl2pPr>
            <a:lvl3pPr marL="803275" indent="-268288">
              <a:defRPr sz="1600"/>
            </a:lvl3pPr>
            <a:lvl4pPr marL="1081088" indent="-277813">
              <a:defRPr sz="1400"/>
            </a:lvl4pPr>
            <a:lvl5pPr marL="1347788" indent="-266700">
              <a:defRPr sz="1400"/>
            </a:lvl5pPr>
          </a:lstStyle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5065635_PP_top2_01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0296000" cy="453024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3999" y="252000"/>
            <a:ext cx="9216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3999" y="1332000"/>
            <a:ext cx="9216000" cy="48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noProof="0" dirty="0" err="1"/>
              <a:t>Click</a:t>
            </a:r>
            <a:r>
              <a:rPr kumimoji="0" lang="cs-CZ" noProof="0" dirty="0"/>
              <a:t> to </a:t>
            </a:r>
            <a:r>
              <a:rPr kumimoji="0" lang="cs-CZ" noProof="0" dirty="0" err="1"/>
              <a:t>edit</a:t>
            </a:r>
            <a:r>
              <a:rPr kumimoji="0" lang="cs-CZ" noProof="0" dirty="0"/>
              <a:t> Master text </a:t>
            </a:r>
            <a:r>
              <a:rPr kumimoji="0" lang="cs-CZ" noProof="0" dirty="0" err="1"/>
              <a:t>styles</a:t>
            </a:r>
            <a:endParaRPr kumimoji="0" lang="cs-CZ" noProof="0" dirty="0"/>
          </a:p>
          <a:p>
            <a:pPr lvl="1" eaLnBrk="1" latinLnBrk="0" hangingPunct="1"/>
            <a:r>
              <a:rPr kumimoji="0" lang="cs-CZ" noProof="0" dirty="0" err="1"/>
              <a:t>Second</a:t>
            </a:r>
            <a:r>
              <a:rPr kumimoji="0" lang="cs-CZ" noProof="0" dirty="0"/>
              <a:t> </a:t>
            </a:r>
            <a:r>
              <a:rPr kumimoji="0" lang="cs-CZ" noProof="0" dirty="0" err="1"/>
              <a:t>level</a:t>
            </a:r>
            <a:endParaRPr kumimoji="0" lang="cs-CZ" noProof="0" dirty="0"/>
          </a:p>
          <a:p>
            <a:pPr lvl="2" eaLnBrk="1" latinLnBrk="0" hangingPunct="1"/>
            <a:r>
              <a:rPr kumimoji="0" lang="cs-CZ" noProof="0" dirty="0" err="1"/>
              <a:t>Third</a:t>
            </a:r>
            <a:r>
              <a:rPr kumimoji="0" lang="cs-CZ" noProof="0" dirty="0"/>
              <a:t> </a:t>
            </a:r>
            <a:r>
              <a:rPr kumimoji="0" lang="cs-CZ" noProof="0" dirty="0" err="1"/>
              <a:t>level</a:t>
            </a:r>
            <a:endParaRPr kumimoji="0" lang="cs-CZ" noProof="0" dirty="0"/>
          </a:p>
          <a:p>
            <a:pPr lvl="3" eaLnBrk="1" latinLnBrk="0" hangingPunct="1"/>
            <a:r>
              <a:rPr kumimoji="0" lang="cs-CZ" noProof="0" dirty="0" err="1"/>
              <a:t>Fourth</a:t>
            </a:r>
            <a:r>
              <a:rPr kumimoji="0" lang="cs-CZ" noProof="0" dirty="0"/>
              <a:t> </a:t>
            </a:r>
            <a:r>
              <a:rPr kumimoji="0" lang="cs-CZ" noProof="0" dirty="0" err="1"/>
              <a:t>level</a:t>
            </a:r>
            <a:endParaRPr kumimoji="0" lang="cs-CZ" noProof="0" dirty="0"/>
          </a:p>
          <a:p>
            <a:pPr lvl="4" eaLnBrk="1" latinLnBrk="0" hangingPunct="1"/>
            <a:r>
              <a:rPr kumimoji="0" lang="cs-CZ" noProof="0" dirty="0" err="1"/>
              <a:t>Fifth</a:t>
            </a:r>
            <a:r>
              <a:rPr kumimoji="0" lang="cs-CZ" noProof="0" dirty="0"/>
              <a:t> </a:t>
            </a:r>
            <a:r>
              <a:rPr kumimoji="0" lang="cs-CZ" noProof="0" dirty="0" err="1"/>
              <a:t>level</a:t>
            </a:r>
            <a:endParaRPr kumimoji="0" lang="cs-CZ" noProof="0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8311857" y="6300000"/>
            <a:ext cx="828000" cy="360000"/>
          </a:xfrm>
          <a:prstGeom prst="rect">
            <a:avLst/>
          </a:prstGeom>
        </p:spPr>
        <p:txBody>
          <a:bodyPr rtlCol="0" anchor="b"/>
          <a:lstStyle>
            <a:lvl1pPr algn="l"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noProof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980000" y="6300004"/>
            <a:ext cx="6336000" cy="360000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Tato prezentace je sponzorována společnostmi </a:t>
            </a:r>
          </a:p>
          <a:p>
            <a:pPr>
              <a:defRPr/>
            </a:pPr>
            <a:r>
              <a:rPr lang="en-US" noProof="0"/>
              <a:t>Boehringer Ingelheim a Eli Lilly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681804" y="6474332"/>
            <a:ext cx="596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4B1C04-BCA2-4ECD-90DC-B5AA75A093CB}" type="slidenum">
              <a:rPr lang="cs-CZ" noProof="0" smtClean="0">
                <a:solidFill>
                  <a:srgbClr val="53575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cs-CZ" noProof="0" dirty="0">
              <a:solidFill>
                <a:srgbClr val="5357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xh2svr01\BrandTeams\DCU\DCU logos &amp; product pictures\Boehringer Ingelheim\BI_Logo_P.gif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96" y="6336185"/>
            <a:ext cx="1190000" cy="360000"/>
          </a:xfrm>
          <a:prstGeom prst="rect">
            <a:avLst/>
          </a:prstGeom>
          <a:noFill/>
        </p:spPr>
      </p:pic>
      <p:pic>
        <p:nvPicPr>
          <p:cNvPr id="1027" name="Picture 3" descr="\\xh2svr01\BrandTeams\DCU\DCU logos &amp; product pictures\Lilly\NewLillyLogo.jpg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8583" y="6371617"/>
            <a:ext cx="743623" cy="4061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0" r:id="rId5"/>
    <p:sldLayoutId id="2147483703" r:id="rId6"/>
    <p:sldLayoutId id="2147483701" r:id="rId7"/>
    <p:sldLayoutId id="2147483702" r:id="rId8"/>
    <p:sldLayoutId id="2147483705" r:id="rId9"/>
    <p:sldLayoutId id="2147483704" r:id="rId10"/>
    <p:sldLayoutId id="2147483706" r:id="rId11"/>
    <p:sldLayoutId id="2147483708" r:id="rId12"/>
    <p:sldLayoutId id="2147483709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rgbClr val="5357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53575E"/>
        </a:buClr>
        <a:buSzPct val="100000"/>
        <a:buFont typeface="Arial" pitchFamily="34" charset="0"/>
        <a:buChar char="•"/>
        <a:defRPr kumimoji="0" sz="2900" kern="1200">
          <a:solidFill>
            <a:srgbClr val="53575E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rgbClr val="E50071"/>
        </a:buClr>
        <a:buSzPct val="100000"/>
        <a:buFont typeface="Arial" pitchFamily="34" charset="0"/>
        <a:buChar char="•"/>
        <a:defRPr kumimoji="0" sz="2600" kern="1200">
          <a:solidFill>
            <a:srgbClr val="53575E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rgbClr val="C7C9CE"/>
        </a:buClr>
        <a:buSzPct val="100000"/>
        <a:buFont typeface="Arial" pitchFamily="34" charset="0"/>
        <a:buChar char="•"/>
        <a:defRPr kumimoji="0" sz="2300" kern="1200">
          <a:solidFill>
            <a:srgbClr val="53575E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rgbClr val="53575E"/>
        </a:buClr>
        <a:buSzPct val="100000"/>
        <a:buFont typeface="Arial" pitchFamily="34" charset="0"/>
        <a:buChar char="•"/>
        <a:defRPr kumimoji="0" sz="2000" kern="1200">
          <a:solidFill>
            <a:srgbClr val="53575E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rgbClr val="E50071"/>
        </a:buClr>
        <a:buSzPct val="100000"/>
        <a:buFont typeface="Arial" pitchFamily="34" charset="0"/>
        <a:buChar char="•"/>
        <a:defRPr kumimoji="0" sz="2000" kern="1200">
          <a:solidFill>
            <a:srgbClr val="53575E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37F7-9DBD-4D13-B629-8E17A04FF61E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9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707231" y="365127"/>
            <a:ext cx="88725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707231" y="1825625"/>
            <a:ext cx="88725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ED36B-51B6-45B3-B376-98800E479CC1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F2DB4-0EE2-4B79-B0A9-30EE8574FA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C004-9480-45AD-A2D0-CC775ABC6E5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366E-CA63-4700-B026-C95126047D1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2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244395F9-59B4-4E71-8FE8-1CA81C8A8B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C0D0F80B-398B-4656-B3FB-DB33D4F4F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8963CC-2860-48E7-8EF0-83DF19356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8FEFB-916B-4B2A-9D4F-57DFF8944583}" type="datetimeFigureOut">
              <a:rPr lang="cs-CZ"/>
              <a:pPr>
                <a:defRPr/>
              </a:pPr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102B2F-71B7-4FFB-B242-F9C409CC4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E3BC3F-FD7E-498B-B66D-B2B59B204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673FE0-A323-4AC3-92E0-5DAF2D2615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477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989E73-F3DF-4DF8-A2E1-14F263B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1" y="365126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82B87B-93E2-48BA-AA4F-8991859BD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37F4EA-D7B2-4610-9BA7-002B4E795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3E900-642D-414F-9B65-2B3B25A0C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3FCFF4-474B-45DB-BD56-19350A805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4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771571" rtl="0" eaLnBrk="1" latinLnBrk="0" hangingPunct="1">
        <a:lnSpc>
          <a:spcPct val="90000"/>
        </a:lnSpc>
        <a:spcBef>
          <a:spcPct val="0"/>
        </a:spcBef>
        <a:buNone/>
        <a:defRPr sz="3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3" indent="-192893" algn="l" defTabSz="771571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78678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63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4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hero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2.emf"/><Relationship Id="rId5" Type="http://schemas.openxmlformats.org/officeDocument/2006/relationships/hyperlink" Target="http://www.diagnozafh.cz/" TargetMode="External"/><Relationship Id="rId4" Type="http://schemas.openxmlformats.org/officeDocument/2006/relationships/hyperlink" Target="http://www.medped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3.jp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411" y="1376322"/>
            <a:ext cx="7379415" cy="1161424"/>
          </a:xfrm>
        </p:spPr>
        <p:txBody>
          <a:bodyPr>
            <a:normAutofit fontScale="90000"/>
          </a:bodyPr>
          <a:lstStyle/>
          <a:p>
            <a:r>
              <a:rPr lang="cs-CZ" i="1" dirty="0">
                <a:effectLst/>
              </a:rPr>
              <a:t>Problém lipidů je vyřešen: PCSK9 inhibitory pro každého</a:t>
            </a:r>
            <a:br>
              <a:rPr lang="cs-CZ" i="1" dirty="0">
                <a:effectLst/>
              </a:rPr>
            </a:br>
            <a:r>
              <a:rPr lang="cs-CZ" i="1" dirty="0">
                <a:effectLst/>
              </a:rPr>
              <a:t>teorie a praxe</a:t>
            </a:r>
            <a:endParaRPr lang="cs-CZ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51024" y="5629889"/>
            <a:ext cx="8912152" cy="816178"/>
          </a:xfrm>
        </p:spPr>
        <p:txBody>
          <a:bodyPr/>
          <a:lstStyle/>
          <a:p>
            <a:pPr algn="ctr"/>
            <a:r>
              <a:rPr lang="cs-CZ" b="1" dirty="0"/>
              <a:t>Prague </a:t>
            </a:r>
            <a:r>
              <a:rPr lang="cs-CZ" b="1" dirty="0" err="1"/>
              <a:t>Prevention</a:t>
            </a:r>
            <a:r>
              <a:rPr lang="cs-CZ" b="1" dirty="0"/>
              <a:t>, 29. ledna 2019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Michal </a:t>
            </a:r>
            <a:r>
              <a:rPr lang="cs-CZ" dirty="0" err="1"/>
              <a:t>Vrablík</a:t>
            </a:r>
            <a:br>
              <a:rPr lang="cs-CZ" dirty="0"/>
            </a:br>
            <a:endParaRPr lang="cs-CZ" dirty="0"/>
          </a:p>
          <a:p>
            <a:r>
              <a:rPr lang="cs-CZ" dirty="0"/>
              <a:t>Centrum preventivní kardiologie</a:t>
            </a:r>
          </a:p>
          <a:p>
            <a:r>
              <a:rPr lang="cs-CZ" dirty="0"/>
              <a:t>3. interní klinika 1. LF UK a VFN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2">
            <a:extLst>
              <a:ext uri="{FF2B5EF4-FFF2-40B4-BE49-F238E27FC236}">
                <a16:creationId xmlns:a16="http://schemas.microsoft.com/office/drawing/2014/main" id="{2B49F162-ABA0-4238-B1B7-4EAB4AD3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b="1" dirty="0">
                <a:cs typeface="Calibri" panose="020F0502020204030204" pitchFamily="34" charset="0"/>
              </a:rPr>
              <a:t>Primární e</a:t>
            </a:r>
            <a:r>
              <a:rPr lang="fr-FR" altLang="cs-CZ" sz="2800" b="1" dirty="0">
                <a:cs typeface="Calibri" panose="020F0502020204030204" pitchFamily="34" charset="0"/>
              </a:rPr>
              <a:t>ndpoint: </a:t>
            </a:r>
            <a:r>
              <a:rPr lang="cs-CZ" altLang="cs-CZ" sz="2800" b="1" dirty="0">
                <a:cs typeface="Calibri" panose="020F0502020204030204" pitchFamily="34" charset="0"/>
              </a:rPr>
              <a:t>kumulativní incidence velkých příhod</a:t>
            </a:r>
            <a:endParaRPr lang="en-GB" altLang="cs-CZ" sz="2800" b="1" dirty="0">
              <a:cs typeface="Calibri" panose="020F0502020204030204" pitchFamily="34" charset="0"/>
            </a:endParaRP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DAE20ABA-02CA-43B7-951E-C2385BE56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FOURIER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29DFA834-3A20-43ED-A197-4BFE4C783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6526" y="1535113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cs-CZ" dirty="0"/>
              <a:t>ODYSSEY (MACE)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7D538-E640-4091-95C1-490FC584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6356351"/>
            <a:ext cx="2133600" cy="365125"/>
          </a:xfrm>
        </p:spPr>
        <p:txBody>
          <a:bodyPr/>
          <a:lstStyle/>
          <a:p>
            <a:pPr algn="l" defTabSz="685849">
              <a:defRPr/>
            </a:pPr>
            <a:fld id="{BB2F79F9-6309-47D8-A2F0-4A1AFEA446C5}" type="slidenum">
              <a:rPr lang="en-US" sz="675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l" defTabSz="685849">
                <a:defRPr/>
              </a:pPr>
              <a:t>10</a:t>
            </a:fld>
            <a:endParaRPr lang="en-US" sz="675" dirty="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9862" name="Rectangle 6">
            <a:extLst>
              <a:ext uri="{FF2B5EF4-FFF2-40B4-BE49-F238E27FC236}">
                <a16:creationId xmlns:a16="http://schemas.microsoft.com/office/drawing/2014/main" id="{EAC927D8-C8A7-4D4F-9545-3C5B3604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1" y="5757864"/>
            <a:ext cx="5432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Sabatine</a:t>
            </a:r>
            <a:r>
              <a:rPr lang="en-GB" altLang="cs-CZ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MS </a:t>
            </a:r>
            <a:r>
              <a:rPr lang="en-GB" altLang="cs-CZ" sz="9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pt-BR" altLang="cs-CZ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Engl J Med. 2017 Mar 17. doi: 10.1056/NEJMoa1615664.</a:t>
            </a:r>
            <a:r>
              <a:rPr lang="cs-CZ" altLang="cs-CZ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Steg</a:t>
            </a:r>
            <a:r>
              <a:rPr lang="cs-CZ" altLang="cs-CZ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ACC Orlando, 2018</a:t>
            </a:r>
            <a:endParaRPr lang="en-GB" altLang="cs-CZ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863" name="ZoneTexte 8">
            <a:extLst>
              <a:ext uri="{FF2B5EF4-FFF2-40B4-BE49-F238E27FC236}">
                <a16:creationId xmlns:a16="http://schemas.microsoft.com/office/drawing/2014/main" id="{5929962F-706A-4ABC-853B-21765BDD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743201"/>
            <a:ext cx="124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cs-CZ" sz="1800" b="1">
                <a:solidFill>
                  <a:srgbClr val="C00000"/>
                </a:solidFill>
                <a:latin typeface="Calibri" panose="020F0502020204030204" pitchFamily="34" charset="0"/>
              </a:rPr>
              <a:t>RRR 15%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cs-CZ" sz="1800" b="1">
                <a:solidFill>
                  <a:srgbClr val="C00000"/>
                </a:solidFill>
                <a:latin typeface="Calibri" panose="020F0502020204030204" pitchFamily="34" charset="0"/>
              </a:rPr>
              <a:t>ARR 1.5%</a:t>
            </a:r>
          </a:p>
        </p:txBody>
      </p:sp>
      <p:pic>
        <p:nvPicPr>
          <p:cNvPr id="249865" name="Picture 2">
            <a:extLst>
              <a:ext uri="{FF2B5EF4-FFF2-40B4-BE49-F238E27FC236}">
                <a16:creationId xmlns:a16="http://schemas.microsoft.com/office/drawing/2014/main" id="{C0745483-508E-466F-A174-998A4917F1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6531" b="36415"/>
          <a:stretch>
            <a:fillRect/>
          </a:stretch>
        </p:blipFill>
        <p:spPr>
          <a:xfrm>
            <a:off x="1028701" y="2681288"/>
            <a:ext cx="3795713" cy="2589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6" name="Zástupný symbol pro obsah 15">
            <a:extLst>
              <a:ext uri="{FF2B5EF4-FFF2-40B4-BE49-F238E27FC236}">
                <a16:creationId xmlns:a16="http://schemas.microsoft.com/office/drawing/2014/main" id="{D51D1AEC-9DE4-4793-89CD-C6CB2E576D4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4027"/>
          <a:stretch>
            <a:fillRect/>
          </a:stretch>
        </p:blipFill>
        <p:spPr>
          <a:xfrm>
            <a:off x="5216526" y="2681289"/>
            <a:ext cx="4041775" cy="2681287"/>
          </a:xfrm>
        </p:spPr>
      </p:pic>
      <p:cxnSp>
        <p:nvCxnSpPr>
          <p:cNvPr id="12" name="Přímá spojovací čára 9">
            <a:extLst>
              <a:ext uri="{FF2B5EF4-FFF2-40B4-BE49-F238E27FC236}">
                <a16:creationId xmlns:a16="http://schemas.microsoft.com/office/drawing/2014/main" id="{6D8E2BD0-8B23-4211-BC84-E8A99642AECB}"/>
              </a:ext>
            </a:extLst>
          </p:cNvPr>
          <p:cNvCxnSpPr/>
          <p:nvPr/>
        </p:nvCxnSpPr>
        <p:spPr>
          <a:xfrm>
            <a:off x="673895" y="1253533"/>
            <a:ext cx="89927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Efekt snížení LDL-C pomocí </a:t>
            </a:r>
            <a:r>
              <a:rPr lang="cs-CZ" sz="2800" b="1" dirty="0" err="1"/>
              <a:t>evolocumabu</a:t>
            </a:r>
            <a:r>
              <a:rPr lang="cs-CZ" sz="2800" b="1" dirty="0"/>
              <a:t> u extrémně rizikových pacientů s ICHS</a:t>
            </a:r>
            <a:endParaRPr lang="en-US" sz="2800" b="1" dirty="0"/>
          </a:p>
        </p:txBody>
      </p:sp>
      <p:sp>
        <p:nvSpPr>
          <p:cNvPr id="406" name="Freeform 319">
            <a:extLst>
              <a:ext uri="{FF2B5EF4-FFF2-40B4-BE49-F238E27FC236}">
                <a16:creationId xmlns:a16="http://schemas.microsoft.com/office/drawing/2014/main" id="{99AD45DD-BBF8-4F45-985F-0F1E617D55F4}"/>
              </a:ext>
            </a:extLst>
          </p:cNvPr>
          <p:cNvSpPr>
            <a:spLocks/>
          </p:cNvSpPr>
          <p:nvPr/>
        </p:nvSpPr>
        <p:spPr bwMode="auto">
          <a:xfrm>
            <a:off x="779420" y="2644059"/>
            <a:ext cx="2165382" cy="1638889"/>
          </a:xfrm>
          <a:custGeom>
            <a:avLst/>
            <a:gdLst>
              <a:gd name="T0" fmla="*/ 28 w 1841"/>
              <a:gd name="T1" fmla="*/ 1551 h 1579"/>
              <a:gd name="T2" fmla="*/ 58 w 1841"/>
              <a:gd name="T3" fmla="*/ 1508 h 1579"/>
              <a:gd name="T4" fmla="*/ 89 w 1841"/>
              <a:gd name="T5" fmla="*/ 1461 h 1579"/>
              <a:gd name="T6" fmla="*/ 119 w 1841"/>
              <a:gd name="T7" fmla="*/ 1423 h 1579"/>
              <a:gd name="T8" fmla="*/ 149 w 1841"/>
              <a:gd name="T9" fmla="*/ 1388 h 1579"/>
              <a:gd name="T10" fmla="*/ 180 w 1841"/>
              <a:gd name="T11" fmla="*/ 1358 h 1579"/>
              <a:gd name="T12" fmla="*/ 210 w 1841"/>
              <a:gd name="T13" fmla="*/ 1321 h 1579"/>
              <a:gd name="T14" fmla="*/ 240 w 1841"/>
              <a:gd name="T15" fmla="*/ 1288 h 1579"/>
              <a:gd name="T16" fmla="*/ 270 w 1841"/>
              <a:gd name="T17" fmla="*/ 1253 h 1579"/>
              <a:gd name="T18" fmla="*/ 301 w 1841"/>
              <a:gd name="T19" fmla="*/ 1207 h 1579"/>
              <a:gd name="T20" fmla="*/ 331 w 1841"/>
              <a:gd name="T21" fmla="*/ 1173 h 1579"/>
              <a:gd name="T22" fmla="*/ 359 w 1841"/>
              <a:gd name="T23" fmla="*/ 1135 h 1579"/>
              <a:gd name="T24" fmla="*/ 392 w 1841"/>
              <a:gd name="T25" fmla="*/ 1099 h 1579"/>
              <a:gd name="T26" fmla="*/ 422 w 1841"/>
              <a:gd name="T27" fmla="*/ 1069 h 1579"/>
              <a:gd name="T28" fmla="*/ 450 w 1841"/>
              <a:gd name="T29" fmla="*/ 1027 h 1579"/>
              <a:gd name="T30" fmla="*/ 481 w 1841"/>
              <a:gd name="T31" fmla="*/ 997 h 1579"/>
              <a:gd name="T32" fmla="*/ 513 w 1841"/>
              <a:gd name="T33" fmla="*/ 956 h 1579"/>
              <a:gd name="T34" fmla="*/ 541 w 1841"/>
              <a:gd name="T35" fmla="*/ 931 h 1579"/>
              <a:gd name="T36" fmla="*/ 572 w 1841"/>
              <a:gd name="T37" fmla="*/ 897 h 1579"/>
              <a:gd name="T38" fmla="*/ 604 w 1841"/>
              <a:gd name="T39" fmla="*/ 874 h 1579"/>
              <a:gd name="T40" fmla="*/ 632 w 1841"/>
              <a:gd name="T41" fmla="*/ 856 h 1579"/>
              <a:gd name="T42" fmla="*/ 663 w 1841"/>
              <a:gd name="T43" fmla="*/ 824 h 1579"/>
              <a:gd name="T44" fmla="*/ 693 w 1841"/>
              <a:gd name="T45" fmla="*/ 818 h 1579"/>
              <a:gd name="T46" fmla="*/ 723 w 1841"/>
              <a:gd name="T47" fmla="*/ 793 h 1579"/>
              <a:gd name="T48" fmla="*/ 753 w 1841"/>
              <a:gd name="T49" fmla="*/ 743 h 1579"/>
              <a:gd name="T50" fmla="*/ 784 w 1841"/>
              <a:gd name="T51" fmla="*/ 728 h 1579"/>
              <a:gd name="T52" fmla="*/ 814 w 1841"/>
              <a:gd name="T53" fmla="*/ 700 h 1579"/>
              <a:gd name="T54" fmla="*/ 844 w 1841"/>
              <a:gd name="T55" fmla="*/ 681 h 1579"/>
              <a:gd name="T56" fmla="*/ 875 w 1841"/>
              <a:gd name="T57" fmla="*/ 670 h 1579"/>
              <a:gd name="T58" fmla="*/ 905 w 1841"/>
              <a:gd name="T59" fmla="*/ 648 h 1579"/>
              <a:gd name="T60" fmla="*/ 935 w 1841"/>
              <a:gd name="T61" fmla="*/ 626 h 1579"/>
              <a:gd name="T62" fmla="*/ 966 w 1841"/>
              <a:gd name="T63" fmla="*/ 607 h 1579"/>
              <a:gd name="T64" fmla="*/ 996 w 1841"/>
              <a:gd name="T65" fmla="*/ 583 h 1579"/>
              <a:gd name="T66" fmla="*/ 1026 w 1841"/>
              <a:gd name="T67" fmla="*/ 560 h 1579"/>
              <a:gd name="T68" fmla="*/ 1056 w 1841"/>
              <a:gd name="T69" fmla="*/ 538 h 1579"/>
              <a:gd name="T70" fmla="*/ 1087 w 1841"/>
              <a:gd name="T71" fmla="*/ 520 h 1579"/>
              <a:gd name="T72" fmla="*/ 1117 w 1841"/>
              <a:gd name="T73" fmla="*/ 493 h 1579"/>
              <a:gd name="T74" fmla="*/ 1147 w 1841"/>
              <a:gd name="T75" fmla="*/ 467 h 1579"/>
              <a:gd name="T76" fmla="*/ 1176 w 1841"/>
              <a:gd name="T77" fmla="*/ 452 h 1579"/>
              <a:gd name="T78" fmla="*/ 1208 w 1841"/>
              <a:gd name="T79" fmla="*/ 417 h 1579"/>
              <a:gd name="T80" fmla="*/ 1238 w 1841"/>
              <a:gd name="T81" fmla="*/ 384 h 1579"/>
              <a:gd name="T82" fmla="*/ 1267 w 1841"/>
              <a:gd name="T83" fmla="*/ 364 h 1579"/>
              <a:gd name="T84" fmla="*/ 1299 w 1841"/>
              <a:gd name="T85" fmla="*/ 339 h 1579"/>
              <a:gd name="T86" fmla="*/ 1329 w 1841"/>
              <a:gd name="T87" fmla="*/ 327 h 1579"/>
              <a:gd name="T88" fmla="*/ 1358 w 1841"/>
              <a:gd name="T89" fmla="*/ 296 h 1579"/>
              <a:gd name="T90" fmla="*/ 1388 w 1841"/>
              <a:gd name="T91" fmla="*/ 282 h 1579"/>
              <a:gd name="T92" fmla="*/ 1420 w 1841"/>
              <a:gd name="T93" fmla="*/ 262 h 1579"/>
              <a:gd name="T94" fmla="*/ 1448 w 1841"/>
              <a:gd name="T95" fmla="*/ 251 h 1579"/>
              <a:gd name="T96" fmla="*/ 1479 w 1841"/>
              <a:gd name="T97" fmla="*/ 226 h 1579"/>
              <a:gd name="T98" fmla="*/ 1509 w 1841"/>
              <a:gd name="T99" fmla="*/ 201 h 1579"/>
              <a:gd name="T100" fmla="*/ 1539 w 1841"/>
              <a:gd name="T101" fmla="*/ 173 h 1579"/>
              <a:gd name="T102" fmla="*/ 1570 w 1841"/>
              <a:gd name="T103" fmla="*/ 166 h 1579"/>
              <a:gd name="T104" fmla="*/ 1600 w 1841"/>
              <a:gd name="T105" fmla="*/ 139 h 1579"/>
              <a:gd name="T106" fmla="*/ 1630 w 1841"/>
              <a:gd name="T107" fmla="*/ 109 h 1579"/>
              <a:gd name="T108" fmla="*/ 1661 w 1841"/>
              <a:gd name="T109" fmla="*/ 96 h 1579"/>
              <a:gd name="T110" fmla="*/ 1691 w 1841"/>
              <a:gd name="T111" fmla="*/ 68 h 1579"/>
              <a:gd name="T112" fmla="*/ 1721 w 1841"/>
              <a:gd name="T113" fmla="*/ 58 h 1579"/>
              <a:gd name="T114" fmla="*/ 1752 w 1841"/>
              <a:gd name="T115" fmla="*/ 45 h 1579"/>
              <a:gd name="T116" fmla="*/ 1782 w 1841"/>
              <a:gd name="T117" fmla="*/ 31 h 1579"/>
              <a:gd name="T118" fmla="*/ 1812 w 1841"/>
              <a:gd name="T119" fmla="*/ 16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41" h="1579">
                <a:moveTo>
                  <a:pt x="0" y="1579"/>
                </a:moveTo>
                <a:lnTo>
                  <a:pt x="2" y="1576"/>
                </a:lnTo>
                <a:lnTo>
                  <a:pt x="3" y="1576"/>
                </a:lnTo>
                <a:lnTo>
                  <a:pt x="5" y="1576"/>
                </a:lnTo>
                <a:lnTo>
                  <a:pt x="7" y="1573"/>
                </a:lnTo>
                <a:lnTo>
                  <a:pt x="7" y="1571"/>
                </a:lnTo>
                <a:lnTo>
                  <a:pt x="9" y="1568"/>
                </a:lnTo>
                <a:lnTo>
                  <a:pt x="11" y="1564"/>
                </a:lnTo>
                <a:lnTo>
                  <a:pt x="13" y="1564"/>
                </a:lnTo>
                <a:lnTo>
                  <a:pt x="15" y="1561"/>
                </a:lnTo>
                <a:lnTo>
                  <a:pt x="17" y="1559"/>
                </a:lnTo>
                <a:lnTo>
                  <a:pt x="17" y="1559"/>
                </a:lnTo>
                <a:lnTo>
                  <a:pt x="19" y="1559"/>
                </a:lnTo>
                <a:lnTo>
                  <a:pt x="20" y="1558"/>
                </a:lnTo>
                <a:lnTo>
                  <a:pt x="22" y="1556"/>
                </a:lnTo>
                <a:lnTo>
                  <a:pt x="24" y="1556"/>
                </a:lnTo>
                <a:lnTo>
                  <a:pt x="26" y="1554"/>
                </a:lnTo>
                <a:lnTo>
                  <a:pt x="28" y="1551"/>
                </a:lnTo>
                <a:lnTo>
                  <a:pt x="30" y="1546"/>
                </a:lnTo>
                <a:lnTo>
                  <a:pt x="32" y="1546"/>
                </a:lnTo>
                <a:lnTo>
                  <a:pt x="34" y="1546"/>
                </a:lnTo>
                <a:lnTo>
                  <a:pt x="36" y="1544"/>
                </a:lnTo>
                <a:lnTo>
                  <a:pt x="36" y="1539"/>
                </a:lnTo>
                <a:lnTo>
                  <a:pt x="38" y="1539"/>
                </a:lnTo>
                <a:lnTo>
                  <a:pt x="39" y="1539"/>
                </a:lnTo>
                <a:lnTo>
                  <a:pt x="41" y="1536"/>
                </a:lnTo>
                <a:lnTo>
                  <a:pt x="43" y="1534"/>
                </a:lnTo>
                <a:lnTo>
                  <a:pt x="45" y="1533"/>
                </a:lnTo>
                <a:lnTo>
                  <a:pt x="47" y="1529"/>
                </a:lnTo>
                <a:lnTo>
                  <a:pt x="49" y="1524"/>
                </a:lnTo>
                <a:lnTo>
                  <a:pt x="51" y="1519"/>
                </a:lnTo>
                <a:lnTo>
                  <a:pt x="51" y="1514"/>
                </a:lnTo>
                <a:lnTo>
                  <a:pt x="53" y="1513"/>
                </a:lnTo>
                <a:lnTo>
                  <a:pt x="55" y="1509"/>
                </a:lnTo>
                <a:lnTo>
                  <a:pt x="56" y="1509"/>
                </a:lnTo>
                <a:lnTo>
                  <a:pt x="58" y="1508"/>
                </a:lnTo>
                <a:lnTo>
                  <a:pt x="60" y="1508"/>
                </a:lnTo>
                <a:lnTo>
                  <a:pt x="62" y="1508"/>
                </a:lnTo>
                <a:lnTo>
                  <a:pt x="62" y="1506"/>
                </a:lnTo>
                <a:lnTo>
                  <a:pt x="64" y="1501"/>
                </a:lnTo>
                <a:lnTo>
                  <a:pt x="66" y="1501"/>
                </a:lnTo>
                <a:lnTo>
                  <a:pt x="68" y="1499"/>
                </a:lnTo>
                <a:lnTo>
                  <a:pt x="70" y="1499"/>
                </a:lnTo>
                <a:lnTo>
                  <a:pt x="72" y="1496"/>
                </a:lnTo>
                <a:lnTo>
                  <a:pt x="73" y="1489"/>
                </a:lnTo>
                <a:lnTo>
                  <a:pt x="75" y="1483"/>
                </a:lnTo>
                <a:lnTo>
                  <a:pt x="77" y="1481"/>
                </a:lnTo>
                <a:lnTo>
                  <a:pt x="79" y="1479"/>
                </a:lnTo>
                <a:lnTo>
                  <a:pt x="81" y="1479"/>
                </a:lnTo>
                <a:lnTo>
                  <a:pt x="81" y="1476"/>
                </a:lnTo>
                <a:lnTo>
                  <a:pt x="83" y="1473"/>
                </a:lnTo>
                <a:lnTo>
                  <a:pt x="85" y="1468"/>
                </a:lnTo>
                <a:lnTo>
                  <a:pt x="87" y="1466"/>
                </a:lnTo>
                <a:lnTo>
                  <a:pt x="89" y="1461"/>
                </a:lnTo>
                <a:lnTo>
                  <a:pt x="91" y="1459"/>
                </a:lnTo>
                <a:lnTo>
                  <a:pt x="92" y="1458"/>
                </a:lnTo>
                <a:lnTo>
                  <a:pt x="94" y="1454"/>
                </a:lnTo>
                <a:lnTo>
                  <a:pt x="94" y="1449"/>
                </a:lnTo>
                <a:lnTo>
                  <a:pt x="96" y="1449"/>
                </a:lnTo>
                <a:lnTo>
                  <a:pt x="98" y="1446"/>
                </a:lnTo>
                <a:lnTo>
                  <a:pt x="100" y="1446"/>
                </a:lnTo>
                <a:lnTo>
                  <a:pt x="102" y="1443"/>
                </a:lnTo>
                <a:lnTo>
                  <a:pt x="104" y="1440"/>
                </a:lnTo>
                <a:lnTo>
                  <a:pt x="106" y="1438"/>
                </a:lnTo>
                <a:lnTo>
                  <a:pt x="106" y="1436"/>
                </a:lnTo>
                <a:lnTo>
                  <a:pt x="108" y="1436"/>
                </a:lnTo>
                <a:lnTo>
                  <a:pt x="109" y="1431"/>
                </a:lnTo>
                <a:lnTo>
                  <a:pt x="111" y="1431"/>
                </a:lnTo>
                <a:lnTo>
                  <a:pt x="113" y="1428"/>
                </a:lnTo>
                <a:lnTo>
                  <a:pt x="115" y="1426"/>
                </a:lnTo>
                <a:lnTo>
                  <a:pt x="117" y="1423"/>
                </a:lnTo>
                <a:lnTo>
                  <a:pt x="119" y="1423"/>
                </a:lnTo>
                <a:lnTo>
                  <a:pt x="121" y="1423"/>
                </a:lnTo>
                <a:lnTo>
                  <a:pt x="123" y="1421"/>
                </a:lnTo>
                <a:lnTo>
                  <a:pt x="125" y="1420"/>
                </a:lnTo>
                <a:lnTo>
                  <a:pt x="127" y="1418"/>
                </a:lnTo>
                <a:lnTo>
                  <a:pt x="127" y="1418"/>
                </a:lnTo>
                <a:lnTo>
                  <a:pt x="128" y="1418"/>
                </a:lnTo>
                <a:lnTo>
                  <a:pt x="130" y="1418"/>
                </a:lnTo>
                <a:lnTo>
                  <a:pt x="132" y="1411"/>
                </a:lnTo>
                <a:lnTo>
                  <a:pt x="134" y="1406"/>
                </a:lnTo>
                <a:lnTo>
                  <a:pt x="136" y="1405"/>
                </a:lnTo>
                <a:lnTo>
                  <a:pt x="138" y="1405"/>
                </a:lnTo>
                <a:lnTo>
                  <a:pt x="140" y="1405"/>
                </a:lnTo>
                <a:lnTo>
                  <a:pt x="140" y="1401"/>
                </a:lnTo>
                <a:lnTo>
                  <a:pt x="142" y="1400"/>
                </a:lnTo>
                <a:lnTo>
                  <a:pt x="144" y="1396"/>
                </a:lnTo>
                <a:lnTo>
                  <a:pt x="145" y="1391"/>
                </a:lnTo>
                <a:lnTo>
                  <a:pt x="147" y="1390"/>
                </a:lnTo>
                <a:lnTo>
                  <a:pt x="149" y="1388"/>
                </a:lnTo>
                <a:lnTo>
                  <a:pt x="149" y="1388"/>
                </a:lnTo>
                <a:lnTo>
                  <a:pt x="151" y="1385"/>
                </a:lnTo>
                <a:lnTo>
                  <a:pt x="153" y="1383"/>
                </a:lnTo>
                <a:lnTo>
                  <a:pt x="155" y="1378"/>
                </a:lnTo>
                <a:lnTo>
                  <a:pt x="157" y="1376"/>
                </a:lnTo>
                <a:lnTo>
                  <a:pt x="159" y="1376"/>
                </a:lnTo>
                <a:lnTo>
                  <a:pt x="161" y="1376"/>
                </a:lnTo>
                <a:lnTo>
                  <a:pt x="163" y="1375"/>
                </a:lnTo>
                <a:lnTo>
                  <a:pt x="164" y="1375"/>
                </a:lnTo>
                <a:lnTo>
                  <a:pt x="166" y="1375"/>
                </a:lnTo>
                <a:lnTo>
                  <a:pt x="168" y="1371"/>
                </a:lnTo>
                <a:lnTo>
                  <a:pt x="170" y="1371"/>
                </a:lnTo>
                <a:lnTo>
                  <a:pt x="172" y="1371"/>
                </a:lnTo>
                <a:lnTo>
                  <a:pt x="172" y="1370"/>
                </a:lnTo>
                <a:lnTo>
                  <a:pt x="174" y="1370"/>
                </a:lnTo>
                <a:lnTo>
                  <a:pt x="176" y="1363"/>
                </a:lnTo>
                <a:lnTo>
                  <a:pt x="178" y="1358"/>
                </a:lnTo>
                <a:lnTo>
                  <a:pt x="180" y="1358"/>
                </a:lnTo>
                <a:lnTo>
                  <a:pt x="181" y="1358"/>
                </a:lnTo>
                <a:lnTo>
                  <a:pt x="183" y="1358"/>
                </a:lnTo>
                <a:lnTo>
                  <a:pt x="183" y="1356"/>
                </a:lnTo>
                <a:lnTo>
                  <a:pt x="185" y="1351"/>
                </a:lnTo>
                <a:lnTo>
                  <a:pt x="187" y="1350"/>
                </a:lnTo>
                <a:lnTo>
                  <a:pt x="189" y="1345"/>
                </a:lnTo>
                <a:lnTo>
                  <a:pt x="191" y="1343"/>
                </a:lnTo>
                <a:lnTo>
                  <a:pt x="193" y="1341"/>
                </a:lnTo>
                <a:lnTo>
                  <a:pt x="195" y="1338"/>
                </a:lnTo>
                <a:lnTo>
                  <a:pt x="195" y="1338"/>
                </a:lnTo>
                <a:lnTo>
                  <a:pt x="197" y="1335"/>
                </a:lnTo>
                <a:lnTo>
                  <a:pt x="198" y="1331"/>
                </a:lnTo>
                <a:lnTo>
                  <a:pt x="200" y="1330"/>
                </a:lnTo>
                <a:lnTo>
                  <a:pt x="202" y="1328"/>
                </a:lnTo>
                <a:lnTo>
                  <a:pt x="204" y="1325"/>
                </a:lnTo>
                <a:lnTo>
                  <a:pt x="206" y="1325"/>
                </a:lnTo>
                <a:lnTo>
                  <a:pt x="208" y="1323"/>
                </a:lnTo>
                <a:lnTo>
                  <a:pt x="210" y="1321"/>
                </a:lnTo>
                <a:lnTo>
                  <a:pt x="212" y="1316"/>
                </a:lnTo>
                <a:lnTo>
                  <a:pt x="214" y="1316"/>
                </a:lnTo>
                <a:lnTo>
                  <a:pt x="216" y="1316"/>
                </a:lnTo>
                <a:lnTo>
                  <a:pt x="217" y="1315"/>
                </a:lnTo>
                <a:lnTo>
                  <a:pt x="217" y="1315"/>
                </a:lnTo>
                <a:lnTo>
                  <a:pt x="219" y="1313"/>
                </a:lnTo>
                <a:lnTo>
                  <a:pt x="221" y="1310"/>
                </a:lnTo>
                <a:lnTo>
                  <a:pt x="223" y="1310"/>
                </a:lnTo>
                <a:lnTo>
                  <a:pt x="225" y="1308"/>
                </a:lnTo>
                <a:lnTo>
                  <a:pt x="227" y="1308"/>
                </a:lnTo>
                <a:lnTo>
                  <a:pt x="227" y="1303"/>
                </a:lnTo>
                <a:lnTo>
                  <a:pt x="229" y="1300"/>
                </a:lnTo>
                <a:lnTo>
                  <a:pt x="231" y="1300"/>
                </a:lnTo>
                <a:lnTo>
                  <a:pt x="233" y="1300"/>
                </a:lnTo>
                <a:lnTo>
                  <a:pt x="234" y="1300"/>
                </a:lnTo>
                <a:lnTo>
                  <a:pt x="236" y="1293"/>
                </a:lnTo>
                <a:lnTo>
                  <a:pt x="238" y="1288"/>
                </a:lnTo>
                <a:lnTo>
                  <a:pt x="240" y="1288"/>
                </a:lnTo>
                <a:lnTo>
                  <a:pt x="240" y="1288"/>
                </a:lnTo>
                <a:lnTo>
                  <a:pt x="242" y="1287"/>
                </a:lnTo>
                <a:lnTo>
                  <a:pt x="244" y="1283"/>
                </a:lnTo>
                <a:lnTo>
                  <a:pt x="246" y="1282"/>
                </a:lnTo>
                <a:lnTo>
                  <a:pt x="248" y="1282"/>
                </a:lnTo>
                <a:lnTo>
                  <a:pt x="250" y="1278"/>
                </a:lnTo>
                <a:lnTo>
                  <a:pt x="252" y="1273"/>
                </a:lnTo>
                <a:lnTo>
                  <a:pt x="253" y="1273"/>
                </a:lnTo>
                <a:lnTo>
                  <a:pt x="255" y="1273"/>
                </a:lnTo>
                <a:lnTo>
                  <a:pt x="257" y="1270"/>
                </a:lnTo>
                <a:lnTo>
                  <a:pt x="259" y="1267"/>
                </a:lnTo>
                <a:lnTo>
                  <a:pt x="261" y="1267"/>
                </a:lnTo>
                <a:lnTo>
                  <a:pt x="261" y="1265"/>
                </a:lnTo>
                <a:lnTo>
                  <a:pt x="263" y="1262"/>
                </a:lnTo>
                <a:lnTo>
                  <a:pt x="265" y="1262"/>
                </a:lnTo>
                <a:lnTo>
                  <a:pt x="267" y="1260"/>
                </a:lnTo>
                <a:lnTo>
                  <a:pt x="269" y="1257"/>
                </a:lnTo>
                <a:lnTo>
                  <a:pt x="270" y="1253"/>
                </a:lnTo>
                <a:lnTo>
                  <a:pt x="270" y="1250"/>
                </a:lnTo>
                <a:lnTo>
                  <a:pt x="272" y="1247"/>
                </a:lnTo>
                <a:lnTo>
                  <a:pt x="274" y="1247"/>
                </a:lnTo>
                <a:lnTo>
                  <a:pt x="276" y="1247"/>
                </a:lnTo>
                <a:lnTo>
                  <a:pt x="278" y="1245"/>
                </a:lnTo>
                <a:lnTo>
                  <a:pt x="280" y="1245"/>
                </a:lnTo>
                <a:lnTo>
                  <a:pt x="282" y="1245"/>
                </a:lnTo>
                <a:lnTo>
                  <a:pt x="284" y="1238"/>
                </a:lnTo>
                <a:lnTo>
                  <a:pt x="286" y="1238"/>
                </a:lnTo>
                <a:lnTo>
                  <a:pt x="286" y="1237"/>
                </a:lnTo>
                <a:lnTo>
                  <a:pt x="288" y="1232"/>
                </a:lnTo>
                <a:lnTo>
                  <a:pt x="289" y="1230"/>
                </a:lnTo>
                <a:lnTo>
                  <a:pt x="291" y="1230"/>
                </a:lnTo>
                <a:lnTo>
                  <a:pt x="293" y="1225"/>
                </a:lnTo>
                <a:lnTo>
                  <a:pt x="295" y="1225"/>
                </a:lnTo>
                <a:lnTo>
                  <a:pt x="297" y="1223"/>
                </a:lnTo>
                <a:lnTo>
                  <a:pt x="299" y="1213"/>
                </a:lnTo>
                <a:lnTo>
                  <a:pt x="301" y="1207"/>
                </a:lnTo>
                <a:lnTo>
                  <a:pt x="303" y="1207"/>
                </a:lnTo>
                <a:lnTo>
                  <a:pt x="305" y="1202"/>
                </a:lnTo>
                <a:lnTo>
                  <a:pt x="305" y="1202"/>
                </a:lnTo>
                <a:lnTo>
                  <a:pt x="306" y="1200"/>
                </a:lnTo>
                <a:lnTo>
                  <a:pt x="308" y="1198"/>
                </a:lnTo>
                <a:lnTo>
                  <a:pt x="310" y="1198"/>
                </a:lnTo>
                <a:lnTo>
                  <a:pt x="312" y="1192"/>
                </a:lnTo>
                <a:lnTo>
                  <a:pt x="314" y="1192"/>
                </a:lnTo>
                <a:lnTo>
                  <a:pt x="316" y="1190"/>
                </a:lnTo>
                <a:lnTo>
                  <a:pt x="316" y="1190"/>
                </a:lnTo>
                <a:lnTo>
                  <a:pt x="318" y="1190"/>
                </a:lnTo>
                <a:lnTo>
                  <a:pt x="320" y="1187"/>
                </a:lnTo>
                <a:lnTo>
                  <a:pt x="322" y="1185"/>
                </a:lnTo>
                <a:lnTo>
                  <a:pt x="323" y="1180"/>
                </a:lnTo>
                <a:lnTo>
                  <a:pt x="325" y="1180"/>
                </a:lnTo>
                <a:lnTo>
                  <a:pt x="327" y="1175"/>
                </a:lnTo>
                <a:lnTo>
                  <a:pt x="329" y="1175"/>
                </a:lnTo>
                <a:lnTo>
                  <a:pt x="331" y="1173"/>
                </a:lnTo>
                <a:lnTo>
                  <a:pt x="331" y="1173"/>
                </a:lnTo>
                <a:lnTo>
                  <a:pt x="333" y="1173"/>
                </a:lnTo>
                <a:lnTo>
                  <a:pt x="335" y="1170"/>
                </a:lnTo>
                <a:lnTo>
                  <a:pt x="337" y="1165"/>
                </a:lnTo>
                <a:lnTo>
                  <a:pt x="339" y="1164"/>
                </a:lnTo>
                <a:lnTo>
                  <a:pt x="341" y="1160"/>
                </a:lnTo>
                <a:lnTo>
                  <a:pt x="342" y="1154"/>
                </a:lnTo>
                <a:lnTo>
                  <a:pt x="344" y="1147"/>
                </a:lnTo>
                <a:lnTo>
                  <a:pt x="346" y="1142"/>
                </a:lnTo>
                <a:lnTo>
                  <a:pt x="348" y="1142"/>
                </a:lnTo>
                <a:lnTo>
                  <a:pt x="348" y="1142"/>
                </a:lnTo>
                <a:lnTo>
                  <a:pt x="350" y="1142"/>
                </a:lnTo>
                <a:lnTo>
                  <a:pt x="352" y="1142"/>
                </a:lnTo>
                <a:lnTo>
                  <a:pt x="354" y="1142"/>
                </a:lnTo>
                <a:lnTo>
                  <a:pt x="356" y="1137"/>
                </a:lnTo>
                <a:lnTo>
                  <a:pt x="358" y="1137"/>
                </a:lnTo>
                <a:lnTo>
                  <a:pt x="359" y="1135"/>
                </a:lnTo>
                <a:lnTo>
                  <a:pt x="359" y="1135"/>
                </a:lnTo>
                <a:lnTo>
                  <a:pt x="361" y="1135"/>
                </a:lnTo>
                <a:lnTo>
                  <a:pt x="363" y="1129"/>
                </a:lnTo>
                <a:lnTo>
                  <a:pt x="365" y="1127"/>
                </a:lnTo>
                <a:lnTo>
                  <a:pt x="367" y="1124"/>
                </a:lnTo>
                <a:lnTo>
                  <a:pt x="369" y="1124"/>
                </a:lnTo>
                <a:lnTo>
                  <a:pt x="371" y="1120"/>
                </a:lnTo>
                <a:lnTo>
                  <a:pt x="373" y="1120"/>
                </a:lnTo>
                <a:lnTo>
                  <a:pt x="375" y="1120"/>
                </a:lnTo>
                <a:lnTo>
                  <a:pt x="377" y="1120"/>
                </a:lnTo>
                <a:lnTo>
                  <a:pt x="377" y="1117"/>
                </a:lnTo>
                <a:lnTo>
                  <a:pt x="378" y="1115"/>
                </a:lnTo>
                <a:lnTo>
                  <a:pt x="380" y="1112"/>
                </a:lnTo>
                <a:lnTo>
                  <a:pt x="382" y="1112"/>
                </a:lnTo>
                <a:lnTo>
                  <a:pt x="384" y="1109"/>
                </a:lnTo>
                <a:lnTo>
                  <a:pt x="386" y="1109"/>
                </a:lnTo>
                <a:lnTo>
                  <a:pt x="388" y="1104"/>
                </a:lnTo>
                <a:lnTo>
                  <a:pt x="390" y="1102"/>
                </a:lnTo>
                <a:lnTo>
                  <a:pt x="392" y="1099"/>
                </a:lnTo>
                <a:lnTo>
                  <a:pt x="394" y="1095"/>
                </a:lnTo>
                <a:lnTo>
                  <a:pt x="394" y="1095"/>
                </a:lnTo>
                <a:lnTo>
                  <a:pt x="395" y="1095"/>
                </a:lnTo>
                <a:lnTo>
                  <a:pt x="397" y="1095"/>
                </a:lnTo>
                <a:lnTo>
                  <a:pt x="399" y="1094"/>
                </a:lnTo>
                <a:lnTo>
                  <a:pt x="401" y="1089"/>
                </a:lnTo>
                <a:lnTo>
                  <a:pt x="403" y="1089"/>
                </a:lnTo>
                <a:lnTo>
                  <a:pt x="403" y="1089"/>
                </a:lnTo>
                <a:lnTo>
                  <a:pt x="405" y="1084"/>
                </a:lnTo>
                <a:lnTo>
                  <a:pt x="407" y="1084"/>
                </a:lnTo>
                <a:lnTo>
                  <a:pt x="409" y="1082"/>
                </a:lnTo>
                <a:lnTo>
                  <a:pt x="411" y="1079"/>
                </a:lnTo>
                <a:lnTo>
                  <a:pt x="413" y="1079"/>
                </a:lnTo>
                <a:lnTo>
                  <a:pt x="414" y="1079"/>
                </a:lnTo>
                <a:lnTo>
                  <a:pt x="416" y="1079"/>
                </a:lnTo>
                <a:lnTo>
                  <a:pt x="418" y="1077"/>
                </a:lnTo>
                <a:lnTo>
                  <a:pt x="420" y="1077"/>
                </a:lnTo>
                <a:lnTo>
                  <a:pt x="422" y="1069"/>
                </a:lnTo>
                <a:lnTo>
                  <a:pt x="422" y="1069"/>
                </a:lnTo>
                <a:lnTo>
                  <a:pt x="424" y="1069"/>
                </a:lnTo>
                <a:lnTo>
                  <a:pt x="426" y="1069"/>
                </a:lnTo>
                <a:lnTo>
                  <a:pt x="428" y="1069"/>
                </a:lnTo>
                <a:lnTo>
                  <a:pt x="430" y="1064"/>
                </a:lnTo>
                <a:lnTo>
                  <a:pt x="431" y="1062"/>
                </a:lnTo>
                <a:lnTo>
                  <a:pt x="433" y="1062"/>
                </a:lnTo>
                <a:lnTo>
                  <a:pt x="435" y="1059"/>
                </a:lnTo>
                <a:lnTo>
                  <a:pt x="437" y="1052"/>
                </a:lnTo>
                <a:lnTo>
                  <a:pt x="437" y="1047"/>
                </a:lnTo>
                <a:lnTo>
                  <a:pt x="439" y="1040"/>
                </a:lnTo>
                <a:lnTo>
                  <a:pt x="441" y="1040"/>
                </a:lnTo>
                <a:lnTo>
                  <a:pt x="443" y="1040"/>
                </a:lnTo>
                <a:lnTo>
                  <a:pt x="445" y="1039"/>
                </a:lnTo>
                <a:lnTo>
                  <a:pt x="447" y="1034"/>
                </a:lnTo>
                <a:lnTo>
                  <a:pt x="448" y="1032"/>
                </a:lnTo>
                <a:lnTo>
                  <a:pt x="448" y="1032"/>
                </a:lnTo>
                <a:lnTo>
                  <a:pt x="450" y="1027"/>
                </a:lnTo>
                <a:lnTo>
                  <a:pt x="452" y="1027"/>
                </a:lnTo>
                <a:lnTo>
                  <a:pt x="454" y="1022"/>
                </a:lnTo>
                <a:lnTo>
                  <a:pt x="456" y="1022"/>
                </a:lnTo>
                <a:lnTo>
                  <a:pt x="458" y="1022"/>
                </a:lnTo>
                <a:lnTo>
                  <a:pt x="460" y="1021"/>
                </a:lnTo>
                <a:lnTo>
                  <a:pt x="462" y="1019"/>
                </a:lnTo>
                <a:lnTo>
                  <a:pt x="464" y="1019"/>
                </a:lnTo>
                <a:lnTo>
                  <a:pt x="466" y="1016"/>
                </a:lnTo>
                <a:lnTo>
                  <a:pt x="467" y="1014"/>
                </a:lnTo>
                <a:lnTo>
                  <a:pt x="467" y="1014"/>
                </a:lnTo>
                <a:lnTo>
                  <a:pt x="469" y="1012"/>
                </a:lnTo>
                <a:lnTo>
                  <a:pt x="471" y="1002"/>
                </a:lnTo>
                <a:lnTo>
                  <a:pt x="473" y="1001"/>
                </a:lnTo>
                <a:lnTo>
                  <a:pt x="475" y="1001"/>
                </a:lnTo>
                <a:lnTo>
                  <a:pt x="477" y="1001"/>
                </a:lnTo>
                <a:lnTo>
                  <a:pt x="479" y="1001"/>
                </a:lnTo>
                <a:lnTo>
                  <a:pt x="481" y="1001"/>
                </a:lnTo>
                <a:lnTo>
                  <a:pt x="481" y="997"/>
                </a:lnTo>
                <a:lnTo>
                  <a:pt x="483" y="994"/>
                </a:lnTo>
                <a:lnTo>
                  <a:pt x="484" y="992"/>
                </a:lnTo>
                <a:lnTo>
                  <a:pt x="486" y="989"/>
                </a:lnTo>
                <a:lnTo>
                  <a:pt x="488" y="989"/>
                </a:lnTo>
                <a:lnTo>
                  <a:pt x="490" y="989"/>
                </a:lnTo>
                <a:lnTo>
                  <a:pt x="492" y="989"/>
                </a:lnTo>
                <a:lnTo>
                  <a:pt x="492" y="989"/>
                </a:lnTo>
                <a:lnTo>
                  <a:pt x="494" y="989"/>
                </a:lnTo>
                <a:lnTo>
                  <a:pt x="496" y="986"/>
                </a:lnTo>
                <a:lnTo>
                  <a:pt x="498" y="986"/>
                </a:lnTo>
                <a:lnTo>
                  <a:pt x="500" y="981"/>
                </a:lnTo>
                <a:lnTo>
                  <a:pt x="502" y="976"/>
                </a:lnTo>
                <a:lnTo>
                  <a:pt x="503" y="972"/>
                </a:lnTo>
                <a:lnTo>
                  <a:pt x="505" y="971"/>
                </a:lnTo>
                <a:lnTo>
                  <a:pt x="507" y="967"/>
                </a:lnTo>
                <a:lnTo>
                  <a:pt x="509" y="967"/>
                </a:lnTo>
                <a:lnTo>
                  <a:pt x="511" y="961"/>
                </a:lnTo>
                <a:lnTo>
                  <a:pt x="513" y="956"/>
                </a:lnTo>
                <a:lnTo>
                  <a:pt x="513" y="956"/>
                </a:lnTo>
                <a:lnTo>
                  <a:pt x="515" y="951"/>
                </a:lnTo>
                <a:lnTo>
                  <a:pt x="517" y="949"/>
                </a:lnTo>
                <a:lnTo>
                  <a:pt x="519" y="949"/>
                </a:lnTo>
                <a:lnTo>
                  <a:pt x="520" y="949"/>
                </a:lnTo>
                <a:lnTo>
                  <a:pt x="522" y="946"/>
                </a:lnTo>
                <a:lnTo>
                  <a:pt x="524" y="944"/>
                </a:lnTo>
                <a:lnTo>
                  <a:pt x="526" y="944"/>
                </a:lnTo>
                <a:lnTo>
                  <a:pt x="526" y="942"/>
                </a:lnTo>
                <a:lnTo>
                  <a:pt x="528" y="939"/>
                </a:lnTo>
                <a:lnTo>
                  <a:pt x="530" y="939"/>
                </a:lnTo>
                <a:lnTo>
                  <a:pt x="532" y="937"/>
                </a:lnTo>
                <a:lnTo>
                  <a:pt x="534" y="937"/>
                </a:lnTo>
                <a:lnTo>
                  <a:pt x="536" y="937"/>
                </a:lnTo>
                <a:lnTo>
                  <a:pt x="536" y="937"/>
                </a:lnTo>
                <a:lnTo>
                  <a:pt x="538" y="936"/>
                </a:lnTo>
                <a:lnTo>
                  <a:pt x="539" y="932"/>
                </a:lnTo>
                <a:lnTo>
                  <a:pt x="541" y="931"/>
                </a:lnTo>
                <a:lnTo>
                  <a:pt x="543" y="926"/>
                </a:lnTo>
                <a:lnTo>
                  <a:pt x="545" y="926"/>
                </a:lnTo>
                <a:lnTo>
                  <a:pt x="547" y="922"/>
                </a:lnTo>
                <a:lnTo>
                  <a:pt x="549" y="919"/>
                </a:lnTo>
                <a:lnTo>
                  <a:pt x="551" y="917"/>
                </a:lnTo>
                <a:lnTo>
                  <a:pt x="553" y="916"/>
                </a:lnTo>
                <a:lnTo>
                  <a:pt x="555" y="916"/>
                </a:lnTo>
                <a:lnTo>
                  <a:pt x="556" y="912"/>
                </a:lnTo>
                <a:lnTo>
                  <a:pt x="558" y="912"/>
                </a:lnTo>
                <a:lnTo>
                  <a:pt x="558" y="912"/>
                </a:lnTo>
                <a:lnTo>
                  <a:pt x="560" y="911"/>
                </a:lnTo>
                <a:lnTo>
                  <a:pt x="562" y="909"/>
                </a:lnTo>
                <a:lnTo>
                  <a:pt x="564" y="901"/>
                </a:lnTo>
                <a:lnTo>
                  <a:pt x="566" y="901"/>
                </a:lnTo>
                <a:lnTo>
                  <a:pt x="568" y="901"/>
                </a:lnTo>
                <a:lnTo>
                  <a:pt x="570" y="901"/>
                </a:lnTo>
                <a:lnTo>
                  <a:pt x="570" y="897"/>
                </a:lnTo>
                <a:lnTo>
                  <a:pt x="572" y="897"/>
                </a:lnTo>
                <a:lnTo>
                  <a:pt x="573" y="896"/>
                </a:lnTo>
                <a:lnTo>
                  <a:pt x="575" y="896"/>
                </a:lnTo>
                <a:lnTo>
                  <a:pt x="577" y="896"/>
                </a:lnTo>
                <a:lnTo>
                  <a:pt x="579" y="891"/>
                </a:lnTo>
                <a:lnTo>
                  <a:pt x="581" y="891"/>
                </a:lnTo>
                <a:lnTo>
                  <a:pt x="581" y="891"/>
                </a:lnTo>
                <a:lnTo>
                  <a:pt x="583" y="891"/>
                </a:lnTo>
                <a:lnTo>
                  <a:pt x="585" y="886"/>
                </a:lnTo>
                <a:lnTo>
                  <a:pt x="587" y="886"/>
                </a:lnTo>
                <a:lnTo>
                  <a:pt x="589" y="886"/>
                </a:lnTo>
                <a:lnTo>
                  <a:pt x="591" y="886"/>
                </a:lnTo>
                <a:lnTo>
                  <a:pt x="592" y="881"/>
                </a:lnTo>
                <a:lnTo>
                  <a:pt x="594" y="881"/>
                </a:lnTo>
                <a:lnTo>
                  <a:pt x="596" y="881"/>
                </a:lnTo>
                <a:lnTo>
                  <a:pt x="598" y="881"/>
                </a:lnTo>
                <a:lnTo>
                  <a:pt x="600" y="881"/>
                </a:lnTo>
                <a:lnTo>
                  <a:pt x="602" y="876"/>
                </a:lnTo>
                <a:lnTo>
                  <a:pt x="604" y="874"/>
                </a:lnTo>
                <a:lnTo>
                  <a:pt x="604" y="874"/>
                </a:lnTo>
                <a:lnTo>
                  <a:pt x="606" y="874"/>
                </a:lnTo>
                <a:lnTo>
                  <a:pt x="608" y="874"/>
                </a:lnTo>
                <a:lnTo>
                  <a:pt x="609" y="874"/>
                </a:lnTo>
                <a:lnTo>
                  <a:pt x="611" y="874"/>
                </a:lnTo>
                <a:lnTo>
                  <a:pt x="613" y="874"/>
                </a:lnTo>
                <a:lnTo>
                  <a:pt x="613" y="871"/>
                </a:lnTo>
                <a:lnTo>
                  <a:pt x="615" y="869"/>
                </a:lnTo>
                <a:lnTo>
                  <a:pt x="617" y="869"/>
                </a:lnTo>
                <a:lnTo>
                  <a:pt x="619" y="869"/>
                </a:lnTo>
                <a:lnTo>
                  <a:pt x="621" y="869"/>
                </a:lnTo>
                <a:lnTo>
                  <a:pt x="623" y="869"/>
                </a:lnTo>
                <a:lnTo>
                  <a:pt x="625" y="868"/>
                </a:lnTo>
                <a:lnTo>
                  <a:pt x="627" y="864"/>
                </a:lnTo>
                <a:lnTo>
                  <a:pt x="627" y="864"/>
                </a:lnTo>
                <a:lnTo>
                  <a:pt x="628" y="861"/>
                </a:lnTo>
                <a:lnTo>
                  <a:pt x="630" y="859"/>
                </a:lnTo>
                <a:lnTo>
                  <a:pt x="632" y="856"/>
                </a:lnTo>
                <a:lnTo>
                  <a:pt x="634" y="854"/>
                </a:lnTo>
                <a:lnTo>
                  <a:pt x="636" y="853"/>
                </a:lnTo>
                <a:lnTo>
                  <a:pt x="638" y="848"/>
                </a:lnTo>
                <a:lnTo>
                  <a:pt x="640" y="843"/>
                </a:lnTo>
                <a:lnTo>
                  <a:pt x="642" y="843"/>
                </a:lnTo>
                <a:lnTo>
                  <a:pt x="644" y="843"/>
                </a:lnTo>
                <a:lnTo>
                  <a:pt x="645" y="843"/>
                </a:lnTo>
                <a:lnTo>
                  <a:pt x="647" y="841"/>
                </a:lnTo>
                <a:lnTo>
                  <a:pt x="647" y="838"/>
                </a:lnTo>
                <a:lnTo>
                  <a:pt x="649" y="838"/>
                </a:lnTo>
                <a:lnTo>
                  <a:pt x="651" y="838"/>
                </a:lnTo>
                <a:lnTo>
                  <a:pt x="653" y="836"/>
                </a:lnTo>
                <a:lnTo>
                  <a:pt x="655" y="834"/>
                </a:lnTo>
                <a:lnTo>
                  <a:pt x="657" y="831"/>
                </a:lnTo>
                <a:lnTo>
                  <a:pt x="657" y="829"/>
                </a:lnTo>
                <a:lnTo>
                  <a:pt x="659" y="828"/>
                </a:lnTo>
                <a:lnTo>
                  <a:pt x="661" y="828"/>
                </a:lnTo>
                <a:lnTo>
                  <a:pt x="663" y="824"/>
                </a:lnTo>
                <a:lnTo>
                  <a:pt x="664" y="824"/>
                </a:lnTo>
                <a:lnTo>
                  <a:pt x="666" y="823"/>
                </a:lnTo>
                <a:lnTo>
                  <a:pt x="668" y="823"/>
                </a:lnTo>
                <a:lnTo>
                  <a:pt x="670" y="823"/>
                </a:lnTo>
                <a:lnTo>
                  <a:pt x="672" y="823"/>
                </a:lnTo>
                <a:lnTo>
                  <a:pt x="672" y="823"/>
                </a:lnTo>
                <a:lnTo>
                  <a:pt x="674" y="823"/>
                </a:lnTo>
                <a:lnTo>
                  <a:pt x="676" y="823"/>
                </a:lnTo>
                <a:lnTo>
                  <a:pt x="678" y="823"/>
                </a:lnTo>
                <a:lnTo>
                  <a:pt x="680" y="823"/>
                </a:lnTo>
                <a:lnTo>
                  <a:pt x="681" y="823"/>
                </a:lnTo>
                <a:lnTo>
                  <a:pt x="683" y="818"/>
                </a:lnTo>
                <a:lnTo>
                  <a:pt x="685" y="818"/>
                </a:lnTo>
                <a:lnTo>
                  <a:pt x="687" y="818"/>
                </a:lnTo>
                <a:lnTo>
                  <a:pt x="689" y="818"/>
                </a:lnTo>
                <a:lnTo>
                  <a:pt x="691" y="818"/>
                </a:lnTo>
                <a:lnTo>
                  <a:pt x="691" y="818"/>
                </a:lnTo>
                <a:lnTo>
                  <a:pt x="693" y="818"/>
                </a:lnTo>
                <a:lnTo>
                  <a:pt x="695" y="818"/>
                </a:lnTo>
                <a:lnTo>
                  <a:pt x="697" y="814"/>
                </a:lnTo>
                <a:lnTo>
                  <a:pt x="698" y="814"/>
                </a:lnTo>
                <a:lnTo>
                  <a:pt x="700" y="814"/>
                </a:lnTo>
                <a:lnTo>
                  <a:pt x="702" y="811"/>
                </a:lnTo>
                <a:lnTo>
                  <a:pt x="702" y="809"/>
                </a:lnTo>
                <a:lnTo>
                  <a:pt x="704" y="808"/>
                </a:lnTo>
                <a:lnTo>
                  <a:pt x="706" y="808"/>
                </a:lnTo>
                <a:lnTo>
                  <a:pt x="708" y="808"/>
                </a:lnTo>
                <a:lnTo>
                  <a:pt x="710" y="808"/>
                </a:lnTo>
                <a:lnTo>
                  <a:pt x="712" y="808"/>
                </a:lnTo>
                <a:lnTo>
                  <a:pt x="714" y="803"/>
                </a:lnTo>
                <a:lnTo>
                  <a:pt x="716" y="803"/>
                </a:lnTo>
                <a:lnTo>
                  <a:pt x="717" y="801"/>
                </a:lnTo>
                <a:lnTo>
                  <a:pt x="717" y="799"/>
                </a:lnTo>
                <a:lnTo>
                  <a:pt x="719" y="799"/>
                </a:lnTo>
                <a:lnTo>
                  <a:pt x="721" y="796"/>
                </a:lnTo>
                <a:lnTo>
                  <a:pt x="723" y="793"/>
                </a:lnTo>
                <a:lnTo>
                  <a:pt x="725" y="788"/>
                </a:lnTo>
                <a:lnTo>
                  <a:pt x="727" y="788"/>
                </a:lnTo>
                <a:lnTo>
                  <a:pt x="729" y="784"/>
                </a:lnTo>
                <a:lnTo>
                  <a:pt x="731" y="783"/>
                </a:lnTo>
                <a:lnTo>
                  <a:pt x="733" y="783"/>
                </a:lnTo>
                <a:lnTo>
                  <a:pt x="734" y="778"/>
                </a:lnTo>
                <a:lnTo>
                  <a:pt x="734" y="773"/>
                </a:lnTo>
                <a:lnTo>
                  <a:pt x="736" y="769"/>
                </a:lnTo>
                <a:lnTo>
                  <a:pt x="738" y="768"/>
                </a:lnTo>
                <a:lnTo>
                  <a:pt x="740" y="766"/>
                </a:lnTo>
                <a:lnTo>
                  <a:pt x="742" y="761"/>
                </a:lnTo>
                <a:lnTo>
                  <a:pt x="744" y="759"/>
                </a:lnTo>
                <a:lnTo>
                  <a:pt x="746" y="759"/>
                </a:lnTo>
                <a:lnTo>
                  <a:pt x="746" y="754"/>
                </a:lnTo>
                <a:lnTo>
                  <a:pt x="748" y="749"/>
                </a:lnTo>
                <a:lnTo>
                  <a:pt x="750" y="746"/>
                </a:lnTo>
                <a:lnTo>
                  <a:pt x="752" y="746"/>
                </a:lnTo>
                <a:lnTo>
                  <a:pt x="753" y="743"/>
                </a:lnTo>
                <a:lnTo>
                  <a:pt x="755" y="743"/>
                </a:lnTo>
                <a:lnTo>
                  <a:pt x="757" y="743"/>
                </a:lnTo>
                <a:lnTo>
                  <a:pt x="759" y="741"/>
                </a:lnTo>
                <a:lnTo>
                  <a:pt x="761" y="741"/>
                </a:lnTo>
                <a:lnTo>
                  <a:pt x="763" y="741"/>
                </a:lnTo>
                <a:lnTo>
                  <a:pt x="763" y="741"/>
                </a:lnTo>
                <a:lnTo>
                  <a:pt x="765" y="741"/>
                </a:lnTo>
                <a:lnTo>
                  <a:pt x="767" y="741"/>
                </a:lnTo>
                <a:lnTo>
                  <a:pt x="769" y="741"/>
                </a:lnTo>
                <a:lnTo>
                  <a:pt x="770" y="741"/>
                </a:lnTo>
                <a:lnTo>
                  <a:pt x="772" y="741"/>
                </a:lnTo>
                <a:lnTo>
                  <a:pt x="774" y="736"/>
                </a:lnTo>
                <a:lnTo>
                  <a:pt x="776" y="730"/>
                </a:lnTo>
                <a:lnTo>
                  <a:pt x="778" y="730"/>
                </a:lnTo>
                <a:lnTo>
                  <a:pt x="780" y="730"/>
                </a:lnTo>
                <a:lnTo>
                  <a:pt x="780" y="730"/>
                </a:lnTo>
                <a:lnTo>
                  <a:pt x="782" y="730"/>
                </a:lnTo>
                <a:lnTo>
                  <a:pt x="784" y="728"/>
                </a:lnTo>
                <a:lnTo>
                  <a:pt x="786" y="726"/>
                </a:lnTo>
                <a:lnTo>
                  <a:pt x="788" y="726"/>
                </a:lnTo>
                <a:lnTo>
                  <a:pt x="789" y="726"/>
                </a:lnTo>
                <a:lnTo>
                  <a:pt x="789" y="721"/>
                </a:lnTo>
                <a:lnTo>
                  <a:pt x="791" y="721"/>
                </a:lnTo>
                <a:lnTo>
                  <a:pt x="793" y="720"/>
                </a:lnTo>
                <a:lnTo>
                  <a:pt x="795" y="720"/>
                </a:lnTo>
                <a:lnTo>
                  <a:pt x="797" y="718"/>
                </a:lnTo>
                <a:lnTo>
                  <a:pt x="799" y="718"/>
                </a:lnTo>
                <a:lnTo>
                  <a:pt x="801" y="718"/>
                </a:lnTo>
                <a:lnTo>
                  <a:pt x="803" y="718"/>
                </a:lnTo>
                <a:lnTo>
                  <a:pt x="805" y="715"/>
                </a:lnTo>
                <a:lnTo>
                  <a:pt x="806" y="710"/>
                </a:lnTo>
                <a:lnTo>
                  <a:pt x="808" y="710"/>
                </a:lnTo>
                <a:lnTo>
                  <a:pt x="808" y="705"/>
                </a:lnTo>
                <a:lnTo>
                  <a:pt x="810" y="703"/>
                </a:lnTo>
                <a:lnTo>
                  <a:pt x="812" y="701"/>
                </a:lnTo>
                <a:lnTo>
                  <a:pt x="814" y="700"/>
                </a:lnTo>
                <a:lnTo>
                  <a:pt x="816" y="700"/>
                </a:lnTo>
                <a:lnTo>
                  <a:pt x="818" y="700"/>
                </a:lnTo>
                <a:lnTo>
                  <a:pt x="820" y="700"/>
                </a:lnTo>
                <a:lnTo>
                  <a:pt x="822" y="700"/>
                </a:lnTo>
                <a:lnTo>
                  <a:pt x="823" y="693"/>
                </a:lnTo>
                <a:lnTo>
                  <a:pt x="823" y="693"/>
                </a:lnTo>
                <a:lnTo>
                  <a:pt x="825" y="693"/>
                </a:lnTo>
                <a:lnTo>
                  <a:pt x="827" y="693"/>
                </a:lnTo>
                <a:lnTo>
                  <a:pt x="829" y="693"/>
                </a:lnTo>
                <a:lnTo>
                  <a:pt x="831" y="693"/>
                </a:lnTo>
                <a:lnTo>
                  <a:pt x="833" y="688"/>
                </a:lnTo>
                <a:lnTo>
                  <a:pt x="835" y="686"/>
                </a:lnTo>
                <a:lnTo>
                  <a:pt x="835" y="686"/>
                </a:lnTo>
                <a:lnTo>
                  <a:pt x="837" y="686"/>
                </a:lnTo>
                <a:lnTo>
                  <a:pt x="839" y="686"/>
                </a:lnTo>
                <a:lnTo>
                  <a:pt x="841" y="686"/>
                </a:lnTo>
                <a:lnTo>
                  <a:pt x="842" y="681"/>
                </a:lnTo>
                <a:lnTo>
                  <a:pt x="844" y="681"/>
                </a:lnTo>
                <a:lnTo>
                  <a:pt x="846" y="680"/>
                </a:lnTo>
                <a:lnTo>
                  <a:pt x="848" y="680"/>
                </a:lnTo>
                <a:lnTo>
                  <a:pt x="850" y="680"/>
                </a:lnTo>
                <a:lnTo>
                  <a:pt x="852" y="680"/>
                </a:lnTo>
                <a:lnTo>
                  <a:pt x="854" y="680"/>
                </a:lnTo>
                <a:lnTo>
                  <a:pt x="854" y="680"/>
                </a:lnTo>
                <a:lnTo>
                  <a:pt x="856" y="675"/>
                </a:lnTo>
                <a:lnTo>
                  <a:pt x="858" y="675"/>
                </a:lnTo>
                <a:lnTo>
                  <a:pt x="859" y="675"/>
                </a:lnTo>
                <a:lnTo>
                  <a:pt x="861" y="675"/>
                </a:lnTo>
                <a:lnTo>
                  <a:pt x="863" y="675"/>
                </a:lnTo>
                <a:lnTo>
                  <a:pt x="865" y="673"/>
                </a:lnTo>
                <a:lnTo>
                  <a:pt x="867" y="673"/>
                </a:lnTo>
                <a:lnTo>
                  <a:pt x="867" y="670"/>
                </a:lnTo>
                <a:lnTo>
                  <a:pt x="869" y="670"/>
                </a:lnTo>
                <a:lnTo>
                  <a:pt x="871" y="670"/>
                </a:lnTo>
                <a:lnTo>
                  <a:pt x="873" y="670"/>
                </a:lnTo>
                <a:lnTo>
                  <a:pt x="875" y="670"/>
                </a:lnTo>
                <a:lnTo>
                  <a:pt x="877" y="670"/>
                </a:lnTo>
                <a:lnTo>
                  <a:pt x="878" y="670"/>
                </a:lnTo>
                <a:lnTo>
                  <a:pt x="878" y="670"/>
                </a:lnTo>
                <a:lnTo>
                  <a:pt x="880" y="668"/>
                </a:lnTo>
                <a:lnTo>
                  <a:pt x="882" y="665"/>
                </a:lnTo>
                <a:lnTo>
                  <a:pt x="884" y="663"/>
                </a:lnTo>
                <a:lnTo>
                  <a:pt x="886" y="663"/>
                </a:lnTo>
                <a:lnTo>
                  <a:pt x="888" y="661"/>
                </a:lnTo>
                <a:lnTo>
                  <a:pt x="890" y="661"/>
                </a:lnTo>
                <a:lnTo>
                  <a:pt x="892" y="656"/>
                </a:lnTo>
                <a:lnTo>
                  <a:pt x="894" y="655"/>
                </a:lnTo>
                <a:lnTo>
                  <a:pt x="895" y="655"/>
                </a:lnTo>
                <a:lnTo>
                  <a:pt x="897" y="650"/>
                </a:lnTo>
                <a:lnTo>
                  <a:pt x="899" y="650"/>
                </a:lnTo>
                <a:lnTo>
                  <a:pt x="899" y="650"/>
                </a:lnTo>
                <a:lnTo>
                  <a:pt x="901" y="648"/>
                </a:lnTo>
                <a:lnTo>
                  <a:pt x="903" y="648"/>
                </a:lnTo>
                <a:lnTo>
                  <a:pt x="905" y="648"/>
                </a:lnTo>
                <a:lnTo>
                  <a:pt x="907" y="645"/>
                </a:lnTo>
                <a:lnTo>
                  <a:pt x="909" y="645"/>
                </a:lnTo>
                <a:lnTo>
                  <a:pt x="911" y="645"/>
                </a:lnTo>
                <a:lnTo>
                  <a:pt x="913" y="645"/>
                </a:lnTo>
                <a:lnTo>
                  <a:pt x="913" y="643"/>
                </a:lnTo>
                <a:lnTo>
                  <a:pt x="914" y="643"/>
                </a:lnTo>
                <a:lnTo>
                  <a:pt x="916" y="640"/>
                </a:lnTo>
                <a:lnTo>
                  <a:pt x="918" y="638"/>
                </a:lnTo>
                <a:lnTo>
                  <a:pt x="920" y="633"/>
                </a:lnTo>
                <a:lnTo>
                  <a:pt x="922" y="633"/>
                </a:lnTo>
                <a:lnTo>
                  <a:pt x="922" y="633"/>
                </a:lnTo>
                <a:lnTo>
                  <a:pt x="924" y="630"/>
                </a:lnTo>
                <a:lnTo>
                  <a:pt x="926" y="628"/>
                </a:lnTo>
                <a:lnTo>
                  <a:pt x="928" y="628"/>
                </a:lnTo>
                <a:lnTo>
                  <a:pt x="930" y="628"/>
                </a:lnTo>
                <a:lnTo>
                  <a:pt x="931" y="626"/>
                </a:lnTo>
                <a:lnTo>
                  <a:pt x="933" y="626"/>
                </a:lnTo>
                <a:lnTo>
                  <a:pt x="935" y="626"/>
                </a:lnTo>
                <a:lnTo>
                  <a:pt x="937" y="626"/>
                </a:lnTo>
                <a:lnTo>
                  <a:pt x="939" y="626"/>
                </a:lnTo>
                <a:lnTo>
                  <a:pt x="941" y="626"/>
                </a:lnTo>
                <a:lnTo>
                  <a:pt x="943" y="626"/>
                </a:lnTo>
                <a:lnTo>
                  <a:pt x="945" y="626"/>
                </a:lnTo>
                <a:lnTo>
                  <a:pt x="945" y="626"/>
                </a:lnTo>
                <a:lnTo>
                  <a:pt x="947" y="626"/>
                </a:lnTo>
                <a:lnTo>
                  <a:pt x="948" y="626"/>
                </a:lnTo>
                <a:lnTo>
                  <a:pt x="950" y="623"/>
                </a:lnTo>
                <a:lnTo>
                  <a:pt x="952" y="623"/>
                </a:lnTo>
                <a:lnTo>
                  <a:pt x="954" y="621"/>
                </a:lnTo>
                <a:lnTo>
                  <a:pt x="956" y="620"/>
                </a:lnTo>
                <a:lnTo>
                  <a:pt x="956" y="616"/>
                </a:lnTo>
                <a:lnTo>
                  <a:pt x="958" y="616"/>
                </a:lnTo>
                <a:lnTo>
                  <a:pt x="960" y="615"/>
                </a:lnTo>
                <a:lnTo>
                  <a:pt x="962" y="615"/>
                </a:lnTo>
                <a:lnTo>
                  <a:pt x="964" y="610"/>
                </a:lnTo>
                <a:lnTo>
                  <a:pt x="966" y="607"/>
                </a:lnTo>
                <a:lnTo>
                  <a:pt x="967" y="607"/>
                </a:lnTo>
                <a:lnTo>
                  <a:pt x="967" y="607"/>
                </a:lnTo>
                <a:lnTo>
                  <a:pt x="969" y="607"/>
                </a:lnTo>
                <a:lnTo>
                  <a:pt x="971" y="607"/>
                </a:lnTo>
                <a:lnTo>
                  <a:pt x="973" y="607"/>
                </a:lnTo>
                <a:lnTo>
                  <a:pt x="975" y="607"/>
                </a:lnTo>
                <a:lnTo>
                  <a:pt x="977" y="602"/>
                </a:lnTo>
                <a:lnTo>
                  <a:pt x="979" y="602"/>
                </a:lnTo>
                <a:lnTo>
                  <a:pt x="981" y="600"/>
                </a:lnTo>
                <a:lnTo>
                  <a:pt x="983" y="595"/>
                </a:lnTo>
                <a:lnTo>
                  <a:pt x="984" y="592"/>
                </a:lnTo>
                <a:lnTo>
                  <a:pt x="986" y="590"/>
                </a:lnTo>
                <a:lnTo>
                  <a:pt x="988" y="590"/>
                </a:lnTo>
                <a:lnTo>
                  <a:pt x="990" y="585"/>
                </a:lnTo>
                <a:lnTo>
                  <a:pt x="990" y="585"/>
                </a:lnTo>
                <a:lnTo>
                  <a:pt x="992" y="585"/>
                </a:lnTo>
                <a:lnTo>
                  <a:pt x="994" y="583"/>
                </a:lnTo>
                <a:lnTo>
                  <a:pt x="996" y="583"/>
                </a:lnTo>
                <a:lnTo>
                  <a:pt x="998" y="583"/>
                </a:lnTo>
                <a:lnTo>
                  <a:pt x="1000" y="583"/>
                </a:lnTo>
                <a:lnTo>
                  <a:pt x="1000" y="580"/>
                </a:lnTo>
                <a:lnTo>
                  <a:pt x="1002" y="578"/>
                </a:lnTo>
                <a:lnTo>
                  <a:pt x="1003" y="578"/>
                </a:lnTo>
                <a:lnTo>
                  <a:pt x="1005" y="578"/>
                </a:lnTo>
                <a:lnTo>
                  <a:pt x="1007" y="578"/>
                </a:lnTo>
                <a:lnTo>
                  <a:pt x="1009" y="575"/>
                </a:lnTo>
                <a:lnTo>
                  <a:pt x="1011" y="575"/>
                </a:lnTo>
                <a:lnTo>
                  <a:pt x="1013" y="573"/>
                </a:lnTo>
                <a:lnTo>
                  <a:pt x="1013" y="573"/>
                </a:lnTo>
                <a:lnTo>
                  <a:pt x="1015" y="573"/>
                </a:lnTo>
                <a:lnTo>
                  <a:pt x="1017" y="573"/>
                </a:lnTo>
                <a:lnTo>
                  <a:pt x="1019" y="570"/>
                </a:lnTo>
                <a:lnTo>
                  <a:pt x="1020" y="570"/>
                </a:lnTo>
                <a:lnTo>
                  <a:pt x="1022" y="567"/>
                </a:lnTo>
                <a:lnTo>
                  <a:pt x="1024" y="565"/>
                </a:lnTo>
                <a:lnTo>
                  <a:pt x="1026" y="560"/>
                </a:lnTo>
                <a:lnTo>
                  <a:pt x="1028" y="557"/>
                </a:lnTo>
                <a:lnTo>
                  <a:pt x="1030" y="557"/>
                </a:lnTo>
                <a:lnTo>
                  <a:pt x="1032" y="557"/>
                </a:lnTo>
                <a:lnTo>
                  <a:pt x="1034" y="557"/>
                </a:lnTo>
                <a:lnTo>
                  <a:pt x="1034" y="557"/>
                </a:lnTo>
                <a:lnTo>
                  <a:pt x="1036" y="557"/>
                </a:lnTo>
                <a:lnTo>
                  <a:pt x="1038" y="557"/>
                </a:lnTo>
                <a:lnTo>
                  <a:pt x="1039" y="557"/>
                </a:lnTo>
                <a:lnTo>
                  <a:pt x="1041" y="557"/>
                </a:lnTo>
                <a:lnTo>
                  <a:pt x="1043" y="557"/>
                </a:lnTo>
                <a:lnTo>
                  <a:pt x="1043" y="557"/>
                </a:lnTo>
                <a:lnTo>
                  <a:pt x="1045" y="557"/>
                </a:lnTo>
                <a:lnTo>
                  <a:pt x="1047" y="555"/>
                </a:lnTo>
                <a:lnTo>
                  <a:pt x="1049" y="548"/>
                </a:lnTo>
                <a:lnTo>
                  <a:pt x="1051" y="547"/>
                </a:lnTo>
                <a:lnTo>
                  <a:pt x="1053" y="547"/>
                </a:lnTo>
                <a:lnTo>
                  <a:pt x="1055" y="542"/>
                </a:lnTo>
                <a:lnTo>
                  <a:pt x="1056" y="538"/>
                </a:lnTo>
                <a:lnTo>
                  <a:pt x="1058" y="537"/>
                </a:lnTo>
                <a:lnTo>
                  <a:pt x="1058" y="537"/>
                </a:lnTo>
                <a:lnTo>
                  <a:pt x="1060" y="537"/>
                </a:lnTo>
                <a:lnTo>
                  <a:pt x="1062" y="533"/>
                </a:lnTo>
                <a:lnTo>
                  <a:pt x="1064" y="533"/>
                </a:lnTo>
                <a:lnTo>
                  <a:pt x="1066" y="530"/>
                </a:lnTo>
                <a:lnTo>
                  <a:pt x="1068" y="530"/>
                </a:lnTo>
                <a:lnTo>
                  <a:pt x="1070" y="530"/>
                </a:lnTo>
                <a:lnTo>
                  <a:pt x="1072" y="530"/>
                </a:lnTo>
                <a:lnTo>
                  <a:pt x="1073" y="530"/>
                </a:lnTo>
                <a:lnTo>
                  <a:pt x="1075" y="527"/>
                </a:lnTo>
                <a:lnTo>
                  <a:pt x="1077" y="527"/>
                </a:lnTo>
                <a:lnTo>
                  <a:pt x="1077" y="527"/>
                </a:lnTo>
                <a:lnTo>
                  <a:pt x="1079" y="527"/>
                </a:lnTo>
                <a:lnTo>
                  <a:pt x="1081" y="527"/>
                </a:lnTo>
                <a:lnTo>
                  <a:pt x="1083" y="525"/>
                </a:lnTo>
                <a:lnTo>
                  <a:pt x="1085" y="520"/>
                </a:lnTo>
                <a:lnTo>
                  <a:pt x="1087" y="520"/>
                </a:lnTo>
                <a:lnTo>
                  <a:pt x="1089" y="520"/>
                </a:lnTo>
                <a:lnTo>
                  <a:pt x="1089" y="513"/>
                </a:lnTo>
                <a:lnTo>
                  <a:pt x="1091" y="513"/>
                </a:lnTo>
                <a:lnTo>
                  <a:pt x="1092" y="510"/>
                </a:lnTo>
                <a:lnTo>
                  <a:pt x="1094" y="508"/>
                </a:lnTo>
                <a:lnTo>
                  <a:pt x="1096" y="508"/>
                </a:lnTo>
                <a:lnTo>
                  <a:pt x="1098" y="508"/>
                </a:lnTo>
                <a:lnTo>
                  <a:pt x="1100" y="508"/>
                </a:lnTo>
                <a:lnTo>
                  <a:pt x="1102" y="508"/>
                </a:lnTo>
                <a:lnTo>
                  <a:pt x="1104" y="508"/>
                </a:lnTo>
                <a:lnTo>
                  <a:pt x="1104" y="505"/>
                </a:lnTo>
                <a:lnTo>
                  <a:pt x="1106" y="505"/>
                </a:lnTo>
                <a:lnTo>
                  <a:pt x="1108" y="502"/>
                </a:lnTo>
                <a:lnTo>
                  <a:pt x="1109" y="502"/>
                </a:lnTo>
                <a:lnTo>
                  <a:pt x="1111" y="500"/>
                </a:lnTo>
                <a:lnTo>
                  <a:pt x="1113" y="497"/>
                </a:lnTo>
                <a:lnTo>
                  <a:pt x="1115" y="493"/>
                </a:lnTo>
                <a:lnTo>
                  <a:pt x="1117" y="493"/>
                </a:lnTo>
                <a:lnTo>
                  <a:pt x="1119" y="493"/>
                </a:lnTo>
                <a:lnTo>
                  <a:pt x="1121" y="490"/>
                </a:lnTo>
                <a:lnTo>
                  <a:pt x="1121" y="488"/>
                </a:lnTo>
                <a:lnTo>
                  <a:pt x="1123" y="488"/>
                </a:lnTo>
                <a:lnTo>
                  <a:pt x="1125" y="485"/>
                </a:lnTo>
                <a:lnTo>
                  <a:pt x="1127" y="485"/>
                </a:lnTo>
                <a:lnTo>
                  <a:pt x="1128" y="485"/>
                </a:lnTo>
                <a:lnTo>
                  <a:pt x="1130" y="482"/>
                </a:lnTo>
                <a:lnTo>
                  <a:pt x="1132" y="480"/>
                </a:lnTo>
                <a:lnTo>
                  <a:pt x="1132" y="480"/>
                </a:lnTo>
                <a:lnTo>
                  <a:pt x="1134" y="480"/>
                </a:lnTo>
                <a:lnTo>
                  <a:pt x="1136" y="480"/>
                </a:lnTo>
                <a:lnTo>
                  <a:pt x="1138" y="480"/>
                </a:lnTo>
                <a:lnTo>
                  <a:pt x="1140" y="480"/>
                </a:lnTo>
                <a:lnTo>
                  <a:pt x="1142" y="470"/>
                </a:lnTo>
                <a:lnTo>
                  <a:pt x="1144" y="470"/>
                </a:lnTo>
                <a:lnTo>
                  <a:pt x="1145" y="470"/>
                </a:lnTo>
                <a:lnTo>
                  <a:pt x="1147" y="467"/>
                </a:lnTo>
                <a:lnTo>
                  <a:pt x="1149" y="467"/>
                </a:lnTo>
                <a:lnTo>
                  <a:pt x="1149" y="464"/>
                </a:lnTo>
                <a:lnTo>
                  <a:pt x="1151" y="464"/>
                </a:lnTo>
                <a:lnTo>
                  <a:pt x="1153" y="464"/>
                </a:lnTo>
                <a:lnTo>
                  <a:pt x="1155" y="464"/>
                </a:lnTo>
                <a:lnTo>
                  <a:pt x="1157" y="462"/>
                </a:lnTo>
                <a:lnTo>
                  <a:pt x="1159" y="462"/>
                </a:lnTo>
                <a:lnTo>
                  <a:pt x="1161" y="462"/>
                </a:lnTo>
                <a:lnTo>
                  <a:pt x="1163" y="462"/>
                </a:lnTo>
                <a:lnTo>
                  <a:pt x="1164" y="462"/>
                </a:lnTo>
                <a:lnTo>
                  <a:pt x="1166" y="462"/>
                </a:lnTo>
                <a:lnTo>
                  <a:pt x="1166" y="459"/>
                </a:lnTo>
                <a:lnTo>
                  <a:pt x="1168" y="455"/>
                </a:lnTo>
                <a:lnTo>
                  <a:pt x="1170" y="455"/>
                </a:lnTo>
                <a:lnTo>
                  <a:pt x="1172" y="455"/>
                </a:lnTo>
                <a:lnTo>
                  <a:pt x="1174" y="452"/>
                </a:lnTo>
                <a:lnTo>
                  <a:pt x="1176" y="452"/>
                </a:lnTo>
                <a:lnTo>
                  <a:pt x="1176" y="452"/>
                </a:lnTo>
                <a:lnTo>
                  <a:pt x="1178" y="449"/>
                </a:lnTo>
                <a:lnTo>
                  <a:pt x="1180" y="445"/>
                </a:lnTo>
                <a:lnTo>
                  <a:pt x="1181" y="440"/>
                </a:lnTo>
                <a:lnTo>
                  <a:pt x="1183" y="440"/>
                </a:lnTo>
                <a:lnTo>
                  <a:pt x="1185" y="440"/>
                </a:lnTo>
                <a:lnTo>
                  <a:pt x="1187" y="437"/>
                </a:lnTo>
                <a:lnTo>
                  <a:pt x="1189" y="437"/>
                </a:lnTo>
                <a:lnTo>
                  <a:pt x="1191" y="437"/>
                </a:lnTo>
                <a:lnTo>
                  <a:pt x="1193" y="437"/>
                </a:lnTo>
                <a:lnTo>
                  <a:pt x="1195" y="437"/>
                </a:lnTo>
                <a:lnTo>
                  <a:pt x="1195" y="437"/>
                </a:lnTo>
                <a:lnTo>
                  <a:pt x="1197" y="437"/>
                </a:lnTo>
                <a:lnTo>
                  <a:pt x="1198" y="437"/>
                </a:lnTo>
                <a:lnTo>
                  <a:pt x="1200" y="437"/>
                </a:lnTo>
                <a:lnTo>
                  <a:pt x="1202" y="430"/>
                </a:lnTo>
                <a:lnTo>
                  <a:pt x="1204" y="430"/>
                </a:lnTo>
                <a:lnTo>
                  <a:pt x="1206" y="420"/>
                </a:lnTo>
                <a:lnTo>
                  <a:pt x="1208" y="417"/>
                </a:lnTo>
                <a:lnTo>
                  <a:pt x="1210" y="414"/>
                </a:lnTo>
                <a:lnTo>
                  <a:pt x="1210" y="410"/>
                </a:lnTo>
                <a:lnTo>
                  <a:pt x="1212" y="410"/>
                </a:lnTo>
                <a:lnTo>
                  <a:pt x="1214" y="407"/>
                </a:lnTo>
                <a:lnTo>
                  <a:pt x="1216" y="402"/>
                </a:lnTo>
                <a:lnTo>
                  <a:pt x="1217" y="399"/>
                </a:lnTo>
                <a:lnTo>
                  <a:pt x="1219" y="399"/>
                </a:lnTo>
                <a:lnTo>
                  <a:pt x="1221" y="399"/>
                </a:lnTo>
                <a:lnTo>
                  <a:pt x="1221" y="399"/>
                </a:lnTo>
                <a:lnTo>
                  <a:pt x="1223" y="394"/>
                </a:lnTo>
                <a:lnTo>
                  <a:pt x="1225" y="394"/>
                </a:lnTo>
                <a:lnTo>
                  <a:pt x="1227" y="394"/>
                </a:lnTo>
                <a:lnTo>
                  <a:pt x="1229" y="392"/>
                </a:lnTo>
                <a:lnTo>
                  <a:pt x="1231" y="392"/>
                </a:lnTo>
                <a:lnTo>
                  <a:pt x="1233" y="392"/>
                </a:lnTo>
                <a:lnTo>
                  <a:pt x="1234" y="392"/>
                </a:lnTo>
                <a:lnTo>
                  <a:pt x="1236" y="387"/>
                </a:lnTo>
                <a:lnTo>
                  <a:pt x="1238" y="384"/>
                </a:lnTo>
                <a:lnTo>
                  <a:pt x="1240" y="384"/>
                </a:lnTo>
                <a:lnTo>
                  <a:pt x="1240" y="382"/>
                </a:lnTo>
                <a:lnTo>
                  <a:pt x="1242" y="382"/>
                </a:lnTo>
                <a:lnTo>
                  <a:pt x="1244" y="377"/>
                </a:lnTo>
                <a:lnTo>
                  <a:pt x="1246" y="377"/>
                </a:lnTo>
                <a:lnTo>
                  <a:pt x="1248" y="374"/>
                </a:lnTo>
                <a:lnTo>
                  <a:pt x="1250" y="374"/>
                </a:lnTo>
                <a:lnTo>
                  <a:pt x="1252" y="374"/>
                </a:lnTo>
                <a:lnTo>
                  <a:pt x="1253" y="374"/>
                </a:lnTo>
                <a:lnTo>
                  <a:pt x="1253" y="374"/>
                </a:lnTo>
                <a:lnTo>
                  <a:pt x="1255" y="374"/>
                </a:lnTo>
                <a:lnTo>
                  <a:pt x="1257" y="370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7"/>
                </a:lnTo>
                <a:lnTo>
                  <a:pt x="1265" y="364"/>
                </a:lnTo>
                <a:lnTo>
                  <a:pt x="1265" y="364"/>
                </a:lnTo>
                <a:lnTo>
                  <a:pt x="1267" y="364"/>
                </a:lnTo>
                <a:lnTo>
                  <a:pt x="1269" y="360"/>
                </a:lnTo>
                <a:lnTo>
                  <a:pt x="1270" y="360"/>
                </a:lnTo>
                <a:lnTo>
                  <a:pt x="1272" y="349"/>
                </a:lnTo>
                <a:lnTo>
                  <a:pt x="1274" y="345"/>
                </a:lnTo>
                <a:lnTo>
                  <a:pt x="1276" y="345"/>
                </a:lnTo>
                <a:lnTo>
                  <a:pt x="1278" y="345"/>
                </a:lnTo>
                <a:lnTo>
                  <a:pt x="1280" y="345"/>
                </a:lnTo>
                <a:lnTo>
                  <a:pt x="1282" y="345"/>
                </a:lnTo>
                <a:lnTo>
                  <a:pt x="1284" y="345"/>
                </a:lnTo>
                <a:lnTo>
                  <a:pt x="1286" y="345"/>
                </a:lnTo>
                <a:lnTo>
                  <a:pt x="1286" y="345"/>
                </a:lnTo>
                <a:lnTo>
                  <a:pt x="1288" y="345"/>
                </a:lnTo>
                <a:lnTo>
                  <a:pt x="1289" y="342"/>
                </a:lnTo>
                <a:lnTo>
                  <a:pt x="1291" y="342"/>
                </a:lnTo>
                <a:lnTo>
                  <a:pt x="1293" y="339"/>
                </a:lnTo>
                <a:lnTo>
                  <a:pt x="1295" y="339"/>
                </a:lnTo>
                <a:lnTo>
                  <a:pt x="1297" y="339"/>
                </a:lnTo>
                <a:lnTo>
                  <a:pt x="1299" y="339"/>
                </a:lnTo>
                <a:lnTo>
                  <a:pt x="1299" y="339"/>
                </a:lnTo>
                <a:lnTo>
                  <a:pt x="1301" y="339"/>
                </a:lnTo>
                <a:lnTo>
                  <a:pt x="1303" y="334"/>
                </a:lnTo>
                <a:lnTo>
                  <a:pt x="1305" y="334"/>
                </a:lnTo>
                <a:lnTo>
                  <a:pt x="1306" y="334"/>
                </a:lnTo>
                <a:lnTo>
                  <a:pt x="1308" y="334"/>
                </a:lnTo>
                <a:lnTo>
                  <a:pt x="1308" y="334"/>
                </a:lnTo>
                <a:lnTo>
                  <a:pt x="1310" y="334"/>
                </a:lnTo>
                <a:lnTo>
                  <a:pt x="1312" y="334"/>
                </a:lnTo>
                <a:lnTo>
                  <a:pt x="1314" y="334"/>
                </a:lnTo>
                <a:lnTo>
                  <a:pt x="1316" y="334"/>
                </a:lnTo>
                <a:lnTo>
                  <a:pt x="1318" y="331"/>
                </a:lnTo>
                <a:lnTo>
                  <a:pt x="1320" y="331"/>
                </a:lnTo>
                <a:lnTo>
                  <a:pt x="1322" y="327"/>
                </a:lnTo>
                <a:lnTo>
                  <a:pt x="1323" y="327"/>
                </a:lnTo>
                <a:lnTo>
                  <a:pt x="1325" y="327"/>
                </a:lnTo>
                <a:lnTo>
                  <a:pt x="1327" y="327"/>
                </a:lnTo>
                <a:lnTo>
                  <a:pt x="1329" y="327"/>
                </a:lnTo>
                <a:lnTo>
                  <a:pt x="1331" y="327"/>
                </a:lnTo>
                <a:lnTo>
                  <a:pt x="1331" y="322"/>
                </a:lnTo>
                <a:lnTo>
                  <a:pt x="1333" y="319"/>
                </a:lnTo>
                <a:lnTo>
                  <a:pt x="1335" y="319"/>
                </a:lnTo>
                <a:lnTo>
                  <a:pt x="1337" y="316"/>
                </a:lnTo>
                <a:lnTo>
                  <a:pt x="1339" y="316"/>
                </a:lnTo>
                <a:lnTo>
                  <a:pt x="1341" y="311"/>
                </a:lnTo>
                <a:lnTo>
                  <a:pt x="1342" y="307"/>
                </a:lnTo>
                <a:lnTo>
                  <a:pt x="1342" y="307"/>
                </a:lnTo>
                <a:lnTo>
                  <a:pt x="1344" y="307"/>
                </a:lnTo>
                <a:lnTo>
                  <a:pt x="1346" y="301"/>
                </a:lnTo>
                <a:lnTo>
                  <a:pt x="1348" y="301"/>
                </a:lnTo>
                <a:lnTo>
                  <a:pt x="1350" y="301"/>
                </a:lnTo>
                <a:lnTo>
                  <a:pt x="1352" y="296"/>
                </a:lnTo>
                <a:lnTo>
                  <a:pt x="1354" y="296"/>
                </a:lnTo>
                <a:lnTo>
                  <a:pt x="1354" y="296"/>
                </a:lnTo>
                <a:lnTo>
                  <a:pt x="1356" y="296"/>
                </a:lnTo>
                <a:lnTo>
                  <a:pt x="1358" y="296"/>
                </a:lnTo>
                <a:lnTo>
                  <a:pt x="1359" y="296"/>
                </a:lnTo>
                <a:lnTo>
                  <a:pt x="1361" y="296"/>
                </a:lnTo>
                <a:lnTo>
                  <a:pt x="1363" y="296"/>
                </a:lnTo>
                <a:lnTo>
                  <a:pt x="1365" y="296"/>
                </a:lnTo>
                <a:lnTo>
                  <a:pt x="1367" y="296"/>
                </a:lnTo>
                <a:lnTo>
                  <a:pt x="1369" y="296"/>
                </a:lnTo>
                <a:lnTo>
                  <a:pt x="1371" y="291"/>
                </a:lnTo>
                <a:lnTo>
                  <a:pt x="1373" y="291"/>
                </a:lnTo>
                <a:lnTo>
                  <a:pt x="1375" y="287"/>
                </a:lnTo>
                <a:lnTo>
                  <a:pt x="1377" y="282"/>
                </a:lnTo>
                <a:lnTo>
                  <a:pt x="1377" y="282"/>
                </a:lnTo>
                <a:lnTo>
                  <a:pt x="1378" y="282"/>
                </a:lnTo>
                <a:lnTo>
                  <a:pt x="1380" y="282"/>
                </a:lnTo>
                <a:lnTo>
                  <a:pt x="1382" y="282"/>
                </a:lnTo>
                <a:lnTo>
                  <a:pt x="1384" y="282"/>
                </a:lnTo>
                <a:lnTo>
                  <a:pt x="1386" y="282"/>
                </a:lnTo>
                <a:lnTo>
                  <a:pt x="1386" y="282"/>
                </a:lnTo>
                <a:lnTo>
                  <a:pt x="1388" y="282"/>
                </a:lnTo>
                <a:lnTo>
                  <a:pt x="1390" y="282"/>
                </a:lnTo>
                <a:lnTo>
                  <a:pt x="1392" y="282"/>
                </a:lnTo>
                <a:lnTo>
                  <a:pt x="1394" y="282"/>
                </a:lnTo>
                <a:lnTo>
                  <a:pt x="1395" y="282"/>
                </a:lnTo>
                <a:lnTo>
                  <a:pt x="1397" y="282"/>
                </a:lnTo>
                <a:lnTo>
                  <a:pt x="1399" y="279"/>
                </a:lnTo>
                <a:lnTo>
                  <a:pt x="1399" y="279"/>
                </a:lnTo>
                <a:lnTo>
                  <a:pt x="1401" y="269"/>
                </a:lnTo>
                <a:lnTo>
                  <a:pt x="1403" y="269"/>
                </a:lnTo>
                <a:lnTo>
                  <a:pt x="1405" y="269"/>
                </a:lnTo>
                <a:lnTo>
                  <a:pt x="1407" y="264"/>
                </a:lnTo>
                <a:lnTo>
                  <a:pt x="1409" y="264"/>
                </a:lnTo>
                <a:lnTo>
                  <a:pt x="1411" y="264"/>
                </a:lnTo>
                <a:lnTo>
                  <a:pt x="1413" y="264"/>
                </a:lnTo>
                <a:lnTo>
                  <a:pt x="1414" y="264"/>
                </a:lnTo>
                <a:lnTo>
                  <a:pt x="1416" y="262"/>
                </a:lnTo>
                <a:lnTo>
                  <a:pt x="1418" y="262"/>
                </a:lnTo>
                <a:lnTo>
                  <a:pt x="1420" y="262"/>
                </a:lnTo>
                <a:lnTo>
                  <a:pt x="1420" y="262"/>
                </a:lnTo>
                <a:lnTo>
                  <a:pt x="1422" y="262"/>
                </a:lnTo>
                <a:lnTo>
                  <a:pt x="1424" y="262"/>
                </a:lnTo>
                <a:lnTo>
                  <a:pt x="1426" y="262"/>
                </a:lnTo>
                <a:lnTo>
                  <a:pt x="1428" y="256"/>
                </a:lnTo>
                <a:lnTo>
                  <a:pt x="1430" y="256"/>
                </a:lnTo>
                <a:lnTo>
                  <a:pt x="1430" y="256"/>
                </a:lnTo>
                <a:lnTo>
                  <a:pt x="1431" y="251"/>
                </a:lnTo>
                <a:lnTo>
                  <a:pt x="1433" y="251"/>
                </a:lnTo>
                <a:lnTo>
                  <a:pt x="1435" y="251"/>
                </a:lnTo>
                <a:lnTo>
                  <a:pt x="1437" y="251"/>
                </a:lnTo>
                <a:lnTo>
                  <a:pt x="1439" y="251"/>
                </a:lnTo>
                <a:lnTo>
                  <a:pt x="1441" y="251"/>
                </a:lnTo>
                <a:lnTo>
                  <a:pt x="1443" y="251"/>
                </a:lnTo>
                <a:lnTo>
                  <a:pt x="1445" y="251"/>
                </a:lnTo>
                <a:lnTo>
                  <a:pt x="1445" y="251"/>
                </a:lnTo>
                <a:lnTo>
                  <a:pt x="1447" y="251"/>
                </a:lnTo>
                <a:lnTo>
                  <a:pt x="1448" y="251"/>
                </a:lnTo>
                <a:lnTo>
                  <a:pt x="1450" y="246"/>
                </a:lnTo>
                <a:lnTo>
                  <a:pt x="1452" y="246"/>
                </a:lnTo>
                <a:lnTo>
                  <a:pt x="1454" y="246"/>
                </a:lnTo>
                <a:lnTo>
                  <a:pt x="1456" y="246"/>
                </a:lnTo>
                <a:lnTo>
                  <a:pt x="1458" y="246"/>
                </a:lnTo>
                <a:lnTo>
                  <a:pt x="1460" y="246"/>
                </a:lnTo>
                <a:lnTo>
                  <a:pt x="1462" y="246"/>
                </a:lnTo>
                <a:lnTo>
                  <a:pt x="1464" y="242"/>
                </a:lnTo>
                <a:lnTo>
                  <a:pt x="1464" y="237"/>
                </a:lnTo>
                <a:lnTo>
                  <a:pt x="1466" y="237"/>
                </a:lnTo>
                <a:lnTo>
                  <a:pt x="1467" y="237"/>
                </a:lnTo>
                <a:lnTo>
                  <a:pt x="1469" y="231"/>
                </a:lnTo>
                <a:lnTo>
                  <a:pt x="1471" y="231"/>
                </a:lnTo>
                <a:lnTo>
                  <a:pt x="1473" y="231"/>
                </a:lnTo>
                <a:lnTo>
                  <a:pt x="1475" y="226"/>
                </a:lnTo>
                <a:lnTo>
                  <a:pt x="1475" y="226"/>
                </a:lnTo>
                <a:lnTo>
                  <a:pt x="1477" y="226"/>
                </a:lnTo>
                <a:lnTo>
                  <a:pt x="1479" y="226"/>
                </a:lnTo>
                <a:lnTo>
                  <a:pt x="1481" y="226"/>
                </a:lnTo>
                <a:lnTo>
                  <a:pt x="1483" y="226"/>
                </a:lnTo>
                <a:lnTo>
                  <a:pt x="1484" y="226"/>
                </a:lnTo>
                <a:lnTo>
                  <a:pt x="1486" y="226"/>
                </a:lnTo>
                <a:lnTo>
                  <a:pt x="1488" y="226"/>
                </a:lnTo>
                <a:lnTo>
                  <a:pt x="1490" y="226"/>
                </a:lnTo>
                <a:lnTo>
                  <a:pt x="1490" y="226"/>
                </a:lnTo>
                <a:lnTo>
                  <a:pt x="1492" y="226"/>
                </a:lnTo>
                <a:lnTo>
                  <a:pt x="1494" y="226"/>
                </a:lnTo>
                <a:lnTo>
                  <a:pt x="1496" y="226"/>
                </a:lnTo>
                <a:lnTo>
                  <a:pt x="1498" y="226"/>
                </a:lnTo>
                <a:lnTo>
                  <a:pt x="1500" y="226"/>
                </a:lnTo>
                <a:lnTo>
                  <a:pt x="1502" y="221"/>
                </a:lnTo>
                <a:lnTo>
                  <a:pt x="1503" y="221"/>
                </a:lnTo>
                <a:lnTo>
                  <a:pt x="1505" y="216"/>
                </a:lnTo>
                <a:lnTo>
                  <a:pt x="1507" y="211"/>
                </a:lnTo>
                <a:lnTo>
                  <a:pt x="1507" y="204"/>
                </a:lnTo>
                <a:lnTo>
                  <a:pt x="1509" y="201"/>
                </a:lnTo>
                <a:lnTo>
                  <a:pt x="1511" y="189"/>
                </a:lnTo>
                <a:lnTo>
                  <a:pt x="1513" y="189"/>
                </a:lnTo>
                <a:lnTo>
                  <a:pt x="1515" y="189"/>
                </a:lnTo>
                <a:lnTo>
                  <a:pt x="1517" y="189"/>
                </a:lnTo>
                <a:lnTo>
                  <a:pt x="1519" y="189"/>
                </a:lnTo>
                <a:lnTo>
                  <a:pt x="1519" y="189"/>
                </a:lnTo>
                <a:lnTo>
                  <a:pt x="1520" y="189"/>
                </a:lnTo>
                <a:lnTo>
                  <a:pt x="1522" y="183"/>
                </a:lnTo>
                <a:lnTo>
                  <a:pt x="1524" y="183"/>
                </a:lnTo>
                <a:lnTo>
                  <a:pt x="1526" y="183"/>
                </a:lnTo>
                <a:lnTo>
                  <a:pt x="1528" y="183"/>
                </a:lnTo>
                <a:lnTo>
                  <a:pt x="1530" y="178"/>
                </a:lnTo>
                <a:lnTo>
                  <a:pt x="1532" y="178"/>
                </a:lnTo>
                <a:lnTo>
                  <a:pt x="1534" y="178"/>
                </a:lnTo>
                <a:lnTo>
                  <a:pt x="1536" y="173"/>
                </a:lnTo>
                <a:lnTo>
                  <a:pt x="1536" y="173"/>
                </a:lnTo>
                <a:lnTo>
                  <a:pt x="1538" y="173"/>
                </a:lnTo>
                <a:lnTo>
                  <a:pt x="1539" y="173"/>
                </a:lnTo>
                <a:lnTo>
                  <a:pt x="1541" y="166"/>
                </a:lnTo>
                <a:lnTo>
                  <a:pt x="1543" y="166"/>
                </a:lnTo>
                <a:lnTo>
                  <a:pt x="1545" y="166"/>
                </a:lnTo>
                <a:lnTo>
                  <a:pt x="1547" y="166"/>
                </a:lnTo>
                <a:lnTo>
                  <a:pt x="1549" y="166"/>
                </a:lnTo>
                <a:lnTo>
                  <a:pt x="1551" y="166"/>
                </a:lnTo>
                <a:lnTo>
                  <a:pt x="1553" y="166"/>
                </a:lnTo>
                <a:lnTo>
                  <a:pt x="1553" y="166"/>
                </a:lnTo>
                <a:lnTo>
                  <a:pt x="1555" y="166"/>
                </a:lnTo>
                <a:lnTo>
                  <a:pt x="1556" y="166"/>
                </a:lnTo>
                <a:lnTo>
                  <a:pt x="1558" y="166"/>
                </a:lnTo>
                <a:lnTo>
                  <a:pt x="1560" y="166"/>
                </a:lnTo>
                <a:lnTo>
                  <a:pt x="1562" y="166"/>
                </a:lnTo>
                <a:lnTo>
                  <a:pt x="1562" y="166"/>
                </a:lnTo>
                <a:lnTo>
                  <a:pt x="1564" y="166"/>
                </a:lnTo>
                <a:lnTo>
                  <a:pt x="1566" y="166"/>
                </a:lnTo>
                <a:lnTo>
                  <a:pt x="1568" y="166"/>
                </a:lnTo>
                <a:lnTo>
                  <a:pt x="1570" y="166"/>
                </a:lnTo>
                <a:lnTo>
                  <a:pt x="1572" y="166"/>
                </a:lnTo>
                <a:lnTo>
                  <a:pt x="1573" y="166"/>
                </a:lnTo>
                <a:lnTo>
                  <a:pt x="1575" y="166"/>
                </a:lnTo>
                <a:lnTo>
                  <a:pt x="1577" y="166"/>
                </a:lnTo>
                <a:lnTo>
                  <a:pt x="1579" y="166"/>
                </a:lnTo>
                <a:lnTo>
                  <a:pt x="1581" y="166"/>
                </a:lnTo>
                <a:lnTo>
                  <a:pt x="1581" y="166"/>
                </a:lnTo>
                <a:lnTo>
                  <a:pt x="1583" y="166"/>
                </a:lnTo>
                <a:lnTo>
                  <a:pt x="1585" y="161"/>
                </a:lnTo>
                <a:lnTo>
                  <a:pt x="1587" y="161"/>
                </a:lnTo>
                <a:lnTo>
                  <a:pt x="1589" y="161"/>
                </a:lnTo>
                <a:lnTo>
                  <a:pt x="1591" y="161"/>
                </a:lnTo>
                <a:lnTo>
                  <a:pt x="1592" y="153"/>
                </a:lnTo>
                <a:lnTo>
                  <a:pt x="1594" y="146"/>
                </a:lnTo>
                <a:lnTo>
                  <a:pt x="1596" y="146"/>
                </a:lnTo>
                <a:lnTo>
                  <a:pt x="1596" y="146"/>
                </a:lnTo>
                <a:lnTo>
                  <a:pt x="1598" y="139"/>
                </a:lnTo>
                <a:lnTo>
                  <a:pt x="1600" y="139"/>
                </a:lnTo>
                <a:lnTo>
                  <a:pt x="1602" y="131"/>
                </a:lnTo>
                <a:lnTo>
                  <a:pt x="1604" y="131"/>
                </a:lnTo>
                <a:lnTo>
                  <a:pt x="1606" y="131"/>
                </a:lnTo>
                <a:lnTo>
                  <a:pt x="1608" y="131"/>
                </a:lnTo>
                <a:lnTo>
                  <a:pt x="1608" y="131"/>
                </a:lnTo>
                <a:lnTo>
                  <a:pt x="1609" y="124"/>
                </a:lnTo>
                <a:lnTo>
                  <a:pt x="1611" y="124"/>
                </a:lnTo>
                <a:lnTo>
                  <a:pt x="1613" y="124"/>
                </a:lnTo>
                <a:lnTo>
                  <a:pt x="1615" y="124"/>
                </a:lnTo>
                <a:lnTo>
                  <a:pt x="1617" y="118"/>
                </a:lnTo>
                <a:lnTo>
                  <a:pt x="1619" y="118"/>
                </a:lnTo>
                <a:lnTo>
                  <a:pt x="1621" y="118"/>
                </a:lnTo>
                <a:lnTo>
                  <a:pt x="1623" y="118"/>
                </a:lnTo>
                <a:lnTo>
                  <a:pt x="1625" y="109"/>
                </a:lnTo>
                <a:lnTo>
                  <a:pt x="1627" y="109"/>
                </a:lnTo>
                <a:lnTo>
                  <a:pt x="1627" y="109"/>
                </a:lnTo>
                <a:lnTo>
                  <a:pt x="1628" y="109"/>
                </a:lnTo>
                <a:lnTo>
                  <a:pt x="1630" y="109"/>
                </a:lnTo>
                <a:lnTo>
                  <a:pt x="1632" y="103"/>
                </a:lnTo>
                <a:lnTo>
                  <a:pt x="1634" y="96"/>
                </a:lnTo>
                <a:lnTo>
                  <a:pt x="1636" y="96"/>
                </a:lnTo>
                <a:lnTo>
                  <a:pt x="1638" y="96"/>
                </a:lnTo>
                <a:lnTo>
                  <a:pt x="1640" y="96"/>
                </a:lnTo>
                <a:lnTo>
                  <a:pt x="1640" y="96"/>
                </a:lnTo>
                <a:lnTo>
                  <a:pt x="1642" y="96"/>
                </a:lnTo>
                <a:lnTo>
                  <a:pt x="1644" y="96"/>
                </a:lnTo>
                <a:lnTo>
                  <a:pt x="1645" y="96"/>
                </a:lnTo>
                <a:lnTo>
                  <a:pt x="1647" y="96"/>
                </a:lnTo>
                <a:lnTo>
                  <a:pt x="1649" y="96"/>
                </a:lnTo>
                <a:lnTo>
                  <a:pt x="1651" y="96"/>
                </a:lnTo>
                <a:lnTo>
                  <a:pt x="1651" y="96"/>
                </a:lnTo>
                <a:lnTo>
                  <a:pt x="1653" y="96"/>
                </a:lnTo>
                <a:lnTo>
                  <a:pt x="1655" y="96"/>
                </a:lnTo>
                <a:lnTo>
                  <a:pt x="1657" y="96"/>
                </a:lnTo>
                <a:lnTo>
                  <a:pt x="1659" y="96"/>
                </a:lnTo>
                <a:lnTo>
                  <a:pt x="1661" y="96"/>
                </a:lnTo>
                <a:lnTo>
                  <a:pt x="1663" y="96"/>
                </a:lnTo>
                <a:lnTo>
                  <a:pt x="1664" y="96"/>
                </a:lnTo>
                <a:lnTo>
                  <a:pt x="1666" y="96"/>
                </a:lnTo>
                <a:lnTo>
                  <a:pt x="1668" y="96"/>
                </a:lnTo>
                <a:lnTo>
                  <a:pt x="1670" y="96"/>
                </a:lnTo>
                <a:lnTo>
                  <a:pt x="1672" y="96"/>
                </a:lnTo>
                <a:lnTo>
                  <a:pt x="1672" y="96"/>
                </a:lnTo>
                <a:lnTo>
                  <a:pt x="1674" y="96"/>
                </a:lnTo>
                <a:lnTo>
                  <a:pt x="1676" y="96"/>
                </a:lnTo>
                <a:lnTo>
                  <a:pt x="1678" y="96"/>
                </a:lnTo>
                <a:lnTo>
                  <a:pt x="1680" y="96"/>
                </a:lnTo>
                <a:lnTo>
                  <a:pt x="1681" y="86"/>
                </a:lnTo>
                <a:lnTo>
                  <a:pt x="1683" y="86"/>
                </a:lnTo>
                <a:lnTo>
                  <a:pt x="1685" y="76"/>
                </a:lnTo>
                <a:lnTo>
                  <a:pt x="1685" y="68"/>
                </a:lnTo>
                <a:lnTo>
                  <a:pt x="1687" y="68"/>
                </a:lnTo>
                <a:lnTo>
                  <a:pt x="1689" y="68"/>
                </a:lnTo>
                <a:lnTo>
                  <a:pt x="1691" y="68"/>
                </a:lnTo>
                <a:lnTo>
                  <a:pt x="1693" y="68"/>
                </a:lnTo>
                <a:lnTo>
                  <a:pt x="1695" y="68"/>
                </a:lnTo>
                <a:lnTo>
                  <a:pt x="1695" y="68"/>
                </a:lnTo>
                <a:lnTo>
                  <a:pt x="1697" y="68"/>
                </a:lnTo>
                <a:lnTo>
                  <a:pt x="1698" y="58"/>
                </a:lnTo>
                <a:lnTo>
                  <a:pt x="1700" y="58"/>
                </a:lnTo>
                <a:lnTo>
                  <a:pt x="1702" y="58"/>
                </a:lnTo>
                <a:lnTo>
                  <a:pt x="1704" y="58"/>
                </a:lnTo>
                <a:lnTo>
                  <a:pt x="1706" y="58"/>
                </a:lnTo>
                <a:lnTo>
                  <a:pt x="1708" y="58"/>
                </a:lnTo>
                <a:lnTo>
                  <a:pt x="1710" y="58"/>
                </a:lnTo>
                <a:lnTo>
                  <a:pt x="1712" y="58"/>
                </a:lnTo>
                <a:lnTo>
                  <a:pt x="1714" y="58"/>
                </a:lnTo>
                <a:lnTo>
                  <a:pt x="1716" y="58"/>
                </a:lnTo>
                <a:lnTo>
                  <a:pt x="1717" y="58"/>
                </a:lnTo>
                <a:lnTo>
                  <a:pt x="1717" y="58"/>
                </a:lnTo>
                <a:lnTo>
                  <a:pt x="1719" y="58"/>
                </a:lnTo>
                <a:lnTo>
                  <a:pt x="1721" y="58"/>
                </a:lnTo>
                <a:lnTo>
                  <a:pt x="1723" y="58"/>
                </a:lnTo>
                <a:lnTo>
                  <a:pt x="1725" y="58"/>
                </a:lnTo>
                <a:lnTo>
                  <a:pt x="1727" y="58"/>
                </a:lnTo>
                <a:lnTo>
                  <a:pt x="1729" y="58"/>
                </a:lnTo>
                <a:lnTo>
                  <a:pt x="1729" y="58"/>
                </a:lnTo>
                <a:lnTo>
                  <a:pt x="1731" y="58"/>
                </a:lnTo>
                <a:lnTo>
                  <a:pt x="1733" y="58"/>
                </a:lnTo>
                <a:lnTo>
                  <a:pt x="1734" y="58"/>
                </a:lnTo>
                <a:lnTo>
                  <a:pt x="1736" y="45"/>
                </a:lnTo>
                <a:lnTo>
                  <a:pt x="1738" y="45"/>
                </a:lnTo>
                <a:lnTo>
                  <a:pt x="1740" y="45"/>
                </a:lnTo>
                <a:lnTo>
                  <a:pt x="1740" y="45"/>
                </a:lnTo>
                <a:lnTo>
                  <a:pt x="1742" y="45"/>
                </a:lnTo>
                <a:lnTo>
                  <a:pt x="1744" y="45"/>
                </a:lnTo>
                <a:lnTo>
                  <a:pt x="1746" y="45"/>
                </a:lnTo>
                <a:lnTo>
                  <a:pt x="1748" y="45"/>
                </a:lnTo>
                <a:lnTo>
                  <a:pt x="1750" y="45"/>
                </a:lnTo>
                <a:lnTo>
                  <a:pt x="1752" y="45"/>
                </a:lnTo>
                <a:lnTo>
                  <a:pt x="1753" y="45"/>
                </a:lnTo>
                <a:lnTo>
                  <a:pt x="1755" y="45"/>
                </a:lnTo>
                <a:lnTo>
                  <a:pt x="1757" y="45"/>
                </a:lnTo>
                <a:lnTo>
                  <a:pt x="1759" y="45"/>
                </a:lnTo>
                <a:lnTo>
                  <a:pt x="1761" y="45"/>
                </a:lnTo>
                <a:lnTo>
                  <a:pt x="1763" y="45"/>
                </a:lnTo>
                <a:lnTo>
                  <a:pt x="1763" y="45"/>
                </a:lnTo>
                <a:lnTo>
                  <a:pt x="1765" y="45"/>
                </a:lnTo>
                <a:lnTo>
                  <a:pt x="1767" y="45"/>
                </a:lnTo>
                <a:lnTo>
                  <a:pt x="1769" y="45"/>
                </a:lnTo>
                <a:lnTo>
                  <a:pt x="1770" y="45"/>
                </a:lnTo>
                <a:lnTo>
                  <a:pt x="1772" y="45"/>
                </a:lnTo>
                <a:lnTo>
                  <a:pt x="1772" y="45"/>
                </a:lnTo>
                <a:lnTo>
                  <a:pt x="1774" y="45"/>
                </a:lnTo>
                <a:lnTo>
                  <a:pt x="1776" y="45"/>
                </a:lnTo>
                <a:lnTo>
                  <a:pt x="1778" y="45"/>
                </a:lnTo>
                <a:lnTo>
                  <a:pt x="1780" y="45"/>
                </a:lnTo>
                <a:lnTo>
                  <a:pt x="1782" y="31"/>
                </a:lnTo>
                <a:lnTo>
                  <a:pt x="1784" y="31"/>
                </a:lnTo>
                <a:lnTo>
                  <a:pt x="1786" y="31"/>
                </a:lnTo>
                <a:lnTo>
                  <a:pt x="1786" y="31"/>
                </a:lnTo>
                <a:lnTo>
                  <a:pt x="1788" y="31"/>
                </a:lnTo>
                <a:lnTo>
                  <a:pt x="1789" y="31"/>
                </a:lnTo>
                <a:lnTo>
                  <a:pt x="1791" y="31"/>
                </a:lnTo>
                <a:lnTo>
                  <a:pt x="1793" y="16"/>
                </a:lnTo>
                <a:lnTo>
                  <a:pt x="1795" y="16"/>
                </a:lnTo>
                <a:lnTo>
                  <a:pt x="1797" y="16"/>
                </a:lnTo>
                <a:lnTo>
                  <a:pt x="1799" y="16"/>
                </a:lnTo>
                <a:lnTo>
                  <a:pt x="1801" y="16"/>
                </a:lnTo>
                <a:lnTo>
                  <a:pt x="1803" y="16"/>
                </a:lnTo>
                <a:lnTo>
                  <a:pt x="1805" y="16"/>
                </a:lnTo>
                <a:lnTo>
                  <a:pt x="1806" y="16"/>
                </a:lnTo>
                <a:lnTo>
                  <a:pt x="1806" y="16"/>
                </a:lnTo>
                <a:lnTo>
                  <a:pt x="1808" y="16"/>
                </a:lnTo>
                <a:lnTo>
                  <a:pt x="1810" y="16"/>
                </a:lnTo>
                <a:lnTo>
                  <a:pt x="1812" y="16"/>
                </a:lnTo>
                <a:lnTo>
                  <a:pt x="1814" y="16"/>
                </a:lnTo>
                <a:lnTo>
                  <a:pt x="1816" y="16"/>
                </a:lnTo>
                <a:lnTo>
                  <a:pt x="1816" y="16"/>
                </a:lnTo>
                <a:lnTo>
                  <a:pt x="1818" y="0"/>
                </a:lnTo>
                <a:lnTo>
                  <a:pt x="1820" y="0"/>
                </a:lnTo>
                <a:lnTo>
                  <a:pt x="1822" y="0"/>
                </a:lnTo>
                <a:lnTo>
                  <a:pt x="1823" y="0"/>
                </a:lnTo>
                <a:lnTo>
                  <a:pt x="1825" y="0"/>
                </a:lnTo>
                <a:lnTo>
                  <a:pt x="1827" y="0"/>
                </a:lnTo>
                <a:lnTo>
                  <a:pt x="1829" y="0"/>
                </a:lnTo>
                <a:lnTo>
                  <a:pt x="1831" y="0"/>
                </a:lnTo>
                <a:lnTo>
                  <a:pt x="1831" y="0"/>
                </a:lnTo>
                <a:lnTo>
                  <a:pt x="1833" y="0"/>
                </a:lnTo>
                <a:lnTo>
                  <a:pt x="1835" y="0"/>
                </a:lnTo>
                <a:lnTo>
                  <a:pt x="1837" y="0"/>
                </a:lnTo>
                <a:lnTo>
                  <a:pt x="1839" y="0"/>
                </a:lnTo>
                <a:lnTo>
                  <a:pt x="1841" y="0"/>
                </a:lnTo>
              </a:path>
            </a:pathLst>
          </a:custGeom>
          <a:noFill/>
          <a:ln w="28575" cap="rnd">
            <a:solidFill>
              <a:srgbClr val="00316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pPr defTabSz="385785"/>
            <a:endParaRPr lang="en-US" sz="1519">
              <a:solidFill>
                <a:srgbClr val="000000"/>
              </a:solidFill>
            </a:endParaRPr>
          </a:p>
        </p:txBody>
      </p:sp>
      <p:sp>
        <p:nvSpPr>
          <p:cNvPr id="407" name="Freeform 320">
            <a:extLst>
              <a:ext uri="{FF2B5EF4-FFF2-40B4-BE49-F238E27FC236}">
                <a16:creationId xmlns:a16="http://schemas.microsoft.com/office/drawing/2014/main" id="{A9F4E8CC-9C02-43AE-988A-82F031381AFA}"/>
              </a:ext>
            </a:extLst>
          </p:cNvPr>
          <p:cNvSpPr>
            <a:spLocks/>
          </p:cNvSpPr>
          <p:nvPr/>
        </p:nvSpPr>
        <p:spPr bwMode="auto">
          <a:xfrm>
            <a:off x="779420" y="3000568"/>
            <a:ext cx="2165382" cy="1312980"/>
          </a:xfrm>
          <a:custGeom>
            <a:avLst/>
            <a:gdLst>
              <a:gd name="T0" fmla="*/ 28 w 1841"/>
              <a:gd name="T1" fmla="*/ 1234 h 1265"/>
              <a:gd name="T2" fmla="*/ 58 w 1841"/>
              <a:gd name="T3" fmla="*/ 1202 h 1265"/>
              <a:gd name="T4" fmla="*/ 89 w 1841"/>
              <a:gd name="T5" fmla="*/ 1149 h 1265"/>
              <a:gd name="T6" fmla="*/ 119 w 1841"/>
              <a:gd name="T7" fmla="*/ 1130 h 1265"/>
              <a:gd name="T8" fmla="*/ 149 w 1841"/>
              <a:gd name="T9" fmla="*/ 1092 h 1265"/>
              <a:gd name="T10" fmla="*/ 180 w 1841"/>
              <a:gd name="T11" fmla="*/ 1056 h 1265"/>
              <a:gd name="T12" fmla="*/ 210 w 1841"/>
              <a:gd name="T13" fmla="*/ 1034 h 1265"/>
              <a:gd name="T14" fmla="*/ 240 w 1841"/>
              <a:gd name="T15" fmla="*/ 989 h 1265"/>
              <a:gd name="T16" fmla="*/ 270 w 1841"/>
              <a:gd name="T17" fmla="*/ 968 h 1265"/>
              <a:gd name="T18" fmla="*/ 301 w 1841"/>
              <a:gd name="T19" fmla="*/ 936 h 1265"/>
              <a:gd name="T20" fmla="*/ 331 w 1841"/>
              <a:gd name="T21" fmla="*/ 913 h 1265"/>
              <a:gd name="T22" fmla="*/ 359 w 1841"/>
              <a:gd name="T23" fmla="*/ 879 h 1265"/>
              <a:gd name="T24" fmla="*/ 392 w 1841"/>
              <a:gd name="T25" fmla="*/ 856 h 1265"/>
              <a:gd name="T26" fmla="*/ 422 w 1841"/>
              <a:gd name="T27" fmla="*/ 823 h 1265"/>
              <a:gd name="T28" fmla="*/ 450 w 1841"/>
              <a:gd name="T29" fmla="*/ 796 h 1265"/>
              <a:gd name="T30" fmla="*/ 481 w 1841"/>
              <a:gd name="T31" fmla="*/ 766 h 1265"/>
              <a:gd name="T32" fmla="*/ 513 w 1841"/>
              <a:gd name="T33" fmla="*/ 738 h 1265"/>
              <a:gd name="T34" fmla="*/ 541 w 1841"/>
              <a:gd name="T35" fmla="*/ 700 h 1265"/>
              <a:gd name="T36" fmla="*/ 572 w 1841"/>
              <a:gd name="T37" fmla="*/ 677 h 1265"/>
              <a:gd name="T38" fmla="*/ 604 w 1841"/>
              <a:gd name="T39" fmla="*/ 653 h 1265"/>
              <a:gd name="T40" fmla="*/ 632 w 1841"/>
              <a:gd name="T41" fmla="*/ 622 h 1265"/>
              <a:gd name="T42" fmla="*/ 663 w 1841"/>
              <a:gd name="T43" fmla="*/ 608 h 1265"/>
              <a:gd name="T44" fmla="*/ 693 w 1841"/>
              <a:gd name="T45" fmla="*/ 598 h 1265"/>
              <a:gd name="T46" fmla="*/ 723 w 1841"/>
              <a:gd name="T47" fmla="*/ 587 h 1265"/>
              <a:gd name="T48" fmla="*/ 753 w 1841"/>
              <a:gd name="T49" fmla="*/ 562 h 1265"/>
              <a:gd name="T50" fmla="*/ 784 w 1841"/>
              <a:gd name="T51" fmla="*/ 544 h 1265"/>
              <a:gd name="T52" fmla="*/ 814 w 1841"/>
              <a:gd name="T53" fmla="*/ 520 h 1265"/>
              <a:gd name="T54" fmla="*/ 844 w 1841"/>
              <a:gd name="T55" fmla="*/ 504 h 1265"/>
              <a:gd name="T56" fmla="*/ 875 w 1841"/>
              <a:gd name="T57" fmla="*/ 492 h 1265"/>
              <a:gd name="T58" fmla="*/ 905 w 1841"/>
              <a:gd name="T59" fmla="*/ 480 h 1265"/>
              <a:gd name="T60" fmla="*/ 935 w 1841"/>
              <a:gd name="T61" fmla="*/ 465 h 1265"/>
              <a:gd name="T62" fmla="*/ 966 w 1841"/>
              <a:gd name="T63" fmla="*/ 449 h 1265"/>
              <a:gd name="T64" fmla="*/ 996 w 1841"/>
              <a:gd name="T65" fmla="*/ 427 h 1265"/>
              <a:gd name="T66" fmla="*/ 1026 w 1841"/>
              <a:gd name="T67" fmla="*/ 399 h 1265"/>
              <a:gd name="T68" fmla="*/ 1056 w 1841"/>
              <a:gd name="T69" fmla="*/ 384 h 1265"/>
              <a:gd name="T70" fmla="*/ 1087 w 1841"/>
              <a:gd name="T71" fmla="*/ 374 h 1265"/>
              <a:gd name="T72" fmla="*/ 1117 w 1841"/>
              <a:gd name="T73" fmla="*/ 367 h 1265"/>
              <a:gd name="T74" fmla="*/ 1147 w 1841"/>
              <a:gd name="T75" fmla="*/ 357 h 1265"/>
              <a:gd name="T76" fmla="*/ 1176 w 1841"/>
              <a:gd name="T77" fmla="*/ 344 h 1265"/>
              <a:gd name="T78" fmla="*/ 1208 w 1841"/>
              <a:gd name="T79" fmla="*/ 331 h 1265"/>
              <a:gd name="T80" fmla="*/ 1238 w 1841"/>
              <a:gd name="T81" fmla="*/ 299 h 1265"/>
              <a:gd name="T82" fmla="*/ 1267 w 1841"/>
              <a:gd name="T83" fmla="*/ 289 h 1265"/>
              <a:gd name="T84" fmla="*/ 1299 w 1841"/>
              <a:gd name="T85" fmla="*/ 266 h 1265"/>
              <a:gd name="T86" fmla="*/ 1329 w 1841"/>
              <a:gd name="T87" fmla="*/ 254 h 1265"/>
              <a:gd name="T88" fmla="*/ 1358 w 1841"/>
              <a:gd name="T89" fmla="*/ 241 h 1265"/>
              <a:gd name="T90" fmla="*/ 1388 w 1841"/>
              <a:gd name="T91" fmla="*/ 216 h 1265"/>
              <a:gd name="T92" fmla="*/ 1420 w 1841"/>
              <a:gd name="T93" fmla="*/ 201 h 1265"/>
              <a:gd name="T94" fmla="*/ 1448 w 1841"/>
              <a:gd name="T95" fmla="*/ 171 h 1265"/>
              <a:gd name="T96" fmla="*/ 1479 w 1841"/>
              <a:gd name="T97" fmla="*/ 166 h 1265"/>
              <a:gd name="T98" fmla="*/ 1509 w 1841"/>
              <a:gd name="T99" fmla="*/ 150 h 1265"/>
              <a:gd name="T100" fmla="*/ 1539 w 1841"/>
              <a:gd name="T101" fmla="*/ 126 h 1265"/>
              <a:gd name="T102" fmla="*/ 1570 w 1841"/>
              <a:gd name="T103" fmla="*/ 113 h 1265"/>
              <a:gd name="T104" fmla="*/ 1600 w 1841"/>
              <a:gd name="T105" fmla="*/ 91 h 1265"/>
              <a:gd name="T106" fmla="*/ 1630 w 1841"/>
              <a:gd name="T107" fmla="*/ 91 h 1265"/>
              <a:gd name="T108" fmla="*/ 1661 w 1841"/>
              <a:gd name="T109" fmla="*/ 73 h 1265"/>
              <a:gd name="T110" fmla="*/ 1691 w 1841"/>
              <a:gd name="T111" fmla="*/ 73 h 1265"/>
              <a:gd name="T112" fmla="*/ 1721 w 1841"/>
              <a:gd name="T113" fmla="*/ 63 h 1265"/>
              <a:gd name="T114" fmla="*/ 1752 w 1841"/>
              <a:gd name="T115" fmla="*/ 63 h 1265"/>
              <a:gd name="T116" fmla="*/ 1782 w 1841"/>
              <a:gd name="T117" fmla="*/ 35 h 1265"/>
              <a:gd name="T118" fmla="*/ 1812 w 1841"/>
              <a:gd name="T119" fmla="*/ 0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41" h="1265">
                <a:moveTo>
                  <a:pt x="0" y="1265"/>
                </a:moveTo>
                <a:lnTo>
                  <a:pt x="2" y="1265"/>
                </a:lnTo>
                <a:lnTo>
                  <a:pt x="3" y="1265"/>
                </a:lnTo>
                <a:lnTo>
                  <a:pt x="5" y="1265"/>
                </a:lnTo>
                <a:lnTo>
                  <a:pt x="7" y="1264"/>
                </a:lnTo>
                <a:lnTo>
                  <a:pt x="7" y="1262"/>
                </a:lnTo>
                <a:lnTo>
                  <a:pt x="9" y="1257"/>
                </a:lnTo>
                <a:lnTo>
                  <a:pt x="11" y="1254"/>
                </a:lnTo>
                <a:lnTo>
                  <a:pt x="13" y="1254"/>
                </a:lnTo>
                <a:lnTo>
                  <a:pt x="15" y="1249"/>
                </a:lnTo>
                <a:lnTo>
                  <a:pt x="17" y="1245"/>
                </a:lnTo>
                <a:lnTo>
                  <a:pt x="17" y="1244"/>
                </a:lnTo>
                <a:lnTo>
                  <a:pt x="19" y="1244"/>
                </a:lnTo>
                <a:lnTo>
                  <a:pt x="20" y="1240"/>
                </a:lnTo>
                <a:lnTo>
                  <a:pt x="22" y="1239"/>
                </a:lnTo>
                <a:lnTo>
                  <a:pt x="24" y="1235"/>
                </a:lnTo>
                <a:lnTo>
                  <a:pt x="26" y="1234"/>
                </a:lnTo>
                <a:lnTo>
                  <a:pt x="28" y="1234"/>
                </a:lnTo>
                <a:lnTo>
                  <a:pt x="30" y="1234"/>
                </a:lnTo>
                <a:lnTo>
                  <a:pt x="32" y="1234"/>
                </a:lnTo>
                <a:lnTo>
                  <a:pt x="34" y="1230"/>
                </a:lnTo>
                <a:lnTo>
                  <a:pt x="36" y="1229"/>
                </a:lnTo>
                <a:lnTo>
                  <a:pt x="36" y="1227"/>
                </a:lnTo>
                <a:lnTo>
                  <a:pt x="38" y="1227"/>
                </a:lnTo>
                <a:lnTo>
                  <a:pt x="39" y="1225"/>
                </a:lnTo>
                <a:lnTo>
                  <a:pt x="41" y="1225"/>
                </a:lnTo>
                <a:lnTo>
                  <a:pt x="43" y="1225"/>
                </a:lnTo>
                <a:lnTo>
                  <a:pt x="45" y="1222"/>
                </a:lnTo>
                <a:lnTo>
                  <a:pt x="47" y="1222"/>
                </a:lnTo>
                <a:lnTo>
                  <a:pt x="49" y="1219"/>
                </a:lnTo>
                <a:lnTo>
                  <a:pt x="51" y="1214"/>
                </a:lnTo>
                <a:lnTo>
                  <a:pt x="51" y="1209"/>
                </a:lnTo>
                <a:lnTo>
                  <a:pt x="53" y="1204"/>
                </a:lnTo>
                <a:lnTo>
                  <a:pt x="55" y="1204"/>
                </a:lnTo>
                <a:lnTo>
                  <a:pt x="56" y="1204"/>
                </a:lnTo>
                <a:lnTo>
                  <a:pt x="58" y="1202"/>
                </a:lnTo>
                <a:lnTo>
                  <a:pt x="60" y="1197"/>
                </a:lnTo>
                <a:lnTo>
                  <a:pt x="62" y="1197"/>
                </a:lnTo>
                <a:lnTo>
                  <a:pt x="62" y="1195"/>
                </a:lnTo>
                <a:lnTo>
                  <a:pt x="64" y="1192"/>
                </a:lnTo>
                <a:lnTo>
                  <a:pt x="66" y="1190"/>
                </a:lnTo>
                <a:lnTo>
                  <a:pt x="68" y="1187"/>
                </a:lnTo>
                <a:lnTo>
                  <a:pt x="70" y="1187"/>
                </a:lnTo>
                <a:lnTo>
                  <a:pt x="72" y="1185"/>
                </a:lnTo>
                <a:lnTo>
                  <a:pt x="73" y="1184"/>
                </a:lnTo>
                <a:lnTo>
                  <a:pt x="75" y="1179"/>
                </a:lnTo>
                <a:lnTo>
                  <a:pt x="77" y="1172"/>
                </a:lnTo>
                <a:lnTo>
                  <a:pt x="79" y="1167"/>
                </a:lnTo>
                <a:lnTo>
                  <a:pt x="81" y="1162"/>
                </a:lnTo>
                <a:lnTo>
                  <a:pt x="81" y="1160"/>
                </a:lnTo>
                <a:lnTo>
                  <a:pt x="83" y="1159"/>
                </a:lnTo>
                <a:lnTo>
                  <a:pt x="85" y="1154"/>
                </a:lnTo>
                <a:lnTo>
                  <a:pt x="87" y="1154"/>
                </a:lnTo>
                <a:lnTo>
                  <a:pt x="89" y="1149"/>
                </a:lnTo>
                <a:lnTo>
                  <a:pt x="91" y="1149"/>
                </a:lnTo>
                <a:lnTo>
                  <a:pt x="92" y="1149"/>
                </a:lnTo>
                <a:lnTo>
                  <a:pt x="94" y="1149"/>
                </a:lnTo>
                <a:lnTo>
                  <a:pt x="94" y="1145"/>
                </a:lnTo>
                <a:lnTo>
                  <a:pt x="96" y="1145"/>
                </a:lnTo>
                <a:lnTo>
                  <a:pt x="98" y="1145"/>
                </a:lnTo>
                <a:lnTo>
                  <a:pt x="100" y="1145"/>
                </a:lnTo>
                <a:lnTo>
                  <a:pt x="102" y="1142"/>
                </a:lnTo>
                <a:lnTo>
                  <a:pt x="104" y="1140"/>
                </a:lnTo>
                <a:lnTo>
                  <a:pt x="106" y="1140"/>
                </a:lnTo>
                <a:lnTo>
                  <a:pt x="106" y="1139"/>
                </a:lnTo>
                <a:lnTo>
                  <a:pt x="108" y="1139"/>
                </a:lnTo>
                <a:lnTo>
                  <a:pt x="109" y="1135"/>
                </a:lnTo>
                <a:lnTo>
                  <a:pt x="111" y="1135"/>
                </a:lnTo>
                <a:lnTo>
                  <a:pt x="113" y="1135"/>
                </a:lnTo>
                <a:lnTo>
                  <a:pt x="115" y="1135"/>
                </a:lnTo>
                <a:lnTo>
                  <a:pt x="117" y="1135"/>
                </a:lnTo>
                <a:lnTo>
                  <a:pt x="119" y="1130"/>
                </a:lnTo>
                <a:lnTo>
                  <a:pt x="121" y="1129"/>
                </a:lnTo>
                <a:lnTo>
                  <a:pt x="123" y="1129"/>
                </a:lnTo>
                <a:lnTo>
                  <a:pt x="125" y="1129"/>
                </a:lnTo>
                <a:lnTo>
                  <a:pt x="127" y="1129"/>
                </a:lnTo>
                <a:lnTo>
                  <a:pt x="127" y="1129"/>
                </a:lnTo>
                <a:lnTo>
                  <a:pt x="128" y="1124"/>
                </a:lnTo>
                <a:lnTo>
                  <a:pt x="130" y="1122"/>
                </a:lnTo>
                <a:lnTo>
                  <a:pt x="132" y="1117"/>
                </a:lnTo>
                <a:lnTo>
                  <a:pt x="134" y="1114"/>
                </a:lnTo>
                <a:lnTo>
                  <a:pt x="136" y="1112"/>
                </a:lnTo>
                <a:lnTo>
                  <a:pt x="138" y="1109"/>
                </a:lnTo>
                <a:lnTo>
                  <a:pt x="140" y="1104"/>
                </a:lnTo>
                <a:lnTo>
                  <a:pt x="140" y="1099"/>
                </a:lnTo>
                <a:lnTo>
                  <a:pt x="142" y="1097"/>
                </a:lnTo>
                <a:lnTo>
                  <a:pt x="144" y="1097"/>
                </a:lnTo>
                <a:lnTo>
                  <a:pt x="145" y="1097"/>
                </a:lnTo>
                <a:lnTo>
                  <a:pt x="147" y="1094"/>
                </a:lnTo>
                <a:lnTo>
                  <a:pt x="149" y="1092"/>
                </a:lnTo>
                <a:lnTo>
                  <a:pt x="149" y="1087"/>
                </a:lnTo>
                <a:lnTo>
                  <a:pt x="151" y="1087"/>
                </a:lnTo>
                <a:lnTo>
                  <a:pt x="153" y="1086"/>
                </a:lnTo>
                <a:lnTo>
                  <a:pt x="155" y="1082"/>
                </a:lnTo>
                <a:lnTo>
                  <a:pt x="157" y="1082"/>
                </a:lnTo>
                <a:lnTo>
                  <a:pt x="159" y="1082"/>
                </a:lnTo>
                <a:lnTo>
                  <a:pt x="161" y="1081"/>
                </a:lnTo>
                <a:lnTo>
                  <a:pt x="163" y="1081"/>
                </a:lnTo>
                <a:lnTo>
                  <a:pt x="164" y="1077"/>
                </a:lnTo>
                <a:lnTo>
                  <a:pt x="166" y="1076"/>
                </a:lnTo>
                <a:lnTo>
                  <a:pt x="168" y="1071"/>
                </a:lnTo>
                <a:lnTo>
                  <a:pt x="170" y="1066"/>
                </a:lnTo>
                <a:lnTo>
                  <a:pt x="172" y="1062"/>
                </a:lnTo>
                <a:lnTo>
                  <a:pt x="172" y="1061"/>
                </a:lnTo>
                <a:lnTo>
                  <a:pt x="174" y="1056"/>
                </a:lnTo>
                <a:lnTo>
                  <a:pt x="176" y="1056"/>
                </a:lnTo>
                <a:lnTo>
                  <a:pt x="178" y="1056"/>
                </a:lnTo>
                <a:lnTo>
                  <a:pt x="180" y="1056"/>
                </a:lnTo>
                <a:lnTo>
                  <a:pt x="181" y="1056"/>
                </a:lnTo>
                <a:lnTo>
                  <a:pt x="183" y="1051"/>
                </a:lnTo>
                <a:lnTo>
                  <a:pt x="183" y="1049"/>
                </a:lnTo>
                <a:lnTo>
                  <a:pt x="185" y="1049"/>
                </a:lnTo>
                <a:lnTo>
                  <a:pt x="187" y="1049"/>
                </a:lnTo>
                <a:lnTo>
                  <a:pt x="189" y="1049"/>
                </a:lnTo>
                <a:lnTo>
                  <a:pt x="191" y="1049"/>
                </a:lnTo>
                <a:lnTo>
                  <a:pt x="193" y="1046"/>
                </a:lnTo>
                <a:lnTo>
                  <a:pt x="195" y="1046"/>
                </a:lnTo>
                <a:lnTo>
                  <a:pt x="195" y="1046"/>
                </a:lnTo>
                <a:lnTo>
                  <a:pt x="197" y="1044"/>
                </a:lnTo>
                <a:lnTo>
                  <a:pt x="198" y="1042"/>
                </a:lnTo>
                <a:lnTo>
                  <a:pt x="200" y="1042"/>
                </a:lnTo>
                <a:lnTo>
                  <a:pt x="202" y="1037"/>
                </a:lnTo>
                <a:lnTo>
                  <a:pt x="204" y="1037"/>
                </a:lnTo>
                <a:lnTo>
                  <a:pt x="206" y="1034"/>
                </a:lnTo>
                <a:lnTo>
                  <a:pt x="208" y="1034"/>
                </a:lnTo>
                <a:lnTo>
                  <a:pt x="210" y="1034"/>
                </a:lnTo>
                <a:lnTo>
                  <a:pt x="212" y="1031"/>
                </a:lnTo>
                <a:lnTo>
                  <a:pt x="214" y="1026"/>
                </a:lnTo>
                <a:lnTo>
                  <a:pt x="216" y="1024"/>
                </a:lnTo>
                <a:lnTo>
                  <a:pt x="217" y="1019"/>
                </a:lnTo>
                <a:lnTo>
                  <a:pt x="217" y="1019"/>
                </a:lnTo>
                <a:lnTo>
                  <a:pt x="219" y="1019"/>
                </a:lnTo>
                <a:lnTo>
                  <a:pt x="221" y="1016"/>
                </a:lnTo>
                <a:lnTo>
                  <a:pt x="223" y="1014"/>
                </a:lnTo>
                <a:lnTo>
                  <a:pt x="225" y="1014"/>
                </a:lnTo>
                <a:lnTo>
                  <a:pt x="227" y="1006"/>
                </a:lnTo>
                <a:lnTo>
                  <a:pt x="227" y="1001"/>
                </a:lnTo>
                <a:lnTo>
                  <a:pt x="229" y="1001"/>
                </a:lnTo>
                <a:lnTo>
                  <a:pt x="231" y="996"/>
                </a:lnTo>
                <a:lnTo>
                  <a:pt x="233" y="996"/>
                </a:lnTo>
                <a:lnTo>
                  <a:pt x="234" y="994"/>
                </a:lnTo>
                <a:lnTo>
                  <a:pt x="236" y="991"/>
                </a:lnTo>
                <a:lnTo>
                  <a:pt x="238" y="989"/>
                </a:lnTo>
                <a:lnTo>
                  <a:pt x="240" y="989"/>
                </a:lnTo>
                <a:lnTo>
                  <a:pt x="240" y="988"/>
                </a:lnTo>
                <a:lnTo>
                  <a:pt x="242" y="984"/>
                </a:lnTo>
                <a:lnTo>
                  <a:pt x="244" y="983"/>
                </a:lnTo>
                <a:lnTo>
                  <a:pt x="246" y="983"/>
                </a:lnTo>
                <a:lnTo>
                  <a:pt x="248" y="979"/>
                </a:lnTo>
                <a:lnTo>
                  <a:pt x="250" y="979"/>
                </a:lnTo>
                <a:lnTo>
                  <a:pt x="252" y="979"/>
                </a:lnTo>
                <a:lnTo>
                  <a:pt x="253" y="979"/>
                </a:lnTo>
                <a:lnTo>
                  <a:pt x="255" y="978"/>
                </a:lnTo>
                <a:lnTo>
                  <a:pt x="257" y="974"/>
                </a:lnTo>
                <a:lnTo>
                  <a:pt x="259" y="973"/>
                </a:lnTo>
                <a:lnTo>
                  <a:pt x="261" y="973"/>
                </a:lnTo>
                <a:lnTo>
                  <a:pt x="261" y="971"/>
                </a:lnTo>
                <a:lnTo>
                  <a:pt x="263" y="971"/>
                </a:lnTo>
                <a:lnTo>
                  <a:pt x="265" y="968"/>
                </a:lnTo>
                <a:lnTo>
                  <a:pt x="267" y="968"/>
                </a:lnTo>
                <a:lnTo>
                  <a:pt x="269" y="968"/>
                </a:lnTo>
                <a:lnTo>
                  <a:pt x="270" y="968"/>
                </a:lnTo>
                <a:lnTo>
                  <a:pt x="270" y="966"/>
                </a:lnTo>
                <a:lnTo>
                  <a:pt x="272" y="966"/>
                </a:lnTo>
                <a:lnTo>
                  <a:pt x="274" y="963"/>
                </a:lnTo>
                <a:lnTo>
                  <a:pt x="276" y="959"/>
                </a:lnTo>
                <a:lnTo>
                  <a:pt x="278" y="959"/>
                </a:lnTo>
                <a:lnTo>
                  <a:pt x="280" y="959"/>
                </a:lnTo>
                <a:lnTo>
                  <a:pt x="282" y="958"/>
                </a:lnTo>
                <a:lnTo>
                  <a:pt x="284" y="954"/>
                </a:lnTo>
                <a:lnTo>
                  <a:pt x="286" y="953"/>
                </a:lnTo>
                <a:lnTo>
                  <a:pt x="286" y="951"/>
                </a:lnTo>
                <a:lnTo>
                  <a:pt x="288" y="948"/>
                </a:lnTo>
                <a:lnTo>
                  <a:pt x="289" y="948"/>
                </a:lnTo>
                <a:lnTo>
                  <a:pt x="291" y="946"/>
                </a:lnTo>
                <a:lnTo>
                  <a:pt x="293" y="943"/>
                </a:lnTo>
                <a:lnTo>
                  <a:pt x="295" y="938"/>
                </a:lnTo>
                <a:lnTo>
                  <a:pt x="297" y="938"/>
                </a:lnTo>
                <a:lnTo>
                  <a:pt x="299" y="936"/>
                </a:lnTo>
                <a:lnTo>
                  <a:pt x="301" y="936"/>
                </a:lnTo>
                <a:lnTo>
                  <a:pt x="303" y="934"/>
                </a:lnTo>
                <a:lnTo>
                  <a:pt x="305" y="934"/>
                </a:lnTo>
                <a:lnTo>
                  <a:pt x="305" y="931"/>
                </a:lnTo>
                <a:lnTo>
                  <a:pt x="306" y="926"/>
                </a:lnTo>
                <a:lnTo>
                  <a:pt x="308" y="926"/>
                </a:lnTo>
                <a:lnTo>
                  <a:pt x="310" y="926"/>
                </a:lnTo>
                <a:lnTo>
                  <a:pt x="312" y="926"/>
                </a:lnTo>
                <a:lnTo>
                  <a:pt x="314" y="926"/>
                </a:lnTo>
                <a:lnTo>
                  <a:pt x="316" y="926"/>
                </a:lnTo>
                <a:lnTo>
                  <a:pt x="316" y="926"/>
                </a:lnTo>
                <a:lnTo>
                  <a:pt x="318" y="923"/>
                </a:lnTo>
                <a:lnTo>
                  <a:pt x="320" y="923"/>
                </a:lnTo>
                <a:lnTo>
                  <a:pt x="322" y="921"/>
                </a:lnTo>
                <a:lnTo>
                  <a:pt x="323" y="921"/>
                </a:lnTo>
                <a:lnTo>
                  <a:pt x="325" y="921"/>
                </a:lnTo>
                <a:lnTo>
                  <a:pt x="327" y="921"/>
                </a:lnTo>
                <a:lnTo>
                  <a:pt x="329" y="918"/>
                </a:lnTo>
                <a:lnTo>
                  <a:pt x="331" y="913"/>
                </a:lnTo>
                <a:lnTo>
                  <a:pt x="331" y="909"/>
                </a:lnTo>
                <a:lnTo>
                  <a:pt x="333" y="909"/>
                </a:lnTo>
                <a:lnTo>
                  <a:pt x="335" y="909"/>
                </a:lnTo>
                <a:lnTo>
                  <a:pt x="337" y="906"/>
                </a:lnTo>
                <a:lnTo>
                  <a:pt x="339" y="903"/>
                </a:lnTo>
                <a:lnTo>
                  <a:pt x="341" y="899"/>
                </a:lnTo>
                <a:lnTo>
                  <a:pt x="342" y="898"/>
                </a:lnTo>
                <a:lnTo>
                  <a:pt x="344" y="898"/>
                </a:lnTo>
                <a:lnTo>
                  <a:pt x="346" y="898"/>
                </a:lnTo>
                <a:lnTo>
                  <a:pt x="348" y="894"/>
                </a:lnTo>
                <a:lnTo>
                  <a:pt x="348" y="894"/>
                </a:lnTo>
                <a:lnTo>
                  <a:pt x="350" y="894"/>
                </a:lnTo>
                <a:lnTo>
                  <a:pt x="352" y="894"/>
                </a:lnTo>
                <a:lnTo>
                  <a:pt x="354" y="886"/>
                </a:lnTo>
                <a:lnTo>
                  <a:pt x="356" y="884"/>
                </a:lnTo>
                <a:lnTo>
                  <a:pt x="358" y="881"/>
                </a:lnTo>
                <a:lnTo>
                  <a:pt x="359" y="881"/>
                </a:lnTo>
                <a:lnTo>
                  <a:pt x="359" y="879"/>
                </a:lnTo>
                <a:lnTo>
                  <a:pt x="361" y="879"/>
                </a:lnTo>
                <a:lnTo>
                  <a:pt x="363" y="876"/>
                </a:lnTo>
                <a:lnTo>
                  <a:pt x="365" y="874"/>
                </a:lnTo>
                <a:lnTo>
                  <a:pt x="367" y="874"/>
                </a:lnTo>
                <a:lnTo>
                  <a:pt x="369" y="874"/>
                </a:lnTo>
                <a:lnTo>
                  <a:pt x="371" y="871"/>
                </a:lnTo>
                <a:lnTo>
                  <a:pt x="373" y="871"/>
                </a:lnTo>
                <a:lnTo>
                  <a:pt x="375" y="871"/>
                </a:lnTo>
                <a:lnTo>
                  <a:pt x="377" y="871"/>
                </a:lnTo>
                <a:lnTo>
                  <a:pt x="377" y="868"/>
                </a:lnTo>
                <a:lnTo>
                  <a:pt x="378" y="866"/>
                </a:lnTo>
                <a:lnTo>
                  <a:pt x="380" y="866"/>
                </a:lnTo>
                <a:lnTo>
                  <a:pt x="382" y="863"/>
                </a:lnTo>
                <a:lnTo>
                  <a:pt x="384" y="861"/>
                </a:lnTo>
                <a:lnTo>
                  <a:pt x="386" y="861"/>
                </a:lnTo>
                <a:lnTo>
                  <a:pt x="388" y="861"/>
                </a:lnTo>
                <a:lnTo>
                  <a:pt x="390" y="856"/>
                </a:lnTo>
                <a:lnTo>
                  <a:pt x="392" y="856"/>
                </a:lnTo>
                <a:lnTo>
                  <a:pt x="394" y="856"/>
                </a:lnTo>
                <a:lnTo>
                  <a:pt x="394" y="856"/>
                </a:lnTo>
                <a:lnTo>
                  <a:pt x="395" y="854"/>
                </a:lnTo>
                <a:lnTo>
                  <a:pt x="397" y="850"/>
                </a:lnTo>
                <a:lnTo>
                  <a:pt x="399" y="850"/>
                </a:lnTo>
                <a:lnTo>
                  <a:pt x="401" y="845"/>
                </a:lnTo>
                <a:lnTo>
                  <a:pt x="403" y="843"/>
                </a:lnTo>
                <a:lnTo>
                  <a:pt x="403" y="840"/>
                </a:lnTo>
                <a:lnTo>
                  <a:pt x="405" y="838"/>
                </a:lnTo>
                <a:lnTo>
                  <a:pt x="407" y="833"/>
                </a:lnTo>
                <a:lnTo>
                  <a:pt x="409" y="833"/>
                </a:lnTo>
                <a:lnTo>
                  <a:pt x="411" y="833"/>
                </a:lnTo>
                <a:lnTo>
                  <a:pt x="413" y="830"/>
                </a:lnTo>
                <a:lnTo>
                  <a:pt x="414" y="826"/>
                </a:lnTo>
                <a:lnTo>
                  <a:pt x="416" y="826"/>
                </a:lnTo>
                <a:lnTo>
                  <a:pt x="418" y="823"/>
                </a:lnTo>
                <a:lnTo>
                  <a:pt x="420" y="823"/>
                </a:lnTo>
                <a:lnTo>
                  <a:pt x="422" y="823"/>
                </a:lnTo>
                <a:lnTo>
                  <a:pt x="422" y="823"/>
                </a:lnTo>
                <a:lnTo>
                  <a:pt x="424" y="823"/>
                </a:lnTo>
                <a:lnTo>
                  <a:pt x="426" y="823"/>
                </a:lnTo>
                <a:lnTo>
                  <a:pt x="428" y="820"/>
                </a:lnTo>
                <a:lnTo>
                  <a:pt x="430" y="820"/>
                </a:lnTo>
                <a:lnTo>
                  <a:pt x="431" y="818"/>
                </a:lnTo>
                <a:lnTo>
                  <a:pt x="433" y="813"/>
                </a:lnTo>
                <a:lnTo>
                  <a:pt x="435" y="810"/>
                </a:lnTo>
                <a:lnTo>
                  <a:pt x="437" y="808"/>
                </a:lnTo>
                <a:lnTo>
                  <a:pt x="437" y="806"/>
                </a:lnTo>
                <a:lnTo>
                  <a:pt x="439" y="803"/>
                </a:lnTo>
                <a:lnTo>
                  <a:pt x="441" y="803"/>
                </a:lnTo>
                <a:lnTo>
                  <a:pt x="443" y="803"/>
                </a:lnTo>
                <a:lnTo>
                  <a:pt x="445" y="803"/>
                </a:lnTo>
                <a:lnTo>
                  <a:pt x="447" y="798"/>
                </a:lnTo>
                <a:lnTo>
                  <a:pt x="448" y="796"/>
                </a:lnTo>
                <a:lnTo>
                  <a:pt x="448" y="796"/>
                </a:lnTo>
                <a:lnTo>
                  <a:pt x="450" y="796"/>
                </a:lnTo>
                <a:lnTo>
                  <a:pt x="452" y="796"/>
                </a:lnTo>
                <a:lnTo>
                  <a:pt x="454" y="793"/>
                </a:lnTo>
                <a:lnTo>
                  <a:pt x="456" y="791"/>
                </a:lnTo>
                <a:lnTo>
                  <a:pt x="458" y="791"/>
                </a:lnTo>
                <a:lnTo>
                  <a:pt x="460" y="786"/>
                </a:lnTo>
                <a:lnTo>
                  <a:pt x="462" y="786"/>
                </a:lnTo>
                <a:lnTo>
                  <a:pt x="464" y="786"/>
                </a:lnTo>
                <a:lnTo>
                  <a:pt x="466" y="785"/>
                </a:lnTo>
                <a:lnTo>
                  <a:pt x="467" y="783"/>
                </a:lnTo>
                <a:lnTo>
                  <a:pt x="467" y="783"/>
                </a:lnTo>
                <a:lnTo>
                  <a:pt x="469" y="776"/>
                </a:lnTo>
                <a:lnTo>
                  <a:pt x="471" y="776"/>
                </a:lnTo>
                <a:lnTo>
                  <a:pt x="473" y="771"/>
                </a:lnTo>
                <a:lnTo>
                  <a:pt x="475" y="771"/>
                </a:lnTo>
                <a:lnTo>
                  <a:pt x="477" y="771"/>
                </a:lnTo>
                <a:lnTo>
                  <a:pt x="479" y="771"/>
                </a:lnTo>
                <a:lnTo>
                  <a:pt x="481" y="771"/>
                </a:lnTo>
                <a:lnTo>
                  <a:pt x="481" y="766"/>
                </a:lnTo>
                <a:lnTo>
                  <a:pt x="483" y="765"/>
                </a:lnTo>
                <a:lnTo>
                  <a:pt x="484" y="760"/>
                </a:lnTo>
                <a:lnTo>
                  <a:pt x="486" y="760"/>
                </a:lnTo>
                <a:lnTo>
                  <a:pt x="488" y="760"/>
                </a:lnTo>
                <a:lnTo>
                  <a:pt x="490" y="758"/>
                </a:lnTo>
                <a:lnTo>
                  <a:pt x="492" y="758"/>
                </a:lnTo>
                <a:lnTo>
                  <a:pt x="492" y="758"/>
                </a:lnTo>
                <a:lnTo>
                  <a:pt x="494" y="755"/>
                </a:lnTo>
                <a:lnTo>
                  <a:pt x="496" y="753"/>
                </a:lnTo>
                <a:lnTo>
                  <a:pt x="498" y="753"/>
                </a:lnTo>
                <a:lnTo>
                  <a:pt x="500" y="753"/>
                </a:lnTo>
                <a:lnTo>
                  <a:pt x="502" y="753"/>
                </a:lnTo>
                <a:lnTo>
                  <a:pt x="503" y="750"/>
                </a:lnTo>
                <a:lnTo>
                  <a:pt x="505" y="750"/>
                </a:lnTo>
                <a:lnTo>
                  <a:pt x="507" y="743"/>
                </a:lnTo>
                <a:lnTo>
                  <a:pt x="509" y="741"/>
                </a:lnTo>
                <a:lnTo>
                  <a:pt x="511" y="738"/>
                </a:lnTo>
                <a:lnTo>
                  <a:pt x="513" y="738"/>
                </a:lnTo>
                <a:lnTo>
                  <a:pt x="513" y="736"/>
                </a:lnTo>
                <a:lnTo>
                  <a:pt x="515" y="736"/>
                </a:lnTo>
                <a:lnTo>
                  <a:pt x="517" y="733"/>
                </a:lnTo>
                <a:lnTo>
                  <a:pt x="519" y="730"/>
                </a:lnTo>
                <a:lnTo>
                  <a:pt x="520" y="726"/>
                </a:lnTo>
                <a:lnTo>
                  <a:pt x="522" y="726"/>
                </a:lnTo>
                <a:lnTo>
                  <a:pt x="524" y="721"/>
                </a:lnTo>
                <a:lnTo>
                  <a:pt x="526" y="721"/>
                </a:lnTo>
                <a:lnTo>
                  <a:pt x="526" y="721"/>
                </a:lnTo>
                <a:lnTo>
                  <a:pt x="528" y="713"/>
                </a:lnTo>
                <a:lnTo>
                  <a:pt x="530" y="712"/>
                </a:lnTo>
                <a:lnTo>
                  <a:pt x="532" y="707"/>
                </a:lnTo>
                <a:lnTo>
                  <a:pt x="534" y="707"/>
                </a:lnTo>
                <a:lnTo>
                  <a:pt x="536" y="705"/>
                </a:lnTo>
                <a:lnTo>
                  <a:pt x="536" y="705"/>
                </a:lnTo>
                <a:lnTo>
                  <a:pt x="538" y="705"/>
                </a:lnTo>
                <a:lnTo>
                  <a:pt x="539" y="700"/>
                </a:lnTo>
                <a:lnTo>
                  <a:pt x="541" y="700"/>
                </a:lnTo>
                <a:lnTo>
                  <a:pt x="543" y="700"/>
                </a:lnTo>
                <a:lnTo>
                  <a:pt x="545" y="700"/>
                </a:lnTo>
                <a:lnTo>
                  <a:pt x="547" y="697"/>
                </a:lnTo>
                <a:lnTo>
                  <a:pt x="549" y="697"/>
                </a:lnTo>
                <a:lnTo>
                  <a:pt x="551" y="697"/>
                </a:lnTo>
                <a:lnTo>
                  <a:pt x="553" y="693"/>
                </a:lnTo>
                <a:lnTo>
                  <a:pt x="555" y="690"/>
                </a:lnTo>
                <a:lnTo>
                  <a:pt x="556" y="690"/>
                </a:lnTo>
                <a:lnTo>
                  <a:pt x="558" y="690"/>
                </a:lnTo>
                <a:lnTo>
                  <a:pt x="558" y="688"/>
                </a:lnTo>
                <a:lnTo>
                  <a:pt x="560" y="687"/>
                </a:lnTo>
                <a:lnTo>
                  <a:pt x="562" y="685"/>
                </a:lnTo>
                <a:lnTo>
                  <a:pt x="564" y="685"/>
                </a:lnTo>
                <a:lnTo>
                  <a:pt x="566" y="685"/>
                </a:lnTo>
                <a:lnTo>
                  <a:pt x="568" y="682"/>
                </a:lnTo>
                <a:lnTo>
                  <a:pt x="570" y="682"/>
                </a:lnTo>
                <a:lnTo>
                  <a:pt x="570" y="680"/>
                </a:lnTo>
                <a:lnTo>
                  <a:pt x="572" y="677"/>
                </a:lnTo>
                <a:lnTo>
                  <a:pt x="573" y="675"/>
                </a:lnTo>
                <a:lnTo>
                  <a:pt x="575" y="675"/>
                </a:lnTo>
                <a:lnTo>
                  <a:pt x="577" y="672"/>
                </a:lnTo>
                <a:lnTo>
                  <a:pt x="579" y="667"/>
                </a:lnTo>
                <a:lnTo>
                  <a:pt x="581" y="667"/>
                </a:lnTo>
                <a:lnTo>
                  <a:pt x="581" y="667"/>
                </a:lnTo>
                <a:lnTo>
                  <a:pt x="583" y="667"/>
                </a:lnTo>
                <a:lnTo>
                  <a:pt x="585" y="667"/>
                </a:lnTo>
                <a:lnTo>
                  <a:pt x="587" y="667"/>
                </a:lnTo>
                <a:lnTo>
                  <a:pt x="589" y="658"/>
                </a:lnTo>
                <a:lnTo>
                  <a:pt x="591" y="657"/>
                </a:lnTo>
                <a:lnTo>
                  <a:pt x="592" y="653"/>
                </a:lnTo>
                <a:lnTo>
                  <a:pt x="594" y="653"/>
                </a:lnTo>
                <a:lnTo>
                  <a:pt x="596" y="653"/>
                </a:lnTo>
                <a:lnTo>
                  <a:pt x="598" y="653"/>
                </a:lnTo>
                <a:lnTo>
                  <a:pt x="600" y="653"/>
                </a:lnTo>
                <a:lnTo>
                  <a:pt x="602" y="653"/>
                </a:lnTo>
                <a:lnTo>
                  <a:pt x="604" y="653"/>
                </a:lnTo>
                <a:lnTo>
                  <a:pt x="604" y="653"/>
                </a:lnTo>
                <a:lnTo>
                  <a:pt x="606" y="653"/>
                </a:lnTo>
                <a:lnTo>
                  <a:pt x="608" y="650"/>
                </a:lnTo>
                <a:lnTo>
                  <a:pt x="609" y="642"/>
                </a:lnTo>
                <a:lnTo>
                  <a:pt x="611" y="640"/>
                </a:lnTo>
                <a:lnTo>
                  <a:pt x="613" y="637"/>
                </a:lnTo>
                <a:lnTo>
                  <a:pt x="613" y="637"/>
                </a:lnTo>
                <a:lnTo>
                  <a:pt x="615" y="637"/>
                </a:lnTo>
                <a:lnTo>
                  <a:pt x="617" y="637"/>
                </a:lnTo>
                <a:lnTo>
                  <a:pt x="619" y="635"/>
                </a:lnTo>
                <a:lnTo>
                  <a:pt x="621" y="635"/>
                </a:lnTo>
                <a:lnTo>
                  <a:pt x="623" y="633"/>
                </a:lnTo>
                <a:lnTo>
                  <a:pt x="625" y="633"/>
                </a:lnTo>
                <a:lnTo>
                  <a:pt x="627" y="630"/>
                </a:lnTo>
                <a:lnTo>
                  <a:pt x="627" y="628"/>
                </a:lnTo>
                <a:lnTo>
                  <a:pt x="628" y="625"/>
                </a:lnTo>
                <a:lnTo>
                  <a:pt x="630" y="625"/>
                </a:lnTo>
                <a:lnTo>
                  <a:pt x="632" y="622"/>
                </a:lnTo>
                <a:lnTo>
                  <a:pt x="634" y="622"/>
                </a:lnTo>
                <a:lnTo>
                  <a:pt x="636" y="622"/>
                </a:lnTo>
                <a:lnTo>
                  <a:pt x="638" y="617"/>
                </a:lnTo>
                <a:lnTo>
                  <a:pt x="640" y="617"/>
                </a:lnTo>
                <a:lnTo>
                  <a:pt x="642" y="617"/>
                </a:lnTo>
                <a:lnTo>
                  <a:pt x="644" y="617"/>
                </a:lnTo>
                <a:lnTo>
                  <a:pt x="645" y="617"/>
                </a:lnTo>
                <a:lnTo>
                  <a:pt x="647" y="617"/>
                </a:lnTo>
                <a:lnTo>
                  <a:pt x="647" y="615"/>
                </a:lnTo>
                <a:lnTo>
                  <a:pt x="649" y="612"/>
                </a:lnTo>
                <a:lnTo>
                  <a:pt x="651" y="610"/>
                </a:lnTo>
                <a:lnTo>
                  <a:pt x="653" y="608"/>
                </a:lnTo>
                <a:lnTo>
                  <a:pt x="655" y="608"/>
                </a:lnTo>
                <a:lnTo>
                  <a:pt x="657" y="608"/>
                </a:lnTo>
                <a:lnTo>
                  <a:pt x="657" y="608"/>
                </a:lnTo>
                <a:lnTo>
                  <a:pt x="659" y="608"/>
                </a:lnTo>
                <a:lnTo>
                  <a:pt x="661" y="608"/>
                </a:lnTo>
                <a:lnTo>
                  <a:pt x="663" y="608"/>
                </a:lnTo>
                <a:lnTo>
                  <a:pt x="664" y="608"/>
                </a:lnTo>
                <a:lnTo>
                  <a:pt x="666" y="608"/>
                </a:lnTo>
                <a:lnTo>
                  <a:pt x="668" y="608"/>
                </a:lnTo>
                <a:lnTo>
                  <a:pt x="670" y="608"/>
                </a:lnTo>
                <a:lnTo>
                  <a:pt x="672" y="608"/>
                </a:lnTo>
                <a:lnTo>
                  <a:pt x="672" y="605"/>
                </a:lnTo>
                <a:lnTo>
                  <a:pt x="674" y="605"/>
                </a:lnTo>
                <a:lnTo>
                  <a:pt x="676" y="605"/>
                </a:lnTo>
                <a:lnTo>
                  <a:pt x="678" y="605"/>
                </a:lnTo>
                <a:lnTo>
                  <a:pt x="680" y="605"/>
                </a:lnTo>
                <a:lnTo>
                  <a:pt x="681" y="605"/>
                </a:lnTo>
                <a:lnTo>
                  <a:pt x="683" y="603"/>
                </a:lnTo>
                <a:lnTo>
                  <a:pt x="685" y="600"/>
                </a:lnTo>
                <a:lnTo>
                  <a:pt x="687" y="600"/>
                </a:lnTo>
                <a:lnTo>
                  <a:pt x="689" y="600"/>
                </a:lnTo>
                <a:lnTo>
                  <a:pt x="691" y="600"/>
                </a:lnTo>
                <a:lnTo>
                  <a:pt x="691" y="600"/>
                </a:lnTo>
                <a:lnTo>
                  <a:pt x="693" y="598"/>
                </a:lnTo>
                <a:lnTo>
                  <a:pt x="695" y="598"/>
                </a:lnTo>
                <a:lnTo>
                  <a:pt x="697" y="598"/>
                </a:lnTo>
                <a:lnTo>
                  <a:pt x="698" y="598"/>
                </a:lnTo>
                <a:lnTo>
                  <a:pt x="700" y="598"/>
                </a:lnTo>
                <a:lnTo>
                  <a:pt x="702" y="598"/>
                </a:lnTo>
                <a:lnTo>
                  <a:pt x="702" y="597"/>
                </a:lnTo>
                <a:lnTo>
                  <a:pt x="704" y="597"/>
                </a:lnTo>
                <a:lnTo>
                  <a:pt x="706" y="593"/>
                </a:lnTo>
                <a:lnTo>
                  <a:pt x="708" y="593"/>
                </a:lnTo>
                <a:lnTo>
                  <a:pt x="710" y="593"/>
                </a:lnTo>
                <a:lnTo>
                  <a:pt x="712" y="592"/>
                </a:lnTo>
                <a:lnTo>
                  <a:pt x="714" y="592"/>
                </a:lnTo>
                <a:lnTo>
                  <a:pt x="716" y="592"/>
                </a:lnTo>
                <a:lnTo>
                  <a:pt x="717" y="592"/>
                </a:lnTo>
                <a:lnTo>
                  <a:pt x="717" y="588"/>
                </a:lnTo>
                <a:lnTo>
                  <a:pt x="719" y="588"/>
                </a:lnTo>
                <a:lnTo>
                  <a:pt x="721" y="588"/>
                </a:lnTo>
                <a:lnTo>
                  <a:pt x="723" y="587"/>
                </a:lnTo>
                <a:lnTo>
                  <a:pt x="725" y="585"/>
                </a:lnTo>
                <a:lnTo>
                  <a:pt x="727" y="583"/>
                </a:lnTo>
                <a:lnTo>
                  <a:pt x="729" y="583"/>
                </a:lnTo>
                <a:lnTo>
                  <a:pt x="731" y="580"/>
                </a:lnTo>
                <a:lnTo>
                  <a:pt x="733" y="578"/>
                </a:lnTo>
                <a:lnTo>
                  <a:pt x="734" y="578"/>
                </a:lnTo>
                <a:lnTo>
                  <a:pt x="734" y="575"/>
                </a:lnTo>
                <a:lnTo>
                  <a:pt x="736" y="574"/>
                </a:lnTo>
                <a:lnTo>
                  <a:pt x="738" y="574"/>
                </a:lnTo>
                <a:lnTo>
                  <a:pt x="740" y="570"/>
                </a:lnTo>
                <a:lnTo>
                  <a:pt x="742" y="570"/>
                </a:lnTo>
                <a:lnTo>
                  <a:pt x="744" y="569"/>
                </a:lnTo>
                <a:lnTo>
                  <a:pt x="746" y="569"/>
                </a:lnTo>
                <a:lnTo>
                  <a:pt x="746" y="569"/>
                </a:lnTo>
                <a:lnTo>
                  <a:pt x="748" y="569"/>
                </a:lnTo>
                <a:lnTo>
                  <a:pt x="750" y="567"/>
                </a:lnTo>
                <a:lnTo>
                  <a:pt x="752" y="565"/>
                </a:lnTo>
                <a:lnTo>
                  <a:pt x="753" y="562"/>
                </a:lnTo>
                <a:lnTo>
                  <a:pt x="755" y="562"/>
                </a:lnTo>
                <a:lnTo>
                  <a:pt x="757" y="560"/>
                </a:lnTo>
                <a:lnTo>
                  <a:pt x="759" y="560"/>
                </a:lnTo>
                <a:lnTo>
                  <a:pt x="761" y="560"/>
                </a:lnTo>
                <a:lnTo>
                  <a:pt x="763" y="557"/>
                </a:lnTo>
                <a:lnTo>
                  <a:pt x="763" y="557"/>
                </a:lnTo>
                <a:lnTo>
                  <a:pt x="765" y="557"/>
                </a:lnTo>
                <a:lnTo>
                  <a:pt x="767" y="557"/>
                </a:lnTo>
                <a:lnTo>
                  <a:pt x="769" y="555"/>
                </a:lnTo>
                <a:lnTo>
                  <a:pt x="770" y="555"/>
                </a:lnTo>
                <a:lnTo>
                  <a:pt x="772" y="555"/>
                </a:lnTo>
                <a:lnTo>
                  <a:pt x="774" y="555"/>
                </a:lnTo>
                <a:lnTo>
                  <a:pt x="776" y="550"/>
                </a:lnTo>
                <a:lnTo>
                  <a:pt x="778" y="549"/>
                </a:lnTo>
                <a:lnTo>
                  <a:pt x="780" y="544"/>
                </a:lnTo>
                <a:lnTo>
                  <a:pt x="780" y="544"/>
                </a:lnTo>
                <a:lnTo>
                  <a:pt x="782" y="544"/>
                </a:lnTo>
                <a:lnTo>
                  <a:pt x="784" y="544"/>
                </a:lnTo>
                <a:lnTo>
                  <a:pt x="786" y="544"/>
                </a:lnTo>
                <a:lnTo>
                  <a:pt x="788" y="539"/>
                </a:lnTo>
                <a:lnTo>
                  <a:pt x="789" y="539"/>
                </a:lnTo>
                <a:lnTo>
                  <a:pt x="789" y="539"/>
                </a:lnTo>
                <a:lnTo>
                  <a:pt x="791" y="539"/>
                </a:lnTo>
                <a:lnTo>
                  <a:pt x="793" y="535"/>
                </a:lnTo>
                <a:lnTo>
                  <a:pt x="795" y="530"/>
                </a:lnTo>
                <a:lnTo>
                  <a:pt x="797" y="530"/>
                </a:lnTo>
                <a:lnTo>
                  <a:pt x="799" y="529"/>
                </a:lnTo>
                <a:lnTo>
                  <a:pt x="801" y="527"/>
                </a:lnTo>
                <a:lnTo>
                  <a:pt x="803" y="527"/>
                </a:lnTo>
                <a:lnTo>
                  <a:pt x="805" y="524"/>
                </a:lnTo>
                <a:lnTo>
                  <a:pt x="806" y="524"/>
                </a:lnTo>
                <a:lnTo>
                  <a:pt x="808" y="524"/>
                </a:lnTo>
                <a:lnTo>
                  <a:pt x="808" y="524"/>
                </a:lnTo>
                <a:lnTo>
                  <a:pt x="810" y="520"/>
                </a:lnTo>
                <a:lnTo>
                  <a:pt x="812" y="520"/>
                </a:lnTo>
                <a:lnTo>
                  <a:pt x="814" y="520"/>
                </a:lnTo>
                <a:lnTo>
                  <a:pt x="816" y="520"/>
                </a:lnTo>
                <a:lnTo>
                  <a:pt x="818" y="520"/>
                </a:lnTo>
                <a:lnTo>
                  <a:pt x="820" y="520"/>
                </a:lnTo>
                <a:lnTo>
                  <a:pt x="822" y="519"/>
                </a:lnTo>
                <a:lnTo>
                  <a:pt x="823" y="515"/>
                </a:lnTo>
                <a:lnTo>
                  <a:pt x="823" y="514"/>
                </a:lnTo>
                <a:lnTo>
                  <a:pt x="825" y="514"/>
                </a:lnTo>
                <a:lnTo>
                  <a:pt x="827" y="514"/>
                </a:lnTo>
                <a:lnTo>
                  <a:pt x="829" y="514"/>
                </a:lnTo>
                <a:lnTo>
                  <a:pt x="831" y="514"/>
                </a:lnTo>
                <a:lnTo>
                  <a:pt x="833" y="514"/>
                </a:lnTo>
                <a:lnTo>
                  <a:pt x="835" y="510"/>
                </a:lnTo>
                <a:lnTo>
                  <a:pt x="835" y="509"/>
                </a:lnTo>
                <a:lnTo>
                  <a:pt x="837" y="509"/>
                </a:lnTo>
                <a:lnTo>
                  <a:pt x="839" y="507"/>
                </a:lnTo>
                <a:lnTo>
                  <a:pt x="841" y="507"/>
                </a:lnTo>
                <a:lnTo>
                  <a:pt x="842" y="507"/>
                </a:lnTo>
                <a:lnTo>
                  <a:pt x="844" y="504"/>
                </a:lnTo>
                <a:lnTo>
                  <a:pt x="846" y="504"/>
                </a:lnTo>
                <a:lnTo>
                  <a:pt x="848" y="504"/>
                </a:lnTo>
                <a:lnTo>
                  <a:pt x="850" y="504"/>
                </a:lnTo>
                <a:lnTo>
                  <a:pt x="852" y="504"/>
                </a:lnTo>
                <a:lnTo>
                  <a:pt x="854" y="502"/>
                </a:lnTo>
                <a:lnTo>
                  <a:pt x="854" y="502"/>
                </a:lnTo>
                <a:lnTo>
                  <a:pt x="856" y="500"/>
                </a:lnTo>
                <a:lnTo>
                  <a:pt x="858" y="500"/>
                </a:lnTo>
                <a:lnTo>
                  <a:pt x="859" y="500"/>
                </a:lnTo>
                <a:lnTo>
                  <a:pt x="861" y="500"/>
                </a:lnTo>
                <a:lnTo>
                  <a:pt x="863" y="500"/>
                </a:lnTo>
                <a:lnTo>
                  <a:pt x="865" y="500"/>
                </a:lnTo>
                <a:lnTo>
                  <a:pt x="867" y="500"/>
                </a:lnTo>
                <a:lnTo>
                  <a:pt x="867" y="497"/>
                </a:lnTo>
                <a:lnTo>
                  <a:pt x="869" y="492"/>
                </a:lnTo>
                <a:lnTo>
                  <a:pt x="871" y="492"/>
                </a:lnTo>
                <a:lnTo>
                  <a:pt x="873" y="492"/>
                </a:lnTo>
                <a:lnTo>
                  <a:pt x="875" y="492"/>
                </a:lnTo>
                <a:lnTo>
                  <a:pt x="877" y="490"/>
                </a:lnTo>
                <a:lnTo>
                  <a:pt x="878" y="490"/>
                </a:lnTo>
                <a:lnTo>
                  <a:pt x="878" y="490"/>
                </a:lnTo>
                <a:lnTo>
                  <a:pt x="880" y="490"/>
                </a:lnTo>
                <a:lnTo>
                  <a:pt x="882" y="490"/>
                </a:lnTo>
                <a:lnTo>
                  <a:pt x="884" y="487"/>
                </a:lnTo>
                <a:lnTo>
                  <a:pt x="886" y="487"/>
                </a:lnTo>
                <a:lnTo>
                  <a:pt x="888" y="482"/>
                </a:lnTo>
                <a:lnTo>
                  <a:pt x="890" y="482"/>
                </a:lnTo>
                <a:lnTo>
                  <a:pt x="892" y="482"/>
                </a:lnTo>
                <a:lnTo>
                  <a:pt x="894" y="482"/>
                </a:lnTo>
                <a:lnTo>
                  <a:pt x="895" y="482"/>
                </a:lnTo>
                <a:lnTo>
                  <a:pt x="897" y="482"/>
                </a:lnTo>
                <a:lnTo>
                  <a:pt x="899" y="480"/>
                </a:lnTo>
                <a:lnTo>
                  <a:pt x="899" y="480"/>
                </a:lnTo>
                <a:lnTo>
                  <a:pt x="901" y="480"/>
                </a:lnTo>
                <a:lnTo>
                  <a:pt x="903" y="480"/>
                </a:lnTo>
                <a:lnTo>
                  <a:pt x="905" y="480"/>
                </a:lnTo>
                <a:lnTo>
                  <a:pt x="907" y="480"/>
                </a:lnTo>
                <a:lnTo>
                  <a:pt x="909" y="480"/>
                </a:lnTo>
                <a:lnTo>
                  <a:pt x="911" y="479"/>
                </a:lnTo>
                <a:lnTo>
                  <a:pt x="913" y="475"/>
                </a:lnTo>
                <a:lnTo>
                  <a:pt x="913" y="474"/>
                </a:lnTo>
                <a:lnTo>
                  <a:pt x="914" y="474"/>
                </a:lnTo>
                <a:lnTo>
                  <a:pt x="916" y="474"/>
                </a:lnTo>
                <a:lnTo>
                  <a:pt x="918" y="474"/>
                </a:lnTo>
                <a:lnTo>
                  <a:pt x="920" y="474"/>
                </a:lnTo>
                <a:lnTo>
                  <a:pt x="922" y="470"/>
                </a:lnTo>
                <a:lnTo>
                  <a:pt x="922" y="470"/>
                </a:lnTo>
                <a:lnTo>
                  <a:pt x="924" y="469"/>
                </a:lnTo>
                <a:lnTo>
                  <a:pt x="926" y="469"/>
                </a:lnTo>
                <a:lnTo>
                  <a:pt x="928" y="469"/>
                </a:lnTo>
                <a:lnTo>
                  <a:pt x="930" y="469"/>
                </a:lnTo>
                <a:lnTo>
                  <a:pt x="931" y="469"/>
                </a:lnTo>
                <a:lnTo>
                  <a:pt x="933" y="465"/>
                </a:lnTo>
                <a:lnTo>
                  <a:pt x="935" y="465"/>
                </a:lnTo>
                <a:lnTo>
                  <a:pt x="937" y="464"/>
                </a:lnTo>
                <a:lnTo>
                  <a:pt x="939" y="464"/>
                </a:lnTo>
                <a:lnTo>
                  <a:pt x="941" y="460"/>
                </a:lnTo>
                <a:lnTo>
                  <a:pt x="943" y="459"/>
                </a:lnTo>
                <a:lnTo>
                  <a:pt x="945" y="459"/>
                </a:lnTo>
                <a:lnTo>
                  <a:pt x="945" y="459"/>
                </a:lnTo>
                <a:lnTo>
                  <a:pt x="947" y="455"/>
                </a:lnTo>
                <a:lnTo>
                  <a:pt x="948" y="455"/>
                </a:lnTo>
                <a:lnTo>
                  <a:pt x="950" y="454"/>
                </a:lnTo>
                <a:lnTo>
                  <a:pt x="952" y="454"/>
                </a:lnTo>
                <a:lnTo>
                  <a:pt x="954" y="452"/>
                </a:lnTo>
                <a:lnTo>
                  <a:pt x="956" y="452"/>
                </a:lnTo>
                <a:lnTo>
                  <a:pt x="956" y="452"/>
                </a:lnTo>
                <a:lnTo>
                  <a:pt x="958" y="452"/>
                </a:lnTo>
                <a:lnTo>
                  <a:pt x="960" y="452"/>
                </a:lnTo>
                <a:lnTo>
                  <a:pt x="962" y="452"/>
                </a:lnTo>
                <a:lnTo>
                  <a:pt x="964" y="449"/>
                </a:lnTo>
                <a:lnTo>
                  <a:pt x="966" y="449"/>
                </a:lnTo>
                <a:lnTo>
                  <a:pt x="967" y="449"/>
                </a:lnTo>
                <a:lnTo>
                  <a:pt x="967" y="444"/>
                </a:lnTo>
                <a:lnTo>
                  <a:pt x="969" y="444"/>
                </a:lnTo>
                <a:lnTo>
                  <a:pt x="971" y="442"/>
                </a:lnTo>
                <a:lnTo>
                  <a:pt x="973" y="442"/>
                </a:lnTo>
                <a:lnTo>
                  <a:pt x="975" y="442"/>
                </a:lnTo>
                <a:lnTo>
                  <a:pt x="977" y="442"/>
                </a:lnTo>
                <a:lnTo>
                  <a:pt x="979" y="442"/>
                </a:lnTo>
                <a:lnTo>
                  <a:pt x="981" y="442"/>
                </a:lnTo>
                <a:lnTo>
                  <a:pt x="983" y="439"/>
                </a:lnTo>
                <a:lnTo>
                  <a:pt x="984" y="439"/>
                </a:lnTo>
                <a:lnTo>
                  <a:pt x="986" y="439"/>
                </a:lnTo>
                <a:lnTo>
                  <a:pt x="988" y="437"/>
                </a:lnTo>
                <a:lnTo>
                  <a:pt x="990" y="434"/>
                </a:lnTo>
                <a:lnTo>
                  <a:pt x="990" y="431"/>
                </a:lnTo>
                <a:lnTo>
                  <a:pt x="992" y="431"/>
                </a:lnTo>
                <a:lnTo>
                  <a:pt x="994" y="431"/>
                </a:lnTo>
                <a:lnTo>
                  <a:pt x="996" y="427"/>
                </a:lnTo>
                <a:lnTo>
                  <a:pt x="998" y="427"/>
                </a:lnTo>
                <a:lnTo>
                  <a:pt x="1000" y="427"/>
                </a:lnTo>
                <a:lnTo>
                  <a:pt x="1000" y="421"/>
                </a:lnTo>
                <a:lnTo>
                  <a:pt x="1002" y="407"/>
                </a:lnTo>
                <a:lnTo>
                  <a:pt x="1003" y="407"/>
                </a:lnTo>
                <a:lnTo>
                  <a:pt x="1005" y="407"/>
                </a:lnTo>
                <a:lnTo>
                  <a:pt x="1007" y="407"/>
                </a:lnTo>
                <a:lnTo>
                  <a:pt x="1009" y="407"/>
                </a:lnTo>
                <a:lnTo>
                  <a:pt x="1011" y="407"/>
                </a:lnTo>
                <a:lnTo>
                  <a:pt x="1013" y="406"/>
                </a:lnTo>
                <a:lnTo>
                  <a:pt x="1013" y="402"/>
                </a:lnTo>
                <a:lnTo>
                  <a:pt x="1015" y="402"/>
                </a:lnTo>
                <a:lnTo>
                  <a:pt x="1017" y="399"/>
                </a:lnTo>
                <a:lnTo>
                  <a:pt x="1019" y="399"/>
                </a:lnTo>
                <a:lnTo>
                  <a:pt x="1020" y="399"/>
                </a:lnTo>
                <a:lnTo>
                  <a:pt x="1022" y="399"/>
                </a:lnTo>
                <a:lnTo>
                  <a:pt x="1024" y="399"/>
                </a:lnTo>
                <a:lnTo>
                  <a:pt x="1026" y="399"/>
                </a:lnTo>
                <a:lnTo>
                  <a:pt x="1028" y="396"/>
                </a:lnTo>
                <a:lnTo>
                  <a:pt x="1030" y="394"/>
                </a:lnTo>
                <a:lnTo>
                  <a:pt x="1032" y="394"/>
                </a:lnTo>
                <a:lnTo>
                  <a:pt x="1034" y="394"/>
                </a:lnTo>
                <a:lnTo>
                  <a:pt x="1034" y="394"/>
                </a:lnTo>
                <a:lnTo>
                  <a:pt x="1036" y="394"/>
                </a:lnTo>
                <a:lnTo>
                  <a:pt x="1038" y="394"/>
                </a:lnTo>
                <a:lnTo>
                  <a:pt x="1039" y="394"/>
                </a:lnTo>
                <a:lnTo>
                  <a:pt x="1041" y="394"/>
                </a:lnTo>
                <a:lnTo>
                  <a:pt x="1043" y="389"/>
                </a:lnTo>
                <a:lnTo>
                  <a:pt x="1043" y="389"/>
                </a:lnTo>
                <a:lnTo>
                  <a:pt x="1045" y="389"/>
                </a:lnTo>
                <a:lnTo>
                  <a:pt x="1047" y="389"/>
                </a:lnTo>
                <a:lnTo>
                  <a:pt x="1049" y="389"/>
                </a:lnTo>
                <a:lnTo>
                  <a:pt x="1051" y="389"/>
                </a:lnTo>
                <a:lnTo>
                  <a:pt x="1053" y="386"/>
                </a:lnTo>
                <a:lnTo>
                  <a:pt x="1055" y="384"/>
                </a:lnTo>
                <a:lnTo>
                  <a:pt x="1056" y="384"/>
                </a:lnTo>
                <a:lnTo>
                  <a:pt x="1058" y="381"/>
                </a:lnTo>
                <a:lnTo>
                  <a:pt x="1058" y="381"/>
                </a:lnTo>
                <a:lnTo>
                  <a:pt x="1060" y="381"/>
                </a:lnTo>
                <a:lnTo>
                  <a:pt x="1062" y="381"/>
                </a:lnTo>
                <a:lnTo>
                  <a:pt x="1064" y="381"/>
                </a:lnTo>
                <a:lnTo>
                  <a:pt x="1066" y="381"/>
                </a:lnTo>
                <a:lnTo>
                  <a:pt x="1068" y="381"/>
                </a:lnTo>
                <a:lnTo>
                  <a:pt x="1070" y="381"/>
                </a:lnTo>
                <a:lnTo>
                  <a:pt x="1072" y="381"/>
                </a:lnTo>
                <a:lnTo>
                  <a:pt x="1073" y="381"/>
                </a:lnTo>
                <a:lnTo>
                  <a:pt x="1075" y="381"/>
                </a:lnTo>
                <a:lnTo>
                  <a:pt x="1077" y="381"/>
                </a:lnTo>
                <a:lnTo>
                  <a:pt x="1077" y="381"/>
                </a:lnTo>
                <a:lnTo>
                  <a:pt x="1079" y="377"/>
                </a:lnTo>
                <a:lnTo>
                  <a:pt x="1081" y="377"/>
                </a:lnTo>
                <a:lnTo>
                  <a:pt x="1083" y="377"/>
                </a:lnTo>
                <a:lnTo>
                  <a:pt x="1085" y="374"/>
                </a:lnTo>
                <a:lnTo>
                  <a:pt x="1087" y="374"/>
                </a:lnTo>
                <a:lnTo>
                  <a:pt x="1089" y="374"/>
                </a:lnTo>
                <a:lnTo>
                  <a:pt x="1089" y="374"/>
                </a:lnTo>
                <a:lnTo>
                  <a:pt x="1091" y="372"/>
                </a:lnTo>
                <a:lnTo>
                  <a:pt x="1092" y="372"/>
                </a:lnTo>
                <a:lnTo>
                  <a:pt x="1094" y="372"/>
                </a:lnTo>
                <a:lnTo>
                  <a:pt x="1096" y="372"/>
                </a:lnTo>
                <a:lnTo>
                  <a:pt x="1098" y="372"/>
                </a:lnTo>
                <a:lnTo>
                  <a:pt x="1100" y="372"/>
                </a:lnTo>
                <a:lnTo>
                  <a:pt x="1102" y="372"/>
                </a:lnTo>
                <a:lnTo>
                  <a:pt x="1104" y="372"/>
                </a:lnTo>
                <a:lnTo>
                  <a:pt x="1104" y="372"/>
                </a:lnTo>
                <a:lnTo>
                  <a:pt x="1106" y="367"/>
                </a:lnTo>
                <a:lnTo>
                  <a:pt x="1108" y="367"/>
                </a:lnTo>
                <a:lnTo>
                  <a:pt x="1109" y="367"/>
                </a:lnTo>
                <a:lnTo>
                  <a:pt x="1111" y="367"/>
                </a:lnTo>
                <a:lnTo>
                  <a:pt x="1113" y="367"/>
                </a:lnTo>
                <a:lnTo>
                  <a:pt x="1115" y="367"/>
                </a:lnTo>
                <a:lnTo>
                  <a:pt x="1117" y="367"/>
                </a:lnTo>
                <a:lnTo>
                  <a:pt x="1119" y="364"/>
                </a:lnTo>
                <a:lnTo>
                  <a:pt x="1121" y="364"/>
                </a:lnTo>
                <a:lnTo>
                  <a:pt x="1121" y="364"/>
                </a:lnTo>
                <a:lnTo>
                  <a:pt x="1123" y="364"/>
                </a:lnTo>
                <a:lnTo>
                  <a:pt x="1125" y="364"/>
                </a:lnTo>
                <a:lnTo>
                  <a:pt x="1127" y="364"/>
                </a:lnTo>
                <a:lnTo>
                  <a:pt x="1128" y="364"/>
                </a:lnTo>
                <a:lnTo>
                  <a:pt x="1130" y="364"/>
                </a:lnTo>
                <a:lnTo>
                  <a:pt x="1132" y="364"/>
                </a:lnTo>
                <a:lnTo>
                  <a:pt x="1132" y="364"/>
                </a:lnTo>
                <a:lnTo>
                  <a:pt x="1134" y="364"/>
                </a:lnTo>
                <a:lnTo>
                  <a:pt x="1136" y="364"/>
                </a:lnTo>
                <a:lnTo>
                  <a:pt x="1138" y="359"/>
                </a:lnTo>
                <a:lnTo>
                  <a:pt x="1140" y="359"/>
                </a:lnTo>
                <a:lnTo>
                  <a:pt x="1142" y="357"/>
                </a:lnTo>
                <a:lnTo>
                  <a:pt x="1144" y="357"/>
                </a:lnTo>
                <a:lnTo>
                  <a:pt x="1145" y="357"/>
                </a:lnTo>
                <a:lnTo>
                  <a:pt x="1147" y="357"/>
                </a:lnTo>
                <a:lnTo>
                  <a:pt x="1149" y="357"/>
                </a:lnTo>
                <a:lnTo>
                  <a:pt x="1149" y="357"/>
                </a:lnTo>
                <a:lnTo>
                  <a:pt x="1151" y="357"/>
                </a:lnTo>
                <a:lnTo>
                  <a:pt x="1153" y="357"/>
                </a:lnTo>
                <a:lnTo>
                  <a:pt x="1155" y="357"/>
                </a:lnTo>
                <a:lnTo>
                  <a:pt x="1157" y="357"/>
                </a:lnTo>
                <a:lnTo>
                  <a:pt x="1159" y="352"/>
                </a:lnTo>
                <a:lnTo>
                  <a:pt x="1161" y="352"/>
                </a:lnTo>
                <a:lnTo>
                  <a:pt x="1163" y="352"/>
                </a:lnTo>
                <a:lnTo>
                  <a:pt x="1164" y="351"/>
                </a:lnTo>
                <a:lnTo>
                  <a:pt x="1166" y="351"/>
                </a:lnTo>
                <a:lnTo>
                  <a:pt x="1166" y="351"/>
                </a:lnTo>
                <a:lnTo>
                  <a:pt x="1168" y="351"/>
                </a:lnTo>
                <a:lnTo>
                  <a:pt x="1170" y="347"/>
                </a:lnTo>
                <a:lnTo>
                  <a:pt x="1172" y="347"/>
                </a:lnTo>
                <a:lnTo>
                  <a:pt x="1174" y="347"/>
                </a:lnTo>
                <a:lnTo>
                  <a:pt x="1176" y="347"/>
                </a:lnTo>
                <a:lnTo>
                  <a:pt x="1176" y="344"/>
                </a:lnTo>
                <a:lnTo>
                  <a:pt x="1178" y="344"/>
                </a:lnTo>
                <a:lnTo>
                  <a:pt x="1180" y="341"/>
                </a:lnTo>
                <a:lnTo>
                  <a:pt x="1181" y="337"/>
                </a:lnTo>
                <a:lnTo>
                  <a:pt x="1183" y="337"/>
                </a:lnTo>
                <a:lnTo>
                  <a:pt x="1185" y="331"/>
                </a:lnTo>
                <a:lnTo>
                  <a:pt x="1187" y="331"/>
                </a:lnTo>
                <a:lnTo>
                  <a:pt x="1189" y="331"/>
                </a:lnTo>
                <a:lnTo>
                  <a:pt x="1191" y="331"/>
                </a:lnTo>
                <a:lnTo>
                  <a:pt x="1193" y="331"/>
                </a:lnTo>
                <a:lnTo>
                  <a:pt x="1195" y="331"/>
                </a:lnTo>
                <a:lnTo>
                  <a:pt x="1195" y="331"/>
                </a:lnTo>
                <a:lnTo>
                  <a:pt x="1197" y="331"/>
                </a:lnTo>
                <a:lnTo>
                  <a:pt x="1198" y="331"/>
                </a:lnTo>
                <a:lnTo>
                  <a:pt x="1200" y="331"/>
                </a:lnTo>
                <a:lnTo>
                  <a:pt x="1202" y="331"/>
                </a:lnTo>
                <a:lnTo>
                  <a:pt x="1204" y="331"/>
                </a:lnTo>
                <a:lnTo>
                  <a:pt x="1206" y="331"/>
                </a:lnTo>
                <a:lnTo>
                  <a:pt x="1208" y="331"/>
                </a:lnTo>
                <a:lnTo>
                  <a:pt x="1210" y="331"/>
                </a:lnTo>
                <a:lnTo>
                  <a:pt x="1210" y="331"/>
                </a:lnTo>
                <a:lnTo>
                  <a:pt x="1212" y="331"/>
                </a:lnTo>
                <a:lnTo>
                  <a:pt x="1214" y="324"/>
                </a:lnTo>
                <a:lnTo>
                  <a:pt x="1216" y="324"/>
                </a:lnTo>
                <a:lnTo>
                  <a:pt x="1217" y="324"/>
                </a:lnTo>
                <a:lnTo>
                  <a:pt x="1219" y="324"/>
                </a:lnTo>
                <a:lnTo>
                  <a:pt x="1221" y="321"/>
                </a:lnTo>
                <a:lnTo>
                  <a:pt x="1221" y="314"/>
                </a:lnTo>
                <a:lnTo>
                  <a:pt x="1223" y="314"/>
                </a:lnTo>
                <a:lnTo>
                  <a:pt x="1225" y="309"/>
                </a:lnTo>
                <a:lnTo>
                  <a:pt x="1227" y="307"/>
                </a:lnTo>
                <a:lnTo>
                  <a:pt x="1229" y="304"/>
                </a:lnTo>
                <a:lnTo>
                  <a:pt x="1231" y="304"/>
                </a:lnTo>
                <a:lnTo>
                  <a:pt x="1233" y="304"/>
                </a:lnTo>
                <a:lnTo>
                  <a:pt x="1234" y="299"/>
                </a:lnTo>
                <a:lnTo>
                  <a:pt x="1236" y="299"/>
                </a:lnTo>
                <a:lnTo>
                  <a:pt x="1238" y="299"/>
                </a:lnTo>
                <a:lnTo>
                  <a:pt x="1240" y="299"/>
                </a:lnTo>
                <a:lnTo>
                  <a:pt x="1240" y="299"/>
                </a:lnTo>
                <a:lnTo>
                  <a:pt x="1242" y="299"/>
                </a:lnTo>
                <a:lnTo>
                  <a:pt x="1244" y="299"/>
                </a:lnTo>
                <a:lnTo>
                  <a:pt x="1246" y="299"/>
                </a:lnTo>
                <a:lnTo>
                  <a:pt x="1248" y="299"/>
                </a:lnTo>
                <a:lnTo>
                  <a:pt x="1250" y="299"/>
                </a:lnTo>
                <a:lnTo>
                  <a:pt x="1252" y="296"/>
                </a:lnTo>
                <a:lnTo>
                  <a:pt x="1253" y="296"/>
                </a:lnTo>
                <a:lnTo>
                  <a:pt x="1253" y="296"/>
                </a:lnTo>
                <a:lnTo>
                  <a:pt x="1255" y="296"/>
                </a:lnTo>
                <a:lnTo>
                  <a:pt x="1257" y="296"/>
                </a:lnTo>
                <a:lnTo>
                  <a:pt x="1259" y="289"/>
                </a:lnTo>
                <a:lnTo>
                  <a:pt x="1261" y="289"/>
                </a:lnTo>
                <a:lnTo>
                  <a:pt x="1263" y="289"/>
                </a:lnTo>
                <a:lnTo>
                  <a:pt x="1265" y="289"/>
                </a:lnTo>
                <a:lnTo>
                  <a:pt x="1265" y="289"/>
                </a:lnTo>
                <a:lnTo>
                  <a:pt x="1267" y="289"/>
                </a:lnTo>
                <a:lnTo>
                  <a:pt x="1269" y="289"/>
                </a:lnTo>
                <a:lnTo>
                  <a:pt x="1270" y="289"/>
                </a:lnTo>
                <a:lnTo>
                  <a:pt x="1272" y="286"/>
                </a:lnTo>
                <a:lnTo>
                  <a:pt x="1274" y="286"/>
                </a:lnTo>
                <a:lnTo>
                  <a:pt x="1276" y="286"/>
                </a:lnTo>
                <a:lnTo>
                  <a:pt x="1278" y="281"/>
                </a:lnTo>
                <a:lnTo>
                  <a:pt x="1280" y="278"/>
                </a:lnTo>
                <a:lnTo>
                  <a:pt x="1282" y="278"/>
                </a:lnTo>
                <a:lnTo>
                  <a:pt x="1284" y="278"/>
                </a:lnTo>
                <a:lnTo>
                  <a:pt x="1286" y="278"/>
                </a:lnTo>
                <a:lnTo>
                  <a:pt x="1286" y="278"/>
                </a:lnTo>
                <a:lnTo>
                  <a:pt x="1288" y="273"/>
                </a:lnTo>
                <a:lnTo>
                  <a:pt x="1289" y="269"/>
                </a:lnTo>
                <a:lnTo>
                  <a:pt x="1291" y="269"/>
                </a:lnTo>
                <a:lnTo>
                  <a:pt x="1293" y="269"/>
                </a:lnTo>
                <a:lnTo>
                  <a:pt x="1295" y="269"/>
                </a:lnTo>
                <a:lnTo>
                  <a:pt x="1297" y="266"/>
                </a:lnTo>
                <a:lnTo>
                  <a:pt x="1299" y="266"/>
                </a:lnTo>
                <a:lnTo>
                  <a:pt x="1299" y="266"/>
                </a:lnTo>
                <a:lnTo>
                  <a:pt x="1301" y="266"/>
                </a:lnTo>
                <a:lnTo>
                  <a:pt x="1303" y="266"/>
                </a:lnTo>
                <a:lnTo>
                  <a:pt x="1305" y="266"/>
                </a:lnTo>
                <a:lnTo>
                  <a:pt x="1306" y="266"/>
                </a:lnTo>
                <a:lnTo>
                  <a:pt x="1308" y="266"/>
                </a:lnTo>
                <a:lnTo>
                  <a:pt x="1308" y="266"/>
                </a:lnTo>
                <a:lnTo>
                  <a:pt x="1310" y="263"/>
                </a:lnTo>
                <a:lnTo>
                  <a:pt x="1312" y="258"/>
                </a:lnTo>
                <a:lnTo>
                  <a:pt x="1314" y="258"/>
                </a:lnTo>
                <a:lnTo>
                  <a:pt x="1316" y="258"/>
                </a:lnTo>
                <a:lnTo>
                  <a:pt x="1318" y="258"/>
                </a:lnTo>
                <a:lnTo>
                  <a:pt x="1320" y="258"/>
                </a:lnTo>
                <a:lnTo>
                  <a:pt x="1322" y="258"/>
                </a:lnTo>
                <a:lnTo>
                  <a:pt x="1323" y="254"/>
                </a:lnTo>
                <a:lnTo>
                  <a:pt x="1325" y="254"/>
                </a:lnTo>
                <a:lnTo>
                  <a:pt x="1327" y="254"/>
                </a:lnTo>
                <a:lnTo>
                  <a:pt x="1329" y="254"/>
                </a:lnTo>
                <a:lnTo>
                  <a:pt x="1331" y="254"/>
                </a:lnTo>
                <a:lnTo>
                  <a:pt x="1331" y="254"/>
                </a:lnTo>
                <a:lnTo>
                  <a:pt x="1333" y="254"/>
                </a:lnTo>
                <a:lnTo>
                  <a:pt x="1335" y="249"/>
                </a:lnTo>
                <a:lnTo>
                  <a:pt x="1337" y="249"/>
                </a:lnTo>
                <a:lnTo>
                  <a:pt x="1339" y="249"/>
                </a:lnTo>
                <a:lnTo>
                  <a:pt x="1341" y="249"/>
                </a:lnTo>
                <a:lnTo>
                  <a:pt x="1342" y="246"/>
                </a:lnTo>
                <a:lnTo>
                  <a:pt x="1342" y="241"/>
                </a:lnTo>
                <a:lnTo>
                  <a:pt x="1344" y="241"/>
                </a:lnTo>
                <a:lnTo>
                  <a:pt x="1346" y="241"/>
                </a:lnTo>
                <a:lnTo>
                  <a:pt x="1348" y="241"/>
                </a:lnTo>
                <a:lnTo>
                  <a:pt x="1350" y="241"/>
                </a:lnTo>
                <a:lnTo>
                  <a:pt x="1352" y="241"/>
                </a:lnTo>
                <a:lnTo>
                  <a:pt x="1354" y="241"/>
                </a:lnTo>
                <a:lnTo>
                  <a:pt x="1354" y="241"/>
                </a:lnTo>
                <a:lnTo>
                  <a:pt x="1356" y="241"/>
                </a:lnTo>
                <a:lnTo>
                  <a:pt x="1358" y="241"/>
                </a:lnTo>
                <a:lnTo>
                  <a:pt x="1359" y="241"/>
                </a:lnTo>
                <a:lnTo>
                  <a:pt x="1361" y="238"/>
                </a:lnTo>
                <a:lnTo>
                  <a:pt x="1363" y="238"/>
                </a:lnTo>
                <a:lnTo>
                  <a:pt x="1365" y="238"/>
                </a:lnTo>
                <a:lnTo>
                  <a:pt x="1367" y="238"/>
                </a:lnTo>
                <a:lnTo>
                  <a:pt x="1369" y="233"/>
                </a:lnTo>
                <a:lnTo>
                  <a:pt x="1371" y="233"/>
                </a:lnTo>
                <a:lnTo>
                  <a:pt x="1373" y="233"/>
                </a:lnTo>
                <a:lnTo>
                  <a:pt x="1375" y="233"/>
                </a:lnTo>
                <a:lnTo>
                  <a:pt x="1377" y="233"/>
                </a:lnTo>
                <a:lnTo>
                  <a:pt x="1377" y="228"/>
                </a:lnTo>
                <a:lnTo>
                  <a:pt x="1378" y="228"/>
                </a:lnTo>
                <a:lnTo>
                  <a:pt x="1380" y="224"/>
                </a:lnTo>
                <a:lnTo>
                  <a:pt x="1382" y="219"/>
                </a:lnTo>
                <a:lnTo>
                  <a:pt x="1384" y="216"/>
                </a:lnTo>
                <a:lnTo>
                  <a:pt x="1386" y="216"/>
                </a:lnTo>
                <a:lnTo>
                  <a:pt x="1386" y="216"/>
                </a:lnTo>
                <a:lnTo>
                  <a:pt x="1388" y="216"/>
                </a:lnTo>
                <a:lnTo>
                  <a:pt x="1390" y="216"/>
                </a:lnTo>
                <a:lnTo>
                  <a:pt x="1392" y="216"/>
                </a:lnTo>
                <a:lnTo>
                  <a:pt x="1394" y="211"/>
                </a:lnTo>
                <a:lnTo>
                  <a:pt x="1395" y="211"/>
                </a:lnTo>
                <a:lnTo>
                  <a:pt x="1397" y="211"/>
                </a:lnTo>
                <a:lnTo>
                  <a:pt x="1399" y="211"/>
                </a:lnTo>
                <a:lnTo>
                  <a:pt x="1399" y="206"/>
                </a:lnTo>
                <a:lnTo>
                  <a:pt x="1401" y="206"/>
                </a:lnTo>
                <a:lnTo>
                  <a:pt x="1403" y="206"/>
                </a:lnTo>
                <a:lnTo>
                  <a:pt x="1405" y="206"/>
                </a:lnTo>
                <a:lnTo>
                  <a:pt x="1407" y="206"/>
                </a:lnTo>
                <a:lnTo>
                  <a:pt x="1409" y="206"/>
                </a:lnTo>
                <a:lnTo>
                  <a:pt x="1411" y="206"/>
                </a:lnTo>
                <a:lnTo>
                  <a:pt x="1413" y="206"/>
                </a:lnTo>
                <a:lnTo>
                  <a:pt x="1414" y="206"/>
                </a:lnTo>
                <a:lnTo>
                  <a:pt x="1416" y="201"/>
                </a:lnTo>
                <a:lnTo>
                  <a:pt x="1418" y="201"/>
                </a:lnTo>
                <a:lnTo>
                  <a:pt x="1420" y="201"/>
                </a:lnTo>
                <a:lnTo>
                  <a:pt x="1420" y="201"/>
                </a:lnTo>
                <a:lnTo>
                  <a:pt x="1422" y="191"/>
                </a:lnTo>
                <a:lnTo>
                  <a:pt x="1424" y="191"/>
                </a:lnTo>
                <a:lnTo>
                  <a:pt x="1426" y="191"/>
                </a:lnTo>
                <a:lnTo>
                  <a:pt x="1428" y="191"/>
                </a:lnTo>
                <a:lnTo>
                  <a:pt x="1430" y="191"/>
                </a:lnTo>
                <a:lnTo>
                  <a:pt x="1430" y="186"/>
                </a:lnTo>
                <a:lnTo>
                  <a:pt x="1431" y="181"/>
                </a:lnTo>
                <a:lnTo>
                  <a:pt x="1433" y="176"/>
                </a:lnTo>
                <a:lnTo>
                  <a:pt x="1435" y="176"/>
                </a:lnTo>
                <a:lnTo>
                  <a:pt x="1437" y="171"/>
                </a:lnTo>
                <a:lnTo>
                  <a:pt x="1439" y="171"/>
                </a:lnTo>
                <a:lnTo>
                  <a:pt x="1441" y="171"/>
                </a:lnTo>
                <a:lnTo>
                  <a:pt x="1443" y="171"/>
                </a:lnTo>
                <a:lnTo>
                  <a:pt x="1445" y="171"/>
                </a:lnTo>
                <a:lnTo>
                  <a:pt x="1445" y="171"/>
                </a:lnTo>
                <a:lnTo>
                  <a:pt x="1447" y="171"/>
                </a:lnTo>
                <a:lnTo>
                  <a:pt x="1448" y="171"/>
                </a:lnTo>
                <a:lnTo>
                  <a:pt x="1450" y="171"/>
                </a:lnTo>
                <a:lnTo>
                  <a:pt x="1452" y="171"/>
                </a:lnTo>
                <a:lnTo>
                  <a:pt x="1454" y="171"/>
                </a:lnTo>
                <a:lnTo>
                  <a:pt x="1456" y="171"/>
                </a:lnTo>
                <a:lnTo>
                  <a:pt x="1458" y="171"/>
                </a:lnTo>
                <a:lnTo>
                  <a:pt x="1460" y="171"/>
                </a:lnTo>
                <a:lnTo>
                  <a:pt x="1462" y="171"/>
                </a:lnTo>
                <a:lnTo>
                  <a:pt x="1464" y="166"/>
                </a:lnTo>
                <a:lnTo>
                  <a:pt x="1464" y="166"/>
                </a:lnTo>
                <a:lnTo>
                  <a:pt x="1466" y="166"/>
                </a:lnTo>
                <a:lnTo>
                  <a:pt x="1467" y="166"/>
                </a:lnTo>
                <a:lnTo>
                  <a:pt x="1469" y="166"/>
                </a:lnTo>
                <a:lnTo>
                  <a:pt x="1471" y="166"/>
                </a:lnTo>
                <a:lnTo>
                  <a:pt x="1473" y="166"/>
                </a:lnTo>
                <a:lnTo>
                  <a:pt x="1475" y="166"/>
                </a:lnTo>
                <a:lnTo>
                  <a:pt x="1475" y="166"/>
                </a:lnTo>
                <a:lnTo>
                  <a:pt x="1477" y="166"/>
                </a:lnTo>
                <a:lnTo>
                  <a:pt x="1479" y="166"/>
                </a:lnTo>
                <a:lnTo>
                  <a:pt x="1481" y="161"/>
                </a:lnTo>
                <a:lnTo>
                  <a:pt x="1483" y="161"/>
                </a:lnTo>
                <a:lnTo>
                  <a:pt x="1484" y="161"/>
                </a:lnTo>
                <a:lnTo>
                  <a:pt x="1486" y="161"/>
                </a:lnTo>
                <a:lnTo>
                  <a:pt x="1488" y="155"/>
                </a:lnTo>
                <a:lnTo>
                  <a:pt x="1490" y="155"/>
                </a:lnTo>
                <a:lnTo>
                  <a:pt x="1490" y="155"/>
                </a:lnTo>
                <a:lnTo>
                  <a:pt x="1492" y="155"/>
                </a:lnTo>
                <a:lnTo>
                  <a:pt x="1494" y="155"/>
                </a:lnTo>
                <a:lnTo>
                  <a:pt x="1496" y="155"/>
                </a:lnTo>
                <a:lnTo>
                  <a:pt x="1498" y="155"/>
                </a:lnTo>
                <a:lnTo>
                  <a:pt x="1500" y="155"/>
                </a:lnTo>
                <a:lnTo>
                  <a:pt x="1502" y="155"/>
                </a:lnTo>
                <a:lnTo>
                  <a:pt x="1503" y="155"/>
                </a:lnTo>
                <a:lnTo>
                  <a:pt x="1505" y="155"/>
                </a:lnTo>
                <a:lnTo>
                  <a:pt x="1507" y="150"/>
                </a:lnTo>
                <a:lnTo>
                  <a:pt x="1507" y="150"/>
                </a:lnTo>
                <a:lnTo>
                  <a:pt x="1509" y="150"/>
                </a:lnTo>
                <a:lnTo>
                  <a:pt x="1511" y="150"/>
                </a:lnTo>
                <a:lnTo>
                  <a:pt x="1513" y="150"/>
                </a:lnTo>
                <a:lnTo>
                  <a:pt x="1515" y="150"/>
                </a:lnTo>
                <a:lnTo>
                  <a:pt x="1517" y="150"/>
                </a:lnTo>
                <a:lnTo>
                  <a:pt x="1519" y="145"/>
                </a:lnTo>
                <a:lnTo>
                  <a:pt x="1519" y="138"/>
                </a:lnTo>
                <a:lnTo>
                  <a:pt x="1520" y="138"/>
                </a:lnTo>
                <a:lnTo>
                  <a:pt x="1522" y="131"/>
                </a:lnTo>
                <a:lnTo>
                  <a:pt x="1524" y="131"/>
                </a:lnTo>
                <a:lnTo>
                  <a:pt x="1526" y="131"/>
                </a:lnTo>
                <a:lnTo>
                  <a:pt x="1528" y="126"/>
                </a:lnTo>
                <a:lnTo>
                  <a:pt x="1530" y="126"/>
                </a:lnTo>
                <a:lnTo>
                  <a:pt x="1532" y="126"/>
                </a:lnTo>
                <a:lnTo>
                  <a:pt x="1534" y="126"/>
                </a:lnTo>
                <a:lnTo>
                  <a:pt x="1536" y="126"/>
                </a:lnTo>
                <a:lnTo>
                  <a:pt x="1536" y="126"/>
                </a:lnTo>
                <a:lnTo>
                  <a:pt x="1538" y="126"/>
                </a:lnTo>
                <a:lnTo>
                  <a:pt x="1539" y="126"/>
                </a:lnTo>
                <a:lnTo>
                  <a:pt x="1541" y="126"/>
                </a:lnTo>
                <a:lnTo>
                  <a:pt x="1543" y="126"/>
                </a:lnTo>
                <a:lnTo>
                  <a:pt x="1545" y="126"/>
                </a:lnTo>
                <a:lnTo>
                  <a:pt x="1547" y="120"/>
                </a:lnTo>
                <a:lnTo>
                  <a:pt x="1549" y="120"/>
                </a:lnTo>
                <a:lnTo>
                  <a:pt x="1551" y="120"/>
                </a:lnTo>
                <a:lnTo>
                  <a:pt x="1553" y="120"/>
                </a:lnTo>
                <a:lnTo>
                  <a:pt x="1553" y="120"/>
                </a:lnTo>
                <a:lnTo>
                  <a:pt x="1555" y="120"/>
                </a:lnTo>
                <a:lnTo>
                  <a:pt x="1556" y="120"/>
                </a:lnTo>
                <a:lnTo>
                  <a:pt x="1558" y="113"/>
                </a:lnTo>
                <a:lnTo>
                  <a:pt x="1560" y="113"/>
                </a:lnTo>
                <a:lnTo>
                  <a:pt x="1562" y="113"/>
                </a:lnTo>
                <a:lnTo>
                  <a:pt x="1562" y="113"/>
                </a:lnTo>
                <a:lnTo>
                  <a:pt x="1564" y="113"/>
                </a:lnTo>
                <a:lnTo>
                  <a:pt x="1566" y="113"/>
                </a:lnTo>
                <a:lnTo>
                  <a:pt x="1568" y="113"/>
                </a:lnTo>
                <a:lnTo>
                  <a:pt x="1570" y="113"/>
                </a:lnTo>
                <a:lnTo>
                  <a:pt x="1572" y="113"/>
                </a:lnTo>
                <a:lnTo>
                  <a:pt x="1573" y="106"/>
                </a:lnTo>
                <a:lnTo>
                  <a:pt x="1575" y="106"/>
                </a:lnTo>
                <a:lnTo>
                  <a:pt x="1577" y="100"/>
                </a:lnTo>
                <a:lnTo>
                  <a:pt x="1579" y="100"/>
                </a:lnTo>
                <a:lnTo>
                  <a:pt x="1581" y="100"/>
                </a:lnTo>
                <a:lnTo>
                  <a:pt x="1581" y="100"/>
                </a:lnTo>
                <a:lnTo>
                  <a:pt x="1583" y="100"/>
                </a:lnTo>
                <a:lnTo>
                  <a:pt x="1585" y="100"/>
                </a:lnTo>
                <a:lnTo>
                  <a:pt x="1587" y="100"/>
                </a:lnTo>
                <a:lnTo>
                  <a:pt x="1589" y="100"/>
                </a:lnTo>
                <a:lnTo>
                  <a:pt x="1591" y="100"/>
                </a:lnTo>
                <a:lnTo>
                  <a:pt x="1592" y="91"/>
                </a:lnTo>
                <a:lnTo>
                  <a:pt x="1594" y="91"/>
                </a:lnTo>
                <a:lnTo>
                  <a:pt x="1596" y="91"/>
                </a:lnTo>
                <a:lnTo>
                  <a:pt x="1596" y="91"/>
                </a:lnTo>
                <a:lnTo>
                  <a:pt x="1598" y="91"/>
                </a:lnTo>
                <a:lnTo>
                  <a:pt x="1600" y="91"/>
                </a:lnTo>
                <a:lnTo>
                  <a:pt x="1602" y="91"/>
                </a:lnTo>
                <a:lnTo>
                  <a:pt x="1604" y="91"/>
                </a:lnTo>
                <a:lnTo>
                  <a:pt x="1606" y="91"/>
                </a:lnTo>
                <a:lnTo>
                  <a:pt x="1608" y="91"/>
                </a:lnTo>
                <a:lnTo>
                  <a:pt x="1608" y="91"/>
                </a:lnTo>
                <a:lnTo>
                  <a:pt x="1609" y="91"/>
                </a:lnTo>
                <a:lnTo>
                  <a:pt x="1611" y="91"/>
                </a:lnTo>
                <a:lnTo>
                  <a:pt x="1613" y="91"/>
                </a:lnTo>
                <a:lnTo>
                  <a:pt x="1615" y="91"/>
                </a:lnTo>
                <a:lnTo>
                  <a:pt x="1617" y="91"/>
                </a:lnTo>
                <a:lnTo>
                  <a:pt x="1619" y="91"/>
                </a:lnTo>
                <a:lnTo>
                  <a:pt x="1621" y="91"/>
                </a:lnTo>
                <a:lnTo>
                  <a:pt x="1623" y="91"/>
                </a:lnTo>
                <a:lnTo>
                  <a:pt x="1625" y="91"/>
                </a:lnTo>
                <a:lnTo>
                  <a:pt x="1627" y="91"/>
                </a:lnTo>
                <a:lnTo>
                  <a:pt x="1627" y="91"/>
                </a:lnTo>
                <a:lnTo>
                  <a:pt x="1628" y="91"/>
                </a:lnTo>
                <a:lnTo>
                  <a:pt x="1630" y="91"/>
                </a:lnTo>
                <a:lnTo>
                  <a:pt x="1632" y="91"/>
                </a:lnTo>
                <a:lnTo>
                  <a:pt x="1634" y="91"/>
                </a:lnTo>
                <a:lnTo>
                  <a:pt x="1636" y="91"/>
                </a:lnTo>
                <a:lnTo>
                  <a:pt x="1638" y="91"/>
                </a:lnTo>
                <a:lnTo>
                  <a:pt x="1640" y="91"/>
                </a:lnTo>
                <a:lnTo>
                  <a:pt x="1640" y="91"/>
                </a:lnTo>
                <a:lnTo>
                  <a:pt x="1642" y="91"/>
                </a:lnTo>
                <a:lnTo>
                  <a:pt x="1644" y="91"/>
                </a:lnTo>
                <a:lnTo>
                  <a:pt x="1645" y="83"/>
                </a:lnTo>
                <a:lnTo>
                  <a:pt x="1647" y="83"/>
                </a:lnTo>
                <a:lnTo>
                  <a:pt x="1649" y="83"/>
                </a:lnTo>
                <a:lnTo>
                  <a:pt x="1651" y="83"/>
                </a:lnTo>
                <a:lnTo>
                  <a:pt x="1651" y="83"/>
                </a:lnTo>
                <a:lnTo>
                  <a:pt x="1653" y="83"/>
                </a:lnTo>
                <a:lnTo>
                  <a:pt x="1655" y="83"/>
                </a:lnTo>
                <a:lnTo>
                  <a:pt x="1657" y="73"/>
                </a:lnTo>
                <a:lnTo>
                  <a:pt x="1659" y="73"/>
                </a:lnTo>
                <a:lnTo>
                  <a:pt x="1661" y="73"/>
                </a:lnTo>
                <a:lnTo>
                  <a:pt x="1663" y="73"/>
                </a:lnTo>
                <a:lnTo>
                  <a:pt x="1664" y="73"/>
                </a:lnTo>
                <a:lnTo>
                  <a:pt x="1666" y="73"/>
                </a:lnTo>
                <a:lnTo>
                  <a:pt x="1668" y="73"/>
                </a:lnTo>
                <a:lnTo>
                  <a:pt x="1670" y="73"/>
                </a:lnTo>
                <a:lnTo>
                  <a:pt x="1672" y="73"/>
                </a:lnTo>
                <a:lnTo>
                  <a:pt x="1672" y="73"/>
                </a:lnTo>
                <a:lnTo>
                  <a:pt x="1674" y="73"/>
                </a:lnTo>
                <a:lnTo>
                  <a:pt x="1676" y="73"/>
                </a:lnTo>
                <a:lnTo>
                  <a:pt x="1678" y="73"/>
                </a:lnTo>
                <a:lnTo>
                  <a:pt x="1680" y="73"/>
                </a:lnTo>
                <a:lnTo>
                  <a:pt x="1681" y="73"/>
                </a:lnTo>
                <a:lnTo>
                  <a:pt x="1683" y="73"/>
                </a:lnTo>
                <a:lnTo>
                  <a:pt x="1685" y="73"/>
                </a:lnTo>
                <a:lnTo>
                  <a:pt x="1685" y="73"/>
                </a:lnTo>
                <a:lnTo>
                  <a:pt x="1687" y="73"/>
                </a:lnTo>
                <a:lnTo>
                  <a:pt x="1689" y="73"/>
                </a:lnTo>
                <a:lnTo>
                  <a:pt x="1691" y="73"/>
                </a:lnTo>
                <a:lnTo>
                  <a:pt x="1693" y="73"/>
                </a:lnTo>
                <a:lnTo>
                  <a:pt x="1695" y="63"/>
                </a:lnTo>
                <a:lnTo>
                  <a:pt x="1695" y="63"/>
                </a:lnTo>
                <a:lnTo>
                  <a:pt x="1697" y="63"/>
                </a:lnTo>
                <a:lnTo>
                  <a:pt x="1698" y="63"/>
                </a:lnTo>
                <a:lnTo>
                  <a:pt x="1700" y="63"/>
                </a:lnTo>
                <a:lnTo>
                  <a:pt x="1702" y="63"/>
                </a:lnTo>
                <a:lnTo>
                  <a:pt x="1704" y="63"/>
                </a:lnTo>
                <a:lnTo>
                  <a:pt x="1706" y="63"/>
                </a:lnTo>
                <a:lnTo>
                  <a:pt x="1708" y="63"/>
                </a:lnTo>
                <a:lnTo>
                  <a:pt x="1710" y="63"/>
                </a:lnTo>
                <a:lnTo>
                  <a:pt x="1712" y="63"/>
                </a:lnTo>
                <a:lnTo>
                  <a:pt x="1714" y="63"/>
                </a:lnTo>
                <a:lnTo>
                  <a:pt x="1716" y="63"/>
                </a:lnTo>
                <a:lnTo>
                  <a:pt x="1717" y="63"/>
                </a:lnTo>
                <a:lnTo>
                  <a:pt x="1717" y="63"/>
                </a:lnTo>
                <a:lnTo>
                  <a:pt x="1719" y="63"/>
                </a:lnTo>
                <a:lnTo>
                  <a:pt x="1721" y="63"/>
                </a:lnTo>
                <a:lnTo>
                  <a:pt x="1723" y="63"/>
                </a:lnTo>
                <a:lnTo>
                  <a:pt x="1725" y="63"/>
                </a:lnTo>
                <a:lnTo>
                  <a:pt x="1727" y="63"/>
                </a:lnTo>
                <a:lnTo>
                  <a:pt x="1729" y="63"/>
                </a:lnTo>
                <a:lnTo>
                  <a:pt x="1729" y="63"/>
                </a:lnTo>
                <a:lnTo>
                  <a:pt x="1731" y="63"/>
                </a:lnTo>
                <a:lnTo>
                  <a:pt x="1733" y="63"/>
                </a:lnTo>
                <a:lnTo>
                  <a:pt x="1734" y="63"/>
                </a:lnTo>
                <a:lnTo>
                  <a:pt x="1736" y="63"/>
                </a:lnTo>
                <a:lnTo>
                  <a:pt x="1738" y="63"/>
                </a:lnTo>
                <a:lnTo>
                  <a:pt x="1740" y="63"/>
                </a:lnTo>
                <a:lnTo>
                  <a:pt x="1740" y="63"/>
                </a:lnTo>
                <a:lnTo>
                  <a:pt x="1742" y="63"/>
                </a:lnTo>
                <a:lnTo>
                  <a:pt x="1744" y="63"/>
                </a:lnTo>
                <a:lnTo>
                  <a:pt x="1746" y="63"/>
                </a:lnTo>
                <a:lnTo>
                  <a:pt x="1748" y="63"/>
                </a:lnTo>
                <a:lnTo>
                  <a:pt x="1750" y="63"/>
                </a:lnTo>
                <a:lnTo>
                  <a:pt x="1752" y="63"/>
                </a:lnTo>
                <a:lnTo>
                  <a:pt x="1753" y="63"/>
                </a:lnTo>
                <a:lnTo>
                  <a:pt x="1755" y="63"/>
                </a:lnTo>
                <a:lnTo>
                  <a:pt x="1757" y="63"/>
                </a:lnTo>
                <a:lnTo>
                  <a:pt x="1759" y="63"/>
                </a:lnTo>
                <a:lnTo>
                  <a:pt x="1761" y="63"/>
                </a:lnTo>
                <a:lnTo>
                  <a:pt x="1763" y="63"/>
                </a:lnTo>
                <a:lnTo>
                  <a:pt x="1763" y="63"/>
                </a:lnTo>
                <a:lnTo>
                  <a:pt x="1765" y="63"/>
                </a:lnTo>
                <a:lnTo>
                  <a:pt x="1767" y="63"/>
                </a:lnTo>
                <a:lnTo>
                  <a:pt x="1769" y="63"/>
                </a:lnTo>
                <a:lnTo>
                  <a:pt x="1770" y="63"/>
                </a:lnTo>
                <a:lnTo>
                  <a:pt x="1772" y="50"/>
                </a:lnTo>
                <a:lnTo>
                  <a:pt x="1772" y="50"/>
                </a:lnTo>
                <a:lnTo>
                  <a:pt x="1774" y="50"/>
                </a:lnTo>
                <a:lnTo>
                  <a:pt x="1776" y="50"/>
                </a:lnTo>
                <a:lnTo>
                  <a:pt x="1778" y="50"/>
                </a:lnTo>
                <a:lnTo>
                  <a:pt x="1780" y="35"/>
                </a:lnTo>
                <a:lnTo>
                  <a:pt x="1782" y="35"/>
                </a:lnTo>
                <a:lnTo>
                  <a:pt x="1784" y="35"/>
                </a:lnTo>
                <a:lnTo>
                  <a:pt x="1786" y="35"/>
                </a:lnTo>
                <a:lnTo>
                  <a:pt x="1786" y="35"/>
                </a:lnTo>
                <a:lnTo>
                  <a:pt x="1788" y="35"/>
                </a:lnTo>
                <a:lnTo>
                  <a:pt x="1789" y="35"/>
                </a:lnTo>
                <a:lnTo>
                  <a:pt x="1791" y="35"/>
                </a:lnTo>
                <a:lnTo>
                  <a:pt x="1793" y="35"/>
                </a:lnTo>
                <a:lnTo>
                  <a:pt x="1795" y="35"/>
                </a:lnTo>
                <a:lnTo>
                  <a:pt x="1797" y="18"/>
                </a:lnTo>
                <a:lnTo>
                  <a:pt x="1799" y="18"/>
                </a:lnTo>
                <a:lnTo>
                  <a:pt x="1801" y="18"/>
                </a:lnTo>
                <a:lnTo>
                  <a:pt x="1803" y="18"/>
                </a:lnTo>
                <a:lnTo>
                  <a:pt x="1805" y="18"/>
                </a:lnTo>
                <a:lnTo>
                  <a:pt x="1806" y="18"/>
                </a:lnTo>
                <a:lnTo>
                  <a:pt x="1806" y="0"/>
                </a:lnTo>
                <a:lnTo>
                  <a:pt x="1808" y="0"/>
                </a:lnTo>
                <a:lnTo>
                  <a:pt x="1810" y="0"/>
                </a:lnTo>
                <a:lnTo>
                  <a:pt x="1812" y="0"/>
                </a:lnTo>
                <a:lnTo>
                  <a:pt x="1814" y="0"/>
                </a:lnTo>
                <a:lnTo>
                  <a:pt x="1816" y="0"/>
                </a:lnTo>
                <a:lnTo>
                  <a:pt x="1816" y="0"/>
                </a:lnTo>
                <a:lnTo>
                  <a:pt x="1818" y="0"/>
                </a:lnTo>
                <a:lnTo>
                  <a:pt x="1820" y="0"/>
                </a:lnTo>
                <a:lnTo>
                  <a:pt x="1822" y="0"/>
                </a:lnTo>
                <a:lnTo>
                  <a:pt x="1823" y="0"/>
                </a:lnTo>
                <a:lnTo>
                  <a:pt x="1825" y="0"/>
                </a:lnTo>
                <a:lnTo>
                  <a:pt x="1827" y="0"/>
                </a:lnTo>
                <a:lnTo>
                  <a:pt x="1829" y="0"/>
                </a:lnTo>
                <a:lnTo>
                  <a:pt x="1831" y="0"/>
                </a:lnTo>
                <a:lnTo>
                  <a:pt x="1831" y="0"/>
                </a:lnTo>
                <a:lnTo>
                  <a:pt x="1833" y="0"/>
                </a:lnTo>
                <a:lnTo>
                  <a:pt x="1835" y="0"/>
                </a:lnTo>
                <a:lnTo>
                  <a:pt x="1837" y="0"/>
                </a:lnTo>
                <a:lnTo>
                  <a:pt x="1839" y="0"/>
                </a:lnTo>
                <a:lnTo>
                  <a:pt x="1841" y="0"/>
                </a:lnTo>
              </a:path>
            </a:pathLst>
          </a:custGeom>
          <a:noFill/>
          <a:ln w="28575" cap="rnd">
            <a:solidFill>
              <a:srgbClr val="EE7D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pPr defTabSz="385785"/>
            <a:endParaRPr lang="en-US" sz="1519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E7BE0A-2509-4687-9E82-78B6816C7486}"/>
              </a:ext>
            </a:extLst>
          </p:cNvPr>
          <p:cNvGrpSpPr/>
          <p:nvPr/>
        </p:nvGrpSpPr>
        <p:grpSpPr>
          <a:xfrm>
            <a:off x="174734" y="1564482"/>
            <a:ext cx="3100514" cy="2971524"/>
            <a:chOff x="512196" y="1363901"/>
            <a:chExt cx="4184724" cy="3852476"/>
          </a:xfrm>
        </p:grpSpPr>
        <p:sp>
          <p:nvSpPr>
            <p:cNvPr id="98" name="Rectangle 36">
              <a:extLst>
                <a:ext uri="{FF2B5EF4-FFF2-40B4-BE49-F238E27FC236}">
                  <a16:creationId xmlns:a16="http://schemas.microsoft.com/office/drawing/2014/main" id="{3CB90F99-8D5A-4A9A-AD55-2598F7ED8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845" y="4669584"/>
              <a:ext cx="9736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0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Rectangle 38">
              <a:extLst>
                <a:ext uri="{FF2B5EF4-FFF2-40B4-BE49-F238E27FC236}">
                  <a16:creationId xmlns:a16="http://schemas.microsoft.com/office/drawing/2014/main" id="{2677E249-72F6-4A40-92CE-130C52274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845" y="4166168"/>
              <a:ext cx="9736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4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Rectangle 40">
              <a:extLst>
                <a:ext uri="{FF2B5EF4-FFF2-40B4-BE49-F238E27FC236}">
                  <a16:creationId xmlns:a16="http://schemas.microsoft.com/office/drawing/2014/main" id="{C53E43FA-0DA2-410C-AFE6-DABF0905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845" y="3661315"/>
              <a:ext cx="9736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8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Rectangle 43">
              <a:extLst>
                <a:ext uri="{FF2B5EF4-FFF2-40B4-BE49-F238E27FC236}">
                  <a16:creationId xmlns:a16="http://schemas.microsoft.com/office/drawing/2014/main" id="{5CC8B3D5-F74E-4CDC-A3DF-182894355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85" y="3157900"/>
              <a:ext cx="194719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12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Rectangle 46">
              <a:extLst>
                <a:ext uri="{FF2B5EF4-FFF2-40B4-BE49-F238E27FC236}">
                  <a16:creationId xmlns:a16="http://schemas.microsoft.com/office/drawing/2014/main" id="{6822804E-F6F8-4C62-A1D1-423A8675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85" y="2654486"/>
              <a:ext cx="194719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16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Rectangle 49">
              <a:extLst>
                <a:ext uri="{FF2B5EF4-FFF2-40B4-BE49-F238E27FC236}">
                  <a16:creationId xmlns:a16="http://schemas.microsoft.com/office/drawing/2014/main" id="{7B78B53F-AE4F-472E-BDDF-35A0D9C69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85" y="2151070"/>
              <a:ext cx="194719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20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Rectangle 52">
              <a:extLst>
                <a:ext uri="{FF2B5EF4-FFF2-40B4-BE49-F238E27FC236}">
                  <a16:creationId xmlns:a16="http://schemas.microsoft.com/office/drawing/2014/main" id="{60B7A19F-1CF6-4B51-B28E-F4C710E1E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85" y="1647656"/>
              <a:ext cx="194719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24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96C1A004-13D2-4E56-827C-B2B7E90B7CE2}"/>
                </a:ext>
              </a:extLst>
            </p:cNvPr>
            <p:cNvGrpSpPr/>
            <p:nvPr/>
          </p:nvGrpSpPr>
          <p:grpSpPr>
            <a:xfrm>
              <a:off x="1152837" y="1741824"/>
              <a:ext cx="73152" cy="3026339"/>
              <a:chOff x="969964" y="1809751"/>
              <a:chExt cx="46038" cy="3570288"/>
            </a:xfrm>
          </p:grpSpPr>
          <p:sp>
            <p:nvSpPr>
              <p:cNvPr id="390" name="Line 303">
                <a:extLst>
                  <a:ext uri="{FF2B5EF4-FFF2-40B4-BE49-F238E27FC236}">
                    <a16:creationId xmlns:a16="http://schemas.microsoft.com/office/drawing/2014/main" id="{F14231B1-E54F-4299-A2C6-8F240BE11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6001" y="1809751"/>
                <a:ext cx="0" cy="357028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Line 304">
                <a:extLst>
                  <a:ext uri="{FF2B5EF4-FFF2-40B4-BE49-F238E27FC236}">
                    <a16:creationId xmlns:a16="http://schemas.microsoft.com/office/drawing/2014/main" id="{A3723D43-CAB9-48BC-8343-A34E81F61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964" y="1809751"/>
                <a:ext cx="4603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Line 305">
                <a:extLst>
                  <a:ext uri="{FF2B5EF4-FFF2-40B4-BE49-F238E27FC236}">
                    <a16:creationId xmlns:a16="http://schemas.microsoft.com/office/drawing/2014/main" id="{F3CA8E0D-41D8-40B0-8764-378128F72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964" y="2403476"/>
                <a:ext cx="4603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Line 306">
                <a:extLst>
                  <a:ext uri="{FF2B5EF4-FFF2-40B4-BE49-F238E27FC236}">
                    <a16:creationId xmlns:a16="http://schemas.microsoft.com/office/drawing/2014/main" id="{9A6B4CDA-3A62-400A-9D48-B1DD41D21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964" y="2998789"/>
                <a:ext cx="4603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Line 307">
                <a:extLst>
                  <a:ext uri="{FF2B5EF4-FFF2-40B4-BE49-F238E27FC236}">
                    <a16:creationId xmlns:a16="http://schemas.microsoft.com/office/drawing/2014/main" id="{13DC6274-DC68-4CC2-A182-D02E081DF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964" y="3595689"/>
                <a:ext cx="4603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Line 308">
                <a:extLst>
                  <a:ext uri="{FF2B5EF4-FFF2-40B4-BE49-F238E27FC236}">
                    <a16:creationId xmlns:a16="http://schemas.microsoft.com/office/drawing/2014/main" id="{AD5E414C-CC64-4038-9585-12B3F1791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964" y="4189414"/>
                <a:ext cx="4603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Line 309">
                <a:extLst>
                  <a:ext uri="{FF2B5EF4-FFF2-40B4-BE49-F238E27FC236}">
                    <a16:creationId xmlns:a16="http://schemas.microsoft.com/office/drawing/2014/main" id="{9A437079-54C2-4C02-85E3-CE8CD5626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964" y="4783139"/>
                <a:ext cx="4603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Line 310">
                <a:extLst>
                  <a:ext uri="{FF2B5EF4-FFF2-40B4-BE49-F238E27FC236}">
                    <a16:creationId xmlns:a16="http://schemas.microsoft.com/office/drawing/2014/main" id="{54C45E4D-BB11-42ED-AAA0-2AEAAAFA1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964" y="5380039"/>
                <a:ext cx="4603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D3E17F87-5D95-4AA9-8546-EF56B7E509D7}"/>
                </a:ext>
              </a:extLst>
            </p:cNvPr>
            <p:cNvGrpSpPr/>
            <p:nvPr/>
          </p:nvGrpSpPr>
          <p:grpSpPr>
            <a:xfrm>
              <a:off x="1230678" y="4768163"/>
              <a:ext cx="2922588" cy="62007"/>
              <a:chOff x="1016001" y="5380039"/>
              <a:chExt cx="2922588" cy="31750"/>
            </a:xfrm>
          </p:grpSpPr>
          <p:sp>
            <p:nvSpPr>
              <p:cNvPr id="398" name="Line 311">
                <a:extLst>
                  <a:ext uri="{FF2B5EF4-FFF2-40B4-BE49-F238E27FC236}">
                    <a16:creationId xmlns:a16="http://schemas.microsoft.com/office/drawing/2014/main" id="{E5BE0957-A1DD-45FF-B193-F53B71BD5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6001" y="5380039"/>
                <a:ext cx="292258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Line 312">
                <a:extLst>
                  <a:ext uri="{FF2B5EF4-FFF2-40B4-BE49-F238E27FC236}">
                    <a16:creationId xmlns:a16="http://schemas.microsoft.com/office/drawing/2014/main" id="{BC7CB331-1A12-48B5-A9CB-448C6CC5F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414" y="5380039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Line 313">
                <a:extLst>
                  <a:ext uri="{FF2B5EF4-FFF2-40B4-BE49-F238E27FC236}">
                    <a16:creationId xmlns:a16="http://schemas.microsoft.com/office/drawing/2014/main" id="{86F16D84-D2D3-4499-8075-B82A19B94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8051" y="5380039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Line 314">
                <a:extLst>
                  <a:ext uri="{FF2B5EF4-FFF2-40B4-BE49-F238E27FC236}">
                    <a16:creationId xmlns:a16="http://schemas.microsoft.com/office/drawing/2014/main" id="{E0922AE6-A240-4A28-BE4F-FB7F88ECB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689" y="5380039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Line 315">
                <a:extLst>
                  <a:ext uri="{FF2B5EF4-FFF2-40B4-BE49-F238E27FC236}">
                    <a16:creationId xmlns:a16="http://schemas.microsoft.com/office/drawing/2014/main" id="{6FC39D70-D23F-487A-B630-430786EFA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6501" y="5380039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Line 316">
                <a:extLst>
                  <a:ext uri="{FF2B5EF4-FFF2-40B4-BE49-F238E27FC236}">
                    <a16:creationId xmlns:a16="http://schemas.microsoft.com/office/drawing/2014/main" id="{EC6D1427-269C-4F00-8447-B9A791A44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9139" y="5380039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Line 317">
                <a:extLst>
                  <a:ext uri="{FF2B5EF4-FFF2-40B4-BE49-F238E27FC236}">
                    <a16:creationId xmlns:a16="http://schemas.microsoft.com/office/drawing/2014/main" id="{8BDFA55F-8967-4A1D-B54B-FB32A011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1776" y="5380039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Line 318">
                <a:extLst>
                  <a:ext uri="{FF2B5EF4-FFF2-40B4-BE49-F238E27FC236}">
                    <a16:creationId xmlns:a16="http://schemas.microsoft.com/office/drawing/2014/main" id="{0C369605-F52D-4F44-839A-41D887FDB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6001" y="5380039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153" tIns="38576" rIns="77153" bIns="38576" numCol="1" anchor="t" anchorCtr="0" compatLnSpc="1">
                <a:prstTxWarp prst="textNoShape">
                  <a:avLst/>
                </a:prstTxWarp>
              </a:bodyPr>
              <a:lstStyle/>
              <a:p>
                <a:pPr defTabSz="385785"/>
                <a:endParaRPr lang="en-US" sz="1519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6" name="Rectangle 339">
              <a:extLst>
                <a:ext uri="{FF2B5EF4-FFF2-40B4-BE49-F238E27FC236}">
                  <a16:creationId xmlns:a16="http://schemas.microsoft.com/office/drawing/2014/main" id="{4BD3B53F-3CE8-4044-8979-10C6B319A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422" y="1363901"/>
              <a:ext cx="3057273" cy="26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50" b="1" dirty="0">
                  <a:solidFill>
                    <a:srgbClr val="007CC2"/>
                  </a:solidFill>
                  <a:latin typeface="Arial"/>
                </a:rPr>
                <a:t>Qualifying MI &lt; 2 Years Ago</a:t>
              </a:r>
              <a:endParaRPr lang="en-US" altLang="en-US" sz="1350" dirty="0">
                <a:solidFill>
                  <a:srgbClr val="007CC2"/>
                </a:solidFill>
                <a:latin typeface="Arial"/>
              </a:endParaRPr>
            </a:p>
          </p:txBody>
        </p:sp>
        <p:sp>
          <p:nvSpPr>
            <p:cNvPr id="503" name="Rectangle 416">
              <a:extLst>
                <a:ext uri="{FF2B5EF4-FFF2-40B4-BE49-F238E27FC236}">
                  <a16:creationId xmlns:a16="http://schemas.microsoft.com/office/drawing/2014/main" id="{A4EAEC56-2E22-45BE-9238-DF46FFAC6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688" y="2991800"/>
              <a:ext cx="497617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13" dirty="0">
                  <a:solidFill>
                    <a:srgbClr val="EE7D2F"/>
                  </a:solidFill>
                  <a:latin typeface="Arial"/>
                </a:rPr>
                <a:t>13.5%</a:t>
              </a:r>
              <a:endParaRPr lang="en-US" altLang="en-US" sz="1519" dirty="0">
                <a:solidFill>
                  <a:srgbClr val="EE7D2F"/>
                </a:solidFill>
                <a:latin typeface="Arial"/>
              </a:endParaRPr>
            </a:p>
          </p:txBody>
        </p:sp>
        <p:sp>
          <p:nvSpPr>
            <p:cNvPr id="506" name="Rectangle 419">
              <a:extLst>
                <a:ext uri="{FF2B5EF4-FFF2-40B4-BE49-F238E27FC236}">
                  <a16:creationId xmlns:a16="http://schemas.microsoft.com/office/drawing/2014/main" id="{61F9A38C-8730-4274-95FB-1BD819307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302" y="2537804"/>
              <a:ext cx="497618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13" dirty="0">
                  <a:solidFill>
                    <a:srgbClr val="003161"/>
                  </a:solidFill>
                  <a:latin typeface="Arial"/>
                </a:rPr>
                <a:t>16.9%</a:t>
              </a:r>
              <a:endParaRPr lang="en-US" altLang="en-US" sz="1519" dirty="0">
                <a:solidFill>
                  <a:srgbClr val="003161"/>
                </a:solidFill>
                <a:latin typeface="Arial"/>
              </a:endParaRPr>
            </a:p>
          </p:txBody>
        </p:sp>
        <p:sp>
          <p:nvSpPr>
            <p:cNvPr id="509" name="Rectangle 422">
              <a:extLst>
                <a:ext uri="{FF2B5EF4-FFF2-40B4-BE49-F238E27FC236}">
                  <a16:creationId xmlns:a16="http://schemas.microsoft.com/office/drawing/2014/main" id="{7D562F6F-DD35-4A37-B174-38996DA01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696" y="4441258"/>
              <a:ext cx="984417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13" b="1" dirty="0">
                  <a:solidFill>
                    <a:srgbClr val="000000"/>
                  </a:solidFill>
                  <a:latin typeface="Arial"/>
                </a:rPr>
                <a:t>ARR = 3.4%</a:t>
              </a:r>
              <a:endParaRPr lang="en-US" altLang="en-US" sz="151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6" name="Rectangle 36">
              <a:extLst>
                <a:ext uri="{FF2B5EF4-FFF2-40B4-BE49-F238E27FC236}">
                  <a16:creationId xmlns:a16="http://schemas.microsoft.com/office/drawing/2014/main" id="{0A320205-6E10-4AF5-A3E3-8CE5EBB1C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379" y="4831957"/>
              <a:ext cx="9736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0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Rectangle 36">
              <a:extLst>
                <a:ext uri="{FF2B5EF4-FFF2-40B4-BE49-F238E27FC236}">
                  <a16:creationId xmlns:a16="http://schemas.microsoft.com/office/drawing/2014/main" id="{7C239175-476F-4DAF-BF85-630E07DB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735" y="4831957"/>
              <a:ext cx="9736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6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8" name="Rectangle 36">
              <a:extLst>
                <a:ext uri="{FF2B5EF4-FFF2-40B4-BE49-F238E27FC236}">
                  <a16:creationId xmlns:a16="http://schemas.microsoft.com/office/drawing/2014/main" id="{662F789B-226E-40ED-82B4-047A2D5B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410" y="4831957"/>
              <a:ext cx="19472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12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Rectangle 36">
              <a:extLst>
                <a:ext uri="{FF2B5EF4-FFF2-40B4-BE49-F238E27FC236}">
                  <a16:creationId xmlns:a16="http://schemas.microsoft.com/office/drawing/2014/main" id="{1C30F946-35A1-4638-8CB8-66DB9FFF0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766" y="4831957"/>
              <a:ext cx="19472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18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Rectangle 36">
              <a:extLst>
                <a:ext uri="{FF2B5EF4-FFF2-40B4-BE49-F238E27FC236}">
                  <a16:creationId xmlns:a16="http://schemas.microsoft.com/office/drawing/2014/main" id="{0B2B3381-0CF2-4944-8252-CB6531755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120" y="4831957"/>
              <a:ext cx="19472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24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Rectangle 36">
              <a:extLst>
                <a:ext uri="{FF2B5EF4-FFF2-40B4-BE49-F238E27FC236}">
                  <a16:creationId xmlns:a16="http://schemas.microsoft.com/office/drawing/2014/main" id="{8865CE8B-6FD2-48DF-A033-99A0C8564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76" y="4831957"/>
              <a:ext cx="19472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30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2" name="Rectangle 36">
              <a:extLst>
                <a:ext uri="{FF2B5EF4-FFF2-40B4-BE49-F238E27FC236}">
                  <a16:creationId xmlns:a16="http://schemas.microsoft.com/office/drawing/2014/main" id="{627C7A14-2E8A-4071-8BE3-37EC81AE4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829" y="4831957"/>
              <a:ext cx="194721" cy="20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13" dirty="0">
                  <a:solidFill>
                    <a:srgbClr val="000000"/>
                  </a:solidFill>
                  <a:latin typeface="Arial"/>
                </a:rPr>
                <a:t>36</a:t>
              </a:r>
              <a:endParaRPr lang="en-US" altLang="en-US" sz="27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Rectangle 36">
              <a:extLst>
                <a:ext uri="{FF2B5EF4-FFF2-40B4-BE49-F238E27FC236}">
                  <a16:creationId xmlns:a16="http://schemas.microsoft.com/office/drawing/2014/main" id="{A62CD16F-4B8D-49C0-AEE6-2C651F71A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437" y="4980789"/>
              <a:ext cx="2784492" cy="2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181" b="1" dirty="0">
                  <a:solidFill>
                    <a:srgbClr val="000000"/>
                  </a:solidFill>
                  <a:latin typeface="Arial"/>
                </a:rPr>
                <a:t>Months After Randomization</a:t>
              </a:r>
              <a:endParaRPr lang="en-US" altLang="en-US" sz="3038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Rectangle 339">
              <a:extLst>
                <a:ext uri="{FF2B5EF4-FFF2-40B4-BE49-F238E27FC236}">
                  <a16:creationId xmlns:a16="http://schemas.microsoft.com/office/drawing/2014/main" id="{440FF6BF-2515-4964-814A-13AA1A8C0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692" y="2103595"/>
              <a:ext cx="2141919" cy="58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970" b="1" dirty="0">
                  <a:solidFill>
                    <a:srgbClr val="000000"/>
                  </a:solidFill>
                  <a:latin typeface="Arial"/>
                </a:rPr>
                <a:t>20% RRR</a:t>
              </a:r>
            </a:p>
            <a:p>
              <a:pPr algn="ctr"/>
              <a:r>
                <a:rPr lang="en-US" altLang="en-US" sz="970" b="1" dirty="0">
                  <a:solidFill>
                    <a:srgbClr val="000000"/>
                  </a:solidFill>
                  <a:latin typeface="Arial"/>
                </a:rPr>
                <a:t>HR 0.80 (95% CI: 0.71-0.91)</a:t>
              </a:r>
            </a:p>
            <a:p>
              <a:pPr algn="ctr"/>
              <a:r>
                <a:rPr lang="en-US" altLang="en-US" sz="970" b="1" dirty="0">
                  <a:solidFill>
                    <a:srgbClr val="000000"/>
                  </a:solidFill>
                  <a:latin typeface="Arial"/>
                </a:rPr>
                <a:t>P &lt; 0.001</a:t>
              </a:r>
              <a:endParaRPr lang="en-US" altLang="en-US" sz="97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Rectangle 36">
              <a:extLst>
                <a:ext uri="{FF2B5EF4-FFF2-40B4-BE49-F238E27FC236}">
                  <a16:creationId xmlns:a16="http://schemas.microsoft.com/office/drawing/2014/main" id="{910B3A4E-63F2-4BCB-A1A6-D52098860D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63767" y="3098957"/>
              <a:ext cx="1997186" cy="2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181" b="1" dirty="0">
                  <a:solidFill>
                    <a:srgbClr val="000000"/>
                  </a:solidFill>
                  <a:latin typeface="Arial"/>
                </a:rPr>
                <a:t>Primary Endpoint (%)</a:t>
              </a:r>
              <a:endParaRPr lang="en-US" altLang="en-US" sz="3038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94136" y="4958034"/>
            <a:ext cx="2973116" cy="485839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algn="ctr" defTabSz="385785">
              <a:lnSpc>
                <a:spcPct val="85000"/>
              </a:lnSpc>
              <a:spcBef>
                <a:spcPts val="169"/>
              </a:spcBef>
            </a:pPr>
            <a:r>
              <a:rPr lang="en-US" sz="1400" dirty="0">
                <a:solidFill>
                  <a:srgbClr val="FFFFFF"/>
                </a:solidFill>
              </a:rPr>
              <a:t>RRR with </a:t>
            </a:r>
            <a:r>
              <a:rPr lang="en-US" sz="1400" dirty="0" err="1">
                <a:solidFill>
                  <a:srgbClr val="FFFFFF"/>
                </a:solidFill>
              </a:rPr>
              <a:t>evolocumab</a:t>
            </a:r>
            <a:r>
              <a:rPr lang="en-US" sz="1400" dirty="0">
                <a:solidFill>
                  <a:srgbClr val="FFFFFF"/>
                </a:solidFill>
              </a:rPr>
              <a:t> (20% vs 5%). </a:t>
            </a:r>
            <a:endParaRPr lang="cs-CZ" sz="1400" dirty="0">
              <a:solidFill>
                <a:srgbClr val="FFFFFF"/>
              </a:solidFill>
            </a:endParaRPr>
          </a:p>
          <a:p>
            <a:pPr algn="ctr" defTabSz="385785">
              <a:lnSpc>
                <a:spcPct val="85000"/>
              </a:lnSpc>
              <a:spcBef>
                <a:spcPts val="169"/>
              </a:spcBef>
            </a:pPr>
            <a:r>
              <a:rPr lang="en-US" sz="1400" dirty="0">
                <a:solidFill>
                  <a:srgbClr val="FFFFFF"/>
                </a:solidFill>
              </a:rPr>
              <a:t>ARR (3.4% vs 0.8%)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909061" y="5914413"/>
            <a:ext cx="2454184" cy="40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85"/>
            <a:endParaRPr lang="en-US" sz="1519">
              <a:solidFill>
                <a:srgbClr val="FFFFFF"/>
              </a:solidFill>
            </a:endParaRPr>
          </a:p>
        </p:txBody>
      </p:sp>
      <p:sp>
        <p:nvSpPr>
          <p:cNvPr id="115" name="Text Box 4"/>
          <p:cNvSpPr txBox="1">
            <a:spLocks noChangeArrowheads="1"/>
          </p:cNvSpPr>
          <p:nvPr/>
        </p:nvSpPr>
        <p:spPr bwMode="gray">
          <a:xfrm>
            <a:off x="1227021" y="5834491"/>
            <a:ext cx="77741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US" sz="675" b="1" dirty="0">
                <a:solidFill>
                  <a:srgbClr val="000000"/>
                </a:solidFill>
              </a:rPr>
              <a:t>Primary endpoint: </a:t>
            </a:r>
            <a:r>
              <a:rPr lang="en-US" sz="675" dirty="0">
                <a:solidFill>
                  <a:srgbClr val="000000"/>
                </a:solidFill>
              </a:rPr>
              <a:t>composite of cardiovascular death, myocardial infarction, stroke, hospital admission for unstable angina, or coronary revascularization.</a:t>
            </a:r>
          </a:p>
          <a:p>
            <a:pPr defTabSz="385785"/>
            <a:r>
              <a:rPr lang="en-US" sz="675" dirty="0">
                <a:solidFill>
                  <a:srgbClr val="000000"/>
                </a:solidFill>
              </a:rPr>
              <a:t>RRR = relative risk reduction; MI = myocardial infarction; CV = cardiovascular; HR = hazard ratio; CI = confidence interval; KM = Kaplan-Meier; ARR = absolute risk reduction </a:t>
            </a:r>
          </a:p>
          <a:p>
            <a:pPr defTabSz="385785"/>
            <a:endParaRPr lang="en-US" sz="675" dirty="0">
              <a:solidFill>
                <a:srgbClr val="000000"/>
              </a:solidFill>
            </a:endParaRPr>
          </a:p>
          <a:p>
            <a:pPr defTabSz="385785"/>
            <a:r>
              <a:rPr lang="en-US" sz="675" dirty="0" err="1">
                <a:solidFill>
                  <a:srgbClr val="000000"/>
                </a:solidFill>
              </a:rPr>
              <a:t>Sabatine</a:t>
            </a:r>
            <a:r>
              <a:rPr lang="en-US" sz="675" dirty="0">
                <a:solidFill>
                  <a:srgbClr val="000000"/>
                </a:solidFill>
              </a:rPr>
              <a:t> MS, et al. </a:t>
            </a:r>
            <a:r>
              <a:rPr lang="en-US" sz="675" i="1" dirty="0">
                <a:solidFill>
                  <a:srgbClr val="000000"/>
                </a:solidFill>
              </a:rPr>
              <a:t>Circulation</a:t>
            </a:r>
            <a:r>
              <a:rPr lang="en-US" sz="675" dirty="0">
                <a:solidFill>
                  <a:srgbClr val="000000"/>
                </a:solidFill>
              </a:rPr>
              <a:t>. [published online ahead of print April 6, 2018]. </a:t>
            </a:r>
            <a:r>
              <a:rPr lang="fr-FR" sz="675" dirty="0" err="1">
                <a:solidFill>
                  <a:srgbClr val="000000"/>
                </a:solidFill>
              </a:rPr>
              <a:t>doi</a:t>
            </a:r>
            <a:r>
              <a:rPr lang="fr-FR" sz="675" dirty="0">
                <a:solidFill>
                  <a:srgbClr val="000000"/>
                </a:solidFill>
              </a:rPr>
              <a:t>: </a:t>
            </a:r>
            <a:r>
              <a:rPr lang="en-US" sz="675" dirty="0">
                <a:solidFill>
                  <a:srgbClr val="000000"/>
                </a:solidFill>
              </a:rPr>
              <a:t>10.1161/CIRCULATIONAHA.118.034309.</a:t>
            </a:r>
          </a:p>
        </p:txBody>
      </p:sp>
      <p:sp>
        <p:nvSpPr>
          <p:cNvPr id="116" name="Rectangle 92">
            <a:extLst>
              <a:ext uri="{FF2B5EF4-FFF2-40B4-BE49-F238E27FC236}">
                <a16:creationId xmlns:a16="http://schemas.microsoft.com/office/drawing/2014/main" id="{9A4BDA3D-BF00-46EA-9FBF-B9F1A6C9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40" y="1826926"/>
            <a:ext cx="850697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85785"/>
            <a:r>
              <a:rPr lang="en-US" altLang="en-US" sz="1013" dirty="0" err="1">
                <a:solidFill>
                  <a:sysClr val="windowText" lastClr="000000"/>
                </a:solidFill>
              </a:rPr>
              <a:t>Evolocumab</a:t>
            </a:r>
            <a:endParaRPr lang="en-US" alt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117" name="Rectangle 93">
            <a:extLst>
              <a:ext uri="{FF2B5EF4-FFF2-40B4-BE49-F238E27FC236}">
                <a16:creationId xmlns:a16="http://schemas.microsoft.com/office/drawing/2014/main" id="{50590662-1CA5-43DD-9DFC-3BE4374F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41" y="1990339"/>
            <a:ext cx="503992" cy="1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85785"/>
            <a:r>
              <a:rPr lang="en-US" altLang="en-US" sz="1013" dirty="0">
                <a:solidFill>
                  <a:sysClr val="windowText" lastClr="000000"/>
                </a:solidFill>
              </a:rPr>
              <a:t>Placebo</a:t>
            </a:r>
            <a:endParaRPr lang="en-US" alt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118" name="Line 94">
            <a:extLst>
              <a:ext uri="{FF2B5EF4-FFF2-40B4-BE49-F238E27FC236}">
                <a16:creationId xmlns:a16="http://schemas.microsoft.com/office/drawing/2014/main" id="{E20FA79B-0022-42EF-B9C8-C3B591B79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016" y="1921280"/>
            <a:ext cx="96158" cy="0"/>
          </a:xfrm>
          <a:prstGeom prst="line">
            <a:avLst/>
          </a:prstGeom>
          <a:noFill/>
          <a:ln w="28575" cap="flat">
            <a:solidFill>
              <a:srgbClr val="FC840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pPr defTabSz="385785"/>
            <a:endParaRPr lang="en-US" sz="1350">
              <a:solidFill>
                <a:sysClr val="windowText" lastClr="000000"/>
              </a:solidFill>
            </a:endParaRPr>
          </a:p>
        </p:txBody>
      </p:sp>
      <p:sp>
        <p:nvSpPr>
          <p:cNvPr id="119" name="Line 95">
            <a:extLst>
              <a:ext uri="{FF2B5EF4-FFF2-40B4-BE49-F238E27FC236}">
                <a16:creationId xmlns:a16="http://schemas.microsoft.com/office/drawing/2014/main" id="{AC4796CB-923A-436E-8FB8-D46841529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5015" y="2084694"/>
            <a:ext cx="96158" cy="0"/>
          </a:xfrm>
          <a:prstGeom prst="line">
            <a:avLst/>
          </a:prstGeom>
          <a:noFill/>
          <a:ln w="285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pPr defTabSz="385785"/>
            <a:endParaRPr lang="en-US" sz="1350">
              <a:solidFill>
                <a:sysClr val="windowText" lastClr="000000"/>
              </a:solidFill>
            </a:endParaRPr>
          </a:p>
        </p:txBody>
      </p:sp>
      <p:grpSp>
        <p:nvGrpSpPr>
          <p:cNvPr id="194" name="Skupina 193">
            <a:extLst>
              <a:ext uri="{FF2B5EF4-FFF2-40B4-BE49-F238E27FC236}">
                <a16:creationId xmlns:a16="http://schemas.microsoft.com/office/drawing/2014/main" id="{72500E51-74DB-4C0E-ABC9-A95881DE0A0A}"/>
              </a:ext>
            </a:extLst>
          </p:cNvPr>
          <p:cNvGrpSpPr/>
          <p:nvPr/>
        </p:nvGrpSpPr>
        <p:grpSpPr>
          <a:xfrm>
            <a:off x="3336552" y="1579268"/>
            <a:ext cx="3284216" cy="2957152"/>
            <a:chOff x="2029133" y="1391958"/>
            <a:chExt cx="4144386" cy="3853066"/>
          </a:xfrm>
        </p:grpSpPr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34E5D16E-01D9-42C9-AA68-05F33EA3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860" y="1972744"/>
              <a:ext cx="2913062" cy="2825750"/>
            </a:xfrm>
            <a:custGeom>
              <a:avLst/>
              <a:gdLst>
                <a:gd name="T0" fmla="*/ 27 w 1835"/>
                <a:gd name="T1" fmla="*/ 1757 h 1780"/>
                <a:gd name="T2" fmla="*/ 57 w 1835"/>
                <a:gd name="T3" fmla="*/ 1709 h 1780"/>
                <a:gd name="T4" fmla="*/ 89 w 1835"/>
                <a:gd name="T5" fmla="*/ 1659 h 1780"/>
                <a:gd name="T6" fmla="*/ 117 w 1835"/>
                <a:gd name="T7" fmla="*/ 1616 h 1780"/>
                <a:gd name="T8" fmla="*/ 148 w 1835"/>
                <a:gd name="T9" fmla="*/ 1561 h 1780"/>
                <a:gd name="T10" fmla="*/ 178 w 1835"/>
                <a:gd name="T11" fmla="*/ 1525 h 1780"/>
                <a:gd name="T12" fmla="*/ 208 w 1835"/>
                <a:gd name="T13" fmla="*/ 1477 h 1780"/>
                <a:gd name="T14" fmla="*/ 238 w 1835"/>
                <a:gd name="T15" fmla="*/ 1451 h 1780"/>
                <a:gd name="T16" fmla="*/ 269 w 1835"/>
                <a:gd name="T17" fmla="*/ 1403 h 1780"/>
                <a:gd name="T18" fmla="*/ 299 w 1835"/>
                <a:gd name="T19" fmla="*/ 1369 h 1780"/>
                <a:gd name="T20" fmla="*/ 329 w 1835"/>
                <a:gd name="T21" fmla="*/ 1334 h 1780"/>
                <a:gd name="T22" fmla="*/ 359 w 1835"/>
                <a:gd name="T23" fmla="*/ 1295 h 1780"/>
                <a:gd name="T24" fmla="*/ 389 w 1835"/>
                <a:gd name="T25" fmla="*/ 1251 h 1780"/>
                <a:gd name="T26" fmla="*/ 420 w 1835"/>
                <a:gd name="T27" fmla="*/ 1210 h 1780"/>
                <a:gd name="T28" fmla="*/ 450 w 1835"/>
                <a:gd name="T29" fmla="*/ 1161 h 1780"/>
                <a:gd name="T30" fmla="*/ 480 w 1835"/>
                <a:gd name="T31" fmla="*/ 1145 h 1780"/>
                <a:gd name="T32" fmla="*/ 510 w 1835"/>
                <a:gd name="T33" fmla="*/ 1103 h 1780"/>
                <a:gd name="T34" fmla="*/ 540 w 1835"/>
                <a:gd name="T35" fmla="*/ 1062 h 1780"/>
                <a:gd name="T36" fmla="*/ 571 w 1835"/>
                <a:gd name="T37" fmla="*/ 1008 h 1780"/>
                <a:gd name="T38" fmla="*/ 601 w 1835"/>
                <a:gd name="T39" fmla="*/ 983 h 1780"/>
                <a:gd name="T40" fmla="*/ 631 w 1835"/>
                <a:gd name="T41" fmla="*/ 965 h 1780"/>
                <a:gd name="T42" fmla="*/ 661 w 1835"/>
                <a:gd name="T43" fmla="*/ 925 h 1780"/>
                <a:gd name="T44" fmla="*/ 691 w 1835"/>
                <a:gd name="T45" fmla="*/ 907 h 1780"/>
                <a:gd name="T46" fmla="*/ 722 w 1835"/>
                <a:gd name="T47" fmla="*/ 859 h 1780"/>
                <a:gd name="T48" fmla="*/ 752 w 1835"/>
                <a:gd name="T49" fmla="*/ 812 h 1780"/>
                <a:gd name="T50" fmla="*/ 782 w 1835"/>
                <a:gd name="T51" fmla="*/ 788 h 1780"/>
                <a:gd name="T52" fmla="*/ 812 w 1835"/>
                <a:gd name="T53" fmla="*/ 760 h 1780"/>
                <a:gd name="T54" fmla="*/ 842 w 1835"/>
                <a:gd name="T55" fmla="*/ 752 h 1780"/>
                <a:gd name="T56" fmla="*/ 871 w 1835"/>
                <a:gd name="T57" fmla="*/ 745 h 1780"/>
                <a:gd name="T58" fmla="*/ 903 w 1835"/>
                <a:gd name="T59" fmla="*/ 721 h 1780"/>
                <a:gd name="T60" fmla="*/ 933 w 1835"/>
                <a:gd name="T61" fmla="*/ 704 h 1780"/>
                <a:gd name="T62" fmla="*/ 961 w 1835"/>
                <a:gd name="T63" fmla="*/ 671 h 1780"/>
                <a:gd name="T64" fmla="*/ 991 w 1835"/>
                <a:gd name="T65" fmla="*/ 642 h 1780"/>
                <a:gd name="T66" fmla="*/ 1024 w 1835"/>
                <a:gd name="T67" fmla="*/ 611 h 1780"/>
                <a:gd name="T68" fmla="*/ 1052 w 1835"/>
                <a:gd name="T69" fmla="*/ 583 h 1780"/>
                <a:gd name="T70" fmla="*/ 1082 w 1835"/>
                <a:gd name="T71" fmla="*/ 560 h 1780"/>
                <a:gd name="T72" fmla="*/ 1112 w 1835"/>
                <a:gd name="T73" fmla="*/ 537 h 1780"/>
                <a:gd name="T74" fmla="*/ 1142 w 1835"/>
                <a:gd name="T75" fmla="*/ 509 h 1780"/>
                <a:gd name="T76" fmla="*/ 1173 w 1835"/>
                <a:gd name="T77" fmla="*/ 484 h 1780"/>
                <a:gd name="T78" fmla="*/ 1203 w 1835"/>
                <a:gd name="T79" fmla="*/ 467 h 1780"/>
                <a:gd name="T80" fmla="*/ 1233 w 1835"/>
                <a:gd name="T81" fmla="*/ 427 h 1780"/>
                <a:gd name="T82" fmla="*/ 1263 w 1835"/>
                <a:gd name="T83" fmla="*/ 402 h 1780"/>
                <a:gd name="T84" fmla="*/ 1293 w 1835"/>
                <a:gd name="T85" fmla="*/ 368 h 1780"/>
                <a:gd name="T86" fmla="*/ 1324 w 1835"/>
                <a:gd name="T87" fmla="*/ 341 h 1780"/>
                <a:gd name="T88" fmla="*/ 1354 w 1835"/>
                <a:gd name="T89" fmla="*/ 315 h 1780"/>
                <a:gd name="T90" fmla="*/ 1384 w 1835"/>
                <a:gd name="T91" fmla="*/ 303 h 1780"/>
                <a:gd name="T92" fmla="*/ 1414 w 1835"/>
                <a:gd name="T93" fmla="*/ 261 h 1780"/>
                <a:gd name="T94" fmla="*/ 1444 w 1835"/>
                <a:gd name="T95" fmla="*/ 247 h 1780"/>
                <a:gd name="T96" fmla="*/ 1475 w 1835"/>
                <a:gd name="T97" fmla="*/ 219 h 1780"/>
                <a:gd name="T98" fmla="*/ 1505 w 1835"/>
                <a:gd name="T99" fmla="*/ 203 h 1780"/>
                <a:gd name="T100" fmla="*/ 1535 w 1835"/>
                <a:gd name="T101" fmla="*/ 179 h 1780"/>
                <a:gd name="T102" fmla="*/ 1565 w 1835"/>
                <a:gd name="T103" fmla="*/ 179 h 1780"/>
                <a:gd name="T104" fmla="*/ 1595 w 1835"/>
                <a:gd name="T105" fmla="*/ 147 h 1780"/>
                <a:gd name="T106" fmla="*/ 1626 w 1835"/>
                <a:gd name="T107" fmla="*/ 114 h 1780"/>
                <a:gd name="T108" fmla="*/ 1656 w 1835"/>
                <a:gd name="T109" fmla="*/ 92 h 1780"/>
                <a:gd name="T110" fmla="*/ 1684 w 1835"/>
                <a:gd name="T111" fmla="*/ 63 h 1780"/>
                <a:gd name="T112" fmla="*/ 1716 w 1835"/>
                <a:gd name="T113" fmla="*/ 47 h 1780"/>
                <a:gd name="T114" fmla="*/ 1746 w 1835"/>
                <a:gd name="T115" fmla="*/ 27 h 1780"/>
                <a:gd name="T116" fmla="*/ 1775 w 1835"/>
                <a:gd name="T117" fmla="*/ 27 h 1780"/>
                <a:gd name="T118" fmla="*/ 1805 w 1835"/>
                <a:gd name="T119" fmla="*/ 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5" h="1780">
                  <a:moveTo>
                    <a:pt x="0" y="1780"/>
                  </a:moveTo>
                  <a:lnTo>
                    <a:pt x="0" y="1780"/>
                  </a:lnTo>
                  <a:lnTo>
                    <a:pt x="2" y="1776"/>
                  </a:lnTo>
                  <a:lnTo>
                    <a:pt x="4" y="1776"/>
                  </a:lnTo>
                  <a:lnTo>
                    <a:pt x="6" y="1773"/>
                  </a:lnTo>
                  <a:lnTo>
                    <a:pt x="8" y="1770"/>
                  </a:lnTo>
                  <a:lnTo>
                    <a:pt x="10" y="1767"/>
                  </a:lnTo>
                  <a:lnTo>
                    <a:pt x="12" y="1764"/>
                  </a:lnTo>
                  <a:lnTo>
                    <a:pt x="12" y="1764"/>
                  </a:lnTo>
                  <a:lnTo>
                    <a:pt x="14" y="1764"/>
                  </a:lnTo>
                  <a:lnTo>
                    <a:pt x="16" y="1764"/>
                  </a:lnTo>
                  <a:lnTo>
                    <a:pt x="17" y="1764"/>
                  </a:lnTo>
                  <a:lnTo>
                    <a:pt x="19" y="1762"/>
                  </a:lnTo>
                  <a:lnTo>
                    <a:pt x="21" y="1762"/>
                  </a:lnTo>
                  <a:lnTo>
                    <a:pt x="23" y="1757"/>
                  </a:lnTo>
                  <a:lnTo>
                    <a:pt x="25" y="1757"/>
                  </a:lnTo>
                  <a:lnTo>
                    <a:pt x="27" y="1757"/>
                  </a:lnTo>
                  <a:lnTo>
                    <a:pt x="27" y="1757"/>
                  </a:lnTo>
                  <a:lnTo>
                    <a:pt x="29" y="1749"/>
                  </a:lnTo>
                  <a:lnTo>
                    <a:pt x="31" y="1749"/>
                  </a:lnTo>
                  <a:lnTo>
                    <a:pt x="33" y="1749"/>
                  </a:lnTo>
                  <a:lnTo>
                    <a:pt x="34" y="1749"/>
                  </a:lnTo>
                  <a:lnTo>
                    <a:pt x="36" y="1743"/>
                  </a:lnTo>
                  <a:lnTo>
                    <a:pt x="38" y="1743"/>
                  </a:lnTo>
                  <a:lnTo>
                    <a:pt x="40" y="1743"/>
                  </a:lnTo>
                  <a:lnTo>
                    <a:pt x="42" y="1743"/>
                  </a:lnTo>
                  <a:lnTo>
                    <a:pt x="44" y="1743"/>
                  </a:lnTo>
                  <a:lnTo>
                    <a:pt x="44" y="1740"/>
                  </a:lnTo>
                  <a:lnTo>
                    <a:pt x="46" y="1740"/>
                  </a:lnTo>
                  <a:lnTo>
                    <a:pt x="48" y="1735"/>
                  </a:lnTo>
                  <a:lnTo>
                    <a:pt x="50" y="1722"/>
                  </a:lnTo>
                  <a:lnTo>
                    <a:pt x="51" y="1709"/>
                  </a:lnTo>
                  <a:lnTo>
                    <a:pt x="53" y="1709"/>
                  </a:lnTo>
                  <a:lnTo>
                    <a:pt x="55" y="1709"/>
                  </a:lnTo>
                  <a:lnTo>
                    <a:pt x="55" y="1709"/>
                  </a:lnTo>
                  <a:lnTo>
                    <a:pt x="57" y="1709"/>
                  </a:lnTo>
                  <a:lnTo>
                    <a:pt x="59" y="1709"/>
                  </a:lnTo>
                  <a:lnTo>
                    <a:pt x="61" y="1707"/>
                  </a:lnTo>
                  <a:lnTo>
                    <a:pt x="63" y="1707"/>
                  </a:lnTo>
                  <a:lnTo>
                    <a:pt x="65" y="1698"/>
                  </a:lnTo>
                  <a:lnTo>
                    <a:pt x="67" y="1698"/>
                  </a:lnTo>
                  <a:lnTo>
                    <a:pt x="68" y="1694"/>
                  </a:lnTo>
                  <a:lnTo>
                    <a:pt x="70" y="1694"/>
                  </a:lnTo>
                  <a:lnTo>
                    <a:pt x="72" y="1692"/>
                  </a:lnTo>
                  <a:lnTo>
                    <a:pt x="72" y="1688"/>
                  </a:lnTo>
                  <a:lnTo>
                    <a:pt x="74" y="1683"/>
                  </a:lnTo>
                  <a:lnTo>
                    <a:pt x="76" y="1680"/>
                  </a:lnTo>
                  <a:lnTo>
                    <a:pt x="78" y="1674"/>
                  </a:lnTo>
                  <a:lnTo>
                    <a:pt x="80" y="1674"/>
                  </a:lnTo>
                  <a:lnTo>
                    <a:pt x="82" y="1674"/>
                  </a:lnTo>
                  <a:lnTo>
                    <a:pt x="84" y="1667"/>
                  </a:lnTo>
                  <a:lnTo>
                    <a:pt x="85" y="1664"/>
                  </a:lnTo>
                  <a:lnTo>
                    <a:pt x="87" y="1659"/>
                  </a:lnTo>
                  <a:lnTo>
                    <a:pt x="89" y="1659"/>
                  </a:lnTo>
                  <a:lnTo>
                    <a:pt x="89" y="1649"/>
                  </a:lnTo>
                  <a:lnTo>
                    <a:pt x="91" y="1647"/>
                  </a:lnTo>
                  <a:lnTo>
                    <a:pt x="93" y="1647"/>
                  </a:lnTo>
                  <a:lnTo>
                    <a:pt x="95" y="1647"/>
                  </a:lnTo>
                  <a:lnTo>
                    <a:pt x="97" y="1643"/>
                  </a:lnTo>
                  <a:lnTo>
                    <a:pt x="99" y="1637"/>
                  </a:lnTo>
                  <a:lnTo>
                    <a:pt x="99" y="1637"/>
                  </a:lnTo>
                  <a:lnTo>
                    <a:pt x="101" y="1635"/>
                  </a:lnTo>
                  <a:lnTo>
                    <a:pt x="102" y="1630"/>
                  </a:lnTo>
                  <a:lnTo>
                    <a:pt x="104" y="1630"/>
                  </a:lnTo>
                  <a:lnTo>
                    <a:pt x="106" y="1630"/>
                  </a:lnTo>
                  <a:lnTo>
                    <a:pt x="108" y="1630"/>
                  </a:lnTo>
                  <a:lnTo>
                    <a:pt x="110" y="1625"/>
                  </a:lnTo>
                  <a:lnTo>
                    <a:pt x="112" y="1625"/>
                  </a:lnTo>
                  <a:lnTo>
                    <a:pt x="114" y="1625"/>
                  </a:lnTo>
                  <a:lnTo>
                    <a:pt x="116" y="1616"/>
                  </a:lnTo>
                  <a:lnTo>
                    <a:pt x="117" y="1616"/>
                  </a:lnTo>
                  <a:lnTo>
                    <a:pt x="117" y="1616"/>
                  </a:lnTo>
                  <a:lnTo>
                    <a:pt x="119" y="1616"/>
                  </a:lnTo>
                  <a:lnTo>
                    <a:pt x="121" y="1613"/>
                  </a:lnTo>
                  <a:lnTo>
                    <a:pt x="123" y="1613"/>
                  </a:lnTo>
                  <a:lnTo>
                    <a:pt x="125" y="1611"/>
                  </a:lnTo>
                  <a:lnTo>
                    <a:pt x="127" y="1606"/>
                  </a:lnTo>
                  <a:lnTo>
                    <a:pt x="129" y="1606"/>
                  </a:lnTo>
                  <a:lnTo>
                    <a:pt x="131" y="1601"/>
                  </a:lnTo>
                  <a:lnTo>
                    <a:pt x="133" y="1592"/>
                  </a:lnTo>
                  <a:lnTo>
                    <a:pt x="133" y="1592"/>
                  </a:lnTo>
                  <a:lnTo>
                    <a:pt x="134" y="1588"/>
                  </a:lnTo>
                  <a:lnTo>
                    <a:pt x="136" y="1588"/>
                  </a:lnTo>
                  <a:lnTo>
                    <a:pt x="138" y="1588"/>
                  </a:lnTo>
                  <a:lnTo>
                    <a:pt x="140" y="1584"/>
                  </a:lnTo>
                  <a:lnTo>
                    <a:pt x="142" y="1580"/>
                  </a:lnTo>
                  <a:lnTo>
                    <a:pt x="142" y="1574"/>
                  </a:lnTo>
                  <a:lnTo>
                    <a:pt x="144" y="1566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50" y="1561"/>
                  </a:lnTo>
                  <a:lnTo>
                    <a:pt x="151" y="1558"/>
                  </a:lnTo>
                  <a:lnTo>
                    <a:pt x="153" y="1556"/>
                  </a:lnTo>
                  <a:lnTo>
                    <a:pt x="155" y="1551"/>
                  </a:lnTo>
                  <a:lnTo>
                    <a:pt x="157" y="1547"/>
                  </a:lnTo>
                  <a:lnTo>
                    <a:pt x="159" y="1547"/>
                  </a:lnTo>
                  <a:lnTo>
                    <a:pt x="161" y="1547"/>
                  </a:lnTo>
                  <a:lnTo>
                    <a:pt x="163" y="1543"/>
                  </a:lnTo>
                  <a:lnTo>
                    <a:pt x="163" y="1540"/>
                  </a:lnTo>
                  <a:lnTo>
                    <a:pt x="165" y="1537"/>
                  </a:lnTo>
                  <a:lnTo>
                    <a:pt x="167" y="1533"/>
                  </a:lnTo>
                  <a:lnTo>
                    <a:pt x="168" y="1532"/>
                  </a:lnTo>
                  <a:lnTo>
                    <a:pt x="170" y="1532"/>
                  </a:lnTo>
                  <a:lnTo>
                    <a:pt x="172" y="1532"/>
                  </a:lnTo>
                  <a:lnTo>
                    <a:pt x="174" y="1532"/>
                  </a:lnTo>
                  <a:lnTo>
                    <a:pt x="176" y="1532"/>
                  </a:lnTo>
                  <a:lnTo>
                    <a:pt x="176" y="1525"/>
                  </a:lnTo>
                  <a:lnTo>
                    <a:pt x="178" y="1525"/>
                  </a:lnTo>
                  <a:lnTo>
                    <a:pt x="180" y="1522"/>
                  </a:lnTo>
                  <a:lnTo>
                    <a:pt x="182" y="1522"/>
                  </a:lnTo>
                  <a:lnTo>
                    <a:pt x="184" y="1519"/>
                  </a:lnTo>
                  <a:lnTo>
                    <a:pt x="185" y="1511"/>
                  </a:lnTo>
                  <a:lnTo>
                    <a:pt x="187" y="1503"/>
                  </a:lnTo>
                  <a:lnTo>
                    <a:pt x="187" y="1501"/>
                  </a:lnTo>
                  <a:lnTo>
                    <a:pt x="189" y="1498"/>
                  </a:lnTo>
                  <a:lnTo>
                    <a:pt x="191" y="1498"/>
                  </a:lnTo>
                  <a:lnTo>
                    <a:pt x="193" y="1495"/>
                  </a:lnTo>
                  <a:lnTo>
                    <a:pt x="195" y="1495"/>
                  </a:lnTo>
                  <a:lnTo>
                    <a:pt x="197" y="1492"/>
                  </a:lnTo>
                  <a:lnTo>
                    <a:pt x="199" y="1488"/>
                  </a:lnTo>
                  <a:lnTo>
                    <a:pt x="201" y="1488"/>
                  </a:lnTo>
                  <a:lnTo>
                    <a:pt x="202" y="1488"/>
                  </a:lnTo>
                  <a:lnTo>
                    <a:pt x="204" y="1482"/>
                  </a:lnTo>
                  <a:lnTo>
                    <a:pt x="206" y="1480"/>
                  </a:lnTo>
                  <a:lnTo>
                    <a:pt x="208" y="1477"/>
                  </a:lnTo>
                  <a:lnTo>
                    <a:pt x="208" y="1477"/>
                  </a:lnTo>
                  <a:lnTo>
                    <a:pt x="210" y="1474"/>
                  </a:lnTo>
                  <a:lnTo>
                    <a:pt x="212" y="1474"/>
                  </a:lnTo>
                  <a:lnTo>
                    <a:pt x="214" y="1470"/>
                  </a:lnTo>
                  <a:lnTo>
                    <a:pt x="216" y="1468"/>
                  </a:lnTo>
                  <a:lnTo>
                    <a:pt x="218" y="1468"/>
                  </a:lnTo>
                  <a:lnTo>
                    <a:pt x="219" y="1468"/>
                  </a:lnTo>
                  <a:lnTo>
                    <a:pt x="219" y="1465"/>
                  </a:lnTo>
                  <a:lnTo>
                    <a:pt x="221" y="1461"/>
                  </a:lnTo>
                  <a:lnTo>
                    <a:pt x="223" y="1461"/>
                  </a:lnTo>
                  <a:lnTo>
                    <a:pt x="225" y="1461"/>
                  </a:lnTo>
                  <a:lnTo>
                    <a:pt x="227" y="1461"/>
                  </a:lnTo>
                  <a:lnTo>
                    <a:pt x="229" y="1458"/>
                  </a:lnTo>
                  <a:lnTo>
                    <a:pt x="231" y="1458"/>
                  </a:lnTo>
                  <a:lnTo>
                    <a:pt x="231" y="1458"/>
                  </a:lnTo>
                  <a:lnTo>
                    <a:pt x="233" y="1458"/>
                  </a:lnTo>
                  <a:lnTo>
                    <a:pt x="235" y="1456"/>
                  </a:lnTo>
                  <a:lnTo>
                    <a:pt x="236" y="1451"/>
                  </a:lnTo>
                  <a:lnTo>
                    <a:pt x="238" y="1451"/>
                  </a:lnTo>
                  <a:lnTo>
                    <a:pt x="240" y="1451"/>
                  </a:lnTo>
                  <a:lnTo>
                    <a:pt x="242" y="1448"/>
                  </a:lnTo>
                  <a:lnTo>
                    <a:pt x="244" y="1447"/>
                  </a:lnTo>
                  <a:lnTo>
                    <a:pt x="246" y="1440"/>
                  </a:lnTo>
                  <a:lnTo>
                    <a:pt x="248" y="1437"/>
                  </a:lnTo>
                  <a:lnTo>
                    <a:pt x="250" y="1437"/>
                  </a:lnTo>
                  <a:lnTo>
                    <a:pt x="252" y="1429"/>
                  </a:lnTo>
                  <a:lnTo>
                    <a:pt x="253" y="1429"/>
                  </a:lnTo>
                  <a:lnTo>
                    <a:pt x="253" y="1424"/>
                  </a:lnTo>
                  <a:lnTo>
                    <a:pt x="255" y="1422"/>
                  </a:lnTo>
                  <a:lnTo>
                    <a:pt x="257" y="1416"/>
                  </a:lnTo>
                  <a:lnTo>
                    <a:pt x="259" y="1413"/>
                  </a:lnTo>
                  <a:lnTo>
                    <a:pt x="261" y="1413"/>
                  </a:lnTo>
                  <a:lnTo>
                    <a:pt x="263" y="1413"/>
                  </a:lnTo>
                  <a:lnTo>
                    <a:pt x="265" y="1413"/>
                  </a:lnTo>
                  <a:lnTo>
                    <a:pt x="265" y="1413"/>
                  </a:lnTo>
                  <a:lnTo>
                    <a:pt x="267" y="1406"/>
                  </a:lnTo>
                  <a:lnTo>
                    <a:pt x="269" y="1403"/>
                  </a:lnTo>
                  <a:lnTo>
                    <a:pt x="270" y="1401"/>
                  </a:lnTo>
                  <a:lnTo>
                    <a:pt x="272" y="1401"/>
                  </a:lnTo>
                  <a:lnTo>
                    <a:pt x="274" y="1401"/>
                  </a:lnTo>
                  <a:lnTo>
                    <a:pt x="276" y="1401"/>
                  </a:lnTo>
                  <a:lnTo>
                    <a:pt x="276" y="1401"/>
                  </a:lnTo>
                  <a:lnTo>
                    <a:pt x="278" y="1401"/>
                  </a:lnTo>
                  <a:lnTo>
                    <a:pt x="280" y="1401"/>
                  </a:lnTo>
                  <a:lnTo>
                    <a:pt x="282" y="1392"/>
                  </a:lnTo>
                  <a:lnTo>
                    <a:pt x="284" y="1392"/>
                  </a:lnTo>
                  <a:lnTo>
                    <a:pt x="285" y="1392"/>
                  </a:lnTo>
                  <a:lnTo>
                    <a:pt x="287" y="1388"/>
                  </a:lnTo>
                  <a:lnTo>
                    <a:pt x="289" y="1385"/>
                  </a:lnTo>
                  <a:lnTo>
                    <a:pt x="291" y="1382"/>
                  </a:lnTo>
                  <a:lnTo>
                    <a:pt x="293" y="1379"/>
                  </a:lnTo>
                  <a:lnTo>
                    <a:pt x="295" y="1377"/>
                  </a:lnTo>
                  <a:lnTo>
                    <a:pt x="297" y="1377"/>
                  </a:lnTo>
                  <a:lnTo>
                    <a:pt x="297" y="1374"/>
                  </a:lnTo>
                  <a:lnTo>
                    <a:pt x="299" y="1369"/>
                  </a:lnTo>
                  <a:lnTo>
                    <a:pt x="301" y="1367"/>
                  </a:lnTo>
                  <a:lnTo>
                    <a:pt x="302" y="1361"/>
                  </a:lnTo>
                  <a:lnTo>
                    <a:pt x="304" y="1361"/>
                  </a:lnTo>
                  <a:lnTo>
                    <a:pt x="306" y="1358"/>
                  </a:lnTo>
                  <a:lnTo>
                    <a:pt x="308" y="1355"/>
                  </a:lnTo>
                  <a:lnTo>
                    <a:pt x="308" y="1355"/>
                  </a:lnTo>
                  <a:lnTo>
                    <a:pt x="310" y="1353"/>
                  </a:lnTo>
                  <a:lnTo>
                    <a:pt x="312" y="1353"/>
                  </a:lnTo>
                  <a:lnTo>
                    <a:pt x="314" y="1347"/>
                  </a:lnTo>
                  <a:lnTo>
                    <a:pt x="316" y="1347"/>
                  </a:lnTo>
                  <a:lnTo>
                    <a:pt x="318" y="1347"/>
                  </a:lnTo>
                  <a:lnTo>
                    <a:pt x="319" y="1347"/>
                  </a:lnTo>
                  <a:lnTo>
                    <a:pt x="321" y="1340"/>
                  </a:lnTo>
                  <a:lnTo>
                    <a:pt x="321" y="1337"/>
                  </a:lnTo>
                  <a:lnTo>
                    <a:pt x="323" y="1337"/>
                  </a:lnTo>
                  <a:lnTo>
                    <a:pt x="325" y="1334"/>
                  </a:lnTo>
                  <a:lnTo>
                    <a:pt x="327" y="1334"/>
                  </a:lnTo>
                  <a:lnTo>
                    <a:pt x="329" y="1334"/>
                  </a:lnTo>
                  <a:lnTo>
                    <a:pt x="331" y="1334"/>
                  </a:lnTo>
                  <a:lnTo>
                    <a:pt x="333" y="1330"/>
                  </a:lnTo>
                  <a:lnTo>
                    <a:pt x="335" y="1329"/>
                  </a:lnTo>
                  <a:lnTo>
                    <a:pt x="336" y="1329"/>
                  </a:lnTo>
                  <a:lnTo>
                    <a:pt x="338" y="1329"/>
                  </a:lnTo>
                  <a:lnTo>
                    <a:pt x="340" y="1319"/>
                  </a:lnTo>
                  <a:lnTo>
                    <a:pt x="342" y="1319"/>
                  </a:lnTo>
                  <a:lnTo>
                    <a:pt x="342" y="1313"/>
                  </a:lnTo>
                  <a:lnTo>
                    <a:pt x="344" y="1310"/>
                  </a:lnTo>
                  <a:lnTo>
                    <a:pt x="346" y="1310"/>
                  </a:lnTo>
                  <a:lnTo>
                    <a:pt x="348" y="1310"/>
                  </a:lnTo>
                  <a:lnTo>
                    <a:pt x="350" y="1306"/>
                  </a:lnTo>
                  <a:lnTo>
                    <a:pt x="352" y="1303"/>
                  </a:lnTo>
                  <a:lnTo>
                    <a:pt x="352" y="1303"/>
                  </a:lnTo>
                  <a:lnTo>
                    <a:pt x="353" y="1295"/>
                  </a:lnTo>
                  <a:lnTo>
                    <a:pt x="355" y="1295"/>
                  </a:lnTo>
                  <a:lnTo>
                    <a:pt x="357" y="1295"/>
                  </a:lnTo>
                  <a:lnTo>
                    <a:pt x="359" y="1295"/>
                  </a:lnTo>
                  <a:lnTo>
                    <a:pt x="361" y="1295"/>
                  </a:lnTo>
                  <a:lnTo>
                    <a:pt x="363" y="1288"/>
                  </a:lnTo>
                  <a:lnTo>
                    <a:pt x="365" y="1285"/>
                  </a:lnTo>
                  <a:lnTo>
                    <a:pt x="367" y="1285"/>
                  </a:lnTo>
                  <a:lnTo>
                    <a:pt x="367" y="1279"/>
                  </a:lnTo>
                  <a:lnTo>
                    <a:pt x="369" y="1276"/>
                  </a:lnTo>
                  <a:lnTo>
                    <a:pt x="370" y="1276"/>
                  </a:lnTo>
                  <a:lnTo>
                    <a:pt x="372" y="1276"/>
                  </a:lnTo>
                  <a:lnTo>
                    <a:pt x="374" y="1276"/>
                  </a:lnTo>
                  <a:lnTo>
                    <a:pt x="376" y="1274"/>
                  </a:lnTo>
                  <a:lnTo>
                    <a:pt x="378" y="1274"/>
                  </a:lnTo>
                  <a:lnTo>
                    <a:pt x="380" y="1274"/>
                  </a:lnTo>
                  <a:lnTo>
                    <a:pt x="382" y="1269"/>
                  </a:lnTo>
                  <a:lnTo>
                    <a:pt x="384" y="1264"/>
                  </a:lnTo>
                  <a:lnTo>
                    <a:pt x="386" y="1261"/>
                  </a:lnTo>
                  <a:lnTo>
                    <a:pt x="386" y="1255"/>
                  </a:lnTo>
                  <a:lnTo>
                    <a:pt x="387" y="1251"/>
                  </a:lnTo>
                  <a:lnTo>
                    <a:pt x="389" y="1251"/>
                  </a:lnTo>
                  <a:lnTo>
                    <a:pt x="391" y="1248"/>
                  </a:lnTo>
                  <a:lnTo>
                    <a:pt x="393" y="1245"/>
                  </a:lnTo>
                  <a:lnTo>
                    <a:pt x="395" y="1243"/>
                  </a:lnTo>
                  <a:lnTo>
                    <a:pt x="397" y="1243"/>
                  </a:lnTo>
                  <a:lnTo>
                    <a:pt x="397" y="1240"/>
                  </a:lnTo>
                  <a:lnTo>
                    <a:pt x="399" y="1240"/>
                  </a:lnTo>
                  <a:lnTo>
                    <a:pt x="401" y="1240"/>
                  </a:lnTo>
                  <a:lnTo>
                    <a:pt x="403" y="1237"/>
                  </a:lnTo>
                  <a:lnTo>
                    <a:pt x="404" y="1230"/>
                  </a:lnTo>
                  <a:lnTo>
                    <a:pt x="406" y="1230"/>
                  </a:lnTo>
                  <a:lnTo>
                    <a:pt x="408" y="1224"/>
                  </a:lnTo>
                  <a:lnTo>
                    <a:pt x="410" y="1221"/>
                  </a:lnTo>
                  <a:lnTo>
                    <a:pt x="412" y="1219"/>
                  </a:lnTo>
                  <a:lnTo>
                    <a:pt x="412" y="1216"/>
                  </a:lnTo>
                  <a:lnTo>
                    <a:pt x="414" y="1216"/>
                  </a:lnTo>
                  <a:lnTo>
                    <a:pt x="416" y="1212"/>
                  </a:lnTo>
                  <a:lnTo>
                    <a:pt x="418" y="1212"/>
                  </a:lnTo>
                  <a:lnTo>
                    <a:pt x="420" y="1210"/>
                  </a:lnTo>
                  <a:lnTo>
                    <a:pt x="421" y="1210"/>
                  </a:lnTo>
                  <a:lnTo>
                    <a:pt x="423" y="1210"/>
                  </a:lnTo>
                  <a:lnTo>
                    <a:pt x="425" y="1210"/>
                  </a:lnTo>
                  <a:lnTo>
                    <a:pt x="427" y="1210"/>
                  </a:lnTo>
                  <a:lnTo>
                    <a:pt x="429" y="1206"/>
                  </a:lnTo>
                  <a:lnTo>
                    <a:pt x="429" y="1203"/>
                  </a:lnTo>
                  <a:lnTo>
                    <a:pt x="431" y="1197"/>
                  </a:lnTo>
                  <a:lnTo>
                    <a:pt x="433" y="1192"/>
                  </a:lnTo>
                  <a:lnTo>
                    <a:pt x="435" y="1188"/>
                  </a:lnTo>
                  <a:lnTo>
                    <a:pt x="436" y="1185"/>
                  </a:lnTo>
                  <a:lnTo>
                    <a:pt x="438" y="1179"/>
                  </a:lnTo>
                  <a:lnTo>
                    <a:pt x="440" y="1179"/>
                  </a:lnTo>
                  <a:lnTo>
                    <a:pt x="440" y="1179"/>
                  </a:lnTo>
                  <a:lnTo>
                    <a:pt x="442" y="1173"/>
                  </a:lnTo>
                  <a:lnTo>
                    <a:pt x="444" y="1169"/>
                  </a:lnTo>
                  <a:lnTo>
                    <a:pt x="446" y="1164"/>
                  </a:lnTo>
                  <a:lnTo>
                    <a:pt x="448" y="1164"/>
                  </a:lnTo>
                  <a:lnTo>
                    <a:pt x="450" y="1161"/>
                  </a:lnTo>
                  <a:lnTo>
                    <a:pt x="452" y="1161"/>
                  </a:lnTo>
                  <a:lnTo>
                    <a:pt x="453" y="1158"/>
                  </a:lnTo>
                  <a:lnTo>
                    <a:pt x="455" y="1158"/>
                  </a:lnTo>
                  <a:lnTo>
                    <a:pt x="457" y="1155"/>
                  </a:lnTo>
                  <a:lnTo>
                    <a:pt x="457" y="1151"/>
                  </a:lnTo>
                  <a:lnTo>
                    <a:pt x="459" y="1151"/>
                  </a:lnTo>
                  <a:lnTo>
                    <a:pt x="461" y="1151"/>
                  </a:lnTo>
                  <a:lnTo>
                    <a:pt x="463" y="1148"/>
                  </a:lnTo>
                  <a:lnTo>
                    <a:pt x="465" y="1148"/>
                  </a:lnTo>
                  <a:lnTo>
                    <a:pt x="467" y="1148"/>
                  </a:lnTo>
                  <a:lnTo>
                    <a:pt x="469" y="1148"/>
                  </a:lnTo>
                  <a:lnTo>
                    <a:pt x="470" y="1145"/>
                  </a:lnTo>
                  <a:lnTo>
                    <a:pt x="472" y="1145"/>
                  </a:lnTo>
                  <a:lnTo>
                    <a:pt x="474" y="1145"/>
                  </a:lnTo>
                  <a:lnTo>
                    <a:pt x="474" y="1145"/>
                  </a:lnTo>
                  <a:lnTo>
                    <a:pt x="476" y="1145"/>
                  </a:lnTo>
                  <a:lnTo>
                    <a:pt x="478" y="1145"/>
                  </a:lnTo>
                  <a:lnTo>
                    <a:pt x="480" y="1145"/>
                  </a:lnTo>
                  <a:lnTo>
                    <a:pt x="482" y="1142"/>
                  </a:lnTo>
                  <a:lnTo>
                    <a:pt x="484" y="1142"/>
                  </a:lnTo>
                  <a:lnTo>
                    <a:pt x="484" y="1140"/>
                  </a:lnTo>
                  <a:lnTo>
                    <a:pt x="486" y="1140"/>
                  </a:lnTo>
                  <a:lnTo>
                    <a:pt x="487" y="1140"/>
                  </a:lnTo>
                  <a:lnTo>
                    <a:pt x="489" y="1137"/>
                  </a:lnTo>
                  <a:lnTo>
                    <a:pt x="491" y="1137"/>
                  </a:lnTo>
                  <a:lnTo>
                    <a:pt x="493" y="1133"/>
                  </a:lnTo>
                  <a:lnTo>
                    <a:pt x="495" y="1127"/>
                  </a:lnTo>
                  <a:lnTo>
                    <a:pt x="497" y="1127"/>
                  </a:lnTo>
                  <a:lnTo>
                    <a:pt x="499" y="1124"/>
                  </a:lnTo>
                  <a:lnTo>
                    <a:pt x="501" y="1124"/>
                  </a:lnTo>
                  <a:lnTo>
                    <a:pt x="503" y="1121"/>
                  </a:lnTo>
                  <a:lnTo>
                    <a:pt x="503" y="1118"/>
                  </a:lnTo>
                  <a:lnTo>
                    <a:pt x="504" y="1114"/>
                  </a:lnTo>
                  <a:lnTo>
                    <a:pt x="506" y="1111"/>
                  </a:lnTo>
                  <a:lnTo>
                    <a:pt x="508" y="1111"/>
                  </a:lnTo>
                  <a:lnTo>
                    <a:pt x="510" y="1103"/>
                  </a:lnTo>
                  <a:lnTo>
                    <a:pt x="512" y="1100"/>
                  </a:lnTo>
                  <a:lnTo>
                    <a:pt x="514" y="1096"/>
                  </a:lnTo>
                  <a:lnTo>
                    <a:pt x="516" y="1092"/>
                  </a:lnTo>
                  <a:lnTo>
                    <a:pt x="518" y="1085"/>
                  </a:lnTo>
                  <a:lnTo>
                    <a:pt x="518" y="1085"/>
                  </a:lnTo>
                  <a:lnTo>
                    <a:pt x="520" y="1085"/>
                  </a:lnTo>
                  <a:lnTo>
                    <a:pt x="521" y="1080"/>
                  </a:lnTo>
                  <a:lnTo>
                    <a:pt x="523" y="1075"/>
                  </a:lnTo>
                  <a:lnTo>
                    <a:pt x="525" y="1075"/>
                  </a:lnTo>
                  <a:lnTo>
                    <a:pt x="527" y="1075"/>
                  </a:lnTo>
                  <a:lnTo>
                    <a:pt x="527" y="1075"/>
                  </a:lnTo>
                  <a:lnTo>
                    <a:pt x="529" y="1073"/>
                  </a:lnTo>
                  <a:lnTo>
                    <a:pt x="531" y="1073"/>
                  </a:lnTo>
                  <a:lnTo>
                    <a:pt x="533" y="1073"/>
                  </a:lnTo>
                  <a:lnTo>
                    <a:pt x="535" y="1073"/>
                  </a:lnTo>
                  <a:lnTo>
                    <a:pt x="537" y="1073"/>
                  </a:lnTo>
                  <a:lnTo>
                    <a:pt x="538" y="1069"/>
                  </a:lnTo>
                  <a:lnTo>
                    <a:pt x="540" y="1062"/>
                  </a:lnTo>
                  <a:lnTo>
                    <a:pt x="542" y="1056"/>
                  </a:lnTo>
                  <a:lnTo>
                    <a:pt x="544" y="1055"/>
                  </a:lnTo>
                  <a:lnTo>
                    <a:pt x="546" y="1048"/>
                  </a:lnTo>
                  <a:lnTo>
                    <a:pt x="548" y="1048"/>
                  </a:lnTo>
                  <a:lnTo>
                    <a:pt x="548" y="1038"/>
                  </a:lnTo>
                  <a:lnTo>
                    <a:pt x="550" y="1032"/>
                  </a:lnTo>
                  <a:lnTo>
                    <a:pt x="552" y="1032"/>
                  </a:lnTo>
                  <a:lnTo>
                    <a:pt x="554" y="1030"/>
                  </a:lnTo>
                  <a:lnTo>
                    <a:pt x="555" y="1030"/>
                  </a:lnTo>
                  <a:lnTo>
                    <a:pt x="557" y="1030"/>
                  </a:lnTo>
                  <a:lnTo>
                    <a:pt x="559" y="1025"/>
                  </a:lnTo>
                  <a:lnTo>
                    <a:pt x="561" y="1025"/>
                  </a:lnTo>
                  <a:lnTo>
                    <a:pt x="561" y="1020"/>
                  </a:lnTo>
                  <a:lnTo>
                    <a:pt x="563" y="1020"/>
                  </a:lnTo>
                  <a:lnTo>
                    <a:pt x="565" y="1018"/>
                  </a:lnTo>
                  <a:lnTo>
                    <a:pt x="567" y="1018"/>
                  </a:lnTo>
                  <a:lnTo>
                    <a:pt x="569" y="1008"/>
                  </a:lnTo>
                  <a:lnTo>
                    <a:pt x="571" y="1008"/>
                  </a:lnTo>
                  <a:lnTo>
                    <a:pt x="572" y="1006"/>
                  </a:lnTo>
                  <a:lnTo>
                    <a:pt x="572" y="1006"/>
                  </a:lnTo>
                  <a:lnTo>
                    <a:pt x="574" y="1006"/>
                  </a:lnTo>
                  <a:lnTo>
                    <a:pt x="576" y="1001"/>
                  </a:lnTo>
                  <a:lnTo>
                    <a:pt x="578" y="1001"/>
                  </a:lnTo>
                  <a:lnTo>
                    <a:pt x="580" y="999"/>
                  </a:lnTo>
                  <a:lnTo>
                    <a:pt x="582" y="999"/>
                  </a:lnTo>
                  <a:lnTo>
                    <a:pt x="584" y="999"/>
                  </a:lnTo>
                  <a:lnTo>
                    <a:pt x="586" y="996"/>
                  </a:lnTo>
                  <a:lnTo>
                    <a:pt x="587" y="996"/>
                  </a:lnTo>
                  <a:lnTo>
                    <a:pt x="589" y="996"/>
                  </a:lnTo>
                  <a:lnTo>
                    <a:pt x="591" y="993"/>
                  </a:lnTo>
                  <a:lnTo>
                    <a:pt x="593" y="993"/>
                  </a:lnTo>
                  <a:lnTo>
                    <a:pt x="593" y="990"/>
                  </a:lnTo>
                  <a:lnTo>
                    <a:pt x="595" y="987"/>
                  </a:lnTo>
                  <a:lnTo>
                    <a:pt x="597" y="987"/>
                  </a:lnTo>
                  <a:lnTo>
                    <a:pt x="599" y="983"/>
                  </a:lnTo>
                  <a:lnTo>
                    <a:pt x="601" y="983"/>
                  </a:lnTo>
                  <a:lnTo>
                    <a:pt x="603" y="983"/>
                  </a:lnTo>
                  <a:lnTo>
                    <a:pt x="604" y="983"/>
                  </a:lnTo>
                  <a:lnTo>
                    <a:pt x="604" y="980"/>
                  </a:lnTo>
                  <a:lnTo>
                    <a:pt x="606" y="975"/>
                  </a:lnTo>
                  <a:lnTo>
                    <a:pt x="608" y="975"/>
                  </a:lnTo>
                  <a:lnTo>
                    <a:pt x="610" y="975"/>
                  </a:lnTo>
                  <a:lnTo>
                    <a:pt x="612" y="972"/>
                  </a:lnTo>
                  <a:lnTo>
                    <a:pt x="614" y="972"/>
                  </a:lnTo>
                  <a:lnTo>
                    <a:pt x="616" y="972"/>
                  </a:lnTo>
                  <a:lnTo>
                    <a:pt x="616" y="972"/>
                  </a:lnTo>
                  <a:lnTo>
                    <a:pt x="618" y="972"/>
                  </a:lnTo>
                  <a:lnTo>
                    <a:pt x="620" y="972"/>
                  </a:lnTo>
                  <a:lnTo>
                    <a:pt x="621" y="972"/>
                  </a:lnTo>
                  <a:lnTo>
                    <a:pt x="623" y="969"/>
                  </a:lnTo>
                  <a:lnTo>
                    <a:pt x="625" y="969"/>
                  </a:lnTo>
                  <a:lnTo>
                    <a:pt x="627" y="965"/>
                  </a:lnTo>
                  <a:lnTo>
                    <a:pt x="629" y="965"/>
                  </a:lnTo>
                  <a:lnTo>
                    <a:pt x="631" y="965"/>
                  </a:lnTo>
                  <a:lnTo>
                    <a:pt x="633" y="962"/>
                  </a:lnTo>
                  <a:lnTo>
                    <a:pt x="635" y="962"/>
                  </a:lnTo>
                  <a:lnTo>
                    <a:pt x="637" y="956"/>
                  </a:lnTo>
                  <a:lnTo>
                    <a:pt x="638" y="951"/>
                  </a:lnTo>
                  <a:lnTo>
                    <a:pt x="638" y="951"/>
                  </a:lnTo>
                  <a:lnTo>
                    <a:pt x="640" y="951"/>
                  </a:lnTo>
                  <a:lnTo>
                    <a:pt x="642" y="951"/>
                  </a:lnTo>
                  <a:lnTo>
                    <a:pt x="644" y="951"/>
                  </a:lnTo>
                  <a:lnTo>
                    <a:pt x="646" y="946"/>
                  </a:lnTo>
                  <a:lnTo>
                    <a:pt x="648" y="946"/>
                  </a:lnTo>
                  <a:lnTo>
                    <a:pt x="650" y="946"/>
                  </a:lnTo>
                  <a:lnTo>
                    <a:pt x="650" y="938"/>
                  </a:lnTo>
                  <a:lnTo>
                    <a:pt x="652" y="935"/>
                  </a:lnTo>
                  <a:lnTo>
                    <a:pt x="654" y="935"/>
                  </a:lnTo>
                  <a:lnTo>
                    <a:pt x="655" y="932"/>
                  </a:lnTo>
                  <a:lnTo>
                    <a:pt x="657" y="928"/>
                  </a:lnTo>
                  <a:lnTo>
                    <a:pt x="659" y="925"/>
                  </a:lnTo>
                  <a:lnTo>
                    <a:pt x="661" y="925"/>
                  </a:lnTo>
                  <a:lnTo>
                    <a:pt x="661" y="925"/>
                  </a:lnTo>
                  <a:lnTo>
                    <a:pt x="663" y="924"/>
                  </a:lnTo>
                  <a:lnTo>
                    <a:pt x="665" y="924"/>
                  </a:lnTo>
                  <a:lnTo>
                    <a:pt x="667" y="920"/>
                  </a:lnTo>
                  <a:lnTo>
                    <a:pt x="669" y="920"/>
                  </a:lnTo>
                  <a:lnTo>
                    <a:pt x="671" y="920"/>
                  </a:lnTo>
                  <a:lnTo>
                    <a:pt x="672" y="920"/>
                  </a:lnTo>
                  <a:lnTo>
                    <a:pt x="674" y="914"/>
                  </a:lnTo>
                  <a:lnTo>
                    <a:pt x="676" y="914"/>
                  </a:lnTo>
                  <a:lnTo>
                    <a:pt x="678" y="914"/>
                  </a:lnTo>
                  <a:lnTo>
                    <a:pt x="680" y="914"/>
                  </a:lnTo>
                  <a:lnTo>
                    <a:pt x="682" y="914"/>
                  </a:lnTo>
                  <a:lnTo>
                    <a:pt x="682" y="914"/>
                  </a:lnTo>
                  <a:lnTo>
                    <a:pt x="684" y="914"/>
                  </a:lnTo>
                  <a:lnTo>
                    <a:pt x="686" y="910"/>
                  </a:lnTo>
                  <a:lnTo>
                    <a:pt x="688" y="910"/>
                  </a:lnTo>
                  <a:lnTo>
                    <a:pt x="689" y="907"/>
                  </a:lnTo>
                  <a:lnTo>
                    <a:pt x="691" y="907"/>
                  </a:lnTo>
                  <a:lnTo>
                    <a:pt x="693" y="907"/>
                  </a:lnTo>
                  <a:lnTo>
                    <a:pt x="693" y="905"/>
                  </a:lnTo>
                  <a:lnTo>
                    <a:pt x="695" y="905"/>
                  </a:lnTo>
                  <a:lnTo>
                    <a:pt x="697" y="901"/>
                  </a:lnTo>
                  <a:lnTo>
                    <a:pt x="699" y="898"/>
                  </a:lnTo>
                  <a:lnTo>
                    <a:pt x="701" y="896"/>
                  </a:lnTo>
                  <a:lnTo>
                    <a:pt x="703" y="891"/>
                  </a:lnTo>
                  <a:lnTo>
                    <a:pt x="705" y="887"/>
                  </a:lnTo>
                  <a:lnTo>
                    <a:pt x="706" y="880"/>
                  </a:lnTo>
                  <a:lnTo>
                    <a:pt x="706" y="877"/>
                  </a:lnTo>
                  <a:lnTo>
                    <a:pt x="708" y="877"/>
                  </a:lnTo>
                  <a:lnTo>
                    <a:pt x="710" y="870"/>
                  </a:lnTo>
                  <a:lnTo>
                    <a:pt x="712" y="867"/>
                  </a:lnTo>
                  <a:lnTo>
                    <a:pt x="714" y="865"/>
                  </a:lnTo>
                  <a:lnTo>
                    <a:pt x="716" y="865"/>
                  </a:lnTo>
                  <a:lnTo>
                    <a:pt x="718" y="865"/>
                  </a:lnTo>
                  <a:lnTo>
                    <a:pt x="720" y="862"/>
                  </a:lnTo>
                  <a:lnTo>
                    <a:pt x="722" y="859"/>
                  </a:lnTo>
                  <a:lnTo>
                    <a:pt x="723" y="859"/>
                  </a:lnTo>
                  <a:lnTo>
                    <a:pt x="725" y="859"/>
                  </a:lnTo>
                  <a:lnTo>
                    <a:pt x="727" y="859"/>
                  </a:lnTo>
                  <a:lnTo>
                    <a:pt x="727" y="852"/>
                  </a:lnTo>
                  <a:lnTo>
                    <a:pt x="729" y="852"/>
                  </a:lnTo>
                  <a:lnTo>
                    <a:pt x="731" y="843"/>
                  </a:lnTo>
                  <a:lnTo>
                    <a:pt x="733" y="838"/>
                  </a:lnTo>
                  <a:lnTo>
                    <a:pt x="735" y="838"/>
                  </a:lnTo>
                  <a:lnTo>
                    <a:pt x="737" y="834"/>
                  </a:lnTo>
                  <a:lnTo>
                    <a:pt x="737" y="834"/>
                  </a:lnTo>
                  <a:lnTo>
                    <a:pt x="738" y="831"/>
                  </a:lnTo>
                  <a:lnTo>
                    <a:pt x="740" y="828"/>
                  </a:lnTo>
                  <a:lnTo>
                    <a:pt x="742" y="828"/>
                  </a:lnTo>
                  <a:lnTo>
                    <a:pt x="744" y="825"/>
                  </a:lnTo>
                  <a:lnTo>
                    <a:pt x="746" y="815"/>
                  </a:lnTo>
                  <a:lnTo>
                    <a:pt x="748" y="812"/>
                  </a:lnTo>
                  <a:lnTo>
                    <a:pt x="750" y="812"/>
                  </a:lnTo>
                  <a:lnTo>
                    <a:pt x="752" y="812"/>
                  </a:lnTo>
                  <a:lnTo>
                    <a:pt x="752" y="812"/>
                  </a:lnTo>
                  <a:lnTo>
                    <a:pt x="754" y="812"/>
                  </a:lnTo>
                  <a:lnTo>
                    <a:pt x="755" y="804"/>
                  </a:lnTo>
                  <a:lnTo>
                    <a:pt x="757" y="804"/>
                  </a:lnTo>
                  <a:lnTo>
                    <a:pt x="759" y="804"/>
                  </a:lnTo>
                  <a:lnTo>
                    <a:pt x="761" y="804"/>
                  </a:lnTo>
                  <a:lnTo>
                    <a:pt x="763" y="804"/>
                  </a:lnTo>
                  <a:lnTo>
                    <a:pt x="765" y="804"/>
                  </a:lnTo>
                  <a:lnTo>
                    <a:pt x="767" y="801"/>
                  </a:lnTo>
                  <a:lnTo>
                    <a:pt x="769" y="801"/>
                  </a:lnTo>
                  <a:lnTo>
                    <a:pt x="771" y="801"/>
                  </a:lnTo>
                  <a:lnTo>
                    <a:pt x="771" y="797"/>
                  </a:lnTo>
                  <a:lnTo>
                    <a:pt x="772" y="794"/>
                  </a:lnTo>
                  <a:lnTo>
                    <a:pt x="774" y="794"/>
                  </a:lnTo>
                  <a:lnTo>
                    <a:pt x="776" y="791"/>
                  </a:lnTo>
                  <a:lnTo>
                    <a:pt x="778" y="788"/>
                  </a:lnTo>
                  <a:lnTo>
                    <a:pt x="780" y="788"/>
                  </a:lnTo>
                  <a:lnTo>
                    <a:pt x="782" y="788"/>
                  </a:lnTo>
                  <a:lnTo>
                    <a:pt x="782" y="788"/>
                  </a:lnTo>
                  <a:lnTo>
                    <a:pt x="784" y="788"/>
                  </a:lnTo>
                  <a:lnTo>
                    <a:pt x="786" y="788"/>
                  </a:lnTo>
                  <a:lnTo>
                    <a:pt x="788" y="786"/>
                  </a:lnTo>
                  <a:lnTo>
                    <a:pt x="789" y="786"/>
                  </a:lnTo>
                  <a:lnTo>
                    <a:pt x="791" y="786"/>
                  </a:lnTo>
                  <a:lnTo>
                    <a:pt x="793" y="786"/>
                  </a:lnTo>
                  <a:lnTo>
                    <a:pt x="795" y="783"/>
                  </a:lnTo>
                  <a:lnTo>
                    <a:pt x="797" y="783"/>
                  </a:lnTo>
                  <a:lnTo>
                    <a:pt x="797" y="783"/>
                  </a:lnTo>
                  <a:lnTo>
                    <a:pt x="799" y="779"/>
                  </a:lnTo>
                  <a:lnTo>
                    <a:pt x="801" y="779"/>
                  </a:lnTo>
                  <a:lnTo>
                    <a:pt x="803" y="773"/>
                  </a:lnTo>
                  <a:lnTo>
                    <a:pt x="805" y="773"/>
                  </a:lnTo>
                  <a:lnTo>
                    <a:pt x="806" y="767"/>
                  </a:lnTo>
                  <a:lnTo>
                    <a:pt x="808" y="764"/>
                  </a:lnTo>
                  <a:lnTo>
                    <a:pt x="810" y="760"/>
                  </a:lnTo>
                  <a:lnTo>
                    <a:pt x="812" y="760"/>
                  </a:lnTo>
                  <a:lnTo>
                    <a:pt x="814" y="760"/>
                  </a:lnTo>
                  <a:lnTo>
                    <a:pt x="814" y="760"/>
                  </a:lnTo>
                  <a:lnTo>
                    <a:pt x="816" y="760"/>
                  </a:lnTo>
                  <a:lnTo>
                    <a:pt x="818" y="760"/>
                  </a:lnTo>
                  <a:lnTo>
                    <a:pt x="820" y="757"/>
                  </a:lnTo>
                  <a:lnTo>
                    <a:pt x="822" y="757"/>
                  </a:lnTo>
                  <a:lnTo>
                    <a:pt x="823" y="757"/>
                  </a:lnTo>
                  <a:lnTo>
                    <a:pt x="825" y="757"/>
                  </a:lnTo>
                  <a:lnTo>
                    <a:pt x="825" y="757"/>
                  </a:lnTo>
                  <a:lnTo>
                    <a:pt x="827" y="757"/>
                  </a:lnTo>
                  <a:lnTo>
                    <a:pt x="829" y="755"/>
                  </a:lnTo>
                  <a:lnTo>
                    <a:pt x="831" y="755"/>
                  </a:lnTo>
                  <a:lnTo>
                    <a:pt x="833" y="755"/>
                  </a:lnTo>
                  <a:lnTo>
                    <a:pt x="835" y="755"/>
                  </a:lnTo>
                  <a:lnTo>
                    <a:pt x="837" y="755"/>
                  </a:lnTo>
                  <a:lnTo>
                    <a:pt x="839" y="755"/>
                  </a:lnTo>
                  <a:lnTo>
                    <a:pt x="840" y="752"/>
                  </a:lnTo>
                  <a:lnTo>
                    <a:pt x="842" y="752"/>
                  </a:lnTo>
                  <a:lnTo>
                    <a:pt x="842" y="752"/>
                  </a:lnTo>
                  <a:lnTo>
                    <a:pt x="844" y="752"/>
                  </a:lnTo>
                  <a:lnTo>
                    <a:pt x="846" y="752"/>
                  </a:lnTo>
                  <a:lnTo>
                    <a:pt x="848" y="752"/>
                  </a:lnTo>
                  <a:lnTo>
                    <a:pt x="850" y="752"/>
                  </a:lnTo>
                  <a:lnTo>
                    <a:pt x="852" y="752"/>
                  </a:lnTo>
                  <a:lnTo>
                    <a:pt x="854" y="748"/>
                  </a:lnTo>
                  <a:lnTo>
                    <a:pt x="856" y="748"/>
                  </a:lnTo>
                  <a:lnTo>
                    <a:pt x="857" y="748"/>
                  </a:lnTo>
                  <a:lnTo>
                    <a:pt x="859" y="748"/>
                  </a:lnTo>
                  <a:lnTo>
                    <a:pt x="859" y="748"/>
                  </a:lnTo>
                  <a:lnTo>
                    <a:pt x="861" y="745"/>
                  </a:lnTo>
                  <a:lnTo>
                    <a:pt x="863" y="745"/>
                  </a:lnTo>
                  <a:lnTo>
                    <a:pt x="865" y="745"/>
                  </a:lnTo>
                  <a:lnTo>
                    <a:pt x="867" y="745"/>
                  </a:lnTo>
                  <a:lnTo>
                    <a:pt x="869" y="745"/>
                  </a:lnTo>
                  <a:lnTo>
                    <a:pt x="869" y="745"/>
                  </a:lnTo>
                  <a:lnTo>
                    <a:pt x="871" y="745"/>
                  </a:lnTo>
                  <a:lnTo>
                    <a:pt x="873" y="739"/>
                  </a:lnTo>
                  <a:lnTo>
                    <a:pt x="874" y="739"/>
                  </a:lnTo>
                  <a:lnTo>
                    <a:pt x="876" y="739"/>
                  </a:lnTo>
                  <a:lnTo>
                    <a:pt x="878" y="736"/>
                  </a:lnTo>
                  <a:lnTo>
                    <a:pt x="880" y="733"/>
                  </a:lnTo>
                  <a:lnTo>
                    <a:pt x="882" y="729"/>
                  </a:lnTo>
                  <a:lnTo>
                    <a:pt x="884" y="729"/>
                  </a:lnTo>
                  <a:lnTo>
                    <a:pt x="886" y="726"/>
                  </a:lnTo>
                  <a:lnTo>
                    <a:pt x="888" y="726"/>
                  </a:lnTo>
                  <a:lnTo>
                    <a:pt x="888" y="726"/>
                  </a:lnTo>
                  <a:lnTo>
                    <a:pt x="890" y="726"/>
                  </a:lnTo>
                  <a:lnTo>
                    <a:pt x="891" y="726"/>
                  </a:lnTo>
                  <a:lnTo>
                    <a:pt x="893" y="724"/>
                  </a:lnTo>
                  <a:lnTo>
                    <a:pt x="895" y="724"/>
                  </a:lnTo>
                  <a:lnTo>
                    <a:pt x="897" y="724"/>
                  </a:lnTo>
                  <a:lnTo>
                    <a:pt x="899" y="724"/>
                  </a:lnTo>
                  <a:lnTo>
                    <a:pt x="901" y="724"/>
                  </a:lnTo>
                  <a:lnTo>
                    <a:pt x="903" y="721"/>
                  </a:lnTo>
                  <a:lnTo>
                    <a:pt x="903" y="716"/>
                  </a:lnTo>
                  <a:lnTo>
                    <a:pt x="905" y="716"/>
                  </a:lnTo>
                  <a:lnTo>
                    <a:pt x="906" y="716"/>
                  </a:lnTo>
                  <a:lnTo>
                    <a:pt x="908" y="716"/>
                  </a:lnTo>
                  <a:lnTo>
                    <a:pt x="910" y="714"/>
                  </a:lnTo>
                  <a:lnTo>
                    <a:pt x="912" y="711"/>
                  </a:lnTo>
                  <a:lnTo>
                    <a:pt x="912" y="711"/>
                  </a:lnTo>
                  <a:lnTo>
                    <a:pt x="914" y="707"/>
                  </a:lnTo>
                  <a:lnTo>
                    <a:pt x="916" y="707"/>
                  </a:lnTo>
                  <a:lnTo>
                    <a:pt x="918" y="707"/>
                  </a:lnTo>
                  <a:lnTo>
                    <a:pt x="920" y="707"/>
                  </a:lnTo>
                  <a:lnTo>
                    <a:pt x="922" y="707"/>
                  </a:lnTo>
                  <a:lnTo>
                    <a:pt x="923" y="707"/>
                  </a:lnTo>
                  <a:lnTo>
                    <a:pt x="925" y="707"/>
                  </a:lnTo>
                  <a:lnTo>
                    <a:pt x="927" y="707"/>
                  </a:lnTo>
                  <a:lnTo>
                    <a:pt x="929" y="704"/>
                  </a:lnTo>
                  <a:lnTo>
                    <a:pt x="931" y="704"/>
                  </a:lnTo>
                  <a:lnTo>
                    <a:pt x="933" y="704"/>
                  </a:lnTo>
                  <a:lnTo>
                    <a:pt x="933" y="704"/>
                  </a:lnTo>
                  <a:lnTo>
                    <a:pt x="935" y="704"/>
                  </a:lnTo>
                  <a:lnTo>
                    <a:pt x="937" y="704"/>
                  </a:lnTo>
                  <a:lnTo>
                    <a:pt x="939" y="701"/>
                  </a:lnTo>
                  <a:lnTo>
                    <a:pt x="940" y="701"/>
                  </a:lnTo>
                  <a:lnTo>
                    <a:pt x="942" y="701"/>
                  </a:lnTo>
                  <a:lnTo>
                    <a:pt x="944" y="698"/>
                  </a:lnTo>
                  <a:lnTo>
                    <a:pt x="946" y="698"/>
                  </a:lnTo>
                  <a:lnTo>
                    <a:pt x="946" y="688"/>
                  </a:lnTo>
                  <a:lnTo>
                    <a:pt x="948" y="688"/>
                  </a:lnTo>
                  <a:lnTo>
                    <a:pt x="950" y="685"/>
                  </a:lnTo>
                  <a:lnTo>
                    <a:pt x="952" y="683"/>
                  </a:lnTo>
                  <a:lnTo>
                    <a:pt x="954" y="678"/>
                  </a:lnTo>
                  <a:lnTo>
                    <a:pt x="956" y="678"/>
                  </a:lnTo>
                  <a:lnTo>
                    <a:pt x="957" y="674"/>
                  </a:lnTo>
                  <a:lnTo>
                    <a:pt x="957" y="674"/>
                  </a:lnTo>
                  <a:lnTo>
                    <a:pt x="959" y="671"/>
                  </a:lnTo>
                  <a:lnTo>
                    <a:pt x="961" y="671"/>
                  </a:lnTo>
                  <a:lnTo>
                    <a:pt x="963" y="669"/>
                  </a:lnTo>
                  <a:lnTo>
                    <a:pt x="965" y="669"/>
                  </a:lnTo>
                  <a:lnTo>
                    <a:pt x="967" y="666"/>
                  </a:lnTo>
                  <a:lnTo>
                    <a:pt x="969" y="661"/>
                  </a:lnTo>
                  <a:lnTo>
                    <a:pt x="971" y="661"/>
                  </a:lnTo>
                  <a:lnTo>
                    <a:pt x="973" y="661"/>
                  </a:lnTo>
                  <a:lnTo>
                    <a:pt x="974" y="656"/>
                  </a:lnTo>
                  <a:lnTo>
                    <a:pt x="976" y="656"/>
                  </a:lnTo>
                  <a:lnTo>
                    <a:pt x="978" y="656"/>
                  </a:lnTo>
                  <a:lnTo>
                    <a:pt x="978" y="653"/>
                  </a:lnTo>
                  <a:lnTo>
                    <a:pt x="980" y="649"/>
                  </a:lnTo>
                  <a:lnTo>
                    <a:pt x="982" y="649"/>
                  </a:lnTo>
                  <a:lnTo>
                    <a:pt x="984" y="649"/>
                  </a:lnTo>
                  <a:lnTo>
                    <a:pt x="986" y="649"/>
                  </a:lnTo>
                  <a:lnTo>
                    <a:pt x="988" y="649"/>
                  </a:lnTo>
                  <a:lnTo>
                    <a:pt x="990" y="646"/>
                  </a:lnTo>
                  <a:lnTo>
                    <a:pt x="990" y="646"/>
                  </a:lnTo>
                  <a:lnTo>
                    <a:pt x="991" y="642"/>
                  </a:lnTo>
                  <a:lnTo>
                    <a:pt x="993" y="642"/>
                  </a:lnTo>
                  <a:lnTo>
                    <a:pt x="995" y="642"/>
                  </a:lnTo>
                  <a:lnTo>
                    <a:pt x="997" y="642"/>
                  </a:lnTo>
                  <a:lnTo>
                    <a:pt x="999" y="638"/>
                  </a:lnTo>
                  <a:lnTo>
                    <a:pt x="1001" y="638"/>
                  </a:lnTo>
                  <a:lnTo>
                    <a:pt x="1001" y="635"/>
                  </a:lnTo>
                  <a:lnTo>
                    <a:pt x="1003" y="635"/>
                  </a:lnTo>
                  <a:lnTo>
                    <a:pt x="1005" y="635"/>
                  </a:lnTo>
                  <a:lnTo>
                    <a:pt x="1007" y="628"/>
                  </a:lnTo>
                  <a:lnTo>
                    <a:pt x="1008" y="625"/>
                  </a:lnTo>
                  <a:lnTo>
                    <a:pt x="1010" y="621"/>
                  </a:lnTo>
                  <a:lnTo>
                    <a:pt x="1012" y="621"/>
                  </a:lnTo>
                  <a:lnTo>
                    <a:pt x="1014" y="621"/>
                  </a:lnTo>
                  <a:lnTo>
                    <a:pt x="1016" y="621"/>
                  </a:lnTo>
                  <a:lnTo>
                    <a:pt x="1018" y="618"/>
                  </a:lnTo>
                  <a:lnTo>
                    <a:pt x="1020" y="614"/>
                  </a:lnTo>
                  <a:lnTo>
                    <a:pt x="1022" y="611"/>
                  </a:lnTo>
                  <a:lnTo>
                    <a:pt x="1024" y="611"/>
                  </a:lnTo>
                  <a:lnTo>
                    <a:pt x="1024" y="606"/>
                  </a:lnTo>
                  <a:lnTo>
                    <a:pt x="1025" y="606"/>
                  </a:lnTo>
                  <a:lnTo>
                    <a:pt x="1027" y="606"/>
                  </a:lnTo>
                  <a:lnTo>
                    <a:pt x="1029" y="606"/>
                  </a:lnTo>
                  <a:lnTo>
                    <a:pt x="1031" y="601"/>
                  </a:lnTo>
                  <a:lnTo>
                    <a:pt x="1033" y="601"/>
                  </a:lnTo>
                  <a:lnTo>
                    <a:pt x="1035" y="601"/>
                  </a:lnTo>
                  <a:lnTo>
                    <a:pt x="1035" y="601"/>
                  </a:lnTo>
                  <a:lnTo>
                    <a:pt x="1037" y="597"/>
                  </a:lnTo>
                  <a:lnTo>
                    <a:pt x="1039" y="592"/>
                  </a:lnTo>
                  <a:lnTo>
                    <a:pt x="1041" y="592"/>
                  </a:lnTo>
                  <a:lnTo>
                    <a:pt x="1042" y="588"/>
                  </a:lnTo>
                  <a:lnTo>
                    <a:pt x="1044" y="588"/>
                  </a:lnTo>
                  <a:lnTo>
                    <a:pt x="1046" y="585"/>
                  </a:lnTo>
                  <a:lnTo>
                    <a:pt x="1046" y="585"/>
                  </a:lnTo>
                  <a:lnTo>
                    <a:pt x="1048" y="585"/>
                  </a:lnTo>
                  <a:lnTo>
                    <a:pt x="1050" y="583"/>
                  </a:lnTo>
                  <a:lnTo>
                    <a:pt x="1052" y="583"/>
                  </a:lnTo>
                  <a:lnTo>
                    <a:pt x="1054" y="578"/>
                  </a:lnTo>
                  <a:lnTo>
                    <a:pt x="1056" y="574"/>
                  </a:lnTo>
                  <a:lnTo>
                    <a:pt x="1057" y="574"/>
                  </a:lnTo>
                  <a:lnTo>
                    <a:pt x="1059" y="570"/>
                  </a:lnTo>
                  <a:lnTo>
                    <a:pt x="1061" y="570"/>
                  </a:lnTo>
                  <a:lnTo>
                    <a:pt x="1063" y="564"/>
                  </a:lnTo>
                  <a:lnTo>
                    <a:pt x="1065" y="564"/>
                  </a:lnTo>
                  <a:lnTo>
                    <a:pt x="1067" y="564"/>
                  </a:lnTo>
                  <a:lnTo>
                    <a:pt x="1067" y="564"/>
                  </a:lnTo>
                  <a:lnTo>
                    <a:pt x="1069" y="564"/>
                  </a:lnTo>
                  <a:lnTo>
                    <a:pt x="1071" y="560"/>
                  </a:lnTo>
                  <a:lnTo>
                    <a:pt x="1073" y="560"/>
                  </a:lnTo>
                  <a:lnTo>
                    <a:pt x="1074" y="560"/>
                  </a:lnTo>
                  <a:lnTo>
                    <a:pt x="1076" y="560"/>
                  </a:lnTo>
                  <a:lnTo>
                    <a:pt x="1078" y="560"/>
                  </a:lnTo>
                  <a:lnTo>
                    <a:pt x="1078" y="560"/>
                  </a:lnTo>
                  <a:lnTo>
                    <a:pt x="1080" y="560"/>
                  </a:lnTo>
                  <a:lnTo>
                    <a:pt x="1082" y="560"/>
                  </a:lnTo>
                  <a:lnTo>
                    <a:pt x="1084" y="560"/>
                  </a:lnTo>
                  <a:lnTo>
                    <a:pt x="1086" y="560"/>
                  </a:lnTo>
                  <a:lnTo>
                    <a:pt x="1088" y="560"/>
                  </a:lnTo>
                  <a:lnTo>
                    <a:pt x="1090" y="560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3" y="549"/>
                  </a:lnTo>
                  <a:lnTo>
                    <a:pt x="1095" y="549"/>
                  </a:lnTo>
                  <a:lnTo>
                    <a:pt x="1097" y="549"/>
                  </a:lnTo>
                  <a:lnTo>
                    <a:pt x="1099" y="549"/>
                  </a:lnTo>
                  <a:lnTo>
                    <a:pt x="1101" y="549"/>
                  </a:lnTo>
                  <a:lnTo>
                    <a:pt x="1103" y="549"/>
                  </a:lnTo>
                  <a:lnTo>
                    <a:pt x="1105" y="549"/>
                  </a:lnTo>
                  <a:lnTo>
                    <a:pt x="1107" y="549"/>
                  </a:lnTo>
                  <a:lnTo>
                    <a:pt x="1108" y="544"/>
                  </a:lnTo>
                  <a:lnTo>
                    <a:pt x="1110" y="544"/>
                  </a:lnTo>
                  <a:lnTo>
                    <a:pt x="1112" y="542"/>
                  </a:lnTo>
                  <a:lnTo>
                    <a:pt x="1112" y="537"/>
                  </a:lnTo>
                  <a:lnTo>
                    <a:pt x="1114" y="537"/>
                  </a:lnTo>
                  <a:lnTo>
                    <a:pt x="1116" y="533"/>
                  </a:lnTo>
                  <a:lnTo>
                    <a:pt x="1118" y="529"/>
                  </a:lnTo>
                  <a:lnTo>
                    <a:pt x="1120" y="529"/>
                  </a:lnTo>
                  <a:lnTo>
                    <a:pt x="1122" y="525"/>
                  </a:lnTo>
                  <a:lnTo>
                    <a:pt x="1122" y="525"/>
                  </a:lnTo>
                  <a:lnTo>
                    <a:pt x="1124" y="522"/>
                  </a:lnTo>
                  <a:lnTo>
                    <a:pt x="1125" y="522"/>
                  </a:lnTo>
                  <a:lnTo>
                    <a:pt x="1127" y="522"/>
                  </a:lnTo>
                  <a:lnTo>
                    <a:pt x="1129" y="518"/>
                  </a:lnTo>
                  <a:lnTo>
                    <a:pt x="1131" y="513"/>
                  </a:lnTo>
                  <a:lnTo>
                    <a:pt x="1133" y="513"/>
                  </a:lnTo>
                  <a:lnTo>
                    <a:pt x="1135" y="513"/>
                  </a:lnTo>
                  <a:lnTo>
                    <a:pt x="1137" y="513"/>
                  </a:lnTo>
                  <a:lnTo>
                    <a:pt x="1137" y="509"/>
                  </a:lnTo>
                  <a:lnTo>
                    <a:pt x="1139" y="509"/>
                  </a:lnTo>
                  <a:lnTo>
                    <a:pt x="1141" y="509"/>
                  </a:lnTo>
                  <a:lnTo>
                    <a:pt x="1142" y="509"/>
                  </a:lnTo>
                  <a:lnTo>
                    <a:pt x="1144" y="509"/>
                  </a:lnTo>
                  <a:lnTo>
                    <a:pt x="1146" y="509"/>
                  </a:lnTo>
                  <a:lnTo>
                    <a:pt x="1148" y="509"/>
                  </a:lnTo>
                  <a:lnTo>
                    <a:pt x="1150" y="509"/>
                  </a:lnTo>
                  <a:lnTo>
                    <a:pt x="1152" y="505"/>
                  </a:lnTo>
                  <a:lnTo>
                    <a:pt x="1154" y="501"/>
                  </a:lnTo>
                  <a:lnTo>
                    <a:pt x="1156" y="501"/>
                  </a:lnTo>
                  <a:lnTo>
                    <a:pt x="1156" y="498"/>
                  </a:lnTo>
                  <a:lnTo>
                    <a:pt x="1158" y="498"/>
                  </a:lnTo>
                  <a:lnTo>
                    <a:pt x="1159" y="492"/>
                  </a:lnTo>
                  <a:lnTo>
                    <a:pt x="1161" y="492"/>
                  </a:lnTo>
                  <a:lnTo>
                    <a:pt x="1163" y="492"/>
                  </a:lnTo>
                  <a:lnTo>
                    <a:pt x="1165" y="488"/>
                  </a:lnTo>
                  <a:lnTo>
                    <a:pt x="1167" y="488"/>
                  </a:lnTo>
                  <a:lnTo>
                    <a:pt x="1167" y="488"/>
                  </a:lnTo>
                  <a:lnTo>
                    <a:pt x="1169" y="484"/>
                  </a:lnTo>
                  <a:lnTo>
                    <a:pt x="1171" y="484"/>
                  </a:lnTo>
                  <a:lnTo>
                    <a:pt x="1173" y="484"/>
                  </a:lnTo>
                  <a:lnTo>
                    <a:pt x="1175" y="484"/>
                  </a:lnTo>
                  <a:lnTo>
                    <a:pt x="1176" y="484"/>
                  </a:lnTo>
                  <a:lnTo>
                    <a:pt x="1178" y="484"/>
                  </a:lnTo>
                  <a:lnTo>
                    <a:pt x="1180" y="484"/>
                  </a:lnTo>
                  <a:lnTo>
                    <a:pt x="1182" y="484"/>
                  </a:lnTo>
                  <a:lnTo>
                    <a:pt x="1182" y="484"/>
                  </a:lnTo>
                  <a:lnTo>
                    <a:pt x="1184" y="484"/>
                  </a:lnTo>
                  <a:lnTo>
                    <a:pt x="1186" y="484"/>
                  </a:lnTo>
                  <a:lnTo>
                    <a:pt x="1188" y="484"/>
                  </a:lnTo>
                  <a:lnTo>
                    <a:pt x="1190" y="480"/>
                  </a:lnTo>
                  <a:lnTo>
                    <a:pt x="1192" y="475"/>
                  </a:lnTo>
                  <a:lnTo>
                    <a:pt x="1193" y="475"/>
                  </a:lnTo>
                  <a:lnTo>
                    <a:pt x="1195" y="471"/>
                  </a:lnTo>
                  <a:lnTo>
                    <a:pt x="1197" y="471"/>
                  </a:lnTo>
                  <a:lnTo>
                    <a:pt x="1199" y="471"/>
                  </a:lnTo>
                  <a:lnTo>
                    <a:pt x="1199" y="471"/>
                  </a:lnTo>
                  <a:lnTo>
                    <a:pt x="1201" y="467"/>
                  </a:lnTo>
                  <a:lnTo>
                    <a:pt x="1203" y="467"/>
                  </a:lnTo>
                  <a:lnTo>
                    <a:pt x="1205" y="467"/>
                  </a:lnTo>
                  <a:lnTo>
                    <a:pt x="1207" y="463"/>
                  </a:lnTo>
                  <a:lnTo>
                    <a:pt x="1208" y="463"/>
                  </a:lnTo>
                  <a:lnTo>
                    <a:pt x="1210" y="458"/>
                  </a:lnTo>
                  <a:lnTo>
                    <a:pt x="1210" y="449"/>
                  </a:lnTo>
                  <a:lnTo>
                    <a:pt x="1212" y="449"/>
                  </a:lnTo>
                  <a:lnTo>
                    <a:pt x="1214" y="449"/>
                  </a:lnTo>
                  <a:lnTo>
                    <a:pt x="1216" y="446"/>
                  </a:lnTo>
                  <a:lnTo>
                    <a:pt x="1218" y="446"/>
                  </a:lnTo>
                  <a:lnTo>
                    <a:pt x="1220" y="446"/>
                  </a:lnTo>
                  <a:lnTo>
                    <a:pt x="1222" y="446"/>
                  </a:lnTo>
                  <a:lnTo>
                    <a:pt x="1224" y="440"/>
                  </a:lnTo>
                  <a:lnTo>
                    <a:pt x="1225" y="440"/>
                  </a:lnTo>
                  <a:lnTo>
                    <a:pt x="1227" y="440"/>
                  </a:lnTo>
                  <a:lnTo>
                    <a:pt x="1227" y="434"/>
                  </a:lnTo>
                  <a:lnTo>
                    <a:pt x="1229" y="432"/>
                  </a:lnTo>
                  <a:lnTo>
                    <a:pt x="1231" y="432"/>
                  </a:lnTo>
                  <a:lnTo>
                    <a:pt x="1233" y="427"/>
                  </a:lnTo>
                  <a:lnTo>
                    <a:pt x="1235" y="427"/>
                  </a:lnTo>
                  <a:lnTo>
                    <a:pt x="1237" y="427"/>
                  </a:lnTo>
                  <a:lnTo>
                    <a:pt x="1239" y="427"/>
                  </a:lnTo>
                  <a:lnTo>
                    <a:pt x="1241" y="427"/>
                  </a:lnTo>
                  <a:lnTo>
                    <a:pt x="1242" y="427"/>
                  </a:lnTo>
                  <a:lnTo>
                    <a:pt x="1244" y="416"/>
                  </a:lnTo>
                  <a:lnTo>
                    <a:pt x="1244" y="416"/>
                  </a:lnTo>
                  <a:lnTo>
                    <a:pt x="1246" y="416"/>
                  </a:lnTo>
                  <a:lnTo>
                    <a:pt x="1248" y="416"/>
                  </a:lnTo>
                  <a:lnTo>
                    <a:pt x="1250" y="416"/>
                  </a:lnTo>
                  <a:lnTo>
                    <a:pt x="1252" y="416"/>
                  </a:lnTo>
                  <a:lnTo>
                    <a:pt x="1254" y="412"/>
                  </a:lnTo>
                  <a:lnTo>
                    <a:pt x="1254" y="408"/>
                  </a:lnTo>
                  <a:lnTo>
                    <a:pt x="1256" y="408"/>
                  </a:lnTo>
                  <a:lnTo>
                    <a:pt x="1258" y="408"/>
                  </a:lnTo>
                  <a:lnTo>
                    <a:pt x="1259" y="402"/>
                  </a:lnTo>
                  <a:lnTo>
                    <a:pt x="1261" y="402"/>
                  </a:lnTo>
                  <a:lnTo>
                    <a:pt x="1263" y="402"/>
                  </a:lnTo>
                  <a:lnTo>
                    <a:pt x="1265" y="402"/>
                  </a:lnTo>
                  <a:lnTo>
                    <a:pt x="1267" y="398"/>
                  </a:lnTo>
                  <a:lnTo>
                    <a:pt x="1269" y="388"/>
                  </a:lnTo>
                  <a:lnTo>
                    <a:pt x="1271" y="388"/>
                  </a:lnTo>
                  <a:lnTo>
                    <a:pt x="1273" y="388"/>
                  </a:lnTo>
                  <a:lnTo>
                    <a:pt x="1273" y="382"/>
                  </a:lnTo>
                  <a:lnTo>
                    <a:pt x="1275" y="382"/>
                  </a:lnTo>
                  <a:lnTo>
                    <a:pt x="1276" y="382"/>
                  </a:lnTo>
                  <a:lnTo>
                    <a:pt x="1278" y="382"/>
                  </a:lnTo>
                  <a:lnTo>
                    <a:pt x="1280" y="382"/>
                  </a:lnTo>
                  <a:lnTo>
                    <a:pt x="1282" y="382"/>
                  </a:lnTo>
                  <a:lnTo>
                    <a:pt x="1284" y="382"/>
                  </a:lnTo>
                  <a:lnTo>
                    <a:pt x="1286" y="378"/>
                  </a:lnTo>
                  <a:lnTo>
                    <a:pt x="1288" y="378"/>
                  </a:lnTo>
                  <a:lnTo>
                    <a:pt x="1288" y="374"/>
                  </a:lnTo>
                  <a:lnTo>
                    <a:pt x="1290" y="374"/>
                  </a:lnTo>
                  <a:lnTo>
                    <a:pt x="1292" y="368"/>
                  </a:lnTo>
                  <a:lnTo>
                    <a:pt x="1293" y="368"/>
                  </a:lnTo>
                  <a:lnTo>
                    <a:pt x="1295" y="368"/>
                  </a:lnTo>
                  <a:lnTo>
                    <a:pt x="1297" y="368"/>
                  </a:lnTo>
                  <a:lnTo>
                    <a:pt x="1297" y="368"/>
                  </a:lnTo>
                  <a:lnTo>
                    <a:pt x="1299" y="368"/>
                  </a:lnTo>
                  <a:lnTo>
                    <a:pt x="1301" y="368"/>
                  </a:lnTo>
                  <a:lnTo>
                    <a:pt x="1303" y="368"/>
                  </a:lnTo>
                  <a:lnTo>
                    <a:pt x="1305" y="364"/>
                  </a:lnTo>
                  <a:lnTo>
                    <a:pt x="1307" y="364"/>
                  </a:lnTo>
                  <a:lnTo>
                    <a:pt x="1309" y="364"/>
                  </a:lnTo>
                  <a:lnTo>
                    <a:pt x="1310" y="357"/>
                  </a:lnTo>
                  <a:lnTo>
                    <a:pt x="1312" y="357"/>
                  </a:lnTo>
                  <a:lnTo>
                    <a:pt x="1314" y="353"/>
                  </a:lnTo>
                  <a:lnTo>
                    <a:pt x="1316" y="353"/>
                  </a:lnTo>
                  <a:lnTo>
                    <a:pt x="1318" y="347"/>
                  </a:lnTo>
                  <a:lnTo>
                    <a:pt x="1318" y="347"/>
                  </a:lnTo>
                  <a:lnTo>
                    <a:pt x="1320" y="347"/>
                  </a:lnTo>
                  <a:lnTo>
                    <a:pt x="1322" y="341"/>
                  </a:lnTo>
                  <a:lnTo>
                    <a:pt x="1324" y="341"/>
                  </a:lnTo>
                  <a:lnTo>
                    <a:pt x="1326" y="341"/>
                  </a:lnTo>
                  <a:lnTo>
                    <a:pt x="1327" y="341"/>
                  </a:lnTo>
                  <a:lnTo>
                    <a:pt x="1329" y="341"/>
                  </a:lnTo>
                  <a:lnTo>
                    <a:pt x="1331" y="341"/>
                  </a:lnTo>
                  <a:lnTo>
                    <a:pt x="1331" y="337"/>
                  </a:lnTo>
                  <a:lnTo>
                    <a:pt x="1333" y="337"/>
                  </a:lnTo>
                  <a:lnTo>
                    <a:pt x="1335" y="331"/>
                  </a:lnTo>
                  <a:lnTo>
                    <a:pt x="1337" y="326"/>
                  </a:lnTo>
                  <a:lnTo>
                    <a:pt x="1339" y="320"/>
                  </a:lnTo>
                  <a:lnTo>
                    <a:pt x="1341" y="320"/>
                  </a:lnTo>
                  <a:lnTo>
                    <a:pt x="1343" y="320"/>
                  </a:lnTo>
                  <a:lnTo>
                    <a:pt x="1343" y="320"/>
                  </a:lnTo>
                  <a:lnTo>
                    <a:pt x="1344" y="320"/>
                  </a:lnTo>
                  <a:lnTo>
                    <a:pt x="1346" y="315"/>
                  </a:lnTo>
                  <a:lnTo>
                    <a:pt x="1348" y="315"/>
                  </a:lnTo>
                  <a:lnTo>
                    <a:pt x="1350" y="315"/>
                  </a:lnTo>
                  <a:lnTo>
                    <a:pt x="1352" y="315"/>
                  </a:lnTo>
                  <a:lnTo>
                    <a:pt x="1354" y="315"/>
                  </a:lnTo>
                  <a:lnTo>
                    <a:pt x="1356" y="315"/>
                  </a:lnTo>
                  <a:lnTo>
                    <a:pt x="1358" y="315"/>
                  </a:lnTo>
                  <a:lnTo>
                    <a:pt x="1359" y="315"/>
                  </a:lnTo>
                  <a:lnTo>
                    <a:pt x="1361" y="315"/>
                  </a:lnTo>
                  <a:lnTo>
                    <a:pt x="1363" y="315"/>
                  </a:lnTo>
                  <a:lnTo>
                    <a:pt x="1363" y="315"/>
                  </a:lnTo>
                  <a:lnTo>
                    <a:pt x="1365" y="309"/>
                  </a:lnTo>
                  <a:lnTo>
                    <a:pt x="1367" y="309"/>
                  </a:lnTo>
                  <a:lnTo>
                    <a:pt x="1369" y="303"/>
                  </a:lnTo>
                  <a:lnTo>
                    <a:pt x="1371" y="303"/>
                  </a:lnTo>
                  <a:lnTo>
                    <a:pt x="1373" y="303"/>
                  </a:lnTo>
                  <a:lnTo>
                    <a:pt x="1375" y="303"/>
                  </a:lnTo>
                  <a:lnTo>
                    <a:pt x="1375" y="303"/>
                  </a:lnTo>
                  <a:lnTo>
                    <a:pt x="1376" y="303"/>
                  </a:lnTo>
                  <a:lnTo>
                    <a:pt x="1378" y="303"/>
                  </a:lnTo>
                  <a:lnTo>
                    <a:pt x="1380" y="303"/>
                  </a:lnTo>
                  <a:lnTo>
                    <a:pt x="1382" y="303"/>
                  </a:lnTo>
                  <a:lnTo>
                    <a:pt x="1384" y="303"/>
                  </a:lnTo>
                  <a:lnTo>
                    <a:pt x="1386" y="303"/>
                  </a:lnTo>
                  <a:lnTo>
                    <a:pt x="1386" y="303"/>
                  </a:lnTo>
                  <a:lnTo>
                    <a:pt x="1388" y="303"/>
                  </a:lnTo>
                  <a:lnTo>
                    <a:pt x="1390" y="303"/>
                  </a:lnTo>
                  <a:lnTo>
                    <a:pt x="1392" y="303"/>
                  </a:lnTo>
                  <a:lnTo>
                    <a:pt x="1393" y="292"/>
                  </a:lnTo>
                  <a:lnTo>
                    <a:pt x="1395" y="292"/>
                  </a:lnTo>
                  <a:lnTo>
                    <a:pt x="1397" y="279"/>
                  </a:lnTo>
                  <a:lnTo>
                    <a:pt x="1399" y="274"/>
                  </a:lnTo>
                  <a:lnTo>
                    <a:pt x="1401" y="274"/>
                  </a:lnTo>
                  <a:lnTo>
                    <a:pt x="1403" y="274"/>
                  </a:lnTo>
                  <a:lnTo>
                    <a:pt x="1405" y="274"/>
                  </a:lnTo>
                  <a:lnTo>
                    <a:pt x="1407" y="274"/>
                  </a:lnTo>
                  <a:lnTo>
                    <a:pt x="1409" y="274"/>
                  </a:lnTo>
                  <a:lnTo>
                    <a:pt x="1409" y="274"/>
                  </a:lnTo>
                  <a:lnTo>
                    <a:pt x="1410" y="267"/>
                  </a:lnTo>
                  <a:lnTo>
                    <a:pt x="1412" y="267"/>
                  </a:lnTo>
                  <a:lnTo>
                    <a:pt x="1414" y="261"/>
                  </a:lnTo>
                  <a:lnTo>
                    <a:pt x="1416" y="261"/>
                  </a:lnTo>
                  <a:lnTo>
                    <a:pt x="1418" y="261"/>
                  </a:lnTo>
                  <a:lnTo>
                    <a:pt x="1420" y="261"/>
                  </a:lnTo>
                  <a:lnTo>
                    <a:pt x="1420" y="261"/>
                  </a:lnTo>
                  <a:lnTo>
                    <a:pt x="1422" y="252"/>
                  </a:lnTo>
                  <a:lnTo>
                    <a:pt x="1424" y="252"/>
                  </a:lnTo>
                  <a:lnTo>
                    <a:pt x="1426" y="252"/>
                  </a:lnTo>
                  <a:lnTo>
                    <a:pt x="1427" y="252"/>
                  </a:lnTo>
                  <a:lnTo>
                    <a:pt x="1429" y="252"/>
                  </a:lnTo>
                  <a:lnTo>
                    <a:pt x="1431" y="252"/>
                  </a:lnTo>
                  <a:lnTo>
                    <a:pt x="1431" y="247"/>
                  </a:lnTo>
                  <a:lnTo>
                    <a:pt x="1433" y="247"/>
                  </a:lnTo>
                  <a:lnTo>
                    <a:pt x="1435" y="247"/>
                  </a:lnTo>
                  <a:lnTo>
                    <a:pt x="1437" y="247"/>
                  </a:lnTo>
                  <a:lnTo>
                    <a:pt x="1439" y="247"/>
                  </a:lnTo>
                  <a:lnTo>
                    <a:pt x="1441" y="247"/>
                  </a:lnTo>
                  <a:lnTo>
                    <a:pt x="1443" y="247"/>
                  </a:lnTo>
                  <a:lnTo>
                    <a:pt x="1444" y="247"/>
                  </a:lnTo>
                  <a:lnTo>
                    <a:pt x="1446" y="247"/>
                  </a:lnTo>
                  <a:lnTo>
                    <a:pt x="1448" y="247"/>
                  </a:lnTo>
                  <a:lnTo>
                    <a:pt x="1450" y="247"/>
                  </a:lnTo>
                  <a:lnTo>
                    <a:pt x="1452" y="247"/>
                  </a:lnTo>
                  <a:lnTo>
                    <a:pt x="1452" y="247"/>
                  </a:lnTo>
                  <a:lnTo>
                    <a:pt x="1454" y="247"/>
                  </a:lnTo>
                  <a:lnTo>
                    <a:pt x="1456" y="247"/>
                  </a:lnTo>
                  <a:lnTo>
                    <a:pt x="1458" y="240"/>
                  </a:lnTo>
                  <a:lnTo>
                    <a:pt x="1460" y="233"/>
                  </a:lnTo>
                  <a:lnTo>
                    <a:pt x="1461" y="233"/>
                  </a:lnTo>
                  <a:lnTo>
                    <a:pt x="1463" y="233"/>
                  </a:lnTo>
                  <a:lnTo>
                    <a:pt x="1463" y="233"/>
                  </a:lnTo>
                  <a:lnTo>
                    <a:pt x="1465" y="226"/>
                  </a:lnTo>
                  <a:lnTo>
                    <a:pt x="1467" y="226"/>
                  </a:lnTo>
                  <a:lnTo>
                    <a:pt x="1469" y="219"/>
                  </a:lnTo>
                  <a:lnTo>
                    <a:pt x="1471" y="219"/>
                  </a:lnTo>
                  <a:lnTo>
                    <a:pt x="1473" y="219"/>
                  </a:lnTo>
                  <a:lnTo>
                    <a:pt x="1475" y="219"/>
                  </a:lnTo>
                  <a:lnTo>
                    <a:pt x="1477" y="219"/>
                  </a:lnTo>
                  <a:lnTo>
                    <a:pt x="1477" y="219"/>
                  </a:lnTo>
                  <a:lnTo>
                    <a:pt x="1478" y="219"/>
                  </a:lnTo>
                  <a:lnTo>
                    <a:pt x="1480" y="219"/>
                  </a:lnTo>
                  <a:lnTo>
                    <a:pt x="1482" y="219"/>
                  </a:lnTo>
                  <a:lnTo>
                    <a:pt x="1484" y="219"/>
                  </a:lnTo>
                  <a:lnTo>
                    <a:pt x="1486" y="219"/>
                  </a:lnTo>
                  <a:lnTo>
                    <a:pt x="1488" y="219"/>
                  </a:lnTo>
                  <a:lnTo>
                    <a:pt x="1490" y="219"/>
                  </a:lnTo>
                  <a:lnTo>
                    <a:pt x="1492" y="219"/>
                  </a:lnTo>
                  <a:lnTo>
                    <a:pt x="1494" y="219"/>
                  </a:lnTo>
                  <a:lnTo>
                    <a:pt x="1495" y="219"/>
                  </a:lnTo>
                  <a:lnTo>
                    <a:pt x="1497" y="219"/>
                  </a:lnTo>
                  <a:lnTo>
                    <a:pt x="1497" y="219"/>
                  </a:lnTo>
                  <a:lnTo>
                    <a:pt x="1499" y="212"/>
                  </a:lnTo>
                  <a:lnTo>
                    <a:pt x="1501" y="203"/>
                  </a:lnTo>
                  <a:lnTo>
                    <a:pt x="1503" y="203"/>
                  </a:lnTo>
                  <a:lnTo>
                    <a:pt x="1505" y="203"/>
                  </a:lnTo>
                  <a:lnTo>
                    <a:pt x="1507" y="196"/>
                  </a:lnTo>
                  <a:lnTo>
                    <a:pt x="1507" y="188"/>
                  </a:lnTo>
                  <a:lnTo>
                    <a:pt x="1509" y="188"/>
                  </a:lnTo>
                  <a:lnTo>
                    <a:pt x="1510" y="188"/>
                  </a:lnTo>
                  <a:lnTo>
                    <a:pt x="1512" y="188"/>
                  </a:lnTo>
                  <a:lnTo>
                    <a:pt x="1514" y="188"/>
                  </a:lnTo>
                  <a:lnTo>
                    <a:pt x="1516" y="188"/>
                  </a:lnTo>
                  <a:lnTo>
                    <a:pt x="1518" y="188"/>
                  </a:lnTo>
                  <a:lnTo>
                    <a:pt x="1520" y="188"/>
                  </a:lnTo>
                  <a:lnTo>
                    <a:pt x="1522" y="188"/>
                  </a:lnTo>
                  <a:lnTo>
                    <a:pt x="1522" y="188"/>
                  </a:lnTo>
                  <a:lnTo>
                    <a:pt x="1524" y="188"/>
                  </a:lnTo>
                  <a:lnTo>
                    <a:pt x="1526" y="188"/>
                  </a:lnTo>
                  <a:lnTo>
                    <a:pt x="1527" y="188"/>
                  </a:lnTo>
                  <a:lnTo>
                    <a:pt x="1529" y="179"/>
                  </a:lnTo>
                  <a:lnTo>
                    <a:pt x="1531" y="179"/>
                  </a:lnTo>
                  <a:lnTo>
                    <a:pt x="1533" y="179"/>
                  </a:lnTo>
                  <a:lnTo>
                    <a:pt x="1535" y="179"/>
                  </a:lnTo>
                  <a:lnTo>
                    <a:pt x="1537" y="179"/>
                  </a:lnTo>
                  <a:lnTo>
                    <a:pt x="1539" y="179"/>
                  </a:lnTo>
                  <a:lnTo>
                    <a:pt x="1541" y="179"/>
                  </a:lnTo>
                  <a:lnTo>
                    <a:pt x="1541" y="179"/>
                  </a:lnTo>
                  <a:lnTo>
                    <a:pt x="1543" y="179"/>
                  </a:lnTo>
                  <a:lnTo>
                    <a:pt x="1544" y="179"/>
                  </a:lnTo>
                  <a:lnTo>
                    <a:pt x="1546" y="179"/>
                  </a:lnTo>
                  <a:lnTo>
                    <a:pt x="1548" y="179"/>
                  </a:lnTo>
                  <a:lnTo>
                    <a:pt x="1550" y="179"/>
                  </a:lnTo>
                  <a:lnTo>
                    <a:pt x="1552" y="179"/>
                  </a:lnTo>
                  <a:lnTo>
                    <a:pt x="1552" y="179"/>
                  </a:lnTo>
                  <a:lnTo>
                    <a:pt x="1554" y="179"/>
                  </a:lnTo>
                  <a:lnTo>
                    <a:pt x="1556" y="179"/>
                  </a:lnTo>
                  <a:lnTo>
                    <a:pt x="1558" y="179"/>
                  </a:lnTo>
                  <a:lnTo>
                    <a:pt x="1560" y="179"/>
                  </a:lnTo>
                  <a:lnTo>
                    <a:pt x="1561" y="179"/>
                  </a:lnTo>
                  <a:lnTo>
                    <a:pt x="1563" y="179"/>
                  </a:lnTo>
                  <a:lnTo>
                    <a:pt x="1565" y="179"/>
                  </a:lnTo>
                  <a:lnTo>
                    <a:pt x="1567" y="179"/>
                  </a:lnTo>
                  <a:lnTo>
                    <a:pt x="1567" y="179"/>
                  </a:lnTo>
                  <a:lnTo>
                    <a:pt x="1569" y="179"/>
                  </a:lnTo>
                  <a:lnTo>
                    <a:pt x="1571" y="179"/>
                  </a:lnTo>
                  <a:lnTo>
                    <a:pt x="1573" y="179"/>
                  </a:lnTo>
                  <a:lnTo>
                    <a:pt x="1575" y="179"/>
                  </a:lnTo>
                  <a:lnTo>
                    <a:pt x="1577" y="179"/>
                  </a:lnTo>
                  <a:lnTo>
                    <a:pt x="1578" y="179"/>
                  </a:lnTo>
                  <a:lnTo>
                    <a:pt x="1580" y="179"/>
                  </a:lnTo>
                  <a:lnTo>
                    <a:pt x="1582" y="179"/>
                  </a:lnTo>
                  <a:lnTo>
                    <a:pt x="1584" y="179"/>
                  </a:lnTo>
                  <a:lnTo>
                    <a:pt x="1584" y="179"/>
                  </a:lnTo>
                  <a:lnTo>
                    <a:pt x="1586" y="169"/>
                  </a:lnTo>
                  <a:lnTo>
                    <a:pt x="1588" y="159"/>
                  </a:lnTo>
                  <a:lnTo>
                    <a:pt x="1590" y="159"/>
                  </a:lnTo>
                  <a:lnTo>
                    <a:pt x="1592" y="159"/>
                  </a:lnTo>
                  <a:lnTo>
                    <a:pt x="1594" y="159"/>
                  </a:lnTo>
                  <a:lnTo>
                    <a:pt x="1595" y="147"/>
                  </a:lnTo>
                  <a:lnTo>
                    <a:pt x="1595" y="147"/>
                  </a:lnTo>
                  <a:lnTo>
                    <a:pt x="1597" y="147"/>
                  </a:lnTo>
                  <a:lnTo>
                    <a:pt x="1599" y="147"/>
                  </a:lnTo>
                  <a:lnTo>
                    <a:pt x="1601" y="147"/>
                  </a:lnTo>
                  <a:lnTo>
                    <a:pt x="1603" y="147"/>
                  </a:lnTo>
                  <a:lnTo>
                    <a:pt x="1605" y="147"/>
                  </a:lnTo>
                  <a:lnTo>
                    <a:pt x="1607" y="147"/>
                  </a:lnTo>
                  <a:lnTo>
                    <a:pt x="1609" y="147"/>
                  </a:lnTo>
                  <a:lnTo>
                    <a:pt x="1611" y="147"/>
                  </a:lnTo>
                  <a:lnTo>
                    <a:pt x="1612" y="147"/>
                  </a:lnTo>
                  <a:lnTo>
                    <a:pt x="1612" y="147"/>
                  </a:lnTo>
                  <a:lnTo>
                    <a:pt x="1614" y="147"/>
                  </a:lnTo>
                  <a:lnTo>
                    <a:pt x="1616" y="137"/>
                  </a:lnTo>
                  <a:lnTo>
                    <a:pt x="1618" y="126"/>
                  </a:lnTo>
                  <a:lnTo>
                    <a:pt x="1620" y="126"/>
                  </a:lnTo>
                  <a:lnTo>
                    <a:pt x="1622" y="114"/>
                  </a:lnTo>
                  <a:lnTo>
                    <a:pt x="1624" y="114"/>
                  </a:lnTo>
                  <a:lnTo>
                    <a:pt x="1626" y="114"/>
                  </a:lnTo>
                  <a:lnTo>
                    <a:pt x="1628" y="103"/>
                  </a:lnTo>
                  <a:lnTo>
                    <a:pt x="1629" y="92"/>
                  </a:lnTo>
                  <a:lnTo>
                    <a:pt x="1629" y="92"/>
                  </a:lnTo>
                  <a:lnTo>
                    <a:pt x="1631" y="92"/>
                  </a:lnTo>
                  <a:lnTo>
                    <a:pt x="1633" y="92"/>
                  </a:lnTo>
                  <a:lnTo>
                    <a:pt x="1635" y="92"/>
                  </a:lnTo>
                  <a:lnTo>
                    <a:pt x="1637" y="92"/>
                  </a:lnTo>
                  <a:lnTo>
                    <a:pt x="1639" y="92"/>
                  </a:lnTo>
                  <a:lnTo>
                    <a:pt x="1639" y="92"/>
                  </a:lnTo>
                  <a:lnTo>
                    <a:pt x="1641" y="92"/>
                  </a:lnTo>
                  <a:lnTo>
                    <a:pt x="1643" y="92"/>
                  </a:lnTo>
                  <a:lnTo>
                    <a:pt x="1645" y="92"/>
                  </a:lnTo>
                  <a:lnTo>
                    <a:pt x="1646" y="92"/>
                  </a:lnTo>
                  <a:lnTo>
                    <a:pt x="1648" y="92"/>
                  </a:lnTo>
                  <a:lnTo>
                    <a:pt x="1650" y="92"/>
                  </a:lnTo>
                  <a:lnTo>
                    <a:pt x="1652" y="92"/>
                  </a:lnTo>
                  <a:lnTo>
                    <a:pt x="1654" y="92"/>
                  </a:lnTo>
                  <a:lnTo>
                    <a:pt x="1656" y="92"/>
                  </a:lnTo>
                  <a:lnTo>
                    <a:pt x="1658" y="92"/>
                  </a:lnTo>
                  <a:lnTo>
                    <a:pt x="1658" y="92"/>
                  </a:lnTo>
                  <a:lnTo>
                    <a:pt x="1660" y="92"/>
                  </a:lnTo>
                  <a:lnTo>
                    <a:pt x="1662" y="92"/>
                  </a:lnTo>
                  <a:lnTo>
                    <a:pt x="1663" y="92"/>
                  </a:lnTo>
                  <a:lnTo>
                    <a:pt x="1665" y="92"/>
                  </a:lnTo>
                  <a:lnTo>
                    <a:pt x="1667" y="92"/>
                  </a:lnTo>
                  <a:lnTo>
                    <a:pt x="1669" y="92"/>
                  </a:lnTo>
                  <a:lnTo>
                    <a:pt x="1671" y="92"/>
                  </a:lnTo>
                  <a:lnTo>
                    <a:pt x="1673" y="92"/>
                  </a:lnTo>
                  <a:lnTo>
                    <a:pt x="1673" y="92"/>
                  </a:lnTo>
                  <a:lnTo>
                    <a:pt x="1675" y="92"/>
                  </a:lnTo>
                  <a:lnTo>
                    <a:pt x="1677" y="92"/>
                  </a:lnTo>
                  <a:lnTo>
                    <a:pt x="1678" y="78"/>
                  </a:lnTo>
                  <a:lnTo>
                    <a:pt x="1680" y="63"/>
                  </a:lnTo>
                  <a:lnTo>
                    <a:pt x="1682" y="63"/>
                  </a:lnTo>
                  <a:lnTo>
                    <a:pt x="1682" y="63"/>
                  </a:lnTo>
                  <a:lnTo>
                    <a:pt x="1684" y="63"/>
                  </a:lnTo>
                  <a:lnTo>
                    <a:pt x="1686" y="63"/>
                  </a:lnTo>
                  <a:lnTo>
                    <a:pt x="1688" y="63"/>
                  </a:lnTo>
                  <a:lnTo>
                    <a:pt x="1690" y="63"/>
                  </a:lnTo>
                  <a:lnTo>
                    <a:pt x="1692" y="47"/>
                  </a:lnTo>
                  <a:lnTo>
                    <a:pt x="1694" y="47"/>
                  </a:lnTo>
                  <a:lnTo>
                    <a:pt x="1695" y="47"/>
                  </a:lnTo>
                  <a:lnTo>
                    <a:pt x="1697" y="47"/>
                  </a:lnTo>
                  <a:lnTo>
                    <a:pt x="1699" y="47"/>
                  </a:lnTo>
                  <a:lnTo>
                    <a:pt x="1701" y="47"/>
                  </a:lnTo>
                  <a:lnTo>
                    <a:pt x="1703" y="47"/>
                  </a:lnTo>
                  <a:lnTo>
                    <a:pt x="1703" y="47"/>
                  </a:lnTo>
                  <a:lnTo>
                    <a:pt x="1705" y="47"/>
                  </a:lnTo>
                  <a:lnTo>
                    <a:pt x="1707" y="47"/>
                  </a:lnTo>
                  <a:lnTo>
                    <a:pt x="1709" y="47"/>
                  </a:lnTo>
                  <a:lnTo>
                    <a:pt x="1711" y="47"/>
                  </a:lnTo>
                  <a:lnTo>
                    <a:pt x="1712" y="47"/>
                  </a:lnTo>
                  <a:lnTo>
                    <a:pt x="1714" y="47"/>
                  </a:lnTo>
                  <a:lnTo>
                    <a:pt x="1716" y="47"/>
                  </a:lnTo>
                  <a:lnTo>
                    <a:pt x="1716" y="47"/>
                  </a:lnTo>
                  <a:lnTo>
                    <a:pt x="1718" y="47"/>
                  </a:lnTo>
                  <a:lnTo>
                    <a:pt x="1720" y="47"/>
                  </a:lnTo>
                  <a:lnTo>
                    <a:pt x="1722" y="47"/>
                  </a:lnTo>
                  <a:lnTo>
                    <a:pt x="1724" y="47"/>
                  </a:lnTo>
                  <a:lnTo>
                    <a:pt x="1726" y="47"/>
                  </a:lnTo>
                  <a:lnTo>
                    <a:pt x="1728" y="47"/>
                  </a:lnTo>
                  <a:lnTo>
                    <a:pt x="1728" y="47"/>
                  </a:lnTo>
                  <a:lnTo>
                    <a:pt x="1729" y="47"/>
                  </a:lnTo>
                  <a:lnTo>
                    <a:pt x="1731" y="47"/>
                  </a:lnTo>
                  <a:lnTo>
                    <a:pt x="1733" y="47"/>
                  </a:lnTo>
                  <a:lnTo>
                    <a:pt x="1735" y="47"/>
                  </a:lnTo>
                  <a:lnTo>
                    <a:pt x="1737" y="47"/>
                  </a:lnTo>
                  <a:lnTo>
                    <a:pt x="1739" y="47"/>
                  </a:lnTo>
                  <a:lnTo>
                    <a:pt x="1741" y="47"/>
                  </a:lnTo>
                  <a:lnTo>
                    <a:pt x="1743" y="27"/>
                  </a:lnTo>
                  <a:lnTo>
                    <a:pt x="1745" y="27"/>
                  </a:lnTo>
                  <a:lnTo>
                    <a:pt x="1746" y="27"/>
                  </a:lnTo>
                  <a:lnTo>
                    <a:pt x="1748" y="27"/>
                  </a:lnTo>
                  <a:lnTo>
                    <a:pt x="1748" y="27"/>
                  </a:lnTo>
                  <a:lnTo>
                    <a:pt x="1750" y="27"/>
                  </a:lnTo>
                  <a:lnTo>
                    <a:pt x="1752" y="27"/>
                  </a:lnTo>
                  <a:lnTo>
                    <a:pt x="1754" y="27"/>
                  </a:lnTo>
                  <a:lnTo>
                    <a:pt x="1756" y="27"/>
                  </a:lnTo>
                  <a:lnTo>
                    <a:pt x="1758" y="27"/>
                  </a:lnTo>
                  <a:lnTo>
                    <a:pt x="1760" y="27"/>
                  </a:lnTo>
                  <a:lnTo>
                    <a:pt x="1760" y="27"/>
                  </a:lnTo>
                  <a:lnTo>
                    <a:pt x="1762" y="27"/>
                  </a:lnTo>
                  <a:lnTo>
                    <a:pt x="1763" y="27"/>
                  </a:lnTo>
                  <a:lnTo>
                    <a:pt x="1765" y="27"/>
                  </a:lnTo>
                  <a:lnTo>
                    <a:pt x="1767" y="27"/>
                  </a:lnTo>
                  <a:lnTo>
                    <a:pt x="1769" y="27"/>
                  </a:lnTo>
                  <a:lnTo>
                    <a:pt x="1771" y="27"/>
                  </a:lnTo>
                  <a:lnTo>
                    <a:pt x="1771" y="27"/>
                  </a:lnTo>
                  <a:lnTo>
                    <a:pt x="1773" y="27"/>
                  </a:lnTo>
                  <a:lnTo>
                    <a:pt x="1775" y="27"/>
                  </a:lnTo>
                  <a:lnTo>
                    <a:pt x="1777" y="27"/>
                  </a:lnTo>
                  <a:lnTo>
                    <a:pt x="1779" y="27"/>
                  </a:lnTo>
                  <a:lnTo>
                    <a:pt x="1780" y="27"/>
                  </a:lnTo>
                  <a:lnTo>
                    <a:pt x="1782" y="27"/>
                  </a:lnTo>
                  <a:lnTo>
                    <a:pt x="1784" y="27"/>
                  </a:lnTo>
                  <a:lnTo>
                    <a:pt x="1786" y="27"/>
                  </a:lnTo>
                  <a:lnTo>
                    <a:pt x="1788" y="27"/>
                  </a:lnTo>
                  <a:lnTo>
                    <a:pt x="1790" y="27"/>
                  </a:lnTo>
                  <a:lnTo>
                    <a:pt x="1792" y="27"/>
                  </a:lnTo>
                  <a:lnTo>
                    <a:pt x="1794" y="27"/>
                  </a:lnTo>
                  <a:lnTo>
                    <a:pt x="1794" y="27"/>
                  </a:lnTo>
                  <a:lnTo>
                    <a:pt x="1796" y="27"/>
                  </a:lnTo>
                  <a:lnTo>
                    <a:pt x="1797" y="27"/>
                  </a:lnTo>
                  <a:lnTo>
                    <a:pt x="1799" y="27"/>
                  </a:lnTo>
                  <a:lnTo>
                    <a:pt x="1801" y="27"/>
                  </a:lnTo>
                  <a:lnTo>
                    <a:pt x="1803" y="27"/>
                  </a:lnTo>
                  <a:lnTo>
                    <a:pt x="1805" y="27"/>
                  </a:lnTo>
                  <a:lnTo>
                    <a:pt x="1805" y="27"/>
                  </a:lnTo>
                  <a:lnTo>
                    <a:pt x="1807" y="27"/>
                  </a:lnTo>
                  <a:lnTo>
                    <a:pt x="1809" y="27"/>
                  </a:lnTo>
                  <a:lnTo>
                    <a:pt x="1811" y="27"/>
                  </a:lnTo>
                  <a:lnTo>
                    <a:pt x="1813" y="0"/>
                  </a:lnTo>
                  <a:lnTo>
                    <a:pt x="1814" y="0"/>
                  </a:lnTo>
                  <a:lnTo>
                    <a:pt x="1816" y="0"/>
                  </a:lnTo>
                  <a:lnTo>
                    <a:pt x="1816" y="0"/>
                  </a:lnTo>
                  <a:lnTo>
                    <a:pt x="1818" y="0"/>
                  </a:lnTo>
                  <a:lnTo>
                    <a:pt x="1820" y="0"/>
                  </a:lnTo>
                  <a:lnTo>
                    <a:pt x="1822" y="0"/>
                  </a:lnTo>
                  <a:lnTo>
                    <a:pt x="1824" y="0"/>
                  </a:lnTo>
                  <a:lnTo>
                    <a:pt x="1826" y="0"/>
                  </a:lnTo>
                  <a:lnTo>
                    <a:pt x="1828" y="0"/>
                  </a:lnTo>
                  <a:lnTo>
                    <a:pt x="1829" y="0"/>
                  </a:lnTo>
                  <a:lnTo>
                    <a:pt x="1831" y="0"/>
                  </a:lnTo>
                  <a:lnTo>
                    <a:pt x="1833" y="0"/>
                  </a:lnTo>
                  <a:lnTo>
                    <a:pt x="1835" y="0"/>
                  </a:lnTo>
                </a:path>
              </a:pathLst>
            </a:custGeom>
            <a:noFill/>
            <a:ln w="28575" cap="rnd">
              <a:solidFill>
                <a:srgbClr val="00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519">
                <a:solidFill>
                  <a:srgbClr val="000000"/>
                </a:solidFill>
              </a:endParaRPr>
            </a:p>
          </p:txBody>
        </p:sp>
        <p:sp>
          <p:nvSpPr>
            <p:cNvPr id="196" name="Freeform 40">
              <a:extLst>
                <a:ext uri="{FF2B5EF4-FFF2-40B4-BE49-F238E27FC236}">
                  <a16:creationId xmlns:a16="http://schemas.microsoft.com/office/drawing/2014/main" id="{6BE5925C-187E-4C82-BFF0-C38E07557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860" y="2437881"/>
              <a:ext cx="2913062" cy="2360612"/>
            </a:xfrm>
            <a:custGeom>
              <a:avLst/>
              <a:gdLst>
                <a:gd name="T0" fmla="*/ 27 w 1835"/>
                <a:gd name="T1" fmla="*/ 1469 h 1487"/>
                <a:gd name="T2" fmla="*/ 57 w 1835"/>
                <a:gd name="T3" fmla="*/ 1445 h 1487"/>
                <a:gd name="T4" fmla="*/ 89 w 1835"/>
                <a:gd name="T5" fmla="*/ 1391 h 1487"/>
                <a:gd name="T6" fmla="*/ 117 w 1835"/>
                <a:gd name="T7" fmla="*/ 1359 h 1487"/>
                <a:gd name="T8" fmla="*/ 148 w 1835"/>
                <a:gd name="T9" fmla="*/ 1315 h 1487"/>
                <a:gd name="T10" fmla="*/ 178 w 1835"/>
                <a:gd name="T11" fmla="*/ 1261 h 1487"/>
                <a:gd name="T12" fmla="*/ 208 w 1835"/>
                <a:gd name="T13" fmla="*/ 1234 h 1487"/>
                <a:gd name="T14" fmla="*/ 238 w 1835"/>
                <a:gd name="T15" fmla="*/ 1184 h 1487"/>
                <a:gd name="T16" fmla="*/ 269 w 1835"/>
                <a:gd name="T17" fmla="*/ 1155 h 1487"/>
                <a:gd name="T18" fmla="*/ 299 w 1835"/>
                <a:gd name="T19" fmla="*/ 1109 h 1487"/>
                <a:gd name="T20" fmla="*/ 329 w 1835"/>
                <a:gd name="T21" fmla="*/ 1078 h 1487"/>
                <a:gd name="T22" fmla="*/ 359 w 1835"/>
                <a:gd name="T23" fmla="*/ 1045 h 1487"/>
                <a:gd name="T24" fmla="*/ 389 w 1835"/>
                <a:gd name="T25" fmla="*/ 1021 h 1487"/>
                <a:gd name="T26" fmla="*/ 420 w 1835"/>
                <a:gd name="T27" fmla="*/ 988 h 1487"/>
                <a:gd name="T28" fmla="*/ 450 w 1835"/>
                <a:gd name="T29" fmla="*/ 954 h 1487"/>
                <a:gd name="T30" fmla="*/ 480 w 1835"/>
                <a:gd name="T31" fmla="*/ 921 h 1487"/>
                <a:gd name="T32" fmla="*/ 510 w 1835"/>
                <a:gd name="T33" fmla="*/ 882 h 1487"/>
                <a:gd name="T34" fmla="*/ 540 w 1835"/>
                <a:gd name="T35" fmla="*/ 862 h 1487"/>
                <a:gd name="T36" fmla="*/ 571 w 1835"/>
                <a:gd name="T37" fmla="*/ 844 h 1487"/>
                <a:gd name="T38" fmla="*/ 601 w 1835"/>
                <a:gd name="T39" fmla="*/ 821 h 1487"/>
                <a:gd name="T40" fmla="*/ 631 w 1835"/>
                <a:gd name="T41" fmla="*/ 780 h 1487"/>
                <a:gd name="T42" fmla="*/ 661 w 1835"/>
                <a:gd name="T43" fmla="*/ 768 h 1487"/>
                <a:gd name="T44" fmla="*/ 691 w 1835"/>
                <a:gd name="T45" fmla="*/ 749 h 1487"/>
                <a:gd name="T46" fmla="*/ 722 w 1835"/>
                <a:gd name="T47" fmla="*/ 741 h 1487"/>
                <a:gd name="T48" fmla="*/ 752 w 1835"/>
                <a:gd name="T49" fmla="*/ 710 h 1487"/>
                <a:gd name="T50" fmla="*/ 782 w 1835"/>
                <a:gd name="T51" fmla="*/ 682 h 1487"/>
                <a:gd name="T52" fmla="*/ 812 w 1835"/>
                <a:gd name="T53" fmla="*/ 667 h 1487"/>
                <a:gd name="T54" fmla="*/ 842 w 1835"/>
                <a:gd name="T55" fmla="*/ 652 h 1487"/>
                <a:gd name="T56" fmla="*/ 871 w 1835"/>
                <a:gd name="T57" fmla="*/ 636 h 1487"/>
                <a:gd name="T58" fmla="*/ 903 w 1835"/>
                <a:gd name="T59" fmla="*/ 621 h 1487"/>
                <a:gd name="T60" fmla="*/ 933 w 1835"/>
                <a:gd name="T61" fmla="*/ 605 h 1487"/>
                <a:gd name="T62" fmla="*/ 961 w 1835"/>
                <a:gd name="T63" fmla="*/ 574 h 1487"/>
                <a:gd name="T64" fmla="*/ 991 w 1835"/>
                <a:gd name="T65" fmla="*/ 557 h 1487"/>
                <a:gd name="T66" fmla="*/ 1024 w 1835"/>
                <a:gd name="T67" fmla="*/ 545 h 1487"/>
                <a:gd name="T68" fmla="*/ 1052 w 1835"/>
                <a:gd name="T69" fmla="*/ 502 h 1487"/>
                <a:gd name="T70" fmla="*/ 1082 w 1835"/>
                <a:gd name="T71" fmla="*/ 487 h 1487"/>
                <a:gd name="T72" fmla="*/ 1112 w 1835"/>
                <a:gd name="T73" fmla="*/ 469 h 1487"/>
                <a:gd name="T74" fmla="*/ 1142 w 1835"/>
                <a:gd name="T75" fmla="*/ 453 h 1487"/>
                <a:gd name="T76" fmla="*/ 1173 w 1835"/>
                <a:gd name="T77" fmla="*/ 432 h 1487"/>
                <a:gd name="T78" fmla="*/ 1203 w 1835"/>
                <a:gd name="T79" fmla="*/ 401 h 1487"/>
                <a:gd name="T80" fmla="*/ 1233 w 1835"/>
                <a:gd name="T81" fmla="*/ 376 h 1487"/>
                <a:gd name="T82" fmla="*/ 1263 w 1835"/>
                <a:gd name="T83" fmla="*/ 342 h 1487"/>
                <a:gd name="T84" fmla="*/ 1293 w 1835"/>
                <a:gd name="T85" fmla="*/ 305 h 1487"/>
                <a:gd name="T86" fmla="*/ 1324 w 1835"/>
                <a:gd name="T87" fmla="*/ 282 h 1487"/>
                <a:gd name="T88" fmla="*/ 1354 w 1835"/>
                <a:gd name="T89" fmla="*/ 267 h 1487"/>
                <a:gd name="T90" fmla="*/ 1384 w 1835"/>
                <a:gd name="T91" fmla="*/ 249 h 1487"/>
                <a:gd name="T92" fmla="*/ 1414 w 1835"/>
                <a:gd name="T93" fmla="*/ 236 h 1487"/>
                <a:gd name="T94" fmla="*/ 1444 w 1835"/>
                <a:gd name="T95" fmla="*/ 208 h 1487"/>
                <a:gd name="T96" fmla="*/ 1475 w 1835"/>
                <a:gd name="T97" fmla="*/ 194 h 1487"/>
                <a:gd name="T98" fmla="*/ 1505 w 1835"/>
                <a:gd name="T99" fmla="*/ 178 h 1487"/>
                <a:gd name="T100" fmla="*/ 1535 w 1835"/>
                <a:gd name="T101" fmla="*/ 146 h 1487"/>
                <a:gd name="T102" fmla="*/ 1565 w 1835"/>
                <a:gd name="T103" fmla="*/ 126 h 1487"/>
                <a:gd name="T104" fmla="*/ 1595 w 1835"/>
                <a:gd name="T105" fmla="*/ 95 h 1487"/>
                <a:gd name="T106" fmla="*/ 1626 w 1835"/>
                <a:gd name="T107" fmla="*/ 95 h 1487"/>
                <a:gd name="T108" fmla="*/ 1656 w 1835"/>
                <a:gd name="T109" fmla="*/ 95 h 1487"/>
                <a:gd name="T110" fmla="*/ 1684 w 1835"/>
                <a:gd name="T111" fmla="*/ 95 h 1487"/>
                <a:gd name="T112" fmla="*/ 1716 w 1835"/>
                <a:gd name="T113" fmla="*/ 78 h 1487"/>
                <a:gd name="T114" fmla="*/ 1746 w 1835"/>
                <a:gd name="T115" fmla="*/ 78 h 1487"/>
                <a:gd name="T116" fmla="*/ 1775 w 1835"/>
                <a:gd name="T117" fmla="*/ 31 h 1487"/>
                <a:gd name="T118" fmla="*/ 1805 w 1835"/>
                <a:gd name="T119" fmla="*/ 31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5" h="1487">
                  <a:moveTo>
                    <a:pt x="0" y="1487"/>
                  </a:moveTo>
                  <a:lnTo>
                    <a:pt x="0" y="1487"/>
                  </a:lnTo>
                  <a:lnTo>
                    <a:pt x="2" y="1487"/>
                  </a:lnTo>
                  <a:lnTo>
                    <a:pt x="4" y="1487"/>
                  </a:lnTo>
                  <a:lnTo>
                    <a:pt x="6" y="1487"/>
                  </a:lnTo>
                  <a:lnTo>
                    <a:pt x="8" y="1487"/>
                  </a:lnTo>
                  <a:lnTo>
                    <a:pt x="10" y="1483"/>
                  </a:lnTo>
                  <a:lnTo>
                    <a:pt x="12" y="1483"/>
                  </a:lnTo>
                  <a:lnTo>
                    <a:pt x="12" y="1480"/>
                  </a:lnTo>
                  <a:lnTo>
                    <a:pt x="14" y="1480"/>
                  </a:lnTo>
                  <a:lnTo>
                    <a:pt x="16" y="1477"/>
                  </a:lnTo>
                  <a:lnTo>
                    <a:pt x="17" y="1477"/>
                  </a:lnTo>
                  <a:lnTo>
                    <a:pt x="19" y="1477"/>
                  </a:lnTo>
                  <a:lnTo>
                    <a:pt x="21" y="1474"/>
                  </a:lnTo>
                  <a:lnTo>
                    <a:pt x="23" y="1474"/>
                  </a:lnTo>
                  <a:lnTo>
                    <a:pt x="25" y="1474"/>
                  </a:lnTo>
                  <a:lnTo>
                    <a:pt x="27" y="1471"/>
                  </a:lnTo>
                  <a:lnTo>
                    <a:pt x="27" y="1469"/>
                  </a:lnTo>
                  <a:lnTo>
                    <a:pt x="29" y="1469"/>
                  </a:lnTo>
                  <a:lnTo>
                    <a:pt x="31" y="1469"/>
                  </a:lnTo>
                  <a:lnTo>
                    <a:pt x="33" y="1466"/>
                  </a:lnTo>
                  <a:lnTo>
                    <a:pt x="34" y="1463"/>
                  </a:lnTo>
                  <a:lnTo>
                    <a:pt x="36" y="1463"/>
                  </a:lnTo>
                  <a:lnTo>
                    <a:pt x="38" y="1463"/>
                  </a:lnTo>
                  <a:lnTo>
                    <a:pt x="40" y="1463"/>
                  </a:lnTo>
                  <a:lnTo>
                    <a:pt x="42" y="1463"/>
                  </a:lnTo>
                  <a:lnTo>
                    <a:pt x="44" y="1463"/>
                  </a:lnTo>
                  <a:lnTo>
                    <a:pt x="44" y="1463"/>
                  </a:lnTo>
                  <a:lnTo>
                    <a:pt x="46" y="1460"/>
                  </a:lnTo>
                  <a:lnTo>
                    <a:pt x="48" y="1456"/>
                  </a:lnTo>
                  <a:lnTo>
                    <a:pt x="50" y="1454"/>
                  </a:lnTo>
                  <a:lnTo>
                    <a:pt x="51" y="1450"/>
                  </a:lnTo>
                  <a:lnTo>
                    <a:pt x="53" y="1447"/>
                  </a:lnTo>
                  <a:lnTo>
                    <a:pt x="55" y="1447"/>
                  </a:lnTo>
                  <a:lnTo>
                    <a:pt x="55" y="1445"/>
                  </a:lnTo>
                  <a:lnTo>
                    <a:pt x="57" y="1445"/>
                  </a:lnTo>
                  <a:lnTo>
                    <a:pt x="59" y="1439"/>
                  </a:lnTo>
                  <a:lnTo>
                    <a:pt x="61" y="1436"/>
                  </a:lnTo>
                  <a:lnTo>
                    <a:pt x="63" y="1436"/>
                  </a:lnTo>
                  <a:lnTo>
                    <a:pt x="65" y="1432"/>
                  </a:lnTo>
                  <a:lnTo>
                    <a:pt x="67" y="1429"/>
                  </a:lnTo>
                  <a:lnTo>
                    <a:pt x="68" y="1423"/>
                  </a:lnTo>
                  <a:lnTo>
                    <a:pt x="70" y="1423"/>
                  </a:lnTo>
                  <a:lnTo>
                    <a:pt x="72" y="1421"/>
                  </a:lnTo>
                  <a:lnTo>
                    <a:pt x="72" y="1418"/>
                  </a:lnTo>
                  <a:lnTo>
                    <a:pt x="74" y="1415"/>
                  </a:lnTo>
                  <a:lnTo>
                    <a:pt x="76" y="1409"/>
                  </a:lnTo>
                  <a:lnTo>
                    <a:pt x="78" y="1405"/>
                  </a:lnTo>
                  <a:lnTo>
                    <a:pt x="80" y="1404"/>
                  </a:lnTo>
                  <a:lnTo>
                    <a:pt x="82" y="1399"/>
                  </a:lnTo>
                  <a:lnTo>
                    <a:pt x="84" y="1394"/>
                  </a:lnTo>
                  <a:lnTo>
                    <a:pt x="85" y="1394"/>
                  </a:lnTo>
                  <a:lnTo>
                    <a:pt x="87" y="1394"/>
                  </a:lnTo>
                  <a:lnTo>
                    <a:pt x="89" y="1391"/>
                  </a:lnTo>
                  <a:lnTo>
                    <a:pt x="89" y="1391"/>
                  </a:lnTo>
                  <a:lnTo>
                    <a:pt x="91" y="1391"/>
                  </a:lnTo>
                  <a:lnTo>
                    <a:pt x="93" y="1391"/>
                  </a:lnTo>
                  <a:lnTo>
                    <a:pt x="95" y="1385"/>
                  </a:lnTo>
                  <a:lnTo>
                    <a:pt x="97" y="1378"/>
                  </a:lnTo>
                  <a:lnTo>
                    <a:pt x="99" y="1378"/>
                  </a:lnTo>
                  <a:lnTo>
                    <a:pt x="99" y="1375"/>
                  </a:lnTo>
                  <a:lnTo>
                    <a:pt x="101" y="1375"/>
                  </a:lnTo>
                  <a:lnTo>
                    <a:pt x="102" y="1375"/>
                  </a:lnTo>
                  <a:lnTo>
                    <a:pt x="104" y="1375"/>
                  </a:lnTo>
                  <a:lnTo>
                    <a:pt x="106" y="1370"/>
                  </a:lnTo>
                  <a:lnTo>
                    <a:pt x="108" y="1370"/>
                  </a:lnTo>
                  <a:lnTo>
                    <a:pt x="110" y="1370"/>
                  </a:lnTo>
                  <a:lnTo>
                    <a:pt x="112" y="1364"/>
                  </a:lnTo>
                  <a:lnTo>
                    <a:pt x="114" y="1364"/>
                  </a:lnTo>
                  <a:lnTo>
                    <a:pt x="116" y="1360"/>
                  </a:lnTo>
                  <a:lnTo>
                    <a:pt x="117" y="1360"/>
                  </a:lnTo>
                  <a:lnTo>
                    <a:pt x="117" y="1359"/>
                  </a:lnTo>
                  <a:lnTo>
                    <a:pt x="119" y="1359"/>
                  </a:lnTo>
                  <a:lnTo>
                    <a:pt x="121" y="1354"/>
                  </a:lnTo>
                  <a:lnTo>
                    <a:pt x="123" y="1352"/>
                  </a:lnTo>
                  <a:lnTo>
                    <a:pt x="125" y="1352"/>
                  </a:lnTo>
                  <a:lnTo>
                    <a:pt x="127" y="1352"/>
                  </a:lnTo>
                  <a:lnTo>
                    <a:pt x="129" y="1346"/>
                  </a:lnTo>
                  <a:lnTo>
                    <a:pt x="131" y="1342"/>
                  </a:lnTo>
                  <a:lnTo>
                    <a:pt x="133" y="1342"/>
                  </a:lnTo>
                  <a:lnTo>
                    <a:pt x="133" y="1340"/>
                  </a:lnTo>
                  <a:lnTo>
                    <a:pt x="134" y="1340"/>
                  </a:lnTo>
                  <a:lnTo>
                    <a:pt x="136" y="1337"/>
                  </a:lnTo>
                  <a:lnTo>
                    <a:pt x="138" y="1330"/>
                  </a:lnTo>
                  <a:lnTo>
                    <a:pt x="140" y="1328"/>
                  </a:lnTo>
                  <a:lnTo>
                    <a:pt x="142" y="1328"/>
                  </a:lnTo>
                  <a:lnTo>
                    <a:pt x="142" y="1325"/>
                  </a:lnTo>
                  <a:lnTo>
                    <a:pt x="144" y="1325"/>
                  </a:lnTo>
                  <a:lnTo>
                    <a:pt x="146" y="1319"/>
                  </a:lnTo>
                  <a:lnTo>
                    <a:pt x="148" y="1315"/>
                  </a:lnTo>
                  <a:lnTo>
                    <a:pt x="150" y="1309"/>
                  </a:lnTo>
                  <a:lnTo>
                    <a:pt x="151" y="1309"/>
                  </a:lnTo>
                  <a:lnTo>
                    <a:pt x="153" y="1308"/>
                  </a:lnTo>
                  <a:lnTo>
                    <a:pt x="155" y="1304"/>
                  </a:lnTo>
                  <a:lnTo>
                    <a:pt x="157" y="1301"/>
                  </a:lnTo>
                  <a:lnTo>
                    <a:pt x="159" y="1301"/>
                  </a:lnTo>
                  <a:lnTo>
                    <a:pt x="161" y="1285"/>
                  </a:lnTo>
                  <a:lnTo>
                    <a:pt x="163" y="1285"/>
                  </a:lnTo>
                  <a:lnTo>
                    <a:pt x="163" y="1282"/>
                  </a:lnTo>
                  <a:lnTo>
                    <a:pt x="165" y="1280"/>
                  </a:lnTo>
                  <a:lnTo>
                    <a:pt x="167" y="1277"/>
                  </a:lnTo>
                  <a:lnTo>
                    <a:pt x="168" y="1271"/>
                  </a:lnTo>
                  <a:lnTo>
                    <a:pt x="170" y="1271"/>
                  </a:lnTo>
                  <a:lnTo>
                    <a:pt x="172" y="1268"/>
                  </a:lnTo>
                  <a:lnTo>
                    <a:pt x="174" y="1264"/>
                  </a:lnTo>
                  <a:lnTo>
                    <a:pt x="176" y="1264"/>
                  </a:lnTo>
                  <a:lnTo>
                    <a:pt x="176" y="1264"/>
                  </a:lnTo>
                  <a:lnTo>
                    <a:pt x="178" y="1261"/>
                  </a:lnTo>
                  <a:lnTo>
                    <a:pt x="180" y="1261"/>
                  </a:lnTo>
                  <a:lnTo>
                    <a:pt x="182" y="1258"/>
                  </a:lnTo>
                  <a:lnTo>
                    <a:pt x="184" y="1256"/>
                  </a:lnTo>
                  <a:lnTo>
                    <a:pt x="185" y="1256"/>
                  </a:lnTo>
                  <a:lnTo>
                    <a:pt x="187" y="1256"/>
                  </a:lnTo>
                  <a:lnTo>
                    <a:pt x="187" y="1253"/>
                  </a:lnTo>
                  <a:lnTo>
                    <a:pt x="189" y="1253"/>
                  </a:lnTo>
                  <a:lnTo>
                    <a:pt x="191" y="1253"/>
                  </a:lnTo>
                  <a:lnTo>
                    <a:pt x="193" y="1253"/>
                  </a:lnTo>
                  <a:lnTo>
                    <a:pt x="195" y="1253"/>
                  </a:lnTo>
                  <a:lnTo>
                    <a:pt x="197" y="1253"/>
                  </a:lnTo>
                  <a:lnTo>
                    <a:pt x="199" y="1250"/>
                  </a:lnTo>
                  <a:lnTo>
                    <a:pt x="201" y="1250"/>
                  </a:lnTo>
                  <a:lnTo>
                    <a:pt x="202" y="1244"/>
                  </a:lnTo>
                  <a:lnTo>
                    <a:pt x="204" y="1244"/>
                  </a:lnTo>
                  <a:lnTo>
                    <a:pt x="206" y="1240"/>
                  </a:lnTo>
                  <a:lnTo>
                    <a:pt x="208" y="1234"/>
                  </a:lnTo>
                  <a:lnTo>
                    <a:pt x="208" y="1234"/>
                  </a:lnTo>
                  <a:lnTo>
                    <a:pt x="210" y="1226"/>
                  </a:lnTo>
                  <a:lnTo>
                    <a:pt x="212" y="1226"/>
                  </a:lnTo>
                  <a:lnTo>
                    <a:pt x="214" y="1223"/>
                  </a:lnTo>
                  <a:lnTo>
                    <a:pt x="216" y="1213"/>
                  </a:lnTo>
                  <a:lnTo>
                    <a:pt x="218" y="1213"/>
                  </a:lnTo>
                  <a:lnTo>
                    <a:pt x="219" y="1213"/>
                  </a:lnTo>
                  <a:lnTo>
                    <a:pt x="219" y="1213"/>
                  </a:lnTo>
                  <a:lnTo>
                    <a:pt x="221" y="1210"/>
                  </a:lnTo>
                  <a:lnTo>
                    <a:pt x="223" y="1210"/>
                  </a:lnTo>
                  <a:lnTo>
                    <a:pt x="225" y="1202"/>
                  </a:lnTo>
                  <a:lnTo>
                    <a:pt x="227" y="1199"/>
                  </a:lnTo>
                  <a:lnTo>
                    <a:pt x="229" y="1199"/>
                  </a:lnTo>
                  <a:lnTo>
                    <a:pt x="231" y="1199"/>
                  </a:lnTo>
                  <a:lnTo>
                    <a:pt x="231" y="1195"/>
                  </a:lnTo>
                  <a:lnTo>
                    <a:pt x="233" y="1192"/>
                  </a:lnTo>
                  <a:lnTo>
                    <a:pt x="235" y="1192"/>
                  </a:lnTo>
                  <a:lnTo>
                    <a:pt x="236" y="1189"/>
                  </a:lnTo>
                  <a:lnTo>
                    <a:pt x="238" y="1184"/>
                  </a:lnTo>
                  <a:lnTo>
                    <a:pt x="240" y="1181"/>
                  </a:lnTo>
                  <a:lnTo>
                    <a:pt x="242" y="1178"/>
                  </a:lnTo>
                  <a:lnTo>
                    <a:pt x="244" y="1175"/>
                  </a:lnTo>
                  <a:lnTo>
                    <a:pt x="246" y="1175"/>
                  </a:lnTo>
                  <a:lnTo>
                    <a:pt x="248" y="1175"/>
                  </a:lnTo>
                  <a:lnTo>
                    <a:pt x="250" y="1175"/>
                  </a:lnTo>
                  <a:lnTo>
                    <a:pt x="252" y="1175"/>
                  </a:lnTo>
                  <a:lnTo>
                    <a:pt x="253" y="1175"/>
                  </a:lnTo>
                  <a:lnTo>
                    <a:pt x="253" y="1172"/>
                  </a:lnTo>
                  <a:lnTo>
                    <a:pt x="255" y="1168"/>
                  </a:lnTo>
                  <a:lnTo>
                    <a:pt x="257" y="1165"/>
                  </a:lnTo>
                  <a:lnTo>
                    <a:pt x="259" y="1165"/>
                  </a:lnTo>
                  <a:lnTo>
                    <a:pt x="261" y="1163"/>
                  </a:lnTo>
                  <a:lnTo>
                    <a:pt x="263" y="1163"/>
                  </a:lnTo>
                  <a:lnTo>
                    <a:pt x="265" y="1160"/>
                  </a:lnTo>
                  <a:lnTo>
                    <a:pt x="265" y="1160"/>
                  </a:lnTo>
                  <a:lnTo>
                    <a:pt x="267" y="1160"/>
                  </a:lnTo>
                  <a:lnTo>
                    <a:pt x="269" y="1155"/>
                  </a:lnTo>
                  <a:lnTo>
                    <a:pt x="270" y="1154"/>
                  </a:lnTo>
                  <a:lnTo>
                    <a:pt x="272" y="1148"/>
                  </a:lnTo>
                  <a:lnTo>
                    <a:pt x="274" y="1139"/>
                  </a:lnTo>
                  <a:lnTo>
                    <a:pt x="276" y="1133"/>
                  </a:lnTo>
                  <a:lnTo>
                    <a:pt x="276" y="1133"/>
                  </a:lnTo>
                  <a:lnTo>
                    <a:pt x="278" y="1133"/>
                  </a:lnTo>
                  <a:lnTo>
                    <a:pt x="280" y="1130"/>
                  </a:lnTo>
                  <a:lnTo>
                    <a:pt x="282" y="1130"/>
                  </a:lnTo>
                  <a:lnTo>
                    <a:pt x="284" y="1130"/>
                  </a:lnTo>
                  <a:lnTo>
                    <a:pt x="285" y="1126"/>
                  </a:lnTo>
                  <a:lnTo>
                    <a:pt x="287" y="1122"/>
                  </a:lnTo>
                  <a:lnTo>
                    <a:pt x="289" y="1122"/>
                  </a:lnTo>
                  <a:lnTo>
                    <a:pt x="291" y="1122"/>
                  </a:lnTo>
                  <a:lnTo>
                    <a:pt x="293" y="1117"/>
                  </a:lnTo>
                  <a:lnTo>
                    <a:pt x="295" y="1112"/>
                  </a:lnTo>
                  <a:lnTo>
                    <a:pt x="297" y="1112"/>
                  </a:lnTo>
                  <a:lnTo>
                    <a:pt x="297" y="1109"/>
                  </a:lnTo>
                  <a:lnTo>
                    <a:pt x="299" y="1109"/>
                  </a:lnTo>
                  <a:lnTo>
                    <a:pt x="301" y="1109"/>
                  </a:lnTo>
                  <a:lnTo>
                    <a:pt x="302" y="1105"/>
                  </a:lnTo>
                  <a:lnTo>
                    <a:pt x="304" y="1103"/>
                  </a:lnTo>
                  <a:lnTo>
                    <a:pt x="306" y="1093"/>
                  </a:lnTo>
                  <a:lnTo>
                    <a:pt x="308" y="1093"/>
                  </a:lnTo>
                  <a:lnTo>
                    <a:pt x="308" y="1091"/>
                  </a:lnTo>
                  <a:lnTo>
                    <a:pt x="310" y="1091"/>
                  </a:lnTo>
                  <a:lnTo>
                    <a:pt x="312" y="1091"/>
                  </a:lnTo>
                  <a:lnTo>
                    <a:pt x="314" y="1088"/>
                  </a:lnTo>
                  <a:lnTo>
                    <a:pt x="316" y="1088"/>
                  </a:lnTo>
                  <a:lnTo>
                    <a:pt x="318" y="1085"/>
                  </a:lnTo>
                  <a:lnTo>
                    <a:pt x="319" y="1082"/>
                  </a:lnTo>
                  <a:lnTo>
                    <a:pt x="321" y="1082"/>
                  </a:lnTo>
                  <a:lnTo>
                    <a:pt x="321" y="1082"/>
                  </a:lnTo>
                  <a:lnTo>
                    <a:pt x="323" y="1082"/>
                  </a:lnTo>
                  <a:lnTo>
                    <a:pt x="325" y="1082"/>
                  </a:lnTo>
                  <a:lnTo>
                    <a:pt x="327" y="1078"/>
                  </a:lnTo>
                  <a:lnTo>
                    <a:pt x="329" y="1078"/>
                  </a:lnTo>
                  <a:lnTo>
                    <a:pt x="331" y="1075"/>
                  </a:lnTo>
                  <a:lnTo>
                    <a:pt x="333" y="1072"/>
                  </a:lnTo>
                  <a:lnTo>
                    <a:pt x="335" y="1072"/>
                  </a:lnTo>
                  <a:lnTo>
                    <a:pt x="336" y="1072"/>
                  </a:lnTo>
                  <a:lnTo>
                    <a:pt x="338" y="1072"/>
                  </a:lnTo>
                  <a:lnTo>
                    <a:pt x="340" y="1072"/>
                  </a:lnTo>
                  <a:lnTo>
                    <a:pt x="342" y="1072"/>
                  </a:lnTo>
                  <a:lnTo>
                    <a:pt x="342" y="1072"/>
                  </a:lnTo>
                  <a:lnTo>
                    <a:pt x="344" y="1069"/>
                  </a:lnTo>
                  <a:lnTo>
                    <a:pt x="346" y="1064"/>
                  </a:lnTo>
                  <a:lnTo>
                    <a:pt x="348" y="1064"/>
                  </a:lnTo>
                  <a:lnTo>
                    <a:pt x="350" y="1064"/>
                  </a:lnTo>
                  <a:lnTo>
                    <a:pt x="352" y="1064"/>
                  </a:lnTo>
                  <a:lnTo>
                    <a:pt x="352" y="1054"/>
                  </a:lnTo>
                  <a:lnTo>
                    <a:pt x="353" y="1051"/>
                  </a:lnTo>
                  <a:lnTo>
                    <a:pt x="355" y="1051"/>
                  </a:lnTo>
                  <a:lnTo>
                    <a:pt x="357" y="1048"/>
                  </a:lnTo>
                  <a:lnTo>
                    <a:pt x="359" y="1045"/>
                  </a:lnTo>
                  <a:lnTo>
                    <a:pt x="361" y="1041"/>
                  </a:lnTo>
                  <a:lnTo>
                    <a:pt x="363" y="1040"/>
                  </a:lnTo>
                  <a:lnTo>
                    <a:pt x="365" y="1037"/>
                  </a:lnTo>
                  <a:lnTo>
                    <a:pt x="367" y="1037"/>
                  </a:lnTo>
                  <a:lnTo>
                    <a:pt x="367" y="1033"/>
                  </a:lnTo>
                  <a:lnTo>
                    <a:pt x="369" y="1033"/>
                  </a:lnTo>
                  <a:lnTo>
                    <a:pt x="370" y="1033"/>
                  </a:lnTo>
                  <a:lnTo>
                    <a:pt x="372" y="1033"/>
                  </a:lnTo>
                  <a:lnTo>
                    <a:pt x="374" y="1033"/>
                  </a:lnTo>
                  <a:lnTo>
                    <a:pt x="376" y="1027"/>
                  </a:lnTo>
                  <a:lnTo>
                    <a:pt x="378" y="1027"/>
                  </a:lnTo>
                  <a:lnTo>
                    <a:pt x="380" y="1027"/>
                  </a:lnTo>
                  <a:lnTo>
                    <a:pt x="382" y="1024"/>
                  </a:lnTo>
                  <a:lnTo>
                    <a:pt x="384" y="1024"/>
                  </a:lnTo>
                  <a:lnTo>
                    <a:pt x="386" y="1024"/>
                  </a:lnTo>
                  <a:lnTo>
                    <a:pt x="386" y="1024"/>
                  </a:lnTo>
                  <a:lnTo>
                    <a:pt x="387" y="1021"/>
                  </a:lnTo>
                  <a:lnTo>
                    <a:pt x="389" y="1021"/>
                  </a:lnTo>
                  <a:lnTo>
                    <a:pt x="391" y="1019"/>
                  </a:lnTo>
                  <a:lnTo>
                    <a:pt x="393" y="1019"/>
                  </a:lnTo>
                  <a:lnTo>
                    <a:pt x="395" y="1014"/>
                  </a:lnTo>
                  <a:lnTo>
                    <a:pt x="397" y="1012"/>
                  </a:lnTo>
                  <a:lnTo>
                    <a:pt x="397" y="1012"/>
                  </a:lnTo>
                  <a:lnTo>
                    <a:pt x="399" y="1009"/>
                  </a:lnTo>
                  <a:lnTo>
                    <a:pt x="401" y="1006"/>
                  </a:lnTo>
                  <a:lnTo>
                    <a:pt x="403" y="1006"/>
                  </a:lnTo>
                  <a:lnTo>
                    <a:pt x="404" y="1003"/>
                  </a:lnTo>
                  <a:lnTo>
                    <a:pt x="406" y="1000"/>
                  </a:lnTo>
                  <a:lnTo>
                    <a:pt x="408" y="1000"/>
                  </a:lnTo>
                  <a:lnTo>
                    <a:pt x="410" y="1000"/>
                  </a:lnTo>
                  <a:lnTo>
                    <a:pt x="412" y="1000"/>
                  </a:lnTo>
                  <a:lnTo>
                    <a:pt x="412" y="995"/>
                  </a:lnTo>
                  <a:lnTo>
                    <a:pt x="414" y="995"/>
                  </a:lnTo>
                  <a:lnTo>
                    <a:pt x="416" y="988"/>
                  </a:lnTo>
                  <a:lnTo>
                    <a:pt x="418" y="988"/>
                  </a:lnTo>
                  <a:lnTo>
                    <a:pt x="420" y="988"/>
                  </a:lnTo>
                  <a:lnTo>
                    <a:pt x="421" y="988"/>
                  </a:lnTo>
                  <a:lnTo>
                    <a:pt x="423" y="988"/>
                  </a:lnTo>
                  <a:lnTo>
                    <a:pt x="425" y="988"/>
                  </a:lnTo>
                  <a:lnTo>
                    <a:pt x="427" y="988"/>
                  </a:lnTo>
                  <a:lnTo>
                    <a:pt x="429" y="985"/>
                  </a:lnTo>
                  <a:lnTo>
                    <a:pt x="429" y="982"/>
                  </a:lnTo>
                  <a:lnTo>
                    <a:pt x="431" y="976"/>
                  </a:lnTo>
                  <a:lnTo>
                    <a:pt x="433" y="976"/>
                  </a:lnTo>
                  <a:lnTo>
                    <a:pt x="435" y="972"/>
                  </a:lnTo>
                  <a:lnTo>
                    <a:pt x="436" y="969"/>
                  </a:lnTo>
                  <a:lnTo>
                    <a:pt x="438" y="968"/>
                  </a:lnTo>
                  <a:lnTo>
                    <a:pt x="440" y="968"/>
                  </a:lnTo>
                  <a:lnTo>
                    <a:pt x="440" y="968"/>
                  </a:lnTo>
                  <a:lnTo>
                    <a:pt x="442" y="964"/>
                  </a:lnTo>
                  <a:lnTo>
                    <a:pt x="444" y="961"/>
                  </a:lnTo>
                  <a:lnTo>
                    <a:pt x="446" y="961"/>
                  </a:lnTo>
                  <a:lnTo>
                    <a:pt x="448" y="954"/>
                  </a:lnTo>
                  <a:lnTo>
                    <a:pt x="450" y="954"/>
                  </a:lnTo>
                  <a:lnTo>
                    <a:pt x="452" y="950"/>
                  </a:lnTo>
                  <a:lnTo>
                    <a:pt x="453" y="950"/>
                  </a:lnTo>
                  <a:lnTo>
                    <a:pt x="455" y="950"/>
                  </a:lnTo>
                  <a:lnTo>
                    <a:pt x="457" y="950"/>
                  </a:lnTo>
                  <a:lnTo>
                    <a:pt x="457" y="950"/>
                  </a:lnTo>
                  <a:lnTo>
                    <a:pt x="459" y="945"/>
                  </a:lnTo>
                  <a:lnTo>
                    <a:pt x="461" y="943"/>
                  </a:lnTo>
                  <a:lnTo>
                    <a:pt x="463" y="940"/>
                  </a:lnTo>
                  <a:lnTo>
                    <a:pt x="465" y="931"/>
                  </a:lnTo>
                  <a:lnTo>
                    <a:pt x="467" y="931"/>
                  </a:lnTo>
                  <a:lnTo>
                    <a:pt x="469" y="931"/>
                  </a:lnTo>
                  <a:lnTo>
                    <a:pt x="470" y="931"/>
                  </a:lnTo>
                  <a:lnTo>
                    <a:pt x="472" y="927"/>
                  </a:lnTo>
                  <a:lnTo>
                    <a:pt x="474" y="924"/>
                  </a:lnTo>
                  <a:lnTo>
                    <a:pt x="474" y="924"/>
                  </a:lnTo>
                  <a:lnTo>
                    <a:pt x="476" y="924"/>
                  </a:lnTo>
                  <a:lnTo>
                    <a:pt x="478" y="924"/>
                  </a:lnTo>
                  <a:lnTo>
                    <a:pt x="480" y="921"/>
                  </a:lnTo>
                  <a:lnTo>
                    <a:pt x="482" y="919"/>
                  </a:lnTo>
                  <a:lnTo>
                    <a:pt x="484" y="913"/>
                  </a:lnTo>
                  <a:lnTo>
                    <a:pt x="484" y="913"/>
                  </a:lnTo>
                  <a:lnTo>
                    <a:pt x="486" y="913"/>
                  </a:lnTo>
                  <a:lnTo>
                    <a:pt x="487" y="913"/>
                  </a:lnTo>
                  <a:lnTo>
                    <a:pt x="489" y="913"/>
                  </a:lnTo>
                  <a:lnTo>
                    <a:pt x="491" y="913"/>
                  </a:lnTo>
                  <a:lnTo>
                    <a:pt x="493" y="910"/>
                  </a:lnTo>
                  <a:lnTo>
                    <a:pt x="495" y="907"/>
                  </a:lnTo>
                  <a:lnTo>
                    <a:pt x="497" y="903"/>
                  </a:lnTo>
                  <a:lnTo>
                    <a:pt x="499" y="903"/>
                  </a:lnTo>
                  <a:lnTo>
                    <a:pt x="501" y="900"/>
                  </a:lnTo>
                  <a:lnTo>
                    <a:pt x="503" y="897"/>
                  </a:lnTo>
                  <a:lnTo>
                    <a:pt x="503" y="897"/>
                  </a:lnTo>
                  <a:lnTo>
                    <a:pt x="504" y="895"/>
                  </a:lnTo>
                  <a:lnTo>
                    <a:pt x="506" y="885"/>
                  </a:lnTo>
                  <a:lnTo>
                    <a:pt x="508" y="882"/>
                  </a:lnTo>
                  <a:lnTo>
                    <a:pt x="510" y="882"/>
                  </a:lnTo>
                  <a:lnTo>
                    <a:pt x="512" y="882"/>
                  </a:lnTo>
                  <a:lnTo>
                    <a:pt x="514" y="882"/>
                  </a:lnTo>
                  <a:lnTo>
                    <a:pt x="516" y="882"/>
                  </a:lnTo>
                  <a:lnTo>
                    <a:pt x="518" y="880"/>
                  </a:lnTo>
                  <a:lnTo>
                    <a:pt x="518" y="876"/>
                  </a:lnTo>
                  <a:lnTo>
                    <a:pt x="520" y="876"/>
                  </a:lnTo>
                  <a:lnTo>
                    <a:pt x="521" y="876"/>
                  </a:lnTo>
                  <a:lnTo>
                    <a:pt x="523" y="873"/>
                  </a:lnTo>
                  <a:lnTo>
                    <a:pt x="525" y="873"/>
                  </a:lnTo>
                  <a:lnTo>
                    <a:pt x="527" y="871"/>
                  </a:lnTo>
                  <a:lnTo>
                    <a:pt x="527" y="868"/>
                  </a:lnTo>
                  <a:lnTo>
                    <a:pt x="529" y="862"/>
                  </a:lnTo>
                  <a:lnTo>
                    <a:pt x="531" y="862"/>
                  </a:lnTo>
                  <a:lnTo>
                    <a:pt x="533" y="862"/>
                  </a:lnTo>
                  <a:lnTo>
                    <a:pt x="535" y="862"/>
                  </a:lnTo>
                  <a:lnTo>
                    <a:pt x="537" y="862"/>
                  </a:lnTo>
                  <a:lnTo>
                    <a:pt x="538" y="862"/>
                  </a:lnTo>
                  <a:lnTo>
                    <a:pt x="540" y="862"/>
                  </a:lnTo>
                  <a:lnTo>
                    <a:pt x="542" y="862"/>
                  </a:lnTo>
                  <a:lnTo>
                    <a:pt x="544" y="858"/>
                  </a:lnTo>
                  <a:lnTo>
                    <a:pt x="546" y="858"/>
                  </a:lnTo>
                  <a:lnTo>
                    <a:pt x="548" y="858"/>
                  </a:lnTo>
                  <a:lnTo>
                    <a:pt x="548" y="855"/>
                  </a:lnTo>
                  <a:lnTo>
                    <a:pt x="550" y="851"/>
                  </a:lnTo>
                  <a:lnTo>
                    <a:pt x="552" y="851"/>
                  </a:lnTo>
                  <a:lnTo>
                    <a:pt x="554" y="849"/>
                  </a:lnTo>
                  <a:lnTo>
                    <a:pt x="555" y="847"/>
                  </a:lnTo>
                  <a:lnTo>
                    <a:pt x="557" y="847"/>
                  </a:lnTo>
                  <a:lnTo>
                    <a:pt x="559" y="847"/>
                  </a:lnTo>
                  <a:lnTo>
                    <a:pt x="561" y="847"/>
                  </a:lnTo>
                  <a:lnTo>
                    <a:pt x="561" y="847"/>
                  </a:lnTo>
                  <a:lnTo>
                    <a:pt x="563" y="847"/>
                  </a:lnTo>
                  <a:lnTo>
                    <a:pt x="565" y="844"/>
                  </a:lnTo>
                  <a:lnTo>
                    <a:pt x="567" y="844"/>
                  </a:lnTo>
                  <a:lnTo>
                    <a:pt x="569" y="844"/>
                  </a:lnTo>
                  <a:lnTo>
                    <a:pt x="571" y="844"/>
                  </a:lnTo>
                  <a:lnTo>
                    <a:pt x="572" y="844"/>
                  </a:lnTo>
                  <a:lnTo>
                    <a:pt x="572" y="844"/>
                  </a:lnTo>
                  <a:lnTo>
                    <a:pt x="574" y="840"/>
                  </a:lnTo>
                  <a:lnTo>
                    <a:pt x="576" y="834"/>
                  </a:lnTo>
                  <a:lnTo>
                    <a:pt x="578" y="834"/>
                  </a:lnTo>
                  <a:lnTo>
                    <a:pt x="580" y="834"/>
                  </a:lnTo>
                  <a:lnTo>
                    <a:pt x="582" y="828"/>
                  </a:lnTo>
                  <a:lnTo>
                    <a:pt x="584" y="828"/>
                  </a:lnTo>
                  <a:lnTo>
                    <a:pt x="586" y="828"/>
                  </a:lnTo>
                  <a:lnTo>
                    <a:pt x="587" y="825"/>
                  </a:lnTo>
                  <a:lnTo>
                    <a:pt x="589" y="821"/>
                  </a:lnTo>
                  <a:lnTo>
                    <a:pt x="591" y="821"/>
                  </a:lnTo>
                  <a:lnTo>
                    <a:pt x="593" y="821"/>
                  </a:lnTo>
                  <a:lnTo>
                    <a:pt x="593" y="821"/>
                  </a:lnTo>
                  <a:lnTo>
                    <a:pt x="595" y="821"/>
                  </a:lnTo>
                  <a:lnTo>
                    <a:pt x="597" y="821"/>
                  </a:lnTo>
                  <a:lnTo>
                    <a:pt x="599" y="821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4" y="821"/>
                  </a:lnTo>
                  <a:lnTo>
                    <a:pt x="604" y="818"/>
                  </a:lnTo>
                  <a:lnTo>
                    <a:pt x="606" y="817"/>
                  </a:lnTo>
                  <a:lnTo>
                    <a:pt x="608" y="810"/>
                  </a:lnTo>
                  <a:lnTo>
                    <a:pt x="610" y="807"/>
                  </a:lnTo>
                  <a:lnTo>
                    <a:pt x="612" y="804"/>
                  </a:lnTo>
                  <a:lnTo>
                    <a:pt x="614" y="804"/>
                  </a:lnTo>
                  <a:lnTo>
                    <a:pt x="616" y="804"/>
                  </a:lnTo>
                  <a:lnTo>
                    <a:pt x="616" y="800"/>
                  </a:lnTo>
                  <a:lnTo>
                    <a:pt x="618" y="800"/>
                  </a:lnTo>
                  <a:lnTo>
                    <a:pt x="620" y="799"/>
                  </a:lnTo>
                  <a:lnTo>
                    <a:pt x="621" y="799"/>
                  </a:lnTo>
                  <a:lnTo>
                    <a:pt x="623" y="794"/>
                  </a:lnTo>
                  <a:lnTo>
                    <a:pt x="625" y="792"/>
                  </a:lnTo>
                  <a:lnTo>
                    <a:pt x="627" y="786"/>
                  </a:lnTo>
                  <a:lnTo>
                    <a:pt x="629" y="783"/>
                  </a:lnTo>
                  <a:lnTo>
                    <a:pt x="631" y="780"/>
                  </a:lnTo>
                  <a:lnTo>
                    <a:pt x="633" y="780"/>
                  </a:lnTo>
                  <a:lnTo>
                    <a:pt x="635" y="780"/>
                  </a:lnTo>
                  <a:lnTo>
                    <a:pt x="637" y="780"/>
                  </a:lnTo>
                  <a:lnTo>
                    <a:pt x="638" y="780"/>
                  </a:lnTo>
                  <a:lnTo>
                    <a:pt x="638" y="780"/>
                  </a:lnTo>
                  <a:lnTo>
                    <a:pt x="640" y="780"/>
                  </a:lnTo>
                  <a:lnTo>
                    <a:pt x="642" y="780"/>
                  </a:lnTo>
                  <a:lnTo>
                    <a:pt x="644" y="780"/>
                  </a:lnTo>
                  <a:lnTo>
                    <a:pt x="646" y="776"/>
                  </a:lnTo>
                  <a:lnTo>
                    <a:pt x="648" y="776"/>
                  </a:lnTo>
                  <a:lnTo>
                    <a:pt x="650" y="776"/>
                  </a:lnTo>
                  <a:lnTo>
                    <a:pt x="650" y="773"/>
                  </a:lnTo>
                  <a:lnTo>
                    <a:pt x="652" y="773"/>
                  </a:lnTo>
                  <a:lnTo>
                    <a:pt x="654" y="773"/>
                  </a:lnTo>
                  <a:lnTo>
                    <a:pt x="655" y="770"/>
                  </a:lnTo>
                  <a:lnTo>
                    <a:pt x="657" y="768"/>
                  </a:lnTo>
                  <a:lnTo>
                    <a:pt x="659" y="768"/>
                  </a:lnTo>
                  <a:lnTo>
                    <a:pt x="661" y="768"/>
                  </a:lnTo>
                  <a:lnTo>
                    <a:pt x="661" y="768"/>
                  </a:lnTo>
                  <a:lnTo>
                    <a:pt x="663" y="768"/>
                  </a:lnTo>
                  <a:lnTo>
                    <a:pt x="665" y="768"/>
                  </a:lnTo>
                  <a:lnTo>
                    <a:pt x="667" y="768"/>
                  </a:lnTo>
                  <a:lnTo>
                    <a:pt x="669" y="768"/>
                  </a:lnTo>
                  <a:lnTo>
                    <a:pt x="671" y="765"/>
                  </a:lnTo>
                  <a:lnTo>
                    <a:pt x="672" y="765"/>
                  </a:lnTo>
                  <a:lnTo>
                    <a:pt x="674" y="765"/>
                  </a:lnTo>
                  <a:lnTo>
                    <a:pt x="676" y="765"/>
                  </a:lnTo>
                  <a:lnTo>
                    <a:pt x="678" y="762"/>
                  </a:lnTo>
                  <a:lnTo>
                    <a:pt x="680" y="755"/>
                  </a:lnTo>
                  <a:lnTo>
                    <a:pt x="682" y="752"/>
                  </a:lnTo>
                  <a:lnTo>
                    <a:pt x="682" y="752"/>
                  </a:lnTo>
                  <a:lnTo>
                    <a:pt x="684" y="752"/>
                  </a:lnTo>
                  <a:lnTo>
                    <a:pt x="686" y="752"/>
                  </a:lnTo>
                  <a:lnTo>
                    <a:pt x="688" y="749"/>
                  </a:lnTo>
                  <a:lnTo>
                    <a:pt x="689" y="749"/>
                  </a:lnTo>
                  <a:lnTo>
                    <a:pt x="691" y="749"/>
                  </a:lnTo>
                  <a:lnTo>
                    <a:pt x="693" y="749"/>
                  </a:lnTo>
                  <a:lnTo>
                    <a:pt x="693" y="749"/>
                  </a:lnTo>
                  <a:lnTo>
                    <a:pt x="695" y="749"/>
                  </a:lnTo>
                  <a:lnTo>
                    <a:pt x="697" y="749"/>
                  </a:lnTo>
                  <a:lnTo>
                    <a:pt x="699" y="749"/>
                  </a:lnTo>
                  <a:lnTo>
                    <a:pt x="701" y="749"/>
                  </a:lnTo>
                  <a:lnTo>
                    <a:pt x="703" y="749"/>
                  </a:lnTo>
                  <a:lnTo>
                    <a:pt x="705" y="744"/>
                  </a:lnTo>
                  <a:lnTo>
                    <a:pt x="706" y="744"/>
                  </a:lnTo>
                  <a:lnTo>
                    <a:pt x="706" y="744"/>
                  </a:lnTo>
                  <a:lnTo>
                    <a:pt x="708" y="744"/>
                  </a:lnTo>
                  <a:lnTo>
                    <a:pt x="710" y="744"/>
                  </a:lnTo>
                  <a:lnTo>
                    <a:pt x="712" y="744"/>
                  </a:lnTo>
                  <a:lnTo>
                    <a:pt x="714" y="744"/>
                  </a:lnTo>
                  <a:lnTo>
                    <a:pt x="716" y="741"/>
                  </a:lnTo>
                  <a:lnTo>
                    <a:pt x="718" y="741"/>
                  </a:lnTo>
                  <a:lnTo>
                    <a:pt x="720" y="741"/>
                  </a:lnTo>
                  <a:lnTo>
                    <a:pt x="722" y="741"/>
                  </a:lnTo>
                  <a:lnTo>
                    <a:pt x="723" y="737"/>
                  </a:lnTo>
                  <a:lnTo>
                    <a:pt x="725" y="737"/>
                  </a:lnTo>
                  <a:lnTo>
                    <a:pt x="727" y="737"/>
                  </a:lnTo>
                  <a:lnTo>
                    <a:pt x="727" y="731"/>
                  </a:lnTo>
                  <a:lnTo>
                    <a:pt x="729" y="731"/>
                  </a:lnTo>
                  <a:lnTo>
                    <a:pt x="731" y="731"/>
                  </a:lnTo>
                  <a:lnTo>
                    <a:pt x="733" y="728"/>
                  </a:lnTo>
                  <a:lnTo>
                    <a:pt x="735" y="725"/>
                  </a:lnTo>
                  <a:lnTo>
                    <a:pt x="737" y="725"/>
                  </a:lnTo>
                  <a:lnTo>
                    <a:pt x="737" y="722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18"/>
                  </a:lnTo>
                  <a:lnTo>
                    <a:pt x="744" y="718"/>
                  </a:lnTo>
                  <a:lnTo>
                    <a:pt x="746" y="715"/>
                  </a:lnTo>
                  <a:lnTo>
                    <a:pt x="748" y="715"/>
                  </a:lnTo>
                  <a:lnTo>
                    <a:pt x="750" y="713"/>
                  </a:lnTo>
                  <a:lnTo>
                    <a:pt x="752" y="710"/>
                  </a:lnTo>
                  <a:lnTo>
                    <a:pt x="752" y="710"/>
                  </a:lnTo>
                  <a:lnTo>
                    <a:pt x="754" y="710"/>
                  </a:lnTo>
                  <a:lnTo>
                    <a:pt x="755" y="707"/>
                  </a:lnTo>
                  <a:lnTo>
                    <a:pt x="757" y="707"/>
                  </a:lnTo>
                  <a:lnTo>
                    <a:pt x="759" y="707"/>
                  </a:lnTo>
                  <a:lnTo>
                    <a:pt x="761" y="707"/>
                  </a:lnTo>
                  <a:lnTo>
                    <a:pt x="763" y="707"/>
                  </a:lnTo>
                  <a:lnTo>
                    <a:pt x="765" y="707"/>
                  </a:lnTo>
                  <a:lnTo>
                    <a:pt x="767" y="707"/>
                  </a:lnTo>
                  <a:lnTo>
                    <a:pt x="769" y="707"/>
                  </a:lnTo>
                  <a:lnTo>
                    <a:pt x="771" y="707"/>
                  </a:lnTo>
                  <a:lnTo>
                    <a:pt x="771" y="707"/>
                  </a:lnTo>
                  <a:lnTo>
                    <a:pt x="772" y="700"/>
                  </a:lnTo>
                  <a:lnTo>
                    <a:pt x="774" y="691"/>
                  </a:lnTo>
                  <a:lnTo>
                    <a:pt x="776" y="682"/>
                  </a:lnTo>
                  <a:lnTo>
                    <a:pt x="778" y="682"/>
                  </a:lnTo>
                  <a:lnTo>
                    <a:pt x="780" y="682"/>
                  </a:lnTo>
                  <a:lnTo>
                    <a:pt x="782" y="682"/>
                  </a:lnTo>
                  <a:lnTo>
                    <a:pt x="782" y="682"/>
                  </a:lnTo>
                  <a:lnTo>
                    <a:pt x="784" y="682"/>
                  </a:lnTo>
                  <a:lnTo>
                    <a:pt x="786" y="682"/>
                  </a:lnTo>
                  <a:lnTo>
                    <a:pt x="788" y="682"/>
                  </a:lnTo>
                  <a:lnTo>
                    <a:pt x="789" y="682"/>
                  </a:lnTo>
                  <a:lnTo>
                    <a:pt x="791" y="682"/>
                  </a:lnTo>
                  <a:lnTo>
                    <a:pt x="793" y="677"/>
                  </a:lnTo>
                  <a:lnTo>
                    <a:pt x="795" y="677"/>
                  </a:lnTo>
                  <a:lnTo>
                    <a:pt x="797" y="677"/>
                  </a:lnTo>
                  <a:lnTo>
                    <a:pt x="797" y="670"/>
                  </a:lnTo>
                  <a:lnTo>
                    <a:pt x="799" y="670"/>
                  </a:lnTo>
                  <a:lnTo>
                    <a:pt x="801" y="670"/>
                  </a:lnTo>
                  <a:lnTo>
                    <a:pt x="803" y="670"/>
                  </a:lnTo>
                  <a:lnTo>
                    <a:pt x="805" y="667"/>
                  </a:lnTo>
                  <a:lnTo>
                    <a:pt x="806" y="667"/>
                  </a:lnTo>
                  <a:lnTo>
                    <a:pt x="808" y="667"/>
                  </a:lnTo>
                  <a:lnTo>
                    <a:pt x="810" y="667"/>
                  </a:lnTo>
                  <a:lnTo>
                    <a:pt x="812" y="667"/>
                  </a:lnTo>
                  <a:lnTo>
                    <a:pt x="814" y="667"/>
                  </a:lnTo>
                  <a:lnTo>
                    <a:pt x="814" y="667"/>
                  </a:lnTo>
                  <a:lnTo>
                    <a:pt x="816" y="667"/>
                  </a:lnTo>
                  <a:lnTo>
                    <a:pt x="818" y="665"/>
                  </a:lnTo>
                  <a:lnTo>
                    <a:pt x="820" y="662"/>
                  </a:lnTo>
                  <a:lnTo>
                    <a:pt x="822" y="662"/>
                  </a:lnTo>
                  <a:lnTo>
                    <a:pt x="823" y="662"/>
                  </a:lnTo>
                  <a:lnTo>
                    <a:pt x="825" y="662"/>
                  </a:lnTo>
                  <a:lnTo>
                    <a:pt x="825" y="655"/>
                  </a:lnTo>
                  <a:lnTo>
                    <a:pt x="827" y="655"/>
                  </a:lnTo>
                  <a:lnTo>
                    <a:pt x="829" y="655"/>
                  </a:lnTo>
                  <a:lnTo>
                    <a:pt x="831" y="655"/>
                  </a:lnTo>
                  <a:lnTo>
                    <a:pt x="833" y="655"/>
                  </a:lnTo>
                  <a:lnTo>
                    <a:pt x="835" y="655"/>
                  </a:lnTo>
                  <a:lnTo>
                    <a:pt x="837" y="655"/>
                  </a:lnTo>
                  <a:lnTo>
                    <a:pt x="839" y="655"/>
                  </a:lnTo>
                  <a:lnTo>
                    <a:pt x="840" y="655"/>
                  </a:lnTo>
                  <a:lnTo>
                    <a:pt x="842" y="652"/>
                  </a:lnTo>
                  <a:lnTo>
                    <a:pt x="842" y="652"/>
                  </a:lnTo>
                  <a:lnTo>
                    <a:pt x="844" y="652"/>
                  </a:lnTo>
                  <a:lnTo>
                    <a:pt x="846" y="652"/>
                  </a:lnTo>
                  <a:lnTo>
                    <a:pt x="848" y="652"/>
                  </a:lnTo>
                  <a:lnTo>
                    <a:pt x="850" y="652"/>
                  </a:lnTo>
                  <a:lnTo>
                    <a:pt x="852" y="652"/>
                  </a:lnTo>
                  <a:lnTo>
                    <a:pt x="854" y="649"/>
                  </a:lnTo>
                  <a:lnTo>
                    <a:pt x="856" y="646"/>
                  </a:lnTo>
                  <a:lnTo>
                    <a:pt x="857" y="646"/>
                  </a:lnTo>
                  <a:lnTo>
                    <a:pt x="859" y="646"/>
                  </a:lnTo>
                  <a:lnTo>
                    <a:pt x="859" y="646"/>
                  </a:lnTo>
                  <a:lnTo>
                    <a:pt x="861" y="646"/>
                  </a:lnTo>
                  <a:lnTo>
                    <a:pt x="863" y="644"/>
                  </a:lnTo>
                  <a:lnTo>
                    <a:pt x="865" y="644"/>
                  </a:lnTo>
                  <a:lnTo>
                    <a:pt x="867" y="636"/>
                  </a:lnTo>
                  <a:lnTo>
                    <a:pt x="869" y="636"/>
                  </a:lnTo>
                  <a:lnTo>
                    <a:pt x="869" y="636"/>
                  </a:lnTo>
                  <a:lnTo>
                    <a:pt x="871" y="636"/>
                  </a:lnTo>
                  <a:lnTo>
                    <a:pt x="873" y="636"/>
                  </a:lnTo>
                  <a:lnTo>
                    <a:pt x="874" y="634"/>
                  </a:lnTo>
                  <a:lnTo>
                    <a:pt x="876" y="634"/>
                  </a:lnTo>
                  <a:lnTo>
                    <a:pt x="878" y="634"/>
                  </a:lnTo>
                  <a:lnTo>
                    <a:pt x="880" y="631"/>
                  </a:lnTo>
                  <a:lnTo>
                    <a:pt x="882" y="631"/>
                  </a:lnTo>
                  <a:lnTo>
                    <a:pt x="884" y="628"/>
                  </a:lnTo>
                  <a:lnTo>
                    <a:pt x="886" y="621"/>
                  </a:lnTo>
                  <a:lnTo>
                    <a:pt x="888" y="621"/>
                  </a:lnTo>
                  <a:lnTo>
                    <a:pt x="888" y="621"/>
                  </a:lnTo>
                  <a:lnTo>
                    <a:pt x="890" y="621"/>
                  </a:lnTo>
                  <a:lnTo>
                    <a:pt x="891" y="621"/>
                  </a:lnTo>
                  <a:lnTo>
                    <a:pt x="893" y="621"/>
                  </a:lnTo>
                  <a:lnTo>
                    <a:pt x="895" y="621"/>
                  </a:lnTo>
                  <a:lnTo>
                    <a:pt x="897" y="621"/>
                  </a:lnTo>
                  <a:lnTo>
                    <a:pt x="899" y="621"/>
                  </a:lnTo>
                  <a:lnTo>
                    <a:pt x="901" y="621"/>
                  </a:lnTo>
                  <a:lnTo>
                    <a:pt x="903" y="621"/>
                  </a:lnTo>
                  <a:lnTo>
                    <a:pt x="903" y="621"/>
                  </a:lnTo>
                  <a:lnTo>
                    <a:pt x="905" y="618"/>
                  </a:lnTo>
                  <a:lnTo>
                    <a:pt x="906" y="614"/>
                  </a:lnTo>
                  <a:lnTo>
                    <a:pt x="908" y="614"/>
                  </a:lnTo>
                  <a:lnTo>
                    <a:pt x="910" y="612"/>
                  </a:lnTo>
                  <a:lnTo>
                    <a:pt x="912" y="612"/>
                  </a:lnTo>
                  <a:lnTo>
                    <a:pt x="912" y="612"/>
                  </a:lnTo>
                  <a:lnTo>
                    <a:pt x="914" y="610"/>
                  </a:lnTo>
                  <a:lnTo>
                    <a:pt x="916" y="610"/>
                  </a:lnTo>
                  <a:lnTo>
                    <a:pt x="918" y="610"/>
                  </a:lnTo>
                  <a:lnTo>
                    <a:pt x="920" y="610"/>
                  </a:lnTo>
                  <a:lnTo>
                    <a:pt x="922" y="610"/>
                  </a:lnTo>
                  <a:lnTo>
                    <a:pt x="923" y="610"/>
                  </a:lnTo>
                  <a:lnTo>
                    <a:pt x="925" y="610"/>
                  </a:lnTo>
                  <a:lnTo>
                    <a:pt x="927" y="610"/>
                  </a:lnTo>
                  <a:lnTo>
                    <a:pt x="929" y="605"/>
                  </a:lnTo>
                  <a:lnTo>
                    <a:pt x="931" y="605"/>
                  </a:lnTo>
                  <a:lnTo>
                    <a:pt x="933" y="605"/>
                  </a:lnTo>
                  <a:lnTo>
                    <a:pt x="933" y="600"/>
                  </a:lnTo>
                  <a:lnTo>
                    <a:pt x="935" y="600"/>
                  </a:lnTo>
                  <a:lnTo>
                    <a:pt x="937" y="600"/>
                  </a:lnTo>
                  <a:lnTo>
                    <a:pt x="939" y="600"/>
                  </a:lnTo>
                  <a:lnTo>
                    <a:pt x="940" y="600"/>
                  </a:lnTo>
                  <a:lnTo>
                    <a:pt x="942" y="597"/>
                  </a:lnTo>
                  <a:lnTo>
                    <a:pt x="944" y="590"/>
                  </a:lnTo>
                  <a:lnTo>
                    <a:pt x="946" y="590"/>
                  </a:lnTo>
                  <a:lnTo>
                    <a:pt x="946" y="590"/>
                  </a:lnTo>
                  <a:lnTo>
                    <a:pt x="948" y="590"/>
                  </a:lnTo>
                  <a:lnTo>
                    <a:pt x="950" y="584"/>
                  </a:lnTo>
                  <a:lnTo>
                    <a:pt x="952" y="584"/>
                  </a:lnTo>
                  <a:lnTo>
                    <a:pt x="954" y="580"/>
                  </a:lnTo>
                  <a:lnTo>
                    <a:pt x="956" y="580"/>
                  </a:lnTo>
                  <a:lnTo>
                    <a:pt x="957" y="577"/>
                  </a:lnTo>
                  <a:lnTo>
                    <a:pt x="957" y="577"/>
                  </a:lnTo>
                  <a:lnTo>
                    <a:pt x="959" y="577"/>
                  </a:lnTo>
                  <a:lnTo>
                    <a:pt x="961" y="574"/>
                  </a:lnTo>
                  <a:lnTo>
                    <a:pt x="963" y="574"/>
                  </a:lnTo>
                  <a:lnTo>
                    <a:pt x="965" y="572"/>
                  </a:lnTo>
                  <a:lnTo>
                    <a:pt x="967" y="572"/>
                  </a:lnTo>
                  <a:lnTo>
                    <a:pt x="969" y="565"/>
                  </a:lnTo>
                  <a:lnTo>
                    <a:pt x="971" y="565"/>
                  </a:lnTo>
                  <a:lnTo>
                    <a:pt x="973" y="565"/>
                  </a:lnTo>
                  <a:lnTo>
                    <a:pt x="974" y="565"/>
                  </a:lnTo>
                  <a:lnTo>
                    <a:pt x="976" y="565"/>
                  </a:lnTo>
                  <a:lnTo>
                    <a:pt x="978" y="565"/>
                  </a:lnTo>
                  <a:lnTo>
                    <a:pt x="978" y="565"/>
                  </a:lnTo>
                  <a:lnTo>
                    <a:pt x="980" y="565"/>
                  </a:lnTo>
                  <a:lnTo>
                    <a:pt x="982" y="565"/>
                  </a:lnTo>
                  <a:lnTo>
                    <a:pt x="984" y="562"/>
                  </a:lnTo>
                  <a:lnTo>
                    <a:pt x="986" y="557"/>
                  </a:lnTo>
                  <a:lnTo>
                    <a:pt x="988" y="557"/>
                  </a:lnTo>
                  <a:lnTo>
                    <a:pt x="990" y="557"/>
                  </a:lnTo>
                  <a:lnTo>
                    <a:pt x="990" y="557"/>
                  </a:lnTo>
                  <a:lnTo>
                    <a:pt x="991" y="557"/>
                  </a:lnTo>
                  <a:lnTo>
                    <a:pt x="993" y="557"/>
                  </a:lnTo>
                  <a:lnTo>
                    <a:pt x="995" y="557"/>
                  </a:lnTo>
                  <a:lnTo>
                    <a:pt x="997" y="557"/>
                  </a:lnTo>
                  <a:lnTo>
                    <a:pt x="999" y="548"/>
                  </a:lnTo>
                  <a:lnTo>
                    <a:pt x="1001" y="548"/>
                  </a:lnTo>
                  <a:lnTo>
                    <a:pt x="1001" y="548"/>
                  </a:lnTo>
                  <a:lnTo>
                    <a:pt x="1003" y="548"/>
                  </a:lnTo>
                  <a:lnTo>
                    <a:pt x="1005" y="548"/>
                  </a:lnTo>
                  <a:lnTo>
                    <a:pt x="1007" y="548"/>
                  </a:lnTo>
                  <a:lnTo>
                    <a:pt x="1008" y="548"/>
                  </a:lnTo>
                  <a:lnTo>
                    <a:pt x="1010" y="548"/>
                  </a:lnTo>
                  <a:lnTo>
                    <a:pt x="1012" y="548"/>
                  </a:lnTo>
                  <a:lnTo>
                    <a:pt x="1014" y="545"/>
                  </a:lnTo>
                  <a:lnTo>
                    <a:pt x="1016" y="545"/>
                  </a:lnTo>
                  <a:lnTo>
                    <a:pt x="1018" y="545"/>
                  </a:lnTo>
                  <a:lnTo>
                    <a:pt x="1020" y="545"/>
                  </a:lnTo>
                  <a:lnTo>
                    <a:pt x="1022" y="545"/>
                  </a:lnTo>
                  <a:lnTo>
                    <a:pt x="1024" y="545"/>
                  </a:lnTo>
                  <a:lnTo>
                    <a:pt x="1024" y="545"/>
                  </a:lnTo>
                  <a:lnTo>
                    <a:pt x="1025" y="541"/>
                  </a:lnTo>
                  <a:lnTo>
                    <a:pt x="1027" y="536"/>
                  </a:lnTo>
                  <a:lnTo>
                    <a:pt x="1029" y="536"/>
                  </a:lnTo>
                  <a:lnTo>
                    <a:pt x="1031" y="533"/>
                  </a:lnTo>
                  <a:lnTo>
                    <a:pt x="1033" y="533"/>
                  </a:lnTo>
                  <a:lnTo>
                    <a:pt x="1035" y="529"/>
                  </a:lnTo>
                  <a:lnTo>
                    <a:pt x="1035" y="529"/>
                  </a:lnTo>
                  <a:lnTo>
                    <a:pt x="1037" y="529"/>
                  </a:lnTo>
                  <a:lnTo>
                    <a:pt x="1039" y="524"/>
                  </a:lnTo>
                  <a:lnTo>
                    <a:pt x="1041" y="519"/>
                  </a:lnTo>
                  <a:lnTo>
                    <a:pt x="1042" y="517"/>
                  </a:lnTo>
                  <a:lnTo>
                    <a:pt x="1044" y="517"/>
                  </a:lnTo>
                  <a:lnTo>
                    <a:pt x="1046" y="512"/>
                  </a:lnTo>
                  <a:lnTo>
                    <a:pt x="1046" y="510"/>
                  </a:lnTo>
                  <a:lnTo>
                    <a:pt x="1048" y="505"/>
                  </a:lnTo>
                  <a:lnTo>
                    <a:pt x="1050" y="502"/>
                  </a:lnTo>
                  <a:lnTo>
                    <a:pt x="1052" y="502"/>
                  </a:lnTo>
                  <a:lnTo>
                    <a:pt x="1054" y="502"/>
                  </a:lnTo>
                  <a:lnTo>
                    <a:pt x="1056" y="502"/>
                  </a:lnTo>
                  <a:lnTo>
                    <a:pt x="1057" y="502"/>
                  </a:lnTo>
                  <a:lnTo>
                    <a:pt x="1059" y="502"/>
                  </a:lnTo>
                  <a:lnTo>
                    <a:pt x="1061" y="502"/>
                  </a:lnTo>
                  <a:lnTo>
                    <a:pt x="1063" y="502"/>
                  </a:lnTo>
                  <a:lnTo>
                    <a:pt x="1065" y="502"/>
                  </a:lnTo>
                  <a:lnTo>
                    <a:pt x="1067" y="502"/>
                  </a:lnTo>
                  <a:lnTo>
                    <a:pt x="1067" y="502"/>
                  </a:lnTo>
                  <a:lnTo>
                    <a:pt x="1069" y="502"/>
                  </a:lnTo>
                  <a:lnTo>
                    <a:pt x="1071" y="502"/>
                  </a:lnTo>
                  <a:lnTo>
                    <a:pt x="1073" y="502"/>
                  </a:lnTo>
                  <a:lnTo>
                    <a:pt x="1074" y="498"/>
                  </a:lnTo>
                  <a:lnTo>
                    <a:pt x="1076" y="495"/>
                  </a:lnTo>
                  <a:lnTo>
                    <a:pt x="1078" y="491"/>
                  </a:lnTo>
                  <a:lnTo>
                    <a:pt x="1078" y="491"/>
                  </a:lnTo>
                  <a:lnTo>
                    <a:pt x="1080" y="487"/>
                  </a:lnTo>
                  <a:lnTo>
                    <a:pt x="1082" y="487"/>
                  </a:lnTo>
                  <a:lnTo>
                    <a:pt x="1084" y="487"/>
                  </a:lnTo>
                  <a:lnTo>
                    <a:pt x="1086" y="487"/>
                  </a:lnTo>
                  <a:lnTo>
                    <a:pt x="1088" y="480"/>
                  </a:lnTo>
                  <a:lnTo>
                    <a:pt x="1090" y="480"/>
                  </a:lnTo>
                  <a:lnTo>
                    <a:pt x="1091" y="480"/>
                  </a:lnTo>
                  <a:lnTo>
                    <a:pt x="1091" y="480"/>
                  </a:lnTo>
                  <a:lnTo>
                    <a:pt x="1093" y="480"/>
                  </a:lnTo>
                  <a:lnTo>
                    <a:pt x="1095" y="480"/>
                  </a:lnTo>
                  <a:lnTo>
                    <a:pt x="1097" y="480"/>
                  </a:lnTo>
                  <a:lnTo>
                    <a:pt x="1099" y="476"/>
                  </a:lnTo>
                  <a:lnTo>
                    <a:pt x="1101" y="473"/>
                  </a:lnTo>
                  <a:lnTo>
                    <a:pt x="1103" y="469"/>
                  </a:lnTo>
                  <a:lnTo>
                    <a:pt x="1105" y="469"/>
                  </a:lnTo>
                  <a:lnTo>
                    <a:pt x="1107" y="469"/>
                  </a:lnTo>
                  <a:lnTo>
                    <a:pt x="1108" y="469"/>
                  </a:lnTo>
                  <a:lnTo>
                    <a:pt x="1110" y="469"/>
                  </a:lnTo>
                  <a:lnTo>
                    <a:pt x="1112" y="469"/>
                  </a:lnTo>
                  <a:lnTo>
                    <a:pt x="1112" y="469"/>
                  </a:lnTo>
                  <a:lnTo>
                    <a:pt x="1114" y="469"/>
                  </a:lnTo>
                  <a:lnTo>
                    <a:pt x="1116" y="469"/>
                  </a:lnTo>
                  <a:lnTo>
                    <a:pt x="1118" y="469"/>
                  </a:lnTo>
                  <a:lnTo>
                    <a:pt x="1120" y="464"/>
                  </a:lnTo>
                  <a:lnTo>
                    <a:pt x="1122" y="460"/>
                  </a:lnTo>
                  <a:lnTo>
                    <a:pt x="1122" y="460"/>
                  </a:lnTo>
                  <a:lnTo>
                    <a:pt x="1124" y="460"/>
                  </a:lnTo>
                  <a:lnTo>
                    <a:pt x="1125" y="460"/>
                  </a:lnTo>
                  <a:lnTo>
                    <a:pt x="1127" y="457"/>
                  </a:lnTo>
                  <a:lnTo>
                    <a:pt x="1129" y="457"/>
                  </a:lnTo>
                  <a:lnTo>
                    <a:pt x="1131" y="457"/>
                  </a:lnTo>
                  <a:lnTo>
                    <a:pt x="1133" y="457"/>
                  </a:lnTo>
                  <a:lnTo>
                    <a:pt x="1135" y="457"/>
                  </a:lnTo>
                  <a:lnTo>
                    <a:pt x="1137" y="457"/>
                  </a:lnTo>
                  <a:lnTo>
                    <a:pt x="1137" y="453"/>
                  </a:lnTo>
                  <a:lnTo>
                    <a:pt x="1139" y="453"/>
                  </a:lnTo>
                  <a:lnTo>
                    <a:pt x="1141" y="453"/>
                  </a:lnTo>
                  <a:lnTo>
                    <a:pt x="1142" y="453"/>
                  </a:lnTo>
                  <a:lnTo>
                    <a:pt x="1144" y="453"/>
                  </a:lnTo>
                  <a:lnTo>
                    <a:pt x="1146" y="453"/>
                  </a:lnTo>
                  <a:lnTo>
                    <a:pt x="1148" y="453"/>
                  </a:lnTo>
                  <a:lnTo>
                    <a:pt x="1150" y="453"/>
                  </a:lnTo>
                  <a:lnTo>
                    <a:pt x="1152" y="453"/>
                  </a:lnTo>
                  <a:lnTo>
                    <a:pt x="1154" y="449"/>
                  </a:lnTo>
                  <a:lnTo>
                    <a:pt x="1156" y="449"/>
                  </a:lnTo>
                  <a:lnTo>
                    <a:pt x="1156" y="445"/>
                  </a:lnTo>
                  <a:lnTo>
                    <a:pt x="1158" y="445"/>
                  </a:lnTo>
                  <a:lnTo>
                    <a:pt x="1159" y="440"/>
                  </a:lnTo>
                  <a:lnTo>
                    <a:pt x="1161" y="440"/>
                  </a:lnTo>
                  <a:lnTo>
                    <a:pt x="1163" y="440"/>
                  </a:lnTo>
                  <a:lnTo>
                    <a:pt x="1165" y="440"/>
                  </a:lnTo>
                  <a:lnTo>
                    <a:pt x="1167" y="436"/>
                  </a:lnTo>
                  <a:lnTo>
                    <a:pt x="1167" y="436"/>
                  </a:lnTo>
                  <a:lnTo>
                    <a:pt x="1169" y="432"/>
                  </a:lnTo>
                  <a:lnTo>
                    <a:pt x="1171" y="432"/>
                  </a:lnTo>
                  <a:lnTo>
                    <a:pt x="1173" y="432"/>
                  </a:lnTo>
                  <a:lnTo>
                    <a:pt x="1175" y="432"/>
                  </a:lnTo>
                  <a:lnTo>
                    <a:pt x="1176" y="428"/>
                  </a:lnTo>
                  <a:lnTo>
                    <a:pt x="1178" y="428"/>
                  </a:lnTo>
                  <a:lnTo>
                    <a:pt x="1180" y="423"/>
                  </a:lnTo>
                  <a:lnTo>
                    <a:pt x="1182" y="419"/>
                  </a:lnTo>
                  <a:lnTo>
                    <a:pt x="1182" y="419"/>
                  </a:lnTo>
                  <a:lnTo>
                    <a:pt x="1184" y="419"/>
                  </a:lnTo>
                  <a:lnTo>
                    <a:pt x="1186" y="414"/>
                  </a:lnTo>
                  <a:lnTo>
                    <a:pt x="1188" y="414"/>
                  </a:lnTo>
                  <a:lnTo>
                    <a:pt x="1190" y="414"/>
                  </a:lnTo>
                  <a:lnTo>
                    <a:pt x="1192" y="407"/>
                  </a:lnTo>
                  <a:lnTo>
                    <a:pt x="1193" y="407"/>
                  </a:lnTo>
                  <a:lnTo>
                    <a:pt x="1195" y="407"/>
                  </a:lnTo>
                  <a:lnTo>
                    <a:pt x="1197" y="401"/>
                  </a:lnTo>
                  <a:lnTo>
                    <a:pt x="1199" y="401"/>
                  </a:lnTo>
                  <a:lnTo>
                    <a:pt x="1199" y="401"/>
                  </a:lnTo>
                  <a:lnTo>
                    <a:pt x="1201" y="401"/>
                  </a:lnTo>
                  <a:lnTo>
                    <a:pt x="1203" y="401"/>
                  </a:lnTo>
                  <a:lnTo>
                    <a:pt x="1205" y="401"/>
                  </a:lnTo>
                  <a:lnTo>
                    <a:pt x="1207" y="401"/>
                  </a:lnTo>
                  <a:lnTo>
                    <a:pt x="1208" y="401"/>
                  </a:lnTo>
                  <a:lnTo>
                    <a:pt x="1210" y="394"/>
                  </a:lnTo>
                  <a:lnTo>
                    <a:pt x="1210" y="394"/>
                  </a:lnTo>
                  <a:lnTo>
                    <a:pt x="1212" y="394"/>
                  </a:lnTo>
                  <a:lnTo>
                    <a:pt x="1214" y="394"/>
                  </a:lnTo>
                  <a:lnTo>
                    <a:pt x="1216" y="394"/>
                  </a:lnTo>
                  <a:lnTo>
                    <a:pt x="1218" y="394"/>
                  </a:lnTo>
                  <a:lnTo>
                    <a:pt x="1220" y="394"/>
                  </a:lnTo>
                  <a:lnTo>
                    <a:pt x="1222" y="388"/>
                  </a:lnTo>
                  <a:lnTo>
                    <a:pt x="1224" y="388"/>
                  </a:lnTo>
                  <a:lnTo>
                    <a:pt x="1225" y="383"/>
                  </a:lnTo>
                  <a:lnTo>
                    <a:pt x="1227" y="383"/>
                  </a:lnTo>
                  <a:lnTo>
                    <a:pt x="1227" y="383"/>
                  </a:lnTo>
                  <a:lnTo>
                    <a:pt x="1229" y="380"/>
                  </a:lnTo>
                  <a:lnTo>
                    <a:pt x="1231" y="376"/>
                  </a:lnTo>
                  <a:lnTo>
                    <a:pt x="1233" y="376"/>
                  </a:lnTo>
                  <a:lnTo>
                    <a:pt x="1235" y="376"/>
                  </a:lnTo>
                  <a:lnTo>
                    <a:pt x="1237" y="376"/>
                  </a:lnTo>
                  <a:lnTo>
                    <a:pt x="1239" y="376"/>
                  </a:lnTo>
                  <a:lnTo>
                    <a:pt x="1241" y="376"/>
                  </a:lnTo>
                  <a:lnTo>
                    <a:pt x="1242" y="370"/>
                  </a:lnTo>
                  <a:lnTo>
                    <a:pt x="1244" y="370"/>
                  </a:lnTo>
                  <a:lnTo>
                    <a:pt x="1244" y="370"/>
                  </a:lnTo>
                  <a:lnTo>
                    <a:pt x="1246" y="360"/>
                  </a:lnTo>
                  <a:lnTo>
                    <a:pt x="1248" y="360"/>
                  </a:lnTo>
                  <a:lnTo>
                    <a:pt x="1250" y="360"/>
                  </a:lnTo>
                  <a:lnTo>
                    <a:pt x="1252" y="356"/>
                  </a:lnTo>
                  <a:lnTo>
                    <a:pt x="1254" y="356"/>
                  </a:lnTo>
                  <a:lnTo>
                    <a:pt x="1254" y="350"/>
                  </a:lnTo>
                  <a:lnTo>
                    <a:pt x="1256" y="350"/>
                  </a:lnTo>
                  <a:lnTo>
                    <a:pt x="1258" y="346"/>
                  </a:lnTo>
                  <a:lnTo>
                    <a:pt x="1259" y="346"/>
                  </a:lnTo>
                  <a:lnTo>
                    <a:pt x="1261" y="346"/>
                  </a:lnTo>
                  <a:lnTo>
                    <a:pt x="1263" y="342"/>
                  </a:lnTo>
                  <a:lnTo>
                    <a:pt x="1265" y="342"/>
                  </a:lnTo>
                  <a:lnTo>
                    <a:pt x="1267" y="342"/>
                  </a:lnTo>
                  <a:lnTo>
                    <a:pt x="1269" y="336"/>
                  </a:lnTo>
                  <a:lnTo>
                    <a:pt x="1271" y="336"/>
                  </a:lnTo>
                  <a:lnTo>
                    <a:pt x="1273" y="336"/>
                  </a:lnTo>
                  <a:lnTo>
                    <a:pt x="1273" y="326"/>
                  </a:lnTo>
                  <a:lnTo>
                    <a:pt x="1275" y="321"/>
                  </a:lnTo>
                  <a:lnTo>
                    <a:pt x="1276" y="321"/>
                  </a:lnTo>
                  <a:lnTo>
                    <a:pt x="1278" y="321"/>
                  </a:lnTo>
                  <a:lnTo>
                    <a:pt x="1280" y="321"/>
                  </a:lnTo>
                  <a:lnTo>
                    <a:pt x="1282" y="321"/>
                  </a:lnTo>
                  <a:lnTo>
                    <a:pt x="1284" y="309"/>
                  </a:lnTo>
                  <a:lnTo>
                    <a:pt x="1286" y="305"/>
                  </a:lnTo>
                  <a:lnTo>
                    <a:pt x="1288" y="305"/>
                  </a:lnTo>
                  <a:lnTo>
                    <a:pt x="1288" y="305"/>
                  </a:lnTo>
                  <a:lnTo>
                    <a:pt x="1290" y="305"/>
                  </a:lnTo>
                  <a:lnTo>
                    <a:pt x="1292" y="305"/>
                  </a:lnTo>
                  <a:lnTo>
                    <a:pt x="1293" y="305"/>
                  </a:lnTo>
                  <a:lnTo>
                    <a:pt x="1295" y="305"/>
                  </a:lnTo>
                  <a:lnTo>
                    <a:pt x="1297" y="299"/>
                  </a:lnTo>
                  <a:lnTo>
                    <a:pt x="1297" y="299"/>
                  </a:lnTo>
                  <a:lnTo>
                    <a:pt x="1299" y="299"/>
                  </a:lnTo>
                  <a:lnTo>
                    <a:pt x="1301" y="299"/>
                  </a:lnTo>
                  <a:lnTo>
                    <a:pt x="1303" y="299"/>
                  </a:lnTo>
                  <a:lnTo>
                    <a:pt x="1305" y="299"/>
                  </a:lnTo>
                  <a:lnTo>
                    <a:pt x="1307" y="294"/>
                  </a:lnTo>
                  <a:lnTo>
                    <a:pt x="1309" y="294"/>
                  </a:lnTo>
                  <a:lnTo>
                    <a:pt x="1310" y="294"/>
                  </a:lnTo>
                  <a:lnTo>
                    <a:pt x="1312" y="294"/>
                  </a:lnTo>
                  <a:lnTo>
                    <a:pt x="1314" y="294"/>
                  </a:lnTo>
                  <a:lnTo>
                    <a:pt x="1316" y="282"/>
                  </a:lnTo>
                  <a:lnTo>
                    <a:pt x="1318" y="282"/>
                  </a:lnTo>
                  <a:lnTo>
                    <a:pt x="1318" y="282"/>
                  </a:lnTo>
                  <a:lnTo>
                    <a:pt x="1320" y="282"/>
                  </a:lnTo>
                  <a:lnTo>
                    <a:pt x="1322" y="282"/>
                  </a:lnTo>
                  <a:lnTo>
                    <a:pt x="1324" y="282"/>
                  </a:lnTo>
                  <a:lnTo>
                    <a:pt x="1326" y="282"/>
                  </a:lnTo>
                  <a:lnTo>
                    <a:pt x="1327" y="277"/>
                  </a:lnTo>
                  <a:lnTo>
                    <a:pt x="1329" y="277"/>
                  </a:lnTo>
                  <a:lnTo>
                    <a:pt x="1331" y="273"/>
                  </a:lnTo>
                  <a:lnTo>
                    <a:pt x="1331" y="273"/>
                  </a:lnTo>
                  <a:lnTo>
                    <a:pt x="1333" y="273"/>
                  </a:lnTo>
                  <a:lnTo>
                    <a:pt x="1335" y="273"/>
                  </a:lnTo>
                  <a:lnTo>
                    <a:pt x="1337" y="273"/>
                  </a:lnTo>
                  <a:lnTo>
                    <a:pt x="1339" y="267"/>
                  </a:lnTo>
                  <a:lnTo>
                    <a:pt x="1341" y="267"/>
                  </a:lnTo>
                  <a:lnTo>
                    <a:pt x="1343" y="267"/>
                  </a:lnTo>
                  <a:lnTo>
                    <a:pt x="1343" y="267"/>
                  </a:lnTo>
                  <a:lnTo>
                    <a:pt x="1344" y="267"/>
                  </a:lnTo>
                  <a:lnTo>
                    <a:pt x="1346" y="267"/>
                  </a:lnTo>
                  <a:lnTo>
                    <a:pt x="1348" y="267"/>
                  </a:lnTo>
                  <a:lnTo>
                    <a:pt x="1350" y="267"/>
                  </a:lnTo>
                  <a:lnTo>
                    <a:pt x="1352" y="267"/>
                  </a:lnTo>
                  <a:lnTo>
                    <a:pt x="1354" y="267"/>
                  </a:lnTo>
                  <a:lnTo>
                    <a:pt x="1356" y="261"/>
                  </a:lnTo>
                  <a:lnTo>
                    <a:pt x="1358" y="261"/>
                  </a:lnTo>
                  <a:lnTo>
                    <a:pt x="1359" y="261"/>
                  </a:lnTo>
                  <a:lnTo>
                    <a:pt x="1361" y="261"/>
                  </a:lnTo>
                  <a:lnTo>
                    <a:pt x="1363" y="261"/>
                  </a:lnTo>
                  <a:lnTo>
                    <a:pt x="1363" y="261"/>
                  </a:lnTo>
                  <a:lnTo>
                    <a:pt x="1365" y="261"/>
                  </a:lnTo>
                  <a:lnTo>
                    <a:pt x="1367" y="261"/>
                  </a:lnTo>
                  <a:lnTo>
                    <a:pt x="1369" y="261"/>
                  </a:lnTo>
                  <a:lnTo>
                    <a:pt x="1371" y="261"/>
                  </a:lnTo>
                  <a:lnTo>
                    <a:pt x="1373" y="261"/>
                  </a:lnTo>
                  <a:lnTo>
                    <a:pt x="1375" y="261"/>
                  </a:lnTo>
                  <a:lnTo>
                    <a:pt x="1375" y="254"/>
                  </a:lnTo>
                  <a:lnTo>
                    <a:pt x="1376" y="249"/>
                  </a:lnTo>
                  <a:lnTo>
                    <a:pt x="1378" y="249"/>
                  </a:lnTo>
                  <a:lnTo>
                    <a:pt x="1380" y="249"/>
                  </a:lnTo>
                  <a:lnTo>
                    <a:pt x="1382" y="249"/>
                  </a:lnTo>
                  <a:lnTo>
                    <a:pt x="1384" y="249"/>
                  </a:lnTo>
                  <a:lnTo>
                    <a:pt x="1386" y="249"/>
                  </a:lnTo>
                  <a:lnTo>
                    <a:pt x="1386" y="249"/>
                  </a:lnTo>
                  <a:lnTo>
                    <a:pt x="1388" y="242"/>
                  </a:lnTo>
                  <a:lnTo>
                    <a:pt x="1390" y="242"/>
                  </a:lnTo>
                  <a:lnTo>
                    <a:pt x="1392" y="242"/>
                  </a:lnTo>
                  <a:lnTo>
                    <a:pt x="1393" y="236"/>
                  </a:lnTo>
                  <a:lnTo>
                    <a:pt x="1395" y="236"/>
                  </a:lnTo>
                  <a:lnTo>
                    <a:pt x="1397" y="236"/>
                  </a:lnTo>
                  <a:lnTo>
                    <a:pt x="1399" y="236"/>
                  </a:lnTo>
                  <a:lnTo>
                    <a:pt x="1401" y="236"/>
                  </a:lnTo>
                  <a:lnTo>
                    <a:pt x="1403" y="236"/>
                  </a:lnTo>
                  <a:lnTo>
                    <a:pt x="1405" y="236"/>
                  </a:lnTo>
                  <a:lnTo>
                    <a:pt x="1407" y="236"/>
                  </a:lnTo>
                  <a:lnTo>
                    <a:pt x="1409" y="236"/>
                  </a:lnTo>
                  <a:lnTo>
                    <a:pt x="1409" y="236"/>
                  </a:lnTo>
                  <a:lnTo>
                    <a:pt x="1410" y="236"/>
                  </a:lnTo>
                  <a:lnTo>
                    <a:pt x="1412" y="236"/>
                  </a:lnTo>
                  <a:lnTo>
                    <a:pt x="1414" y="236"/>
                  </a:lnTo>
                  <a:lnTo>
                    <a:pt x="1416" y="236"/>
                  </a:lnTo>
                  <a:lnTo>
                    <a:pt x="1418" y="236"/>
                  </a:lnTo>
                  <a:lnTo>
                    <a:pt x="1420" y="236"/>
                  </a:lnTo>
                  <a:lnTo>
                    <a:pt x="1420" y="236"/>
                  </a:lnTo>
                  <a:lnTo>
                    <a:pt x="1422" y="229"/>
                  </a:lnTo>
                  <a:lnTo>
                    <a:pt x="1424" y="229"/>
                  </a:lnTo>
                  <a:lnTo>
                    <a:pt x="1426" y="229"/>
                  </a:lnTo>
                  <a:lnTo>
                    <a:pt x="1427" y="223"/>
                  </a:lnTo>
                  <a:lnTo>
                    <a:pt x="1429" y="223"/>
                  </a:lnTo>
                  <a:lnTo>
                    <a:pt x="1431" y="223"/>
                  </a:lnTo>
                  <a:lnTo>
                    <a:pt x="1431" y="216"/>
                  </a:lnTo>
                  <a:lnTo>
                    <a:pt x="1433" y="216"/>
                  </a:lnTo>
                  <a:lnTo>
                    <a:pt x="1435" y="216"/>
                  </a:lnTo>
                  <a:lnTo>
                    <a:pt x="1437" y="216"/>
                  </a:lnTo>
                  <a:lnTo>
                    <a:pt x="1439" y="216"/>
                  </a:lnTo>
                  <a:lnTo>
                    <a:pt x="1441" y="216"/>
                  </a:lnTo>
                  <a:lnTo>
                    <a:pt x="1443" y="216"/>
                  </a:lnTo>
                  <a:lnTo>
                    <a:pt x="1444" y="208"/>
                  </a:lnTo>
                  <a:lnTo>
                    <a:pt x="1446" y="201"/>
                  </a:lnTo>
                  <a:lnTo>
                    <a:pt x="1448" y="201"/>
                  </a:lnTo>
                  <a:lnTo>
                    <a:pt x="1450" y="201"/>
                  </a:lnTo>
                  <a:lnTo>
                    <a:pt x="1452" y="201"/>
                  </a:lnTo>
                  <a:lnTo>
                    <a:pt x="1452" y="201"/>
                  </a:lnTo>
                  <a:lnTo>
                    <a:pt x="1454" y="201"/>
                  </a:lnTo>
                  <a:lnTo>
                    <a:pt x="1456" y="201"/>
                  </a:lnTo>
                  <a:lnTo>
                    <a:pt x="1458" y="194"/>
                  </a:lnTo>
                  <a:lnTo>
                    <a:pt x="1460" y="194"/>
                  </a:lnTo>
                  <a:lnTo>
                    <a:pt x="1461" y="194"/>
                  </a:lnTo>
                  <a:lnTo>
                    <a:pt x="1463" y="194"/>
                  </a:lnTo>
                  <a:lnTo>
                    <a:pt x="1463" y="194"/>
                  </a:lnTo>
                  <a:lnTo>
                    <a:pt x="1465" y="194"/>
                  </a:lnTo>
                  <a:lnTo>
                    <a:pt x="1467" y="194"/>
                  </a:lnTo>
                  <a:lnTo>
                    <a:pt x="1469" y="194"/>
                  </a:lnTo>
                  <a:lnTo>
                    <a:pt x="1471" y="194"/>
                  </a:lnTo>
                  <a:lnTo>
                    <a:pt x="1473" y="194"/>
                  </a:lnTo>
                  <a:lnTo>
                    <a:pt x="1475" y="194"/>
                  </a:lnTo>
                  <a:lnTo>
                    <a:pt x="1477" y="187"/>
                  </a:lnTo>
                  <a:lnTo>
                    <a:pt x="1477" y="187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2" y="187"/>
                  </a:lnTo>
                  <a:lnTo>
                    <a:pt x="1484" y="187"/>
                  </a:lnTo>
                  <a:lnTo>
                    <a:pt x="1486" y="187"/>
                  </a:lnTo>
                  <a:lnTo>
                    <a:pt x="1488" y="187"/>
                  </a:lnTo>
                  <a:lnTo>
                    <a:pt x="1490" y="187"/>
                  </a:lnTo>
                  <a:lnTo>
                    <a:pt x="1492" y="187"/>
                  </a:lnTo>
                  <a:lnTo>
                    <a:pt x="1494" y="178"/>
                  </a:lnTo>
                  <a:lnTo>
                    <a:pt x="1495" y="178"/>
                  </a:lnTo>
                  <a:lnTo>
                    <a:pt x="1497" y="178"/>
                  </a:lnTo>
                  <a:lnTo>
                    <a:pt x="1497" y="178"/>
                  </a:lnTo>
                  <a:lnTo>
                    <a:pt x="1499" y="178"/>
                  </a:lnTo>
                  <a:lnTo>
                    <a:pt x="1501" y="178"/>
                  </a:lnTo>
                  <a:lnTo>
                    <a:pt x="1503" y="178"/>
                  </a:lnTo>
                  <a:lnTo>
                    <a:pt x="1505" y="178"/>
                  </a:lnTo>
                  <a:lnTo>
                    <a:pt x="1507" y="171"/>
                  </a:lnTo>
                  <a:lnTo>
                    <a:pt x="1507" y="171"/>
                  </a:lnTo>
                  <a:lnTo>
                    <a:pt x="1509" y="171"/>
                  </a:lnTo>
                  <a:lnTo>
                    <a:pt x="1510" y="171"/>
                  </a:lnTo>
                  <a:lnTo>
                    <a:pt x="1512" y="163"/>
                  </a:lnTo>
                  <a:lnTo>
                    <a:pt x="1514" y="163"/>
                  </a:lnTo>
                  <a:lnTo>
                    <a:pt x="1516" y="163"/>
                  </a:lnTo>
                  <a:lnTo>
                    <a:pt x="1518" y="163"/>
                  </a:lnTo>
                  <a:lnTo>
                    <a:pt x="1520" y="163"/>
                  </a:lnTo>
                  <a:lnTo>
                    <a:pt x="1522" y="163"/>
                  </a:lnTo>
                  <a:lnTo>
                    <a:pt x="1522" y="154"/>
                  </a:lnTo>
                  <a:lnTo>
                    <a:pt x="1524" y="154"/>
                  </a:lnTo>
                  <a:lnTo>
                    <a:pt x="1526" y="154"/>
                  </a:lnTo>
                  <a:lnTo>
                    <a:pt x="1527" y="154"/>
                  </a:lnTo>
                  <a:lnTo>
                    <a:pt x="1529" y="154"/>
                  </a:lnTo>
                  <a:lnTo>
                    <a:pt x="1531" y="154"/>
                  </a:lnTo>
                  <a:lnTo>
                    <a:pt x="1533" y="146"/>
                  </a:lnTo>
                  <a:lnTo>
                    <a:pt x="1535" y="146"/>
                  </a:lnTo>
                  <a:lnTo>
                    <a:pt x="1537" y="146"/>
                  </a:lnTo>
                  <a:lnTo>
                    <a:pt x="1539" y="146"/>
                  </a:lnTo>
                  <a:lnTo>
                    <a:pt x="1541" y="146"/>
                  </a:lnTo>
                  <a:lnTo>
                    <a:pt x="1541" y="136"/>
                  </a:lnTo>
                  <a:lnTo>
                    <a:pt x="1543" y="136"/>
                  </a:lnTo>
                  <a:lnTo>
                    <a:pt x="1544" y="136"/>
                  </a:lnTo>
                  <a:lnTo>
                    <a:pt x="1546" y="136"/>
                  </a:lnTo>
                  <a:lnTo>
                    <a:pt x="1548" y="136"/>
                  </a:lnTo>
                  <a:lnTo>
                    <a:pt x="1550" y="136"/>
                  </a:lnTo>
                  <a:lnTo>
                    <a:pt x="1552" y="136"/>
                  </a:lnTo>
                  <a:lnTo>
                    <a:pt x="1552" y="126"/>
                  </a:lnTo>
                  <a:lnTo>
                    <a:pt x="1554" y="126"/>
                  </a:lnTo>
                  <a:lnTo>
                    <a:pt x="1556" y="126"/>
                  </a:lnTo>
                  <a:lnTo>
                    <a:pt x="1558" y="126"/>
                  </a:lnTo>
                  <a:lnTo>
                    <a:pt x="1560" y="126"/>
                  </a:lnTo>
                  <a:lnTo>
                    <a:pt x="1561" y="126"/>
                  </a:lnTo>
                  <a:lnTo>
                    <a:pt x="1563" y="126"/>
                  </a:lnTo>
                  <a:lnTo>
                    <a:pt x="1565" y="126"/>
                  </a:lnTo>
                  <a:lnTo>
                    <a:pt x="1567" y="126"/>
                  </a:lnTo>
                  <a:lnTo>
                    <a:pt x="1567" y="126"/>
                  </a:lnTo>
                  <a:lnTo>
                    <a:pt x="1569" y="126"/>
                  </a:lnTo>
                  <a:lnTo>
                    <a:pt x="1571" y="126"/>
                  </a:lnTo>
                  <a:lnTo>
                    <a:pt x="1573" y="116"/>
                  </a:lnTo>
                  <a:lnTo>
                    <a:pt x="1575" y="116"/>
                  </a:lnTo>
                  <a:lnTo>
                    <a:pt x="1577" y="116"/>
                  </a:lnTo>
                  <a:lnTo>
                    <a:pt x="1578" y="116"/>
                  </a:lnTo>
                  <a:lnTo>
                    <a:pt x="1580" y="116"/>
                  </a:lnTo>
                  <a:lnTo>
                    <a:pt x="1582" y="116"/>
                  </a:lnTo>
                  <a:lnTo>
                    <a:pt x="1584" y="116"/>
                  </a:lnTo>
                  <a:lnTo>
                    <a:pt x="1584" y="116"/>
                  </a:lnTo>
                  <a:lnTo>
                    <a:pt x="1586" y="106"/>
                  </a:lnTo>
                  <a:lnTo>
                    <a:pt x="1588" y="106"/>
                  </a:lnTo>
                  <a:lnTo>
                    <a:pt x="1590" y="106"/>
                  </a:lnTo>
                  <a:lnTo>
                    <a:pt x="1592" y="106"/>
                  </a:lnTo>
                  <a:lnTo>
                    <a:pt x="1594" y="95"/>
                  </a:lnTo>
                  <a:lnTo>
                    <a:pt x="1595" y="95"/>
                  </a:lnTo>
                  <a:lnTo>
                    <a:pt x="1595" y="95"/>
                  </a:lnTo>
                  <a:lnTo>
                    <a:pt x="1597" y="95"/>
                  </a:lnTo>
                  <a:lnTo>
                    <a:pt x="1599" y="95"/>
                  </a:lnTo>
                  <a:lnTo>
                    <a:pt x="1601" y="95"/>
                  </a:lnTo>
                  <a:lnTo>
                    <a:pt x="1603" y="95"/>
                  </a:lnTo>
                  <a:lnTo>
                    <a:pt x="1605" y="95"/>
                  </a:lnTo>
                  <a:lnTo>
                    <a:pt x="1607" y="95"/>
                  </a:lnTo>
                  <a:lnTo>
                    <a:pt x="1609" y="95"/>
                  </a:lnTo>
                  <a:lnTo>
                    <a:pt x="1611" y="95"/>
                  </a:lnTo>
                  <a:lnTo>
                    <a:pt x="1612" y="95"/>
                  </a:lnTo>
                  <a:lnTo>
                    <a:pt x="1612" y="95"/>
                  </a:lnTo>
                  <a:lnTo>
                    <a:pt x="1614" y="95"/>
                  </a:lnTo>
                  <a:lnTo>
                    <a:pt x="1616" y="95"/>
                  </a:lnTo>
                  <a:lnTo>
                    <a:pt x="1618" y="95"/>
                  </a:lnTo>
                  <a:lnTo>
                    <a:pt x="1620" y="95"/>
                  </a:lnTo>
                  <a:lnTo>
                    <a:pt x="1622" y="95"/>
                  </a:lnTo>
                  <a:lnTo>
                    <a:pt x="1624" y="95"/>
                  </a:lnTo>
                  <a:lnTo>
                    <a:pt x="1626" y="95"/>
                  </a:lnTo>
                  <a:lnTo>
                    <a:pt x="1628" y="95"/>
                  </a:lnTo>
                  <a:lnTo>
                    <a:pt x="1629" y="95"/>
                  </a:lnTo>
                  <a:lnTo>
                    <a:pt x="1629" y="95"/>
                  </a:lnTo>
                  <a:lnTo>
                    <a:pt x="1631" y="95"/>
                  </a:lnTo>
                  <a:lnTo>
                    <a:pt x="1633" y="95"/>
                  </a:lnTo>
                  <a:lnTo>
                    <a:pt x="1635" y="95"/>
                  </a:lnTo>
                  <a:lnTo>
                    <a:pt x="1637" y="95"/>
                  </a:lnTo>
                  <a:lnTo>
                    <a:pt x="1639" y="95"/>
                  </a:lnTo>
                  <a:lnTo>
                    <a:pt x="1639" y="95"/>
                  </a:lnTo>
                  <a:lnTo>
                    <a:pt x="1641" y="95"/>
                  </a:lnTo>
                  <a:lnTo>
                    <a:pt x="1643" y="95"/>
                  </a:lnTo>
                  <a:lnTo>
                    <a:pt x="1645" y="95"/>
                  </a:lnTo>
                  <a:lnTo>
                    <a:pt x="1646" y="95"/>
                  </a:lnTo>
                  <a:lnTo>
                    <a:pt x="1648" y="95"/>
                  </a:lnTo>
                  <a:lnTo>
                    <a:pt x="1650" y="95"/>
                  </a:lnTo>
                  <a:lnTo>
                    <a:pt x="1652" y="95"/>
                  </a:lnTo>
                  <a:lnTo>
                    <a:pt x="1654" y="95"/>
                  </a:lnTo>
                  <a:lnTo>
                    <a:pt x="1656" y="95"/>
                  </a:lnTo>
                  <a:lnTo>
                    <a:pt x="1658" y="95"/>
                  </a:lnTo>
                  <a:lnTo>
                    <a:pt x="1658" y="95"/>
                  </a:lnTo>
                  <a:lnTo>
                    <a:pt x="1660" y="95"/>
                  </a:lnTo>
                  <a:lnTo>
                    <a:pt x="1662" y="95"/>
                  </a:lnTo>
                  <a:lnTo>
                    <a:pt x="1663" y="95"/>
                  </a:lnTo>
                  <a:lnTo>
                    <a:pt x="1665" y="95"/>
                  </a:lnTo>
                  <a:lnTo>
                    <a:pt x="1667" y="95"/>
                  </a:lnTo>
                  <a:lnTo>
                    <a:pt x="1669" y="95"/>
                  </a:lnTo>
                  <a:lnTo>
                    <a:pt x="1671" y="95"/>
                  </a:lnTo>
                  <a:lnTo>
                    <a:pt x="1673" y="95"/>
                  </a:lnTo>
                  <a:lnTo>
                    <a:pt x="1673" y="95"/>
                  </a:lnTo>
                  <a:lnTo>
                    <a:pt x="1675" y="95"/>
                  </a:lnTo>
                  <a:lnTo>
                    <a:pt x="1677" y="95"/>
                  </a:lnTo>
                  <a:lnTo>
                    <a:pt x="1678" y="95"/>
                  </a:lnTo>
                  <a:lnTo>
                    <a:pt x="1680" y="95"/>
                  </a:lnTo>
                  <a:lnTo>
                    <a:pt x="1682" y="95"/>
                  </a:lnTo>
                  <a:lnTo>
                    <a:pt x="1682" y="95"/>
                  </a:lnTo>
                  <a:lnTo>
                    <a:pt x="1684" y="95"/>
                  </a:lnTo>
                  <a:lnTo>
                    <a:pt x="1686" y="95"/>
                  </a:lnTo>
                  <a:lnTo>
                    <a:pt x="1688" y="78"/>
                  </a:lnTo>
                  <a:lnTo>
                    <a:pt x="1690" y="78"/>
                  </a:lnTo>
                  <a:lnTo>
                    <a:pt x="1692" y="78"/>
                  </a:lnTo>
                  <a:lnTo>
                    <a:pt x="1694" y="78"/>
                  </a:lnTo>
                  <a:lnTo>
                    <a:pt x="1695" y="78"/>
                  </a:lnTo>
                  <a:lnTo>
                    <a:pt x="1697" y="78"/>
                  </a:lnTo>
                  <a:lnTo>
                    <a:pt x="1699" y="78"/>
                  </a:lnTo>
                  <a:lnTo>
                    <a:pt x="1701" y="78"/>
                  </a:lnTo>
                  <a:lnTo>
                    <a:pt x="1703" y="78"/>
                  </a:lnTo>
                  <a:lnTo>
                    <a:pt x="1703" y="78"/>
                  </a:lnTo>
                  <a:lnTo>
                    <a:pt x="1705" y="78"/>
                  </a:lnTo>
                  <a:lnTo>
                    <a:pt x="1707" y="78"/>
                  </a:lnTo>
                  <a:lnTo>
                    <a:pt x="1709" y="78"/>
                  </a:lnTo>
                  <a:lnTo>
                    <a:pt x="1711" y="78"/>
                  </a:lnTo>
                  <a:lnTo>
                    <a:pt x="1712" y="78"/>
                  </a:lnTo>
                  <a:lnTo>
                    <a:pt x="1714" y="78"/>
                  </a:lnTo>
                  <a:lnTo>
                    <a:pt x="1716" y="78"/>
                  </a:lnTo>
                  <a:lnTo>
                    <a:pt x="1716" y="78"/>
                  </a:lnTo>
                  <a:lnTo>
                    <a:pt x="1718" y="78"/>
                  </a:lnTo>
                  <a:lnTo>
                    <a:pt x="1720" y="78"/>
                  </a:lnTo>
                  <a:lnTo>
                    <a:pt x="1722" y="78"/>
                  </a:lnTo>
                  <a:lnTo>
                    <a:pt x="1724" y="78"/>
                  </a:lnTo>
                  <a:lnTo>
                    <a:pt x="1726" y="78"/>
                  </a:lnTo>
                  <a:lnTo>
                    <a:pt x="1728" y="78"/>
                  </a:lnTo>
                  <a:lnTo>
                    <a:pt x="1728" y="78"/>
                  </a:lnTo>
                  <a:lnTo>
                    <a:pt x="1729" y="78"/>
                  </a:lnTo>
                  <a:lnTo>
                    <a:pt x="1731" y="78"/>
                  </a:lnTo>
                  <a:lnTo>
                    <a:pt x="1733" y="78"/>
                  </a:lnTo>
                  <a:lnTo>
                    <a:pt x="1735" y="78"/>
                  </a:lnTo>
                  <a:lnTo>
                    <a:pt x="1737" y="78"/>
                  </a:lnTo>
                  <a:lnTo>
                    <a:pt x="1739" y="78"/>
                  </a:lnTo>
                  <a:lnTo>
                    <a:pt x="1741" y="78"/>
                  </a:lnTo>
                  <a:lnTo>
                    <a:pt x="1743" y="78"/>
                  </a:lnTo>
                  <a:lnTo>
                    <a:pt x="1745" y="78"/>
                  </a:lnTo>
                  <a:lnTo>
                    <a:pt x="1746" y="78"/>
                  </a:lnTo>
                  <a:lnTo>
                    <a:pt x="1748" y="78"/>
                  </a:lnTo>
                  <a:lnTo>
                    <a:pt x="1748" y="78"/>
                  </a:lnTo>
                  <a:lnTo>
                    <a:pt x="1750" y="78"/>
                  </a:lnTo>
                  <a:lnTo>
                    <a:pt x="1752" y="78"/>
                  </a:lnTo>
                  <a:lnTo>
                    <a:pt x="1754" y="78"/>
                  </a:lnTo>
                  <a:lnTo>
                    <a:pt x="1756" y="78"/>
                  </a:lnTo>
                  <a:lnTo>
                    <a:pt x="1758" y="78"/>
                  </a:lnTo>
                  <a:lnTo>
                    <a:pt x="1760" y="55"/>
                  </a:lnTo>
                  <a:lnTo>
                    <a:pt x="1760" y="55"/>
                  </a:lnTo>
                  <a:lnTo>
                    <a:pt x="1762" y="55"/>
                  </a:lnTo>
                  <a:lnTo>
                    <a:pt x="1763" y="55"/>
                  </a:lnTo>
                  <a:lnTo>
                    <a:pt x="1765" y="31"/>
                  </a:lnTo>
                  <a:lnTo>
                    <a:pt x="1767" y="31"/>
                  </a:lnTo>
                  <a:lnTo>
                    <a:pt x="1769" y="31"/>
                  </a:lnTo>
                  <a:lnTo>
                    <a:pt x="1771" y="31"/>
                  </a:lnTo>
                  <a:lnTo>
                    <a:pt x="1771" y="31"/>
                  </a:lnTo>
                  <a:lnTo>
                    <a:pt x="1773" y="31"/>
                  </a:lnTo>
                  <a:lnTo>
                    <a:pt x="1775" y="31"/>
                  </a:lnTo>
                  <a:lnTo>
                    <a:pt x="1777" y="31"/>
                  </a:lnTo>
                  <a:lnTo>
                    <a:pt x="1779" y="31"/>
                  </a:lnTo>
                  <a:lnTo>
                    <a:pt x="1780" y="31"/>
                  </a:lnTo>
                  <a:lnTo>
                    <a:pt x="1782" y="31"/>
                  </a:lnTo>
                  <a:lnTo>
                    <a:pt x="1784" y="31"/>
                  </a:lnTo>
                  <a:lnTo>
                    <a:pt x="1786" y="31"/>
                  </a:lnTo>
                  <a:lnTo>
                    <a:pt x="1788" y="31"/>
                  </a:lnTo>
                  <a:lnTo>
                    <a:pt x="1790" y="31"/>
                  </a:lnTo>
                  <a:lnTo>
                    <a:pt x="1792" y="31"/>
                  </a:lnTo>
                  <a:lnTo>
                    <a:pt x="1794" y="31"/>
                  </a:lnTo>
                  <a:lnTo>
                    <a:pt x="1794" y="31"/>
                  </a:lnTo>
                  <a:lnTo>
                    <a:pt x="1796" y="31"/>
                  </a:lnTo>
                  <a:lnTo>
                    <a:pt x="1797" y="31"/>
                  </a:lnTo>
                  <a:lnTo>
                    <a:pt x="1799" y="31"/>
                  </a:lnTo>
                  <a:lnTo>
                    <a:pt x="1801" y="31"/>
                  </a:lnTo>
                  <a:lnTo>
                    <a:pt x="1803" y="31"/>
                  </a:lnTo>
                  <a:lnTo>
                    <a:pt x="1805" y="31"/>
                  </a:lnTo>
                  <a:lnTo>
                    <a:pt x="1805" y="31"/>
                  </a:lnTo>
                  <a:lnTo>
                    <a:pt x="1807" y="31"/>
                  </a:lnTo>
                  <a:lnTo>
                    <a:pt x="1809" y="31"/>
                  </a:lnTo>
                  <a:lnTo>
                    <a:pt x="1811" y="31"/>
                  </a:lnTo>
                  <a:lnTo>
                    <a:pt x="1813" y="31"/>
                  </a:lnTo>
                  <a:lnTo>
                    <a:pt x="1814" y="31"/>
                  </a:lnTo>
                  <a:lnTo>
                    <a:pt x="1816" y="31"/>
                  </a:lnTo>
                  <a:lnTo>
                    <a:pt x="1816" y="0"/>
                  </a:lnTo>
                  <a:lnTo>
                    <a:pt x="1818" y="0"/>
                  </a:lnTo>
                  <a:lnTo>
                    <a:pt x="1820" y="0"/>
                  </a:lnTo>
                  <a:lnTo>
                    <a:pt x="1822" y="0"/>
                  </a:lnTo>
                  <a:lnTo>
                    <a:pt x="1824" y="0"/>
                  </a:lnTo>
                  <a:lnTo>
                    <a:pt x="1826" y="0"/>
                  </a:lnTo>
                  <a:lnTo>
                    <a:pt x="1828" y="0"/>
                  </a:lnTo>
                  <a:lnTo>
                    <a:pt x="1829" y="0"/>
                  </a:lnTo>
                  <a:lnTo>
                    <a:pt x="1831" y="0"/>
                  </a:lnTo>
                  <a:lnTo>
                    <a:pt x="1833" y="0"/>
                  </a:lnTo>
                  <a:lnTo>
                    <a:pt x="1835" y="0"/>
                  </a:lnTo>
                </a:path>
              </a:pathLst>
            </a:custGeom>
            <a:noFill/>
            <a:ln w="28575" cap="rnd">
              <a:solidFill>
                <a:srgbClr val="EE7D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519">
                <a:solidFill>
                  <a:srgbClr val="000000"/>
                </a:solidFill>
              </a:endParaRPr>
            </a:p>
          </p:txBody>
        </p:sp>
        <p:grpSp>
          <p:nvGrpSpPr>
            <p:cNvPr id="197" name="Group 171">
              <a:extLst>
                <a:ext uri="{FF2B5EF4-FFF2-40B4-BE49-F238E27FC236}">
                  <a16:creationId xmlns:a16="http://schemas.microsoft.com/office/drawing/2014/main" id="{619B0E6A-AC1C-4C78-9D9B-D5F28D49C223}"/>
                </a:ext>
              </a:extLst>
            </p:cNvPr>
            <p:cNvGrpSpPr/>
            <p:nvPr/>
          </p:nvGrpSpPr>
          <p:grpSpPr>
            <a:xfrm>
              <a:off x="2029133" y="1391958"/>
              <a:ext cx="4144386" cy="3853066"/>
              <a:chOff x="520172" y="1363901"/>
              <a:chExt cx="4144386" cy="3853066"/>
            </a:xfrm>
          </p:grpSpPr>
          <p:sp>
            <p:nvSpPr>
              <p:cNvPr id="202" name="Rectangle 36">
                <a:extLst>
                  <a:ext uri="{FF2B5EF4-FFF2-40B4-BE49-F238E27FC236}">
                    <a16:creationId xmlns:a16="http://schemas.microsoft.com/office/drawing/2014/main" id="{4C05268B-B82C-44FA-BAB2-8D7E7FCE0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176" y="4669077"/>
                <a:ext cx="9102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3" name="Rectangle 38">
                <a:extLst>
                  <a:ext uri="{FF2B5EF4-FFF2-40B4-BE49-F238E27FC236}">
                    <a16:creationId xmlns:a16="http://schemas.microsoft.com/office/drawing/2014/main" id="{7D46882D-ACAF-4EE0-B8A2-3456A74CD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176" y="4165662"/>
                <a:ext cx="9102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4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" name="Rectangle 40">
                <a:extLst>
                  <a:ext uri="{FF2B5EF4-FFF2-40B4-BE49-F238E27FC236}">
                    <a16:creationId xmlns:a16="http://schemas.microsoft.com/office/drawing/2014/main" id="{8AC2FAF6-7BB4-4D20-AF4C-3CF66E489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176" y="3660809"/>
                <a:ext cx="9102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8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5" name="Rectangle 43">
                <a:extLst>
                  <a:ext uri="{FF2B5EF4-FFF2-40B4-BE49-F238E27FC236}">
                    <a16:creationId xmlns:a16="http://schemas.microsoft.com/office/drawing/2014/main" id="{530A42BA-222B-4F77-B916-F2CCDD5B6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151" y="3157394"/>
                <a:ext cx="182056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12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6" name="Rectangle 46">
                <a:extLst>
                  <a:ext uri="{FF2B5EF4-FFF2-40B4-BE49-F238E27FC236}">
                    <a16:creationId xmlns:a16="http://schemas.microsoft.com/office/drawing/2014/main" id="{8558537E-0859-4935-A475-D27776DA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151" y="2653979"/>
                <a:ext cx="182056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16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7" name="Rectangle 49">
                <a:extLst>
                  <a:ext uri="{FF2B5EF4-FFF2-40B4-BE49-F238E27FC236}">
                    <a16:creationId xmlns:a16="http://schemas.microsoft.com/office/drawing/2014/main" id="{DEF51FD4-01AC-45A3-B9F6-8707BCD22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151" y="2150564"/>
                <a:ext cx="182056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20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8" name="Rectangle 52">
                <a:extLst>
                  <a:ext uri="{FF2B5EF4-FFF2-40B4-BE49-F238E27FC236}">
                    <a16:creationId xmlns:a16="http://schemas.microsoft.com/office/drawing/2014/main" id="{22D3C1B3-8605-4C3C-8267-DFE4C20D9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151" y="1647149"/>
                <a:ext cx="182056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24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09" name="Group 36">
                <a:extLst>
                  <a:ext uri="{FF2B5EF4-FFF2-40B4-BE49-F238E27FC236}">
                    <a16:creationId xmlns:a16="http://schemas.microsoft.com/office/drawing/2014/main" id="{948C045A-EC0E-4228-9D4E-447106A59EF1}"/>
                  </a:ext>
                </a:extLst>
              </p:cNvPr>
              <p:cNvGrpSpPr/>
              <p:nvPr/>
            </p:nvGrpSpPr>
            <p:grpSpPr>
              <a:xfrm>
                <a:off x="1152837" y="1741824"/>
                <a:ext cx="73152" cy="3026339"/>
                <a:chOff x="969964" y="1809751"/>
                <a:chExt cx="46038" cy="3570288"/>
              </a:xfrm>
            </p:grpSpPr>
            <p:sp>
              <p:nvSpPr>
                <p:cNvPr id="233" name="Line 303">
                  <a:extLst>
                    <a:ext uri="{FF2B5EF4-FFF2-40B4-BE49-F238E27FC236}">
                      <a16:creationId xmlns:a16="http://schemas.microsoft.com/office/drawing/2014/main" id="{1EE34823-67D8-486B-A407-9EC00C390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001" y="1809751"/>
                  <a:ext cx="0" cy="3570288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4" name="Line 304">
                  <a:extLst>
                    <a:ext uri="{FF2B5EF4-FFF2-40B4-BE49-F238E27FC236}">
                      <a16:creationId xmlns:a16="http://schemas.microsoft.com/office/drawing/2014/main" id="{B4656D76-B27D-47BD-B703-FC6257A6B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1809751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" name="Line 305">
                  <a:extLst>
                    <a:ext uri="{FF2B5EF4-FFF2-40B4-BE49-F238E27FC236}">
                      <a16:creationId xmlns:a16="http://schemas.microsoft.com/office/drawing/2014/main" id="{3E734390-D592-41D5-9D27-8236A1ED7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2403476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" name="Line 306">
                  <a:extLst>
                    <a:ext uri="{FF2B5EF4-FFF2-40B4-BE49-F238E27FC236}">
                      <a16:creationId xmlns:a16="http://schemas.microsoft.com/office/drawing/2014/main" id="{78C99727-0A67-4B1F-BA67-0384929E83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299878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" name="Line 307">
                  <a:extLst>
                    <a:ext uri="{FF2B5EF4-FFF2-40B4-BE49-F238E27FC236}">
                      <a16:creationId xmlns:a16="http://schemas.microsoft.com/office/drawing/2014/main" id="{6AAEBA8A-712E-416D-8D90-CEE9B4301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359568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" name="Line 308">
                  <a:extLst>
                    <a:ext uri="{FF2B5EF4-FFF2-40B4-BE49-F238E27FC236}">
                      <a16:creationId xmlns:a16="http://schemas.microsoft.com/office/drawing/2014/main" id="{93F5D05A-9038-406E-B5D2-77605E583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4189414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" name="Line 309">
                  <a:extLst>
                    <a:ext uri="{FF2B5EF4-FFF2-40B4-BE49-F238E27FC236}">
                      <a16:creationId xmlns:a16="http://schemas.microsoft.com/office/drawing/2014/main" id="{FBC9A9BF-8EB8-4276-BA74-302E07B0D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478313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" name="Line 310">
                  <a:extLst>
                    <a:ext uri="{FF2B5EF4-FFF2-40B4-BE49-F238E27FC236}">
                      <a16:creationId xmlns:a16="http://schemas.microsoft.com/office/drawing/2014/main" id="{4A25A9D5-00A9-46DC-A01A-CB7C566FB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538003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0" name="Group 37">
                <a:extLst>
                  <a:ext uri="{FF2B5EF4-FFF2-40B4-BE49-F238E27FC236}">
                    <a16:creationId xmlns:a16="http://schemas.microsoft.com/office/drawing/2014/main" id="{77A67684-AAD5-413A-8713-359F6D0373F4}"/>
                  </a:ext>
                </a:extLst>
              </p:cNvPr>
              <p:cNvGrpSpPr/>
              <p:nvPr/>
            </p:nvGrpSpPr>
            <p:grpSpPr>
              <a:xfrm>
                <a:off x="1230678" y="4768163"/>
                <a:ext cx="2922588" cy="62007"/>
                <a:chOff x="1016001" y="5380039"/>
                <a:chExt cx="2922588" cy="31750"/>
              </a:xfrm>
            </p:grpSpPr>
            <p:sp>
              <p:nvSpPr>
                <p:cNvPr id="225" name="Line 311">
                  <a:extLst>
                    <a:ext uri="{FF2B5EF4-FFF2-40B4-BE49-F238E27FC236}">
                      <a16:creationId xmlns:a16="http://schemas.microsoft.com/office/drawing/2014/main" id="{B50D516B-CD11-492F-98BF-D0BA5D16A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6001" y="5380039"/>
                  <a:ext cx="292258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Line 312">
                  <a:extLst>
                    <a:ext uri="{FF2B5EF4-FFF2-40B4-BE49-F238E27FC236}">
                      <a16:creationId xmlns:a16="http://schemas.microsoft.com/office/drawing/2014/main" id="{C9AEEF2F-86EE-4BEF-8496-64A50A6CF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5414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Line 313">
                  <a:extLst>
                    <a:ext uri="{FF2B5EF4-FFF2-40B4-BE49-F238E27FC236}">
                      <a16:creationId xmlns:a16="http://schemas.microsoft.com/office/drawing/2014/main" id="{2B664F16-548D-4AB4-9FDC-A13EFA48D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8051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" name="Line 314">
                  <a:extLst>
                    <a:ext uri="{FF2B5EF4-FFF2-40B4-BE49-F238E27FC236}">
                      <a16:creationId xmlns:a16="http://schemas.microsoft.com/office/drawing/2014/main" id="{3974D384-1A8B-4674-82D5-10E3187FB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0689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9" name="Line 315">
                  <a:extLst>
                    <a:ext uri="{FF2B5EF4-FFF2-40B4-BE49-F238E27FC236}">
                      <a16:creationId xmlns:a16="http://schemas.microsoft.com/office/drawing/2014/main" id="{3DF7D8B0-48F2-4397-ADFA-9CB6F52FC0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6501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Line 316">
                  <a:extLst>
                    <a:ext uri="{FF2B5EF4-FFF2-40B4-BE49-F238E27FC236}">
                      <a16:creationId xmlns:a16="http://schemas.microsoft.com/office/drawing/2014/main" id="{2670E30E-7BA8-4AC0-82BC-8BCA64D64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9139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1" name="Line 317">
                  <a:extLst>
                    <a:ext uri="{FF2B5EF4-FFF2-40B4-BE49-F238E27FC236}">
                      <a16:creationId xmlns:a16="http://schemas.microsoft.com/office/drawing/2014/main" id="{164105AB-F435-49CF-B440-6E071BBAB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1776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2" name="Line 318">
                  <a:extLst>
                    <a:ext uri="{FF2B5EF4-FFF2-40B4-BE49-F238E27FC236}">
                      <a16:creationId xmlns:a16="http://schemas.microsoft.com/office/drawing/2014/main" id="{509A61CD-7AC3-456A-99FB-C2D5E3B09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6001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1" name="Rectangle 339">
                <a:extLst>
                  <a:ext uri="{FF2B5EF4-FFF2-40B4-BE49-F238E27FC236}">
                    <a16:creationId xmlns:a16="http://schemas.microsoft.com/office/drawing/2014/main" id="{7531DFE2-047C-4D3B-9682-8E03BEA10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079" y="1363901"/>
                <a:ext cx="1235959" cy="2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 b="1" dirty="0">
                    <a:solidFill>
                      <a:srgbClr val="007CC2"/>
                    </a:solidFill>
                    <a:latin typeface="Arial"/>
                  </a:rPr>
                  <a:t>≥2 Prior MIs</a:t>
                </a:r>
                <a:endParaRPr lang="en-US" altLang="en-US" sz="2025" dirty="0">
                  <a:solidFill>
                    <a:srgbClr val="007CC2"/>
                  </a:solidFill>
                  <a:latin typeface="Arial"/>
                </a:endParaRPr>
              </a:p>
            </p:txBody>
          </p:sp>
          <p:sp>
            <p:nvSpPr>
              <p:cNvPr id="212" name="Rectangle 416">
                <a:extLst>
                  <a:ext uri="{FF2B5EF4-FFF2-40B4-BE49-F238E27FC236}">
                    <a16:creationId xmlns:a16="http://schemas.microsoft.com/office/drawing/2014/main" id="{AAEF8A1E-51BA-41B5-B87D-B88B66364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689" y="2301063"/>
                <a:ext cx="465255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13" dirty="0">
                    <a:solidFill>
                      <a:srgbClr val="EE7D2F"/>
                    </a:solidFill>
                    <a:latin typeface="Arial"/>
                  </a:rPr>
                  <a:t>18.7%</a:t>
                </a:r>
                <a:endParaRPr lang="en-US" altLang="en-US" sz="1519" dirty="0">
                  <a:solidFill>
                    <a:srgbClr val="EE7D2F"/>
                  </a:solidFill>
                  <a:latin typeface="Arial"/>
                </a:endParaRPr>
              </a:p>
            </p:txBody>
          </p:sp>
          <p:sp>
            <p:nvSpPr>
              <p:cNvPr id="213" name="Rectangle 419">
                <a:extLst>
                  <a:ext uri="{FF2B5EF4-FFF2-40B4-BE49-F238E27FC236}">
                    <a16:creationId xmlns:a16="http://schemas.microsoft.com/office/drawing/2014/main" id="{FC60A118-8B64-413A-926F-91423DFAC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303" y="1847067"/>
                <a:ext cx="465255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13" dirty="0">
                    <a:solidFill>
                      <a:srgbClr val="003161"/>
                    </a:solidFill>
                    <a:latin typeface="Arial"/>
                  </a:rPr>
                  <a:t>22.4%</a:t>
                </a:r>
                <a:endParaRPr lang="en-US" altLang="en-US" sz="1519" dirty="0">
                  <a:solidFill>
                    <a:srgbClr val="003161"/>
                  </a:solidFill>
                  <a:latin typeface="Arial"/>
                </a:endParaRPr>
              </a:p>
            </p:txBody>
          </p:sp>
          <p:sp>
            <p:nvSpPr>
              <p:cNvPr id="214" name="Rectangle 422">
                <a:extLst>
                  <a:ext uri="{FF2B5EF4-FFF2-40B4-BE49-F238E27FC236}">
                    <a16:creationId xmlns:a16="http://schemas.microsoft.com/office/drawing/2014/main" id="{0426D0DF-8510-441A-888B-6CA3ED6E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082" y="4467546"/>
                <a:ext cx="920396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13" b="1" dirty="0">
                    <a:solidFill>
                      <a:srgbClr val="000000"/>
                    </a:solidFill>
                    <a:latin typeface="Arial"/>
                  </a:rPr>
                  <a:t>ARR = 3.7%</a:t>
                </a:r>
                <a:endParaRPr lang="en-US" altLang="en-US" sz="1519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" name="Rectangle 36">
                <a:extLst>
                  <a:ext uri="{FF2B5EF4-FFF2-40B4-BE49-F238E27FC236}">
                    <a16:creationId xmlns:a16="http://schemas.microsoft.com/office/drawing/2014/main" id="{82AA59DA-6539-4167-B5AB-6E114851E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547" y="4831450"/>
                <a:ext cx="9102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6" name="Rectangle 36">
                <a:extLst>
                  <a:ext uri="{FF2B5EF4-FFF2-40B4-BE49-F238E27FC236}">
                    <a16:creationId xmlns:a16="http://schemas.microsoft.com/office/drawing/2014/main" id="{F2626D5E-4FF4-4858-9082-7E05D0DDE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902" y="4831450"/>
                <a:ext cx="9102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6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7" name="Rectangle 36">
                <a:extLst>
                  <a:ext uri="{FF2B5EF4-FFF2-40B4-BE49-F238E27FC236}">
                    <a16:creationId xmlns:a16="http://schemas.microsoft.com/office/drawing/2014/main" id="{65F7470A-E1DB-4D38-A3CE-4F54E6C7F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743" y="4831450"/>
                <a:ext cx="182057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12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8" name="Rectangle 36">
                <a:extLst>
                  <a:ext uri="{FF2B5EF4-FFF2-40B4-BE49-F238E27FC236}">
                    <a16:creationId xmlns:a16="http://schemas.microsoft.com/office/drawing/2014/main" id="{A8EF89A0-F280-4FB2-A321-9E39E6950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099" y="4831450"/>
                <a:ext cx="182057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9" name="Rectangle 36">
                <a:extLst>
                  <a:ext uri="{FF2B5EF4-FFF2-40B4-BE49-F238E27FC236}">
                    <a16:creationId xmlns:a16="http://schemas.microsoft.com/office/drawing/2014/main" id="{B365A0AD-3ECA-4CD9-A54D-5ABC3A5C8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453" y="4831450"/>
                <a:ext cx="182057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24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0" name="Rectangle 36">
                <a:extLst>
                  <a:ext uri="{FF2B5EF4-FFF2-40B4-BE49-F238E27FC236}">
                    <a16:creationId xmlns:a16="http://schemas.microsoft.com/office/drawing/2014/main" id="{24523220-7879-4F03-AF0D-E50AD3F3C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08" y="4831450"/>
                <a:ext cx="182057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30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1" name="Rectangle 36">
                <a:extLst>
                  <a:ext uri="{FF2B5EF4-FFF2-40B4-BE49-F238E27FC236}">
                    <a16:creationId xmlns:a16="http://schemas.microsoft.com/office/drawing/2014/main" id="{3C934E61-A864-457A-9FE5-5E798421A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8161" y="4831450"/>
                <a:ext cx="182057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36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2" name="Rectangle 36">
                <a:extLst>
                  <a:ext uri="{FF2B5EF4-FFF2-40B4-BE49-F238E27FC236}">
                    <a16:creationId xmlns:a16="http://schemas.microsoft.com/office/drawing/2014/main" id="{5A6E4F7D-C157-495F-A95E-783E9F03D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6982" y="4980197"/>
                <a:ext cx="2603403" cy="236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181" b="1" dirty="0">
                    <a:solidFill>
                      <a:srgbClr val="000000"/>
                    </a:solidFill>
                    <a:latin typeface="Arial"/>
                  </a:rPr>
                  <a:t>Months After Randomization</a:t>
                </a:r>
                <a:endParaRPr lang="en-US" altLang="en-US" sz="3038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3" name="Rectangle 339">
                <a:extLst>
                  <a:ext uri="{FF2B5EF4-FFF2-40B4-BE49-F238E27FC236}">
                    <a16:creationId xmlns:a16="http://schemas.microsoft.com/office/drawing/2014/main" id="{A757F6D3-C0E0-4637-8C59-0E9B418D2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708" y="2124883"/>
                <a:ext cx="2002619" cy="58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970" b="1" dirty="0">
                    <a:solidFill>
                      <a:srgbClr val="000000"/>
                    </a:solidFill>
                    <a:latin typeface="Arial"/>
                  </a:rPr>
                  <a:t>18% RRR</a:t>
                </a:r>
              </a:p>
              <a:p>
                <a:pPr algn="ctr"/>
                <a:r>
                  <a:rPr lang="en-US" altLang="en-US" sz="970" b="1" dirty="0">
                    <a:solidFill>
                      <a:srgbClr val="000000"/>
                    </a:solidFill>
                    <a:latin typeface="Arial"/>
                  </a:rPr>
                  <a:t>HR 0.82 (95% CI: 0.72-0.93)</a:t>
                </a:r>
              </a:p>
              <a:p>
                <a:pPr algn="ctr"/>
                <a:r>
                  <a:rPr lang="en-US" altLang="en-US" sz="970" b="1" dirty="0">
                    <a:solidFill>
                      <a:srgbClr val="000000"/>
                    </a:solidFill>
                    <a:latin typeface="Arial"/>
                  </a:rPr>
                  <a:t>P = 0.003</a:t>
                </a:r>
              </a:p>
            </p:txBody>
          </p:sp>
          <p:sp>
            <p:nvSpPr>
              <p:cNvPr id="224" name="Rectangle 36">
                <a:extLst>
                  <a:ext uri="{FF2B5EF4-FFF2-40B4-BE49-F238E27FC236}">
                    <a16:creationId xmlns:a16="http://schemas.microsoft.com/office/drawing/2014/main" id="{F3BFBF58-77D2-44EA-BE1B-B5291909F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368773" y="3106932"/>
                <a:ext cx="2007200" cy="229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181" b="1" dirty="0">
                    <a:solidFill>
                      <a:srgbClr val="000000"/>
                    </a:solidFill>
                    <a:latin typeface="Arial"/>
                  </a:rPr>
                  <a:t>Primary Endpoint (%)</a:t>
                </a:r>
                <a:endParaRPr lang="en-US" altLang="en-US" sz="3038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98" name="Rectangle 92">
              <a:extLst>
                <a:ext uri="{FF2B5EF4-FFF2-40B4-BE49-F238E27FC236}">
                  <a16:creationId xmlns:a16="http://schemas.microsoft.com/office/drawing/2014/main" id="{0F97C8BD-03EF-4837-84B5-C8B4916D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985" y="1709325"/>
              <a:ext cx="904213" cy="20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85785"/>
              <a:r>
                <a:rPr lang="en-US" altLang="en-US" sz="1013">
                  <a:solidFill>
                    <a:sysClr val="windowText" lastClr="000000"/>
                  </a:solidFill>
                </a:rPr>
                <a:t>Evolocumab</a:t>
              </a:r>
              <a:endParaRPr lang="en-US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Rectangle 93">
              <a:extLst>
                <a:ext uri="{FF2B5EF4-FFF2-40B4-BE49-F238E27FC236}">
                  <a16:creationId xmlns:a16="http://schemas.microsoft.com/office/drawing/2014/main" id="{A0FF6409-1621-469C-8B77-85B581417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986" y="1903000"/>
              <a:ext cx="592694" cy="20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85785"/>
              <a:r>
                <a:rPr lang="en-US" altLang="en-US" sz="1013" dirty="0">
                  <a:solidFill>
                    <a:sysClr val="windowText" lastClr="000000"/>
                  </a:solidFill>
                </a:rPr>
                <a:t>Placebo</a:t>
              </a:r>
              <a:endParaRPr lang="en-US" altLang="en-US" sz="13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0" name="Line 94">
              <a:extLst>
                <a:ext uri="{FF2B5EF4-FFF2-40B4-BE49-F238E27FC236}">
                  <a16:creationId xmlns:a16="http://schemas.microsoft.com/office/drawing/2014/main" id="{0C0BB7A6-027C-452C-9DDD-9C36BE7F9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9246" y="1821153"/>
              <a:ext cx="129783" cy="0"/>
            </a:xfrm>
            <a:prstGeom prst="line">
              <a:avLst/>
            </a:prstGeom>
            <a:noFill/>
            <a:ln w="28575" cap="flat">
              <a:solidFill>
                <a:srgbClr val="FC840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01" name="Line 95">
              <a:extLst>
                <a:ext uri="{FF2B5EF4-FFF2-40B4-BE49-F238E27FC236}">
                  <a16:creationId xmlns:a16="http://schemas.microsoft.com/office/drawing/2014/main" id="{6B2B871D-7BE5-4D8C-B986-6DB6DB449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9246" y="2014828"/>
              <a:ext cx="129783" cy="0"/>
            </a:xfrm>
            <a:prstGeom prst="line">
              <a:avLst/>
            </a:prstGeom>
            <a:noFill/>
            <a:ln w="285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35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1" name="Skupina 240">
            <a:extLst>
              <a:ext uri="{FF2B5EF4-FFF2-40B4-BE49-F238E27FC236}">
                <a16:creationId xmlns:a16="http://schemas.microsoft.com/office/drawing/2014/main" id="{BBF4881D-6247-40B9-AB99-73B8901E5157}"/>
              </a:ext>
            </a:extLst>
          </p:cNvPr>
          <p:cNvGrpSpPr/>
          <p:nvPr/>
        </p:nvGrpSpPr>
        <p:grpSpPr>
          <a:xfrm>
            <a:off x="6673784" y="1564481"/>
            <a:ext cx="3218398" cy="2957152"/>
            <a:chOff x="2001863" y="1460528"/>
            <a:chExt cx="4158221" cy="3853066"/>
          </a:xfrm>
        </p:grpSpPr>
        <p:grpSp>
          <p:nvGrpSpPr>
            <p:cNvPr id="242" name="Group 300">
              <a:extLst>
                <a:ext uri="{FF2B5EF4-FFF2-40B4-BE49-F238E27FC236}">
                  <a16:creationId xmlns:a16="http://schemas.microsoft.com/office/drawing/2014/main" id="{746E5545-472C-4EB2-B446-DD58FD190EC6}"/>
                </a:ext>
              </a:extLst>
            </p:cNvPr>
            <p:cNvGrpSpPr/>
            <p:nvPr/>
          </p:nvGrpSpPr>
          <p:grpSpPr>
            <a:xfrm>
              <a:off x="2001863" y="1460528"/>
              <a:ext cx="4158221" cy="3853066"/>
              <a:chOff x="517437" y="1363901"/>
              <a:chExt cx="4158221" cy="3853066"/>
            </a:xfrm>
          </p:grpSpPr>
          <p:grpSp>
            <p:nvGrpSpPr>
              <p:cNvPr id="249" name="Group 290">
                <a:extLst>
                  <a:ext uri="{FF2B5EF4-FFF2-40B4-BE49-F238E27FC236}">
                    <a16:creationId xmlns:a16="http://schemas.microsoft.com/office/drawing/2014/main" id="{8D566F02-D1AD-43E9-95F7-4C9CB241B63E}"/>
                  </a:ext>
                </a:extLst>
              </p:cNvPr>
              <p:cNvGrpSpPr/>
              <p:nvPr/>
            </p:nvGrpSpPr>
            <p:grpSpPr>
              <a:xfrm>
                <a:off x="1152837" y="1741824"/>
                <a:ext cx="73152" cy="3026339"/>
                <a:chOff x="969964" y="1809751"/>
                <a:chExt cx="46038" cy="3570288"/>
              </a:xfrm>
            </p:grpSpPr>
            <p:sp>
              <p:nvSpPr>
                <p:cNvPr id="280" name="Line 303">
                  <a:extLst>
                    <a:ext uri="{FF2B5EF4-FFF2-40B4-BE49-F238E27FC236}">
                      <a16:creationId xmlns:a16="http://schemas.microsoft.com/office/drawing/2014/main" id="{060F8237-C1EC-48BD-8E5D-3336C40574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001" y="1809751"/>
                  <a:ext cx="0" cy="3570288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Line 304">
                  <a:extLst>
                    <a:ext uri="{FF2B5EF4-FFF2-40B4-BE49-F238E27FC236}">
                      <a16:creationId xmlns:a16="http://schemas.microsoft.com/office/drawing/2014/main" id="{C69684E1-A4CE-4F51-9355-785F5D316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1809751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Line 305">
                  <a:extLst>
                    <a:ext uri="{FF2B5EF4-FFF2-40B4-BE49-F238E27FC236}">
                      <a16:creationId xmlns:a16="http://schemas.microsoft.com/office/drawing/2014/main" id="{D66F6D13-F0E0-464F-9F5F-7AD64231F5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2403476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Line 306">
                  <a:extLst>
                    <a:ext uri="{FF2B5EF4-FFF2-40B4-BE49-F238E27FC236}">
                      <a16:creationId xmlns:a16="http://schemas.microsoft.com/office/drawing/2014/main" id="{37A070C2-15F6-4FEA-80EE-F233A134D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299878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Line 307">
                  <a:extLst>
                    <a:ext uri="{FF2B5EF4-FFF2-40B4-BE49-F238E27FC236}">
                      <a16:creationId xmlns:a16="http://schemas.microsoft.com/office/drawing/2014/main" id="{939CCD57-3019-4CF1-B624-847A1B04F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359568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" name="Line 308">
                  <a:extLst>
                    <a:ext uri="{FF2B5EF4-FFF2-40B4-BE49-F238E27FC236}">
                      <a16:creationId xmlns:a16="http://schemas.microsoft.com/office/drawing/2014/main" id="{D8C89D7D-5AF8-44FA-BB11-6134192FB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4189414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" name="Line 309">
                  <a:extLst>
                    <a:ext uri="{FF2B5EF4-FFF2-40B4-BE49-F238E27FC236}">
                      <a16:creationId xmlns:a16="http://schemas.microsoft.com/office/drawing/2014/main" id="{FC6332B8-14B7-41E3-8FC9-3F3BE511E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478313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" name="Line 310">
                  <a:extLst>
                    <a:ext uri="{FF2B5EF4-FFF2-40B4-BE49-F238E27FC236}">
                      <a16:creationId xmlns:a16="http://schemas.microsoft.com/office/drawing/2014/main" id="{3FF162C7-2E79-4689-A619-0B26EA893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9964" y="5380039"/>
                  <a:ext cx="4603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0" name="Rectangle 36">
                <a:extLst>
                  <a:ext uri="{FF2B5EF4-FFF2-40B4-BE49-F238E27FC236}">
                    <a16:creationId xmlns:a16="http://schemas.microsoft.com/office/drawing/2014/main" id="{01188936-C744-4008-BE57-707970777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006" y="4669077"/>
                <a:ext cx="93201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1" name="Rectangle 38">
                <a:extLst>
                  <a:ext uri="{FF2B5EF4-FFF2-40B4-BE49-F238E27FC236}">
                    <a16:creationId xmlns:a16="http://schemas.microsoft.com/office/drawing/2014/main" id="{FF64D343-4EAF-4C40-8617-631747A5C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006" y="4165662"/>
                <a:ext cx="93201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4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2" name="Rectangle 40">
                <a:extLst>
                  <a:ext uri="{FF2B5EF4-FFF2-40B4-BE49-F238E27FC236}">
                    <a16:creationId xmlns:a16="http://schemas.microsoft.com/office/drawing/2014/main" id="{ADCE0239-7B0F-42A9-ABCD-274CD34F1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006" y="3660809"/>
                <a:ext cx="93201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8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3" name="Rectangle 43">
                <a:extLst>
                  <a:ext uri="{FF2B5EF4-FFF2-40B4-BE49-F238E27FC236}">
                    <a16:creationId xmlns:a16="http://schemas.microsoft.com/office/drawing/2014/main" id="{9D778229-B465-40F1-898D-7F686B58D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808" y="3157394"/>
                <a:ext cx="18639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12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Rectangle 46">
                <a:extLst>
                  <a:ext uri="{FF2B5EF4-FFF2-40B4-BE49-F238E27FC236}">
                    <a16:creationId xmlns:a16="http://schemas.microsoft.com/office/drawing/2014/main" id="{8603D8D1-2265-46D9-97EF-2DB0D6B8E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808" y="2653979"/>
                <a:ext cx="18639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16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Rectangle 49">
                <a:extLst>
                  <a:ext uri="{FF2B5EF4-FFF2-40B4-BE49-F238E27FC236}">
                    <a16:creationId xmlns:a16="http://schemas.microsoft.com/office/drawing/2014/main" id="{1DDC9391-26F7-42A1-BEE4-104719348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808" y="2150564"/>
                <a:ext cx="18639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20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6" name="Rectangle 52">
                <a:extLst>
                  <a:ext uri="{FF2B5EF4-FFF2-40B4-BE49-F238E27FC236}">
                    <a16:creationId xmlns:a16="http://schemas.microsoft.com/office/drawing/2014/main" id="{3276820B-1F09-47A1-A649-21E30EB22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808" y="1647149"/>
                <a:ext cx="186399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24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57" name="Group 37">
                <a:extLst>
                  <a:ext uri="{FF2B5EF4-FFF2-40B4-BE49-F238E27FC236}">
                    <a16:creationId xmlns:a16="http://schemas.microsoft.com/office/drawing/2014/main" id="{6E808B74-8C2C-44E2-9A00-05B788830B77}"/>
                  </a:ext>
                </a:extLst>
              </p:cNvPr>
              <p:cNvGrpSpPr/>
              <p:nvPr/>
            </p:nvGrpSpPr>
            <p:grpSpPr>
              <a:xfrm>
                <a:off x="1230678" y="4768163"/>
                <a:ext cx="2922588" cy="62007"/>
                <a:chOff x="1016001" y="5380039"/>
                <a:chExt cx="2922588" cy="31750"/>
              </a:xfrm>
            </p:grpSpPr>
            <p:sp>
              <p:nvSpPr>
                <p:cNvPr id="272" name="Line 311">
                  <a:extLst>
                    <a:ext uri="{FF2B5EF4-FFF2-40B4-BE49-F238E27FC236}">
                      <a16:creationId xmlns:a16="http://schemas.microsoft.com/office/drawing/2014/main" id="{F7B53D0E-5F11-400B-B7D0-1C4490B0F5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6001" y="5380039"/>
                  <a:ext cx="2922588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Line 312">
                  <a:extLst>
                    <a:ext uri="{FF2B5EF4-FFF2-40B4-BE49-F238E27FC236}">
                      <a16:creationId xmlns:a16="http://schemas.microsoft.com/office/drawing/2014/main" id="{26A8C38D-08A5-48EC-AE94-D615221BBC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5414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Line 313">
                  <a:extLst>
                    <a:ext uri="{FF2B5EF4-FFF2-40B4-BE49-F238E27FC236}">
                      <a16:creationId xmlns:a16="http://schemas.microsoft.com/office/drawing/2014/main" id="{9FACE557-9766-4630-891C-C50A615C46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8051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Line 314">
                  <a:extLst>
                    <a:ext uri="{FF2B5EF4-FFF2-40B4-BE49-F238E27FC236}">
                      <a16:creationId xmlns:a16="http://schemas.microsoft.com/office/drawing/2014/main" id="{D0ADCEF1-DE64-46E2-904C-00C59CB5F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0689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Line 315">
                  <a:extLst>
                    <a:ext uri="{FF2B5EF4-FFF2-40B4-BE49-F238E27FC236}">
                      <a16:creationId xmlns:a16="http://schemas.microsoft.com/office/drawing/2014/main" id="{BAA58FD3-93C2-4854-96C9-E27FC38D3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6501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Line 316">
                  <a:extLst>
                    <a:ext uri="{FF2B5EF4-FFF2-40B4-BE49-F238E27FC236}">
                      <a16:creationId xmlns:a16="http://schemas.microsoft.com/office/drawing/2014/main" id="{5960438A-0332-4764-9169-A097C3FCED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9139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Line 317">
                  <a:extLst>
                    <a:ext uri="{FF2B5EF4-FFF2-40B4-BE49-F238E27FC236}">
                      <a16:creationId xmlns:a16="http://schemas.microsoft.com/office/drawing/2014/main" id="{3BC8CCB3-6EA6-4838-BD83-283C1B5E5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1776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Line 318">
                  <a:extLst>
                    <a:ext uri="{FF2B5EF4-FFF2-40B4-BE49-F238E27FC236}">
                      <a16:creationId xmlns:a16="http://schemas.microsoft.com/office/drawing/2014/main" id="{E024B26E-8520-4E5A-A825-6167A3C00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6001" y="5380039"/>
                  <a:ext cx="0" cy="3175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7153" tIns="38576" rIns="77153" bIns="38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85785"/>
                  <a:endParaRPr lang="en-US" sz="1519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8" name="Rectangle 339">
                <a:extLst>
                  <a:ext uri="{FF2B5EF4-FFF2-40B4-BE49-F238E27FC236}">
                    <a16:creationId xmlns:a16="http://schemas.microsoft.com/office/drawing/2014/main" id="{5B3B51CB-064E-4F33-9F77-EECC1365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979" y="1363901"/>
                <a:ext cx="1752156" cy="2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50" b="1" dirty="0" err="1">
                    <a:solidFill>
                      <a:srgbClr val="007CC2"/>
                    </a:solidFill>
                    <a:latin typeface="Arial"/>
                  </a:rPr>
                  <a:t>Multivessel</a:t>
                </a:r>
                <a:r>
                  <a:rPr lang="en-US" altLang="en-US" sz="1350" b="1" dirty="0">
                    <a:solidFill>
                      <a:srgbClr val="007CC2"/>
                    </a:solidFill>
                    <a:latin typeface="Arial"/>
                  </a:rPr>
                  <a:t> CAD</a:t>
                </a:r>
              </a:p>
            </p:txBody>
          </p:sp>
          <p:sp>
            <p:nvSpPr>
              <p:cNvPr id="259" name="Rectangle 416">
                <a:extLst>
                  <a:ext uri="{FF2B5EF4-FFF2-40B4-BE49-F238E27FC236}">
                    <a16:creationId xmlns:a16="http://schemas.microsoft.com/office/drawing/2014/main" id="{0CE2298E-1F46-4DD0-8EB2-7F3AC9B23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689" y="2660208"/>
                <a:ext cx="476355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13" dirty="0">
                    <a:solidFill>
                      <a:srgbClr val="EE7D2F"/>
                    </a:solidFill>
                    <a:latin typeface="Arial"/>
                  </a:rPr>
                  <a:t>15.8%</a:t>
                </a:r>
                <a:endParaRPr lang="en-US" altLang="en-US" sz="1519" dirty="0">
                  <a:solidFill>
                    <a:srgbClr val="EE7D2F"/>
                  </a:solidFill>
                  <a:latin typeface="Arial"/>
                </a:endParaRPr>
              </a:p>
            </p:txBody>
          </p:sp>
          <p:sp>
            <p:nvSpPr>
              <p:cNvPr id="260" name="Rectangle 419">
                <a:extLst>
                  <a:ext uri="{FF2B5EF4-FFF2-40B4-BE49-F238E27FC236}">
                    <a16:creationId xmlns:a16="http://schemas.microsoft.com/office/drawing/2014/main" id="{CCBF7AF2-4571-4D34-A57B-A0544FFE4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303" y="2206212"/>
                <a:ext cx="476355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13" dirty="0">
                    <a:solidFill>
                      <a:srgbClr val="003161"/>
                    </a:solidFill>
                    <a:latin typeface="Arial"/>
                  </a:rPr>
                  <a:t>19.4%</a:t>
                </a:r>
                <a:endParaRPr lang="en-US" altLang="en-US" sz="1519" dirty="0">
                  <a:solidFill>
                    <a:srgbClr val="003161"/>
                  </a:solidFill>
                  <a:latin typeface="Arial"/>
                </a:endParaRPr>
              </a:p>
            </p:txBody>
          </p:sp>
          <p:sp>
            <p:nvSpPr>
              <p:cNvPr id="261" name="Rectangle 422">
                <a:extLst>
                  <a:ext uri="{FF2B5EF4-FFF2-40B4-BE49-F238E27FC236}">
                    <a16:creationId xmlns:a16="http://schemas.microsoft.com/office/drawing/2014/main" id="{3E874ED4-ED10-4C39-B59C-E7EDA3653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420" y="4489330"/>
                <a:ext cx="942354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013" b="1" dirty="0">
                    <a:solidFill>
                      <a:srgbClr val="000000"/>
                    </a:solidFill>
                    <a:latin typeface="Arial"/>
                  </a:rPr>
                  <a:t>ARR = 3.6%</a:t>
                </a:r>
                <a:endParaRPr lang="en-US" altLang="en-US" sz="1519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2" name="Rectangle 36">
                <a:extLst>
                  <a:ext uri="{FF2B5EF4-FFF2-40B4-BE49-F238E27FC236}">
                    <a16:creationId xmlns:a16="http://schemas.microsoft.com/office/drawing/2014/main" id="{15F19F87-3592-4FB1-8DB4-DB62E7EC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462" y="4831450"/>
                <a:ext cx="93201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3" name="Rectangle 36">
                <a:extLst>
                  <a:ext uri="{FF2B5EF4-FFF2-40B4-BE49-F238E27FC236}">
                    <a16:creationId xmlns:a16="http://schemas.microsoft.com/office/drawing/2014/main" id="{B3DB8CE7-7C3A-4DEE-90FE-7CE762B85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815" y="4831450"/>
                <a:ext cx="93201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6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4" name="Rectangle 36">
                <a:extLst>
                  <a:ext uri="{FF2B5EF4-FFF2-40B4-BE49-F238E27FC236}">
                    <a16:creationId xmlns:a16="http://schemas.microsoft.com/office/drawing/2014/main" id="{1E1EAF0D-3241-4016-93BC-FB377CD2E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572" y="4831450"/>
                <a:ext cx="186400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12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5" name="Rectangle 36">
                <a:extLst>
                  <a:ext uri="{FF2B5EF4-FFF2-40B4-BE49-F238E27FC236}">
                    <a16:creationId xmlns:a16="http://schemas.microsoft.com/office/drawing/2014/main" id="{09EFA62D-4A5F-4E2D-9074-DB0313D36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927" y="4831450"/>
                <a:ext cx="186400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6" name="Rectangle 36">
                <a:extLst>
                  <a:ext uri="{FF2B5EF4-FFF2-40B4-BE49-F238E27FC236}">
                    <a16:creationId xmlns:a16="http://schemas.microsoft.com/office/drawing/2014/main" id="{DA8FDDE1-1695-4E0D-A992-F8F78A87B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281" y="4831450"/>
                <a:ext cx="186400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24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7" name="Rectangle 36">
                <a:extLst>
                  <a:ext uri="{FF2B5EF4-FFF2-40B4-BE49-F238E27FC236}">
                    <a16:creationId xmlns:a16="http://schemas.microsoft.com/office/drawing/2014/main" id="{1FB41447-E0D3-425C-B031-F4871550F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637" y="4831450"/>
                <a:ext cx="186400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30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8" name="Rectangle 36">
                <a:extLst>
                  <a:ext uri="{FF2B5EF4-FFF2-40B4-BE49-F238E27FC236}">
                    <a16:creationId xmlns:a16="http://schemas.microsoft.com/office/drawing/2014/main" id="{787159BB-BD28-4D64-81E4-0F5ED83E1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989" y="4831450"/>
                <a:ext cx="186400" cy="20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13" dirty="0">
                    <a:solidFill>
                      <a:srgbClr val="000000"/>
                    </a:solidFill>
                    <a:latin typeface="Arial"/>
                  </a:rPr>
                  <a:t>36</a:t>
                </a:r>
                <a:endParaRPr lang="en-US" altLang="en-US" sz="27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9" name="Rectangle 36">
                <a:extLst>
                  <a:ext uri="{FF2B5EF4-FFF2-40B4-BE49-F238E27FC236}">
                    <a16:creationId xmlns:a16="http://schemas.microsoft.com/office/drawing/2014/main" id="{77E80619-80F1-4B1D-BEFA-1A813307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925" y="4980197"/>
                <a:ext cx="2665513" cy="236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181" b="1" dirty="0">
                    <a:solidFill>
                      <a:srgbClr val="000000"/>
                    </a:solidFill>
                    <a:latin typeface="Arial"/>
                  </a:rPr>
                  <a:t>Months After Randomization</a:t>
                </a:r>
                <a:endParaRPr lang="en-US" altLang="en-US" sz="3038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0" name="Rectangle 339">
                <a:extLst>
                  <a:ext uri="{FF2B5EF4-FFF2-40B4-BE49-F238E27FC236}">
                    <a16:creationId xmlns:a16="http://schemas.microsoft.com/office/drawing/2014/main" id="{906C5CBB-EE80-4CDB-BCC9-968C4C501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768" y="2130108"/>
                <a:ext cx="2050396" cy="58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970" b="1" dirty="0">
                    <a:solidFill>
                      <a:srgbClr val="000000"/>
                    </a:solidFill>
                    <a:latin typeface="Arial"/>
                  </a:rPr>
                  <a:t>21% RRR</a:t>
                </a:r>
              </a:p>
              <a:p>
                <a:pPr algn="ctr"/>
                <a:r>
                  <a:rPr lang="en-US" altLang="en-US" sz="970" b="1" dirty="0">
                    <a:solidFill>
                      <a:srgbClr val="000000"/>
                    </a:solidFill>
                    <a:latin typeface="Arial"/>
                  </a:rPr>
                  <a:t>HR 0.79 (95% CI: 0.69-0.91)</a:t>
                </a:r>
              </a:p>
              <a:p>
                <a:pPr algn="ctr"/>
                <a:r>
                  <a:rPr lang="en-US" altLang="en-US" sz="970" b="1" dirty="0">
                    <a:solidFill>
                      <a:srgbClr val="000000"/>
                    </a:solidFill>
                    <a:latin typeface="Arial"/>
                  </a:rPr>
                  <a:t>P = 0.001</a:t>
                </a:r>
                <a:endParaRPr lang="en-US" altLang="en-US" sz="97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1" name="Rectangle 36">
                <a:extLst>
                  <a:ext uri="{FF2B5EF4-FFF2-40B4-BE49-F238E27FC236}">
                    <a16:creationId xmlns:a16="http://schemas.microsoft.com/office/drawing/2014/main" id="{25D54AFA-55D4-4B26-AA28-E856B9BC2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368773" y="3104198"/>
                <a:ext cx="2007200" cy="234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181" b="1" dirty="0">
                    <a:solidFill>
                      <a:srgbClr val="000000"/>
                    </a:solidFill>
                    <a:latin typeface="Arial"/>
                  </a:rPr>
                  <a:t>Primary Endpoint (%)</a:t>
                </a:r>
                <a:endParaRPr lang="en-US" altLang="en-US" sz="3038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43" name="Freeform 39">
              <a:extLst>
                <a:ext uri="{FF2B5EF4-FFF2-40B4-BE49-F238E27FC236}">
                  <a16:creationId xmlns:a16="http://schemas.microsoft.com/office/drawing/2014/main" id="{C8E4519B-16A7-4E10-B47E-BD0A52AE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326" y="2414750"/>
              <a:ext cx="2917825" cy="2446338"/>
            </a:xfrm>
            <a:custGeom>
              <a:avLst/>
              <a:gdLst>
                <a:gd name="T0" fmla="*/ 28 w 1838"/>
                <a:gd name="T1" fmla="*/ 1519 h 1541"/>
                <a:gd name="T2" fmla="*/ 59 w 1838"/>
                <a:gd name="T3" fmla="*/ 1482 h 1541"/>
                <a:gd name="T4" fmla="*/ 89 w 1838"/>
                <a:gd name="T5" fmla="*/ 1433 h 1541"/>
                <a:gd name="T6" fmla="*/ 119 w 1838"/>
                <a:gd name="T7" fmla="*/ 1412 h 1541"/>
                <a:gd name="T8" fmla="*/ 149 w 1838"/>
                <a:gd name="T9" fmla="*/ 1386 h 1541"/>
                <a:gd name="T10" fmla="*/ 180 w 1838"/>
                <a:gd name="T11" fmla="*/ 1364 h 1541"/>
                <a:gd name="T12" fmla="*/ 210 w 1838"/>
                <a:gd name="T13" fmla="*/ 1314 h 1541"/>
                <a:gd name="T14" fmla="*/ 240 w 1838"/>
                <a:gd name="T15" fmla="*/ 1280 h 1541"/>
                <a:gd name="T16" fmla="*/ 270 w 1838"/>
                <a:gd name="T17" fmla="*/ 1247 h 1541"/>
                <a:gd name="T18" fmla="*/ 301 w 1838"/>
                <a:gd name="T19" fmla="*/ 1213 h 1541"/>
                <a:gd name="T20" fmla="*/ 331 w 1838"/>
                <a:gd name="T21" fmla="*/ 1183 h 1541"/>
                <a:gd name="T22" fmla="*/ 359 w 1838"/>
                <a:gd name="T23" fmla="*/ 1154 h 1541"/>
                <a:gd name="T24" fmla="*/ 391 w 1838"/>
                <a:gd name="T25" fmla="*/ 1116 h 1541"/>
                <a:gd name="T26" fmla="*/ 422 w 1838"/>
                <a:gd name="T27" fmla="*/ 1073 h 1541"/>
                <a:gd name="T28" fmla="*/ 450 w 1838"/>
                <a:gd name="T29" fmla="*/ 1037 h 1541"/>
                <a:gd name="T30" fmla="*/ 480 w 1838"/>
                <a:gd name="T31" fmla="*/ 999 h 1541"/>
                <a:gd name="T32" fmla="*/ 512 w 1838"/>
                <a:gd name="T33" fmla="*/ 976 h 1541"/>
                <a:gd name="T34" fmla="*/ 541 w 1838"/>
                <a:gd name="T35" fmla="*/ 953 h 1541"/>
                <a:gd name="T36" fmla="*/ 571 w 1838"/>
                <a:gd name="T37" fmla="*/ 905 h 1541"/>
                <a:gd name="T38" fmla="*/ 601 w 1838"/>
                <a:gd name="T39" fmla="*/ 876 h 1541"/>
                <a:gd name="T40" fmla="*/ 631 w 1838"/>
                <a:gd name="T41" fmla="*/ 839 h 1541"/>
                <a:gd name="T42" fmla="*/ 662 w 1838"/>
                <a:gd name="T43" fmla="*/ 805 h 1541"/>
                <a:gd name="T44" fmla="*/ 692 w 1838"/>
                <a:gd name="T45" fmla="*/ 788 h 1541"/>
                <a:gd name="T46" fmla="*/ 722 w 1838"/>
                <a:gd name="T47" fmla="*/ 762 h 1541"/>
                <a:gd name="T48" fmla="*/ 752 w 1838"/>
                <a:gd name="T49" fmla="*/ 722 h 1541"/>
                <a:gd name="T50" fmla="*/ 783 w 1838"/>
                <a:gd name="T51" fmla="*/ 705 h 1541"/>
                <a:gd name="T52" fmla="*/ 813 w 1838"/>
                <a:gd name="T53" fmla="*/ 688 h 1541"/>
                <a:gd name="T54" fmla="*/ 843 w 1838"/>
                <a:gd name="T55" fmla="*/ 673 h 1541"/>
                <a:gd name="T56" fmla="*/ 874 w 1838"/>
                <a:gd name="T57" fmla="*/ 659 h 1541"/>
                <a:gd name="T58" fmla="*/ 904 w 1838"/>
                <a:gd name="T59" fmla="*/ 643 h 1541"/>
                <a:gd name="T60" fmla="*/ 934 w 1838"/>
                <a:gd name="T61" fmla="*/ 626 h 1541"/>
                <a:gd name="T62" fmla="*/ 964 w 1838"/>
                <a:gd name="T63" fmla="*/ 598 h 1541"/>
                <a:gd name="T64" fmla="*/ 995 w 1838"/>
                <a:gd name="T65" fmla="*/ 570 h 1541"/>
                <a:gd name="T66" fmla="*/ 1025 w 1838"/>
                <a:gd name="T67" fmla="*/ 546 h 1541"/>
                <a:gd name="T68" fmla="*/ 1055 w 1838"/>
                <a:gd name="T69" fmla="*/ 525 h 1541"/>
                <a:gd name="T70" fmla="*/ 1085 w 1838"/>
                <a:gd name="T71" fmla="*/ 485 h 1541"/>
                <a:gd name="T72" fmla="*/ 1116 w 1838"/>
                <a:gd name="T73" fmla="*/ 457 h 1541"/>
                <a:gd name="T74" fmla="*/ 1146 w 1838"/>
                <a:gd name="T75" fmla="*/ 422 h 1541"/>
                <a:gd name="T76" fmla="*/ 1174 w 1838"/>
                <a:gd name="T77" fmla="*/ 399 h 1541"/>
                <a:gd name="T78" fmla="*/ 1206 w 1838"/>
                <a:gd name="T79" fmla="*/ 360 h 1541"/>
                <a:gd name="T80" fmla="*/ 1237 w 1838"/>
                <a:gd name="T81" fmla="*/ 342 h 1541"/>
                <a:gd name="T82" fmla="*/ 1265 w 1838"/>
                <a:gd name="T83" fmla="*/ 329 h 1541"/>
                <a:gd name="T84" fmla="*/ 1295 w 1838"/>
                <a:gd name="T85" fmla="*/ 313 h 1541"/>
                <a:gd name="T86" fmla="*/ 1327 w 1838"/>
                <a:gd name="T87" fmla="*/ 298 h 1541"/>
                <a:gd name="T88" fmla="*/ 1356 w 1838"/>
                <a:gd name="T89" fmla="*/ 277 h 1541"/>
                <a:gd name="T90" fmla="*/ 1386 w 1838"/>
                <a:gd name="T91" fmla="*/ 265 h 1541"/>
                <a:gd name="T92" fmla="*/ 1416 w 1838"/>
                <a:gd name="T93" fmla="*/ 233 h 1541"/>
                <a:gd name="T94" fmla="*/ 1446 w 1838"/>
                <a:gd name="T95" fmla="*/ 220 h 1541"/>
                <a:gd name="T96" fmla="*/ 1477 w 1838"/>
                <a:gd name="T97" fmla="*/ 206 h 1541"/>
                <a:gd name="T98" fmla="*/ 1507 w 1838"/>
                <a:gd name="T99" fmla="*/ 198 h 1541"/>
                <a:gd name="T100" fmla="*/ 1537 w 1838"/>
                <a:gd name="T101" fmla="*/ 165 h 1541"/>
                <a:gd name="T102" fmla="*/ 1567 w 1838"/>
                <a:gd name="T103" fmla="*/ 158 h 1541"/>
                <a:gd name="T104" fmla="*/ 1598 w 1838"/>
                <a:gd name="T105" fmla="*/ 147 h 1541"/>
                <a:gd name="T106" fmla="*/ 1628 w 1838"/>
                <a:gd name="T107" fmla="*/ 113 h 1541"/>
                <a:gd name="T108" fmla="*/ 1658 w 1838"/>
                <a:gd name="T109" fmla="*/ 102 h 1541"/>
                <a:gd name="T110" fmla="*/ 1688 w 1838"/>
                <a:gd name="T111" fmla="*/ 74 h 1541"/>
                <a:gd name="T112" fmla="*/ 1719 w 1838"/>
                <a:gd name="T113" fmla="*/ 54 h 1541"/>
                <a:gd name="T114" fmla="*/ 1749 w 1838"/>
                <a:gd name="T115" fmla="*/ 54 h 1541"/>
                <a:gd name="T116" fmla="*/ 1779 w 1838"/>
                <a:gd name="T117" fmla="*/ 29 h 1541"/>
                <a:gd name="T118" fmla="*/ 1810 w 1838"/>
                <a:gd name="T119" fmla="*/ 2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1541">
                  <a:moveTo>
                    <a:pt x="0" y="1541"/>
                  </a:moveTo>
                  <a:lnTo>
                    <a:pt x="2" y="1541"/>
                  </a:lnTo>
                  <a:lnTo>
                    <a:pt x="4" y="1538"/>
                  </a:lnTo>
                  <a:lnTo>
                    <a:pt x="6" y="1538"/>
                  </a:lnTo>
                  <a:lnTo>
                    <a:pt x="6" y="1538"/>
                  </a:lnTo>
                  <a:lnTo>
                    <a:pt x="7" y="1538"/>
                  </a:lnTo>
                  <a:lnTo>
                    <a:pt x="9" y="1533"/>
                  </a:lnTo>
                  <a:lnTo>
                    <a:pt x="11" y="1527"/>
                  </a:lnTo>
                  <a:lnTo>
                    <a:pt x="13" y="1527"/>
                  </a:lnTo>
                  <a:lnTo>
                    <a:pt x="15" y="1527"/>
                  </a:lnTo>
                  <a:lnTo>
                    <a:pt x="15" y="1524"/>
                  </a:lnTo>
                  <a:lnTo>
                    <a:pt x="17" y="1524"/>
                  </a:lnTo>
                  <a:lnTo>
                    <a:pt x="19" y="1522"/>
                  </a:lnTo>
                  <a:lnTo>
                    <a:pt x="21" y="1522"/>
                  </a:lnTo>
                  <a:lnTo>
                    <a:pt x="23" y="1519"/>
                  </a:lnTo>
                  <a:lnTo>
                    <a:pt x="24" y="1519"/>
                  </a:lnTo>
                  <a:lnTo>
                    <a:pt x="26" y="1519"/>
                  </a:lnTo>
                  <a:lnTo>
                    <a:pt x="28" y="1519"/>
                  </a:lnTo>
                  <a:lnTo>
                    <a:pt x="30" y="1519"/>
                  </a:lnTo>
                  <a:lnTo>
                    <a:pt x="32" y="1519"/>
                  </a:lnTo>
                  <a:lnTo>
                    <a:pt x="34" y="1519"/>
                  </a:lnTo>
                  <a:lnTo>
                    <a:pt x="36" y="1513"/>
                  </a:lnTo>
                  <a:lnTo>
                    <a:pt x="36" y="1510"/>
                  </a:lnTo>
                  <a:lnTo>
                    <a:pt x="38" y="1510"/>
                  </a:lnTo>
                  <a:lnTo>
                    <a:pt x="40" y="1510"/>
                  </a:lnTo>
                  <a:lnTo>
                    <a:pt x="41" y="1510"/>
                  </a:lnTo>
                  <a:lnTo>
                    <a:pt x="43" y="1510"/>
                  </a:lnTo>
                  <a:lnTo>
                    <a:pt x="45" y="1510"/>
                  </a:lnTo>
                  <a:lnTo>
                    <a:pt x="47" y="1507"/>
                  </a:lnTo>
                  <a:lnTo>
                    <a:pt x="49" y="1500"/>
                  </a:lnTo>
                  <a:lnTo>
                    <a:pt x="49" y="1493"/>
                  </a:lnTo>
                  <a:lnTo>
                    <a:pt x="51" y="1488"/>
                  </a:lnTo>
                  <a:lnTo>
                    <a:pt x="53" y="1488"/>
                  </a:lnTo>
                  <a:lnTo>
                    <a:pt x="55" y="1488"/>
                  </a:lnTo>
                  <a:lnTo>
                    <a:pt x="57" y="1488"/>
                  </a:lnTo>
                  <a:lnTo>
                    <a:pt x="59" y="1482"/>
                  </a:lnTo>
                  <a:lnTo>
                    <a:pt x="60" y="1479"/>
                  </a:lnTo>
                  <a:lnTo>
                    <a:pt x="60" y="1479"/>
                  </a:lnTo>
                  <a:lnTo>
                    <a:pt x="62" y="1479"/>
                  </a:lnTo>
                  <a:lnTo>
                    <a:pt x="64" y="1471"/>
                  </a:lnTo>
                  <a:lnTo>
                    <a:pt x="66" y="1471"/>
                  </a:lnTo>
                  <a:lnTo>
                    <a:pt x="68" y="1465"/>
                  </a:lnTo>
                  <a:lnTo>
                    <a:pt x="70" y="1465"/>
                  </a:lnTo>
                  <a:lnTo>
                    <a:pt x="72" y="1459"/>
                  </a:lnTo>
                  <a:lnTo>
                    <a:pt x="74" y="1451"/>
                  </a:lnTo>
                  <a:lnTo>
                    <a:pt x="76" y="1443"/>
                  </a:lnTo>
                  <a:lnTo>
                    <a:pt x="77" y="1443"/>
                  </a:lnTo>
                  <a:lnTo>
                    <a:pt x="79" y="1443"/>
                  </a:lnTo>
                  <a:lnTo>
                    <a:pt x="81" y="1443"/>
                  </a:lnTo>
                  <a:lnTo>
                    <a:pt x="81" y="1443"/>
                  </a:lnTo>
                  <a:lnTo>
                    <a:pt x="83" y="1440"/>
                  </a:lnTo>
                  <a:lnTo>
                    <a:pt x="85" y="1433"/>
                  </a:lnTo>
                  <a:lnTo>
                    <a:pt x="87" y="1433"/>
                  </a:lnTo>
                  <a:lnTo>
                    <a:pt x="89" y="1433"/>
                  </a:lnTo>
                  <a:lnTo>
                    <a:pt x="91" y="1431"/>
                  </a:lnTo>
                  <a:lnTo>
                    <a:pt x="93" y="1426"/>
                  </a:lnTo>
                  <a:lnTo>
                    <a:pt x="93" y="1426"/>
                  </a:lnTo>
                  <a:lnTo>
                    <a:pt x="94" y="1417"/>
                  </a:lnTo>
                  <a:lnTo>
                    <a:pt x="96" y="1417"/>
                  </a:lnTo>
                  <a:lnTo>
                    <a:pt x="98" y="1417"/>
                  </a:lnTo>
                  <a:lnTo>
                    <a:pt x="100" y="1417"/>
                  </a:lnTo>
                  <a:lnTo>
                    <a:pt x="102" y="1417"/>
                  </a:lnTo>
                  <a:lnTo>
                    <a:pt x="104" y="1417"/>
                  </a:lnTo>
                  <a:lnTo>
                    <a:pt x="104" y="1417"/>
                  </a:lnTo>
                  <a:lnTo>
                    <a:pt x="106" y="1417"/>
                  </a:lnTo>
                  <a:lnTo>
                    <a:pt x="108" y="1417"/>
                  </a:lnTo>
                  <a:lnTo>
                    <a:pt x="110" y="1417"/>
                  </a:lnTo>
                  <a:lnTo>
                    <a:pt x="111" y="1417"/>
                  </a:lnTo>
                  <a:lnTo>
                    <a:pt x="113" y="1417"/>
                  </a:lnTo>
                  <a:lnTo>
                    <a:pt x="115" y="1414"/>
                  </a:lnTo>
                  <a:lnTo>
                    <a:pt x="117" y="1412"/>
                  </a:lnTo>
                  <a:lnTo>
                    <a:pt x="119" y="1412"/>
                  </a:lnTo>
                  <a:lnTo>
                    <a:pt x="121" y="1412"/>
                  </a:lnTo>
                  <a:lnTo>
                    <a:pt x="123" y="1412"/>
                  </a:lnTo>
                  <a:lnTo>
                    <a:pt x="125" y="1412"/>
                  </a:lnTo>
                  <a:lnTo>
                    <a:pt x="127" y="1412"/>
                  </a:lnTo>
                  <a:lnTo>
                    <a:pt x="127" y="1409"/>
                  </a:lnTo>
                  <a:lnTo>
                    <a:pt x="128" y="1409"/>
                  </a:lnTo>
                  <a:lnTo>
                    <a:pt x="130" y="1406"/>
                  </a:lnTo>
                  <a:lnTo>
                    <a:pt x="132" y="1402"/>
                  </a:lnTo>
                  <a:lnTo>
                    <a:pt x="134" y="1402"/>
                  </a:lnTo>
                  <a:lnTo>
                    <a:pt x="136" y="1400"/>
                  </a:lnTo>
                  <a:lnTo>
                    <a:pt x="138" y="1400"/>
                  </a:lnTo>
                  <a:lnTo>
                    <a:pt x="138" y="1400"/>
                  </a:lnTo>
                  <a:lnTo>
                    <a:pt x="140" y="1397"/>
                  </a:lnTo>
                  <a:lnTo>
                    <a:pt x="142" y="1395"/>
                  </a:lnTo>
                  <a:lnTo>
                    <a:pt x="144" y="1392"/>
                  </a:lnTo>
                  <a:lnTo>
                    <a:pt x="145" y="1388"/>
                  </a:lnTo>
                  <a:lnTo>
                    <a:pt x="147" y="1386"/>
                  </a:lnTo>
                  <a:lnTo>
                    <a:pt x="149" y="1386"/>
                  </a:lnTo>
                  <a:lnTo>
                    <a:pt x="149" y="1386"/>
                  </a:lnTo>
                  <a:lnTo>
                    <a:pt x="151" y="1386"/>
                  </a:lnTo>
                  <a:lnTo>
                    <a:pt x="153" y="1382"/>
                  </a:lnTo>
                  <a:lnTo>
                    <a:pt x="155" y="1382"/>
                  </a:lnTo>
                  <a:lnTo>
                    <a:pt x="157" y="1381"/>
                  </a:lnTo>
                  <a:lnTo>
                    <a:pt x="159" y="1381"/>
                  </a:lnTo>
                  <a:lnTo>
                    <a:pt x="161" y="1381"/>
                  </a:lnTo>
                  <a:lnTo>
                    <a:pt x="163" y="1381"/>
                  </a:lnTo>
                  <a:lnTo>
                    <a:pt x="164" y="1381"/>
                  </a:lnTo>
                  <a:lnTo>
                    <a:pt x="166" y="1378"/>
                  </a:lnTo>
                  <a:lnTo>
                    <a:pt x="168" y="1378"/>
                  </a:lnTo>
                  <a:lnTo>
                    <a:pt x="170" y="1378"/>
                  </a:lnTo>
                  <a:lnTo>
                    <a:pt x="170" y="1375"/>
                  </a:lnTo>
                  <a:lnTo>
                    <a:pt x="172" y="1372"/>
                  </a:lnTo>
                  <a:lnTo>
                    <a:pt x="174" y="1372"/>
                  </a:lnTo>
                  <a:lnTo>
                    <a:pt x="176" y="1365"/>
                  </a:lnTo>
                  <a:lnTo>
                    <a:pt x="178" y="1364"/>
                  </a:lnTo>
                  <a:lnTo>
                    <a:pt x="180" y="1364"/>
                  </a:lnTo>
                  <a:lnTo>
                    <a:pt x="181" y="1357"/>
                  </a:lnTo>
                  <a:lnTo>
                    <a:pt x="181" y="1357"/>
                  </a:lnTo>
                  <a:lnTo>
                    <a:pt x="183" y="1357"/>
                  </a:lnTo>
                  <a:lnTo>
                    <a:pt x="185" y="1355"/>
                  </a:lnTo>
                  <a:lnTo>
                    <a:pt x="187" y="1347"/>
                  </a:lnTo>
                  <a:lnTo>
                    <a:pt x="189" y="1342"/>
                  </a:lnTo>
                  <a:lnTo>
                    <a:pt x="191" y="1342"/>
                  </a:lnTo>
                  <a:lnTo>
                    <a:pt x="193" y="1341"/>
                  </a:lnTo>
                  <a:lnTo>
                    <a:pt x="195" y="1337"/>
                  </a:lnTo>
                  <a:lnTo>
                    <a:pt x="195" y="1335"/>
                  </a:lnTo>
                  <a:lnTo>
                    <a:pt x="197" y="1331"/>
                  </a:lnTo>
                  <a:lnTo>
                    <a:pt x="198" y="1331"/>
                  </a:lnTo>
                  <a:lnTo>
                    <a:pt x="200" y="1327"/>
                  </a:lnTo>
                  <a:lnTo>
                    <a:pt x="202" y="1323"/>
                  </a:lnTo>
                  <a:lnTo>
                    <a:pt x="204" y="1323"/>
                  </a:lnTo>
                  <a:lnTo>
                    <a:pt x="206" y="1320"/>
                  </a:lnTo>
                  <a:lnTo>
                    <a:pt x="208" y="1317"/>
                  </a:lnTo>
                  <a:lnTo>
                    <a:pt x="210" y="1314"/>
                  </a:lnTo>
                  <a:lnTo>
                    <a:pt x="212" y="1313"/>
                  </a:lnTo>
                  <a:lnTo>
                    <a:pt x="214" y="1313"/>
                  </a:lnTo>
                  <a:lnTo>
                    <a:pt x="215" y="1313"/>
                  </a:lnTo>
                  <a:lnTo>
                    <a:pt x="215" y="1313"/>
                  </a:lnTo>
                  <a:lnTo>
                    <a:pt x="217" y="1313"/>
                  </a:lnTo>
                  <a:lnTo>
                    <a:pt x="219" y="1306"/>
                  </a:lnTo>
                  <a:lnTo>
                    <a:pt x="221" y="1306"/>
                  </a:lnTo>
                  <a:lnTo>
                    <a:pt x="223" y="1303"/>
                  </a:lnTo>
                  <a:lnTo>
                    <a:pt x="225" y="1303"/>
                  </a:lnTo>
                  <a:lnTo>
                    <a:pt x="225" y="1303"/>
                  </a:lnTo>
                  <a:lnTo>
                    <a:pt x="227" y="1300"/>
                  </a:lnTo>
                  <a:lnTo>
                    <a:pt x="229" y="1297"/>
                  </a:lnTo>
                  <a:lnTo>
                    <a:pt x="231" y="1297"/>
                  </a:lnTo>
                  <a:lnTo>
                    <a:pt x="232" y="1295"/>
                  </a:lnTo>
                  <a:lnTo>
                    <a:pt x="234" y="1292"/>
                  </a:lnTo>
                  <a:lnTo>
                    <a:pt x="236" y="1283"/>
                  </a:lnTo>
                  <a:lnTo>
                    <a:pt x="238" y="1280"/>
                  </a:lnTo>
                  <a:lnTo>
                    <a:pt x="240" y="1280"/>
                  </a:lnTo>
                  <a:lnTo>
                    <a:pt x="240" y="1280"/>
                  </a:lnTo>
                  <a:lnTo>
                    <a:pt x="242" y="1278"/>
                  </a:lnTo>
                  <a:lnTo>
                    <a:pt x="244" y="1275"/>
                  </a:lnTo>
                  <a:lnTo>
                    <a:pt x="246" y="1272"/>
                  </a:lnTo>
                  <a:lnTo>
                    <a:pt x="248" y="1272"/>
                  </a:lnTo>
                  <a:lnTo>
                    <a:pt x="249" y="1269"/>
                  </a:lnTo>
                  <a:lnTo>
                    <a:pt x="251" y="1266"/>
                  </a:lnTo>
                  <a:lnTo>
                    <a:pt x="253" y="1266"/>
                  </a:lnTo>
                  <a:lnTo>
                    <a:pt x="255" y="1264"/>
                  </a:lnTo>
                  <a:lnTo>
                    <a:pt x="257" y="1261"/>
                  </a:lnTo>
                  <a:lnTo>
                    <a:pt x="259" y="1261"/>
                  </a:lnTo>
                  <a:lnTo>
                    <a:pt x="259" y="1258"/>
                  </a:lnTo>
                  <a:lnTo>
                    <a:pt x="261" y="1258"/>
                  </a:lnTo>
                  <a:lnTo>
                    <a:pt x="263" y="1255"/>
                  </a:lnTo>
                  <a:lnTo>
                    <a:pt x="265" y="1255"/>
                  </a:lnTo>
                  <a:lnTo>
                    <a:pt x="267" y="1252"/>
                  </a:lnTo>
                  <a:lnTo>
                    <a:pt x="268" y="1249"/>
                  </a:lnTo>
                  <a:lnTo>
                    <a:pt x="270" y="1247"/>
                  </a:lnTo>
                  <a:lnTo>
                    <a:pt x="270" y="1247"/>
                  </a:lnTo>
                  <a:lnTo>
                    <a:pt x="272" y="1247"/>
                  </a:lnTo>
                  <a:lnTo>
                    <a:pt x="274" y="1247"/>
                  </a:lnTo>
                  <a:lnTo>
                    <a:pt x="276" y="1247"/>
                  </a:lnTo>
                  <a:lnTo>
                    <a:pt x="278" y="1241"/>
                  </a:lnTo>
                  <a:lnTo>
                    <a:pt x="280" y="1241"/>
                  </a:lnTo>
                  <a:lnTo>
                    <a:pt x="282" y="1241"/>
                  </a:lnTo>
                  <a:lnTo>
                    <a:pt x="284" y="1238"/>
                  </a:lnTo>
                  <a:lnTo>
                    <a:pt x="285" y="1233"/>
                  </a:lnTo>
                  <a:lnTo>
                    <a:pt x="285" y="1233"/>
                  </a:lnTo>
                  <a:lnTo>
                    <a:pt x="287" y="1230"/>
                  </a:lnTo>
                  <a:lnTo>
                    <a:pt x="289" y="1227"/>
                  </a:lnTo>
                  <a:lnTo>
                    <a:pt x="291" y="1227"/>
                  </a:lnTo>
                  <a:lnTo>
                    <a:pt x="293" y="1224"/>
                  </a:lnTo>
                  <a:lnTo>
                    <a:pt x="295" y="1221"/>
                  </a:lnTo>
                  <a:lnTo>
                    <a:pt x="297" y="1221"/>
                  </a:lnTo>
                  <a:lnTo>
                    <a:pt x="299" y="1214"/>
                  </a:lnTo>
                  <a:lnTo>
                    <a:pt x="301" y="1213"/>
                  </a:lnTo>
                  <a:lnTo>
                    <a:pt x="302" y="1213"/>
                  </a:lnTo>
                  <a:lnTo>
                    <a:pt x="302" y="1207"/>
                  </a:lnTo>
                  <a:lnTo>
                    <a:pt x="304" y="1207"/>
                  </a:lnTo>
                  <a:lnTo>
                    <a:pt x="306" y="1207"/>
                  </a:lnTo>
                  <a:lnTo>
                    <a:pt x="308" y="1207"/>
                  </a:lnTo>
                  <a:lnTo>
                    <a:pt x="310" y="1204"/>
                  </a:lnTo>
                  <a:lnTo>
                    <a:pt x="312" y="1200"/>
                  </a:lnTo>
                  <a:lnTo>
                    <a:pt x="314" y="1199"/>
                  </a:lnTo>
                  <a:lnTo>
                    <a:pt x="314" y="1199"/>
                  </a:lnTo>
                  <a:lnTo>
                    <a:pt x="316" y="1199"/>
                  </a:lnTo>
                  <a:lnTo>
                    <a:pt x="318" y="1199"/>
                  </a:lnTo>
                  <a:lnTo>
                    <a:pt x="319" y="1199"/>
                  </a:lnTo>
                  <a:lnTo>
                    <a:pt x="321" y="1196"/>
                  </a:lnTo>
                  <a:lnTo>
                    <a:pt x="323" y="1193"/>
                  </a:lnTo>
                  <a:lnTo>
                    <a:pt x="325" y="1187"/>
                  </a:lnTo>
                  <a:lnTo>
                    <a:pt x="327" y="1187"/>
                  </a:lnTo>
                  <a:lnTo>
                    <a:pt x="329" y="1187"/>
                  </a:lnTo>
                  <a:lnTo>
                    <a:pt x="331" y="1183"/>
                  </a:lnTo>
                  <a:lnTo>
                    <a:pt x="331" y="1183"/>
                  </a:lnTo>
                  <a:lnTo>
                    <a:pt x="333" y="1183"/>
                  </a:lnTo>
                  <a:lnTo>
                    <a:pt x="335" y="1180"/>
                  </a:lnTo>
                  <a:lnTo>
                    <a:pt x="336" y="1179"/>
                  </a:lnTo>
                  <a:lnTo>
                    <a:pt x="338" y="1179"/>
                  </a:lnTo>
                  <a:lnTo>
                    <a:pt x="340" y="1173"/>
                  </a:lnTo>
                  <a:lnTo>
                    <a:pt x="342" y="1173"/>
                  </a:lnTo>
                  <a:lnTo>
                    <a:pt x="344" y="1173"/>
                  </a:lnTo>
                  <a:lnTo>
                    <a:pt x="346" y="1173"/>
                  </a:lnTo>
                  <a:lnTo>
                    <a:pt x="348" y="1173"/>
                  </a:lnTo>
                  <a:lnTo>
                    <a:pt x="348" y="1169"/>
                  </a:lnTo>
                  <a:lnTo>
                    <a:pt x="350" y="1168"/>
                  </a:lnTo>
                  <a:lnTo>
                    <a:pt x="352" y="1163"/>
                  </a:lnTo>
                  <a:lnTo>
                    <a:pt x="353" y="1163"/>
                  </a:lnTo>
                  <a:lnTo>
                    <a:pt x="355" y="1159"/>
                  </a:lnTo>
                  <a:lnTo>
                    <a:pt x="357" y="1155"/>
                  </a:lnTo>
                  <a:lnTo>
                    <a:pt x="357" y="1155"/>
                  </a:lnTo>
                  <a:lnTo>
                    <a:pt x="359" y="1154"/>
                  </a:lnTo>
                  <a:lnTo>
                    <a:pt x="361" y="1154"/>
                  </a:lnTo>
                  <a:lnTo>
                    <a:pt x="363" y="1149"/>
                  </a:lnTo>
                  <a:lnTo>
                    <a:pt x="365" y="1147"/>
                  </a:lnTo>
                  <a:lnTo>
                    <a:pt x="367" y="1145"/>
                  </a:lnTo>
                  <a:lnTo>
                    <a:pt x="369" y="1141"/>
                  </a:lnTo>
                  <a:lnTo>
                    <a:pt x="371" y="1138"/>
                  </a:lnTo>
                  <a:lnTo>
                    <a:pt x="372" y="1138"/>
                  </a:lnTo>
                  <a:lnTo>
                    <a:pt x="374" y="1138"/>
                  </a:lnTo>
                  <a:lnTo>
                    <a:pt x="376" y="1135"/>
                  </a:lnTo>
                  <a:lnTo>
                    <a:pt x="376" y="1135"/>
                  </a:lnTo>
                  <a:lnTo>
                    <a:pt x="378" y="1130"/>
                  </a:lnTo>
                  <a:lnTo>
                    <a:pt x="380" y="1130"/>
                  </a:lnTo>
                  <a:lnTo>
                    <a:pt x="382" y="1127"/>
                  </a:lnTo>
                  <a:lnTo>
                    <a:pt x="384" y="1124"/>
                  </a:lnTo>
                  <a:lnTo>
                    <a:pt x="386" y="1124"/>
                  </a:lnTo>
                  <a:lnTo>
                    <a:pt x="388" y="1118"/>
                  </a:lnTo>
                  <a:lnTo>
                    <a:pt x="389" y="1118"/>
                  </a:lnTo>
                  <a:lnTo>
                    <a:pt x="391" y="1116"/>
                  </a:lnTo>
                  <a:lnTo>
                    <a:pt x="391" y="1110"/>
                  </a:lnTo>
                  <a:lnTo>
                    <a:pt x="393" y="1104"/>
                  </a:lnTo>
                  <a:lnTo>
                    <a:pt x="395" y="1104"/>
                  </a:lnTo>
                  <a:lnTo>
                    <a:pt x="397" y="1104"/>
                  </a:lnTo>
                  <a:lnTo>
                    <a:pt x="399" y="1099"/>
                  </a:lnTo>
                  <a:lnTo>
                    <a:pt x="401" y="1093"/>
                  </a:lnTo>
                  <a:lnTo>
                    <a:pt x="401" y="1093"/>
                  </a:lnTo>
                  <a:lnTo>
                    <a:pt x="403" y="1093"/>
                  </a:lnTo>
                  <a:lnTo>
                    <a:pt x="405" y="1093"/>
                  </a:lnTo>
                  <a:lnTo>
                    <a:pt x="406" y="1093"/>
                  </a:lnTo>
                  <a:lnTo>
                    <a:pt x="408" y="1087"/>
                  </a:lnTo>
                  <a:lnTo>
                    <a:pt x="410" y="1084"/>
                  </a:lnTo>
                  <a:lnTo>
                    <a:pt x="412" y="1082"/>
                  </a:lnTo>
                  <a:lnTo>
                    <a:pt x="414" y="1082"/>
                  </a:lnTo>
                  <a:lnTo>
                    <a:pt x="416" y="1082"/>
                  </a:lnTo>
                  <a:lnTo>
                    <a:pt x="418" y="1082"/>
                  </a:lnTo>
                  <a:lnTo>
                    <a:pt x="420" y="1077"/>
                  </a:lnTo>
                  <a:lnTo>
                    <a:pt x="422" y="1073"/>
                  </a:lnTo>
                  <a:lnTo>
                    <a:pt x="422" y="1070"/>
                  </a:lnTo>
                  <a:lnTo>
                    <a:pt x="423" y="1068"/>
                  </a:lnTo>
                  <a:lnTo>
                    <a:pt x="425" y="1068"/>
                  </a:lnTo>
                  <a:lnTo>
                    <a:pt x="427" y="1068"/>
                  </a:lnTo>
                  <a:lnTo>
                    <a:pt x="429" y="1065"/>
                  </a:lnTo>
                  <a:lnTo>
                    <a:pt x="431" y="1065"/>
                  </a:lnTo>
                  <a:lnTo>
                    <a:pt x="433" y="1059"/>
                  </a:lnTo>
                  <a:lnTo>
                    <a:pt x="435" y="1059"/>
                  </a:lnTo>
                  <a:lnTo>
                    <a:pt x="435" y="1056"/>
                  </a:lnTo>
                  <a:lnTo>
                    <a:pt x="437" y="1046"/>
                  </a:lnTo>
                  <a:lnTo>
                    <a:pt x="439" y="1042"/>
                  </a:lnTo>
                  <a:lnTo>
                    <a:pt x="440" y="1042"/>
                  </a:lnTo>
                  <a:lnTo>
                    <a:pt x="442" y="1038"/>
                  </a:lnTo>
                  <a:lnTo>
                    <a:pt x="444" y="1038"/>
                  </a:lnTo>
                  <a:lnTo>
                    <a:pt x="446" y="1037"/>
                  </a:lnTo>
                  <a:lnTo>
                    <a:pt x="446" y="1037"/>
                  </a:lnTo>
                  <a:lnTo>
                    <a:pt x="448" y="1037"/>
                  </a:lnTo>
                  <a:lnTo>
                    <a:pt x="450" y="1037"/>
                  </a:lnTo>
                  <a:lnTo>
                    <a:pt x="452" y="1037"/>
                  </a:lnTo>
                  <a:lnTo>
                    <a:pt x="454" y="1031"/>
                  </a:lnTo>
                  <a:lnTo>
                    <a:pt x="456" y="1031"/>
                  </a:lnTo>
                  <a:lnTo>
                    <a:pt x="457" y="1027"/>
                  </a:lnTo>
                  <a:lnTo>
                    <a:pt x="459" y="1022"/>
                  </a:lnTo>
                  <a:lnTo>
                    <a:pt x="461" y="1018"/>
                  </a:lnTo>
                  <a:lnTo>
                    <a:pt x="463" y="1018"/>
                  </a:lnTo>
                  <a:lnTo>
                    <a:pt x="465" y="1018"/>
                  </a:lnTo>
                  <a:lnTo>
                    <a:pt x="467" y="1015"/>
                  </a:lnTo>
                  <a:lnTo>
                    <a:pt x="467" y="1015"/>
                  </a:lnTo>
                  <a:lnTo>
                    <a:pt x="469" y="1013"/>
                  </a:lnTo>
                  <a:lnTo>
                    <a:pt x="471" y="999"/>
                  </a:lnTo>
                  <a:lnTo>
                    <a:pt x="473" y="999"/>
                  </a:lnTo>
                  <a:lnTo>
                    <a:pt x="475" y="999"/>
                  </a:lnTo>
                  <a:lnTo>
                    <a:pt x="476" y="999"/>
                  </a:lnTo>
                  <a:lnTo>
                    <a:pt x="478" y="999"/>
                  </a:lnTo>
                  <a:lnTo>
                    <a:pt x="478" y="999"/>
                  </a:lnTo>
                  <a:lnTo>
                    <a:pt x="480" y="999"/>
                  </a:lnTo>
                  <a:lnTo>
                    <a:pt x="482" y="996"/>
                  </a:lnTo>
                  <a:lnTo>
                    <a:pt x="484" y="996"/>
                  </a:lnTo>
                  <a:lnTo>
                    <a:pt x="486" y="993"/>
                  </a:lnTo>
                  <a:lnTo>
                    <a:pt x="488" y="993"/>
                  </a:lnTo>
                  <a:lnTo>
                    <a:pt x="490" y="993"/>
                  </a:lnTo>
                  <a:lnTo>
                    <a:pt x="490" y="993"/>
                  </a:lnTo>
                  <a:lnTo>
                    <a:pt x="492" y="993"/>
                  </a:lnTo>
                  <a:lnTo>
                    <a:pt x="493" y="993"/>
                  </a:lnTo>
                  <a:lnTo>
                    <a:pt x="495" y="987"/>
                  </a:lnTo>
                  <a:lnTo>
                    <a:pt x="497" y="987"/>
                  </a:lnTo>
                  <a:lnTo>
                    <a:pt x="499" y="984"/>
                  </a:lnTo>
                  <a:lnTo>
                    <a:pt x="501" y="982"/>
                  </a:lnTo>
                  <a:lnTo>
                    <a:pt x="503" y="979"/>
                  </a:lnTo>
                  <a:lnTo>
                    <a:pt x="505" y="979"/>
                  </a:lnTo>
                  <a:lnTo>
                    <a:pt x="507" y="979"/>
                  </a:lnTo>
                  <a:lnTo>
                    <a:pt x="509" y="979"/>
                  </a:lnTo>
                  <a:lnTo>
                    <a:pt x="510" y="979"/>
                  </a:lnTo>
                  <a:lnTo>
                    <a:pt x="512" y="976"/>
                  </a:lnTo>
                  <a:lnTo>
                    <a:pt x="512" y="970"/>
                  </a:lnTo>
                  <a:lnTo>
                    <a:pt x="514" y="967"/>
                  </a:lnTo>
                  <a:lnTo>
                    <a:pt x="516" y="967"/>
                  </a:lnTo>
                  <a:lnTo>
                    <a:pt x="518" y="967"/>
                  </a:lnTo>
                  <a:lnTo>
                    <a:pt x="520" y="967"/>
                  </a:lnTo>
                  <a:lnTo>
                    <a:pt x="522" y="967"/>
                  </a:lnTo>
                  <a:lnTo>
                    <a:pt x="524" y="965"/>
                  </a:lnTo>
                  <a:lnTo>
                    <a:pt x="524" y="959"/>
                  </a:lnTo>
                  <a:lnTo>
                    <a:pt x="526" y="959"/>
                  </a:lnTo>
                  <a:lnTo>
                    <a:pt x="527" y="959"/>
                  </a:lnTo>
                  <a:lnTo>
                    <a:pt x="529" y="956"/>
                  </a:lnTo>
                  <a:lnTo>
                    <a:pt x="531" y="953"/>
                  </a:lnTo>
                  <a:lnTo>
                    <a:pt x="533" y="953"/>
                  </a:lnTo>
                  <a:lnTo>
                    <a:pt x="535" y="953"/>
                  </a:lnTo>
                  <a:lnTo>
                    <a:pt x="535" y="953"/>
                  </a:lnTo>
                  <a:lnTo>
                    <a:pt x="537" y="953"/>
                  </a:lnTo>
                  <a:lnTo>
                    <a:pt x="539" y="953"/>
                  </a:lnTo>
                  <a:lnTo>
                    <a:pt x="541" y="953"/>
                  </a:lnTo>
                  <a:lnTo>
                    <a:pt x="543" y="951"/>
                  </a:lnTo>
                  <a:lnTo>
                    <a:pt x="544" y="948"/>
                  </a:lnTo>
                  <a:lnTo>
                    <a:pt x="546" y="945"/>
                  </a:lnTo>
                  <a:lnTo>
                    <a:pt x="548" y="936"/>
                  </a:lnTo>
                  <a:lnTo>
                    <a:pt x="550" y="934"/>
                  </a:lnTo>
                  <a:lnTo>
                    <a:pt x="552" y="927"/>
                  </a:lnTo>
                  <a:lnTo>
                    <a:pt x="554" y="927"/>
                  </a:lnTo>
                  <a:lnTo>
                    <a:pt x="556" y="925"/>
                  </a:lnTo>
                  <a:lnTo>
                    <a:pt x="556" y="925"/>
                  </a:lnTo>
                  <a:lnTo>
                    <a:pt x="558" y="925"/>
                  </a:lnTo>
                  <a:lnTo>
                    <a:pt x="560" y="920"/>
                  </a:lnTo>
                  <a:lnTo>
                    <a:pt x="561" y="920"/>
                  </a:lnTo>
                  <a:lnTo>
                    <a:pt x="563" y="915"/>
                  </a:lnTo>
                  <a:lnTo>
                    <a:pt x="565" y="914"/>
                  </a:lnTo>
                  <a:lnTo>
                    <a:pt x="567" y="910"/>
                  </a:lnTo>
                  <a:lnTo>
                    <a:pt x="567" y="910"/>
                  </a:lnTo>
                  <a:lnTo>
                    <a:pt x="569" y="905"/>
                  </a:lnTo>
                  <a:lnTo>
                    <a:pt x="571" y="905"/>
                  </a:lnTo>
                  <a:lnTo>
                    <a:pt x="573" y="900"/>
                  </a:lnTo>
                  <a:lnTo>
                    <a:pt x="575" y="900"/>
                  </a:lnTo>
                  <a:lnTo>
                    <a:pt x="577" y="900"/>
                  </a:lnTo>
                  <a:lnTo>
                    <a:pt x="579" y="900"/>
                  </a:lnTo>
                  <a:lnTo>
                    <a:pt x="580" y="900"/>
                  </a:lnTo>
                  <a:lnTo>
                    <a:pt x="580" y="900"/>
                  </a:lnTo>
                  <a:lnTo>
                    <a:pt x="582" y="896"/>
                  </a:lnTo>
                  <a:lnTo>
                    <a:pt x="584" y="896"/>
                  </a:lnTo>
                  <a:lnTo>
                    <a:pt x="586" y="893"/>
                  </a:lnTo>
                  <a:lnTo>
                    <a:pt x="588" y="887"/>
                  </a:lnTo>
                  <a:lnTo>
                    <a:pt x="590" y="887"/>
                  </a:lnTo>
                  <a:lnTo>
                    <a:pt x="592" y="881"/>
                  </a:lnTo>
                  <a:lnTo>
                    <a:pt x="594" y="881"/>
                  </a:lnTo>
                  <a:lnTo>
                    <a:pt x="596" y="881"/>
                  </a:lnTo>
                  <a:lnTo>
                    <a:pt x="597" y="879"/>
                  </a:lnTo>
                  <a:lnTo>
                    <a:pt x="599" y="879"/>
                  </a:lnTo>
                  <a:lnTo>
                    <a:pt x="601" y="876"/>
                  </a:lnTo>
                  <a:lnTo>
                    <a:pt x="601" y="876"/>
                  </a:lnTo>
                  <a:lnTo>
                    <a:pt x="603" y="876"/>
                  </a:lnTo>
                  <a:lnTo>
                    <a:pt x="605" y="876"/>
                  </a:lnTo>
                  <a:lnTo>
                    <a:pt x="607" y="876"/>
                  </a:lnTo>
                  <a:lnTo>
                    <a:pt x="609" y="876"/>
                  </a:lnTo>
                  <a:lnTo>
                    <a:pt x="611" y="876"/>
                  </a:lnTo>
                  <a:lnTo>
                    <a:pt x="611" y="867"/>
                  </a:lnTo>
                  <a:lnTo>
                    <a:pt x="613" y="865"/>
                  </a:lnTo>
                  <a:lnTo>
                    <a:pt x="614" y="862"/>
                  </a:lnTo>
                  <a:lnTo>
                    <a:pt x="616" y="862"/>
                  </a:lnTo>
                  <a:lnTo>
                    <a:pt x="618" y="862"/>
                  </a:lnTo>
                  <a:lnTo>
                    <a:pt x="620" y="859"/>
                  </a:lnTo>
                  <a:lnTo>
                    <a:pt x="622" y="856"/>
                  </a:lnTo>
                  <a:lnTo>
                    <a:pt x="624" y="856"/>
                  </a:lnTo>
                  <a:lnTo>
                    <a:pt x="626" y="850"/>
                  </a:lnTo>
                  <a:lnTo>
                    <a:pt x="626" y="848"/>
                  </a:lnTo>
                  <a:lnTo>
                    <a:pt x="628" y="842"/>
                  </a:lnTo>
                  <a:lnTo>
                    <a:pt x="630" y="839"/>
                  </a:lnTo>
                  <a:lnTo>
                    <a:pt x="631" y="839"/>
                  </a:lnTo>
                  <a:lnTo>
                    <a:pt x="633" y="828"/>
                  </a:lnTo>
                  <a:lnTo>
                    <a:pt x="635" y="824"/>
                  </a:lnTo>
                  <a:lnTo>
                    <a:pt x="637" y="822"/>
                  </a:lnTo>
                  <a:lnTo>
                    <a:pt x="639" y="822"/>
                  </a:lnTo>
                  <a:lnTo>
                    <a:pt x="641" y="822"/>
                  </a:lnTo>
                  <a:lnTo>
                    <a:pt x="643" y="822"/>
                  </a:lnTo>
                  <a:lnTo>
                    <a:pt x="645" y="822"/>
                  </a:lnTo>
                  <a:lnTo>
                    <a:pt x="645" y="819"/>
                  </a:lnTo>
                  <a:lnTo>
                    <a:pt x="647" y="819"/>
                  </a:lnTo>
                  <a:lnTo>
                    <a:pt x="648" y="819"/>
                  </a:lnTo>
                  <a:lnTo>
                    <a:pt x="650" y="819"/>
                  </a:lnTo>
                  <a:lnTo>
                    <a:pt x="652" y="810"/>
                  </a:lnTo>
                  <a:lnTo>
                    <a:pt x="654" y="810"/>
                  </a:lnTo>
                  <a:lnTo>
                    <a:pt x="656" y="808"/>
                  </a:lnTo>
                  <a:lnTo>
                    <a:pt x="656" y="805"/>
                  </a:lnTo>
                  <a:lnTo>
                    <a:pt x="658" y="805"/>
                  </a:lnTo>
                  <a:lnTo>
                    <a:pt x="660" y="805"/>
                  </a:lnTo>
                  <a:lnTo>
                    <a:pt x="662" y="805"/>
                  </a:lnTo>
                  <a:lnTo>
                    <a:pt x="664" y="805"/>
                  </a:lnTo>
                  <a:lnTo>
                    <a:pt x="665" y="803"/>
                  </a:lnTo>
                  <a:lnTo>
                    <a:pt x="667" y="803"/>
                  </a:lnTo>
                  <a:lnTo>
                    <a:pt x="669" y="803"/>
                  </a:lnTo>
                  <a:lnTo>
                    <a:pt x="671" y="795"/>
                  </a:lnTo>
                  <a:lnTo>
                    <a:pt x="671" y="795"/>
                  </a:lnTo>
                  <a:lnTo>
                    <a:pt x="673" y="793"/>
                  </a:lnTo>
                  <a:lnTo>
                    <a:pt x="675" y="793"/>
                  </a:lnTo>
                  <a:lnTo>
                    <a:pt x="677" y="793"/>
                  </a:lnTo>
                  <a:lnTo>
                    <a:pt x="679" y="793"/>
                  </a:lnTo>
                  <a:lnTo>
                    <a:pt x="681" y="793"/>
                  </a:lnTo>
                  <a:lnTo>
                    <a:pt x="683" y="788"/>
                  </a:lnTo>
                  <a:lnTo>
                    <a:pt x="684" y="788"/>
                  </a:lnTo>
                  <a:lnTo>
                    <a:pt x="686" y="788"/>
                  </a:lnTo>
                  <a:lnTo>
                    <a:pt x="688" y="788"/>
                  </a:lnTo>
                  <a:lnTo>
                    <a:pt x="688" y="788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6"/>
                  </a:lnTo>
                  <a:lnTo>
                    <a:pt x="696" y="781"/>
                  </a:lnTo>
                  <a:lnTo>
                    <a:pt x="698" y="781"/>
                  </a:lnTo>
                  <a:lnTo>
                    <a:pt x="700" y="781"/>
                  </a:lnTo>
                  <a:lnTo>
                    <a:pt x="700" y="781"/>
                  </a:lnTo>
                  <a:lnTo>
                    <a:pt x="701" y="781"/>
                  </a:lnTo>
                  <a:lnTo>
                    <a:pt x="703" y="781"/>
                  </a:lnTo>
                  <a:lnTo>
                    <a:pt x="705" y="779"/>
                  </a:lnTo>
                  <a:lnTo>
                    <a:pt x="707" y="779"/>
                  </a:lnTo>
                  <a:lnTo>
                    <a:pt x="709" y="776"/>
                  </a:lnTo>
                  <a:lnTo>
                    <a:pt x="711" y="776"/>
                  </a:lnTo>
                  <a:lnTo>
                    <a:pt x="713" y="773"/>
                  </a:lnTo>
                  <a:lnTo>
                    <a:pt x="715" y="770"/>
                  </a:lnTo>
                  <a:lnTo>
                    <a:pt x="717" y="767"/>
                  </a:lnTo>
                  <a:lnTo>
                    <a:pt x="717" y="767"/>
                  </a:lnTo>
                  <a:lnTo>
                    <a:pt x="718" y="764"/>
                  </a:lnTo>
                  <a:lnTo>
                    <a:pt x="720" y="762"/>
                  </a:lnTo>
                  <a:lnTo>
                    <a:pt x="722" y="762"/>
                  </a:lnTo>
                  <a:lnTo>
                    <a:pt x="724" y="756"/>
                  </a:lnTo>
                  <a:lnTo>
                    <a:pt x="726" y="756"/>
                  </a:lnTo>
                  <a:lnTo>
                    <a:pt x="728" y="756"/>
                  </a:lnTo>
                  <a:lnTo>
                    <a:pt x="730" y="756"/>
                  </a:lnTo>
                  <a:lnTo>
                    <a:pt x="732" y="756"/>
                  </a:lnTo>
                  <a:lnTo>
                    <a:pt x="734" y="750"/>
                  </a:lnTo>
                  <a:lnTo>
                    <a:pt x="734" y="748"/>
                  </a:lnTo>
                  <a:lnTo>
                    <a:pt x="735" y="748"/>
                  </a:lnTo>
                  <a:lnTo>
                    <a:pt x="737" y="745"/>
                  </a:lnTo>
                  <a:lnTo>
                    <a:pt x="739" y="742"/>
                  </a:lnTo>
                  <a:lnTo>
                    <a:pt x="741" y="736"/>
                  </a:lnTo>
                  <a:lnTo>
                    <a:pt x="743" y="731"/>
                  </a:lnTo>
                  <a:lnTo>
                    <a:pt x="743" y="731"/>
                  </a:lnTo>
                  <a:lnTo>
                    <a:pt x="745" y="731"/>
                  </a:lnTo>
                  <a:lnTo>
                    <a:pt x="747" y="724"/>
                  </a:lnTo>
                  <a:lnTo>
                    <a:pt x="749" y="724"/>
                  </a:lnTo>
                  <a:lnTo>
                    <a:pt x="751" y="724"/>
                  </a:lnTo>
                  <a:lnTo>
                    <a:pt x="752" y="722"/>
                  </a:lnTo>
                  <a:lnTo>
                    <a:pt x="754" y="722"/>
                  </a:lnTo>
                  <a:lnTo>
                    <a:pt x="756" y="722"/>
                  </a:lnTo>
                  <a:lnTo>
                    <a:pt x="758" y="717"/>
                  </a:lnTo>
                  <a:lnTo>
                    <a:pt x="760" y="717"/>
                  </a:lnTo>
                  <a:lnTo>
                    <a:pt x="762" y="717"/>
                  </a:lnTo>
                  <a:lnTo>
                    <a:pt x="762" y="717"/>
                  </a:lnTo>
                  <a:lnTo>
                    <a:pt x="764" y="717"/>
                  </a:lnTo>
                  <a:lnTo>
                    <a:pt x="766" y="717"/>
                  </a:lnTo>
                  <a:lnTo>
                    <a:pt x="768" y="717"/>
                  </a:lnTo>
                  <a:lnTo>
                    <a:pt x="769" y="717"/>
                  </a:lnTo>
                  <a:lnTo>
                    <a:pt x="771" y="714"/>
                  </a:lnTo>
                  <a:lnTo>
                    <a:pt x="773" y="709"/>
                  </a:lnTo>
                  <a:lnTo>
                    <a:pt x="775" y="709"/>
                  </a:lnTo>
                  <a:lnTo>
                    <a:pt x="777" y="709"/>
                  </a:lnTo>
                  <a:lnTo>
                    <a:pt x="777" y="708"/>
                  </a:lnTo>
                  <a:lnTo>
                    <a:pt x="779" y="705"/>
                  </a:lnTo>
                  <a:lnTo>
                    <a:pt x="781" y="705"/>
                  </a:lnTo>
                  <a:lnTo>
                    <a:pt x="783" y="705"/>
                  </a:lnTo>
                  <a:lnTo>
                    <a:pt x="785" y="702"/>
                  </a:lnTo>
                  <a:lnTo>
                    <a:pt x="787" y="702"/>
                  </a:lnTo>
                  <a:lnTo>
                    <a:pt x="787" y="700"/>
                  </a:lnTo>
                  <a:lnTo>
                    <a:pt x="788" y="695"/>
                  </a:lnTo>
                  <a:lnTo>
                    <a:pt x="790" y="695"/>
                  </a:lnTo>
                  <a:lnTo>
                    <a:pt x="792" y="690"/>
                  </a:lnTo>
                  <a:lnTo>
                    <a:pt x="794" y="690"/>
                  </a:lnTo>
                  <a:lnTo>
                    <a:pt x="796" y="688"/>
                  </a:lnTo>
                  <a:lnTo>
                    <a:pt x="798" y="688"/>
                  </a:lnTo>
                  <a:lnTo>
                    <a:pt x="800" y="688"/>
                  </a:lnTo>
                  <a:lnTo>
                    <a:pt x="802" y="688"/>
                  </a:lnTo>
                  <a:lnTo>
                    <a:pt x="804" y="688"/>
                  </a:lnTo>
                  <a:lnTo>
                    <a:pt x="805" y="688"/>
                  </a:lnTo>
                  <a:lnTo>
                    <a:pt x="807" y="688"/>
                  </a:lnTo>
                  <a:lnTo>
                    <a:pt x="807" y="688"/>
                  </a:lnTo>
                  <a:lnTo>
                    <a:pt x="809" y="688"/>
                  </a:lnTo>
                  <a:lnTo>
                    <a:pt x="811" y="688"/>
                  </a:lnTo>
                  <a:lnTo>
                    <a:pt x="813" y="688"/>
                  </a:lnTo>
                  <a:lnTo>
                    <a:pt x="815" y="684"/>
                  </a:lnTo>
                  <a:lnTo>
                    <a:pt x="817" y="684"/>
                  </a:lnTo>
                  <a:lnTo>
                    <a:pt x="819" y="684"/>
                  </a:lnTo>
                  <a:lnTo>
                    <a:pt x="821" y="684"/>
                  </a:lnTo>
                  <a:lnTo>
                    <a:pt x="821" y="681"/>
                  </a:lnTo>
                  <a:lnTo>
                    <a:pt x="822" y="681"/>
                  </a:lnTo>
                  <a:lnTo>
                    <a:pt x="824" y="681"/>
                  </a:lnTo>
                  <a:lnTo>
                    <a:pt x="826" y="681"/>
                  </a:lnTo>
                  <a:lnTo>
                    <a:pt x="828" y="681"/>
                  </a:lnTo>
                  <a:lnTo>
                    <a:pt x="830" y="681"/>
                  </a:lnTo>
                  <a:lnTo>
                    <a:pt x="832" y="676"/>
                  </a:lnTo>
                  <a:lnTo>
                    <a:pt x="832" y="673"/>
                  </a:lnTo>
                  <a:lnTo>
                    <a:pt x="834" y="673"/>
                  </a:lnTo>
                  <a:lnTo>
                    <a:pt x="836" y="673"/>
                  </a:lnTo>
                  <a:lnTo>
                    <a:pt x="838" y="673"/>
                  </a:lnTo>
                  <a:lnTo>
                    <a:pt x="839" y="673"/>
                  </a:lnTo>
                  <a:lnTo>
                    <a:pt x="841" y="673"/>
                  </a:lnTo>
                  <a:lnTo>
                    <a:pt x="843" y="673"/>
                  </a:lnTo>
                  <a:lnTo>
                    <a:pt x="845" y="670"/>
                  </a:lnTo>
                  <a:lnTo>
                    <a:pt x="847" y="670"/>
                  </a:lnTo>
                  <a:lnTo>
                    <a:pt x="849" y="670"/>
                  </a:lnTo>
                  <a:lnTo>
                    <a:pt x="851" y="670"/>
                  </a:lnTo>
                  <a:lnTo>
                    <a:pt x="853" y="670"/>
                  </a:lnTo>
                  <a:lnTo>
                    <a:pt x="853" y="670"/>
                  </a:lnTo>
                  <a:lnTo>
                    <a:pt x="855" y="670"/>
                  </a:lnTo>
                  <a:lnTo>
                    <a:pt x="856" y="670"/>
                  </a:lnTo>
                  <a:lnTo>
                    <a:pt x="858" y="670"/>
                  </a:lnTo>
                  <a:lnTo>
                    <a:pt x="860" y="664"/>
                  </a:lnTo>
                  <a:lnTo>
                    <a:pt x="862" y="662"/>
                  </a:lnTo>
                  <a:lnTo>
                    <a:pt x="864" y="662"/>
                  </a:lnTo>
                  <a:lnTo>
                    <a:pt x="864" y="659"/>
                  </a:lnTo>
                  <a:lnTo>
                    <a:pt x="866" y="659"/>
                  </a:lnTo>
                  <a:lnTo>
                    <a:pt x="868" y="659"/>
                  </a:lnTo>
                  <a:lnTo>
                    <a:pt x="870" y="659"/>
                  </a:lnTo>
                  <a:lnTo>
                    <a:pt x="872" y="659"/>
                  </a:lnTo>
                  <a:lnTo>
                    <a:pt x="874" y="659"/>
                  </a:lnTo>
                  <a:lnTo>
                    <a:pt x="875" y="655"/>
                  </a:lnTo>
                  <a:lnTo>
                    <a:pt x="875" y="655"/>
                  </a:lnTo>
                  <a:lnTo>
                    <a:pt x="877" y="655"/>
                  </a:lnTo>
                  <a:lnTo>
                    <a:pt x="879" y="653"/>
                  </a:lnTo>
                  <a:lnTo>
                    <a:pt x="881" y="653"/>
                  </a:lnTo>
                  <a:lnTo>
                    <a:pt x="883" y="650"/>
                  </a:lnTo>
                  <a:lnTo>
                    <a:pt x="885" y="650"/>
                  </a:lnTo>
                  <a:lnTo>
                    <a:pt x="887" y="650"/>
                  </a:lnTo>
                  <a:lnTo>
                    <a:pt x="889" y="650"/>
                  </a:lnTo>
                  <a:lnTo>
                    <a:pt x="891" y="650"/>
                  </a:lnTo>
                  <a:lnTo>
                    <a:pt x="892" y="650"/>
                  </a:lnTo>
                  <a:lnTo>
                    <a:pt x="894" y="650"/>
                  </a:lnTo>
                  <a:lnTo>
                    <a:pt x="896" y="646"/>
                  </a:lnTo>
                  <a:lnTo>
                    <a:pt x="898" y="646"/>
                  </a:lnTo>
                  <a:lnTo>
                    <a:pt x="898" y="646"/>
                  </a:lnTo>
                  <a:lnTo>
                    <a:pt x="900" y="643"/>
                  </a:lnTo>
                  <a:lnTo>
                    <a:pt x="902" y="643"/>
                  </a:lnTo>
                  <a:lnTo>
                    <a:pt x="904" y="643"/>
                  </a:lnTo>
                  <a:lnTo>
                    <a:pt x="906" y="643"/>
                  </a:lnTo>
                  <a:lnTo>
                    <a:pt x="908" y="643"/>
                  </a:lnTo>
                  <a:lnTo>
                    <a:pt x="909" y="643"/>
                  </a:lnTo>
                  <a:lnTo>
                    <a:pt x="909" y="643"/>
                  </a:lnTo>
                  <a:lnTo>
                    <a:pt x="911" y="640"/>
                  </a:lnTo>
                  <a:lnTo>
                    <a:pt x="913" y="638"/>
                  </a:lnTo>
                  <a:lnTo>
                    <a:pt x="915" y="638"/>
                  </a:lnTo>
                  <a:lnTo>
                    <a:pt x="917" y="635"/>
                  </a:lnTo>
                  <a:lnTo>
                    <a:pt x="919" y="635"/>
                  </a:lnTo>
                  <a:lnTo>
                    <a:pt x="921" y="635"/>
                  </a:lnTo>
                  <a:lnTo>
                    <a:pt x="921" y="635"/>
                  </a:lnTo>
                  <a:lnTo>
                    <a:pt x="923" y="632"/>
                  </a:lnTo>
                  <a:lnTo>
                    <a:pt x="925" y="632"/>
                  </a:lnTo>
                  <a:lnTo>
                    <a:pt x="926" y="632"/>
                  </a:lnTo>
                  <a:lnTo>
                    <a:pt x="928" y="632"/>
                  </a:lnTo>
                  <a:lnTo>
                    <a:pt x="930" y="626"/>
                  </a:lnTo>
                  <a:lnTo>
                    <a:pt x="932" y="626"/>
                  </a:lnTo>
                  <a:lnTo>
                    <a:pt x="934" y="626"/>
                  </a:lnTo>
                  <a:lnTo>
                    <a:pt x="936" y="626"/>
                  </a:lnTo>
                  <a:lnTo>
                    <a:pt x="938" y="626"/>
                  </a:lnTo>
                  <a:lnTo>
                    <a:pt x="940" y="626"/>
                  </a:lnTo>
                  <a:lnTo>
                    <a:pt x="942" y="626"/>
                  </a:lnTo>
                  <a:lnTo>
                    <a:pt x="942" y="626"/>
                  </a:lnTo>
                  <a:lnTo>
                    <a:pt x="943" y="622"/>
                  </a:lnTo>
                  <a:lnTo>
                    <a:pt x="945" y="622"/>
                  </a:lnTo>
                  <a:lnTo>
                    <a:pt x="947" y="622"/>
                  </a:lnTo>
                  <a:lnTo>
                    <a:pt x="949" y="616"/>
                  </a:lnTo>
                  <a:lnTo>
                    <a:pt x="951" y="614"/>
                  </a:lnTo>
                  <a:lnTo>
                    <a:pt x="953" y="609"/>
                  </a:lnTo>
                  <a:lnTo>
                    <a:pt x="953" y="609"/>
                  </a:lnTo>
                  <a:lnTo>
                    <a:pt x="955" y="607"/>
                  </a:lnTo>
                  <a:lnTo>
                    <a:pt x="957" y="607"/>
                  </a:lnTo>
                  <a:lnTo>
                    <a:pt x="959" y="604"/>
                  </a:lnTo>
                  <a:lnTo>
                    <a:pt x="960" y="604"/>
                  </a:lnTo>
                  <a:lnTo>
                    <a:pt x="962" y="601"/>
                  </a:lnTo>
                  <a:lnTo>
                    <a:pt x="964" y="598"/>
                  </a:lnTo>
                  <a:lnTo>
                    <a:pt x="966" y="598"/>
                  </a:lnTo>
                  <a:lnTo>
                    <a:pt x="966" y="598"/>
                  </a:lnTo>
                  <a:lnTo>
                    <a:pt x="968" y="595"/>
                  </a:lnTo>
                  <a:lnTo>
                    <a:pt x="970" y="595"/>
                  </a:lnTo>
                  <a:lnTo>
                    <a:pt x="972" y="595"/>
                  </a:lnTo>
                  <a:lnTo>
                    <a:pt x="974" y="595"/>
                  </a:lnTo>
                  <a:lnTo>
                    <a:pt x="976" y="591"/>
                  </a:lnTo>
                  <a:lnTo>
                    <a:pt x="978" y="591"/>
                  </a:lnTo>
                  <a:lnTo>
                    <a:pt x="979" y="588"/>
                  </a:lnTo>
                  <a:lnTo>
                    <a:pt x="981" y="585"/>
                  </a:lnTo>
                  <a:lnTo>
                    <a:pt x="983" y="583"/>
                  </a:lnTo>
                  <a:lnTo>
                    <a:pt x="985" y="578"/>
                  </a:lnTo>
                  <a:lnTo>
                    <a:pt x="987" y="578"/>
                  </a:lnTo>
                  <a:lnTo>
                    <a:pt x="987" y="576"/>
                  </a:lnTo>
                  <a:lnTo>
                    <a:pt x="989" y="576"/>
                  </a:lnTo>
                  <a:lnTo>
                    <a:pt x="991" y="573"/>
                  </a:lnTo>
                  <a:lnTo>
                    <a:pt x="993" y="573"/>
                  </a:lnTo>
                  <a:lnTo>
                    <a:pt x="995" y="570"/>
                  </a:lnTo>
                  <a:lnTo>
                    <a:pt x="996" y="570"/>
                  </a:lnTo>
                  <a:lnTo>
                    <a:pt x="996" y="566"/>
                  </a:lnTo>
                  <a:lnTo>
                    <a:pt x="998" y="566"/>
                  </a:lnTo>
                  <a:lnTo>
                    <a:pt x="1000" y="566"/>
                  </a:lnTo>
                  <a:lnTo>
                    <a:pt x="1002" y="566"/>
                  </a:lnTo>
                  <a:lnTo>
                    <a:pt x="1004" y="566"/>
                  </a:lnTo>
                  <a:lnTo>
                    <a:pt x="1006" y="566"/>
                  </a:lnTo>
                  <a:lnTo>
                    <a:pt x="1008" y="563"/>
                  </a:lnTo>
                  <a:lnTo>
                    <a:pt x="1010" y="556"/>
                  </a:lnTo>
                  <a:lnTo>
                    <a:pt x="1012" y="556"/>
                  </a:lnTo>
                  <a:lnTo>
                    <a:pt x="1012" y="556"/>
                  </a:lnTo>
                  <a:lnTo>
                    <a:pt x="1013" y="556"/>
                  </a:lnTo>
                  <a:lnTo>
                    <a:pt x="1015" y="556"/>
                  </a:lnTo>
                  <a:lnTo>
                    <a:pt x="1017" y="553"/>
                  </a:lnTo>
                  <a:lnTo>
                    <a:pt x="1019" y="549"/>
                  </a:lnTo>
                  <a:lnTo>
                    <a:pt x="1021" y="549"/>
                  </a:lnTo>
                  <a:lnTo>
                    <a:pt x="1023" y="549"/>
                  </a:lnTo>
                  <a:lnTo>
                    <a:pt x="1025" y="546"/>
                  </a:lnTo>
                  <a:lnTo>
                    <a:pt x="1027" y="546"/>
                  </a:lnTo>
                  <a:lnTo>
                    <a:pt x="1029" y="546"/>
                  </a:lnTo>
                  <a:lnTo>
                    <a:pt x="1030" y="542"/>
                  </a:lnTo>
                  <a:lnTo>
                    <a:pt x="1030" y="542"/>
                  </a:lnTo>
                  <a:lnTo>
                    <a:pt x="1032" y="542"/>
                  </a:lnTo>
                  <a:lnTo>
                    <a:pt x="1034" y="542"/>
                  </a:lnTo>
                  <a:lnTo>
                    <a:pt x="1036" y="542"/>
                  </a:lnTo>
                  <a:lnTo>
                    <a:pt x="1038" y="538"/>
                  </a:lnTo>
                  <a:lnTo>
                    <a:pt x="1040" y="536"/>
                  </a:lnTo>
                  <a:lnTo>
                    <a:pt x="1042" y="532"/>
                  </a:lnTo>
                  <a:lnTo>
                    <a:pt x="1042" y="532"/>
                  </a:lnTo>
                  <a:lnTo>
                    <a:pt x="1044" y="532"/>
                  </a:lnTo>
                  <a:lnTo>
                    <a:pt x="1046" y="532"/>
                  </a:lnTo>
                  <a:lnTo>
                    <a:pt x="1047" y="532"/>
                  </a:lnTo>
                  <a:lnTo>
                    <a:pt x="1049" y="528"/>
                  </a:lnTo>
                  <a:lnTo>
                    <a:pt x="1051" y="528"/>
                  </a:lnTo>
                  <a:lnTo>
                    <a:pt x="1053" y="525"/>
                  </a:lnTo>
                  <a:lnTo>
                    <a:pt x="1055" y="525"/>
                  </a:lnTo>
                  <a:lnTo>
                    <a:pt x="1057" y="522"/>
                  </a:lnTo>
                  <a:lnTo>
                    <a:pt x="1057" y="515"/>
                  </a:lnTo>
                  <a:lnTo>
                    <a:pt x="1059" y="515"/>
                  </a:lnTo>
                  <a:lnTo>
                    <a:pt x="1061" y="511"/>
                  </a:lnTo>
                  <a:lnTo>
                    <a:pt x="1063" y="511"/>
                  </a:lnTo>
                  <a:lnTo>
                    <a:pt x="1064" y="501"/>
                  </a:lnTo>
                  <a:lnTo>
                    <a:pt x="1066" y="501"/>
                  </a:lnTo>
                  <a:lnTo>
                    <a:pt x="1068" y="497"/>
                  </a:lnTo>
                  <a:lnTo>
                    <a:pt x="1070" y="497"/>
                  </a:lnTo>
                  <a:lnTo>
                    <a:pt x="1072" y="497"/>
                  </a:lnTo>
                  <a:lnTo>
                    <a:pt x="1074" y="497"/>
                  </a:lnTo>
                  <a:lnTo>
                    <a:pt x="1074" y="497"/>
                  </a:lnTo>
                  <a:lnTo>
                    <a:pt x="1076" y="497"/>
                  </a:lnTo>
                  <a:lnTo>
                    <a:pt x="1078" y="497"/>
                  </a:lnTo>
                  <a:lnTo>
                    <a:pt x="1080" y="497"/>
                  </a:lnTo>
                  <a:lnTo>
                    <a:pt x="1082" y="492"/>
                  </a:lnTo>
                  <a:lnTo>
                    <a:pt x="1083" y="485"/>
                  </a:lnTo>
                  <a:lnTo>
                    <a:pt x="1085" y="485"/>
                  </a:lnTo>
                  <a:lnTo>
                    <a:pt x="1085" y="483"/>
                  </a:lnTo>
                  <a:lnTo>
                    <a:pt x="1087" y="478"/>
                  </a:lnTo>
                  <a:lnTo>
                    <a:pt x="1089" y="478"/>
                  </a:lnTo>
                  <a:lnTo>
                    <a:pt x="1091" y="475"/>
                  </a:lnTo>
                  <a:lnTo>
                    <a:pt x="1093" y="475"/>
                  </a:lnTo>
                  <a:lnTo>
                    <a:pt x="1095" y="475"/>
                  </a:lnTo>
                  <a:lnTo>
                    <a:pt x="1097" y="471"/>
                  </a:lnTo>
                  <a:lnTo>
                    <a:pt x="1099" y="471"/>
                  </a:lnTo>
                  <a:lnTo>
                    <a:pt x="1100" y="468"/>
                  </a:lnTo>
                  <a:lnTo>
                    <a:pt x="1102" y="468"/>
                  </a:lnTo>
                  <a:lnTo>
                    <a:pt x="1102" y="468"/>
                  </a:lnTo>
                  <a:lnTo>
                    <a:pt x="1104" y="468"/>
                  </a:lnTo>
                  <a:lnTo>
                    <a:pt x="1106" y="464"/>
                  </a:lnTo>
                  <a:lnTo>
                    <a:pt x="1108" y="464"/>
                  </a:lnTo>
                  <a:lnTo>
                    <a:pt x="1110" y="464"/>
                  </a:lnTo>
                  <a:lnTo>
                    <a:pt x="1112" y="461"/>
                  </a:lnTo>
                  <a:lnTo>
                    <a:pt x="1114" y="457"/>
                  </a:lnTo>
                  <a:lnTo>
                    <a:pt x="1116" y="457"/>
                  </a:lnTo>
                  <a:lnTo>
                    <a:pt x="1117" y="457"/>
                  </a:lnTo>
                  <a:lnTo>
                    <a:pt x="1119" y="453"/>
                  </a:lnTo>
                  <a:lnTo>
                    <a:pt x="1119" y="453"/>
                  </a:lnTo>
                  <a:lnTo>
                    <a:pt x="1121" y="450"/>
                  </a:lnTo>
                  <a:lnTo>
                    <a:pt x="1123" y="446"/>
                  </a:lnTo>
                  <a:lnTo>
                    <a:pt x="1125" y="446"/>
                  </a:lnTo>
                  <a:lnTo>
                    <a:pt x="1127" y="442"/>
                  </a:lnTo>
                  <a:lnTo>
                    <a:pt x="1129" y="442"/>
                  </a:lnTo>
                  <a:lnTo>
                    <a:pt x="1129" y="437"/>
                  </a:lnTo>
                  <a:lnTo>
                    <a:pt x="1131" y="437"/>
                  </a:lnTo>
                  <a:lnTo>
                    <a:pt x="1133" y="437"/>
                  </a:lnTo>
                  <a:lnTo>
                    <a:pt x="1134" y="437"/>
                  </a:lnTo>
                  <a:lnTo>
                    <a:pt x="1136" y="435"/>
                  </a:lnTo>
                  <a:lnTo>
                    <a:pt x="1138" y="435"/>
                  </a:lnTo>
                  <a:lnTo>
                    <a:pt x="1140" y="430"/>
                  </a:lnTo>
                  <a:lnTo>
                    <a:pt x="1142" y="426"/>
                  </a:lnTo>
                  <a:lnTo>
                    <a:pt x="1144" y="426"/>
                  </a:lnTo>
                  <a:lnTo>
                    <a:pt x="1146" y="422"/>
                  </a:lnTo>
                  <a:lnTo>
                    <a:pt x="1148" y="422"/>
                  </a:lnTo>
                  <a:lnTo>
                    <a:pt x="1148" y="422"/>
                  </a:lnTo>
                  <a:lnTo>
                    <a:pt x="1150" y="422"/>
                  </a:lnTo>
                  <a:lnTo>
                    <a:pt x="1151" y="422"/>
                  </a:lnTo>
                  <a:lnTo>
                    <a:pt x="1153" y="415"/>
                  </a:lnTo>
                  <a:lnTo>
                    <a:pt x="1155" y="415"/>
                  </a:lnTo>
                  <a:lnTo>
                    <a:pt x="1157" y="415"/>
                  </a:lnTo>
                  <a:lnTo>
                    <a:pt x="1159" y="415"/>
                  </a:lnTo>
                  <a:lnTo>
                    <a:pt x="1161" y="415"/>
                  </a:lnTo>
                  <a:lnTo>
                    <a:pt x="1163" y="411"/>
                  </a:lnTo>
                  <a:lnTo>
                    <a:pt x="1163" y="411"/>
                  </a:lnTo>
                  <a:lnTo>
                    <a:pt x="1165" y="406"/>
                  </a:lnTo>
                  <a:lnTo>
                    <a:pt x="1167" y="406"/>
                  </a:lnTo>
                  <a:lnTo>
                    <a:pt x="1168" y="406"/>
                  </a:lnTo>
                  <a:lnTo>
                    <a:pt x="1170" y="402"/>
                  </a:lnTo>
                  <a:lnTo>
                    <a:pt x="1172" y="402"/>
                  </a:lnTo>
                  <a:lnTo>
                    <a:pt x="1172" y="402"/>
                  </a:lnTo>
                  <a:lnTo>
                    <a:pt x="1174" y="399"/>
                  </a:lnTo>
                  <a:lnTo>
                    <a:pt x="1176" y="399"/>
                  </a:lnTo>
                  <a:lnTo>
                    <a:pt x="1178" y="394"/>
                  </a:lnTo>
                  <a:lnTo>
                    <a:pt x="1180" y="389"/>
                  </a:lnTo>
                  <a:lnTo>
                    <a:pt x="1182" y="389"/>
                  </a:lnTo>
                  <a:lnTo>
                    <a:pt x="1184" y="389"/>
                  </a:lnTo>
                  <a:lnTo>
                    <a:pt x="1186" y="389"/>
                  </a:lnTo>
                  <a:lnTo>
                    <a:pt x="1187" y="389"/>
                  </a:lnTo>
                  <a:lnTo>
                    <a:pt x="1189" y="389"/>
                  </a:lnTo>
                  <a:lnTo>
                    <a:pt x="1191" y="385"/>
                  </a:lnTo>
                  <a:lnTo>
                    <a:pt x="1193" y="385"/>
                  </a:lnTo>
                  <a:lnTo>
                    <a:pt x="1193" y="385"/>
                  </a:lnTo>
                  <a:lnTo>
                    <a:pt x="1195" y="385"/>
                  </a:lnTo>
                  <a:lnTo>
                    <a:pt x="1197" y="385"/>
                  </a:lnTo>
                  <a:lnTo>
                    <a:pt x="1199" y="385"/>
                  </a:lnTo>
                  <a:lnTo>
                    <a:pt x="1201" y="373"/>
                  </a:lnTo>
                  <a:lnTo>
                    <a:pt x="1203" y="373"/>
                  </a:lnTo>
                  <a:lnTo>
                    <a:pt x="1204" y="364"/>
                  </a:lnTo>
                  <a:lnTo>
                    <a:pt x="1206" y="360"/>
                  </a:lnTo>
                  <a:lnTo>
                    <a:pt x="1206" y="360"/>
                  </a:lnTo>
                  <a:lnTo>
                    <a:pt x="1208" y="360"/>
                  </a:lnTo>
                  <a:lnTo>
                    <a:pt x="1210" y="360"/>
                  </a:lnTo>
                  <a:lnTo>
                    <a:pt x="1212" y="356"/>
                  </a:lnTo>
                  <a:lnTo>
                    <a:pt x="1214" y="356"/>
                  </a:lnTo>
                  <a:lnTo>
                    <a:pt x="1216" y="356"/>
                  </a:lnTo>
                  <a:lnTo>
                    <a:pt x="1218" y="356"/>
                  </a:lnTo>
                  <a:lnTo>
                    <a:pt x="1218" y="356"/>
                  </a:lnTo>
                  <a:lnTo>
                    <a:pt x="1220" y="356"/>
                  </a:lnTo>
                  <a:lnTo>
                    <a:pt x="1221" y="350"/>
                  </a:lnTo>
                  <a:lnTo>
                    <a:pt x="1223" y="350"/>
                  </a:lnTo>
                  <a:lnTo>
                    <a:pt x="1225" y="350"/>
                  </a:lnTo>
                  <a:lnTo>
                    <a:pt x="1227" y="350"/>
                  </a:lnTo>
                  <a:lnTo>
                    <a:pt x="1229" y="347"/>
                  </a:lnTo>
                  <a:lnTo>
                    <a:pt x="1231" y="347"/>
                  </a:lnTo>
                  <a:lnTo>
                    <a:pt x="1233" y="342"/>
                  </a:lnTo>
                  <a:lnTo>
                    <a:pt x="1235" y="342"/>
                  </a:lnTo>
                  <a:lnTo>
                    <a:pt x="1237" y="342"/>
                  </a:lnTo>
                  <a:lnTo>
                    <a:pt x="1238" y="342"/>
                  </a:lnTo>
                  <a:lnTo>
                    <a:pt x="1238" y="342"/>
                  </a:lnTo>
                  <a:lnTo>
                    <a:pt x="1240" y="342"/>
                  </a:lnTo>
                  <a:lnTo>
                    <a:pt x="1242" y="337"/>
                  </a:lnTo>
                  <a:lnTo>
                    <a:pt x="1244" y="337"/>
                  </a:lnTo>
                  <a:lnTo>
                    <a:pt x="1246" y="333"/>
                  </a:lnTo>
                  <a:lnTo>
                    <a:pt x="1248" y="333"/>
                  </a:lnTo>
                  <a:lnTo>
                    <a:pt x="1250" y="333"/>
                  </a:lnTo>
                  <a:lnTo>
                    <a:pt x="1250" y="333"/>
                  </a:lnTo>
                  <a:lnTo>
                    <a:pt x="1252" y="333"/>
                  </a:lnTo>
                  <a:lnTo>
                    <a:pt x="1254" y="333"/>
                  </a:lnTo>
                  <a:lnTo>
                    <a:pt x="1255" y="333"/>
                  </a:lnTo>
                  <a:lnTo>
                    <a:pt x="1257" y="329"/>
                  </a:lnTo>
                  <a:lnTo>
                    <a:pt x="1259" y="329"/>
                  </a:lnTo>
                  <a:lnTo>
                    <a:pt x="1261" y="329"/>
                  </a:lnTo>
                  <a:lnTo>
                    <a:pt x="1261" y="329"/>
                  </a:lnTo>
                  <a:lnTo>
                    <a:pt x="1263" y="329"/>
                  </a:lnTo>
                  <a:lnTo>
                    <a:pt x="1265" y="329"/>
                  </a:lnTo>
                  <a:lnTo>
                    <a:pt x="1267" y="329"/>
                  </a:lnTo>
                  <a:lnTo>
                    <a:pt x="1269" y="329"/>
                  </a:lnTo>
                  <a:lnTo>
                    <a:pt x="1271" y="323"/>
                  </a:lnTo>
                  <a:lnTo>
                    <a:pt x="1272" y="323"/>
                  </a:lnTo>
                  <a:lnTo>
                    <a:pt x="1274" y="323"/>
                  </a:lnTo>
                  <a:lnTo>
                    <a:pt x="1276" y="318"/>
                  </a:lnTo>
                  <a:lnTo>
                    <a:pt x="1278" y="318"/>
                  </a:lnTo>
                  <a:lnTo>
                    <a:pt x="1280" y="318"/>
                  </a:lnTo>
                  <a:lnTo>
                    <a:pt x="1282" y="318"/>
                  </a:lnTo>
                  <a:lnTo>
                    <a:pt x="1284" y="318"/>
                  </a:lnTo>
                  <a:lnTo>
                    <a:pt x="1284" y="318"/>
                  </a:lnTo>
                  <a:lnTo>
                    <a:pt x="1286" y="318"/>
                  </a:lnTo>
                  <a:lnTo>
                    <a:pt x="1288" y="318"/>
                  </a:lnTo>
                  <a:lnTo>
                    <a:pt x="1290" y="318"/>
                  </a:lnTo>
                  <a:lnTo>
                    <a:pt x="1291" y="318"/>
                  </a:lnTo>
                  <a:lnTo>
                    <a:pt x="1293" y="318"/>
                  </a:lnTo>
                  <a:lnTo>
                    <a:pt x="1295" y="313"/>
                  </a:lnTo>
                  <a:lnTo>
                    <a:pt x="1295" y="313"/>
                  </a:lnTo>
                  <a:lnTo>
                    <a:pt x="1297" y="313"/>
                  </a:lnTo>
                  <a:lnTo>
                    <a:pt x="1299" y="313"/>
                  </a:lnTo>
                  <a:lnTo>
                    <a:pt x="1301" y="309"/>
                  </a:lnTo>
                  <a:lnTo>
                    <a:pt x="1303" y="309"/>
                  </a:lnTo>
                  <a:lnTo>
                    <a:pt x="1305" y="309"/>
                  </a:lnTo>
                  <a:lnTo>
                    <a:pt x="1307" y="309"/>
                  </a:lnTo>
                  <a:lnTo>
                    <a:pt x="1307" y="309"/>
                  </a:lnTo>
                  <a:lnTo>
                    <a:pt x="1308" y="309"/>
                  </a:lnTo>
                  <a:lnTo>
                    <a:pt x="1310" y="309"/>
                  </a:lnTo>
                  <a:lnTo>
                    <a:pt x="1312" y="309"/>
                  </a:lnTo>
                  <a:lnTo>
                    <a:pt x="1314" y="309"/>
                  </a:lnTo>
                  <a:lnTo>
                    <a:pt x="1316" y="309"/>
                  </a:lnTo>
                  <a:lnTo>
                    <a:pt x="1318" y="309"/>
                  </a:lnTo>
                  <a:lnTo>
                    <a:pt x="1320" y="303"/>
                  </a:lnTo>
                  <a:lnTo>
                    <a:pt x="1322" y="303"/>
                  </a:lnTo>
                  <a:lnTo>
                    <a:pt x="1324" y="303"/>
                  </a:lnTo>
                  <a:lnTo>
                    <a:pt x="1325" y="298"/>
                  </a:lnTo>
                  <a:lnTo>
                    <a:pt x="1327" y="298"/>
                  </a:lnTo>
                  <a:lnTo>
                    <a:pt x="1327" y="292"/>
                  </a:lnTo>
                  <a:lnTo>
                    <a:pt x="1329" y="292"/>
                  </a:lnTo>
                  <a:lnTo>
                    <a:pt x="1331" y="292"/>
                  </a:lnTo>
                  <a:lnTo>
                    <a:pt x="1333" y="292"/>
                  </a:lnTo>
                  <a:lnTo>
                    <a:pt x="1335" y="292"/>
                  </a:lnTo>
                  <a:lnTo>
                    <a:pt x="1337" y="287"/>
                  </a:lnTo>
                  <a:lnTo>
                    <a:pt x="1339" y="287"/>
                  </a:lnTo>
                  <a:lnTo>
                    <a:pt x="1339" y="282"/>
                  </a:lnTo>
                  <a:lnTo>
                    <a:pt x="1341" y="282"/>
                  </a:lnTo>
                  <a:lnTo>
                    <a:pt x="1342" y="282"/>
                  </a:lnTo>
                  <a:lnTo>
                    <a:pt x="1344" y="277"/>
                  </a:lnTo>
                  <a:lnTo>
                    <a:pt x="1346" y="277"/>
                  </a:lnTo>
                  <a:lnTo>
                    <a:pt x="1348" y="277"/>
                  </a:lnTo>
                  <a:lnTo>
                    <a:pt x="1350" y="277"/>
                  </a:lnTo>
                  <a:lnTo>
                    <a:pt x="1352" y="277"/>
                  </a:lnTo>
                  <a:lnTo>
                    <a:pt x="1352" y="277"/>
                  </a:lnTo>
                  <a:lnTo>
                    <a:pt x="1354" y="277"/>
                  </a:lnTo>
                  <a:lnTo>
                    <a:pt x="1356" y="277"/>
                  </a:lnTo>
                  <a:lnTo>
                    <a:pt x="1358" y="277"/>
                  </a:lnTo>
                  <a:lnTo>
                    <a:pt x="1359" y="277"/>
                  </a:lnTo>
                  <a:lnTo>
                    <a:pt x="1361" y="277"/>
                  </a:lnTo>
                  <a:lnTo>
                    <a:pt x="1363" y="277"/>
                  </a:lnTo>
                  <a:lnTo>
                    <a:pt x="1365" y="277"/>
                  </a:lnTo>
                  <a:lnTo>
                    <a:pt x="1367" y="277"/>
                  </a:lnTo>
                  <a:lnTo>
                    <a:pt x="1369" y="277"/>
                  </a:lnTo>
                  <a:lnTo>
                    <a:pt x="1371" y="277"/>
                  </a:lnTo>
                  <a:lnTo>
                    <a:pt x="1373" y="270"/>
                  </a:lnTo>
                  <a:lnTo>
                    <a:pt x="1373" y="265"/>
                  </a:lnTo>
                  <a:lnTo>
                    <a:pt x="1375" y="265"/>
                  </a:lnTo>
                  <a:lnTo>
                    <a:pt x="1376" y="265"/>
                  </a:lnTo>
                  <a:lnTo>
                    <a:pt x="1378" y="265"/>
                  </a:lnTo>
                  <a:lnTo>
                    <a:pt x="1380" y="265"/>
                  </a:lnTo>
                  <a:lnTo>
                    <a:pt x="1382" y="265"/>
                  </a:lnTo>
                  <a:lnTo>
                    <a:pt x="1382" y="265"/>
                  </a:lnTo>
                  <a:lnTo>
                    <a:pt x="1384" y="265"/>
                  </a:lnTo>
                  <a:lnTo>
                    <a:pt x="1386" y="265"/>
                  </a:lnTo>
                  <a:lnTo>
                    <a:pt x="1388" y="265"/>
                  </a:lnTo>
                  <a:lnTo>
                    <a:pt x="1390" y="265"/>
                  </a:lnTo>
                  <a:lnTo>
                    <a:pt x="1392" y="265"/>
                  </a:lnTo>
                  <a:lnTo>
                    <a:pt x="1394" y="265"/>
                  </a:lnTo>
                  <a:lnTo>
                    <a:pt x="1395" y="265"/>
                  </a:lnTo>
                  <a:lnTo>
                    <a:pt x="1397" y="260"/>
                  </a:lnTo>
                  <a:lnTo>
                    <a:pt x="1397" y="253"/>
                  </a:lnTo>
                  <a:lnTo>
                    <a:pt x="1399" y="253"/>
                  </a:lnTo>
                  <a:lnTo>
                    <a:pt x="1401" y="253"/>
                  </a:lnTo>
                  <a:lnTo>
                    <a:pt x="1403" y="253"/>
                  </a:lnTo>
                  <a:lnTo>
                    <a:pt x="1405" y="253"/>
                  </a:lnTo>
                  <a:lnTo>
                    <a:pt x="1407" y="253"/>
                  </a:lnTo>
                  <a:lnTo>
                    <a:pt x="1409" y="247"/>
                  </a:lnTo>
                  <a:lnTo>
                    <a:pt x="1411" y="247"/>
                  </a:lnTo>
                  <a:lnTo>
                    <a:pt x="1412" y="247"/>
                  </a:lnTo>
                  <a:lnTo>
                    <a:pt x="1414" y="240"/>
                  </a:lnTo>
                  <a:lnTo>
                    <a:pt x="1416" y="240"/>
                  </a:lnTo>
                  <a:lnTo>
                    <a:pt x="1416" y="233"/>
                  </a:lnTo>
                  <a:lnTo>
                    <a:pt x="1418" y="233"/>
                  </a:lnTo>
                  <a:lnTo>
                    <a:pt x="1420" y="233"/>
                  </a:lnTo>
                  <a:lnTo>
                    <a:pt x="1422" y="233"/>
                  </a:lnTo>
                  <a:lnTo>
                    <a:pt x="1424" y="233"/>
                  </a:lnTo>
                  <a:lnTo>
                    <a:pt x="1426" y="227"/>
                  </a:lnTo>
                  <a:lnTo>
                    <a:pt x="1428" y="227"/>
                  </a:lnTo>
                  <a:lnTo>
                    <a:pt x="1428" y="227"/>
                  </a:lnTo>
                  <a:lnTo>
                    <a:pt x="1429" y="220"/>
                  </a:lnTo>
                  <a:lnTo>
                    <a:pt x="1431" y="220"/>
                  </a:lnTo>
                  <a:lnTo>
                    <a:pt x="1433" y="220"/>
                  </a:lnTo>
                  <a:lnTo>
                    <a:pt x="1435" y="220"/>
                  </a:lnTo>
                  <a:lnTo>
                    <a:pt x="1437" y="220"/>
                  </a:lnTo>
                  <a:lnTo>
                    <a:pt x="1439" y="220"/>
                  </a:lnTo>
                  <a:lnTo>
                    <a:pt x="1441" y="220"/>
                  </a:lnTo>
                  <a:lnTo>
                    <a:pt x="1443" y="220"/>
                  </a:lnTo>
                  <a:lnTo>
                    <a:pt x="1443" y="220"/>
                  </a:lnTo>
                  <a:lnTo>
                    <a:pt x="1445" y="220"/>
                  </a:lnTo>
                  <a:lnTo>
                    <a:pt x="1446" y="220"/>
                  </a:lnTo>
                  <a:lnTo>
                    <a:pt x="1448" y="213"/>
                  </a:lnTo>
                  <a:lnTo>
                    <a:pt x="1450" y="213"/>
                  </a:lnTo>
                  <a:lnTo>
                    <a:pt x="1452" y="213"/>
                  </a:lnTo>
                  <a:lnTo>
                    <a:pt x="1454" y="206"/>
                  </a:lnTo>
                  <a:lnTo>
                    <a:pt x="1456" y="206"/>
                  </a:lnTo>
                  <a:lnTo>
                    <a:pt x="1458" y="206"/>
                  </a:lnTo>
                  <a:lnTo>
                    <a:pt x="1460" y="206"/>
                  </a:lnTo>
                  <a:lnTo>
                    <a:pt x="1460" y="206"/>
                  </a:lnTo>
                  <a:lnTo>
                    <a:pt x="1462" y="206"/>
                  </a:lnTo>
                  <a:lnTo>
                    <a:pt x="1463" y="206"/>
                  </a:lnTo>
                  <a:lnTo>
                    <a:pt x="1465" y="206"/>
                  </a:lnTo>
                  <a:lnTo>
                    <a:pt x="1467" y="206"/>
                  </a:lnTo>
                  <a:lnTo>
                    <a:pt x="1469" y="206"/>
                  </a:lnTo>
                  <a:lnTo>
                    <a:pt x="1471" y="206"/>
                  </a:lnTo>
                  <a:lnTo>
                    <a:pt x="1471" y="206"/>
                  </a:lnTo>
                  <a:lnTo>
                    <a:pt x="1473" y="206"/>
                  </a:lnTo>
                  <a:lnTo>
                    <a:pt x="1475" y="206"/>
                  </a:lnTo>
                  <a:lnTo>
                    <a:pt x="1477" y="206"/>
                  </a:lnTo>
                  <a:lnTo>
                    <a:pt x="1479" y="206"/>
                  </a:lnTo>
                  <a:lnTo>
                    <a:pt x="1480" y="206"/>
                  </a:lnTo>
                  <a:lnTo>
                    <a:pt x="1482" y="206"/>
                  </a:lnTo>
                  <a:lnTo>
                    <a:pt x="1484" y="206"/>
                  </a:lnTo>
                  <a:lnTo>
                    <a:pt x="1486" y="206"/>
                  </a:lnTo>
                  <a:lnTo>
                    <a:pt x="1488" y="206"/>
                  </a:lnTo>
                  <a:lnTo>
                    <a:pt x="1488" y="206"/>
                  </a:lnTo>
                  <a:lnTo>
                    <a:pt x="1490" y="206"/>
                  </a:lnTo>
                  <a:lnTo>
                    <a:pt x="1492" y="206"/>
                  </a:lnTo>
                  <a:lnTo>
                    <a:pt x="1494" y="206"/>
                  </a:lnTo>
                  <a:lnTo>
                    <a:pt x="1496" y="206"/>
                  </a:lnTo>
                  <a:lnTo>
                    <a:pt x="1498" y="206"/>
                  </a:lnTo>
                  <a:lnTo>
                    <a:pt x="1499" y="206"/>
                  </a:lnTo>
                  <a:lnTo>
                    <a:pt x="1501" y="206"/>
                  </a:lnTo>
                  <a:lnTo>
                    <a:pt x="1503" y="198"/>
                  </a:lnTo>
                  <a:lnTo>
                    <a:pt x="1505" y="198"/>
                  </a:lnTo>
                  <a:lnTo>
                    <a:pt x="1505" y="198"/>
                  </a:lnTo>
                  <a:lnTo>
                    <a:pt x="1507" y="198"/>
                  </a:lnTo>
                  <a:lnTo>
                    <a:pt x="1509" y="191"/>
                  </a:lnTo>
                  <a:lnTo>
                    <a:pt x="1511" y="182"/>
                  </a:lnTo>
                  <a:lnTo>
                    <a:pt x="1513" y="182"/>
                  </a:lnTo>
                  <a:lnTo>
                    <a:pt x="1515" y="182"/>
                  </a:lnTo>
                  <a:lnTo>
                    <a:pt x="1515" y="182"/>
                  </a:lnTo>
                  <a:lnTo>
                    <a:pt x="1516" y="182"/>
                  </a:lnTo>
                  <a:lnTo>
                    <a:pt x="1518" y="182"/>
                  </a:lnTo>
                  <a:lnTo>
                    <a:pt x="1520" y="175"/>
                  </a:lnTo>
                  <a:lnTo>
                    <a:pt x="1522" y="175"/>
                  </a:lnTo>
                  <a:lnTo>
                    <a:pt x="1524" y="175"/>
                  </a:lnTo>
                  <a:lnTo>
                    <a:pt x="1526" y="175"/>
                  </a:lnTo>
                  <a:lnTo>
                    <a:pt x="1528" y="175"/>
                  </a:lnTo>
                  <a:lnTo>
                    <a:pt x="1530" y="175"/>
                  </a:lnTo>
                  <a:lnTo>
                    <a:pt x="1532" y="175"/>
                  </a:lnTo>
                  <a:lnTo>
                    <a:pt x="1533" y="165"/>
                  </a:lnTo>
                  <a:lnTo>
                    <a:pt x="1533" y="165"/>
                  </a:lnTo>
                  <a:lnTo>
                    <a:pt x="1535" y="165"/>
                  </a:lnTo>
                  <a:lnTo>
                    <a:pt x="1537" y="165"/>
                  </a:lnTo>
                  <a:lnTo>
                    <a:pt x="1539" y="158"/>
                  </a:lnTo>
                  <a:lnTo>
                    <a:pt x="1541" y="158"/>
                  </a:lnTo>
                  <a:lnTo>
                    <a:pt x="1543" y="158"/>
                  </a:lnTo>
                  <a:lnTo>
                    <a:pt x="1545" y="158"/>
                  </a:lnTo>
                  <a:lnTo>
                    <a:pt x="1547" y="158"/>
                  </a:lnTo>
                  <a:lnTo>
                    <a:pt x="1549" y="158"/>
                  </a:lnTo>
                  <a:lnTo>
                    <a:pt x="1549" y="158"/>
                  </a:lnTo>
                  <a:lnTo>
                    <a:pt x="1550" y="158"/>
                  </a:lnTo>
                  <a:lnTo>
                    <a:pt x="1552" y="158"/>
                  </a:lnTo>
                  <a:lnTo>
                    <a:pt x="1554" y="158"/>
                  </a:lnTo>
                  <a:lnTo>
                    <a:pt x="1556" y="158"/>
                  </a:lnTo>
                  <a:lnTo>
                    <a:pt x="1558" y="158"/>
                  </a:lnTo>
                  <a:lnTo>
                    <a:pt x="1558" y="158"/>
                  </a:lnTo>
                  <a:lnTo>
                    <a:pt x="1560" y="158"/>
                  </a:lnTo>
                  <a:lnTo>
                    <a:pt x="1562" y="158"/>
                  </a:lnTo>
                  <a:lnTo>
                    <a:pt x="1564" y="158"/>
                  </a:lnTo>
                  <a:lnTo>
                    <a:pt x="1566" y="158"/>
                  </a:lnTo>
                  <a:lnTo>
                    <a:pt x="1567" y="158"/>
                  </a:lnTo>
                  <a:lnTo>
                    <a:pt x="1569" y="158"/>
                  </a:lnTo>
                  <a:lnTo>
                    <a:pt x="1571" y="158"/>
                  </a:lnTo>
                  <a:lnTo>
                    <a:pt x="1573" y="158"/>
                  </a:lnTo>
                  <a:lnTo>
                    <a:pt x="1575" y="158"/>
                  </a:lnTo>
                  <a:lnTo>
                    <a:pt x="1577" y="158"/>
                  </a:lnTo>
                  <a:lnTo>
                    <a:pt x="1579" y="158"/>
                  </a:lnTo>
                  <a:lnTo>
                    <a:pt x="1579" y="158"/>
                  </a:lnTo>
                  <a:lnTo>
                    <a:pt x="1581" y="158"/>
                  </a:lnTo>
                  <a:lnTo>
                    <a:pt x="1583" y="147"/>
                  </a:lnTo>
                  <a:lnTo>
                    <a:pt x="1584" y="147"/>
                  </a:lnTo>
                  <a:lnTo>
                    <a:pt x="1586" y="147"/>
                  </a:lnTo>
                  <a:lnTo>
                    <a:pt x="1588" y="147"/>
                  </a:lnTo>
                  <a:lnTo>
                    <a:pt x="1590" y="147"/>
                  </a:lnTo>
                  <a:lnTo>
                    <a:pt x="1592" y="147"/>
                  </a:lnTo>
                  <a:lnTo>
                    <a:pt x="1592" y="147"/>
                  </a:lnTo>
                  <a:lnTo>
                    <a:pt x="1594" y="147"/>
                  </a:lnTo>
                  <a:lnTo>
                    <a:pt x="1596" y="147"/>
                  </a:lnTo>
                  <a:lnTo>
                    <a:pt x="1598" y="147"/>
                  </a:lnTo>
                  <a:lnTo>
                    <a:pt x="1600" y="147"/>
                  </a:lnTo>
                  <a:lnTo>
                    <a:pt x="1602" y="147"/>
                  </a:lnTo>
                  <a:lnTo>
                    <a:pt x="1603" y="147"/>
                  </a:lnTo>
                  <a:lnTo>
                    <a:pt x="1603" y="147"/>
                  </a:lnTo>
                  <a:lnTo>
                    <a:pt x="1605" y="147"/>
                  </a:lnTo>
                  <a:lnTo>
                    <a:pt x="1607" y="136"/>
                  </a:lnTo>
                  <a:lnTo>
                    <a:pt x="1609" y="136"/>
                  </a:lnTo>
                  <a:lnTo>
                    <a:pt x="1611" y="136"/>
                  </a:lnTo>
                  <a:lnTo>
                    <a:pt x="1613" y="136"/>
                  </a:lnTo>
                  <a:lnTo>
                    <a:pt x="1615" y="124"/>
                  </a:lnTo>
                  <a:lnTo>
                    <a:pt x="1617" y="124"/>
                  </a:lnTo>
                  <a:lnTo>
                    <a:pt x="1619" y="124"/>
                  </a:lnTo>
                  <a:lnTo>
                    <a:pt x="1620" y="124"/>
                  </a:lnTo>
                  <a:lnTo>
                    <a:pt x="1622" y="113"/>
                  </a:lnTo>
                  <a:lnTo>
                    <a:pt x="1624" y="113"/>
                  </a:lnTo>
                  <a:lnTo>
                    <a:pt x="1624" y="113"/>
                  </a:lnTo>
                  <a:lnTo>
                    <a:pt x="1626" y="113"/>
                  </a:lnTo>
                  <a:lnTo>
                    <a:pt x="1628" y="113"/>
                  </a:lnTo>
                  <a:lnTo>
                    <a:pt x="1630" y="102"/>
                  </a:lnTo>
                  <a:lnTo>
                    <a:pt x="1632" y="102"/>
                  </a:lnTo>
                  <a:lnTo>
                    <a:pt x="1634" y="102"/>
                  </a:lnTo>
                  <a:lnTo>
                    <a:pt x="1636" y="102"/>
                  </a:lnTo>
                  <a:lnTo>
                    <a:pt x="1636" y="102"/>
                  </a:lnTo>
                  <a:lnTo>
                    <a:pt x="1637" y="102"/>
                  </a:lnTo>
                  <a:lnTo>
                    <a:pt x="1639" y="102"/>
                  </a:lnTo>
                  <a:lnTo>
                    <a:pt x="1641" y="102"/>
                  </a:lnTo>
                  <a:lnTo>
                    <a:pt x="1643" y="102"/>
                  </a:lnTo>
                  <a:lnTo>
                    <a:pt x="1645" y="102"/>
                  </a:lnTo>
                  <a:lnTo>
                    <a:pt x="1647" y="102"/>
                  </a:lnTo>
                  <a:lnTo>
                    <a:pt x="1647" y="102"/>
                  </a:lnTo>
                  <a:lnTo>
                    <a:pt x="1649" y="102"/>
                  </a:lnTo>
                  <a:lnTo>
                    <a:pt x="1651" y="102"/>
                  </a:lnTo>
                  <a:lnTo>
                    <a:pt x="1653" y="102"/>
                  </a:lnTo>
                  <a:lnTo>
                    <a:pt x="1654" y="102"/>
                  </a:lnTo>
                  <a:lnTo>
                    <a:pt x="1656" y="102"/>
                  </a:lnTo>
                  <a:lnTo>
                    <a:pt x="1658" y="102"/>
                  </a:lnTo>
                  <a:lnTo>
                    <a:pt x="1660" y="102"/>
                  </a:lnTo>
                  <a:lnTo>
                    <a:pt x="1662" y="102"/>
                  </a:lnTo>
                  <a:lnTo>
                    <a:pt x="1664" y="102"/>
                  </a:lnTo>
                  <a:lnTo>
                    <a:pt x="1666" y="102"/>
                  </a:lnTo>
                  <a:lnTo>
                    <a:pt x="1668" y="102"/>
                  </a:lnTo>
                  <a:lnTo>
                    <a:pt x="1670" y="102"/>
                  </a:lnTo>
                  <a:lnTo>
                    <a:pt x="1670" y="102"/>
                  </a:lnTo>
                  <a:lnTo>
                    <a:pt x="1671" y="102"/>
                  </a:lnTo>
                  <a:lnTo>
                    <a:pt x="1673" y="102"/>
                  </a:lnTo>
                  <a:lnTo>
                    <a:pt x="1675" y="102"/>
                  </a:lnTo>
                  <a:lnTo>
                    <a:pt x="1677" y="88"/>
                  </a:lnTo>
                  <a:lnTo>
                    <a:pt x="1679" y="88"/>
                  </a:lnTo>
                  <a:lnTo>
                    <a:pt x="1681" y="88"/>
                  </a:lnTo>
                  <a:lnTo>
                    <a:pt x="1681" y="88"/>
                  </a:lnTo>
                  <a:lnTo>
                    <a:pt x="1683" y="74"/>
                  </a:lnTo>
                  <a:lnTo>
                    <a:pt x="1685" y="74"/>
                  </a:lnTo>
                  <a:lnTo>
                    <a:pt x="1687" y="74"/>
                  </a:lnTo>
                  <a:lnTo>
                    <a:pt x="1688" y="74"/>
                  </a:lnTo>
                  <a:lnTo>
                    <a:pt x="1690" y="74"/>
                  </a:lnTo>
                  <a:lnTo>
                    <a:pt x="1692" y="74"/>
                  </a:lnTo>
                  <a:lnTo>
                    <a:pt x="1692" y="74"/>
                  </a:lnTo>
                  <a:lnTo>
                    <a:pt x="1694" y="74"/>
                  </a:lnTo>
                  <a:lnTo>
                    <a:pt x="1696" y="74"/>
                  </a:lnTo>
                  <a:lnTo>
                    <a:pt x="1698" y="74"/>
                  </a:lnTo>
                  <a:lnTo>
                    <a:pt x="1700" y="74"/>
                  </a:lnTo>
                  <a:lnTo>
                    <a:pt x="1702" y="74"/>
                  </a:lnTo>
                  <a:lnTo>
                    <a:pt x="1704" y="74"/>
                  </a:lnTo>
                  <a:lnTo>
                    <a:pt x="1706" y="74"/>
                  </a:lnTo>
                  <a:lnTo>
                    <a:pt x="1707" y="74"/>
                  </a:lnTo>
                  <a:lnTo>
                    <a:pt x="1709" y="74"/>
                  </a:lnTo>
                  <a:lnTo>
                    <a:pt x="1711" y="74"/>
                  </a:lnTo>
                  <a:lnTo>
                    <a:pt x="1713" y="54"/>
                  </a:lnTo>
                  <a:lnTo>
                    <a:pt x="1713" y="54"/>
                  </a:lnTo>
                  <a:lnTo>
                    <a:pt x="1715" y="54"/>
                  </a:lnTo>
                  <a:lnTo>
                    <a:pt x="1717" y="54"/>
                  </a:lnTo>
                  <a:lnTo>
                    <a:pt x="1719" y="54"/>
                  </a:lnTo>
                  <a:lnTo>
                    <a:pt x="1721" y="54"/>
                  </a:lnTo>
                  <a:lnTo>
                    <a:pt x="1723" y="54"/>
                  </a:lnTo>
                  <a:lnTo>
                    <a:pt x="1724" y="54"/>
                  </a:lnTo>
                  <a:lnTo>
                    <a:pt x="1724" y="54"/>
                  </a:lnTo>
                  <a:lnTo>
                    <a:pt x="1726" y="54"/>
                  </a:lnTo>
                  <a:lnTo>
                    <a:pt x="1728" y="54"/>
                  </a:lnTo>
                  <a:lnTo>
                    <a:pt x="1730" y="54"/>
                  </a:lnTo>
                  <a:lnTo>
                    <a:pt x="1732" y="54"/>
                  </a:lnTo>
                  <a:lnTo>
                    <a:pt x="1734" y="54"/>
                  </a:lnTo>
                  <a:lnTo>
                    <a:pt x="1736" y="54"/>
                  </a:lnTo>
                  <a:lnTo>
                    <a:pt x="1738" y="54"/>
                  </a:lnTo>
                  <a:lnTo>
                    <a:pt x="1738" y="54"/>
                  </a:lnTo>
                  <a:lnTo>
                    <a:pt x="1740" y="54"/>
                  </a:lnTo>
                  <a:lnTo>
                    <a:pt x="1741" y="54"/>
                  </a:lnTo>
                  <a:lnTo>
                    <a:pt x="1743" y="54"/>
                  </a:lnTo>
                  <a:lnTo>
                    <a:pt x="1745" y="54"/>
                  </a:lnTo>
                  <a:lnTo>
                    <a:pt x="1747" y="54"/>
                  </a:lnTo>
                  <a:lnTo>
                    <a:pt x="1749" y="54"/>
                  </a:lnTo>
                  <a:lnTo>
                    <a:pt x="1751" y="54"/>
                  </a:lnTo>
                  <a:lnTo>
                    <a:pt x="1753" y="54"/>
                  </a:lnTo>
                  <a:lnTo>
                    <a:pt x="1755" y="54"/>
                  </a:lnTo>
                  <a:lnTo>
                    <a:pt x="1757" y="54"/>
                  </a:lnTo>
                  <a:lnTo>
                    <a:pt x="1758" y="54"/>
                  </a:lnTo>
                  <a:lnTo>
                    <a:pt x="1758" y="54"/>
                  </a:lnTo>
                  <a:lnTo>
                    <a:pt x="1760" y="54"/>
                  </a:lnTo>
                  <a:lnTo>
                    <a:pt x="1762" y="54"/>
                  </a:lnTo>
                  <a:lnTo>
                    <a:pt x="1764" y="54"/>
                  </a:lnTo>
                  <a:lnTo>
                    <a:pt x="1766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74" y="54"/>
                  </a:lnTo>
                  <a:lnTo>
                    <a:pt x="1775" y="29"/>
                  </a:lnTo>
                  <a:lnTo>
                    <a:pt x="1777" y="29"/>
                  </a:lnTo>
                  <a:lnTo>
                    <a:pt x="1779" y="29"/>
                  </a:lnTo>
                  <a:lnTo>
                    <a:pt x="1781" y="29"/>
                  </a:lnTo>
                  <a:lnTo>
                    <a:pt x="1783" y="29"/>
                  </a:lnTo>
                  <a:lnTo>
                    <a:pt x="1783" y="29"/>
                  </a:lnTo>
                  <a:lnTo>
                    <a:pt x="1785" y="29"/>
                  </a:lnTo>
                  <a:lnTo>
                    <a:pt x="1787" y="29"/>
                  </a:lnTo>
                  <a:lnTo>
                    <a:pt x="1789" y="29"/>
                  </a:lnTo>
                  <a:lnTo>
                    <a:pt x="1791" y="29"/>
                  </a:lnTo>
                  <a:lnTo>
                    <a:pt x="1792" y="29"/>
                  </a:lnTo>
                  <a:lnTo>
                    <a:pt x="1794" y="29"/>
                  </a:lnTo>
                  <a:lnTo>
                    <a:pt x="1796" y="29"/>
                  </a:lnTo>
                  <a:lnTo>
                    <a:pt x="1798" y="29"/>
                  </a:lnTo>
                  <a:lnTo>
                    <a:pt x="1800" y="29"/>
                  </a:lnTo>
                  <a:lnTo>
                    <a:pt x="1802" y="29"/>
                  </a:lnTo>
                  <a:lnTo>
                    <a:pt x="1802" y="29"/>
                  </a:lnTo>
                  <a:lnTo>
                    <a:pt x="1804" y="29"/>
                  </a:lnTo>
                  <a:lnTo>
                    <a:pt x="1806" y="29"/>
                  </a:lnTo>
                  <a:lnTo>
                    <a:pt x="1808" y="29"/>
                  </a:lnTo>
                  <a:lnTo>
                    <a:pt x="1810" y="29"/>
                  </a:lnTo>
                  <a:lnTo>
                    <a:pt x="1811" y="29"/>
                  </a:lnTo>
                  <a:lnTo>
                    <a:pt x="1813" y="29"/>
                  </a:lnTo>
                  <a:lnTo>
                    <a:pt x="1813" y="29"/>
                  </a:lnTo>
                  <a:lnTo>
                    <a:pt x="1815" y="0"/>
                  </a:lnTo>
                  <a:lnTo>
                    <a:pt x="1817" y="0"/>
                  </a:lnTo>
                  <a:lnTo>
                    <a:pt x="1819" y="0"/>
                  </a:lnTo>
                  <a:lnTo>
                    <a:pt x="1821" y="0"/>
                  </a:lnTo>
                  <a:lnTo>
                    <a:pt x="1823" y="0"/>
                  </a:lnTo>
                  <a:lnTo>
                    <a:pt x="1825" y="0"/>
                  </a:lnTo>
                  <a:lnTo>
                    <a:pt x="1827" y="0"/>
                  </a:lnTo>
                  <a:lnTo>
                    <a:pt x="1828" y="0"/>
                  </a:lnTo>
                  <a:lnTo>
                    <a:pt x="1828" y="0"/>
                  </a:lnTo>
                  <a:lnTo>
                    <a:pt x="1830" y="0"/>
                  </a:lnTo>
                  <a:lnTo>
                    <a:pt x="1832" y="0"/>
                  </a:lnTo>
                  <a:lnTo>
                    <a:pt x="1834" y="0"/>
                  </a:lnTo>
                  <a:lnTo>
                    <a:pt x="1836" y="0"/>
                  </a:lnTo>
                  <a:lnTo>
                    <a:pt x="1838" y="0"/>
                  </a:lnTo>
                </a:path>
              </a:pathLst>
            </a:custGeom>
            <a:noFill/>
            <a:ln w="28575" cap="rnd">
              <a:solidFill>
                <a:srgbClr val="00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519">
                <a:solidFill>
                  <a:srgbClr val="000000"/>
                </a:solidFill>
              </a:endParaRPr>
            </a:p>
          </p:txBody>
        </p:sp>
        <p:sp>
          <p:nvSpPr>
            <p:cNvPr id="244" name="Freeform 40">
              <a:extLst>
                <a:ext uri="{FF2B5EF4-FFF2-40B4-BE49-F238E27FC236}">
                  <a16:creationId xmlns:a16="http://schemas.microsoft.com/office/drawing/2014/main" id="{FE5A1632-FBCA-48DB-BC74-35493698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326" y="2862426"/>
              <a:ext cx="2917825" cy="1998663"/>
            </a:xfrm>
            <a:custGeom>
              <a:avLst/>
              <a:gdLst>
                <a:gd name="T0" fmla="*/ 28 w 1838"/>
                <a:gd name="T1" fmla="*/ 1245 h 1259"/>
                <a:gd name="T2" fmla="*/ 59 w 1838"/>
                <a:gd name="T3" fmla="*/ 1213 h 1259"/>
                <a:gd name="T4" fmla="*/ 89 w 1838"/>
                <a:gd name="T5" fmla="*/ 1175 h 1259"/>
                <a:gd name="T6" fmla="*/ 119 w 1838"/>
                <a:gd name="T7" fmla="*/ 1146 h 1259"/>
                <a:gd name="T8" fmla="*/ 149 w 1838"/>
                <a:gd name="T9" fmla="*/ 1115 h 1259"/>
                <a:gd name="T10" fmla="*/ 180 w 1838"/>
                <a:gd name="T11" fmla="*/ 1079 h 1259"/>
                <a:gd name="T12" fmla="*/ 210 w 1838"/>
                <a:gd name="T13" fmla="*/ 1049 h 1259"/>
                <a:gd name="T14" fmla="*/ 240 w 1838"/>
                <a:gd name="T15" fmla="*/ 1014 h 1259"/>
                <a:gd name="T16" fmla="*/ 270 w 1838"/>
                <a:gd name="T17" fmla="*/ 998 h 1259"/>
                <a:gd name="T18" fmla="*/ 301 w 1838"/>
                <a:gd name="T19" fmla="*/ 963 h 1259"/>
                <a:gd name="T20" fmla="*/ 331 w 1838"/>
                <a:gd name="T21" fmla="*/ 928 h 1259"/>
                <a:gd name="T22" fmla="*/ 359 w 1838"/>
                <a:gd name="T23" fmla="*/ 886 h 1259"/>
                <a:gd name="T24" fmla="*/ 391 w 1838"/>
                <a:gd name="T25" fmla="*/ 877 h 1259"/>
                <a:gd name="T26" fmla="*/ 422 w 1838"/>
                <a:gd name="T27" fmla="*/ 846 h 1259"/>
                <a:gd name="T28" fmla="*/ 450 w 1838"/>
                <a:gd name="T29" fmla="*/ 817 h 1259"/>
                <a:gd name="T30" fmla="*/ 480 w 1838"/>
                <a:gd name="T31" fmla="*/ 774 h 1259"/>
                <a:gd name="T32" fmla="*/ 512 w 1838"/>
                <a:gd name="T33" fmla="*/ 752 h 1259"/>
                <a:gd name="T34" fmla="*/ 541 w 1838"/>
                <a:gd name="T35" fmla="*/ 728 h 1259"/>
                <a:gd name="T36" fmla="*/ 571 w 1838"/>
                <a:gd name="T37" fmla="*/ 705 h 1259"/>
                <a:gd name="T38" fmla="*/ 601 w 1838"/>
                <a:gd name="T39" fmla="*/ 688 h 1259"/>
                <a:gd name="T40" fmla="*/ 631 w 1838"/>
                <a:gd name="T41" fmla="*/ 666 h 1259"/>
                <a:gd name="T42" fmla="*/ 662 w 1838"/>
                <a:gd name="T43" fmla="*/ 633 h 1259"/>
                <a:gd name="T44" fmla="*/ 692 w 1838"/>
                <a:gd name="T45" fmla="*/ 618 h 1259"/>
                <a:gd name="T46" fmla="*/ 722 w 1838"/>
                <a:gd name="T47" fmla="*/ 604 h 1259"/>
                <a:gd name="T48" fmla="*/ 752 w 1838"/>
                <a:gd name="T49" fmla="*/ 588 h 1259"/>
                <a:gd name="T50" fmla="*/ 783 w 1838"/>
                <a:gd name="T51" fmla="*/ 574 h 1259"/>
                <a:gd name="T52" fmla="*/ 813 w 1838"/>
                <a:gd name="T53" fmla="*/ 557 h 1259"/>
                <a:gd name="T54" fmla="*/ 843 w 1838"/>
                <a:gd name="T55" fmla="*/ 542 h 1259"/>
                <a:gd name="T56" fmla="*/ 874 w 1838"/>
                <a:gd name="T57" fmla="*/ 528 h 1259"/>
                <a:gd name="T58" fmla="*/ 904 w 1838"/>
                <a:gd name="T59" fmla="*/ 515 h 1259"/>
                <a:gd name="T60" fmla="*/ 934 w 1838"/>
                <a:gd name="T61" fmla="*/ 488 h 1259"/>
                <a:gd name="T62" fmla="*/ 964 w 1838"/>
                <a:gd name="T63" fmla="*/ 470 h 1259"/>
                <a:gd name="T64" fmla="*/ 995 w 1838"/>
                <a:gd name="T65" fmla="*/ 444 h 1259"/>
                <a:gd name="T66" fmla="*/ 1025 w 1838"/>
                <a:gd name="T67" fmla="*/ 433 h 1259"/>
                <a:gd name="T68" fmla="*/ 1055 w 1838"/>
                <a:gd name="T69" fmla="*/ 399 h 1259"/>
                <a:gd name="T70" fmla="*/ 1085 w 1838"/>
                <a:gd name="T71" fmla="*/ 388 h 1259"/>
                <a:gd name="T72" fmla="*/ 1116 w 1838"/>
                <a:gd name="T73" fmla="*/ 358 h 1259"/>
                <a:gd name="T74" fmla="*/ 1146 w 1838"/>
                <a:gd name="T75" fmla="*/ 346 h 1259"/>
                <a:gd name="T76" fmla="*/ 1174 w 1838"/>
                <a:gd name="T77" fmla="*/ 337 h 1259"/>
                <a:gd name="T78" fmla="*/ 1206 w 1838"/>
                <a:gd name="T79" fmla="*/ 325 h 1259"/>
                <a:gd name="T80" fmla="*/ 1237 w 1838"/>
                <a:gd name="T81" fmla="*/ 302 h 1259"/>
                <a:gd name="T82" fmla="*/ 1265 w 1838"/>
                <a:gd name="T83" fmla="*/ 292 h 1259"/>
                <a:gd name="T84" fmla="*/ 1295 w 1838"/>
                <a:gd name="T85" fmla="*/ 268 h 1259"/>
                <a:gd name="T86" fmla="*/ 1327 w 1838"/>
                <a:gd name="T87" fmla="*/ 263 h 1259"/>
                <a:gd name="T88" fmla="*/ 1356 w 1838"/>
                <a:gd name="T89" fmla="*/ 263 h 1259"/>
                <a:gd name="T90" fmla="*/ 1386 w 1838"/>
                <a:gd name="T91" fmla="*/ 251 h 1259"/>
                <a:gd name="T92" fmla="*/ 1416 w 1838"/>
                <a:gd name="T93" fmla="*/ 246 h 1259"/>
                <a:gd name="T94" fmla="*/ 1446 w 1838"/>
                <a:gd name="T95" fmla="*/ 224 h 1259"/>
                <a:gd name="T96" fmla="*/ 1477 w 1838"/>
                <a:gd name="T97" fmla="*/ 217 h 1259"/>
                <a:gd name="T98" fmla="*/ 1507 w 1838"/>
                <a:gd name="T99" fmla="*/ 178 h 1259"/>
                <a:gd name="T100" fmla="*/ 1537 w 1838"/>
                <a:gd name="T101" fmla="*/ 170 h 1259"/>
                <a:gd name="T102" fmla="*/ 1567 w 1838"/>
                <a:gd name="T103" fmla="*/ 151 h 1259"/>
                <a:gd name="T104" fmla="*/ 1598 w 1838"/>
                <a:gd name="T105" fmla="*/ 106 h 1259"/>
                <a:gd name="T106" fmla="*/ 1628 w 1838"/>
                <a:gd name="T107" fmla="*/ 106 h 1259"/>
                <a:gd name="T108" fmla="*/ 1658 w 1838"/>
                <a:gd name="T109" fmla="*/ 106 h 1259"/>
                <a:gd name="T110" fmla="*/ 1688 w 1838"/>
                <a:gd name="T111" fmla="*/ 106 h 1259"/>
                <a:gd name="T112" fmla="*/ 1719 w 1838"/>
                <a:gd name="T113" fmla="*/ 106 h 1259"/>
                <a:gd name="T114" fmla="*/ 1749 w 1838"/>
                <a:gd name="T115" fmla="*/ 106 h 1259"/>
                <a:gd name="T116" fmla="*/ 1779 w 1838"/>
                <a:gd name="T117" fmla="*/ 31 h 1259"/>
                <a:gd name="T118" fmla="*/ 1810 w 1838"/>
                <a:gd name="T119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1259">
                  <a:moveTo>
                    <a:pt x="0" y="1259"/>
                  </a:moveTo>
                  <a:lnTo>
                    <a:pt x="2" y="1259"/>
                  </a:lnTo>
                  <a:lnTo>
                    <a:pt x="4" y="1259"/>
                  </a:lnTo>
                  <a:lnTo>
                    <a:pt x="6" y="1259"/>
                  </a:lnTo>
                  <a:lnTo>
                    <a:pt x="6" y="1256"/>
                  </a:lnTo>
                  <a:lnTo>
                    <a:pt x="7" y="1256"/>
                  </a:lnTo>
                  <a:lnTo>
                    <a:pt x="9" y="1251"/>
                  </a:lnTo>
                  <a:lnTo>
                    <a:pt x="11" y="1251"/>
                  </a:lnTo>
                  <a:lnTo>
                    <a:pt x="13" y="1251"/>
                  </a:lnTo>
                  <a:lnTo>
                    <a:pt x="15" y="1251"/>
                  </a:lnTo>
                  <a:lnTo>
                    <a:pt x="15" y="1251"/>
                  </a:lnTo>
                  <a:lnTo>
                    <a:pt x="17" y="1251"/>
                  </a:lnTo>
                  <a:lnTo>
                    <a:pt x="19" y="1251"/>
                  </a:lnTo>
                  <a:lnTo>
                    <a:pt x="21" y="1251"/>
                  </a:lnTo>
                  <a:lnTo>
                    <a:pt x="23" y="1251"/>
                  </a:lnTo>
                  <a:lnTo>
                    <a:pt x="24" y="1249"/>
                  </a:lnTo>
                  <a:lnTo>
                    <a:pt x="26" y="1245"/>
                  </a:lnTo>
                  <a:lnTo>
                    <a:pt x="28" y="1245"/>
                  </a:lnTo>
                  <a:lnTo>
                    <a:pt x="30" y="1245"/>
                  </a:lnTo>
                  <a:lnTo>
                    <a:pt x="32" y="1245"/>
                  </a:lnTo>
                  <a:lnTo>
                    <a:pt x="34" y="1245"/>
                  </a:lnTo>
                  <a:lnTo>
                    <a:pt x="36" y="1242"/>
                  </a:lnTo>
                  <a:lnTo>
                    <a:pt x="36" y="1242"/>
                  </a:lnTo>
                  <a:lnTo>
                    <a:pt x="38" y="1242"/>
                  </a:lnTo>
                  <a:lnTo>
                    <a:pt x="40" y="1237"/>
                  </a:lnTo>
                  <a:lnTo>
                    <a:pt x="41" y="1237"/>
                  </a:lnTo>
                  <a:lnTo>
                    <a:pt x="43" y="1237"/>
                  </a:lnTo>
                  <a:lnTo>
                    <a:pt x="45" y="1237"/>
                  </a:lnTo>
                  <a:lnTo>
                    <a:pt x="47" y="1231"/>
                  </a:lnTo>
                  <a:lnTo>
                    <a:pt x="49" y="1220"/>
                  </a:lnTo>
                  <a:lnTo>
                    <a:pt x="49" y="1220"/>
                  </a:lnTo>
                  <a:lnTo>
                    <a:pt x="51" y="1218"/>
                  </a:lnTo>
                  <a:lnTo>
                    <a:pt x="53" y="1218"/>
                  </a:lnTo>
                  <a:lnTo>
                    <a:pt x="55" y="1218"/>
                  </a:lnTo>
                  <a:lnTo>
                    <a:pt x="57" y="1218"/>
                  </a:lnTo>
                  <a:lnTo>
                    <a:pt x="59" y="1213"/>
                  </a:lnTo>
                  <a:lnTo>
                    <a:pt x="60" y="1209"/>
                  </a:lnTo>
                  <a:lnTo>
                    <a:pt x="60" y="1206"/>
                  </a:lnTo>
                  <a:lnTo>
                    <a:pt x="62" y="1203"/>
                  </a:lnTo>
                  <a:lnTo>
                    <a:pt x="64" y="1203"/>
                  </a:lnTo>
                  <a:lnTo>
                    <a:pt x="66" y="1203"/>
                  </a:lnTo>
                  <a:lnTo>
                    <a:pt x="68" y="1203"/>
                  </a:lnTo>
                  <a:lnTo>
                    <a:pt x="70" y="1203"/>
                  </a:lnTo>
                  <a:lnTo>
                    <a:pt x="72" y="1203"/>
                  </a:lnTo>
                  <a:lnTo>
                    <a:pt x="74" y="1203"/>
                  </a:lnTo>
                  <a:lnTo>
                    <a:pt x="76" y="1200"/>
                  </a:lnTo>
                  <a:lnTo>
                    <a:pt x="77" y="1194"/>
                  </a:lnTo>
                  <a:lnTo>
                    <a:pt x="79" y="1194"/>
                  </a:lnTo>
                  <a:lnTo>
                    <a:pt x="81" y="1192"/>
                  </a:lnTo>
                  <a:lnTo>
                    <a:pt x="81" y="1192"/>
                  </a:lnTo>
                  <a:lnTo>
                    <a:pt x="83" y="1183"/>
                  </a:lnTo>
                  <a:lnTo>
                    <a:pt x="85" y="1180"/>
                  </a:lnTo>
                  <a:lnTo>
                    <a:pt x="87" y="1180"/>
                  </a:lnTo>
                  <a:lnTo>
                    <a:pt x="89" y="1175"/>
                  </a:lnTo>
                  <a:lnTo>
                    <a:pt x="91" y="1175"/>
                  </a:lnTo>
                  <a:lnTo>
                    <a:pt x="93" y="1175"/>
                  </a:lnTo>
                  <a:lnTo>
                    <a:pt x="93" y="1172"/>
                  </a:lnTo>
                  <a:lnTo>
                    <a:pt x="94" y="1169"/>
                  </a:lnTo>
                  <a:lnTo>
                    <a:pt x="96" y="1163"/>
                  </a:lnTo>
                  <a:lnTo>
                    <a:pt x="98" y="1163"/>
                  </a:lnTo>
                  <a:lnTo>
                    <a:pt x="100" y="1163"/>
                  </a:lnTo>
                  <a:lnTo>
                    <a:pt x="102" y="1161"/>
                  </a:lnTo>
                  <a:lnTo>
                    <a:pt x="104" y="1158"/>
                  </a:lnTo>
                  <a:lnTo>
                    <a:pt x="104" y="1155"/>
                  </a:lnTo>
                  <a:lnTo>
                    <a:pt x="106" y="1155"/>
                  </a:lnTo>
                  <a:lnTo>
                    <a:pt x="108" y="1155"/>
                  </a:lnTo>
                  <a:lnTo>
                    <a:pt x="110" y="1152"/>
                  </a:lnTo>
                  <a:lnTo>
                    <a:pt x="111" y="1152"/>
                  </a:lnTo>
                  <a:lnTo>
                    <a:pt x="113" y="1152"/>
                  </a:lnTo>
                  <a:lnTo>
                    <a:pt x="115" y="1152"/>
                  </a:lnTo>
                  <a:lnTo>
                    <a:pt x="117" y="1152"/>
                  </a:lnTo>
                  <a:lnTo>
                    <a:pt x="119" y="1146"/>
                  </a:lnTo>
                  <a:lnTo>
                    <a:pt x="121" y="1146"/>
                  </a:lnTo>
                  <a:lnTo>
                    <a:pt x="123" y="1146"/>
                  </a:lnTo>
                  <a:lnTo>
                    <a:pt x="125" y="1146"/>
                  </a:lnTo>
                  <a:lnTo>
                    <a:pt x="127" y="1146"/>
                  </a:lnTo>
                  <a:lnTo>
                    <a:pt x="127" y="1146"/>
                  </a:lnTo>
                  <a:lnTo>
                    <a:pt x="128" y="1141"/>
                  </a:lnTo>
                  <a:lnTo>
                    <a:pt x="130" y="1141"/>
                  </a:lnTo>
                  <a:lnTo>
                    <a:pt x="132" y="1141"/>
                  </a:lnTo>
                  <a:lnTo>
                    <a:pt x="134" y="1138"/>
                  </a:lnTo>
                  <a:lnTo>
                    <a:pt x="136" y="1135"/>
                  </a:lnTo>
                  <a:lnTo>
                    <a:pt x="138" y="1135"/>
                  </a:lnTo>
                  <a:lnTo>
                    <a:pt x="138" y="1132"/>
                  </a:lnTo>
                  <a:lnTo>
                    <a:pt x="140" y="1127"/>
                  </a:lnTo>
                  <a:lnTo>
                    <a:pt x="142" y="1124"/>
                  </a:lnTo>
                  <a:lnTo>
                    <a:pt x="144" y="1124"/>
                  </a:lnTo>
                  <a:lnTo>
                    <a:pt x="145" y="1124"/>
                  </a:lnTo>
                  <a:lnTo>
                    <a:pt x="147" y="1121"/>
                  </a:lnTo>
                  <a:lnTo>
                    <a:pt x="149" y="1115"/>
                  </a:lnTo>
                  <a:lnTo>
                    <a:pt x="149" y="1113"/>
                  </a:lnTo>
                  <a:lnTo>
                    <a:pt x="151" y="1110"/>
                  </a:lnTo>
                  <a:lnTo>
                    <a:pt x="153" y="1107"/>
                  </a:lnTo>
                  <a:lnTo>
                    <a:pt x="155" y="1101"/>
                  </a:lnTo>
                  <a:lnTo>
                    <a:pt x="157" y="1099"/>
                  </a:lnTo>
                  <a:lnTo>
                    <a:pt x="159" y="1099"/>
                  </a:lnTo>
                  <a:lnTo>
                    <a:pt x="161" y="1087"/>
                  </a:lnTo>
                  <a:lnTo>
                    <a:pt x="163" y="1087"/>
                  </a:lnTo>
                  <a:lnTo>
                    <a:pt x="164" y="1083"/>
                  </a:lnTo>
                  <a:lnTo>
                    <a:pt x="166" y="1082"/>
                  </a:lnTo>
                  <a:lnTo>
                    <a:pt x="168" y="1079"/>
                  </a:lnTo>
                  <a:lnTo>
                    <a:pt x="170" y="1079"/>
                  </a:lnTo>
                  <a:lnTo>
                    <a:pt x="170" y="1079"/>
                  </a:lnTo>
                  <a:lnTo>
                    <a:pt x="172" y="1079"/>
                  </a:lnTo>
                  <a:lnTo>
                    <a:pt x="174" y="1079"/>
                  </a:lnTo>
                  <a:lnTo>
                    <a:pt x="176" y="1079"/>
                  </a:lnTo>
                  <a:lnTo>
                    <a:pt x="178" y="1079"/>
                  </a:lnTo>
                  <a:lnTo>
                    <a:pt x="180" y="1079"/>
                  </a:lnTo>
                  <a:lnTo>
                    <a:pt x="181" y="1079"/>
                  </a:lnTo>
                  <a:lnTo>
                    <a:pt x="181" y="1073"/>
                  </a:lnTo>
                  <a:lnTo>
                    <a:pt x="183" y="1073"/>
                  </a:lnTo>
                  <a:lnTo>
                    <a:pt x="185" y="1073"/>
                  </a:lnTo>
                  <a:lnTo>
                    <a:pt x="187" y="1073"/>
                  </a:lnTo>
                  <a:lnTo>
                    <a:pt x="189" y="1073"/>
                  </a:lnTo>
                  <a:lnTo>
                    <a:pt x="191" y="1069"/>
                  </a:lnTo>
                  <a:lnTo>
                    <a:pt x="193" y="1069"/>
                  </a:lnTo>
                  <a:lnTo>
                    <a:pt x="195" y="1069"/>
                  </a:lnTo>
                  <a:lnTo>
                    <a:pt x="195" y="1069"/>
                  </a:lnTo>
                  <a:lnTo>
                    <a:pt x="197" y="1068"/>
                  </a:lnTo>
                  <a:lnTo>
                    <a:pt x="198" y="1062"/>
                  </a:lnTo>
                  <a:lnTo>
                    <a:pt x="200" y="1059"/>
                  </a:lnTo>
                  <a:lnTo>
                    <a:pt x="202" y="1059"/>
                  </a:lnTo>
                  <a:lnTo>
                    <a:pt x="204" y="1059"/>
                  </a:lnTo>
                  <a:lnTo>
                    <a:pt x="206" y="1053"/>
                  </a:lnTo>
                  <a:lnTo>
                    <a:pt x="208" y="1049"/>
                  </a:lnTo>
                  <a:lnTo>
                    <a:pt x="210" y="1049"/>
                  </a:lnTo>
                  <a:lnTo>
                    <a:pt x="212" y="1045"/>
                  </a:lnTo>
                  <a:lnTo>
                    <a:pt x="214" y="1038"/>
                  </a:lnTo>
                  <a:lnTo>
                    <a:pt x="215" y="1038"/>
                  </a:lnTo>
                  <a:lnTo>
                    <a:pt x="215" y="1032"/>
                  </a:lnTo>
                  <a:lnTo>
                    <a:pt x="217" y="1032"/>
                  </a:lnTo>
                  <a:lnTo>
                    <a:pt x="219" y="1032"/>
                  </a:lnTo>
                  <a:lnTo>
                    <a:pt x="221" y="1031"/>
                  </a:lnTo>
                  <a:lnTo>
                    <a:pt x="223" y="1028"/>
                  </a:lnTo>
                  <a:lnTo>
                    <a:pt x="225" y="1028"/>
                  </a:lnTo>
                  <a:lnTo>
                    <a:pt x="225" y="1022"/>
                  </a:lnTo>
                  <a:lnTo>
                    <a:pt x="227" y="1017"/>
                  </a:lnTo>
                  <a:lnTo>
                    <a:pt x="229" y="1017"/>
                  </a:lnTo>
                  <a:lnTo>
                    <a:pt x="231" y="1017"/>
                  </a:lnTo>
                  <a:lnTo>
                    <a:pt x="232" y="1017"/>
                  </a:lnTo>
                  <a:lnTo>
                    <a:pt x="234" y="1017"/>
                  </a:lnTo>
                  <a:lnTo>
                    <a:pt x="236" y="1017"/>
                  </a:lnTo>
                  <a:lnTo>
                    <a:pt x="238" y="1014"/>
                  </a:lnTo>
                  <a:lnTo>
                    <a:pt x="240" y="1014"/>
                  </a:lnTo>
                  <a:lnTo>
                    <a:pt x="240" y="1014"/>
                  </a:lnTo>
                  <a:lnTo>
                    <a:pt x="242" y="1010"/>
                  </a:lnTo>
                  <a:lnTo>
                    <a:pt x="244" y="1010"/>
                  </a:lnTo>
                  <a:lnTo>
                    <a:pt x="246" y="1010"/>
                  </a:lnTo>
                  <a:lnTo>
                    <a:pt x="248" y="1010"/>
                  </a:lnTo>
                  <a:lnTo>
                    <a:pt x="249" y="1010"/>
                  </a:lnTo>
                  <a:lnTo>
                    <a:pt x="251" y="1010"/>
                  </a:lnTo>
                  <a:lnTo>
                    <a:pt x="253" y="1008"/>
                  </a:lnTo>
                  <a:lnTo>
                    <a:pt x="255" y="1008"/>
                  </a:lnTo>
                  <a:lnTo>
                    <a:pt x="257" y="1004"/>
                  </a:lnTo>
                  <a:lnTo>
                    <a:pt x="259" y="1001"/>
                  </a:lnTo>
                  <a:lnTo>
                    <a:pt x="259" y="1001"/>
                  </a:lnTo>
                  <a:lnTo>
                    <a:pt x="261" y="998"/>
                  </a:lnTo>
                  <a:lnTo>
                    <a:pt x="263" y="998"/>
                  </a:lnTo>
                  <a:lnTo>
                    <a:pt x="265" y="998"/>
                  </a:lnTo>
                  <a:lnTo>
                    <a:pt x="267" y="998"/>
                  </a:lnTo>
                  <a:lnTo>
                    <a:pt x="268" y="998"/>
                  </a:lnTo>
                  <a:lnTo>
                    <a:pt x="270" y="998"/>
                  </a:lnTo>
                  <a:lnTo>
                    <a:pt x="270" y="997"/>
                  </a:lnTo>
                  <a:lnTo>
                    <a:pt x="272" y="993"/>
                  </a:lnTo>
                  <a:lnTo>
                    <a:pt x="274" y="990"/>
                  </a:lnTo>
                  <a:lnTo>
                    <a:pt x="276" y="987"/>
                  </a:lnTo>
                  <a:lnTo>
                    <a:pt x="278" y="987"/>
                  </a:lnTo>
                  <a:lnTo>
                    <a:pt x="280" y="987"/>
                  </a:lnTo>
                  <a:lnTo>
                    <a:pt x="282" y="984"/>
                  </a:lnTo>
                  <a:lnTo>
                    <a:pt x="284" y="984"/>
                  </a:lnTo>
                  <a:lnTo>
                    <a:pt x="285" y="982"/>
                  </a:lnTo>
                  <a:lnTo>
                    <a:pt x="285" y="982"/>
                  </a:lnTo>
                  <a:lnTo>
                    <a:pt x="287" y="982"/>
                  </a:lnTo>
                  <a:lnTo>
                    <a:pt x="289" y="982"/>
                  </a:lnTo>
                  <a:lnTo>
                    <a:pt x="291" y="982"/>
                  </a:lnTo>
                  <a:lnTo>
                    <a:pt x="293" y="979"/>
                  </a:lnTo>
                  <a:lnTo>
                    <a:pt x="295" y="973"/>
                  </a:lnTo>
                  <a:lnTo>
                    <a:pt x="297" y="970"/>
                  </a:lnTo>
                  <a:lnTo>
                    <a:pt x="299" y="965"/>
                  </a:lnTo>
                  <a:lnTo>
                    <a:pt x="301" y="963"/>
                  </a:lnTo>
                  <a:lnTo>
                    <a:pt x="302" y="963"/>
                  </a:lnTo>
                  <a:lnTo>
                    <a:pt x="302" y="959"/>
                  </a:lnTo>
                  <a:lnTo>
                    <a:pt x="304" y="956"/>
                  </a:lnTo>
                  <a:lnTo>
                    <a:pt x="306" y="951"/>
                  </a:lnTo>
                  <a:lnTo>
                    <a:pt x="308" y="951"/>
                  </a:lnTo>
                  <a:lnTo>
                    <a:pt x="310" y="951"/>
                  </a:lnTo>
                  <a:lnTo>
                    <a:pt x="312" y="948"/>
                  </a:lnTo>
                  <a:lnTo>
                    <a:pt x="314" y="948"/>
                  </a:lnTo>
                  <a:lnTo>
                    <a:pt x="314" y="948"/>
                  </a:lnTo>
                  <a:lnTo>
                    <a:pt x="316" y="948"/>
                  </a:lnTo>
                  <a:lnTo>
                    <a:pt x="318" y="942"/>
                  </a:lnTo>
                  <a:lnTo>
                    <a:pt x="319" y="939"/>
                  </a:lnTo>
                  <a:lnTo>
                    <a:pt x="321" y="939"/>
                  </a:lnTo>
                  <a:lnTo>
                    <a:pt x="323" y="939"/>
                  </a:lnTo>
                  <a:lnTo>
                    <a:pt x="325" y="936"/>
                  </a:lnTo>
                  <a:lnTo>
                    <a:pt x="327" y="936"/>
                  </a:lnTo>
                  <a:lnTo>
                    <a:pt x="329" y="934"/>
                  </a:lnTo>
                  <a:lnTo>
                    <a:pt x="331" y="928"/>
                  </a:lnTo>
                  <a:lnTo>
                    <a:pt x="331" y="922"/>
                  </a:lnTo>
                  <a:lnTo>
                    <a:pt x="333" y="920"/>
                  </a:lnTo>
                  <a:lnTo>
                    <a:pt x="335" y="920"/>
                  </a:lnTo>
                  <a:lnTo>
                    <a:pt x="336" y="917"/>
                  </a:lnTo>
                  <a:lnTo>
                    <a:pt x="338" y="914"/>
                  </a:lnTo>
                  <a:lnTo>
                    <a:pt x="340" y="911"/>
                  </a:lnTo>
                  <a:lnTo>
                    <a:pt x="342" y="908"/>
                  </a:lnTo>
                  <a:lnTo>
                    <a:pt x="344" y="905"/>
                  </a:lnTo>
                  <a:lnTo>
                    <a:pt x="346" y="905"/>
                  </a:lnTo>
                  <a:lnTo>
                    <a:pt x="348" y="903"/>
                  </a:lnTo>
                  <a:lnTo>
                    <a:pt x="348" y="900"/>
                  </a:lnTo>
                  <a:lnTo>
                    <a:pt x="350" y="900"/>
                  </a:lnTo>
                  <a:lnTo>
                    <a:pt x="352" y="900"/>
                  </a:lnTo>
                  <a:lnTo>
                    <a:pt x="353" y="897"/>
                  </a:lnTo>
                  <a:lnTo>
                    <a:pt x="355" y="897"/>
                  </a:lnTo>
                  <a:lnTo>
                    <a:pt x="357" y="891"/>
                  </a:lnTo>
                  <a:lnTo>
                    <a:pt x="357" y="891"/>
                  </a:lnTo>
                  <a:lnTo>
                    <a:pt x="359" y="886"/>
                  </a:lnTo>
                  <a:lnTo>
                    <a:pt x="361" y="886"/>
                  </a:lnTo>
                  <a:lnTo>
                    <a:pt x="363" y="883"/>
                  </a:lnTo>
                  <a:lnTo>
                    <a:pt x="365" y="883"/>
                  </a:lnTo>
                  <a:lnTo>
                    <a:pt x="367" y="883"/>
                  </a:lnTo>
                  <a:lnTo>
                    <a:pt x="369" y="883"/>
                  </a:lnTo>
                  <a:lnTo>
                    <a:pt x="371" y="883"/>
                  </a:lnTo>
                  <a:lnTo>
                    <a:pt x="372" y="883"/>
                  </a:lnTo>
                  <a:lnTo>
                    <a:pt x="374" y="883"/>
                  </a:lnTo>
                  <a:lnTo>
                    <a:pt x="376" y="883"/>
                  </a:lnTo>
                  <a:lnTo>
                    <a:pt x="376" y="883"/>
                  </a:lnTo>
                  <a:lnTo>
                    <a:pt x="378" y="883"/>
                  </a:lnTo>
                  <a:lnTo>
                    <a:pt x="380" y="883"/>
                  </a:lnTo>
                  <a:lnTo>
                    <a:pt x="382" y="880"/>
                  </a:lnTo>
                  <a:lnTo>
                    <a:pt x="384" y="880"/>
                  </a:lnTo>
                  <a:lnTo>
                    <a:pt x="386" y="880"/>
                  </a:lnTo>
                  <a:lnTo>
                    <a:pt x="388" y="880"/>
                  </a:lnTo>
                  <a:lnTo>
                    <a:pt x="389" y="880"/>
                  </a:lnTo>
                  <a:lnTo>
                    <a:pt x="391" y="877"/>
                  </a:lnTo>
                  <a:lnTo>
                    <a:pt x="391" y="877"/>
                  </a:lnTo>
                  <a:lnTo>
                    <a:pt x="393" y="877"/>
                  </a:lnTo>
                  <a:lnTo>
                    <a:pt x="395" y="872"/>
                  </a:lnTo>
                  <a:lnTo>
                    <a:pt x="397" y="869"/>
                  </a:lnTo>
                  <a:lnTo>
                    <a:pt x="399" y="865"/>
                  </a:lnTo>
                  <a:lnTo>
                    <a:pt x="401" y="863"/>
                  </a:lnTo>
                  <a:lnTo>
                    <a:pt x="401" y="863"/>
                  </a:lnTo>
                  <a:lnTo>
                    <a:pt x="403" y="863"/>
                  </a:lnTo>
                  <a:lnTo>
                    <a:pt x="405" y="856"/>
                  </a:lnTo>
                  <a:lnTo>
                    <a:pt x="406" y="856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12" y="856"/>
                  </a:lnTo>
                  <a:lnTo>
                    <a:pt x="414" y="849"/>
                  </a:lnTo>
                  <a:lnTo>
                    <a:pt x="416" y="849"/>
                  </a:lnTo>
                  <a:lnTo>
                    <a:pt x="418" y="846"/>
                  </a:lnTo>
                  <a:lnTo>
                    <a:pt x="420" y="846"/>
                  </a:lnTo>
                  <a:lnTo>
                    <a:pt x="422" y="846"/>
                  </a:lnTo>
                  <a:lnTo>
                    <a:pt x="422" y="846"/>
                  </a:lnTo>
                  <a:lnTo>
                    <a:pt x="423" y="846"/>
                  </a:lnTo>
                  <a:lnTo>
                    <a:pt x="425" y="846"/>
                  </a:lnTo>
                  <a:lnTo>
                    <a:pt x="427" y="842"/>
                  </a:lnTo>
                  <a:lnTo>
                    <a:pt x="429" y="842"/>
                  </a:lnTo>
                  <a:lnTo>
                    <a:pt x="431" y="841"/>
                  </a:lnTo>
                  <a:lnTo>
                    <a:pt x="433" y="834"/>
                  </a:lnTo>
                  <a:lnTo>
                    <a:pt x="435" y="828"/>
                  </a:lnTo>
                  <a:lnTo>
                    <a:pt x="435" y="826"/>
                  </a:lnTo>
                  <a:lnTo>
                    <a:pt x="437" y="822"/>
                  </a:lnTo>
                  <a:lnTo>
                    <a:pt x="439" y="822"/>
                  </a:lnTo>
                  <a:lnTo>
                    <a:pt x="440" y="819"/>
                  </a:lnTo>
                  <a:lnTo>
                    <a:pt x="442" y="819"/>
                  </a:lnTo>
                  <a:lnTo>
                    <a:pt x="444" y="819"/>
                  </a:lnTo>
                  <a:lnTo>
                    <a:pt x="446" y="817"/>
                  </a:lnTo>
                  <a:lnTo>
                    <a:pt x="446" y="817"/>
                  </a:lnTo>
                  <a:lnTo>
                    <a:pt x="448" y="817"/>
                  </a:lnTo>
                  <a:lnTo>
                    <a:pt x="450" y="817"/>
                  </a:lnTo>
                  <a:lnTo>
                    <a:pt x="452" y="814"/>
                  </a:lnTo>
                  <a:lnTo>
                    <a:pt x="454" y="811"/>
                  </a:lnTo>
                  <a:lnTo>
                    <a:pt x="456" y="811"/>
                  </a:lnTo>
                  <a:lnTo>
                    <a:pt x="457" y="808"/>
                  </a:lnTo>
                  <a:lnTo>
                    <a:pt x="459" y="808"/>
                  </a:lnTo>
                  <a:lnTo>
                    <a:pt x="461" y="805"/>
                  </a:lnTo>
                  <a:lnTo>
                    <a:pt x="463" y="802"/>
                  </a:lnTo>
                  <a:lnTo>
                    <a:pt x="465" y="800"/>
                  </a:lnTo>
                  <a:lnTo>
                    <a:pt x="467" y="797"/>
                  </a:lnTo>
                  <a:lnTo>
                    <a:pt x="467" y="797"/>
                  </a:lnTo>
                  <a:lnTo>
                    <a:pt x="469" y="791"/>
                  </a:lnTo>
                  <a:lnTo>
                    <a:pt x="471" y="791"/>
                  </a:lnTo>
                  <a:lnTo>
                    <a:pt x="473" y="783"/>
                  </a:lnTo>
                  <a:lnTo>
                    <a:pt x="475" y="780"/>
                  </a:lnTo>
                  <a:lnTo>
                    <a:pt x="476" y="777"/>
                  </a:lnTo>
                  <a:lnTo>
                    <a:pt x="478" y="777"/>
                  </a:lnTo>
                  <a:lnTo>
                    <a:pt x="478" y="777"/>
                  </a:lnTo>
                  <a:lnTo>
                    <a:pt x="480" y="774"/>
                  </a:lnTo>
                  <a:lnTo>
                    <a:pt x="482" y="771"/>
                  </a:lnTo>
                  <a:lnTo>
                    <a:pt x="484" y="766"/>
                  </a:lnTo>
                  <a:lnTo>
                    <a:pt x="486" y="766"/>
                  </a:lnTo>
                  <a:lnTo>
                    <a:pt x="488" y="763"/>
                  </a:lnTo>
                  <a:lnTo>
                    <a:pt x="490" y="763"/>
                  </a:lnTo>
                  <a:lnTo>
                    <a:pt x="490" y="763"/>
                  </a:lnTo>
                  <a:lnTo>
                    <a:pt x="492" y="763"/>
                  </a:lnTo>
                  <a:lnTo>
                    <a:pt x="493" y="760"/>
                  </a:lnTo>
                  <a:lnTo>
                    <a:pt x="495" y="760"/>
                  </a:lnTo>
                  <a:lnTo>
                    <a:pt x="497" y="757"/>
                  </a:lnTo>
                  <a:lnTo>
                    <a:pt x="499" y="757"/>
                  </a:lnTo>
                  <a:lnTo>
                    <a:pt x="501" y="757"/>
                  </a:lnTo>
                  <a:lnTo>
                    <a:pt x="503" y="757"/>
                  </a:lnTo>
                  <a:lnTo>
                    <a:pt x="505" y="755"/>
                  </a:lnTo>
                  <a:lnTo>
                    <a:pt x="507" y="752"/>
                  </a:lnTo>
                  <a:lnTo>
                    <a:pt x="509" y="752"/>
                  </a:lnTo>
                  <a:lnTo>
                    <a:pt x="510" y="752"/>
                  </a:lnTo>
                  <a:lnTo>
                    <a:pt x="512" y="752"/>
                  </a:lnTo>
                  <a:lnTo>
                    <a:pt x="512" y="752"/>
                  </a:lnTo>
                  <a:lnTo>
                    <a:pt x="514" y="752"/>
                  </a:lnTo>
                  <a:lnTo>
                    <a:pt x="516" y="749"/>
                  </a:lnTo>
                  <a:lnTo>
                    <a:pt x="518" y="745"/>
                  </a:lnTo>
                  <a:lnTo>
                    <a:pt x="520" y="745"/>
                  </a:lnTo>
                  <a:lnTo>
                    <a:pt x="522" y="745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6" y="743"/>
                  </a:lnTo>
                  <a:lnTo>
                    <a:pt x="527" y="740"/>
                  </a:lnTo>
                  <a:lnTo>
                    <a:pt x="529" y="733"/>
                  </a:lnTo>
                  <a:lnTo>
                    <a:pt x="531" y="731"/>
                  </a:lnTo>
                  <a:lnTo>
                    <a:pt x="533" y="731"/>
                  </a:lnTo>
                  <a:lnTo>
                    <a:pt x="535" y="731"/>
                  </a:lnTo>
                  <a:lnTo>
                    <a:pt x="535" y="731"/>
                  </a:lnTo>
                  <a:lnTo>
                    <a:pt x="537" y="731"/>
                  </a:lnTo>
                  <a:lnTo>
                    <a:pt x="539" y="728"/>
                  </a:lnTo>
                  <a:lnTo>
                    <a:pt x="541" y="728"/>
                  </a:lnTo>
                  <a:lnTo>
                    <a:pt x="543" y="728"/>
                  </a:lnTo>
                  <a:lnTo>
                    <a:pt x="544" y="728"/>
                  </a:lnTo>
                  <a:lnTo>
                    <a:pt x="546" y="726"/>
                  </a:lnTo>
                  <a:lnTo>
                    <a:pt x="548" y="726"/>
                  </a:lnTo>
                  <a:lnTo>
                    <a:pt x="550" y="726"/>
                  </a:lnTo>
                  <a:lnTo>
                    <a:pt x="552" y="726"/>
                  </a:lnTo>
                  <a:lnTo>
                    <a:pt x="554" y="724"/>
                  </a:lnTo>
                  <a:lnTo>
                    <a:pt x="556" y="719"/>
                  </a:lnTo>
                  <a:lnTo>
                    <a:pt x="556" y="719"/>
                  </a:lnTo>
                  <a:lnTo>
                    <a:pt x="558" y="718"/>
                  </a:lnTo>
                  <a:lnTo>
                    <a:pt x="560" y="718"/>
                  </a:lnTo>
                  <a:lnTo>
                    <a:pt x="561" y="714"/>
                  </a:lnTo>
                  <a:lnTo>
                    <a:pt x="563" y="714"/>
                  </a:lnTo>
                  <a:lnTo>
                    <a:pt x="565" y="714"/>
                  </a:lnTo>
                  <a:lnTo>
                    <a:pt x="567" y="711"/>
                  </a:lnTo>
                  <a:lnTo>
                    <a:pt x="567" y="711"/>
                  </a:lnTo>
                  <a:lnTo>
                    <a:pt x="569" y="709"/>
                  </a:lnTo>
                  <a:lnTo>
                    <a:pt x="571" y="705"/>
                  </a:lnTo>
                  <a:lnTo>
                    <a:pt x="573" y="705"/>
                  </a:lnTo>
                  <a:lnTo>
                    <a:pt x="575" y="705"/>
                  </a:lnTo>
                  <a:lnTo>
                    <a:pt x="577" y="705"/>
                  </a:lnTo>
                  <a:lnTo>
                    <a:pt x="579" y="705"/>
                  </a:lnTo>
                  <a:lnTo>
                    <a:pt x="580" y="705"/>
                  </a:lnTo>
                  <a:lnTo>
                    <a:pt x="580" y="705"/>
                  </a:lnTo>
                  <a:lnTo>
                    <a:pt x="582" y="704"/>
                  </a:lnTo>
                  <a:lnTo>
                    <a:pt x="584" y="700"/>
                  </a:lnTo>
                  <a:lnTo>
                    <a:pt x="586" y="700"/>
                  </a:lnTo>
                  <a:lnTo>
                    <a:pt x="588" y="694"/>
                  </a:lnTo>
                  <a:lnTo>
                    <a:pt x="590" y="691"/>
                  </a:lnTo>
                  <a:lnTo>
                    <a:pt x="592" y="691"/>
                  </a:lnTo>
                  <a:lnTo>
                    <a:pt x="594" y="691"/>
                  </a:lnTo>
                  <a:lnTo>
                    <a:pt x="596" y="691"/>
                  </a:lnTo>
                  <a:lnTo>
                    <a:pt x="597" y="688"/>
                  </a:lnTo>
                  <a:lnTo>
                    <a:pt x="599" y="688"/>
                  </a:lnTo>
                  <a:lnTo>
                    <a:pt x="601" y="688"/>
                  </a:lnTo>
                  <a:lnTo>
                    <a:pt x="601" y="688"/>
                  </a:lnTo>
                  <a:lnTo>
                    <a:pt x="603" y="688"/>
                  </a:lnTo>
                  <a:lnTo>
                    <a:pt x="605" y="688"/>
                  </a:lnTo>
                  <a:lnTo>
                    <a:pt x="607" y="688"/>
                  </a:lnTo>
                  <a:lnTo>
                    <a:pt x="609" y="685"/>
                  </a:lnTo>
                  <a:lnTo>
                    <a:pt x="611" y="685"/>
                  </a:lnTo>
                  <a:lnTo>
                    <a:pt x="611" y="685"/>
                  </a:lnTo>
                  <a:lnTo>
                    <a:pt x="613" y="680"/>
                  </a:lnTo>
                  <a:lnTo>
                    <a:pt x="614" y="680"/>
                  </a:lnTo>
                  <a:lnTo>
                    <a:pt x="616" y="680"/>
                  </a:lnTo>
                  <a:lnTo>
                    <a:pt x="618" y="677"/>
                  </a:lnTo>
                  <a:lnTo>
                    <a:pt x="620" y="677"/>
                  </a:lnTo>
                  <a:lnTo>
                    <a:pt x="622" y="674"/>
                  </a:lnTo>
                  <a:lnTo>
                    <a:pt x="624" y="674"/>
                  </a:lnTo>
                  <a:lnTo>
                    <a:pt x="626" y="674"/>
                  </a:lnTo>
                  <a:lnTo>
                    <a:pt x="626" y="669"/>
                  </a:lnTo>
                  <a:lnTo>
                    <a:pt x="628" y="669"/>
                  </a:lnTo>
                  <a:lnTo>
                    <a:pt x="630" y="669"/>
                  </a:lnTo>
                  <a:lnTo>
                    <a:pt x="631" y="666"/>
                  </a:lnTo>
                  <a:lnTo>
                    <a:pt x="633" y="666"/>
                  </a:lnTo>
                  <a:lnTo>
                    <a:pt x="635" y="663"/>
                  </a:lnTo>
                  <a:lnTo>
                    <a:pt x="637" y="660"/>
                  </a:lnTo>
                  <a:lnTo>
                    <a:pt x="639" y="660"/>
                  </a:lnTo>
                  <a:lnTo>
                    <a:pt x="641" y="660"/>
                  </a:lnTo>
                  <a:lnTo>
                    <a:pt x="643" y="660"/>
                  </a:lnTo>
                  <a:lnTo>
                    <a:pt x="645" y="657"/>
                  </a:lnTo>
                  <a:lnTo>
                    <a:pt x="645" y="657"/>
                  </a:lnTo>
                  <a:lnTo>
                    <a:pt x="647" y="654"/>
                  </a:lnTo>
                  <a:lnTo>
                    <a:pt x="648" y="652"/>
                  </a:lnTo>
                  <a:lnTo>
                    <a:pt x="650" y="646"/>
                  </a:lnTo>
                  <a:lnTo>
                    <a:pt x="652" y="643"/>
                  </a:lnTo>
                  <a:lnTo>
                    <a:pt x="654" y="643"/>
                  </a:lnTo>
                  <a:lnTo>
                    <a:pt x="656" y="643"/>
                  </a:lnTo>
                  <a:lnTo>
                    <a:pt x="656" y="640"/>
                  </a:lnTo>
                  <a:lnTo>
                    <a:pt x="658" y="638"/>
                  </a:lnTo>
                  <a:lnTo>
                    <a:pt x="660" y="633"/>
                  </a:lnTo>
                  <a:lnTo>
                    <a:pt x="662" y="633"/>
                  </a:lnTo>
                  <a:lnTo>
                    <a:pt x="664" y="633"/>
                  </a:lnTo>
                  <a:lnTo>
                    <a:pt x="665" y="633"/>
                  </a:lnTo>
                  <a:lnTo>
                    <a:pt x="667" y="633"/>
                  </a:lnTo>
                  <a:lnTo>
                    <a:pt x="669" y="632"/>
                  </a:lnTo>
                  <a:lnTo>
                    <a:pt x="671" y="632"/>
                  </a:lnTo>
                  <a:lnTo>
                    <a:pt x="671" y="628"/>
                  </a:lnTo>
                  <a:lnTo>
                    <a:pt x="673" y="623"/>
                  </a:lnTo>
                  <a:lnTo>
                    <a:pt x="675" y="623"/>
                  </a:lnTo>
                  <a:lnTo>
                    <a:pt x="677" y="623"/>
                  </a:lnTo>
                  <a:lnTo>
                    <a:pt x="679" y="619"/>
                  </a:lnTo>
                  <a:lnTo>
                    <a:pt x="681" y="618"/>
                  </a:lnTo>
                  <a:lnTo>
                    <a:pt x="683" y="618"/>
                  </a:lnTo>
                  <a:lnTo>
                    <a:pt x="684" y="618"/>
                  </a:lnTo>
                  <a:lnTo>
                    <a:pt x="686" y="618"/>
                  </a:lnTo>
                  <a:lnTo>
                    <a:pt x="688" y="618"/>
                  </a:lnTo>
                  <a:lnTo>
                    <a:pt x="688" y="618"/>
                  </a:lnTo>
                  <a:lnTo>
                    <a:pt x="690" y="618"/>
                  </a:lnTo>
                  <a:lnTo>
                    <a:pt x="692" y="618"/>
                  </a:lnTo>
                  <a:lnTo>
                    <a:pt x="694" y="618"/>
                  </a:lnTo>
                  <a:lnTo>
                    <a:pt x="696" y="618"/>
                  </a:lnTo>
                  <a:lnTo>
                    <a:pt x="698" y="618"/>
                  </a:lnTo>
                  <a:lnTo>
                    <a:pt x="700" y="618"/>
                  </a:lnTo>
                  <a:lnTo>
                    <a:pt x="700" y="618"/>
                  </a:lnTo>
                  <a:lnTo>
                    <a:pt x="701" y="618"/>
                  </a:lnTo>
                  <a:lnTo>
                    <a:pt x="703" y="618"/>
                  </a:lnTo>
                  <a:lnTo>
                    <a:pt x="705" y="611"/>
                  </a:lnTo>
                  <a:lnTo>
                    <a:pt x="707" y="611"/>
                  </a:lnTo>
                  <a:lnTo>
                    <a:pt x="709" y="611"/>
                  </a:lnTo>
                  <a:lnTo>
                    <a:pt x="711" y="609"/>
                  </a:lnTo>
                  <a:lnTo>
                    <a:pt x="713" y="609"/>
                  </a:lnTo>
                  <a:lnTo>
                    <a:pt x="715" y="609"/>
                  </a:lnTo>
                  <a:lnTo>
                    <a:pt x="717" y="609"/>
                  </a:lnTo>
                  <a:lnTo>
                    <a:pt x="717" y="609"/>
                  </a:lnTo>
                  <a:lnTo>
                    <a:pt x="718" y="605"/>
                  </a:lnTo>
                  <a:lnTo>
                    <a:pt x="720" y="604"/>
                  </a:lnTo>
                  <a:lnTo>
                    <a:pt x="722" y="604"/>
                  </a:lnTo>
                  <a:lnTo>
                    <a:pt x="724" y="599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30" y="599"/>
                  </a:lnTo>
                  <a:lnTo>
                    <a:pt x="732" y="599"/>
                  </a:lnTo>
                  <a:lnTo>
                    <a:pt x="734" y="599"/>
                  </a:lnTo>
                  <a:lnTo>
                    <a:pt x="734" y="599"/>
                  </a:lnTo>
                  <a:lnTo>
                    <a:pt x="735" y="599"/>
                  </a:lnTo>
                  <a:lnTo>
                    <a:pt x="737" y="599"/>
                  </a:lnTo>
                  <a:lnTo>
                    <a:pt x="739" y="599"/>
                  </a:lnTo>
                  <a:lnTo>
                    <a:pt x="741" y="599"/>
                  </a:lnTo>
                  <a:lnTo>
                    <a:pt x="743" y="599"/>
                  </a:lnTo>
                  <a:lnTo>
                    <a:pt x="743" y="597"/>
                  </a:lnTo>
                  <a:lnTo>
                    <a:pt x="745" y="597"/>
                  </a:lnTo>
                  <a:lnTo>
                    <a:pt x="747" y="597"/>
                  </a:lnTo>
                  <a:lnTo>
                    <a:pt x="749" y="591"/>
                  </a:lnTo>
                  <a:lnTo>
                    <a:pt x="751" y="588"/>
                  </a:lnTo>
                  <a:lnTo>
                    <a:pt x="752" y="588"/>
                  </a:lnTo>
                  <a:lnTo>
                    <a:pt x="754" y="588"/>
                  </a:lnTo>
                  <a:lnTo>
                    <a:pt x="756" y="585"/>
                  </a:lnTo>
                  <a:lnTo>
                    <a:pt x="758" y="580"/>
                  </a:lnTo>
                  <a:lnTo>
                    <a:pt x="760" y="580"/>
                  </a:lnTo>
                  <a:lnTo>
                    <a:pt x="762" y="580"/>
                  </a:lnTo>
                  <a:lnTo>
                    <a:pt x="762" y="580"/>
                  </a:lnTo>
                  <a:lnTo>
                    <a:pt x="764" y="580"/>
                  </a:lnTo>
                  <a:lnTo>
                    <a:pt x="766" y="580"/>
                  </a:lnTo>
                  <a:lnTo>
                    <a:pt x="768" y="580"/>
                  </a:lnTo>
                  <a:lnTo>
                    <a:pt x="769" y="580"/>
                  </a:lnTo>
                  <a:lnTo>
                    <a:pt x="771" y="580"/>
                  </a:lnTo>
                  <a:lnTo>
                    <a:pt x="773" y="580"/>
                  </a:lnTo>
                  <a:lnTo>
                    <a:pt x="775" y="577"/>
                  </a:lnTo>
                  <a:lnTo>
                    <a:pt x="777" y="577"/>
                  </a:lnTo>
                  <a:lnTo>
                    <a:pt x="777" y="574"/>
                  </a:lnTo>
                  <a:lnTo>
                    <a:pt x="779" y="574"/>
                  </a:lnTo>
                  <a:lnTo>
                    <a:pt x="781" y="574"/>
                  </a:lnTo>
                  <a:lnTo>
                    <a:pt x="783" y="574"/>
                  </a:lnTo>
                  <a:lnTo>
                    <a:pt x="785" y="574"/>
                  </a:lnTo>
                  <a:lnTo>
                    <a:pt x="787" y="574"/>
                  </a:lnTo>
                  <a:lnTo>
                    <a:pt x="787" y="571"/>
                  </a:lnTo>
                  <a:lnTo>
                    <a:pt x="788" y="571"/>
                  </a:lnTo>
                  <a:lnTo>
                    <a:pt x="790" y="571"/>
                  </a:lnTo>
                  <a:lnTo>
                    <a:pt x="792" y="571"/>
                  </a:lnTo>
                  <a:lnTo>
                    <a:pt x="794" y="566"/>
                  </a:lnTo>
                  <a:lnTo>
                    <a:pt x="796" y="566"/>
                  </a:lnTo>
                  <a:lnTo>
                    <a:pt x="798" y="566"/>
                  </a:lnTo>
                  <a:lnTo>
                    <a:pt x="800" y="563"/>
                  </a:lnTo>
                  <a:lnTo>
                    <a:pt x="802" y="559"/>
                  </a:lnTo>
                  <a:lnTo>
                    <a:pt x="804" y="557"/>
                  </a:lnTo>
                  <a:lnTo>
                    <a:pt x="805" y="557"/>
                  </a:lnTo>
                  <a:lnTo>
                    <a:pt x="807" y="557"/>
                  </a:lnTo>
                  <a:lnTo>
                    <a:pt x="807" y="557"/>
                  </a:lnTo>
                  <a:lnTo>
                    <a:pt x="809" y="557"/>
                  </a:lnTo>
                  <a:lnTo>
                    <a:pt x="811" y="557"/>
                  </a:lnTo>
                  <a:lnTo>
                    <a:pt x="813" y="557"/>
                  </a:lnTo>
                  <a:lnTo>
                    <a:pt x="815" y="557"/>
                  </a:lnTo>
                  <a:lnTo>
                    <a:pt x="817" y="557"/>
                  </a:lnTo>
                  <a:lnTo>
                    <a:pt x="819" y="557"/>
                  </a:lnTo>
                  <a:lnTo>
                    <a:pt x="821" y="557"/>
                  </a:lnTo>
                  <a:lnTo>
                    <a:pt x="821" y="557"/>
                  </a:lnTo>
                  <a:lnTo>
                    <a:pt x="822" y="557"/>
                  </a:lnTo>
                  <a:lnTo>
                    <a:pt x="824" y="557"/>
                  </a:lnTo>
                  <a:lnTo>
                    <a:pt x="826" y="554"/>
                  </a:lnTo>
                  <a:lnTo>
                    <a:pt x="828" y="552"/>
                  </a:lnTo>
                  <a:lnTo>
                    <a:pt x="830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4" y="552"/>
                  </a:lnTo>
                  <a:lnTo>
                    <a:pt x="836" y="552"/>
                  </a:lnTo>
                  <a:lnTo>
                    <a:pt x="838" y="549"/>
                  </a:lnTo>
                  <a:lnTo>
                    <a:pt x="839" y="549"/>
                  </a:lnTo>
                  <a:lnTo>
                    <a:pt x="841" y="549"/>
                  </a:lnTo>
                  <a:lnTo>
                    <a:pt x="843" y="542"/>
                  </a:lnTo>
                  <a:lnTo>
                    <a:pt x="845" y="542"/>
                  </a:lnTo>
                  <a:lnTo>
                    <a:pt x="847" y="542"/>
                  </a:lnTo>
                  <a:lnTo>
                    <a:pt x="849" y="542"/>
                  </a:lnTo>
                  <a:lnTo>
                    <a:pt x="851" y="536"/>
                  </a:lnTo>
                  <a:lnTo>
                    <a:pt x="853" y="536"/>
                  </a:lnTo>
                  <a:lnTo>
                    <a:pt x="853" y="536"/>
                  </a:lnTo>
                  <a:lnTo>
                    <a:pt x="855" y="530"/>
                  </a:lnTo>
                  <a:lnTo>
                    <a:pt x="856" y="530"/>
                  </a:lnTo>
                  <a:lnTo>
                    <a:pt x="858" y="530"/>
                  </a:lnTo>
                  <a:lnTo>
                    <a:pt x="860" y="528"/>
                  </a:lnTo>
                  <a:lnTo>
                    <a:pt x="862" y="528"/>
                  </a:lnTo>
                  <a:lnTo>
                    <a:pt x="864" y="528"/>
                  </a:lnTo>
                  <a:lnTo>
                    <a:pt x="864" y="528"/>
                  </a:lnTo>
                  <a:lnTo>
                    <a:pt x="866" y="528"/>
                  </a:lnTo>
                  <a:lnTo>
                    <a:pt x="868" y="528"/>
                  </a:lnTo>
                  <a:lnTo>
                    <a:pt x="870" y="528"/>
                  </a:lnTo>
                  <a:lnTo>
                    <a:pt x="872" y="528"/>
                  </a:lnTo>
                  <a:lnTo>
                    <a:pt x="874" y="528"/>
                  </a:lnTo>
                  <a:lnTo>
                    <a:pt x="875" y="528"/>
                  </a:lnTo>
                  <a:lnTo>
                    <a:pt x="875" y="528"/>
                  </a:lnTo>
                  <a:lnTo>
                    <a:pt x="877" y="528"/>
                  </a:lnTo>
                  <a:lnTo>
                    <a:pt x="879" y="528"/>
                  </a:lnTo>
                  <a:lnTo>
                    <a:pt x="881" y="528"/>
                  </a:lnTo>
                  <a:lnTo>
                    <a:pt x="883" y="525"/>
                  </a:lnTo>
                  <a:lnTo>
                    <a:pt x="885" y="525"/>
                  </a:lnTo>
                  <a:lnTo>
                    <a:pt x="887" y="519"/>
                  </a:lnTo>
                  <a:lnTo>
                    <a:pt x="889" y="519"/>
                  </a:lnTo>
                  <a:lnTo>
                    <a:pt x="891" y="515"/>
                  </a:lnTo>
                  <a:lnTo>
                    <a:pt x="892" y="515"/>
                  </a:lnTo>
                  <a:lnTo>
                    <a:pt x="894" y="515"/>
                  </a:lnTo>
                  <a:lnTo>
                    <a:pt x="896" y="515"/>
                  </a:lnTo>
                  <a:lnTo>
                    <a:pt x="898" y="515"/>
                  </a:lnTo>
                  <a:lnTo>
                    <a:pt x="898" y="515"/>
                  </a:lnTo>
                  <a:lnTo>
                    <a:pt x="900" y="515"/>
                  </a:lnTo>
                  <a:lnTo>
                    <a:pt x="902" y="515"/>
                  </a:lnTo>
                  <a:lnTo>
                    <a:pt x="904" y="515"/>
                  </a:lnTo>
                  <a:lnTo>
                    <a:pt x="906" y="515"/>
                  </a:lnTo>
                  <a:lnTo>
                    <a:pt x="908" y="512"/>
                  </a:lnTo>
                  <a:lnTo>
                    <a:pt x="909" y="509"/>
                  </a:lnTo>
                  <a:lnTo>
                    <a:pt x="909" y="506"/>
                  </a:lnTo>
                  <a:lnTo>
                    <a:pt x="911" y="506"/>
                  </a:lnTo>
                  <a:lnTo>
                    <a:pt x="913" y="504"/>
                  </a:lnTo>
                  <a:lnTo>
                    <a:pt x="915" y="501"/>
                  </a:lnTo>
                  <a:lnTo>
                    <a:pt x="917" y="501"/>
                  </a:lnTo>
                  <a:lnTo>
                    <a:pt x="919" y="494"/>
                  </a:lnTo>
                  <a:lnTo>
                    <a:pt x="921" y="491"/>
                  </a:lnTo>
                  <a:lnTo>
                    <a:pt x="921" y="491"/>
                  </a:lnTo>
                  <a:lnTo>
                    <a:pt x="923" y="491"/>
                  </a:lnTo>
                  <a:lnTo>
                    <a:pt x="925" y="491"/>
                  </a:lnTo>
                  <a:lnTo>
                    <a:pt x="926" y="491"/>
                  </a:lnTo>
                  <a:lnTo>
                    <a:pt x="928" y="491"/>
                  </a:lnTo>
                  <a:lnTo>
                    <a:pt x="930" y="488"/>
                  </a:lnTo>
                  <a:lnTo>
                    <a:pt x="932" y="488"/>
                  </a:lnTo>
                  <a:lnTo>
                    <a:pt x="934" y="488"/>
                  </a:lnTo>
                  <a:lnTo>
                    <a:pt x="936" y="488"/>
                  </a:lnTo>
                  <a:lnTo>
                    <a:pt x="938" y="488"/>
                  </a:lnTo>
                  <a:lnTo>
                    <a:pt x="940" y="485"/>
                  </a:lnTo>
                  <a:lnTo>
                    <a:pt x="942" y="485"/>
                  </a:lnTo>
                  <a:lnTo>
                    <a:pt x="942" y="485"/>
                  </a:lnTo>
                  <a:lnTo>
                    <a:pt x="943" y="485"/>
                  </a:lnTo>
                  <a:lnTo>
                    <a:pt x="945" y="482"/>
                  </a:lnTo>
                  <a:lnTo>
                    <a:pt x="947" y="482"/>
                  </a:lnTo>
                  <a:lnTo>
                    <a:pt x="949" y="482"/>
                  </a:lnTo>
                  <a:lnTo>
                    <a:pt x="951" y="482"/>
                  </a:lnTo>
                  <a:lnTo>
                    <a:pt x="953" y="478"/>
                  </a:lnTo>
                  <a:lnTo>
                    <a:pt x="953" y="475"/>
                  </a:lnTo>
                  <a:lnTo>
                    <a:pt x="955" y="473"/>
                  </a:lnTo>
                  <a:lnTo>
                    <a:pt x="957" y="473"/>
                  </a:lnTo>
                  <a:lnTo>
                    <a:pt x="959" y="473"/>
                  </a:lnTo>
                  <a:lnTo>
                    <a:pt x="960" y="473"/>
                  </a:lnTo>
                  <a:lnTo>
                    <a:pt x="962" y="470"/>
                  </a:lnTo>
                  <a:lnTo>
                    <a:pt x="964" y="470"/>
                  </a:lnTo>
                  <a:lnTo>
                    <a:pt x="966" y="470"/>
                  </a:lnTo>
                  <a:lnTo>
                    <a:pt x="966" y="463"/>
                  </a:lnTo>
                  <a:lnTo>
                    <a:pt x="968" y="463"/>
                  </a:lnTo>
                  <a:lnTo>
                    <a:pt x="970" y="457"/>
                  </a:lnTo>
                  <a:lnTo>
                    <a:pt x="972" y="457"/>
                  </a:lnTo>
                  <a:lnTo>
                    <a:pt x="974" y="457"/>
                  </a:lnTo>
                  <a:lnTo>
                    <a:pt x="976" y="457"/>
                  </a:lnTo>
                  <a:lnTo>
                    <a:pt x="978" y="457"/>
                  </a:lnTo>
                  <a:lnTo>
                    <a:pt x="979" y="457"/>
                  </a:lnTo>
                  <a:lnTo>
                    <a:pt x="981" y="454"/>
                  </a:lnTo>
                  <a:lnTo>
                    <a:pt x="983" y="454"/>
                  </a:lnTo>
                  <a:lnTo>
                    <a:pt x="985" y="450"/>
                  </a:lnTo>
                  <a:lnTo>
                    <a:pt x="987" y="450"/>
                  </a:lnTo>
                  <a:lnTo>
                    <a:pt x="987" y="450"/>
                  </a:lnTo>
                  <a:lnTo>
                    <a:pt x="989" y="447"/>
                  </a:lnTo>
                  <a:lnTo>
                    <a:pt x="991" y="447"/>
                  </a:lnTo>
                  <a:lnTo>
                    <a:pt x="993" y="447"/>
                  </a:lnTo>
                  <a:lnTo>
                    <a:pt x="995" y="444"/>
                  </a:lnTo>
                  <a:lnTo>
                    <a:pt x="996" y="440"/>
                  </a:lnTo>
                  <a:lnTo>
                    <a:pt x="996" y="440"/>
                  </a:lnTo>
                  <a:lnTo>
                    <a:pt x="998" y="437"/>
                  </a:lnTo>
                  <a:lnTo>
                    <a:pt x="1000" y="437"/>
                  </a:lnTo>
                  <a:lnTo>
                    <a:pt x="1002" y="437"/>
                  </a:lnTo>
                  <a:lnTo>
                    <a:pt x="1004" y="437"/>
                  </a:lnTo>
                  <a:lnTo>
                    <a:pt x="1006" y="437"/>
                  </a:lnTo>
                  <a:lnTo>
                    <a:pt x="1008" y="437"/>
                  </a:lnTo>
                  <a:lnTo>
                    <a:pt x="1010" y="437"/>
                  </a:lnTo>
                  <a:lnTo>
                    <a:pt x="1012" y="437"/>
                  </a:lnTo>
                  <a:lnTo>
                    <a:pt x="1012" y="437"/>
                  </a:lnTo>
                  <a:lnTo>
                    <a:pt x="1013" y="437"/>
                  </a:lnTo>
                  <a:lnTo>
                    <a:pt x="1015" y="433"/>
                  </a:lnTo>
                  <a:lnTo>
                    <a:pt x="1017" y="433"/>
                  </a:lnTo>
                  <a:lnTo>
                    <a:pt x="1019" y="433"/>
                  </a:lnTo>
                  <a:lnTo>
                    <a:pt x="1021" y="433"/>
                  </a:lnTo>
                  <a:lnTo>
                    <a:pt x="1023" y="433"/>
                  </a:lnTo>
                  <a:lnTo>
                    <a:pt x="1025" y="433"/>
                  </a:lnTo>
                  <a:lnTo>
                    <a:pt x="1027" y="433"/>
                  </a:lnTo>
                  <a:lnTo>
                    <a:pt x="1029" y="426"/>
                  </a:lnTo>
                  <a:lnTo>
                    <a:pt x="1030" y="423"/>
                  </a:lnTo>
                  <a:lnTo>
                    <a:pt x="1030" y="423"/>
                  </a:lnTo>
                  <a:lnTo>
                    <a:pt x="1032" y="423"/>
                  </a:lnTo>
                  <a:lnTo>
                    <a:pt x="1034" y="423"/>
                  </a:lnTo>
                  <a:lnTo>
                    <a:pt x="1036" y="423"/>
                  </a:lnTo>
                  <a:lnTo>
                    <a:pt x="1038" y="423"/>
                  </a:lnTo>
                  <a:lnTo>
                    <a:pt x="1040" y="423"/>
                  </a:lnTo>
                  <a:lnTo>
                    <a:pt x="1042" y="423"/>
                  </a:lnTo>
                  <a:lnTo>
                    <a:pt x="1042" y="420"/>
                  </a:lnTo>
                  <a:lnTo>
                    <a:pt x="1044" y="416"/>
                  </a:lnTo>
                  <a:lnTo>
                    <a:pt x="1046" y="409"/>
                  </a:lnTo>
                  <a:lnTo>
                    <a:pt x="1047" y="406"/>
                  </a:lnTo>
                  <a:lnTo>
                    <a:pt x="1049" y="406"/>
                  </a:lnTo>
                  <a:lnTo>
                    <a:pt x="1051" y="402"/>
                  </a:lnTo>
                  <a:lnTo>
                    <a:pt x="1053" y="399"/>
                  </a:lnTo>
                  <a:lnTo>
                    <a:pt x="1055" y="399"/>
                  </a:lnTo>
                  <a:lnTo>
                    <a:pt x="1057" y="399"/>
                  </a:lnTo>
                  <a:lnTo>
                    <a:pt x="1057" y="399"/>
                  </a:lnTo>
                  <a:lnTo>
                    <a:pt x="1059" y="399"/>
                  </a:lnTo>
                  <a:lnTo>
                    <a:pt x="1061" y="399"/>
                  </a:lnTo>
                  <a:lnTo>
                    <a:pt x="1063" y="399"/>
                  </a:lnTo>
                  <a:lnTo>
                    <a:pt x="1064" y="399"/>
                  </a:lnTo>
                  <a:lnTo>
                    <a:pt x="1066" y="399"/>
                  </a:lnTo>
                  <a:lnTo>
                    <a:pt x="1068" y="395"/>
                  </a:lnTo>
                  <a:lnTo>
                    <a:pt x="1070" y="395"/>
                  </a:lnTo>
                  <a:lnTo>
                    <a:pt x="1072" y="395"/>
                  </a:lnTo>
                  <a:lnTo>
                    <a:pt x="1074" y="395"/>
                  </a:lnTo>
                  <a:lnTo>
                    <a:pt x="1074" y="395"/>
                  </a:lnTo>
                  <a:lnTo>
                    <a:pt x="1076" y="391"/>
                  </a:lnTo>
                  <a:lnTo>
                    <a:pt x="1078" y="391"/>
                  </a:lnTo>
                  <a:lnTo>
                    <a:pt x="1080" y="388"/>
                  </a:lnTo>
                  <a:lnTo>
                    <a:pt x="1082" y="388"/>
                  </a:lnTo>
                  <a:lnTo>
                    <a:pt x="1083" y="388"/>
                  </a:lnTo>
                  <a:lnTo>
                    <a:pt x="1085" y="388"/>
                  </a:lnTo>
                  <a:lnTo>
                    <a:pt x="1085" y="388"/>
                  </a:lnTo>
                  <a:lnTo>
                    <a:pt x="1087" y="388"/>
                  </a:lnTo>
                  <a:lnTo>
                    <a:pt x="1089" y="384"/>
                  </a:lnTo>
                  <a:lnTo>
                    <a:pt x="1091" y="384"/>
                  </a:lnTo>
                  <a:lnTo>
                    <a:pt x="1093" y="384"/>
                  </a:lnTo>
                  <a:lnTo>
                    <a:pt x="1095" y="384"/>
                  </a:lnTo>
                  <a:lnTo>
                    <a:pt x="1097" y="384"/>
                  </a:lnTo>
                  <a:lnTo>
                    <a:pt x="1099" y="384"/>
                  </a:lnTo>
                  <a:lnTo>
                    <a:pt x="1100" y="384"/>
                  </a:lnTo>
                  <a:lnTo>
                    <a:pt x="1102" y="381"/>
                  </a:lnTo>
                  <a:lnTo>
                    <a:pt x="1102" y="373"/>
                  </a:lnTo>
                  <a:lnTo>
                    <a:pt x="1104" y="363"/>
                  </a:lnTo>
                  <a:lnTo>
                    <a:pt x="1106" y="363"/>
                  </a:lnTo>
                  <a:lnTo>
                    <a:pt x="1108" y="363"/>
                  </a:lnTo>
                  <a:lnTo>
                    <a:pt x="1110" y="358"/>
                  </a:lnTo>
                  <a:lnTo>
                    <a:pt x="1112" y="358"/>
                  </a:lnTo>
                  <a:lnTo>
                    <a:pt x="1114" y="358"/>
                  </a:lnTo>
                  <a:lnTo>
                    <a:pt x="1116" y="358"/>
                  </a:lnTo>
                  <a:lnTo>
                    <a:pt x="1117" y="358"/>
                  </a:lnTo>
                  <a:lnTo>
                    <a:pt x="1119" y="358"/>
                  </a:lnTo>
                  <a:lnTo>
                    <a:pt x="1119" y="358"/>
                  </a:lnTo>
                  <a:lnTo>
                    <a:pt x="1121" y="358"/>
                  </a:lnTo>
                  <a:lnTo>
                    <a:pt x="1123" y="358"/>
                  </a:lnTo>
                  <a:lnTo>
                    <a:pt x="1125" y="358"/>
                  </a:lnTo>
                  <a:lnTo>
                    <a:pt x="1127" y="358"/>
                  </a:lnTo>
                  <a:lnTo>
                    <a:pt x="1129" y="358"/>
                  </a:lnTo>
                  <a:lnTo>
                    <a:pt x="1129" y="358"/>
                  </a:lnTo>
                  <a:lnTo>
                    <a:pt x="1131" y="358"/>
                  </a:lnTo>
                  <a:lnTo>
                    <a:pt x="1133" y="358"/>
                  </a:lnTo>
                  <a:lnTo>
                    <a:pt x="1134" y="358"/>
                  </a:lnTo>
                  <a:lnTo>
                    <a:pt x="1136" y="354"/>
                  </a:lnTo>
                  <a:lnTo>
                    <a:pt x="1138" y="354"/>
                  </a:lnTo>
                  <a:lnTo>
                    <a:pt x="1140" y="354"/>
                  </a:lnTo>
                  <a:lnTo>
                    <a:pt x="1142" y="354"/>
                  </a:lnTo>
                  <a:lnTo>
                    <a:pt x="1144" y="346"/>
                  </a:lnTo>
                  <a:lnTo>
                    <a:pt x="1146" y="346"/>
                  </a:lnTo>
                  <a:lnTo>
                    <a:pt x="1148" y="346"/>
                  </a:lnTo>
                  <a:lnTo>
                    <a:pt x="1148" y="346"/>
                  </a:lnTo>
                  <a:lnTo>
                    <a:pt x="1150" y="346"/>
                  </a:lnTo>
                  <a:lnTo>
                    <a:pt x="1151" y="346"/>
                  </a:lnTo>
                  <a:lnTo>
                    <a:pt x="1153" y="346"/>
                  </a:lnTo>
                  <a:lnTo>
                    <a:pt x="1155" y="346"/>
                  </a:lnTo>
                  <a:lnTo>
                    <a:pt x="1157" y="346"/>
                  </a:lnTo>
                  <a:lnTo>
                    <a:pt x="1159" y="346"/>
                  </a:lnTo>
                  <a:lnTo>
                    <a:pt x="1161" y="346"/>
                  </a:lnTo>
                  <a:lnTo>
                    <a:pt x="1163" y="346"/>
                  </a:lnTo>
                  <a:lnTo>
                    <a:pt x="1163" y="346"/>
                  </a:lnTo>
                  <a:lnTo>
                    <a:pt x="1165" y="346"/>
                  </a:lnTo>
                  <a:lnTo>
                    <a:pt x="1167" y="346"/>
                  </a:lnTo>
                  <a:lnTo>
                    <a:pt x="1168" y="342"/>
                  </a:lnTo>
                  <a:lnTo>
                    <a:pt x="1170" y="342"/>
                  </a:lnTo>
                  <a:lnTo>
                    <a:pt x="1172" y="342"/>
                  </a:lnTo>
                  <a:lnTo>
                    <a:pt x="1172" y="342"/>
                  </a:lnTo>
                  <a:lnTo>
                    <a:pt x="1174" y="337"/>
                  </a:lnTo>
                  <a:lnTo>
                    <a:pt x="1176" y="337"/>
                  </a:lnTo>
                  <a:lnTo>
                    <a:pt x="1178" y="333"/>
                  </a:lnTo>
                  <a:lnTo>
                    <a:pt x="1180" y="333"/>
                  </a:lnTo>
                  <a:lnTo>
                    <a:pt x="1182" y="329"/>
                  </a:lnTo>
                  <a:lnTo>
                    <a:pt x="1184" y="329"/>
                  </a:lnTo>
                  <a:lnTo>
                    <a:pt x="1186" y="329"/>
                  </a:lnTo>
                  <a:lnTo>
                    <a:pt x="1187" y="329"/>
                  </a:lnTo>
                  <a:lnTo>
                    <a:pt x="1189" y="329"/>
                  </a:lnTo>
                  <a:lnTo>
                    <a:pt x="1191" y="329"/>
                  </a:lnTo>
                  <a:lnTo>
                    <a:pt x="1193" y="329"/>
                  </a:lnTo>
                  <a:lnTo>
                    <a:pt x="1193" y="325"/>
                  </a:lnTo>
                  <a:lnTo>
                    <a:pt x="1195" y="325"/>
                  </a:lnTo>
                  <a:lnTo>
                    <a:pt x="1197" y="325"/>
                  </a:lnTo>
                  <a:lnTo>
                    <a:pt x="1199" y="325"/>
                  </a:lnTo>
                  <a:lnTo>
                    <a:pt x="1201" y="325"/>
                  </a:lnTo>
                  <a:lnTo>
                    <a:pt x="1203" y="325"/>
                  </a:lnTo>
                  <a:lnTo>
                    <a:pt x="1204" y="325"/>
                  </a:lnTo>
                  <a:lnTo>
                    <a:pt x="1206" y="325"/>
                  </a:lnTo>
                  <a:lnTo>
                    <a:pt x="1206" y="325"/>
                  </a:lnTo>
                  <a:lnTo>
                    <a:pt x="1208" y="325"/>
                  </a:lnTo>
                  <a:lnTo>
                    <a:pt x="1210" y="325"/>
                  </a:lnTo>
                  <a:lnTo>
                    <a:pt x="1212" y="325"/>
                  </a:lnTo>
                  <a:lnTo>
                    <a:pt x="1214" y="325"/>
                  </a:lnTo>
                  <a:lnTo>
                    <a:pt x="1216" y="325"/>
                  </a:lnTo>
                  <a:lnTo>
                    <a:pt x="1218" y="325"/>
                  </a:lnTo>
                  <a:lnTo>
                    <a:pt x="1218" y="325"/>
                  </a:lnTo>
                  <a:lnTo>
                    <a:pt x="1220" y="320"/>
                  </a:lnTo>
                  <a:lnTo>
                    <a:pt x="1221" y="320"/>
                  </a:lnTo>
                  <a:lnTo>
                    <a:pt x="1223" y="310"/>
                  </a:lnTo>
                  <a:lnTo>
                    <a:pt x="1225" y="310"/>
                  </a:lnTo>
                  <a:lnTo>
                    <a:pt x="1227" y="306"/>
                  </a:lnTo>
                  <a:lnTo>
                    <a:pt x="1229" y="306"/>
                  </a:lnTo>
                  <a:lnTo>
                    <a:pt x="1231" y="306"/>
                  </a:lnTo>
                  <a:lnTo>
                    <a:pt x="1233" y="306"/>
                  </a:lnTo>
                  <a:lnTo>
                    <a:pt x="1235" y="302"/>
                  </a:lnTo>
                  <a:lnTo>
                    <a:pt x="1237" y="302"/>
                  </a:lnTo>
                  <a:lnTo>
                    <a:pt x="1238" y="302"/>
                  </a:lnTo>
                  <a:lnTo>
                    <a:pt x="1238" y="302"/>
                  </a:lnTo>
                  <a:lnTo>
                    <a:pt x="1240" y="302"/>
                  </a:lnTo>
                  <a:lnTo>
                    <a:pt x="1242" y="302"/>
                  </a:lnTo>
                  <a:lnTo>
                    <a:pt x="1244" y="298"/>
                  </a:lnTo>
                  <a:lnTo>
                    <a:pt x="1246" y="298"/>
                  </a:lnTo>
                  <a:lnTo>
                    <a:pt x="1248" y="298"/>
                  </a:lnTo>
                  <a:lnTo>
                    <a:pt x="1250" y="292"/>
                  </a:lnTo>
                  <a:lnTo>
                    <a:pt x="1250" y="292"/>
                  </a:lnTo>
                  <a:lnTo>
                    <a:pt x="1252" y="292"/>
                  </a:lnTo>
                  <a:lnTo>
                    <a:pt x="1254" y="292"/>
                  </a:lnTo>
                  <a:lnTo>
                    <a:pt x="1255" y="292"/>
                  </a:lnTo>
                  <a:lnTo>
                    <a:pt x="1257" y="292"/>
                  </a:lnTo>
                  <a:lnTo>
                    <a:pt x="1259" y="292"/>
                  </a:lnTo>
                  <a:lnTo>
                    <a:pt x="1261" y="292"/>
                  </a:lnTo>
                  <a:lnTo>
                    <a:pt x="1261" y="292"/>
                  </a:lnTo>
                  <a:lnTo>
                    <a:pt x="1263" y="292"/>
                  </a:lnTo>
                  <a:lnTo>
                    <a:pt x="1265" y="292"/>
                  </a:lnTo>
                  <a:lnTo>
                    <a:pt x="1267" y="292"/>
                  </a:lnTo>
                  <a:lnTo>
                    <a:pt x="1269" y="288"/>
                  </a:lnTo>
                  <a:lnTo>
                    <a:pt x="1271" y="288"/>
                  </a:lnTo>
                  <a:lnTo>
                    <a:pt x="1272" y="288"/>
                  </a:lnTo>
                  <a:lnTo>
                    <a:pt x="1274" y="288"/>
                  </a:lnTo>
                  <a:lnTo>
                    <a:pt x="1276" y="282"/>
                  </a:lnTo>
                  <a:lnTo>
                    <a:pt x="1278" y="282"/>
                  </a:lnTo>
                  <a:lnTo>
                    <a:pt x="1280" y="282"/>
                  </a:lnTo>
                  <a:lnTo>
                    <a:pt x="1282" y="282"/>
                  </a:lnTo>
                  <a:lnTo>
                    <a:pt x="1284" y="282"/>
                  </a:lnTo>
                  <a:lnTo>
                    <a:pt x="1284" y="282"/>
                  </a:lnTo>
                  <a:lnTo>
                    <a:pt x="1286" y="278"/>
                  </a:lnTo>
                  <a:lnTo>
                    <a:pt x="1288" y="278"/>
                  </a:lnTo>
                  <a:lnTo>
                    <a:pt x="1290" y="272"/>
                  </a:lnTo>
                  <a:lnTo>
                    <a:pt x="1291" y="272"/>
                  </a:lnTo>
                  <a:lnTo>
                    <a:pt x="1293" y="272"/>
                  </a:lnTo>
                  <a:lnTo>
                    <a:pt x="1295" y="268"/>
                  </a:lnTo>
                  <a:lnTo>
                    <a:pt x="1295" y="268"/>
                  </a:lnTo>
                  <a:lnTo>
                    <a:pt x="1297" y="268"/>
                  </a:lnTo>
                  <a:lnTo>
                    <a:pt x="1299" y="268"/>
                  </a:lnTo>
                  <a:lnTo>
                    <a:pt x="1301" y="268"/>
                  </a:lnTo>
                  <a:lnTo>
                    <a:pt x="1303" y="268"/>
                  </a:lnTo>
                  <a:lnTo>
                    <a:pt x="1305" y="268"/>
                  </a:lnTo>
                  <a:lnTo>
                    <a:pt x="1307" y="268"/>
                  </a:lnTo>
                  <a:lnTo>
                    <a:pt x="1307" y="268"/>
                  </a:lnTo>
                  <a:lnTo>
                    <a:pt x="1308" y="268"/>
                  </a:lnTo>
                  <a:lnTo>
                    <a:pt x="1310" y="268"/>
                  </a:lnTo>
                  <a:lnTo>
                    <a:pt x="1312" y="268"/>
                  </a:lnTo>
                  <a:lnTo>
                    <a:pt x="1314" y="268"/>
                  </a:lnTo>
                  <a:lnTo>
                    <a:pt x="1316" y="268"/>
                  </a:lnTo>
                  <a:lnTo>
                    <a:pt x="1318" y="268"/>
                  </a:lnTo>
                  <a:lnTo>
                    <a:pt x="1320" y="268"/>
                  </a:lnTo>
                  <a:lnTo>
                    <a:pt x="1322" y="268"/>
                  </a:lnTo>
                  <a:lnTo>
                    <a:pt x="1324" y="263"/>
                  </a:lnTo>
                  <a:lnTo>
                    <a:pt x="1325" y="263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9" y="263"/>
                  </a:lnTo>
                  <a:lnTo>
                    <a:pt x="1331" y="263"/>
                  </a:lnTo>
                  <a:lnTo>
                    <a:pt x="1333" y="263"/>
                  </a:lnTo>
                  <a:lnTo>
                    <a:pt x="1335" y="263"/>
                  </a:lnTo>
                  <a:lnTo>
                    <a:pt x="1337" y="263"/>
                  </a:lnTo>
                  <a:lnTo>
                    <a:pt x="1339" y="263"/>
                  </a:lnTo>
                  <a:lnTo>
                    <a:pt x="1339" y="263"/>
                  </a:lnTo>
                  <a:lnTo>
                    <a:pt x="1341" y="263"/>
                  </a:lnTo>
                  <a:lnTo>
                    <a:pt x="1342" y="263"/>
                  </a:lnTo>
                  <a:lnTo>
                    <a:pt x="1344" y="263"/>
                  </a:lnTo>
                  <a:lnTo>
                    <a:pt x="1346" y="263"/>
                  </a:lnTo>
                  <a:lnTo>
                    <a:pt x="1348" y="263"/>
                  </a:lnTo>
                  <a:lnTo>
                    <a:pt x="1350" y="263"/>
                  </a:lnTo>
                  <a:lnTo>
                    <a:pt x="1352" y="263"/>
                  </a:lnTo>
                  <a:lnTo>
                    <a:pt x="1352" y="263"/>
                  </a:lnTo>
                  <a:lnTo>
                    <a:pt x="1354" y="263"/>
                  </a:lnTo>
                  <a:lnTo>
                    <a:pt x="1356" y="263"/>
                  </a:lnTo>
                  <a:lnTo>
                    <a:pt x="1358" y="263"/>
                  </a:lnTo>
                  <a:lnTo>
                    <a:pt x="1359" y="263"/>
                  </a:lnTo>
                  <a:lnTo>
                    <a:pt x="1361" y="256"/>
                  </a:lnTo>
                  <a:lnTo>
                    <a:pt x="1363" y="256"/>
                  </a:lnTo>
                  <a:lnTo>
                    <a:pt x="1365" y="256"/>
                  </a:lnTo>
                  <a:lnTo>
                    <a:pt x="1367" y="251"/>
                  </a:lnTo>
                  <a:lnTo>
                    <a:pt x="1369" y="251"/>
                  </a:lnTo>
                  <a:lnTo>
                    <a:pt x="1371" y="251"/>
                  </a:lnTo>
                  <a:lnTo>
                    <a:pt x="1373" y="251"/>
                  </a:lnTo>
                  <a:lnTo>
                    <a:pt x="1373" y="251"/>
                  </a:lnTo>
                  <a:lnTo>
                    <a:pt x="1375" y="251"/>
                  </a:lnTo>
                  <a:lnTo>
                    <a:pt x="1376" y="251"/>
                  </a:lnTo>
                  <a:lnTo>
                    <a:pt x="1378" y="251"/>
                  </a:lnTo>
                  <a:lnTo>
                    <a:pt x="1380" y="251"/>
                  </a:lnTo>
                  <a:lnTo>
                    <a:pt x="1382" y="251"/>
                  </a:lnTo>
                  <a:lnTo>
                    <a:pt x="1382" y="251"/>
                  </a:lnTo>
                  <a:lnTo>
                    <a:pt x="1384" y="251"/>
                  </a:lnTo>
                  <a:lnTo>
                    <a:pt x="1386" y="251"/>
                  </a:lnTo>
                  <a:lnTo>
                    <a:pt x="1388" y="251"/>
                  </a:lnTo>
                  <a:lnTo>
                    <a:pt x="1390" y="251"/>
                  </a:lnTo>
                  <a:lnTo>
                    <a:pt x="1392" y="251"/>
                  </a:lnTo>
                  <a:lnTo>
                    <a:pt x="1394" y="251"/>
                  </a:lnTo>
                  <a:lnTo>
                    <a:pt x="1395" y="251"/>
                  </a:lnTo>
                  <a:lnTo>
                    <a:pt x="1397" y="251"/>
                  </a:lnTo>
                  <a:lnTo>
                    <a:pt x="1397" y="246"/>
                  </a:lnTo>
                  <a:lnTo>
                    <a:pt x="1399" y="246"/>
                  </a:lnTo>
                  <a:lnTo>
                    <a:pt x="1401" y="246"/>
                  </a:lnTo>
                  <a:lnTo>
                    <a:pt x="1403" y="246"/>
                  </a:lnTo>
                  <a:lnTo>
                    <a:pt x="1405" y="246"/>
                  </a:lnTo>
                  <a:lnTo>
                    <a:pt x="1407" y="246"/>
                  </a:lnTo>
                  <a:lnTo>
                    <a:pt x="1409" y="246"/>
                  </a:lnTo>
                  <a:lnTo>
                    <a:pt x="1411" y="246"/>
                  </a:lnTo>
                  <a:lnTo>
                    <a:pt x="1412" y="246"/>
                  </a:lnTo>
                  <a:lnTo>
                    <a:pt x="1414" y="246"/>
                  </a:lnTo>
                  <a:lnTo>
                    <a:pt x="1416" y="246"/>
                  </a:lnTo>
                  <a:lnTo>
                    <a:pt x="1416" y="246"/>
                  </a:lnTo>
                  <a:lnTo>
                    <a:pt x="1418" y="246"/>
                  </a:lnTo>
                  <a:lnTo>
                    <a:pt x="1420" y="237"/>
                  </a:lnTo>
                  <a:lnTo>
                    <a:pt x="1422" y="237"/>
                  </a:lnTo>
                  <a:lnTo>
                    <a:pt x="1424" y="237"/>
                  </a:lnTo>
                  <a:lnTo>
                    <a:pt x="1426" y="237"/>
                  </a:lnTo>
                  <a:lnTo>
                    <a:pt x="1428" y="237"/>
                  </a:lnTo>
                  <a:lnTo>
                    <a:pt x="1428" y="237"/>
                  </a:lnTo>
                  <a:lnTo>
                    <a:pt x="1429" y="237"/>
                  </a:lnTo>
                  <a:lnTo>
                    <a:pt x="1431" y="237"/>
                  </a:lnTo>
                  <a:lnTo>
                    <a:pt x="1433" y="237"/>
                  </a:lnTo>
                  <a:lnTo>
                    <a:pt x="1435" y="237"/>
                  </a:lnTo>
                  <a:lnTo>
                    <a:pt x="1437" y="237"/>
                  </a:lnTo>
                  <a:lnTo>
                    <a:pt x="1439" y="224"/>
                  </a:lnTo>
                  <a:lnTo>
                    <a:pt x="1441" y="224"/>
                  </a:lnTo>
                  <a:lnTo>
                    <a:pt x="1443" y="224"/>
                  </a:lnTo>
                  <a:lnTo>
                    <a:pt x="1443" y="224"/>
                  </a:lnTo>
                  <a:lnTo>
                    <a:pt x="1445" y="224"/>
                  </a:lnTo>
                  <a:lnTo>
                    <a:pt x="1446" y="224"/>
                  </a:lnTo>
                  <a:lnTo>
                    <a:pt x="1448" y="224"/>
                  </a:lnTo>
                  <a:lnTo>
                    <a:pt x="1450" y="224"/>
                  </a:lnTo>
                  <a:lnTo>
                    <a:pt x="1452" y="224"/>
                  </a:lnTo>
                  <a:lnTo>
                    <a:pt x="1454" y="224"/>
                  </a:lnTo>
                  <a:lnTo>
                    <a:pt x="1456" y="224"/>
                  </a:lnTo>
                  <a:lnTo>
                    <a:pt x="1458" y="224"/>
                  </a:lnTo>
                  <a:lnTo>
                    <a:pt x="1460" y="224"/>
                  </a:lnTo>
                  <a:lnTo>
                    <a:pt x="1460" y="224"/>
                  </a:lnTo>
                  <a:lnTo>
                    <a:pt x="1462" y="224"/>
                  </a:lnTo>
                  <a:lnTo>
                    <a:pt x="1463" y="224"/>
                  </a:lnTo>
                  <a:lnTo>
                    <a:pt x="1465" y="224"/>
                  </a:lnTo>
                  <a:lnTo>
                    <a:pt x="1467" y="224"/>
                  </a:lnTo>
                  <a:lnTo>
                    <a:pt x="1469" y="224"/>
                  </a:lnTo>
                  <a:lnTo>
                    <a:pt x="1471" y="217"/>
                  </a:lnTo>
                  <a:lnTo>
                    <a:pt x="1471" y="217"/>
                  </a:lnTo>
                  <a:lnTo>
                    <a:pt x="1473" y="217"/>
                  </a:lnTo>
                  <a:lnTo>
                    <a:pt x="1475" y="217"/>
                  </a:lnTo>
                  <a:lnTo>
                    <a:pt x="1477" y="217"/>
                  </a:lnTo>
                  <a:lnTo>
                    <a:pt x="1479" y="202"/>
                  </a:lnTo>
                  <a:lnTo>
                    <a:pt x="1480" y="202"/>
                  </a:lnTo>
                  <a:lnTo>
                    <a:pt x="1482" y="202"/>
                  </a:lnTo>
                  <a:lnTo>
                    <a:pt x="1484" y="202"/>
                  </a:lnTo>
                  <a:lnTo>
                    <a:pt x="1486" y="195"/>
                  </a:lnTo>
                  <a:lnTo>
                    <a:pt x="1488" y="195"/>
                  </a:lnTo>
                  <a:lnTo>
                    <a:pt x="1488" y="195"/>
                  </a:lnTo>
                  <a:lnTo>
                    <a:pt x="1490" y="195"/>
                  </a:lnTo>
                  <a:lnTo>
                    <a:pt x="1492" y="195"/>
                  </a:lnTo>
                  <a:lnTo>
                    <a:pt x="1494" y="195"/>
                  </a:lnTo>
                  <a:lnTo>
                    <a:pt x="1496" y="195"/>
                  </a:lnTo>
                  <a:lnTo>
                    <a:pt x="1498" y="195"/>
                  </a:lnTo>
                  <a:lnTo>
                    <a:pt x="1499" y="195"/>
                  </a:lnTo>
                  <a:lnTo>
                    <a:pt x="1501" y="186"/>
                  </a:lnTo>
                  <a:lnTo>
                    <a:pt x="1503" y="186"/>
                  </a:lnTo>
                  <a:lnTo>
                    <a:pt x="1505" y="178"/>
                  </a:lnTo>
                  <a:lnTo>
                    <a:pt x="1505" y="178"/>
                  </a:lnTo>
                  <a:lnTo>
                    <a:pt x="1507" y="178"/>
                  </a:lnTo>
                  <a:lnTo>
                    <a:pt x="1509" y="178"/>
                  </a:lnTo>
                  <a:lnTo>
                    <a:pt x="1511" y="178"/>
                  </a:lnTo>
                  <a:lnTo>
                    <a:pt x="1513" y="178"/>
                  </a:lnTo>
                  <a:lnTo>
                    <a:pt x="1515" y="178"/>
                  </a:lnTo>
                  <a:lnTo>
                    <a:pt x="1515" y="178"/>
                  </a:lnTo>
                  <a:lnTo>
                    <a:pt x="1516" y="178"/>
                  </a:lnTo>
                  <a:lnTo>
                    <a:pt x="1518" y="178"/>
                  </a:lnTo>
                  <a:lnTo>
                    <a:pt x="1520" y="178"/>
                  </a:lnTo>
                  <a:lnTo>
                    <a:pt x="1522" y="178"/>
                  </a:lnTo>
                  <a:lnTo>
                    <a:pt x="1524" y="178"/>
                  </a:lnTo>
                  <a:lnTo>
                    <a:pt x="1526" y="170"/>
                  </a:lnTo>
                  <a:lnTo>
                    <a:pt x="1528" y="170"/>
                  </a:lnTo>
                  <a:lnTo>
                    <a:pt x="1530" y="170"/>
                  </a:lnTo>
                  <a:lnTo>
                    <a:pt x="1532" y="170"/>
                  </a:lnTo>
                  <a:lnTo>
                    <a:pt x="1533" y="170"/>
                  </a:lnTo>
                  <a:lnTo>
                    <a:pt x="1533" y="170"/>
                  </a:lnTo>
                  <a:lnTo>
                    <a:pt x="1535" y="170"/>
                  </a:lnTo>
                  <a:lnTo>
                    <a:pt x="1537" y="170"/>
                  </a:lnTo>
                  <a:lnTo>
                    <a:pt x="1539" y="170"/>
                  </a:lnTo>
                  <a:lnTo>
                    <a:pt x="1541" y="170"/>
                  </a:lnTo>
                  <a:lnTo>
                    <a:pt x="1543" y="170"/>
                  </a:lnTo>
                  <a:lnTo>
                    <a:pt x="1545" y="161"/>
                  </a:lnTo>
                  <a:lnTo>
                    <a:pt x="1547" y="161"/>
                  </a:lnTo>
                  <a:lnTo>
                    <a:pt x="1549" y="161"/>
                  </a:lnTo>
                  <a:lnTo>
                    <a:pt x="1549" y="161"/>
                  </a:lnTo>
                  <a:lnTo>
                    <a:pt x="1550" y="161"/>
                  </a:lnTo>
                  <a:lnTo>
                    <a:pt x="1552" y="161"/>
                  </a:lnTo>
                  <a:lnTo>
                    <a:pt x="1554" y="161"/>
                  </a:lnTo>
                  <a:lnTo>
                    <a:pt x="1556" y="151"/>
                  </a:lnTo>
                  <a:lnTo>
                    <a:pt x="1558" y="151"/>
                  </a:lnTo>
                  <a:lnTo>
                    <a:pt x="1558" y="151"/>
                  </a:lnTo>
                  <a:lnTo>
                    <a:pt x="1560" y="151"/>
                  </a:lnTo>
                  <a:lnTo>
                    <a:pt x="1562" y="151"/>
                  </a:lnTo>
                  <a:lnTo>
                    <a:pt x="1564" y="151"/>
                  </a:lnTo>
                  <a:lnTo>
                    <a:pt x="1566" y="151"/>
                  </a:lnTo>
                  <a:lnTo>
                    <a:pt x="1567" y="151"/>
                  </a:lnTo>
                  <a:lnTo>
                    <a:pt x="1569" y="151"/>
                  </a:lnTo>
                  <a:lnTo>
                    <a:pt x="1571" y="151"/>
                  </a:lnTo>
                  <a:lnTo>
                    <a:pt x="1573" y="151"/>
                  </a:lnTo>
                  <a:lnTo>
                    <a:pt x="1575" y="140"/>
                  </a:lnTo>
                  <a:lnTo>
                    <a:pt x="1577" y="140"/>
                  </a:lnTo>
                  <a:lnTo>
                    <a:pt x="1579" y="129"/>
                  </a:lnTo>
                  <a:lnTo>
                    <a:pt x="1579" y="129"/>
                  </a:lnTo>
                  <a:lnTo>
                    <a:pt x="1581" y="129"/>
                  </a:lnTo>
                  <a:lnTo>
                    <a:pt x="1583" y="129"/>
                  </a:lnTo>
                  <a:lnTo>
                    <a:pt x="1584" y="129"/>
                  </a:lnTo>
                  <a:lnTo>
                    <a:pt x="1586" y="129"/>
                  </a:lnTo>
                  <a:lnTo>
                    <a:pt x="1588" y="129"/>
                  </a:lnTo>
                  <a:lnTo>
                    <a:pt x="1590" y="117"/>
                  </a:lnTo>
                  <a:lnTo>
                    <a:pt x="1592" y="117"/>
                  </a:lnTo>
                  <a:lnTo>
                    <a:pt x="1592" y="117"/>
                  </a:lnTo>
                  <a:lnTo>
                    <a:pt x="1594" y="117"/>
                  </a:lnTo>
                  <a:lnTo>
                    <a:pt x="1596" y="106"/>
                  </a:lnTo>
                  <a:lnTo>
                    <a:pt x="1598" y="106"/>
                  </a:lnTo>
                  <a:lnTo>
                    <a:pt x="1600" y="106"/>
                  </a:lnTo>
                  <a:lnTo>
                    <a:pt x="1602" y="106"/>
                  </a:lnTo>
                  <a:lnTo>
                    <a:pt x="1603" y="106"/>
                  </a:lnTo>
                  <a:lnTo>
                    <a:pt x="1603" y="106"/>
                  </a:lnTo>
                  <a:lnTo>
                    <a:pt x="1605" y="106"/>
                  </a:lnTo>
                  <a:lnTo>
                    <a:pt x="1607" y="106"/>
                  </a:lnTo>
                  <a:lnTo>
                    <a:pt x="1609" y="106"/>
                  </a:lnTo>
                  <a:lnTo>
                    <a:pt x="1611" y="106"/>
                  </a:lnTo>
                  <a:lnTo>
                    <a:pt x="1613" y="106"/>
                  </a:lnTo>
                  <a:lnTo>
                    <a:pt x="1615" y="106"/>
                  </a:lnTo>
                  <a:lnTo>
                    <a:pt x="1617" y="106"/>
                  </a:lnTo>
                  <a:lnTo>
                    <a:pt x="1619" y="106"/>
                  </a:lnTo>
                  <a:lnTo>
                    <a:pt x="1620" y="106"/>
                  </a:lnTo>
                  <a:lnTo>
                    <a:pt x="1622" y="106"/>
                  </a:lnTo>
                  <a:lnTo>
                    <a:pt x="1624" y="106"/>
                  </a:lnTo>
                  <a:lnTo>
                    <a:pt x="1624" y="106"/>
                  </a:lnTo>
                  <a:lnTo>
                    <a:pt x="1626" y="106"/>
                  </a:lnTo>
                  <a:lnTo>
                    <a:pt x="1628" y="106"/>
                  </a:lnTo>
                  <a:lnTo>
                    <a:pt x="1630" y="106"/>
                  </a:lnTo>
                  <a:lnTo>
                    <a:pt x="1632" y="106"/>
                  </a:lnTo>
                  <a:lnTo>
                    <a:pt x="1634" y="106"/>
                  </a:lnTo>
                  <a:lnTo>
                    <a:pt x="1636" y="106"/>
                  </a:lnTo>
                  <a:lnTo>
                    <a:pt x="1636" y="106"/>
                  </a:lnTo>
                  <a:lnTo>
                    <a:pt x="1637" y="106"/>
                  </a:lnTo>
                  <a:lnTo>
                    <a:pt x="1639" y="106"/>
                  </a:lnTo>
                  <a:lnTo>
                    <a:pt x="1641" y="106"/>
                  </a:lnTo>
                  <a:lnTo>
                    <a:pt x="1643" y="106"/>
                  </a:lnTo>
                  <a:lnTo>
                    <a:pt x="1645" y="106"/>
                  </a:lnTo>
                  <a:lnTo>
                    <a:pt x="1647" y="106"/>
                  </a:lnTo>
                  <a:lnTo>
                    <a:pt x="1647" y="106"/>
                  </a:lnTo>
                  <a:lnTo>
                    <a:pt x="1649" y="106"/>
                  </a:lnTo>
                  <a:lnTo>
                    <a:pt x="1651" y="106"/>
                  </a:lnTo>
                  <a:lnTo>
                    <a:pt x="1653" y="106"/>
                  </a:lnTo>
                  <a:lnTo>
                    <a:pt x="1654" y="106"/>
                  </a:lnTo>
                  <a:lnTo>
                    <a:pt x="1656" y="106"/>
                  </a:lnTo>
                  <a:lnTo>
                    <a:pt x="1658" y="106"/>
                  </a:lnTo>
                  <a:lnTo>
                    <a:pt x="1660" y="106"/>
                  </a:lnTo>
                  <a:lnTo>
                    <a:pt x="1662" y="106"/>
                  </a:lnTo>
                  <a:lnTo>
                    <a:pt x="1664" y="106"/>
                  </a:lnTo>
                  <a:lnTo>
                    <a:pt x="1666" y="106"/>
                  </a:lnTo>
                  <a:lnTo>
                    <a:pt x="1668" y="106"/>
                  </a:lnTo>
                  <a:lnTo>
                    <a:pt x="1670" y="106"/>
                  </a:lnTo>
                  <a:lnTo>
                    <a:pt x="1670" y="106"/>
                  </a:lnTo>
                  <a:lnTo>
                    <a:pt x="1671" y="106"/>
                  </a:lnTo>
                  <a:lnTo>
                    <a:pt x="1673" y="106"/>
                  </a:lnTo>
                  <a:lnTo>
                    <a:pt x="1675" y="106"/>
                  </a:lnTo>
                  <a:lnTo>
                    <a:pt x="1677" y="106"/>
                  </a:lnTo>
                  <a:lnTo>
                    <a:pt x="1679" y="106"/>
                  </a:lnTo>
                  <a:lnTo>
                    <a:pt x="1681" y="106"/>
                  </a:lnTo>
                  <a:lnTo>
                    <a:pt x="1681" y="106"/>
                  </a:lnTo>
                  <a:lnTo>
                    <a:pt x="1683" y="106"/>
                  </a:lnTo>
                  <a:lnTo>
                    <a:pt x="1685" y="106"/>
                  </a:lnTo>
                  <a:lnTo>
                    <a:pt x="1687" y="106"/>
                  </a:lnTo>
                  <a:lnTo>
                    <a:pt x="1688" y="106"/>
                  </a:lnTo>
                  <a:lnTo>
                    <a:pt x="1690" y="106"/>
                  </a:lnTo>
                  <a:lnTo>
                    <a:pt x="1692" y="106"/>
                  </a:lnTo>
                  <a:lnTo>
                    <a:pt x="1692" y="106"/>
                  </a:lnTo>
                  <a:lnTo>
                    <a:pt x="1694" y="106"/>
                  </a:lnTo>
                  <a:lnTo>
                    <a:pt x="1696" y="106"/>
                  </a:lnTo>
                  <a:lnTo>
                    <a:pt x="1698" y="106"/>
                  </a:lnTo>
                  <a:lnTo>
                    <a:pt x="1700" y="106"/>
                  </a:lnTo>
                  <a:lnTo>
                    <a:pt x="1702" y="106"/>
                  </a:lnTo>
                  <a:lnTo>
                    <a:pt x="1704" y="106"/>
                  </a:lnTo>
                  <a:lnTo>
                    <a:pt x="1706" y="106"/>
                  </a:lnTo>
                  <a:lnTo>
                    <a:pt x="1707" y="106"/>
                  </a:lnTo>
                  <a:lnTo>
                    <a:pt x="1709" y="106"/>
                  </a:lnTo>
                  <a:lnTo>
                    <a:pt x="1711" y="106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15" y="106"/>
                  </a:lnTo>
                  <a:lnTo>
                    <a:pt x="1717" y="106"/>
                  </a:lnTo>
                  <a:lnTo>
                    <a:pt x="1719" y="106"/>
                  </a:lnTo>
                  <a:lnTo>
                    <a:pt x="1721" y="106"/>
                  </a:lnTo>
                  <a:lnTo>
                    <a:pt x="1723" y="106"/>
                  </a:lnTo>
                  <a:lnTo>
                    <a:pt x="1724" y="106"/>
                  </a:lnTo>
                  <a:lnTo>
                    <a:pt x="1724" y="106"/>
                  </a:lnTo>
                  <a:lnTo>
                    <a:pt x="1726" y="106"/>
                  </a:lnTo>
                  <a:lnTo>
                    <a:pt x="1728" y="106"/>
                  </a:lnTo>
                  <a:lnTo>
                    <a:pt x="1730" y="106"/>
                  </a:lnTo>
                  <a:lnTo>
                    <a:pt x="1732" y="106"/>
                  </a:lnTo>
                  <a:lnTo>
                    <a:pt x="1734" y="106"/>
                  </a:lnTo>
                  <a:lnTo>
                    <a:pt x="1736" y="106"/>
                  </a:lnTo>
                  <a:lnTo>
                    <a:pt x="1738" y="106"/>
                  </a:lnTo>
                  <a:lnTo>
                    <a:pt x="1738" y="106"/>
                  </a:lnTo>
                  <a:lnTo>
                    <a:pt x="1740" y="106"/>
                  </a:lnTo>
                  <a:lnTo>
                    <a:pt x="1741" y="106"/>
                  </a:lnTo>
                  <a:lnTo>
                    <a:pt x="1743" y="106"/>
                  </a:lnTo>
                  <a:lnTo>
                    <a:pt x="1745" y="106"/>
                  </a:lnTo>
                  <a:lnTo>
                    <a:pt x="1747" y="106"/>
                  </a:lnTo>
                  <a:lnTo>
                    <a:pt x="1749" y="106"/>
                  </a:lnTo>
                  <a:lnTo>
                    <a:pt x="1751" y="106"/>
                  </a:lnTo>
                  <a:lnTo>
                    <a:pt x="1753" y="106"/>
                  </a:lnTo>
                  <a:lnTo>
                    <a:pt x="1755" y="106"/>
                  </a:lnTo>
                  <a:lnTo>
                    <a:pt x="1757" y="106"/>
                  </a:lnTo>
                  <a:lnTo>
                    <a:pt x="1758" y="106"/>
                  </a:lnTo>
                  <a:lnTo>
                    <a:pt x="1758" y="106"/>
                  </a:lnTo>
                  <a:lnTo>
                    <a:pt x="1760" y="106"/>
                  </a:lnTo>
                  <a:lnTo>
                    <a:pt x="1762" y="82"/>
                  </a:lnTo>
                  <a:lnTo>
                    <a:pt x="1764" y="82"/>
                  </a:lnTo>
                  <a:lnTo>
                    <a:pt x="1766" y="82"/>
                  </a:lnTo>
                  <a:lnTo>
                    <a:pt x="1768" y="82"/>
                  </a:lnTo>
                  <a:lnTo>
                    <a:pt x="1768" y="57"/>
                  </a:lnTo>
                  <a:lnTo>
                    <a:pt x="1770" y="57"/>
                  </a:lnTo>
                  <a:lnTo>
                    <a:pt x="1772" y="57"/>
                  </a:lnTo>
                  <a:lnTo>
                    <a:pt x="1774" y="57"/>
                  </a:lnTo>
                  <a:lnTo>
                    <a:pt x="1775" y="57"/>
                  </a:lnTo>
                  <a:lnTo>
                    <a:pt x="1777" y="31"/>
                  </a:lnTo>
                  <a:lnTo>
                    <a:pt x="1779" y="31"/>
                  </a:lnTo>
                  <a:lnTo>
                    <a:pt x="1781" y="31"/>
                  </a:lnTo>
                  <a:lnTo>
                    <a:pt x="1783" y="31"/>
                  </a:lnTo>
                  <a:lnTo>
                    <a:pt x="1783" y="31"/>
                  </a:lnTo>
                  <a:lnTo>
                    <a:pt x="1785" y="31"/>
                  </a:lnTo>
                  <a:lnTo>
                    <a:pt x="1787" y="31"/>
                  </a:lnTo>
                  <a:lnTo>
                    <a:pt x="1789" y="31"/>
                  </a:lnTo>
                  <a:lnTo>
                    <a:pt x="1791" y="31"/>
                  </a:lnTo>
                  <a:lnTo>
                    <a:pt x="1792" y="31"/>
                  </a:lnTo>
                  <a:lnTo>
                    <a:pt x="1794" y="31"/>
                  </a:lnTo>
                  <a:lnTo>
                    <a:pt x="1796" y="31"/>
                  </a:lnTo>
                  <a:lnTo>
                    <a:pt x="1798" y="31"/>
                  </a:lnTo>
                  <a:lnTo>
                    <a:pt x="1800" y="31"/>
                  </a:lnTo>
                  <a:lnTo>
                    <a:pt x="1802" y="31"/>
                  </a:lnTo>
                  <a:lnTo>
                    <a:pt x="1802" y="31"/>
                  </a:lnTo>
                  <a:lnTo>
                    <a:pt x="1804" y="0"/>
                  </a:lnTo>
                  <a:lnTo>
                    <a:pt x="1806" y="0"/>
                  </a:lnTo>
                  <a:lnTo>
                    <a:pt x="1808" y="0"/>
                  </a:lnTo>
                  <a:lnTo>
                    <a:pt x="1810" y="0"/>
                  </a:lnTo>
                  <a:lnTo>
                    <a:pt x="1811" y="0"/>
                  </a:lnTo>
                  <a:lnTo>
                    <a:pt x="1813" y="0"/>
                  </a:lnTo>
                  <a:lnTo>
                    <a:pt x="1813" y="0"/>
                  </a:lnTo>
                  <a:lnTo>
                    <a:pt x="1815" y="0"/>
                  </a:lnTo>
                  <a:lnTo>
                    <a:pt x="1817" y="0"/>
                  </a:lnTo>
                  <a:lnTo>
                    <a:pt x="1819" y="0"/>
                  </a:lnTo>
                  <a:lnTo>
                    <a:pt x="1821" y="0"/>
                  </a:lnTo>
                  <a:lnTo>
                    <a:pt x="1823" y="0"/>
                  </a:lnTo>
                  <a:lnTo>
                    <a:pt x="1825" y="0"/>
                  </a:lnTo>
                  <a:lnTo>
                    <a:pt x="1827" y="0"/>
                  </a:lnTo>
                  <a:lnTo>
                    <a:pt x="1828" y="0"/>
                  </a:lnTo>
                  <a:lnTo>
                    <a:pt x="1828" y="0"/>
                  </a:lnTo>
                  <a:lnTo>
                    <a:pt x="1830" y="0"/>
                  </a:lnTo>
                  <a:lnTo>
                    <a:pt x="1832" y="0"/>
                  </a:lnTo>
                  <a:lnTo>
                    <a:pt x="1834" y="0"/>
                  </a:lnTo>
                  <a:lnTo>
                    <a:pt x="1836" y="0"/>
                  </a:lnTo>
                  <a:lnTo>
                    <a:pt x="1838" y="0"/>
                  </a:lnTo>
                </a:path>
              </a:pathLst>
            </a:custGeom>
            <a:noFill/>
            <a:ln w="28575" cap="rnd">
              <a:solidFill>
                <a:srgbClr val="EE7D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519">
                <a:solidFill>
                  <a:srgbClr val="000000"/>
                </a:solidFill>
              </a:endParaRPr>
            </a:p>
          </p:txBody>
        </p:sp>
        <p:sp>
          <p:nvSpPr>
            <p:cNvPr id="245" name="Rectangle 92">
              <a:extLst>
                <a:ext uri="{FF2B5EF4-FFF2-40B4-BE49-F238E27FC236}">
                  <a16:creationId xmlns:a16="http://schemas.microsoft.com/office/drawing/2014/main" id="{049D209A-201D-483A-B1D7-953873BE4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229" y="1768275"/>
              <a:ext cx="925785" cy="20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85785"/>
              <a:r>
                <a:rPr lang="en-US" altLang="en-US" sz="1013">
                  <a:solidFill>
                    <a:sysClr val="windowText" lastClr="000000"/>
                  </a:solidFill>
                </a:rPr>
                <a:t>Evolocumab</a:t>
              </a:r>
              <a:endParaRPr lang="en-US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Rectangle 93">
              <a:extLst>
                <a:ext uri="{FF2B5EF4-FFF2-40B4-BE49-F238E27FC236}">
                  <a16:creationId xmlns:a16="http://schemas.microsoft.com/office/drawing/2014/main" id="{B9D500F5-96A6-4E67-BA7B-11002DD93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231" y="1961949"/>
              <a:ext cx="606834" cy="20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85785"/>
              <a:r>
                <a:rPr lang="en-US" altLang="en-US" sz="1013" dirty="0">
                  <a:solidFill>
                    <a:sysClr val="windowText" lastClr="000000"/>
                  </a:solidFill>
                </a:rPr>
                <a:t>Placebo</a:t>
              </a:r>
              <a:endParaRPr lang="en-US" altLang="en-US" sz="13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Line 94">
              <a:extLst>
                <a:ext uri="{FF2B5EF4-FFF2-40B4-BE49-F238E27FC236}">
                  <a16:creationId xmlns:a16="http://schemas.microsoft.com/office/drawing/2014/main" id="{91720164-E61A-4D13-9834-481239BD3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9490" y="1880103"/>
              <a:ext cx="129783" cy="0"/>
            </a:xfrm>
            <a:prstGeom prst="line">
              <a:avLst/>
            </a:prstGeom>
            <a:noFill/>
            <a:ln w="28575" cap="flat">
              <a:solidFill>
                <a:srgbClr val="FC840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Line 95">
              <a:extLst>
                <a:ext uri="{FF2B5EF4-FFF2-40B4-BE49-F238E27FC236}">
                  <a16:creationId xmlns:a16="http://schemas.microsoft.com/office/drawing/2014/main" id="{C8655000-69E5-440B-8AE8-96B7EB819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9490" y="2073778"/>
              <a:ext cx="129783" cy="0"/>
            </a:xfrm>
            <a:prstGeom prst="line">
              <a:avLst/>
            </a:prstGeom>
            <a:noFill/>
            <a:ln w="285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153" tIns="38576" rIns="77153" bIns="38576" numCol="1" anchor="t" anchorCtr="0" compatLnSpc="1">
              <a:prstTxWarp prst="textNoShape">
                <a:avLst/>
              </a:prstTxWarp>
            </a:bodyPr>
            <a:lstStyle/>
            <a:p>
              <a:pPr defTabSz="385785"/>
              <a:endParaRPr lang="en-US" sz="135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88" name="Rectangle 111">
            <a:extLst>
              <a:ext uri="{FF2B5EF4-FFF2-40B4-BE49-F238E27FC236}">
                <a16:creationId xmlns:a16="http://schemas.microsoft.com/office/drawing/2014/main" id="{62A4D278-D551-4D7F-BAF1-E905E4D4E353}"/>
              </a:ext>
            </a:extLst>
          </p:cNvPr>
          <p:cNvSpPr/>
          <p:nvPr/>
        </p:nvSpPr>
        <p:spPr>
          <a:xfrm>
            <a:off x="3806501" y="4959369"/>
            <a:ext cx="2973116" cy="485839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algn="ctr" defTabSz="385785">
              <a:lnSpc>
                <a:spcPct val="85000"/>
              </a:lnSpc>
              <a:spcBef>
                <a:spcPts val="169"/>
              </a:spcBef>
            </a:pPr>
            <a:r>
              <a:rPr lang="en-US" sz="1400" dirty="0">
                <a:solidFill>
                  <a:srgbClr val="FFFFFF"/>
                </a:solidFill>
              </a:rPr>
              <a:t>RRR with </a:t>
            </a:r>
            <a:r>
              <a:rPr lang="en-US" sz="1400" dirty="0" err="1">
                <a:solidFill>
                  <a:srgbClr val="FFFFFF"/>
                </a:solidFill>
              </a:rPr>
              <a:t>evolocumab</a:t>
            </a:r>
            <a:r>
              <a:rPr lang="en-US" sz="1400" dirty="0">
                <a:solidFill>
                  <a:srgbClr val="FFFFFF"/>
                </a:solidFill>
              </a:rPr>
              <a:t> (</a:t>
            </a:r>
            <a:r>
              <a:rPr lang="cs-CZ" sz="1400" dirty="0">
                <a:solidFill>
                  <a:srgbClr val="FFFFFF"/>
                </a:solidFill>
              </a:rPr>
              <a:t>18</a:t>
            </a:r>
            <a:r>
              <a:rPr lang="en-US" sz="1400" dirty="0">
                <a:solidFill>
                  <a:srgbClr val="FFFFFF"/>
                </a:solidFill>
              </a:rPr>
              <a:t>% vs </a:t>
            </a:r>
            <a:r>
              <a:rPr lang="cs-CZ" sz="1400" dirty="0">
                <a:solidFill>
                  <a:srgbClr val="FFFFFF"/>
                </a:solidFill>
              </a:rPr>
              <a:t>8</a:t>
            </a:r>
            <a:r>
              <a:rPr lang="en-US" sz="1400" dirty="0">
                <a:solidFill>
                  <a:srgbClr val="FFFFFF"/>
                </a:solidFill>
              </a:rPr>
              <a:t>%). </a:t>
            </a:r>
            <a:endParaRPr lang="cs-CZ" sz="1400" dirty="0">
              <a:solidFill>
                <a:srgbClr val="FFFFFF"/>
              </a:solidFill>
            </a:endParaRPr>
          </a:p>
          <a:p>
            <a:pPr algn="ctr" defTabSz="385785">
              <a:lnSpc>
                <a:spcPct val="85000"/>
              </a:lnSpc>
              <a:spcBef>
                <a:spcPts val="169"/>
              </a:spcBef>
            </a:pPr>
            <a:r>
              <a:rPr lang="en-US" sz="1400" dirty="0">
                <a:solidFill>
                  <a:srgbClr val="FFFFFF"/>
                </a:solidFill>
              </a:rPr>
              <a:t>ARR (3</a:t>
            </a:r>
            <a:r>
              <a:rPr lang="cs-CZ" sz="1400" dirty="0">
                <a:solidFill>
                  <a:srgbClr val="FFFFFF"/>
                </a:solidFill>
              </a:rPr>
              <a:t>,7</a:t>
            </a:r>
            <a:r>
              <a:rPr lang="en-US" sz="1400" dirty="0">
                <a:solidFill>
                  <a:srgbClr val="FFFFFF"/>
                </a:solidFill>
              </a:rPr>
              <a:t>% vs </a:t>
            </a:r>
            <a:r>
              <a:rPr lang="cs-CZ" sz="1400" dirty="0">
                <a:solidFill>
                  <a:srgbClr val="FFFFFF"/>
                </a:solidFill>
              </a:rPr>
              <a:t>1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  <a:r>
              <a:rPr lang="cs-CZ" sz="1400" dirty="0">
                <a:solidFill>
                  <a:srgbClr val="FFFFFF"/>
                </a:solidFill>
              </a:rPr>
              <a:t>3</a:t>
            </a:r>
            <a:r>
              <a:rPr lang="en-US" sz="1400" dirty="0">
                <a:solidFill>
                  <a:srgbClr val="FFFFFF"/>
                </a:solidFill>
              </a:rPr>
              <a:t>%)</a:t>
            </a:r>
          </a:p>
        </p:txBody>
      </p:sp>
      <p:sp>
        <p:nvSpPr>
          <p:cNvPr id="289" name="Rectangle 111">
            <a:extLst>
              <a:ext uri="{FF2B5EF4-FFF2-40B4-BE49-F238E27FC236}">
                <a16:creationId xmlns:a16="http://schemas.microsoft.com/office/drawing/2014/main" id="{4CB37A4B-41A3-4619-86E7-8EEC83658DD3}"/>
              </a:ext>
            </a:extLst>
          </p:cNvPr>
          <p:cNvSpPr/>
          <p:nvPr/>
        </p:nvSpPr>
        <p:spPr>
          <a:xfrm>
            <a:off x="7003386" y="4953017"/>
            <a:ext cx="2973116" cy="485839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algn="ctr" defTabSz="385785">
              <a:lnSpc>
                <a:spcPct val="85000"/>
              </a:lnSpc>
              <a:spcBef>
                <a:spcPts val="169"/>
              </a:spcBef>
            </a:pPr>
            <a:r>
              <a:rPr lang="en-US" sz="1400" dirty="0">
                <a:solidFill>
                  <a:srgbClr val="FFFFFF"/>
                </a:solidFill>
              </a:rPr>
              <a:t>RRR with </a:t>
            </a:r>
            <a:r>
              <a:rPr lang="en-US" sz="1400" dirty="0" err="1">
                <a:solidFill>
                  <a:srgbClr val="FFFFFF"/>
                </a:solidFill>
              </a:rPr>
              <a:t>evolocumab</a:t>
            </a:r>
            <a:r>
              <a:rPr lang="en-US" sz="1400" dirty="0">
                <a:solidFill>
                  <a:srgbClr val="FFFFFF"/>
                </a:solidFill>
              </a:rPr>
              <a:t> (</a:t>
            </a:r>
            <a:r>
              <a:rPr lang="cs-CZ" sz="1400" dirty="0">
                <a:solidFill>
                  <a:srgbClr val="FFFFFF"/>
                </a:solidFill>
              </a:rPr>
              <a:t>21</a:t>
            </a:r>
            <a:r>
              <a:rPr lang="en-US" sz="1400" dirty="0">
                <a:solidFill>
                  <a:srgbClr val="FFFFFF"/>
                </a:solidFill>
              </a:rPr>
              <a:t>% vs </a:t>
            </a:r>
            <a:r>
              <a:rPr lang="cs-CZ" sz="1400" dirty="0">
                <a:solidFill>
                  <a:srgbClr val="FFFFFF"/>
                </a:solidFill>
              </a:rPr>
              <a:t>7</a:t>
            </a:r>
            <a:r>
              <a:rPr lang="en-US" sz="1400" dirty="0">
                <a:solidFill>
                  <a:srgbClr val="FFFFFF"/>
                </a:solidFill>
              </a:rPr>
              <a:t>%). </a:t>
            </a:r>
            <a:endParaRPr lang="cs-CZ" sz="1400" dirty="0">
              <a:solidFill>
                <a:srgbClr val="FFFFFF"/>
              </a:solidFill>
            </a:endParaRPr>
          </a:p>
          <a:p>
            <a:pPr algn="ctr" defTabSz="385785">
              <a:lnSpc>
                <a:spcPct val="85000"/>
              </a:lnSpc>
              <a:spcBef>
                <a:spcPts val="169"/>
              </a:spcBef>
            </a:pPr>
            <a:r>
              <a:rPr lang="en-US" sz="1400" dirty="0">
                <a:solidFill>
                  <a:srgbClr val="FFFFFF"/>
                </a:solidFill>
              </a:rPr>
              <a:t>ARR (3</a:t>
            </a:r>
            <a:r>
              <a:rPr lang="cs-CZ" sz="1400" dirty="0">
                <a:solidFill>
                  <a:srgbClr val="FFFFFF"/>
                </a:solidFill>
              </a:rPr>
              <a:t>,6</a:t>
            </a:r>
            <a:r>
              <a:rPr lang="en-US" sz="1400" dirty="0">
                <a:solidFill>
                  <a:srgbClr val="FFFFFF"/>
                </a:solidFill>
              </a:rPr>
              <a:t>% vs </a:t>
            </a:r>
            <a:r>
              <a:rPr lang="cs-CZ" sz="1400" dirty="0">
                <a:solidFill>
                  <a:srgbClr val="FFFFFF"/>
                </a:solidFill>
              </a:rPr>
              <a:t>1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  <a:r>
              <a:rPr lang="cs-CZ" sz="14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%)</a:t>
            </a:r>
          </a:p>
        </p:txBody>
      </p:sp>
      <p:cxnSp>
        <p:nvCxnSpPr>
          <p:cNvPr id="149" name="Přímá spojovací čára 5">
            <a:extLst>
              <a:ext uri="{FF2B5EF4-FFF2-40B4-BE49-F238E27FC236}">
                <a16:creationId xmlns:a16="http://schemas.microsoft.com/office/drawing/2014/main" id="{2CA09F4F-5EE8-4D95-931C-A6EBF038AFC7}"/>
              </a:ext>
            </a:extLst>
          </p:cNvPr>
          <p:cNvCxnSpPr>
            <a:cxnSpLocks/>
          </p:cNvCxnSpPr>
          <p:nvPr/>
        </p:nvCxnSpPr>
        <p:spPr>
          <a:xfrm>
            <a:off x="786606" y="1341438"/>
            <a:ext cx="87137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6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Efekt snížení LDL-C pomocí </a:t>
            </a:r>
            <a:r>
              <a:rPr lang="cs-CZ" sz="2800" b="1" dirty="0" err="1"/>
              <a:t>alirocumabu</a:t>
            </a:r>
            <a:r>
              <a:rPr lang="cs-CZ" sz="2800" b="1" dirty="0"/>
              <a:t> podle vstupní hladiny LDL-C</a:t>
            </a:r>
            <a:endParaRPr lang="en-US" sz="2800" b="1" dirty="0"/>
          </a:p>
        </p:txBody>
      </p:sp>
      <p:cxnSp>
        <p:nvCxnSpPr>
          <p:cNvPr id="149" name="Přímá spojovací čára 5">
            <a:extLst>
              <a:ext uri="{FF2B5EF4-FFF2-40B4-BE49-F238E27FC236}">
                <a16:creationId xmlns:a16="http://schemas.microsoft.com/office/drawing/2014/main" id="{2CA09F4F-5EE8-4D95-931C-A6EBF038AFC7}"/>
              </a:ext>
            </a:extLst>
          </p:cNvPr>
          <p:cNvCxnSpPr>
            <a:cxnSpLocks/>
          </p:cNvCxnSpPr>
          <p:nvPr/>
        </p:nvCxnSpPr>
        <p:spPr>
          <a:xfrm>
            <a:off x="786606" y="1341438"/>
            <a:ext cx="87137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36763919-7A2A-4652-B5DB-E89C314B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5514"/>
            <a:ext cx="10287000" cy="477818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713D4ED-4EF8-4B30-BC9E-443205A7F0FD}"/>
              </a:ext>
            </a:extLst>
          </p:cNvPr>
          <p:cNvSpPr/>
          <p:nvPr/>
        </p:nvSpPr>
        <p:spPr>
          <a:xfrm>
            <a:off x="6713422" y="6451579"/>
            <a:ext cx="292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Steg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ACC Orlando,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54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b="1" dirty="0">
                <a:latin typeface="+mn-lt"/>
                <a:ea typeface="MS PGothic" panose="020B0600070205080204" pitchFamily="34" charset="-128"/>
              </a:rPr>
              <a:t>Velmi nízké hladiny LDL-C při léčbě PCSK9i</a:t>
            </a:r>
            <a:br>
              <a:rPr lang="cs-CZ" altLang="cs-CZ" sz="3200" b="1" dirty="0">
                <a:latin typeface="+mn-lt"/>
                <a:ea typeface="MS PGothic" panose="020B0600070205080204" pitchFamily="34" charset="-128"/>
              </a:rPr>
            </a:br>
            <a:r>
              <a:rPr lang="cs-CZ" sz="2000" b="1" dirty="0">
                <a:latin typeface="+mn-lt"/>
              </a:rPr>
              <a:t>Výsledky analýzy studie FOURIER (2669 pac s LDL&lt; 0,5mmol/l při evolocumabu)</a:t>
            </a:r>
            <a:endParaRPr lang="cs-CZ" sz="1800" b="1" dirty="0">
              <a:latin typeface="+mn-lt"/>
            </a:endParaRP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E6D77C95-9EA8-4156-8F08-7B652ECE41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946" y="2136618"/>
            <a:ext cx="5161331" cy="3016477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7F3FD34D-C593-469A-A901-2F5B10E6C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6278" y="2155404"/>
            <a:ext cx="4857520" cy="2986088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4704408" y="6013098"/>
            <a:ext cx="5361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  <a:p>
            <a:r>
              <a:rPr lang="it-IT" dirty="0"/>
              <a:t>Giugliano RP, ESC Congress 2017, Barcelona 8/28/2017 </a:t>
            </a:r>
            <a:endParaRPr lang="cs-CZ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" name="Přímá spojovací čára 9">
            <a:extLst>
              <a:ext uri="{FF2B5EF4-FFF2-40B4-BE49-F238E27FC236}">
                <a16:creationId xmlns:a16="http://schemas.microsoft.com/office/drawing/2014/main" id="{45942550-A56C-4081-BD88-EA4DF80077C3}"/>
              </a:ext>
            </a:extLst>
          </p:cNvPr>
          <p:cNvCxnSpPr/>
          <p:nvPr/>
        </p:nvCxnSpPr>
        <p:spPr>
          <a:xfrm>
            <a:off x="673895" y="1565504"/>
            <a:ext cx="89927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3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b="1" dirty="0">
                <a:latin typeface="+mn-lt"/>
                <a:ea typeface="MS PGothic" panose="020B0600070205080204" pitchFamily="34" charset="-128"/>
              </a:rPr>
              <a:t>Velmi nízké hladiny LDL-C při léčbě PCSK9i</a:t>
            </a:r>
            <a:br>
              <a:rPr lang="cs-CZ" altLang="cs-CZ" sz="3200" b="1" dirty="0">
                <a:latin typeface="+mn-lt"/>
                <a:ea typeface="MS PGothic" panose="020B0600070205080204" pitchFamily="34" charset="-128"/>
              </a:rPr>
            </a:br>
            <a:r>
              <a:rPr lang="cs-CZ" sz="2000" b="1" dirty="0">
                <a:latin typeface="+mn-lt"/>
              </a:rPr>
              <a:t>Výsledky analýzy studie FOURIER (501 pac s LDL&lt; 0,25mmol/l při evolocumabu)</a:t>
            </a:r>
            <a:endParaRPr lang="cs-CZ" sz="1800" b="1" dirty="0"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704408" y="6013098"/>
            <a:ext cx="5361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  <a:p>
            <a:r>
              <a:rPr lang="it-IT" dirty="0"/>
              <a:t>Giugliano RP, ESC Congress 2017, Barcelona 8/28/2017 </a:t>
            </a:r>
            <a:endParaRPr lang="cs-CZ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136F34C-6D72-4104-81E8-D94202E07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438" y="1927578"/>
            <a:ext cx="8874125" cy="4147432"/>
          </a:xfrm>
          <a:prstGeom prst="rect">
            <a:avLst/>
          </a:prstGeom>
        </p:spPr>
      </p:pic>
      <p:cxnSp>
        <p:nvCxnSpPr>
          <p:cNvPr id="6" name="Přímá spojovací čára 9">
            <a:extLst>
              <a:ext uri="{FF2B5EF4-FFF2-40B4-BE49-F238E27FC236}">
                <a16:creationId xmlns:a16="http://schemas.microsoft.com/office/drawing/2014/main" id="{A1A37FD4-BB3F-4D20-9AC5-8AF49C84524B}"/>
              </a:ext>
            </a:extLst>
          </p:cNvPr>
          <p:cNvCxnSpPr/>
          <p:nvPr/>
        </p:nvCxnSpPr>
        <p:spPr>
          <a:xfrm>
            <a:off x="673895" y="1447172"/>
            <a:ext cx="89927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1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DB382CA-56D1-430F-ADC5-11A2AF9F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495300"/>
            <a:ext cx="8529637" cy="730250"/>
          </a:xfrm>
        </p:spPr>
        <p:txBody>
          <a:bodyPr/>
          <a:lstStyle/>
          <a:p>
            <a:r>
              <a:rPr lang="cs-CZ" altLang="cs-CZ" sz="3200" b="1" dirty="0"/>
              <a:t>Je racionální podat PCSK9i u všech, kteří nedosahují cílové hodnoty LDL-C, ale...</a:t>
            </a:r>
          </a:p>
        </p:txBody>
      </p:sp>
      <p:sp>
        <p:nvSpPr>
          <p:cNvPr id="83972" name="Zástupný symbol pro obsah 2">
            <a:extLst>
              <a:ext uri="{FF2B5EF4-FFF2-40B4-BE49-F238E27FC236}">
                <a16:creationId xmlns:a16="http://schemas.microsoft.com/office/drawing/2014/main" id="{B14768DE-F48F-40A8-9C43-81CF3C0DC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7" name="Zástupný symbol pro obsah 12">
            <a:extLst>
              <a:ext uri="{FF2B5EF4-FFF2-40B4-BE49-F238E27FC236}">
                <a16:creationId xmlns:a16="http://schemas.microsoft.com/office/drawing/2014/main" id="{58EA3D06-F5BF-40E6-9DA0-260843D90CE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4349" y="1600201"/>
          <a:ext cx="9332913" cy="4525964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99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2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2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Nízké </a:t>
                      </a:r>
                      <a:r>
                        <a:rPr lang="cs-CZ" sz="2000" baseline="0" dirty="0"/>
                        <a:t>riziko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Středně zvýšené</a:t>
                      </a:r>
                      <a:r>
                        <a:rPr lang="cs-CZ" sz="2000" baseline="0" dirty="0"/>
                        <a:t> až v</a:t>
                      </a:r>
                      <a:r>
                        <a:rPr lang="cs-CZ" sz="2000" dirty="0"/>
                        <a:t>ysoké</a:t>
                      </a:r>
                      <a:r>
                        <a:rPr lang="cs-CZ" sz="2000" baseline="0" dirty="0"/>
                        <a:t> riziko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Velmi vysoké</a:t>
                      </a:r>
                      <a:r>
                        <a:rPr lang="cs-CZ" sz="2000" baseline="0" dirty="0"/>
                        <a:t> riziko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/>
                        <a:t>LDLc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mmol</a:t>
                      </a:r>
                      <a:r>
                        <a:rPr lang="cs-CZ" sz="1800" dirty="0"/>
                        <a:t>/l)</a:t>
                      </a:r>
                      <a:endParaRPr lang="cs-CZ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&lt; 3,0</a:t>
                      </a:r>
                      <a:endParaRPr lang="cs-CZ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&lt; 2,6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 a snížení o 50% </a:t>
                      </a:r>
                      <a:r>
                        <a:rPr lang="cs-CZ" sz="1800" dirty="0"/>
                        <a:t>(vstupně</a:t>
                      </a:r>
                      <a:r>
                        <a:rPr lang="cs-CZ" sz="1800" baseline="0" dirty="0"/>
                        <a:t> 2,6-5,2mmol/l)</a:t>
                      </a:r>
                      <a:endParaRPr lang="cs-CZ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&lt; 1,8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a snížení</a:t>
                      </a:r>
                      <a:r>
                        <a:rPr lang="cs-CZ" sz="2400" baseline="0" dirty="0"/>
                        <a:t> o 50%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/>
                        <a:t>(vstupně 1,8 - 3,6mmol)</a:t>
                      </a:r>
                      <a:r>
                        <a:rPr lang="cs-CZ" sz="2400" baseline="0" dirty="0"/>
                        <a:t> </a:t>
                      </a:r>
                      <a:endParaRPr lang="cs-CZ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Non- </a:t>
                      </a:r>
                      <a:r>
                        <a:rPr lang="cs-CZ" sz="1800" dirty="0" err="1"/>
                        <a:t>HDLc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mmol</a:t>
                      </a:r>
                      <a:r>
                        <a:rPr lang="cs-CZ" sz="1800" dirty="0"/>
                        <a:t>/l)</a:t>
                      </a:r>
                      <a:endParaRPr lang="cs-CZ" sz="1800" b="1" dirty="0">
                        <a:latin typeface="+mn-lt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&lt; 3,8</a:t>
                      </a:r>
                      <a:endParaRPr lang="cs-CZ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cs-CZ" sz="2400" dirty="0"/>
                        <a:t>&lt;</a:t>
                      </a:r>
                      <a:r>
                        <a:rPr lang="cs-CZ" sz="2400" baseline="0" dirty="0"/>
                        <a:t> 3,4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cs-CZ" sz="2400" dirty="0"/>
                        <a:t>&lt;</a:t>
                      </a:r>
                      <a:r>
                        <a:rPr lang="cs-CZ" sz="2400" baseline="0" dirty="0"/>
                        <a:t> 2,6</a:t>
                      </a:r>
                      <a:endParaRPr lang="cs-CZ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/>
                        <a:t>apoB</a:t>
                      </a:r>
                      <a:r>
                        <a:rPr lang="cs-CZ" sz="1800" dirty="0"/>
                        <a:t> (g/l)</a:t>
                      </a:r>
                      <a:endParaRPr lang="cs-CZ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-</a:t>
                      </a:r>
                      <a:endParaRPr lang="cs-CZ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&lt; 1</a:t>
                      </a:r>
                      <a:endParaRPr lang="cs-CZ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/>
                        <a:t>&lt; 0,8</a:t>
                      </a:r>
                      <a:endParaRPr lang="cs-CZ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005" name="TextovéPole 7">
            <a:extLst>
              <a:ext uri="{FF2B5EF4-FFF2-40B4-BE49-F238E27FC236}">
                <a16:creationId xmlns:a16="http://schemas.microsoft.com/office/drawing/2014/main" id="{3D6C61EA-4E87-41D1-975E-E48FF7C7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6276975"/>
            <a:ext cx="859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Vrablík et al.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Hyp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KV prevence 2017, 6(2): 23-30,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Piepoli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 et al. Eur Heart H 2016</a:t>
            </a:r>
          </a:p>
        </p:txBody>
      </p:sp>
      <p:sp>
        <p:nvSpPr>
          <p:cNvPr id="3" name="Bublinový popisek: se šipkou nahoru 2">
            <a:extLst>
              <a:ext uri="{FF2B5EF4-FFF2-40B4-BE49-F238E27FC236}">
                <a16:creationId xmlns:a16="http://schemas.microsoft.com/office/drawing/2014/main" id="{2710F02F-94DE-426F-AE2D-4150CF901A0A}"/>
              </a:ext>
            </a:extLst>
          </p:cNvPr>
          <p:cNvSpPr/>
          <p:nvPr/>
        </p:nvSpPr>
        <p:spPr>
          <a:xfrm>
            <a:off x="4089400" y="4049715"/>
            <a:ext cx="2616200" cy="1384300"/>
          </a:xfrm>
          <a:prstGeom prst="up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Tj. u některých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 1,3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mmol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</a:t>
            </a:r>
          </a:p>
        </p:txBody>
      </p:sp>
      <p:sp>
        <p:nvSpPr>
          <p:cNvPr id="9" name="Bublinový popisek: se šipkou nahoru 8">
            <a:extLst>
              <a:ext uri="{FF2B5EF4-FFF2-40B4-BE49-F238E27FC236}">
                <a16:creationId xmlns:a16="http://schemas.microsoft.com/office/drawing/2014/main" id="{4FDD2245-7D1B-478F-9186-56B69B8F7719}"/>
              </a:ext>
            </a:extLst>
          </p:cNvPr>
          <p:cNvSpPr/>
          <p:nvPr/>
        </p:nvSpPr>
        <p:spPr>
          <a:xfrm>
            <a:off x="7156450" y="4049715"/>
            <a:ext cx="2616200" cy="1384300"/>
          </a:xfrm>
          <a:prstGeom prst="up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Tj. u některých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 0,9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mmol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30773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5">
            <a:extLst>
              <a:ext uri="{FF2B5EF4-FFF2-40B4-BE49-F238E27FC236}">
                <a16:creationId xmlns:a16="http://schemas.microsoft.com/office/drawing/2014/main" id="{9802CC16-04A3-4EA2-837B-144BEF8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Podmínky úhrady PCSK9i: v základě uniformní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21244A5-619F-433E-A5D5-A0209941C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213" y="1557338"/>
            <a:ext cx="8369300" cy="1655762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9938C73-A0AE-4BC6-B710-85F89507B11A}"/>
              </a:ext>
            </a:extLst>
          </p:cNvPr>
          <p:cNvSpPr/>
          <p:nvPr/>
        </p:nvSpPr>
        <p:spPr>
          <a:xfrm>
            <a:off x="1398588" y="1844676"/>
            <a:ext cx="16573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PCSK9i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70A553-0F53-4DE1-9CA3-34145116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644900"/>
            <a:ext cx="83200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023B8C9B-F50E-4C42-AA78-204E6D3BD2E9}"/>
              </a:ext>
            </a:extLst>
          </p:cNvPr>
          <p:cNvSpPr/>
          <p:nvPr/>
        </p:nvSpPr>
        <p:spPr>
          <a:xfrm>
            <a:off x="4927601" y="3789363"/>
            <a:ext cx="13684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 mmol/l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24C5A91-2D4A-4D8E-80F3-34291F80E336}"/>
              </a:ext>
            </a:extLst>
          </p:cNvPr>
          <p:cNvSpPr/>
          <p:nvPr/>
        </p:nvSpPr>
        <p:spPr>
          <a:xfrm>
            <a:off x="4135439" y="4140201"/>
            <a:ext cx="1368425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 mmol/l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5A31749-87BC-4D74-B8E1-F7E30CB6EF02}"/>
              </a:ext>
            </a:extLst>
          </p:cNvPr>
          <p:cNvSpPr/>
          <p:nvPr/>
        </p:nvSpPr>
        <p:spPr>
          <a:xfrm>
            <a:off x="1069976" y="2420938"/>
            <a:ext cx="4505325" cy="207962"/>
          </a:xfrm>
          <a:prstGeom prst="rect">
            <a:avLst/>
          </a:prstGeom>
          <a:solidFill>
            <a:srgbClr val="00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8E78BD3-F81E-4140-9D13-F5BE91E348AE}"/>
              </a:ext>
            </a:extLst>
          </p:cNvPr>
          <p:cNvSpPr/>
          <p:nvPr/>
        </p:nvSpPr>
        <p:spPr>
          <a:xfrm>
            <a:off x="1085850" y="2692400"/>
            <a:ext cx="8320088" cy="490538"/>
          </a:xfrm>
          <a:prstGeom prst="rect">
            <a:avLst/>
          </a:prstGeom>
          <a:solidFill>
            <a:srgbClr val="FFFF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Řečová bublina: obdélníkový bublinový popisek 17">
            <a:extLst>
              <a:ext uri="{FF2B5EF4-FFF2-40B4-BE49-F238E27FC236}">
                <a16:creationId xmlns:a16="http://schemas.microsoft.com/office/drawing/2014/main" id="{38156580-03EF-4413-B2C4-150A6631D5EB}"/>
              </a:ext>
            </a:extLst>
          </p:cNvPr>
          <p:cNvSpPr/>
          <p:nvPr/>
        </p:nvSpPr>
        <p:spPr>
          <a:xfrm>
            <a:off x="1181101" y="4294189"/>
            <a:ext cx="8323263" cy="2262187"/>
          </a:xfrm>
          <a:prstGeom prst="wedgeRectCallout">
            <a:avLst>
              <a:gd name="adj1" fmla="val -2732"/>
              <a:gd name="adj2" fmla="val -74482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…za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vysoce intenzivní hypolipidemickou terapii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lze považovat kromě kombinace vysoce účinného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statinu a ezetimibu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případně také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kombinaci s dalším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hypolipidemikem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(např. fibrátem)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v případě statinové intolerance pak terapii ezetimibem v monoterapii nebo v kombinaci s dalším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hypolipidemikem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případně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použití jakéhokoliv hypolipidemika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pokud je toto jako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jediné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z hlediska pacientova stavu pro něj indikováno.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4" name="Přímá spojovací čára 9">
            <a:extLst>
              <a:ext uri="{FF2B5EF4-FFF2-40B4-BE49-F238E27FC236}">
                <a16:creationId xmlns:a16="http://schemas.microsoft.com/office/drawing/2014/main" id="{B3DFF534-BA71-4A1D-97CE-CF8B93779FE5}"/>
              </a:ext>
            </a:extLst>
          </p:cNvPr>
          <p:cNvCxnSpPr/>
          <p:nvPr/>
        </p:nvCxnSpPr>
        <p:spPr>
          <a:xfrm>
            <a:off x="785814" y="1295400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5">
            <a:extLst>
              <a:ext uri="{FF2B5EF4-FFF2-40B4-BE49-F238E27FC236}">
                <a16:creationId xmlns:a16="http://schemas.microsoft.com/office/drawing/2014/main" id="{55874B5C-5CB8-4C28-B2DC-1BFA9731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Podmínky úhrady: v základě uniformní</a:t>
            </a:r>
          </a:p>
        </p:txBody>
      </p:sp>
      <p:pic>
        <p:nvPicPr>
          <p:cNvPr id="46083" name="Zástupný symbol pro obsah 8">
            <a:extLst>
              <a:ext uri="{FF2B5EF4-FFF2-40B4-BE49-F238E27FC236}">
                <a16:creationId xmlns:a16="http://schemas.microsoft.com/office/drawing/2014/main" id="{32357BA4-3EF6-4891-9406-9335AD67B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213" y="1557338"/>
            <a:ext cx="8369300" cy="1655762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9938C73-A0AE-4BC6-B710-85F89507B11A}"/>
              </a:ext>
            </a:extLst>
          </p:cNvPr>
          <p:cNvSpPr/>
          <p:nvPr/>
        </p:nvSpPr>
        <p:spPr>
          <a:xfrm>
            <a:off x="1398588" y="1844676"/>
            <a:ext cx="16573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PCSK9i</a:t>
            </a:r>
          </a:p>
        </p:txBody>
      </p:sp>
      <p:pic>
        <p:nvPicPr>
          <p:cNvPr id="46085" name="Obrázek 10">
            <a:extLst>
              <a:ext uri="{FF2B5EF4-FFF2-40B4-BE49-F238E27FC236}">
                <a16:creationId xmlns:a16="http://schemas.microsoft.com/office/drawing/2014/main" id="{72B9F8ED-E5C1-4225-8BCF-8516DF84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644900"/>
            <a:ext cx="83200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023B8C9B-F50E-4C42-AA78-204E6D3BD2E9}"/>
              </a:ext>
            </a:extLst>
          </p:cNvPr>
          <p:cNvSpPr/>
          <p:nvPr/>
        </p:nvSpPr>
        <p:spPr>
          <a:xfrm>
            <a:off x="4927601" y="3789363"/>
            <a:ext cx="13684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 mmol/l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24C5A91-2D4A-4D8E-80F3-34291F80E336}"/>
              </a:ext>
            </a:extLst>
          </p:cNvPr>
          <p:cNvSpPr/>
          <p:nvPr/>
        </p:nvSpPr>
        <p:spPr>
          <a:xfrm>
            <a:off x="4135439" y="4140201"/>
            <a:ext cx="1368425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 mmol/l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6EBA252-E29F-4585-9102-ED16E82C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300664"/>
            <a:ext cx="8364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5A31749-87BC-4D74-B8E1-F7E30CB6EF02}"/>
              </a:ext>
            </a:extLst>
          </p:cNvPr>
          <p:cNvSpPr/>
          <p:nvPr/>
        </p:nvSpPr>
        <p:spPr>
          <a:xfrm>
            <a:off x="1069976" y="2420938"/>
            <a:ext cx="4505325" cy="207962"/>
          </a:xfrm>
          <a:prstGeom prst="rect">
            <a:avLst/>
          </a:prstGeom>
          <a:solidFill>
            <a:srgbClr val="00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8E78BD3-F81E-4140-9D13-F5BE91E348AE}"/>
              </a:ext>
            </a:extLst>
          </p:cNvPr>
          <p:cNvSpPr/>
          <p:nvPr/>
        </p:nvSpPr>
        <p:spPr>
          <a:xfrm>
            <a:off x="1085850" y="2692400"/>
            <a:ext cx="8320088" cy="490538"/>
          </a:xfrm>
          <a:prstGeom prst="rect">
            <a:avLst/>
          </a:prstGeom>
          <a:solidFill>
            <a:srgbClr val="FFFF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ovací čára 9">
            <a:extLst>
              <a:ext uri="{FF2B5EF4-FFF2-40B4-BE49-F238E27FC236}">
                <a16:creationId xmlns:a16="http://schemas.microsoft.com/office/drawing/2014/main" id="{A5C5A04D-97D2-41E6-83D2-46656D90D36D}"/>
              </a:ext>
            </a:extLst>
          </p:cNvPr>
          <p:cNvCxnSpPr/>
          <p:nvPr/>
        </p:nvCxnSpPr>
        <p:spPr>
          <a:xfrm>
            <a:off x="785814" y="1295400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D7975453-A003-4559-89A7-DDC053F6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Další definice</a:t>
            </a:r>
          </a:p>
        </p:txBody>
      </p:sp>
      <p:pic>
        <p:nvPicPr>
          <p:cNvPr id="48131" name="Zástupný symbol pro obsah 3">
            <a:extLst>
              <a:ext uri="{FF2B5EF4-FFF2-40B4-BE49-F238E27FC236}">
                <a16:creationId xmlns:a16="http://schemas.microsoft.com/office/drawing/2014/main" id="{391EA16D-6880-4EF4-A69D-93D557443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773238"/>
            <a:ext cx="8229600" cy="1028700"/>
          </a:xfrm>
        </p:spPr>
      </p:pic>
      <p:pic>
        <p:nvPicPr>
          <p:cNvPr id="48132" name="Obrázek 4">
            <a:extLst>
              <a:ext uri="{FF2B5EF4-FFF2-40B4-BE49-F238E27FC236}">
                <a16:creationId xmlns:a16="http://schemas.microsoft.com/office/drawing/2014/main" id="{7F2DD0DC-A5FD-44D8-B178-262C1EEC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" y="3159125"/>
            <a:ext cx="8416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0B86E7-5D2C-460B-A0C9-D3D56F75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056064"/>
            <a:ext cx="8350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6885390-E5B4-42B3-A91D-C3BE9FB3707E}"/>
              </a:ext>
            </a:extLst>
          </p:cNvPr>
          <p:cNvSpPr/>
          <p:nvPr/>
        </p:nvSpPr>
        <p:spPr>
          <a:xfrm>
            <a:off x="5143501" y="4049714"/>
            <a:ext cx="3281363" cy="242887"/>
          </a:xfrm>
          <a:prstGeom prst="rect">
            <a:avLst/>
          </a:prstGeom>
          <a:solidFill>
            <a:srgbClr val="00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883CEA-32D7-4DB9-99B1-1CF79CDF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1" y="5732463"/>
            <a:ext cx="84169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67AE76E-B1E1-481B-9B22-30379B3201EF}"/>
              </a:ext>
            </a:extLst>
          </p:cNvPr>
          <p:cNvSpPr/>
          <p:nvPr/>
        </p:nvSpPr>
        <p:spPr>
          <a:xfrm>
            <a:off x="2119313" y="5732464"/>
            <a:ext cx="1295400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PCSK9i</a:t>
            </a:r>
          </a:p>
        </p:txBody>
      </p: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53044EF9-B245-499C-847F-6D209CAEF29A}"/>
              </a:ext>
            </a:extLst>
          </p:cNvPr>
          <p:cNvCxnSpPr/>
          <p:nvPr/>
        </p:nvCxnSpPr>
        <p:spPr>
          <a:xfrm>
            <a:off x="785814" y="1295400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FC5A0-BDE3-49C8-8C33-0476C3AF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4638"/>
            <a:ext cx="9201150" cy="1143000"/>
          </a:xfrm>
        </p:spPr>
        <p:txBody>
          <a:bodyPr/>
          <a:lstStyle/>
          <a:p>
            <a:r>
              <a:rPr lang="cs-CZ" sz="4000" dirty="0"/>
              <a:t>Praktické otázky použití PCSK9i v souhrnu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1079EF8-AE48-4B15-A76B-B6C7064CCC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2788" y="1600200"/>
            <a:ext cx="3394471" cy="5049726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929D885-9080-41CE-863B-9D5B4C120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2612" y="1610958"/>
            <a:ext cx="3765561" cy="5020748"/>
          </a:xfrm>
          <a:prstGeom prst="rect">
            <a:avLst/>
          </a:prstGeom>
        </p:spPr>
      </p:pic>
      <p:cxnSp>
        <p:nvCxnSpPr>
          <p:cNvPr id="7" name="Přímá spojovací čára 4">
            <a:extLst>
              <a:ext uri="{FF2B5EF4-FFF2-40B4-BE49-F238E27FC236}">
                <a16:creationId xmlns:a16="http://schemas.microsoft.com/office/drawing/2014/main" id="{1C6C24EA-EEA6-40D6-90A0-2B529600A0BB}"/>
              </a:ext>
            </a:extLst>
          </p:cNvPr>
          <p:cNvCxnSpPr/>
          <p:nvPr/>
        </p:nvCxnSpPr>
        <p:spPr>
          <a:xfrm>
            <a:off x="571500" y="126372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452" y="1945210"/>
          <a:ext cx="9355677" cy="389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946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511092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70768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62871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l"/>
                      <a:endParaRPr lang="cs-CZ" sz="1400" dirty="0"/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77153" marR="77153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80517">
                <a:tc>
                  <a:txBody>
                    <a:bodyPr/>
                    <a:lstStyle/>
                    <a:p>
                      <a:pPr algn="l"/>
                      <a:r>
                        <a:rPr lang="cs-CZ" sz="1400" b="0" dirty="0"/>
                        <a:t>Zaměstnanecký poměr</a:t>
                      </a:r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dirty="0"/>
                        <a:t>X</a:t>
                      </a:r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7081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Vlastník / akcionář</a:t>
                      </a:r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X</a:t>
                      </a:r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7081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Konzultant</a:t>
                      </a:r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X</a:t>
                      </a:r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7081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Přednášková činnost</a:t>
                      </a:r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88633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Člen poradních sborů (</a:t>
                      </a:r>
                      <a:r>
                        <a:rPr lang="cs-CZ" sz="1400" dirty="0" err="1"/>
                        <a:t>advisory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boards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70817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Podpora výzkumu / granty</a:t>
                      </a:r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88633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Jiné honoráře (např. za klinické studie či registry)</a:t>
                      </a:r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77153" marR="77153" marT="38576" marB="38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535782"/>
            <a:ext cx="10287000" cy="13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2">
            <a:extLst>
              <a:ext uri="{FF2B5EF4-FFF2-40B4-BE49-F238E27FC236}">
                <a16:creationId xmlns:a16="http://schemas.microsoft.com/office/drawing/2014/main" id="{2B49F162-ABA0-4238-B1B7-4EAB4AD3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40280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cs typeface="Calibri" panose="020F0502020204030204" pitchFamily="34" charset="0"/>
              </a:rPr>
              <a:t>Glukózová homeostáza a PCSK9 (inhibitory)</a:t>
            </a:r>
            <a:endParaRPr lang="en-GB" altLang="cs-CZ" sz="3600" b="1" dirty="0">
              <a:cs typeface="Calibri" panose="020F0502020204030204" pitchFamily="34" charset="0"/>
            </a:endParaRP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DAE20ABA-02CA-43B7-951E-C2385BE56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16" y="728695"/>
            <a:ext cx="4545212" cy="758974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dirty="0"/>
              <a:t>PCSK9 a glukózová homeostáza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29DFA834-3A20-43ED-A197-4BFE4C783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6998" y="783347"/>
            <a:ext cx="4041775" cy="6397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dirty="0" err="1"/>
              <a:t>Statiny</a:t>
            </a:r>
            <a:r>
              <a:rPr lang="cs-CZ" dirty="0"/>
              <a:t> a glukózová homeostáza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7D538-E640-4091-95C1-490FC584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060" y="6464186"/>
            <a:ext cx="2133600" cy="433162"/>
          </a:xfrm>
        </p:spPr>
        <p:txBody>
          <a:bodyPr/>
          <a:lstStyle/>
          <a:p>
            <a:pPr algn="l" defTabSz="685849">
              <a:defRPr/>
            </a:pPr>
            <a:fld id="{BB2F79F9-6309-47D8-A2F0-4A1AFEA446C5}" type="slidenum">
              <a:rPr lang="en-US" sz="675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l" defTabSz="685849">
                <a:defRPr/>
              </a:pPr>
              <a:t>20</a:t>
            </a:fld>
            <a:endParaRPr lang="en-US" sz="675" dirty="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16" name="Picture 6" descr="Cover">
            <a:extLst>
              <a:ext uri="{FF2B5EF4-FFF2-40B4-BE49-F238E27FC236}">
                <a16:creationId xmlns:a16="http://schemas.microsoft.com/office/drawing/2014/main" id="{CC634C63-23A5-46FF-A21A-98A05F8AE0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3" y="1436266"/>
            <a:ext cx="3715899" cy="53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2AB3949-EF51-44BB-BD9C-C7A28F8A3393}"/>
              </a:ext>
            </a:extLst>
          </p:cNvPr>
          <p:cNvGrpSpPr/>
          <p:nvPr/>
        </p:nvGrpSpPr>
        <p:grpSpPr>
          <a:xfrm>
            <a:off x="4178302" y="1501446"/>
            <a:ext cx="6009190" cy="4803233"/>
            <a:chOff x="-68075" y="914400"/>
            <a:chExt cx="8960555" cy="5466928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E7F4F6B-DED0-408D-B7CC-5E445F151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787" y="1486500"/>
              <a:ext cx="6028329" cy="476400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9" name="Zaoblený obdélníkový popisek 6">
              <a:extLst>
                <a:ext uri="{FF2B5EF4-FFF2-40B4-BE49-F238E27FC236}">
                  <a16:creationId xmlns:a16="http://schemas.microsoft.com/office/drawing/2014/main" id="{3E7EC7F4-3512-42A4-805C-8EDF349CD6BE}"/>
                </a:ext>
              </a:extLst>
            </p:cNvPr>
            <p:cNvSpPr/>
            <p:nvPr/>
          </p:nvSpPr>
          <p:spPr>
            <a:xfrm>
              <a:off x="605463" y="914400"/>
              <a:ext cx="2037129" cy="966428"/>
            </a:xfrm>
            <a:prstGeom prst="wedgeRoundRectCallout">
              <a:avLst>
                <a:gd name="adj1" fmla="val 102252"/>
                <a:gd name="adj2" fmla="val 81482"/>
                <a:gd name="adj3" fmla="val 16667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50" b="1" dirty="0">
                  <a:solidFill>
                    <a:schemeClr val="tx1"/>
                  </a:solidFill>
                </a:rPr>
                <a:t>Zvýšení exprese LDL-R na povrchu B-buněk</a:t>
              </a:r>
            </a:p>
          </p:txBody>
        </p:sp>
        <p:sp>
          <p:nvSpPr>
            <p:cNvPr id="20" name="Zaoblený obdélníkový popisek 7">
              <a:extLst>
                <a:ext uri="{FF2B5EF4-FFF2-40B4-BE49-F238E27FC236}">
                  <a16:creationId xmlns:a16="http://schemas.microsoft.com/office/drawing/2014/main" id="{C913A66E-FB29-4D20-A480-0D0AA848B6A7}"/>
                </a:ext>
              </a:extLst>
            </p:cNvPr>
            <p:cNvSpPr/>
            <p:nvPr/>
          </p:nvSpPr>
          <p:spPr>
            <a:xfrm>
              <a:off x="6948264" y="1484784"/>
              <a:ext cx="1584176" cy="936104"/>
            </a:xfrm>
            <a:prstGeom prst="wedgeRoundRectCallout">
              <a:avLst>
                <a:gd name="adj1" fmla="val -101389"/>
                <a:gd name="adj2" fmla="val 7216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Inhibice sekrece inzulinu: GLUT2 transportér</a:t>
              </a:r>
            </a:p>
          </p:txBody>
        </p:sp>
        <p:sp>
          <p:nvSpPr>
            <p:cNvPr id="21" name="Zaoblený obdélníkový popisek 8">
              <a:extLst>
                <a:ext uri="{FF2B5EF4-FFF2-40B4-BE49-F238E27FC236}">
                  <a16:creationId xmlns:a16="http://schemas.microsoft.com/office/drawing/2014/main" id="{D4F62CFD-D736-47DB-82E0-FB2F29E5127D}"/>
                </a:ext>
              </a:extLst>
            </p:cNvPr>
            <p:cNvSpPr/>
            <p:nvPr/>
          </p:nvSpPr>
          <p:spPr>
            <a:xfrm>
              <a:off x="7092280" y="2708920"/>
              <a:ext cx="1584176" cy="1008112"/>
            </a:xfrm>
            <a:prstGeom prst="wedgeRoundRectCallout">
              <a:avLst>
                <a:gd name="adj1" fmla="val -148099"/>
                <a:gd name="adj2" fmla="val -4774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Inhibice </a:t>
              </a:r>
              <a:r>
                <a:rPr lang="cs-CZ" sz="900" dirty="0" err="1"/>
                <a:t>glukokinázy</a:t>
              </a:r>
              <a:r>
                <a:rPr lang="cs-CZ" sz="900" dirty="0"/>
                <a:t> zvyšuje </a:t>
              </a:r>
              <a:r>
                <a:rPr lang="cs-CZ" sz="900" dirty="0" err="1"/>
                <a:t>uptake</a:t>
              </a:r>
              <a:r>
                <a:rPr lang="cs-CZ" sz="900" dirty="0"/>
                <a:t> cholesterolu</a:t>
              </a:r>
            </a:p>
          </p:txBody>
        </p:sp>
        <p:sp>
          <p:nvSpPr>
            <p:cNvPr id="22" name="Zaoblený obdélníkový popisek 9">
              <a:extLst>
                <a:ext uri="{FF2B5EF4-FFF2-40B4-BE49-F238E27FC236}">
                  <a16:creationId xmlns:a16="http://schemas.microsoft.com/office/drawing/2014/main" id="{44EA1FD9-C701-4762-97FC-DE418276D48A}"/>
                </a:ext>
              </a:extLst>
            </p:cNvPr>
            <p:cNvSpPr/>
            <p:nvPr/>
          </p:nvSpPr>
          <p:spPr>
            <a:xfrm>
              <a:off x="7092280" y="4005064"/>
              <a:ext cx="1800200" cy="1152128"/>
            </a:xfrm>
            <a:prstGeom prst="wedgeRoundRectCallout">
              <a:avLst>
                <a:gd name="adj1" fmla="val -190403"/>
                <a:gd name="adj2" fmla="val -12102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Oxidované LDL – zánět – destrukce inzulin </a:t>
              </a:r>
              <a:r>
                <a:rPr lang="cs-CZ" sz="900" dirty="0" err="1"/>
                <a:t>secernujícího</a:t>
              </a:r>
              <a:r>
                <a:rPr lang="cs-CZ" sz="900" dirty="0"/>
                <a:t> aparátu</a:t>
              </a:r>
            </a:p>
          </p:txBody>
        </p:sp>
        <p:sp>
          <p:nvSpPr>
            <p:cNvPr id="23" name="Zaoblený obdélníkový popisek 10">
              <a:extLst>
                <a:ext uri="{FF2B5EF4-FFF2-40B4-BE49-F238E27FC236}">
                  <a16:creationId xmlns:a16="http://schemas.microsoft.com/office/drawing/2014/main" id="{ABBBC5D1-46A8-4419-82CA-4F2DF168C38F}"/>
                </a:ext>
              </a:extLst>
            </p:cNvPr>
            <p:cNvSpPr/>
            <p:nvPr/>
          </p:nvSpPr>
          <p:spPr>
            <a:xfrm>
              <a:off x="5940152" y="5373216"/>
              <a:ext cx="2016224" cy="1008112"/>
            </a:xfrm>
            <a:prstGeom prst="wedgeRoundRectCallout">
              <a:avLst>
                <a:gd name="adj1" fmla="val -95216"/>
                <a:gd name="adj2" fmla="val -19659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>
                  <a:solidFill>
                    <a:schemeClr val="bg1"/>
                  </a:solidFill>
                </a:rPr>
                <a:t>Aktivace </a:t>
              </a:r>
              <a:r>
                <a:rPr lang="cs-CZ" sz="900" dirty="0" err="1">
                  <a:solidFill>
                    <a:schemeClr val="bg1"/>
                  </a:solidFill>
                </a:rPr>
                <a:t>calpain</a:t>
              </a:r>
              <a:r>
                <a:rPr lang="cs-CZ" sz="900" dirty="0">
                  <a:solidFill>
                    <a:schemeClr val="bg1"/>
                  </a:solidFill>
                </a:rPr>
                <a:t>-Ca </a:t>
              </a:r>
              <a:r>
                <a:rPr lang="cs-CZ" sz="900" dirty="0" err="1">
                  <a:solidFill>
                    <a:schemeClr val="bg1"/>
                  </a:solidFill>
                </a:rPr>
                <a:t>proteáz</a:t>
              </a:r>
              <a:r>
                <a:rPr lang="cs-CZ" sz="900" dirty="0">
                  <a:solidFill>
                    <a:schemeClr val="bg1"/>
                  </a:solidFill>
                </a:rPr>
                <a:t> nadbytkem NO </a:t>
              </a:r>
              <a:r>
                <a:rPr lang="cs-CZ" sz="900" dirty="0" err="1">
                  <a:solidFill>
                    <a:schemeClr val="bg1"/>
                  </a:solidFill>
                </a:rPr>
                <a:t>indukovného</a:t>
              </a:r>
              <a:r>
                <a:rPr lang="cs-CZ" sz="900" dirty="0">
                  <a:solidFill>
                    <a:schemeClr val="bg1"/>
                  </a:solidFill>
                </a:rPr>
                <a:t> zánětem</a:t>
              </a:r>
            </a:p>
          </p:txBody>
        </p:sp>
        <p:sp>
          <p:nvSpPr>
            <p:cNvPr id="24" name="Zaoblený obdélníkový popisek 11">
              <a:extLst>
                <a:ext uri="{FF2B5EF4-FFF2-40B4-BE49-F238E27FC236}">
                  <a16:creationId xmlns:a16="http://schemas.microsoft.com/office/drawing/2014/main" id="{0E94E624-11FF-437D-8BA1-70AA86A64137}"/>
                </a:ext>
              </a:extLst>
            </p:cNvPr>
            <p:cNvSpPr/>
            <p:nvPr/>
          </p:nvSpPr>
          <p:spPr>
            <a:xfrm>
              <a:off x="2483768" y="5229200"/>
              <a:ext cx="1800200" cy="792088"/>
            </a:xfrm>
            <a:prstGeom prst="wedgeRoundRectCallout">
              <a:avLst>
                <a:gd name="adj1" fmla="val -8553"/>
                <a:gd name="adj2" fmla="val -24576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>
                  <a:solidFill>
                    <a:schemeClr val="bg1"/>
                  </a:solidFill>
                </a:rPr>
                <a:t>Blok </a:t>
              </a:r>
              <a:r>
                <a:rPr lang="cs-CZ" sz="900" dirty="0" err="1">
                  <a:solidFill>
                    <a:schemeClr val="bg1"/>
                  </a:solidFill>
                </a:rPr>
                <a:t>HMGCoA</a:t>
              </a:r>
              <a:r>
                <a:rPr lang="cs-CZ" sz="900" dirty="0">
                  <a:solidFill>
                    <a:schemeClr val="bg1"/>
                  </a:solidFill>
                </a:rPr>
                <a:t> reduktázy – koQ10 – </a:t>
              </a:r>
              <a:r>
                <a:rPr lang="cs-CZ" sz="900" dirty="0">
                  <a:solidFill>
                    <a:schemeClr val="bg1"/>
                  </a:solidFill>
                  <a:sym typeface="Symbol"/>
                </a:rPr>
                <a:t></a:t>
              </a:r>
              <a:r>
                <a:rPr lang="cs-CZ" sz="900" dirty="0">
                  <a:solidFill>
                    <a:schemeClr val="bg1"/>
                  </a:solidFill>
                </a:rPr>
                <a:t>ATP</a:t>
              </a:r>
            </a:p>
          </p:txBody>
        </p:sp>
        <p:sp>
          <p:nvSpPr>
            <p:cNvPr id="25" name="Zaoblený obdélníkový popisek 12">
              <a:extLst>
                <a:ext uri="{FF2B5EF4-FFF2-40B4-BE49-F238E27FC236}">
                  <a16:creationId xmlns:a16="http://schemas.microsoft.com/office/drawing/2014/main" id="{29981862-C210-43B7-AEDD-C24A8B4D60B4}"/>
                </a:ext>
              </a:extLst>
            </p:cNvPr>
            <p:cNvSpPr/>
            <p:nvPr/>
          </p:nvSpPr>
          <p:spPr>
            <a:xfrm>
              <a:off x="-68075" y="2708920"/>
              <a:ext cx="1872208" cy="864096"/>
            </a:xfrm>
            <a:prstGeom prst="wedgeRoundRectCallout">
              <a:avLst>
                <a:gd name="adj1" fmla="val 73829"/>
                <a:gd name="adj2" fmla="val 10087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>
                  <a:solidFill>
                    <a:schemeClr val="bg1"/>
                  </a:solidFill>
                </a:rPr>
                <a:t>Inhibice </a:t>
              </a:r>
              <a:r>
                <a:rPr lang="cs-CZ" sz="900" dirty="0" err="1">
                  <a:solidFill>
                    <a:schemeClr val="bg1"/>
                  </a:solidFill>
                </a:rPr>
                <a:t>HMGCoA</a:t>
              </a:r>
              <a:r>
                <a:rPr lang="cs-CZ" sz="900" dirty="0">
                  <a:solidFill>
                    <a:schemeClr val="bg1"/>
                  </a:solidFill>
                </a:rPr>
                <a:t>-</a:t>
              </a:r>
              <a:r>
                <a:rPr lang="cs-CZ" sz="900" dirty="0">
                  <a:solidFill>
                    <a:schemeClr val="bg1"/>
                  </a:solidFill>
                  <a:sym typeface="Symbol"/>
                </a:rPr>
                <a:t>  </a:t>
              </a:r>
              <a:r>
                <a:rPr lang="cs-CZ" sz="900" dirty="0">
                  <a:solidFill>
                    <a:schemeClr val="bg1"/>
                  </a:solidFill>
                </a:rPr>
                <a:t>GLUT4 transportéru na </a:t>
              </a:r>
              <a:r>
                <a:rPr lang="cs-CZ" sz="900" dirty="0" err="1">
                  <a:solidFill>
                    <a:schemeClr val="bg1"/>
                  </a:solidFill>
                </a:rPr>
                <a:t>adipocytech</a:t>
              </a:r>
              <a:endParaRPr lang="cs-CZ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Přímá spojovací čára 9">
              <a:extLst>
                <a:ext uri="{FF2B5EF4-FFF2-40B4-BE49-F238E27FC236}">
                  <a16:creationId xmlns:a16="http://schemas.microsoft.com/office/drawing/2014/main" id="{63AA9957-B915-4E33-913E-EDEC4A84AC74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371600"/>
              <a:ext cx="59626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bdélník 26">
            <a:extLst>
              <a:ext uri="{FF2B5EF4-FFF2-40B4-BE49-F238E27FC236}">
                <a16:creationId xmlns:a16="http://schemas.microsoft.com/office/drawing/2014/main" id="{1D986A44-650F-45B8-BE02-512027918412}"/>
              </a:ext>
            </a:extLst>
          </p:cNvPr>
          <p:cNvSpPr/>
          <p:nvPr/>
        </p:nvSpPr>
        <p:spPr>
          <a:xfrm>
            <a:off x="2325553" y="6583361"/>
            <a:ext cx="51337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err="1">
                <a:solidFill>
                  <a:prstClr val="black"/>
                </a:solidFill>
              </a:rPr>
              <a:t>DaDalt</a:t>
            </a:r>
            <a:r>
              <a:rPr lang="cs-CZ" sz="1100" i="1" dirty="0">
                <a:solidFill>
                  <a:prstClr val="black"/>
                </a:solidFill>
              </a:rPr>
              <a:t> et al 2019, Eur H J, </a:t>
            </a:r>
            <a:r>
              <a:rPr lang="cs-CZ" sz="1100" i="1" dirty="0" err="1">
                <a:solidFill>
                  <a:prstClr val="black"/>
                </a:solidFill>
              </a:rPr>
              <a:t>Sampson</a:t>
            </a:r>
            <a:r>
              <a:rPr lang="cs-CZ" sz="1100" i="1" dirty="0">
                <a:solidFill>
                  <a:prstClr val="black"/>
                </a:solidFill>
              </a:rPr>
              <a:t> et al. </a:t>
            </a:r>
            <a:r>
              <a:rPr lang="en-US" sz="1100" i="1" dirty="0" err="1">
                <a:solidFill>
                  <a:prstClr val="black"/>
                </a:solidFill>
              </a:rPr>
              <a:t>Curr</a:t>
            </a:r>
            <a:r>
              <a:rPr lang="en-US" sz="1100" i="1" dirty="0">
                <a:solidFill>
                  <a:prstClr val="black"/>
                </a:solidFill>
              </a:rPr>
              <a:t> </a:t>
            </a:r>
            <a:r>
              <a:rPr lang="en-US" sz="1100" i="1" dirty="0" err="1">
                <a:solidFill>
                  <a:prstClr val="black"/>
                </a:solidFill>
              </a:rPr>
              <a:t>Opin</a:t>
            </a:r>
            <a:r>
              <a:rPr lang="en-US" sz="1100" i="1" dirty="0">
                <a:solidFill>
                  <a:prstClr val="black"/>
                </a:solidFill>
              </a:rPr>
              <a:t> </a:t>
            </a:r>
            <a:r>
              <a:rPr lang="en-US" sz="1100" i="1" dirty="0" err="1">
                <a:solidFill>
                  <a:prstClr val="black"/>
                </a:solidFill>
              </a:rPr>
              <a:t>Cardiol</a:t>
            </a:r>
            <a:r>
              <a:rPr lang="en-US" sz="1100" i="1" dirty="0">
                <a:solidFill>
                  <a:prstClr val="black"/>
                </a:solidFill>
              </a:rPr>
              <a:t>. 2011 July ; 26(4): 342–347</a:t>
            </a:r>
            <a:endParaRPr lang="cs-CZ" sz="1100" i="1" dirty="0">
              <a:solidFill>
                <a:prstClr val="black"/>
              </a:solidFill>
            </a:endParaRPr>
          </a:p>
        </p:txBody>
      </p:sp>
      <p:cxnSp>
        <p:nvCxnSpPr>
          <p:cNvPr id="28" name="Přímá spojovací čára 9">
            <a:extLst>
              <a:ext uri="{FF2B5EF4-FFF2-40B4-BE49-F238E27FC236}">
                <a16:creationId xmlns:a16="http://schemas.microsoft.com/office/drawing/2014/main" id="{6AE14259-8CA4-46D0-8D45-D391B5AB71FD}"/>
              </a:ext>
            </a:extLst>
          </p:cNvPr>
          <p:cNvCxnSpPr/>
          <p:nvPr/>
        </p:nvCxnSpPr>
        <p:spPr>
          <a:xfrm>
            <a:off x="673895" y="941559"/>
            <a:ext cx="89927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15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D28941-0A46-43FF-B0AB-6D36B4E7AA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4067" y="1934343"/>
          <a:ext cx="37719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09122" y="3268204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DM při </a:t>
            </a:r>
          </a:p>
          <a:p>
            <a:r>
              <a:rPr lang="cs-CZ" sz="1600" b="1" dirty="0"/>
              <a:t>vstupu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09120" y="4299742"/>
            <a:ext cx="1229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Bez diabetu </a:t>
            </a:r>
          </a:p>
          <a:p>
            <a:r>
              <a:rPr lang="cs-CZ" sz="1600" b="1" dirty="0"/>
              <a:t>při vstupu</a:t>
            </a:r>
            <a:endParaRPr lang="en-US" sz="1600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B6CEFA5-8F76-4FBB-B668-EE2DA3FCC4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7843" y="1934342"/>
          <a:ext cx="37719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28004" y="193254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HbA</a:t>
            </a:r>
            <a:r>
              <a:rPr lang="en-US" sz="2400" b="1" baseline="-25000" dirty="0"/>
              <a:t>1c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3479" y="1932544"/>
            <a:ext cx="244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Glykemie nalačno</a:t>
            </a:r>
            <a:endParaRPr lang="en-US" sz="24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467101" y="6001796"/>
            <a:ext cx="3669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Mediány </a:t>
            </a:r>
            <a:r>
              <a:rPr lang="cs-CZ" sz="1600" dirty="0" err="1"/>
              <a:t>interkvartilového</a:t>
            </a:r>
            <a:r>
              <a:rPr lang="cs-CZ" sz="1600" dirty="0"/>
              <a:t> </a:t>
            </a:r>
            <a:r>
              <a:rPr lang="cs-CZ" sz="1600" dirty="0" err="1"/>
              <a:t>rozpzpětí</a:t>
            </a:r>
            <a:r>
              <a:rPr lang="cs-CZ" sz="1600" dirty="0"/>
              <a:t> </a:t>
            </a:r>
            <a:r>
              <a:rPr lang="en-US" sz="1600" dirty="0"/>
              <a:t>(IQR)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896B39D-84D2-4116-AAB3-81727A9C3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442984"/>
            <a:ext cx="8077200" cy="556854"/>
          </a:xfrm>
        </p:spPr>
        <p:txBody>
          <a:bodyPr/>
          <a:lstStyle/>
          <a:p>
            <a:pPr eaLnBrk="1" hangingPunct="1"/>
            <a:r>
              <a:rPr lang="cs-CZ" sz="3200" b="1" dirty="0"/>
              <a:t>Parametry glukózového metabolismu ve studii FOURIER</a:t>
            </a:r>
            <a:endParaRPr lang="en-US" sz="3200" b="1" dirty="0"/>
          </a:p>
        </p:txBody>
      </p:sp>
      <p:cxnSp>
        <p:nvCxnSpPr>
          <p:cNvPr id="15" name="Přímá spojovací čára 9">
            <a:extLst>
              <a:ext uri="{FF2B5EF4-FFF2-40B4-BE49-F238E27FC236}">
                <a16:creationId xmlns:a16="http://schemas.microsoft.com/office/drawing/2014/main" id="{BD05BABA-E3CC-4B57-9BE3-E728D57244DF}"/>
              </a:ext>
            </a:extLst>
          </p:cNvPr>
          <p:cNvCxnSpPr/>
          <p:nvPr/>
        </p:nvCxnSpPr>
        <p:spPr>
          <a:xfrm>
            <a:off x="785814" y="1295400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C6F61F92-99C0-41BD-9AE3-C19C602D2AD5}"/>
              </a:ext>
            </a:extLst>
          </p:cNvPr>
          <p:cNvSpPr txBox="1"/>
          <p:nvPr/>
        </p:nvSpPr>
        <p:spPr>
          <a:xfrm>
            <a:off x="4403914" y="6397824"/>
            <a:ext cx="4527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cs-CZ" sz="1400" kern="0" dirty="0" err="1">
                <a:solidFill>
                  <a:sysClr val="windowText" lastClr="000000"/>
                </a:solidFill>
                <a:latin typeface="Arial Narrow" pitchFamily="34" charset="0"/>
              </a:rPr>
              <a:t>Sabatine</a:t>
            </a:r>
            <a:r>
              <a:rPr lang="cs-CZ" sz="1400" kern="0" dirty="0">
                <a:solidFill>
                  <a:sysClr val="windowText" lastClr="000000"/>
                </a:solidFill>
                <a:latin typeface="Arial Narrow" pitchFamily="34" charset="0"/>
              </a:rPr>
              <a:t> et al. </a:t>
            </a:r>
            <a:r>
              <a:rPr lang="en-US" sz="1400" kern="0" dirty="0">
                <a:solidFill>
                  <a:sysClr val="windowText" lastClr="000000"/>
                </a:solidFill>
                <a:latin typeface="Arial Narrow" pitchFamily="34" charset="0"/>
              </a:rPr>
              <a:t>http://www.thelancet.com/journals/landia/onlineFirst</a:t>
            </a:r>
          </a:p>
        </p:txBody>
      </p:sp>
    </p:spTree>
    <p:extLst>
      <p:ext uri="{BB962C8B-B14F-4D97-AF65-F5344CB8AC3E}">
        <p14:creationId xmlns:p14="http://schemas.microsoft.com/office/powerpoint/2010/main" val="334768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2728F4-7FD4-1A4C-AD39-1E09501342D7}"/>
              </a:ext>
            </a:extLst>
          </p:cNvPr>
          <p:cNvSpPr txBox="1"/>
          <p:nvPr/>
        </p:nvSpPr>
        <p:spPr>
          <a:xfrm>
            <a:off x="8356258" y="5555907"/>
            <a:ext cx="13592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65D2D-221D-5048-AC91-4057BDA57624}"/>
              </a:ext>
            </a:extLst>
          </p:cNvPr>
          <p:cNvSpPr txBox="1"/>
          <p:nvPr/>
        </p:nvSpPr>
        <p:spPr>
          <a:xfrm>
            <a:off x="7937907" y="5128617"/>
            <a:ext cx="1550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FFE45-82DD-3149-AE76-EA88A698A0E9}"/>
              </a:ext>
            </a:extLst>
          </p:cNvPr>
          <p:cNvSpPr txBox="1"/>
          <p:nvPr/>
        </p:nvSpPr>
        <p:spPr>
          <a:xfrm>
            <a:off x="531267" y="6261127"/>
            <a:ext cx="7406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Ray</a:t>
            </a:r>
            <a:r>
              <a:rPr lang="cs-CZ" sz="1400" dirty="0"/>
              <a:t> K et al. ADA 2018, Orlando, USA</a:t>
            </a:r>
            <a:endParaRPr lang="en-GB" sz="1400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A241FAC-E9B6-4B16-B82A-B7B690014BEA}"/>
              </a:ext>
            </a:extLst>
          </p:cNvPr>
          <p:cNvGrpSpPr/>
          <p:nvPr/>
        </p:nvGrpSpPr>
        <p:grpSpPr>
          <a:xfrm>
            <a:off x="290456" y="1861594"/>
            <a:ext cx="9757186" cy="3636352"/>
            <a:chOff x="571500" y="1861595"/>
            <a:chExt cx="9144000" cy="31348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FFFC46-367C-DF44-9C6D-D7BECF686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7555"/>
            <a:stretch/>
          </p:blipFill>
          <p:spPr>
            <a:xfrm>
              <a:off x="571500" y="1861595"/>
              <a:ext cx="2966720" cy="31348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E675A4-5FA3-FB43-AFE7-DB8610FD5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555" r="35000"/>
            <a:stretch/>
          </p:blipFill>
          <p:spPr>
            <a:xfrm>
              <a:off x="3548380" y="1861595"/>
              <a:ext cx="2966720" cy="31348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A1736C-E709-E542-AD6B-AAACEB5C2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22"/>
            <a:stretch/>
          </p:blipFill>
          <p:spPr>
            <a:xfrm>
              <a:off x="6443980" y="1861595"/>
              <a:ext cx="3271520" cy="3134810"/>
            </a:xfrm>
            <a:prstGeom prst="rect">
              <a:avLst/>
            </a:prstGeom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0A9181CF-1435-4A26-BBCE-B6A181E8E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442984"/>
            <a:ext cx="8077200" cy="489775"/>
          </a:xfrm>
        </p:spPr>
        <p:txBody>
          <a:bodyPr/>
          <a:lstStyle/>
          <a:p>
            <a:pPr eaLnBrk="1" hangingPunct="1"/>
            <a:r>
              <a:rPr lang="cs-CZ" sz="3200" b="1" dirty="0"/>
              <a:t>Parametry glukózového metabolismu ve studii ODYSSEY </a:t>
            </a:r>
            <a:r>
              <a:rPr lang="cs-CZ" sz="3200" b="1" dirty="0" err="1"/>
              <a:t>Outcomes</a:t>
            </a:r>
            <a:endParaRPr lang="en-US" sz="3200" b="1" dirty="0"/>
          </a:p>
        </p:txBody>
      </p:sp>
      <p:cxnSp>
        <p:nvCxnSpPr>
          <p:cNvPr id="13" name="Přímá spojovací čára 9">
            <a:extLst>
              <a:ext uri="{FF2B5EF4-FFF2-40B4-BE49-F238E27FC236}">
                <a16:creationId xmlns:a16="http://schemas.microsoft.com/office/drawing/2014/main" id="{6E37E2C1-23B3-4A74-BD6C-979BC844DB7C}"/>
              </a:ext>
            </a:extLst>
          </p:cNvPr>
          <p:cNvCxnSpPr/>
          <p:nvPr/>
        </p:nvCxnSpPr>
        <p:spPr>
          <a:xfrm>
            <a:off x="785814" y="1295400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231" y="365128"/>
            <a:ext cx="8872538" cy="860676"/>
          </a:xfrm>
        </p:spPr>
        <p:txBody>
          <a:bodyPr/>
          <a:lstStyle/>
          <a:p>
            <a:pPr algn="ctr"/>
            <a:r>
              <a:rPr lang="cs-CZ" sz="3200" b="1" dirty="0">
                <a:latin typeface="+mn-lt"/>
              </a:rPr>
              <a:t>Strategie použití PCSK9: technicky zvládne každý !</a:t>
            </a:r>
            <a:endParaRPr lang="cs-CZ" sz="2800" b="1" dirty="0">
              <a:latin typeface="+mn-lt"/>
            </a:endParaRPr>
          </a:p>
        </p:txBody>
      </p:sp>
      <p:cxnSp>
        <p:nvCxnSpPr>
          <p:cNvPr id="8" name="Přímá spojovací čára 5">
            <a:extLst>
              <a:ext uri="{FF2B5EF4-FFF2-40B4-BE49-F238E27FC236}">
                <a16:creationId xmlns:a16="http://schemas.microsoft.com/office/drawing/2014/main" id="{13940EEA-5479-469E-971E-42B3CA57B192}"/>
              </a:ext>
            </a:extLst>
          </p:cNvPr>
          <p:cNvCxnSpPr/>
          <p:nvPr/>
        </p:nvCxnSpPr>
        <p:spPr>
          <a:xfrm>
            <a:off x="821531" y="1274763"/>
            <a:ext cx="8643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5825277F-3376-47B0-8522-55E258F63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915" y="2088534"/>
            <a:ext cx="5367169" cy="40253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87ECE0-6706-4DC2-95E7-B8393B206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42060" r="43266" b="31215"/>
          <a:stretch/>
        </p:blipFill>
        <p:spPr>
          <a:xfrm rot="5400000">
            <a:off x="3007816" y="2482531"/>
            <a:ext cx="4629230" cy="30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673895" y="71422"/>
            <a:ext cx="8992791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PCSK9 inhibitory a problém (není) vyřešen?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653230"/>
              </p:ext>
            </p:extLst>
          </p:nvPr>
        </p:nvGraphicFramePr>
        <p:xfrm>
          <a:off x="714344" y="1214422"/>
          <a:ext cx="885831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Přímá spojovací čára 9">
            <a:extLst>
              <a:ext uri="{FF2B5EF4-FFF2-40B4-BE49-F238E27FC236}">
                <a16:creationId xmlns:a16="http://schemas.microsoft.com/office/drawing/2014/main" id="{4C4D98BF-0AB3-4ED0-90C5-7F5CF5E89C2D}"/>
              </a:ext>
            </a:extLst>
          </p:cNvPr>
          <p:cNvCxnSpPr/>
          <p:nvPr/>
        </p:nvCxnSpPr>
        <p:spPr>
          <a:xfrm>
            <a:off x="673895" y="941559"/>
            <a:ext cx="89927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  <a:effectLst/>
              </a:rPr>
              <a:t>Chcete se dozvědět více?</a:t>
            </a:r>
          </a:p>
        </p:txBody>
      </p:sp>
      <p:sp>
        <p:nvSpPr>
          <p:cNvPr id="19" name="Zástupný symbol pro obsah 18">
            <a:extLst>
              <a:ext uri="{FF2B5EF4-FFF2-40B4-BE49-F238E27FC236}">
                <a16:creationId xmlns:a16="http://schemas.microsoft.com/office/drawing/2014/main" id="{3E2659B9-2660-4391-B9D5-1A6A13535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4186" y="2006623"/>
            <a:ext cx="3573730" cy="3576069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>
                <a:hlinkClick r:id="rId3"/>
              </a:rPr>
              <a:t>www.athero.cz</a:t>
            </a:r>
            <a:endParaRPr lang="cs-CZ" dirty="0"/>
          </a:p>
          <a:p>
            <a:pPr>
              <a:lnSpc>
                <a:spcPct val="200000"/>
              </a:lnSpc>
            </a:pPr>
            <a:r>
              <a:rPr lang="cs-CZ" dirty="0">
                <a:hlinkClick r:id="rId4"/>
              </a:rPr>
              <a:t>www.medped.cz</a:t>
            </a:r>
            <a:endParaRPr lang="cs-CZ" dirty="0"/>
          </a:p>
          <a:p>
            <a:pPr>
              <a:lnSpc>
                <a:spcPct val="200000"/>
              </a:lnSpc>
            </a:pPr>
            <a:r>
              <a:rPr lang="cs-CZ" dirty="0">
                <a:hlinkClick r:id="rId5"/>
              </a:rPr>
              <a:t>www.diagnozafh.cz</a:t>
            </a:r>
            <a:endParaRPr lang="cs-CZ" dirty="0"/>
          </a:p>
          <a:p>
            <a:pPr marL="28900" indent="0">
              <a:lnSpc>
                <a:spcPct val="200000"/>
              </a:lnSpc>
              <a:buNone/>
            </a:pPr>
            <a:endParaRPr lang="cs-CZ" dirty="0"/>
          </a:p>
        </p:txBody>
      </p:sp>
      <p:cxnSp>
        <p:nvCxnSpPr>
          <p:cNvPr id="12" name="Přímá spojovací čára 5"/>
          <p:cNvCxnSpPr/>
          <p:nvPr/>
        </p:nvCxnSpPr>
        <p:spPr>
          <a:xfrm>
            <a:off x="1728611" y="1391543"/>
            <a:ext cx="68297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7E76528-758F-4270-865F-EF1143BFD9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092347" y="1778983"/>
            <a:ext cx="31937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1E353-C171-499C-A2E3-9D9DB401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45" y="2438400"/>
            <a:ext cx="2747690" cy="990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effectLst/>
              </a:rPr>
              <a:t>Abyste tomu rozuměli: slovníček vědeckého žargonu</a:t>
            </a:r>
          </a:p>
        </p:txBody>
      </p:sp>
      <p:pic>
        <p:nvPicPr>
          <p:cNvPr id="1026" name="Picture 1" descr="Vložený obrázek 1">
            <a:extLst>
              <a:ext uri="{FF2B5EF4-FFF2-40B4-BE49-F238E27FC236}">
                <a16:creationId xmlns:a16="http://schemas.microsoft.com/office/drawing/2014/main" id="{31275E3C-D11D-4039-A903-607D55A12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 b="4194"/>
          <a:stretch/>
        </p:blipFill>
        <p:spPr bwMode="auto">
          <a:xfrm>
            <a:off x="4062566" y="120441"/>
            <a:ext cx="5579374" cy="66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7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51DC7A74-3978-4AC0-B062-8382959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115888"/>
            <a:ext cx="9531275" cy="712451"/>
          </a:xfrm>
        </p:spPr>
        <p:txBody>
          <a:bodyPr/>
          <a:lstStyle/>
          <a:p>
            <a:pPr>
              <a:defRPr/>
            </a:pPr>
            <a:r>
              <a:rPr lang="cs-CZ" sz="2800" b="1" dirty="0" err="1"/>
              <a:t>Etiopatogenetická</a:t>
            </a:r>
            <a:r>
              <a:rPr lang="cs-CZ" sz="2800" b="1" dirty="0"/>
              <a:t> klasifikace rizikových faktorů aterosklerózy</a:t>
            </a:r>
            <a:endParaRPr lang="en-US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5A87DAA-C852-4F30-9864-6D8E6D0AC7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1171" y="828339"/>
          <a:ext cx="7749541" cy="5651005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032851">
                  <a:extLst>
                    <a:ext uri="{9D8B030D-6E8A-4147-A177-3AD203B41FA5}">
                      <a16:colId xmlns:a16="http://schemas.microsoft.com/office/drawing/2014/main" val="4204186123"/>
                    </a:ext>
                  </a:extLst>
                </a:gridCol>
                <a:gridCol w="1805719">
                  <a:extLst>
                    <a:ext uri="{9D8B030D-6E8A-4147-A177-3AD203B41FA5}">
                      <a16:colId xmlns:a16="http://schemas.microsoft.com/office/drawing/2014/main" val="1682411323"/>
                    </a:ext>
                  </a:extLst>
                </a:gridCol>
                <a:gridCol w="3910971">
                  <a:extLst>
                    <a:ext uri="{9D8B030D-6E8A-4147-A177-3AD203B41FA5}">
                      <a16:colId xmlns:a16="http://schemas.microsoft.com/office/drawing/2014/main" val="4272630161"/>
                    </a:ext>
                  </a:extLst>
                </a:gridCol>
              </a:tblGrid>
              <a:tr h="5520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Epidemiologický rizikový faktor aterosklerózy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Patofyziologická reklasifikace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Důkazy z klinických intervenčních nebo genetických studií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3647597648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Zvýšená koncentrace celkového, LDL-, non-HDL- nebo </a:t>
                      </a:r>
                      <a:r>
                        <a:rPr lang="cs-CZ" sz="1400" dirty="0" err="1">
                          <a:effectLst/>
                        </a:rPr>
                        <a:t>remnantního</a:t>
                      </a:r>
                      <a:r>
                        <a:rPr lang="cs-CZ" sz="1400" dirty="0">
                          <a:effectLst/>
                        </a:rPr>
                        <a:t> cholesterolu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Kauzální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LDL-cholesterol má důkazy ze statinových i nestatinových studií i MRS, ostatní z MRS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2914155709"/>
                  </a:ext>
                </a:extLst>
              </a:tr>
              <a:tr h="5520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Kouření cigaret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Exacerbátor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 kuřáků s celoživotně nízkým LDL-C v důsledku genetických vloh je riziko AS příhod nízké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2002245649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Diabetes mellitus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Exacerbátor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Obdobně: diabetici geneticky disponovaní s velmi nízkou hladinou LDL-C mají nízké riziko AS příhod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2061825003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Arteriální hypertenze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Exacerbátor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Obdobně. Těžká hypertenze je příčinou vaskulárních příhod i při nízkých hladinách LDL-C, ale nejde o AS příhody.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2843375542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Mužské pohlaví (věk)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Exacerbátor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Osoby s geneticky celoživotně nízkým LDL-C nerozvíjejí AS komplikace ani ve vysokém věku.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2162262488"/>
                  </a:ext>
                </a:extLst>
              </a:tr>
              <a:tr h="5520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Nízké koncentrace HDL-C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Exacerbátor</a:t>
                      </a:r>
                      <a:r>
                        <a:rPr lang="cs-CZ" sz="1400" dirty="0">
                          <a:effectLst/>
                        </a:rPr>
                        <a:t> nebo doprovodný faktor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Žádný benefit zvyšování HDL-C v klinických studiích; MRS rovněž neprokázaly benefit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1668943608"/>
                  </a:ext>
                </a:extLst>
              </a:tr>
              <a:tr h="361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Infekce Ch. pneumoniae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Doprovodný faktor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Kauzalita vyloučena v klinických studiích s ATB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1547268929"/>
                  </a:ext>
                </a:extLst>
              </a:tr>
              <a:tr h="5520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Zvýšení homocysteinu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Doprovodný faktor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Kauzalita vyloučena v klinických studiích se snižováním </a:t>
                      </a:r>
                      <a:r>
                        <a:rPr lang="cs-CZ" sz="1400" dirty="0" err="1">
                          <a:effectLst/>
                        </a:rPr>
                        <a:t>homocysteinu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1" marR="42461" marT="0" marB="0"/>
                </a:tc>
                <a:extLst>
                  <a:ext uri="{0D108BD9-81ED-4DB2-BD59-A6C34878D82A}">
                    <a16:rowId xmlns:a16="http://schemas.microsoft.com/office/drawing/2014/main" val="1150822495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B91DC317-FE1A-4435-9275-95CDD40DD6E1}"/>
              </a:ext>
            </a:extLst>
          </p:cNvPr>
          <p:cNvSpPr/>
          <p:nvPr/>
        </p:nvSpPr>
        <p:spPr>
          <a:xfrm>
            <a:off x="4667410" y="6479344"/>
            <a:ext cx="546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7d6ad6bc"/>
                <a:ea typeface="+mn-ea"/>
                <a:cs typeface="+mn-cs"/>
              </a:rPr>
              <a:t>Borén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7d6ad6bc"/>
                <a:ea typeface="+mn-ea"/>
                <a:cs typeface="+mn-cs"/>
              </a:rPr>
              <a:t> J,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7d6ad6bc"/>
                <a:ea typeface="+mn-ea"/>
                <a:cs typeface="+mn-cs"/>
              </a:rPr>
              <a:t>Williams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7d6ad6bc"/>
                <a:ea typeface="+mn-ea"/>
                <a:cs typeface="+mn-cs"/>
              </a:rPr>
              <a:t> KJ.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7d6ad6bc"/>
                <a:ea typeface="+mn-ea"/>
                <a:cs typeface="+mn-cs"/>
              </a:rPr>
              <a:t>Curr Opin Lipidol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cf105b51"/>
                <a:ea typeface="+mn-ea"/>
                <a:cs typeface="+mn-cs"/>
              </a:rPr>
              <a:t>2016, 27:473–483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4558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+mn-lt"/>
              </a:rPr>
              <a:t>LDL-C 0, 0 – 0, 5 </a:t>
            </a:r>
            <a:r>
              <a:rPr lang="cs-CZ" sz="3600" dirty="0" err="1">
                <a:latin typeface="+mn-lt"/>
              </a:rPr>
              <a:t>mmol</a:t>
            </a:r>
            <a:r>
              <a:rPr lang="cs-CZ" sz="3600" dirty="0">
                <a:latin typeface="+mn-lt"/>
              </a:rPr>
              <a:t>/l... Temná budoucnost Makropulos ve studii FOURIER</a:t>
            </a:r>
            <a:endParaRPr lang="en-US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950" y="6050208"/>
            <a:ext cx="440362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/>
              <a:t>Giugliano RP, ESC Congress 2017, Barcelona 8/28/2017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t="5547"/>
          <a:stretch>
            <a:fillRect/>
          </a:stretch>
        </p:blipFill>
        <p:spPr>
          <a:xfrm>
            <a:off x="233469" y="1575137"/>
            <a:ext cx="7158862" cy="43175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53378" y="1741149"/>
          <a:ext cx="2266843" cy="1585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64">
                <a:tc>
                  <a:txBody>
                    <a:bodyPr/>
                    <a:lstStyle/>
                    <a:p>
                      <a:r>
                        <a:rPr lang="en-US" sz="1200" b="1" dirty="0"/>
                        <a:t>LDL-C </a:t>
                      </a:r>
                      <a:r>
                        <a:rPr lang="en-US" sz="1000" b="1" dirty="0"/>
                        <a:t>(mM)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 HR (95%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CI)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6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&lt;0.5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0.69 (0.56-0.85)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64">
                <a:tc>
                  <a:txBody>
                    <a:bodyPr/>
                    <a:lstStyle/>
                    <a:p>
                      <a:r>
                        <a:rPr lang="en-US" sz="1200" b="1" dirty="0"/>
                        <a:t>0.5-1.3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 (0.64-0.86)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64">
                <a:tc>
                  <a:txBody>
                    <a:bodyPr/>
                    <a:lstStyle/>
                    <a:p>
                      <a:r>
                        <a:rPr lang="en-US" sz="1200" b="1" dirty="0"/>
                        <a:t>1.3-1.8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0.87 (0.73-1.04)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64">
                <a:tc>
                  <a:txBody>
                    <a:bodyPr/>
                    <a:lstStyle/>
                    <a:p>
                      <a:r>
                        <a:rPr lang="en-US" sz="1200" b="1" dirty="0"/>
                        <a:t>1.8-2.6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0.90 (0.78-1.04)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64">
                <a:tc>
                  <a:txBody>
                    <a:bodyPr/>
                    <a:lstStyle/>
                    <a:p>
                      <a:r>
                        <a:rPr lang="en-US" sz="1200" b="1" u="sng" dirty="0"/>
                        <a:t>&gt;</a:t>
                      </a:r>
                      <a:r>
                        <a:rPr lang="en-US" sz="1200" b="1" u="none" dirty="0"/>
                        <a:t> 2.6</a:t>
                      </a:r>
                      <a:endParaRPr lang="en-US" sz="1200" b="1" u="sng" dirty="0"/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referent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14569" y="2919172"/>
            <a:ext cx="204009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b="1" dirty="0"/>
              <a:t>P = 0.0001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641458-F59F-461A-8477-768147CD1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63" y="1577336"/>
            <a:ext cx="2550947" cy="1913210"/>
          </a:xfrm>
          <a:prstGeom prst="rect">
            <a:avLst/>
          </a:prstGeom>
        </p:spPr>
      </p:pic>
      <p:cxnSp>
        <p:nvCxnSpPr>
          <p:cNvPr id="9" name="Přímá spojovací čára 9">
            <a:extLst>
              <a:ext uri="{FF2B5EF4-FFF2-40B4-BE49-F238E27FC236}">
                <a16:creationId xmlns:a16="http://schemas.microsoft.com/office/drawing/2014/main" id="{0A833DB8-3CD0-4E51-BB73-7FCCFCC70FC9}"/>
              </a:ext>
            </a:extLst>
          </p:cNvPr>
          <p:cNvCxnSpPr/>
          <p:nvPr/>
        </p:nvCxnSpPr>
        <p:spPr>
          <a:xfrm>
            <a:off x="785814" y="1435293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+mn-lt"/>
              </a:rPr>
              <a:t>LDL-C 0, 0 – 0, 5 </a:t>
            </a:r>
            <a:r>
              <a:rPr lang="cs-CZ" sz="3600" dirty="0" err="1">
                <a:latin typeface="+mn-lt"/>
              </a:rPr>
              <a:t>mmol</a:t>
            </a:r>
            <a:r>
              <a:rPr lang="cs-CZ" sz="3600" dirty="0">
                <a:latin typeface="+mn-lt"/>
              </a:rPr>
              <a:t>/l... Temná budoucnost Makropulos a ODYSSEY</a:t>
            </a:r>
            <a:endParaRPr lang="en-US" sz="3600" dirty="0">
              <a:latin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8AD033-28F2-4B31-BDC2-3FCF37F73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Celkový počet příhod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EC04886-19EA-4B20-B985-D36DF5571C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87DE2C1-6A2E-4498-BC03-EF88064AE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Celková mortalita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11A0C21B-81BD-4593-B223-8117E58025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5369023" y="6348415"/>
            <a:ext cx="440362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13" dirty="0" err="1"/>
              <a:t>Szarek</a:t>
            </a:r>
            <a:r>
              <a:rPr lang="cs-CZ" sz="1013" dirty="0"/>
              <a:t> et al. JACC 2018, </a:t>
            </a:r>
            <a:r>
              <a:rPr lang="cs-CZ" sz="1013" dirty="0" err="1"/>
              <a:t>Steg</a:t>
            </a:r>
            <a:r>
              <a:rPr lang="cs-CZ" sz="1013" dirty="0"/>
              <a:t> G et al. ACC 2018</a:t>
            </a:r>
            <a:endParaRPr lang="en-US" sz="1013" dirty="0"/>
          </a:p>
        </p:txBody>
      </p:sp>
      <p:cxnSp>
        <p:nvCxnSpPr>
          <p:cNvPr id="7" name="Přímá spojovací čára 9">
            <a:extLst>
              <a:ext uri="{FF2B5EF4-FFF2-40B4-BE49-F238E27FC236}">
                <a16:creationId xmlns:a16="http://schemas.microsoft.com/office/drawing/2014/main" id="{73AD869E-6DFC-4D85-B4C9-D514CE7DC047}"/>
              </a:ext>
            </a:extLst>
          </p:cNvPr>
          <p:cNvCxnSpPr/>
          <p:nvPr/>
        </p:nvCxnSpPr>
        <p:spPr>
          <a:xfrm>
            <a:off x="785814" y="1532110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A7CB8AB-5798-432B-97D4-3BFB6C58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6" y="2125990"/>
            <a:ext cx="4233598" cy="41374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422DDA-C4D2-4D68-B659-52DC3C3D7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466" y="2339973"/>
            <a:ext cx="6294300" cy="35166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8641458-F59F-461A-8477-768147CD1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63" y="791190"/>
            <a:ext cx="2201814" cy="16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Nadpis 1"/>
          <p:cNvSpPr>
            <a:spLocks noGrp="1"/>
          </p:cNvSpPr>
          <p:nvPr>
            <p:ph type="title"/>
          </p:nvPr>
        </p:nvSpPr>
        <p:spPr>
          <a:xfrm>
            <a:off x="371187" y="274638"/>
            <a:ext cx="9491993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Calibri Light" panose="020F0302020204030204" pitchFamily="34" charset="0"/>
              </a:rPr>
              <a:t>Přestože o PCSK9 víme teprve 15 let, víme o ní téměř vše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88504" y="1693946"/>
            <a:ext cx="10724184" cy="379245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27554" r="52750" b="29333"/>
          <a:stretch>
            <a:fillRect/>
          </a:stretch>
        </p:blipFill>
        <p:spPr bwMode="auto">
          <a:xfrm>
            <a:off x="5295901" y="3505201"/>
            <a:ext cx="36417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9" name="Přímá spojovací čára 9">
            <a:extLst>
              <a:ext uri="{FF2B5EF4-FFF2-40B4-BE49-F238E27FC236}">
                <a16:creationId xmlns:a16="http://schemas.microsoft.com/office/drawing/2014/main" id="{381C1988-9552-48A1-9EAA-509957C84483}"/>
              </a:ext>
            </a:extLst>
          </p:cNvPr>
          <p:cNvCxnSpPr/>
          <p:nvPr/>
        </p:nvCxnSpPr>
        <p:spPr>
          <a:xfrm>
            <a:off x="785814" y="1219200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9CF34C8B-8EB8-4806-8974-3181BDBE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cs typeface="Calibri" panose="020F0502020204030204" pitchFamily="34" charset="0"/>
              </a:rPr>
              <a:t>PCSK9 inhibitory ve velkých studiích</a:t>
            </a:r>
            <a:endParaRPr lang="en-US" altLang="cs-CZ" sz="4000" b="1" dirty="0">
              <a:cs typeface="Calibri" panose="020F0502020204030204" pitchFamily="34" charset="0"/>
            </a:endParaRP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DB90B36-15D0-47D1-A310-FDA7A8543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949451"/>
            <a:ext cx="4040188" cy="479425"/>
          </a:xfrm>
        </p:spPr>
        <p:txBody>
          <a:bodyPr/>
          <a:lstStyle/>
          <a:p>
            <a:pPr>
              <a:defRPr/>
            </a:pPr>
            <a:r>
              <a:rPr lang="cs-CZ" dirty="0"/>
              <a:t>FOURIER Trial	</a:t>
            </a:r>
          </a:p>
        </p:txBody>
      </p:sp>
      <p:pic>
        <p:nvPicPr>
          <p:cNvPr id="247812" name="Zástupný symbol pro obsah 14">
            <a:extLst>
              <a:ext uri="{FF2B5EF4-FFF2-40B4-BE49-F238E27FC236}">
                <a16:creationId xmlns:a16="http://schemas.microsoft.com/office/drawing/2014/main" id="{E51AC4B0-66D4-4ADC-AE2D-AD36DD07A6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99" y="2489201"/>
            <a:ext cx="4352926" cy="3437394"/>
          </a:xfrm>
        </p:spPr>
      </p:pic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43D0F1A3-1182-42BC-AF02-141D50864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6526" y="1949451"/>
            <a:ext cx="4041775" cy="479425"/>
          </a:xfrm>
        </p:spPr>
        <p:txBody>
          <a:bodyPr/>
          <a:lstStyle/>
          <a:p>
            <a:pPr>
              <a:defRPr/>
            </a:pPr>
            <a:r>
              <a:rPr lang="cs-CZ" dirty="0"/>
              <a:t>ODYSSEY Outcomes Trial</a:t>
            </a:r>
          </a:p>
        </p:txBody>
      </p:sp>
      <p:pic>
        <p:nvPicPr>
          <p:cNvPr id="247814" name="Zástupný symbol pro obsah 3">
            <a:extLst>
              <a:ext uri="{FF2B5EF4-FFF2-40B4-BE49-F238E27FC236}">
                <a16:creationId xmlns:a16="http://schemas.microsoft.com/office/drawing/2014/main" id="{C2429D69-9474-4CB1-B87F-72181A0A019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6526" y="2692399"/>
            <a:ext cx="4764765" cy="1736725"/>
          </a:xfrm>
        </p:spPr>
      </p:pic>
      <p:sp>
        <p:nvSpPr>
          <p:cNvPr id="247815" name="TextBox 20">
            <a:extLst>
              <a:ext uri="{FF2B5EF4-FFF2-40B4-BE49-F238E27FC236}">
                <a16:creationId xmlns:a16="http://schemas.microsoft.com/office/drawing/2014/main" id="{001AD4CA-E27D-41F2-86AB-10C1F474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059" y="6223095"/>
            <a:ext cx="4949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12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2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2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2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2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900">
                <a:latin typeface="Calibri" panose="020F0502020204030204" pitchFamily="34" charset="0"/>
                <a:cs typeface="Calibri" panose="020F0502020204030204" pitchFamily="34" charset="0"/>
              </a:rPr>
              <a:t>Sabatine MS </a:t>
            </a:r>
            <a:r>
              <a:rPr lang="en-US" altLang="cs-CZ" sz="900" i="1"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cs-CZ" sz="900">
                <a:latin typeface="Calibri" panose="020F0502020204030204" pitchFamily="34" charset="0"/>
                <a:cs typeface="Calibri" panose="020F0502020204030204" pitchFamily="34" charset="0"/>
              </a:rPr>
              <a:t>Am Heart J 2016;173:94-101.</a:t>
            </a:r>
            <a:r>
              <a:rPr lang="cs-CZ" altLang="cs-CZ" sz="9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cs-CZ" sz="900">
                <a:latin typeface="Calibri" panose="020F0502020204030204" pitchFamily="34" charset="0"/>
              </a:rPr>
              <a:t>Schwartz GG, et al. Am Heart J 2014;168:682-689.e1. </a:t>
            </a:r>
            <a:endParaRPr lang="en-US" altLang="cs-CZ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Přímá spojovací čára 9">
            <a:extLst>
              <a:ext uri="{FF2B5EF4-FFF2-40B4-BE49-F238E27FC236}">
                <a16:creationId xmlns:a16="http://schemas.microsoft.com/office/drawing/2014/main" id="{60136C91-D84F-4D5D-986A-DFF7C71B7791}"/>
              </a:ext>
            </a:extLst>
          </p:cNvPr>
          <p:cNvCxnSpPr/>
          <p:nvPr/>
        </p:nvCxnSpPr>
        <p:spPr>
          <a:xfrm>
            <a:off x="673895" y="1210502"/>
            <a:ext cx="89927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LDL Cholesterol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kombinace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statin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+/-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eze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+ PCSK9 i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CE05EEF5-C601-479D-B133-9ED82ABEE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FOURIER	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35636302-62AB-4B3A-98D0-76A408BD9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ODYSSEY Outcomes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6A5127EF-FF51-4FEB-A485-FA71EF7C9B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49987" y="2765698"/>
            <a:ext cx="5497883" cy="2544167"/>
          </a:xfrm>
          <a:prstGeom prst="rect">
            <a:avLst/>
          </a:prstGeom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02F17BF1-D331-405F-9DDE-523D2D7D8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5276" y="2765698"/>
            <a:ext cx="4544765" cy="2544167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414ED7A7-59E0-4619-B1CE-8CFC31C84904}"/>
              </a:ext>
            </a:extLst>
          </p:cNvPr>
          <p:cNvSpPr/>
          <p:nvPr/>
        </p:nvSpPr>
        <p:spPr>
          <a:xfrm>
            <a:off x="4136970" y="6049511"/>
            <a:ext cx="6111084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Sabatine</a:t>
            </a:r>
            <a:r>
              <a:rPr kumimoji="0" lang="en-GB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MS </a:t>
            </a:r>
            <a:r>
              <a:rPr kumimoji="0" lang="en-GB" sz="101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al. </a:t>
            </a:r>
            <a:r>
              <a:rPr kumimoji="0" lang="pt-BR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Engl J Med. 2017 Mar 17. doi: 10.1056/NEJMoa1615664.</a:t>
            </a:r>
            <a:r>
              <a:rPr kumimoji="0" lang="cs-CZ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01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Steg</a:t>
            </a:r>
            <a:r>
              <a:rPr kumimoji="0" lang="cs-CZ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 ACC Orlando, 2018</a:t>
            </a:r>
            <a:endParaRPr kumimoji="0" lang="en-GB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Bublinový popisek: se šipkou nahoru 4">
            <a:extLst>
              <a:ext uri="{FF2B5EF4-FFF2-40B4-BE49-F238E27FC236}">
                <a16:creationId xmlns:a16="http://schemas.microsoft.com/office/drawing/2014/main" id="{0566F2A1-42AF-4D3F-90DC-59B3E7165E2C}"/>
              </a:ext>
            </a:extLst>
          </p:cNvPr>
          <p:cNvSpPr/>
          <p:nvPr/>
        </p:nvSpPr>
        <p:spPr>
          <a:xfrm>
            <a:off x="1549101" y="4679576"/>
            <a:ext cx="1581374" cy="1011219"/>
          </a:xfrm>
          <a:prstGeom prst="upArrowCallou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0, 78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mmol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</a:t>
            </a:r>
          </a:p>
        </p:txBody>
      </p:sp>
      <p:sp>
        <p:nvSpPr>
          <p:cNvPr id="13" name="Bublinový popisek: se šipkou nahoru 12">
            <a:extLst>
              <a:ext uri="{FF2B5EF4-FFF2-40B4-BE49-F238E27FC236}">
                <a16:creationId xmlns:a16="http://schemas.microsoft.com/office/drawing/2014/main" id="{F42E274E-D46B-4339-880B-0DE699E33237}"/>
              </a:ext>
            </a:extLst>
          </p:cNvPr>
          <p:cNvSpPr/>
          <p:nvPr/>
        </p:nvSpPr>
        <p:spPr>
          <a:xfrm>
            <a:off x="8666496" y="4055634"/>
            <a:ext cx="1581374" cy="1118446"/>
          </a:xfrm>
          <a:prstGeom prst="upArrowCallou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1, 38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mmol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</a:t>
            </a:r>
          </a:p>
        </p:txBody>
      </p:sp>
      <p:cxnSp>
        <p:nvCxnSpPr>
          <p:cNvPr id="14" name="Přímá spojovací čára 9">
            <a:extLst>
              <a:ext uri="{FF2B5EF4-FFF2-40B4-BE49-F238E27FC236}">
                <a16:creationId xmlns:a16="http://schemas.microsoft.com/office/drawing/2014/main" id="{EA4855C4-B104-4C91-8243-5790FA60C32F}"/>
              </a:ext>
            </a:extLst>
          </p:cNvPr>
          <p:cNvCxnSpPr/>
          <p:nvPr/>
        </p:nvCxnSpPr>
        <p:spPr>
          <a:xfrm>
            <a:off x="785814" y="1435293"/>
            <a:ext cx="864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Lilly Diabetes">
  <a:themeElements>
    <a:clrScheme name="Custom 7">
      <a:dk1>
        <a:srgbClr val="4C4B4B"/>
      </a:dk1>
      <a:lt1>
        <a:srgbClr val="F0ECE4"/>
      </a:lt1>
      <a:dk2>
        <a:srgbClr val="666565"/>
      </a:dk2>
      <a:lt2>
        <a:srgbClr val="FFFFFF"/>
      </a:lt2>
      <a:accent1>
        <a:srgbClr val="4C4B4B"/>
      </a:accent1>
      <a:accent2>
        <a:srgbClr val="93A2B4"/>
      </a:accent2>
      <a:accent3>
        <a:srgbClr val="666565"/>
      </a:accent3>
      <a:accent4>
        <a:srgbClr val="F0ECE4"/>
      </a:accent4>
      <a:accent5>
        <a:srgbClr val="FF0000"/>
      </a:accent5>
      <a:accent6>
        <a:srgbClr val="7D0000"/>
      </a:accent6>
      <a:hlink>
        <a:srgbClr val="FF4141"/>
      </a:hlink>
      <a:folHlink>
        <a:srgbClr val="93A2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37520</TotalTime>
  <Words>1308</Words>
  <Application>Microsoft Office PowerPoint</Application>
  <PresentationFormat>Diapozitivy</PresentationFormat>
  <Paragraphs>274</Paragraphs>
  <Slides>25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25</vt:i4>
      </vt:variant>
    </vt:vector>
  </HeadingPairs>
  <TitlesOfParts>
    <vt:vector size="39" baseType="lpstr">
      <vt:lpstr>AdvTT7d6ad6bc</vt:lpstr>
      <vt:lpstr>AdvTTcf105b51</vt:lpstr>
      <vt:lpstr>Arial</vt:lpstr>
      <vt:lpstr>Arial Narrow</vt:lpstr>
      <vt:lpstr>Calibri</vt:lpstr>
      <vt:lpstr>Calibri Light</vt:lpstr>
      <vt:lpstr>Times New Roman</vt:lpstr>
      <vt:lpstr>Wingdings</vt:lpstr>
      <vt:lpstr>2_Lilly Diabetes</vt:lpstr>
      <vt:lpstr>1_Motiv systému Office</vt:lpstr>
      <vt:lpstr>2_Motiv Office</vt:lpstr>
      <vt:lpstr>2_Motiv systému Office</vt:lpstr>
      <vt:lpstr>1_Motiv sady Office</vt:lpstr>
      <vt:lpstr>Motiv Office</vt:lpstr>
      <vt:lpstr>Problém lipidů je vyřešen: PCSK9 inhibitory pro každého teorie a praxe</vt:lpstr>
      <vt:lpstr>Prezentace aplikace PowerPoint</vt:lpstr>
      <vt:lpstr>Abyste tomu rozuměli: slovníček vědeckého žargonu</vt:lpstr>
      <vt:lpstr>Etiopatogenetická klasifikace rizikových faktorů aterosklerózy</vt:lpstr>
      <vt:lpstr>LDL-C 0, 0 – 0, 5 mmol/l... Temná budoucnost Makropulos ve studii FOURIER</vt:lpstr>
      <vt:lpstr>LDL-C 0, 0 – 0, 5 mmol/l... Temná budoucnost Makropulos a ODYSSEY</vt:lpstr>
      <vt:lpstr>Přestože o PCSK9 víme teprve 15 let, víme o ní téměř vše</vt:lpstr>
      <vt:lpstr>PCSK9 inhibitory ve velkých studiích</vt:lpstr>
      <vt:lpstr>LDL Cholesterol: kombinace statin +/- eze + PCSK9 i</vt:lpstr>
      <vt:lpstr>Primární endpoint: kumulativní incidence velkých příhod</vt:lpstr>
      <vt:lpstr>Efekt snížení LDL-C pomocí evolocumabu u extrémně rizikových pacientů s ICHS</vt:lpstr>
      <vt:lpstr>Efekt snížení LDL-C pomocí alirocumabu podle vstupní hladiny LDL-C</vt:lpstr>
      <vt:lpstr>Velmi nízké hladiny LDL-C při léčbě PCSK9i Výsledky analýzy studie FOURIER (2669 pac s LDL&lt; 0,5mmol/l při evolocumabu)</vt:lpstr>
      <vt:lpstr>Velmi nízké hladiny LDL-C při léčbě PCSK9i Výsledky analýzy studie FOURIER (501 pac s LDL&lt; 0,25mmol/l při evolocumabu)</vt:lpstr>
      <vt:lpstr>Je racionální podat PCSK9i u všech, kteří nedosahují cílové hodnoty LDL-C, ale...</vt:lpstr>
      <vt:lpstr>Podmínky úhrady PCSK9i: v základě uniformní</vt:lpstr>
      <vt:lpstr>Podmínky úhrady: v základě uniformní</vt:lpstr>
      <vt:lpstr>Další definice</vt:lpstr>
      <vt:lpstr>Praktické otázky použití PCSK9i v souhrnu</vt:lpstr>
      <vt:lpstr>Glukózová homeostáza a PCSK9 (inhibitory)</vt:lpstr>
      <vt:lpstr>Parametry glukózového metabolismu ve studii FOURIER</vt:lpstr>
      <vt:lpstr>Parametry glukózového metabolismu ve studii ODYSSEY Outcomes</vt:lpstr>
      <vt:lpstr>Strategie použití PCSK9: technicky zvládne každý !</vt:lpstr>
      <vt:lpstr>PCSK9 inhibitory a problém (není) vyřešen?</vt:lpstr>
      <vt:lpstr>Chcete se dozvědět více?</vt:lpstr>
    </vt:vector>
  </TitlesOfParts>
  <Company>Eli Lilly and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Hruba Kamila</dc:creator>
  <cp:lastModifiedBy>Martin Ruzicka</cp:lastModifiedBy>
  <cp:revision>1242</cp:revision>
  <dcterms:created xsi:type="dcterms:W3CDTF">2011-04-18T07:27:13Z</dcterms:created>
  <dcterms:modified xsi:type="dcterms:W3CDTF">2019-01-29T09:14:37Z</dcterms:modified>
</cp:coreProperties>
</file>