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24"/>
  </p:notesMasterIdLst>
  <p:handoutMasterIdLst>
    <p:handoutMasterId r:id="rId25"/>
  </p:handoutMasterIdLst>
  <p:sldIdLst>
    <p:sldId id="433" r:id="rId3"/>
    <p:sldId id="740" r:id="rId4"/>
    <p:sldId id="744" r:id="rId5"/>
    <p:sldId id="745" r:id="rId6"/>
    <p:sldId id="805" r:id="rId7"/>
    <p:sldId id="741" r:id="rId8"/>
    <p:sldId id="742" r:id="rId9"/>
    <p:sldId id="743" r:id="rId10"/>
    <p:sldId id="746" r:id="rId11"/>
    <p:sldId id="808" r:id="rId12"/>
    <p:sldId id="806" r:id="rId13"/>
    <p:sldId id="807" r:id="rId14"/>
    <p:sldId id="747" r:id="rId15"/>
    <p:sldId id="809" r:id="rId16"/>
    <p:sldId id="804" r:id="rId17"/>
    <p:sldId id="748" r:id="rId18"/>
    <p:sldId id="749" r:id="rId19"/>
    <p:sldId id="731" r:id="rId20"/>
    <p:sldId id="713" r:id="rId21"/>
    <p:sldId id="750" r:id="rId22"/>
    <p:sldId id="728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Ambroz" initials="DA" lastIdx="1" clrIdx="0">
    <p:extLst>
      <p:ext uri="{19B8F6BF-5375-455C-9EA6-DF929625EA0E}">
        <p15:presenceInfo xmlns:p15="http://schemas.microsoft.com/office/powerpoint/2012/main" userId="a2254508f2563cb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A7E8FF"/>
    <a:srgbClr val="CCCCFF"/>
    <a:srgbClr val="FFCCFF"/>
    <a:srgbClr val="CC66FF"/>
    <a:srgbClr val="FF66CC"/>
    <a:srgbClr val="CCFFFF"/>
    <a:srgbClr val="FF9933"/>
    <a:srgbClr val="0066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0" autoAdjust="0"/>
    <p:restoredTop sz="94673" autoAdjust="0"/>
  </p:normalViewPr>
  <p:slideViewPr>
    <p:cSldViewPr snapToGrid="0">
      <p:cViewPr varScale="1">
        <p:scale>
          <a:sx n="63" d="100"/>
          <a:sy n="63" d="100"/>
        </p:scale>
        <p:origin x="1364" y="48"/>
      </p:cViewPr>
      <p:guideLst>
        <p:guide orient="horz" pos="2160"/>
        <p:guide pos="3059"/>
      </p:guideLst>
    </p:cSldViewPr>
  </p:slideViewPr>
  <p:outlineViewPr>
    <p:cViewPr>
      <p:scale>
        <a:sx n="33" d="100"/>
        <a:sy n="33" d="100"/>
      </p:scale>
      <p:origin x="0" y="1305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394"/>
    </p:cViewPr>
  </p:sorterViewPr>
  <p:notesViewPr>
    <p:cSldViewPr snapToGrid="0">
      <p:cViewPr varScale="1">
        <p:scale>
          <a:sx n="86" d="100"/>
          <a:sy n="86" d="100"/>
        </p:scale>
        <p:origin x="4620" y="78"/>
      </p:cViewPr>
      <p:guideLst/>
    </p:cSldViewPr>
  </p:notesViewPr>
  <p:gridSpacing cx="79200" cy="79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vid\Desktop\Z&#225;loha%20Flash\3.10\Samsung%20USB\Podzim%202019\Lednice%202019\Actelion%20podzim%202019\portopulmon&#225;ln&#237;%20PH\BN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BNP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2572265966754156"/>
          <c:y val="0.16712962962962963"/>
          <c:w val="0.87427734033245841"/>
          <c:h val="0.78194444444444444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Sheet1!$E$8:$G$8</c:f>
              <c:numCache>
                <c:formatCode>General</c:formatCode>
                <c:ptCount val="3"/>
                <c:pt idx="0">
                  <c:v>46</c:v>
                </c:pt>
                <c:pt idx="1">
                  <c:v>560</c:v>
                </c:pt>
                <c:pt idx="2">
                  <c:v>1596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45E-496C-90EF-4C442C90055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66374448"/>
        <c:axId val="566375728"/>
      </c:lineChart>
      <c:catAx>
        <c:axId val="566374448"/>
        <c:scaling>
          <c:orientation val="minMax"/>
        </c:scaling>
        <c:delete val="1"/>
        <c:axPos val="b"/>
        <c:majorTickMark val="out"/>
        <c:minorTickMark val="none"/>
        <c:tickLblPos val="nextTo"/>
        <c:crossAx val="566375728"/>
        <c:crosses val="autoZero"/>
        <c:auto val="1"/>
        <c:lblAlgn val="ctr"/>
        <c:lblOffset val="100"/>
        <c:noMultiLvlLbl val="0"/>
      </c:catAx>
      <c:valAx>
        <c:axId val="566375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66374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6B438-2ECD-4380-BFFC-09591D73B77B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EF335-8D6A-4DE4-BF7E-18A09FB382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91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F98FA5-9152-4055-A488-EFF7A3F5722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899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Dg JC 2011, portální </a:t>
            </a:r>
            <a:r>
              <a:rPr lang="cs-CZ" dirty="0" err="1"/>
              <a:t>gastropatie</a:t>
            </a:r>
            <a:r>
              <a:rPr lang="cs-CZ" dirty="0"/>
              <a:t>, jícnové varixy</a:t>
            </a:r>
          </a:p>
          <a:p>
            <a:r>
              <a:rPr lang="cs-CZ" dirty="0"/>
              <a:t>Dušná od 2014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F98FA5-9152-4055-A488-EFF7A3F5722F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115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Mortalita při PAMP více než 35 mm HG = 35 %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F98FA5-9152-4055-A488-EFF7A3F5722F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199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D369C-7987-45CB-ADDB-40F58C1C646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20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D4010-6FBA-4F4C-B0C2-9373F189E22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653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E3E035-818D-41A5-91A8-512C6549DE4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383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EE906B6-F97E-49B2-8DA0-DB3E161B246B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6BC6D3D-87A9-42BD-879E-8AF8A47D89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177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173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51313"/>
            <a:ext cx="7886700" cy="38256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EE906B6-F97E-49B2-8DA0-DB3E161B246B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6BC6D3D-87A9-42BD-879E-8AF8A47D89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166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EE906B6-F97E-49B2-8DA0-DB3E161B246B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6BC6D3D-87A9-42BD-879E-8AF8A47D89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121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173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EE906B6-F97E-49B2-8DA0-DB3E161B246B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6BC6D3D-87A9-42BD-879E-8AF8A47D89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83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EE906B6-F97E-49B2-8DA0-DB3E161B246B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6BC6D3D-87A9-42BD-879E-8AF8A47D89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836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173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EE906B6-F97E-49B2-8DA0-DB3E161B246B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6BC6D3D-87A9-42BD-879E-8AF8A47D89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080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EE906B6-F97E-49B2-8DA0-DB3E161B246B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6BC6D3D-87A9-42BD-879E-8AF8A47D89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447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EE906B6-F97E-49B2-8DA0-DB3E161B246B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6BC6D3D-87A9-42BD-879E-8AF8A47D89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209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1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>
                <a:solidFill>
                  <a:srgbClr val="0070C0"/>
                </a:solidFill>
              </a:defRPr>
            </a:lvl2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619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8069E-3D34-4AE7-B7AC-0CE0CFED513B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647" y="6164801"/>
            <a:ext cx="887561" cy="63904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92346" y="6181838"/>
            <a:ext cx="604971" cy="604971"/>
          </a:xfrm>
          <a:prstGeom prst="rect">
            <a:avLst/>
          </a:prstGeom>
        </p:spPr>
      </p:pic>
      <p:pic>
        <p:nvPicPr>
          <p:cNvPr id="9" name="Picture 4" descr="logo"/>
          <p:cNvPicPr>
            <a:picLocks noChangeAspect="1" noChangeArrowheads="1"/>
          </p:cNvPicPr>
          <p:nvPr userDrawn="1"/>
        </p:nvPicPr>
        <p:blipFill>
          <a:blip r:embed="rId4" cstate="print">
            <a:lum bright="-6000" contrast="14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84" y="6177936"/>
            <a:ext cx="637632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16650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EE906B6-F97E-49B2-8DA0-DB3E161B246B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6BC6D3D-87A9-42BD-879E-8AF8A47D89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225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173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351313"/>
            <a:ext cx="7886700" cy="382564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EE906B6-F97E-49B2-8DA0-DB3E161B246B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6BC6D3D-87A9-42BD-879E-8AF8A47D89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988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EE906B6-F97E-49B2-8DA0-DB3E161B246B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6BC6D3D-87A9-42BD-879E-8AF8A47D89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5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7F514-1345-455B-984F-3E0FFE39101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226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5340C-7394-4100-8201-B4E414C3AED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805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656710-C193-4705-BD7E-F8ADFC1D206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42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57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1F4110-DFCD-4653-956B-671EEF468E1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48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3A9CA-D5AB-42E1-AF3F-EEEE84A304D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53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8BF32-3F67-4ED3-BB95-106CDF04F1C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125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38BC929-BEB9-46DA-8EC0-3AAFEDDEB1BB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647" y="6164801"/>
            <a:ext cx="887561" cy="63904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792346" y="6181838"/>
            <a:ext cx="604971" cy="604971"/>
          </a:xfrm>
          <a:prstGeom prst="rect">
            <a:avLst/>
          </a:prstGeom>
        </p:spPr>
      </p:pic>
      <p:pic>
        <p:nvPicPr>
          <p:cNvPr id="9" name="Picture 4" descr="logo"/>
          <p:cNvPicPr>
            <a:picLocks noChangeAspect="1" noChangeArrowheads="1"/>
          </p:cNvPicPr>
          <p:nvPr userDrawn="1"/>
        </p:nvPicPr>
        <p:blipFill>
          <a:blip r:embed="rId15" cstate="print">
            <a:lum bright="-6000" contrast="14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84" y="6177936"/>
            <a:ext cx="637632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dsablona_top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6350"/>
            <a:ext cx="9139237" cy="1020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 userDrawn="1"/>
        </p:nvSpPr>
        <p:spPr>
          <a:xfrm>
            <a:off x="2553956" y="1190037"/>
            <a:ext cx="4040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Deklarace konfliktu zájmů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5657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742948" y="1337915"/>
            <a:ext cx="7772400" cy="1470025"/>
          </a:xfrm>
        </p:spPr>
        <p:txBody>
          <a:bodyPr>
            <a:noAutofit/>
          </a:bodyPr>
          <a:lstStyle/>
          <a:p>
            <a:r>
              <a:rPr lang="cs-CZ" sz="3600" b="1" dirty="0"/>
              <a:t>Management pacientů s </a:t>
            </a:r>
            <a:r>
              <a:rPr lang="cs-CZ" sz="3600" b="1" dirty="0" err="1"/>
              <a:t>portopulmonální</a:t>
            </a:r>
            <a:r>
              <a:rPr lang="cs-CZ" sz="3600" b="1" dirty="0"/>
              <a:t> hypertenzí</a:t>
            </a:r>
            <a:endParaRPr lang="en-US" sz="3600" b="1" dirty="0"/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2268536" y="2743555"/>
            <a:ext cx="472122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cs-CZ" sz="2800" dirty="0">
                <a:solidFill>
                  <a:schemeClr val="tx2"/>
                </a:solidFill>
              </a:rPr>
              <a:t>David Ambrož</a:t>
            </a:r>
            <a:endParaRPr lang="cs-CZ" sz="2800" b="1" dirty="0">
              <a:solidFill>
                <a:schemeClr val="tx2"/>
              </a:solidFill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cs-CZ" sz="2700" b="1" dirty="0">
                <a:solidFill>
                  <a:srgbClr val="CC0000"/>
                </a:solidFill>
              </a:rPr>
              <a:t>II. interní klinika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cs-CZ" sz="2700" b="1" dirty="0">
                <a:solidFill>
                  <a:srgbClr val="CC0000"/>
                </a:solidFill>
              </a:rPr>
              <a:t>kardiologie a angiologie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cs-CZ" sz="2700" b="1" dirty="0">
                <a:solidFill>
                  <a:srgbClr val="002060"/>
                </a:solidFill>
              </a:rPr>
              <a:t>Komplexní kardiovaskulární centrum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cs-CZ" sz="2700" b="1" dirty="0">
                <a:solidFill>
                  <a:srgbClr val="CC0000"/>
                </a:solidFill>
              </a:rPr>
              <a:t>VFN a 1. LF UK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cs-CZ" sz="2700" b="1" dirty="0">
                <a:solidFill>
                  <a:srgbClr val="CC0000"/>
                </a:solidFill>
              </a:rPr>
              <a:t>Praha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cs-CZ" sz="2800" dirty="0">
              <a:solidFill>
                <a:srgbClr val="CC0000"/>
              </a:solidFill>
            </a:endParaRPr>
          </a:p>
        </p:txBody>
      </p:sp>
      <p:pic>
        <p:nvPicPr>
          <p:cNvPr id="7" name="Picture 4" descr="logo"/>
          <p:cNvPicPr>
            <a:picLocks noChangeAspect="1" noChangeArrowheads="1"/>
          </p:cNvPicPr>
          <p:nvPr/>
        </p:nvPicPr>
        <p:blipFill>
          <a:blip r:embed="rId2" cstate="print">
            <a:lum bright="-6000" contrast="14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95" y="4724402"/>
            <a:ext cx="18732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6" y="54665"/>
            <a:ext cx="2054268" cy="147907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F1B9ED3-0C5C-434C-8552-ED06136C4999}"/>
              </a:ext>
            </a:extLst>
          </p:cNvPr>
          <p:cNvSpPr txBox="1"/>
          <p:nvPr/>
        </p:nvSpPr>
        <p:spPr>
          <a:xfrm flipH="1">
            <a:off x="2268535" y="5829300"/>
            <a:ext cx="4989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0070C0"/>
                </a:solidFill>
              </a:rPr>
              <a:t>Přednáška je podpořena společností </a:t>
            </a:r>
            <a:r>
              <a:rPr lang="cs-CZ" b="1" dirty="0" err="1">
                <a:solidFill>
                  <a:srgbClr val="0070C0"/>
                </a:solidFill>
              </a:rPr>
              <a:t>Actelion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914C146-8D2A-4C8B-BDE3-6180C63486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9761" y="4815235"/>
            <a:ext cx="1639884" cy="1618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104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12DD32-D41D-47A5-8A35-9071B5BA7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Kazuistika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C9DFE9-4804-4939-985A-A2967CD2B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Žena nar. 1945</a:t>
            </a:r>
          </a:p>
          <a:p>
            <a:r>
              <a:rPr lang="cs-CZ" dirty="0"/>
              <a:t>NO: nemocná s anamnézou jaterní cirhózy na podkladě autoimunitní hepatitidy odeslána k nám pro dušnost a ECHO nález plicní hypertenze s PASP 55-60 mm </a:t>
            </a:r>
            <a:r>
              <a:rPr lang="cs-CZ" dirty="0" err="1"/>
              <a:t>Hg</a:t>
            </a:r>
            <a:r>
              <a:rPr lang="cs-CZ" dirty="0"/>
              <a:t>.</a:t>
            </a:r>
          </a:p>
          <a:p>
            <a:r>
              <a:rPr lang="cs-CZ" dirty="0"/>
              <a:t>V-P </a:t>
            </a:r>
            <a:r>
              <a:rPr lang="cs-CZ" dirty="0" err="1"/>
              <a:t>scan</a:t>
            </a:r>
            <a:r>
              <a:rPr lang="cs-CZ" dirty="0"/>
              <a:t> negativní</a:t>
            </a:r>
          </a:p>
          <a:p>
            <a:r>
              <a:rPr lang="cs-CZ" dirty="0"/>
              <a:t>Normální </a:t>
            </a:r>
            <a:r>
              <a:rPr lang="cs-CZ" dirty="0" err="1"/>
              <a:t>fnc</a:t>
            </a:r>
            <a:r>
              <a:rPr lang="cs-CZ" dirty="0"/>
              <a:t>. vyšetření plic</a:t>
            </a:r>
          </a:p>
          <a:p>
            <a:pPr lvl="1"/>
            <a:r>
              <a:rPr lang="cs-CZ" dirty="0"/>
              <a:t>FVC 80%; FEV1  83%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A8AEA9F-7BC8-4C1C-BD56-0C98A19BC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233" y="6181976"/>
            <a:ext cx="633743" cy="62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818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12DD32-D41D-47A5-8A35-9071B5BA7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Hemodynamika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Zástupný obsah 5" descr="Obsah obrázku text, mapa&#10;&#10;Popis byl vytvořen automaticky">
            <a:extLst>
              <a:ext uri="{FF2B5EF4-FFF2-40B4-BE49-F238E27FC236}">
                <a16:creationId xmlns:a16="http://schemas.microsoft.com/office/drawing/2014/main" id="{3163F8C3-A85C-4F46-80CF-712D21237C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932" y="1571625"/>
            <a:ext cx="4836260" cy="5130149"/>
          </a:xfr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5A8AEA9F-7BC8-4C1C-BD56-0C98A19BC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233" y="6181976"/>
            <a:ext cx="633743" cy="625501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9F328335-A2E8-4882-99C5-E6307F40E932}"/>
              </a:ext>
            </a:extLst>
          </p:cNvPr>
          <p:cNvSpPr txBox="1"/>
          <p:nvPr/>
        </p:nvSpPr>
        <p:spPr>
          <a:xfrm>
            <a:off x="3952874" y="3059668"/>
            <a:ext cx="240982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PA 91/37/55 mm </a:t>
            </a:r>
            <a:r>
              <a:rPr lang="cs-CZ" dirty="0" err="1"/>
              <a:t>Hg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47FBFF9-C57F-41AE-9674-2577D3869DA3}"/>
              </a:ext>
            </a:extLst>
          </p:cNvPr>
          <p:cNvSpPr txBox="1"/>
          <p:nvPr/>
        </p:nvSpPr>
        <p:spPr>
          <a:xfrm>
            <a:off x="5310187" y="3763676"/>
            <a:ext cx="198120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PCWP 6 mm </a:t>
            </a:r>
            <a:r>
              <a:rPr lang="cs-CZ" dirty="0" err="1"/>
              <a:t>Hg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CE3097E-58FF-4076-AD2B-C483414E3AB0}"/>
              </a:ext>
            </a:extLst>
          </p:cNvPr>
          <p:cNvSpPr txBox="1"/>
          <p:nvPr/>
        </p:nvSpPr>
        <p:spPr>
          <a:xfrm>
            <a:off x="1690687" y="4444484"/>
            <a:ext cx="14859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RA 6 mm </a:t>
            </a:r>
            <a:r>
              <a:rPr lang="cs-CZ" dirty="0" err="1"/>
              <a:t>Hg</a:t>
            </a:r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521FFBA-B2C9-49AF-B71C-8F2241BF76EE}"/>
              </a:ext>
            </a:extLst>
          </p:cNvPr>
          <p:cNvSpPr txBox="1"/>
          <p:nvPr/>
        </p:nvSpPr>
        <p:spPr>
          <a:xfrm>
            <a:off x="3500436" y="5436385"/>
            <a:ext cx="198120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RV 89/10 mm </a:t>
            </a:r>
            <a:r>
              <a:rPr lang="cs-CZ" dirty="0" err="1"/>
              <a:t>Hg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B979C2F7-2252-4D7A-9E8F-5BA78CFCC0CB}"/>
              </a:ext>
            </a:extLst>
          </p:cNvPr>
          <p:cNvSpPr txBox="1"/>
          <p:nvPr/>
        </p:nvSpPr>
        <p:spPr>
          <a:xfrm>
            <a:off x="5576887" y="1867332"/>
            <a:ext cx="1833563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CO  3,55 l/min</a:t>
            </a:r>
          </a:p>
          <a:p>
            <a:r>
              <a:rPr lang="cs-CZ" dirty="0"/>
              <a:t>PVR 13,8 W.U.</a:t>
            </a:r>
          </a:p>
        </p:txBody>
      </p:sp>
    </p:spTree>
    <p:extLst>
      <p:ext uri="{BB962C8B-B14F-4D97-AF65-F5344CB8AC3E}">
        <p14:creationId xmlns:p14="http://schemas.microsoft.com/office/powerpoint/2010/main" val="3457831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12DD32-D41D-47A5-8A35-9071B5BA7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Léčba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C9DFE9-4804-4939-985A-A2967CD2B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Vzhledem k elevaci JT (ALT 7,5; AST 10,5) zahájena terapie </a:t>
            </a:r>
            <a:r>
              <a:rPr lang="cs-CZ" dirty="0" err="1"/>
              <a:t>sildenfilem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Dynamika BNP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Za 9 měsíců od stanovení diagnózy a zahájení léčby úmrtí nemocné.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A8AEA9F-7BC8-4C1C-BD56-0C98A19BC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233" y="6181976"/>
            <a:ext cx="633743" cy="625501"/>
          </a:xfrm>
          <a:prstGeom prst="rect">
            <a:avLst/>
          </a:prstGeom>
        </p:spPr>
      </p:pic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84039627-EBAE-4F17-9405-0850809770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8573738"/>
              </p:ext>
            </p:extLst>
          </p:nvPr>
        </p:nvGraphicFramePr>
        <p:xfrm>
          <a:off x="4450080" y="2717800"/>
          <a:ext cx="3698240" cy="1640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01988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8FE34-6F68-48DC-B0DD-2ADD12436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léčby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0C219F-777A-44E9-A287-0B77EAF66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Transplantace jater</a:t>
            </a:r>
          </a:p>
          <a:p>
            <a:pPr lvl="1"/>
            <a:r>
              <a:rPr lang="cs-CZ" dirty="0"/>
              <a:t>Kontraindikovaná u těžkých forem </a:t>
            </a:r>
            <a:r>
              <a:rPr lang="cs-CZ" dirty="0" err="1"/>
              <a:t>PoPH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Specifická léčba </a:t>
            </a:r>
            <a:r>
              <a:rPr lang="cs-CZ" dirty="0" err="1"/>
              <a:t>PoPH</a:t>
            </a:r>
            <a:endParaRPr lang="cs-CZ" dirty="0"/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Farmakologický „</a:t>
            </a:r>
            <a:r>
              <a:rPr lang="cs-CZ" dirty="0" err="1"/>
              <a:t>bridge</a:t>
            </a:r>
            <a:r>
              <a:rPr lang="cs-CZ" dirty="0"/>
              <a:t>“ k transplantaci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Trvalá terapie PH u kontraindikovaných nemocných</a:t>
            </a:r>
          </a:p>
          <a:p>
            <a:pPr lvl="1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23D7FE3-AF0A-4C82-BC80-4AB8682873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233" y="6181976"/>
            <a:ext cx="633743" cy="625501"/>
          </a:xfrm>
          <a:prstGeom prst="rect">
            <a:avLst/>
          </a:prstGeom>
        </p:spPr>
      </p:pic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B538ED93-A8F4-4EC5-A175-171140B4A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511573"/>
              </p:ext>
            </p:extLst>
          </p:nvPr>
        </p:nvGraphicFramePr>
        <p:xfrm>
          <a:off x="1228725" y="2587625"/>
          <a:ext cx="69532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0808">
                  <a:extLst>
                    <a:ext uri="{9D8B030D-6E8A-4147-A177-3AD203B41FA5}">
                      <a16:colId xmlns:a16="http://schemas.microsoft.com/office/drawing/2014/main" val="365968419"/>
                    </a:ext>
                  </a:extLst>
                </a:gridCol>
                <a:gridCol w="2350808">
                  <a:extLst>
                    <a:ext uri="{9D8B030D-6E8A-4147-A177-3AD203B41FA5}">
                      <a16:colId xmlns:a16="http://schemas.microsoft.com/office/drawing/2014/main" val="672604400"/>
                    </a:ext>
                  </a:extLst>
                </a:gridCol>
                <a:gridCol w="2251634">
                  <a:extLst>
                    <a:ext uri="{9D8B030D-6E8A-4147-A177-3AD203B41FA5}">
                      <a16:colId xmlns:a16="http://schemas.microsoft.com/office/drawing/2014/main" val="143093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TX možná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 se zvýšeným rizikem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TX kontraindikována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032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PAMP &lt; 35 mm </a:t>
                      </a:r>
                      <a:r>
                        <a:rPr lang="cs-CZ" sz="1600" dirty="0" err="1"/>
                        <a:t>Hg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PAMP 35 – 50 mm </a:t>
                      </a:r>
                      <a:r>
                        <a:rPr lang="cs-CZ" sz="1600" dirty="0" err="1"/>
                        <a:t>Hg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PAMP &gt; 50 mm </a:t>
                      </a:r>
                      <a:r>
                        <a:rPr lang="cs-CZ" sz="1600" dirty="0" err="1"/>
                        <a:t>Hg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899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PVR &lt; 3 W.U.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PVR  &lt; 3 W.U.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PVR &gt; 3 W.U.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225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2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A7D3E3-8F3D-49CA-A674-1AED799DD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Léčba </a:t>
            </a:r>
            <a:r>
              <a:rPr lang="cs-CZ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PoPH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Zástupný obsah 8" descr="Obsah obrázku snímek obrazovky&#10;&#10;Popis byl vytvořen automaticky">
            <a:extLst>
              <a:ext uri="{FF2B5EF4-FFF2-40B4-BE49-F238E27FC236}">
                <a16:creationId xmlns:a16="http://schemas.microsoft.com/office/drawing/2014/main" id="{F1D61395-1BDE-41A4-85B7-FCC646005AE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80" y="2399887"/>
            <a:ext cx="3804920" cy="2663444"/>
          </a:xfrm>
        </p:spPr>
      </p:pic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2AD284FD-DD2E-491E-9B0E-950373781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8000" y="1600200"/>
            <a:ext cx="4704080" cy="4525963"/>
          </a:xfrm>
        </p:spPr>
        <p:txBody>
          <a:bodyPr/>
          <a:lstStyle/>
          <a:p>
            <a:r>
              <a:rPr lang="cs-CZ" sz="2400" dirty="0"/>
              <a:t>74 nemocných 1994-2007</a:t>
            </a:r>
          </a:p>
          <a:p>
            <a:r>
              <a:rPr lang="cs-CZ" sz="2400" dirty="0"/>
              <a:t>19 bez terapie</a:t>
            </a:r>
          </a:p>
          <a:p>
            <a:pPr lvl="1"/>
            <a:r>
              <a:rPr lang="cs-CZ" sz="2000" dirty="0"/>
              <a:t>1 roční mortalita 54 %</a:t>
            </a:r>
          </a:p>
          <a:p>
            <a:r>
              <a:rPr lang="cs-CZ" sz="2400" dirty="0"/>
              <a:t>43 léčeno </a:t>
            </a:r>
          </a:p>
          <a:p>
            <a:pPr lvl="1"/>
            <a:r>
              <a:rPr lang="cs-CZ" sz="2000" dirty="0"/>
              <a:t>1 roční mortalita 12 %</a:t>
            </a:r>
          </a:p>
          <a:p>
            <a:pPr lvl="1"/>
            <a:endParaRPr lang="cs-CZ" sz="2000" dirty="0"/>
          </a:p>
          <a:p>
            <a:r>
              <a:rPr lang="cs-CZ" sz="2400" dirty="0"/>
              <a:t>12 podstoupilo </a:t>
            </a:r>
            <a:r>
              <a:rPr lang="cs-CZ" sz="2400" dirty="0" err="1"/>
              <a:t>Tx</a:t>
            </a:r>
            <a:r>
              <a:rPr lang="cs-CZ" sz="2400" dirty="0"/>
              <a:t> jater</a:t>
            </a:r>
          </a:p>
          <a:p>
            <a:pPr lvl="1"/>
            <a:r>
              <a:rPr lang="cs-CZ" sz="2000" dirty="0"/>
              <a:t>9 </a:t>
            </a:r>
            <a:r>
              <a:rPr lang="cs-CZ" sz="2000" dirty="0" err="1"/>
              <a:t>předléčeno</a:t>
            </a:r>
            <a:r>
              <a:rPr lang="cs-CZ" sz="2000" dirty="0"/>
              <a:t>  (5 let přežilo 67 %)</a:t>
            </a:r>
          </a:p>
          <a:p>
            <a:pPr lvl="1"/>
            <a:r>
              <a:rPr lang="cs-CZ" sz="2000" dirty="0"/>
              <a:t>3 bez terapie (5 let přežilo 25 %)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BFC3411-502D-426C-BEF4-7DC1720699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758" y="6181976"/>
            <a:ext cx="633743" cy="625501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B82276D1-1D6C-40BD-807E-548340CB0DA2}"/>
              </a:ext>
            </a:extLst>
          </p:cNvPr>
          <p:cNvSpPr txBox="1"/>
          <p:nvPr/>
        </p:nvSpPr>
        <p:spPr>
          <a:xfrm>
            <a:off x="2611120" y="6278880"/>
            <a:ext cx="641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Swanson</a:t>
            </a:r>
            <a:r>
              <a:rPr lang="cs-CZ" sz="1200" dirty="0"/>
              <a:t>, </a:t>
            </a:r>
            <a:r>
              <a:rPr lang="cs-CZ" sz="1200" dirty="0" err="1"/>
              <a:t>KSurvival</a:t>
            </a:r>
            <a:r>
              <a:rPr lang="cs-CZ" sz="1200" dirty="0"/>
              <a:t> in </a:t>
            </a:r>
            <a:r>
              <a:rPr lang="cs-CZ" sz="1200" dirty="0" err="1"/>
              <a:t>Portopulmonary</a:t>
            </a:r>
            <a:r>
              <a:rPr lang="cs-CZ" sz="1200" dirty="0"/>
              <a:t> </a:t>
            </a:r>
            <a:r>
              <a:rPr lang="cs-CZ" sz="1200" dirty="0" err="1"/>
              <a:t>Hypertension</a:t>
            </a:r>
            <a:r>
              <a:rPr lang="cs-CZ" sz="1200" dirty="0"/>
              <a:t>: Mayo </a:t>
            </a:r>
            <a:r>
              <a:rPr lang="cs-CZ" sz="1200" dirty="0" err="1"/>
              <a:t>Clinic</a:t>
            </a:r>
            <a:r>
              <a:rPr lang="cs-CZ" sz="1200" dirty="0"/>
              <a:t> </a:t>
            </a:r>
            <a:r>
              <a:rPr lang="cs-CZ" sz="1200" dirty="0" err="1"/>
              <a:t>Experience</a:t>
            </a:r>
            <a:r>
              <a:rPr lang="cs-CZ" sz="1200" dirty="0"/>
              <a:t> </a:t>
            </a:r>
            <a:r>
              <a:rPr lang="cs-CZ" sz="1200" dirty="0" err="1"/>
              <a:t>Categorized</a:t>
            </a:r>
            <a:r>
              <a:rPr lang="cs-CZ" sz="1200" dirty="0"/>
              <a:t> by </a:t>
            </a:r>
            <a:r>
              <a:rPr lang="cs-CZ" sz="1200" dirty="0" err="1"/>
              <a:t>Treatment</a:t>
            </a:r>
            <a:r>
              <a:rPr lang="cs-CZ" sz="1200" dirty="0"/>
              <a:t> </a:t>
            </a:r>
            <a:r>
              <a:rPr lang="cs-CZ" sz="1200" dirty="0" err="1"/>
              <a:t>Subgroups</a:t>
            </a:r>
            <a:r>
              <a:rPr lang="cs-CZ" sz="1200" dirty="0"/>
              <a:t>. </a:t>
            </a:r>
            <a:r>
              <a:rPr lang="cs-CZ" sz="1200" dirty="0" err="1"/>
              <a:t>American</a:t>
            </a:r>
            <a:r>
              <a:rPr lang="cs-CZ" sz="1200" dirty="0"/>
              <a:t> </a:t>
            </a:r>
            <a:r>
              <a:rPr lang="cs-CZ" sz="1200" dirty="0" err="1"/>
              <a:t>Journal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Transplantation</a:t>
            </a:r>
            <a:r>
              <a:rPr lang="cs-CZ" sz="1200" dirty="0"/>
              <a:t>, 8: 2445-2453</a:t>
            </a:r>
          </a:p>
        </p:txBody>
      </p:sp>
    </p:spTree>
    <p:extLst>
      <p:ext uri="{BB962C8B-B14F-4D97-AF65-F5344CB8AC3E}">
        <p14:creationId xmlns:p14="http://schemas.microsoft.com/office/powerpoint/2010/main" val="1979594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Line 2"/>
          <p:cNvSpPr>
            <a:spLocks noChangeShapeType="1"/>
          </p:cNvSpPr>
          <p:nvPr/>
        </p:nvSpPr>
        <p:spPr bwMode="auto">
          <a:xfrm flipH="1">
            <a:off x="1665288" y="3424079"/>
            <a:ext cx="257175" cy="369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56" name="Freeform 3"/>
          <p:cNvSpPr>
            <a:spLocks/>
          </p:cNvSpPr>
          <p:nvPr/>
        </p:nvSpPr>
        <p:spPr bwMode="auto">
          <a:xfrm>
            <a:off x="-127000" y="4441666"/>
            <a:ext cx="3275013" cy="930275"/>
          </a:xfrm>
          <a:custGeom>
            <a:avLst/>
            <a:gdLst>
              <a:gd name="T0" fmla="*/ 2147483647 w 3040"/>
              <a:gd name="T1" fmla="*/ 2147483647 h 1048"/>
              <a:gd name="T2" fmla="*/ 2147483647 w 3040"/>
              <a:gd name="T3" fmla="*/ 2147483647 h 1048"/>
              <a:gd name="T4" fmla="*/ 2147483647 w 3040"/>
              <a:gd name="T5" fmla="*/ 2147483647 h 1048"/>
              <a:gd name="T6" fmla="*/ 2147483647 w 3040"/>
              <a:gd name="T7" fmla="*/ 2147483647 h 1048"/>
              <a:gd name="T8" fmla="*/ 2147483647 w 3040"/>
              <a:gd name="T9" fmla="*/ 2147483647 h 1048"/>
              <a:gd name="T10" fmla="*/ 2147483647 w 3040"/>
              <a:gd name="T11" fmla="*/ 2147483647 h 10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040"/>
              <a:gd name="T19" fmla="*/ 0 h 1048"/>
              <a:gd name="T20" fmla="*/ 3040 w 3040"/>
              <a:gd name="T21" fmla="*/ 1048 h 10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040" h="1048">
                <a:moveTo>
                  <a:pt x="240" y="584"/>
                </a:moveTo>
                <a:cubicBezTo>
                  <a:pt x="680" y="300"/>
                  <a:pt x="1120" y="16"/>
                  <a:pt x="1584" y="8"/>
                </a:cubicBezTo>
                <a:cubicBezTo>
                  <a:pt x="2048" y="0"/>
                  <a:pt x="3040" y="368"/>
                  <a:pt x="3024" y="536"/>
                </a:cubicBezTo>
                <a:cubicBezTo>
                  <a:pt x="3008" y="704"/>
                  <a:pt x="1960" y="984"/>
                  <a:pt x="1488" y="1016"/>
                </a:cubicBezTo>
                <a:cubicBezTo>
                  <a:pt x="1016" y="1048"/>
                  <a:pt x="384" y="808"/>
                  <a:pt x="192" y="728"/>
                </a:cubicBezTo>
                <a:cubicBezTo>
                  <a:pt x="0" y="648"/>
                  <a:pt x="312" y="568"/>
                  <a:pt x="336" y="536"/>
                </a:cubicBezTo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57" name="AutoShape 4"/>
          <p:cNvSpPr>
            <a:spLocks noChangeArrowheads="1"/>
          </p:cNvSpPr>
          <p:nvPr/>
        </p:nvSpPr>
        <p:spPr bwMode="auto">
          <a:xfrm rot="10800000">
            <a:off x="1792288" y="4427379"/>
            <a:ext cx="130175" cy="41275"/>
          </a:xfrm>
          <a:prstGeom prst="flowChart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cs-CZ" altLang="cs-CZ" sz="2000" b="1">
              <a:latin typeface="Arial" charset="0"/>
            </a:endParaRPr>
          </a:p>
        </p:txBody>
      </p:sp>
      <p:sp>
        <p:nvSpPr>
          <p:cNvPr id="58" name="AutoShape 5"/>
          <p:cNvSpPr>
            <a:spLocks noChangeArrowheads="1"/>
          </p:cNvSpPr>
          <p:nvPr/>
        </p:nvSpPr>
        <p:spPr bwMode="auto">
          <a:xfrm rot="10800000">
            <a:off x="1316038" y="4428966"/>
            <a:ext cx="130175" cy="39688"/>
          </a:xfrm>
          <a:prstGeom prst="flowChart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cs-CZ" altLang="cs-CZ" sz="2000" b="1">
              <a:latin typeface="Arial" charset="0"/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233363" y="2931954"/>
            <a:ext cx="2513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fr-FR" sz="1600" b="1" dirty="0"/>
              <a:t>Pre-pro-ET</a:t>
            </a:r>
            <a:r>
              <a:rPr lang="it-IT" altLang="fr-FR" sz="1600" b="1" dirty="0">
                <a:sym typeface="Symbol" pitchFamily="18" charset="2"/>
              </a:rPr>
              <a:t> pro-ET</a:t>
            </a:r>
            <a:endParaRPr lang="it-IT" altLang="fr-FR" sz="1600" b="1" dirty="0"/>
          </a:p>
        </p:txBody>
      </p: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1231900" y="3779679"/>
            <a:ext cx="1506538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ClrTx/>
              <a:buFontTx/>
              <a:buNone/>
            </a:pPr>
            <a:r>
              <a:rPr lang="it-IT" altLang="fr-FR" sz="1200" b="1" i="1">
                <a:sym typeface="Symbol" pitchFamily="18" charset="2"/>
              </a:rPr>
              <a:t>Endothelin-1</a:t>
            </a:r>
            <a:endParaRPr lang="it-IT" altLang="fr-FR" sz="1200" b="1"/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482600" y="4595654"/>
            <a:ext cx="2185988" cy="49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fr-FR" sz="1200" b="1" i="1" u="sng" dirty="0"/>
              <a:t>va</a:t>
            </a:r>
            <a:r>
              <a:rPr lang="cs-CZ" altLang="fr-FR" sz="1200" b="1" i="1" u="sng" dirty="0"/>
              <a:t>z</a:t>
            </a:r>
            <a:r>
              <a:rPr lang="it-IT" altLang="fr-FR" sz="1200" b="1" i="1" u="sng" dirty="0"/>
              <a:t>o</a:t>
            </a:r>
            <a:r>
              <a:rPr lang="cs-CZ" altLang="fr-FR" sz="1200" b="1" i="1" u="sng" dirty="0"/>
              <a:t>k</a:t>
            </a:r>
            <a:r>
              <a:rPr lang="it-IT" altLang="fr-FR" sz="1200" b="1" i="1" u="sng" dirty="0"/>
              <a:t>onstri</a:t>
            </a:r>
            <a:r>
              <a:rPr lang="cs-CZ" altLang="fr-FR" sz="1200" b="1" i="1" u="sng" dirty="0" err="1"/>
              <a:t>kce</a:t>
            </a:r>
            <a:endParaRPr lang="it-IT" altLang="fr-FR" sz="1200" b="1" i="1" u="sng" dirty="0"/>
          </a:p>
          <a:p>
            <a:pPr algn="ctr">
              <a:buClrTx/>
              <a:buFontTx/>
              <a:buNone/>
            </a:pPr>
            <a:r>
              <a:rPr lang="it-IT" altLang="fr-FR" sz="1200" b="1" i="1" u="sng" dirty="0"/>
              <a:t>prolif</a:t>
            </a:r>
            <a:r>
              <a:rPr lang="fr-FR" altLang="fr-FR" sz="1200" b="1" i="1" u="sng" dirty="0"/>
              <a:t>e</a:t>
            </a:r>
            <a:r>
              <a:rPr lang="it-IT" altLang="fr-FR" sz="1200" b="1" i="1" u="sng" dirty="0"/>
              <a:t>ra</a:t>
            </a:r>
            <a:r>
              <a:rPr lang="cs-CZ" altLang="fr-FR" sz="1200" b="1" i="1" u="sng" dirty="0" err="1"/>
              <a:t>ce</a:t>
            </a:r>
            <a:endParaRPr lang="en-GB" altLang="fr-FR" sz="1200" b="1" i="1" u="sng" dirty="0"/>
          </a:p>
        </p:txBody>
      </p:sp>
      <p:sp>
        <p:nvSpPr>
          <p:cNvPr id="63" name="Text Box 10"/>
          <p:cNvSpPr txBox="1">
            <a:spLocks noChangeArrowheads="1"/>
          </p:cNvSpPr>
          <p:nvPr/>
        </p:nvSpPr>
        <p:spPr bwMode="auto">
          <a:xfrm>
            <a:off x="903288" y="4190841"/>
            <a:ext cx="693737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ClrTx/>
              <a:buFontTx/>
              <a:buNone/>
            </a:pPr>
            <a:r>
              <a:rPr lang="it-IT" altLang="fr-FR" sz="1200" b="1" dirty="0">
                <a:sym typeface="Symbol" pitchFamily="18" charset="2"/>
              </a:rPr>
              <a:t>ET</a:t>
            </a:r>
            <a:r>
              <a:rPr lang="fr-FR" altLang="cs-CZ" sz="1200" b="1" baseline="-25000" dirty="0">
                <a:sym typeface="Symbol" pitchFamily="18" charset="2"/>
              </a:rPr>
              <a:t>A</a:t>
            </a:r>
            <a:endParaRPr lang="it-IT" altLang="fr-FR" sz="1200" b="1" baseline="-25000" dirty="0"/>
          </a:p>
        </p:txBody>
      </p:sp>
      <p:sp>
        <p:nvSpPr>
          <p:cNvPr id="64" name="Text Box 11"/>
          <p:cNvSpPr txBox="1">
            <a:spLocks noChangeArrowheads="1"/>
          </p:cNvSpPr>
          <p:nvPr/>
        </p:nvSpPr>
        <p:spPr bwMode="auto">
          <a:xfrm>
            <a:off x="1704975" y="4241641"/>
            <a:ext cx="693738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ClrTx/>
              <a:buFontTx/>
              <a:buNone/>
            </a:pPr>
            <a:r>
              <a:rPr lang="it-IT" altLang="fr-FR" sz="1200" b="1">
                <a:sym typeface="Symbol" pitchFamily="18" charset="2"/>
              </a:rPr>
              <a:t>ET</a:t>
            </a:r>
            <a:r>
              <a:rPr lang="fr-FR" altLang="cs-CZ" sz="1200" b="1" baseline="-25000">
                <a:sym typeface="Symbol" pitchFamily="18" charset="2"/>
              </a:rPr>
              <a:t>B</a:t>
            </a:r>
            <a:endParaRPr lang="it-IT" altLang="fr-FR" sz="1200" b="1" baseline="-25000"/>
          </a:p>
        </p:txBody>
      </p:sp>
      <p:sp>
        <p:nvSpPr>
          <p:cNvPr id="65" name="Line 12"/>
          <p:cNvSpPr>
            <a:spLocks noChangeShapeType="1"/>
          </p:cNvSpPr>
          <p:nvPr/>
        </p:nvSpPr>
        <p:spPr bwMode="auto">
          <a:xfrm flipH="1">
            <a:off x="1398588" y="4097179"/>
            <a:ext cx="257175" cy="298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66" name="Line 13"/>
          <p:cNvSpPr>
            <a:spLocks noChangeShapeType="1"/>
          </p:cNvSpPr>
          <p:nvPr/>
        </p:nvSpPr>
        <p:spPr bwMode="auto">
          <a:xfrm>
            <a:off x="1746250" y="4097179"/>
            <a:ext cx="13017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  <p:grpSp>
        <p:nvGrpSpPr>
          <p:cNvPr id="67" name="Group 14"/>
          <p:cNvGrpSpPr>
            <a:grpSpLocks/>
          </p:cNvGrpSpPr>
          <p:nvPr/>
        </p:nvGrpSpPr>
        <p:grpSpPr bwMode="auto">
          <a:xfrm flipV="1">
            <a:off x="598488" y="4216241"/>
            <a:ext cx="595312" cy="236538"/>
            <a:chOff x="546" y="2028"/>
            <a:chExt cx="357" cy="149"/>
          </a:xfrm>
        </p:grpSpPr>
        <p:sp>
          <p:nvSpPr>
            <p:cNvPr id="68" name="Line 15"/>
            <p:cNvSpPr>
              <a:spLocks noChangeShapeType="1"/>
            </p:cNvSpPr>
            <p:nvPr/>
          </p:nvSpPr>
          <p:spPr bwMode="auto">
            <a:xfrm rot="5400000" flipV="1">
              <a:off x="725" y="1853"/>
              <a:ext cx="0" cy="3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69" name="Line 16"/>
            <p:cNvSpPr>
              <a:spLocks noChangeShapeType="1"/>
            </p:cNvSpPr>
            <p:nvPr/>
          </p:nvSpPr>
          <p:spPr bwMode="auto">
            <a:xfrm>
              <a:off x="549" y="2028"/>
              <a:ext cx="0" cy="1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70" name="Group 17"/>
          <p:cNvGrpSpPr>
            <a:grpSpLocks/>
          </p:cNvGrpSpPr>
          <p:nvPr/>
        </p:nvGrpSpPr>
        <p:grpSpPr bwMode="auto">
          <a:xfrm>
            <a:off x="577850" y="4341654"/>
            <a:ext cx="252413" cy="336550"/>
            <a:chOff x="406" y="601"/>
            <a:chExt cx="152" cy="212"/>
          </a:xfrm>
        </p:grpSpPr>
        <p:sp>
          <p:nvSpPr>
            <p:cNvPr id="71" name="Oval 18"/>
            <p:cNvSpPr>
              <a:spLocks noChangeArrowheads="1"/>
            </p:cNvSpPr>
            <p:nvPr/>
          </p:nvSpPr>
          <p:spPr bwMode="auto">
            <a:xfrm>
              <a:off x="446" y="682"/>
              <a:ext cx="104" cy="9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Univers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Univers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Univers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Univers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endParaRPr lang="en-GB" altLang="fr-FR" sz="2400" b="1"/>
            </a:p>
          </p:txBody>
        </p:sp>
        <p:sp>
          <p:nvSpPr>
            <p:cNvPr id="72" name="Text Box 19"/>
            <p:cNvSpPr txBox="1">
              <a:spLocks noChangeArrowheads="1"/>
            </p:cNvSpPr>
            <p:nvPr/>
          </p:nvSpPr>
          <p:spPr bwMode="auto">
            <a:xfrm>
              <a:off x="406" y="601"/>
              <a:ext cx="15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Univers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Univers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Univers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Univers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r-FR" altLang="cs-CZ" sz="1600" b="1" dirty="0"/>
                <a:t>-</a:t>
              </a:r>
            </a:p>
          </p:txBody>
        </p:sp>
      </p:grpSp>
      <p:sp>
        <p:nvSpPr>
          <p:cNvPr id="73" name="Text Box 20"/>
          <p:cNvSpPr txBox="1">
            <a:spLocks noChangeArrowheads="1"/>
          </p:cNvSpPr>
          <p:nvPr/>
        </p:nvSpPr>
        <p:spPr bwMode="auto">
          <a:xfrm>
            <a:off x="161925" y="3479641"/>
            <a:ext cx="1230313" cy="73977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cs-CZ" altLang="cs-CZ" sz="1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Antagon</a:t>
            </a:r>
            <a:r>
              <a:rPr lang="fr-FR" altLang="cs-CZ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cs-CZ" altLang="cs-CZ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cs-CZ" altLang="cs-CZ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receptorů pro ET</a:t>
            </a:r>
            <a:endParaRPr lang="fr-FR" altLang="cs-CZ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Freeform 22"/>
          <p:cNvSpPr>
            <a:spLocks/>
          </p:cNvSpPr>
          <p:nvPr/>
        </p:nvSpPr>
        <p:spPr bwMode="auto">
          <a:xfrm>
            <a:off x="3068189" y="4406288"/>
            <a:ext cx="3025775" cy="927100"/>
          </a:xfrm>
          <a:custGeom>
            <a:avLst/>
            <a:gdLst>
              <a:gd name="T0" fmla="*/ 2147483647 w 3040"/>
              <a:gd name="T1" fmla="*/ 2147483647 h 1048"/>
              <a:gd name="T2" fmla="*/ 2147483647 w 3040"/>
              <a:gd name="T3" fmla="*/ 2147483647 h 1048"/>
              <a:gd name="T4" fmla="*/ 2147483647 w 3040"/>
              <a:gd name="T5" fmla="*/ 2147483647 h 1048"/>
              <a:gd name="T6" fmla="*/ 2147483647 w 3040"/>
              <a:gd name="T7" fmla="*/ 2147483647 h 1048"/>
              <a:gd name="T8" fmla="*/ 2147483647 w 3040"/>
              <a:gd name="T9" fmla="*/ 2147483647 h 1048"/>
              <a:gd name="T10" fmla="*/ 2147483647 w 3040"/>
              <a:gd name="T11" fmla="*/ 2147483647 h 10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040"/>
              <a:gd name="T19" fmla="*/ 0 h 1048"/>
              <a:gd name="T20" fmla="*/ 3040 w 3040"/>
              <a:gd name="T21" fmla="*/ 1048 h 10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040" h="1048">
                <a:moveTo>
                  <a:pt x="240" y="584"/>
                </a:moveTo>
                <a:cubicBezTo>
                  <a:pt x="680" y="300"/>
                  <a:pt x="1120" y="16"/>
                  <a:pt x="1584" y="8"/>
                </a:cubicBezTo>
                <a:cubicBezTo>
                  <a:pt x="2048" y="0"/>
                  <a:pt x="3040" y="368"/>
                  <a:pt x="3024" y="536"/>
                </a:cubicBezTo>
                <a:cubicBezTo>
                  <a:pt x="3008" y="704"/>
                  <a:pt x="1960" y="984"/>
                  <a:pt x="1488" y="1016"/>
                </a:cubicBezTo>
                <a:cubicBezTo>
                  <a:pt x="1016" y="1048"/>
                  <a:pt x="384" y="808"/>
                  <a:pt x="192" y="728"/>
                </a:cubicBezTo>
                <a:cubicBezTo>
                  <a:pt x="0" y="648"/>
                  <a:pt x="312" y="568"/>
                  <a:pt x="336" y="536"/>
                </a:cubicBezTo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3454400" y="2962116"/>
            <a:ext cx="2733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fr-FR" sz="1600" b="1" dirty="0"/>
              <a:t>L-arginin</a:t>
            </a:r>
            <a:r>
              <a:rPr lang="it-IT" altLang="fr-FR" sz="1600" b="1" dirty="0">
                <a:sym typeface="Symbol" pitchFamily="18" charset="2"/>
              </a:rPr>
              <a:t> L-citruli</a:t>
            </a:r>
            <a:r>
              <a:rPr lang="cs-CZ" altLang="fr-FR" sz="1600" b="1" dirty="0">
                <a:sym typeface="Symbol" pitchFamily="18" charset="2"/>
              </a:rPr>
              <a:t>n</a:t>
            </a:r>
            <a:endParaRPr lang="it-IT" altLang="fr-FR" sz="1600" b="1" dirty="0"/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3979863" y="4616291"/>
            <a:ext cx="2159000" cy="49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fr-FR" sz="1200" b="1" i="1" u="sng" dirty="0"/>
              <a:t>va</a:t>
            </a:r>
            <a:r>
              <a:rPr lang="cs-CZ" altLang="fr-FR" sz="1200" b="1" i="1" u="sng" dirty="0"/>
              <a:t>z</a:t>
            </a:r>
            <a:r>
              <a:rPr lang="it-IT" altLang="fr-FR" sz="1200" b="1" i="1" u="sng" dirty="0"/>
              <a:t>odilata</a:t>
            </a:r>
            <a:r>
              <a:rPr lang="cs-CZ" altLang="fr-FR" sz="1200" b="1" i="1" u="sng" dirty="0" err="1"/>
              <a:t>ce</a:t>
            </a:r>
            <a:endParaRPr lang="it-IT" altLang="fr-FR" sz="1200" b="1" i="1" u="sng" dirty="0"/>
          </a:p>
          <a:p>
            <a:pPr algn="ctr">
              <a:buClrTx/>
              <a:buFontTx/>
              <a:buNone/>
            </a:pPr>
            <a:r>
              <a:rPr lang="it-IT" altLang="fr-FR" sz="1200" b="1" i="1" u="sng" dirty="0"/>
              <a:t>antiprolifera</a:t>
            </a:r>
            <a:r>
              <a:rPr lang="cs-CZ" altLang="fr-FR" sz="1200" b="1" i="1" u="sng" dirty="0" err="1"/>
              <a:t>ce</a:t>
            </a:r>
            <a:endParaRPr lang="en-GB" altLang="fr-FR" sz="1200" b="1" i="1" u="sng" dirty="0"/>
          </a:p>
        </p:txBody>
      </p: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3894138" y="4568666"/>
            <a:ext cx="8572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ClrTx/>
              <a:buFontTx/>
              <a:buNone/>
            </a:pPr>
            <a:r>
              <a:rPr lang="it-IT" altLang="fr-FR" sz="1200" b="1"/>
              <a:t>cGMP</a:t>
            </a: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3514725" y="4936966"/>
            <a:ext cx="8572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ClrTx/>
              <a:buFontTx/>
              <a:buNone/>
            </a:pPr>
            <a:r>
              <a:rPr lang="it-IT" altLang="fr-FR" sz="1200" b="1"/>
              <a:t>PDE</a:t>
            </a:r>
            <a:r>
              <a:rPr lang="fr-FR" altLang="cs-CZ" sz="1200" b="1"/>
              <a:t>5</a:t>
            </a:r>
            <a:endParaRPr lang="it-IT" altLang="fr-FR" sz="1200" b="1"/>
          </a:p>
        </p:txBody>
      </p:sp>
      <p:sp>
        <p:nvSpPr>
          <p:cNvPr id="80" name="Line 27"/>
          <p:cNvSpPr>
            <a:spLocks noChangeShapeType="1"/>
          </p:cNvSpPr>
          <p:nvPr/>
        </p:nvSpPr>
        <p:spPr bwMode="auto">
          <a:xfrm flipV="1">
            <a:off x="4173538" y="4776629"/>
            <a:ext cx="153987" cy="2365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81" name="Line 28"/>
          <p:cNvSpPr>
            <a:spLocks noChangeShapeType="1"/>
          </p:cNvSpPr>
          <p:nvPr/>
        </p:nvSpPr>
        <p:spPr bwMode="auto">
          <a:xfrm flipV="1">
            <a:off x="3605213" y="5159216"/>
            <a:ext cx="192087" cy="2905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2622306" y="5506651"/>
            <a:ext cx="1518364" cy="307777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fr-FR" altLang="cs-CZ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PDE5 inhibitor</a:t>
            </a:r>
            <a:r>
              <a:rPr lang="cs-CZ" altLang="cs-CZ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fr-FR" altLang="cs-CZ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3" name="Group 30"/>
          <p:cNvGrpSpPr>
            <a:grpSpLocks/>
          </p:cNvGrpSpPr>
          <p:nvPr/>
        </p:nvGrpSpPr>
        <p:grpSpPr bwMode="auto">
          <a:xfrm>
            <a:off x="3328988" y="5105241"/>
            <a:ext cx="252412" cy="336550"/>
            <a:chOff x="406" y="601"/>
            <a:chExt cx="153" cy="212"/>
          </a:xfrm>
        </p:grpSpPr>
        <p:sp>
          <p:nvSpPr>
            <p:cNvPr id="84" name="Oval 31"/>
            <p:cNvSpPr>
              <a:spLocks noChangeArrowheads="1"/>
            </p:cNvSpPr>
            <p:nvPr/>
          </p:nvSpPr>
          <p:spPr bwMode="auto">
            <a:xfrm>
              <a:off x="446" y="682"/>
              <a:ext cx="104" cy="9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Univers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Univers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Univers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Univers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endParaRPr lang="en-GB" altLang="fr-FR" sz="2400" b="1"/>
            </a:p>
          </p:txBody>
        </p:sp>
        <p:sp>
          <p:nvSpPr>
            <p:cNvPr id="85" name="Text Box 32"/>
            <p:cNvSpPr txBox="1">
              <a:spLocks noChangeArrowheads="1"/>
            </p:cNvSpPr>
            <p:nvPr/>
          </p:nvSpPr>
          <p:spPr bwMode="auto">
            <a:xfrm>
              <a:off x="406" y="601"/>
              <a:ext cx="15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Univers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Univers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Univers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Univers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r-FR" altLang="cs-CZ" sz="1600" b="1"/>
                <a:t>-</a:t>
              </a:r>
            </a:p>
          </p:txBody>
        </p:sp>
      </p:grpSp>
      <p:grpSp>
        <p:nvGrpSpPr>
          <p:cNvPr id="86" name="Group 33"/>
          <p:cNvGrpSpPr>
            <a:grpSpLocks/>
          </p:cNvGrpSpPr>
          <p:nvPr/>
        </p:nvGrpSpPr>
        <p:grpSpPr bwMode="auto">
          <a:xfrm>
            <a:off x="3833813" y="4667091"/>
            <a:ext cx="252412" cy="336550"/>
            <a:chOff x="406" y="601"/>
            <a:chExt cx="153" cy="212"/>
          </a:xfrm>
        </p:grpSpPr>
        <p:sp>
          <p:nvSpPr>
            <p:cNvPr id="87" name="Oval 34"/>
            <p:cNvSpPr>
              <a:spLocks noChangeArrowheads="1"/>
            </p:cNvSpPr>
            <p:nvPr/>
          </p:nvSpPr>
          <p:spPr bwMode="auto">
            <a:xfrm>
              <a:off x="446" y="682"/>
              <a:ext cx="104" cy="9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Univers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Univers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Univers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Univers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endParaRPr lang="en-GB" altLang="fr-FR" sz="2400" b="1"/>
            </a:p>
          </p:txBody>
        </p:sp>
        <p:sp>
          <p:nvSpPr>
            <p:cNvPr id="88" name="Text Box 35"/>
            <p:cNvSpPr txBox="1">
              <a:spLocks noChangeArrowheads="1"/>
            </p:cNvSpPr>
            <p:nvPr/>
          </p:nvSpPr>
          <p:spPr bwMode="auto">
            <a:xfrm>
              <a:off x="406" y="601"/>
              <a:ext cx="15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Univers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Univers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Univers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Univers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»"/>
                <a:defRPr sz="2000">
                  <a:solidFill>
                    <a:schemeClr val="tx1"/>
                  </a:solidFill>
                  <a:latin typeface="Univers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r-FR" altLang="cs-CZ" sz="1600" b="1"/>
                <a:t>-</a:t>
              </a:r>
            </a:p>
          </p:txBody>
        </p:sp>
      </p:grpSp>
      <p:sp>
        <p:nvSpPr>
          <p:cNvPr id="89" name="Line 36"/>
          <p:cNvSpPr>
            <a:spLocks noChangeShapeType="1"/>
          </p:cNvSpPr>
          <p:nvPr/>
        </p:nvSpPr>
        <p:spPr bwMode="auto">
          <a:xfrm>
            <a:off x="4373563" y="4171791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90" name="Line 37"/>
          <p:cNvSpPr>
            <a:spLocks noChangeShapeType="1"/>
          </p:cNvSpPr>
          <p:nvPr/>
        </p:nvSpPr>
        <p:spPr bwMode="auto">
          <a:xfrm>
            <a:off x="4783138" y="3338354"/>
            <a:ext cx="0" cy="463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93" name="Freeform 40"/>
          <p:cNvSpPr>
            <a:spLocks/>
          </p:cNvSpPr>
          <p:nvPr/>
        </p:nvSpPr>
        <p:spPr bwMode="auto">
          <a:xfrm>
            <a:off x="6096000" y="4323935"/>
            <a:ext cx="3024188" cy="927100"/>
          </a:xfrm>
          <a:custGeom>
            <a:avLst/>
            <a:gdLst>
              <a:gd name="T0" fmla="*/ 2147483647 w 3040"/>
              <a:gd name="T1" fmla="*/ 2147483647 h 1048"/>
              <a:gd name="T2" fmla="*/ 2147483647 w 3040"/>
              <a:gd name="T3" fmla="*/ 2147483647 h 1048"/>
              <a:gd name="T4" fmla="*/ 2147483647 w 3040"/>
              <a:gd name="T5" fmla="*/ 2147483647 h 1048"/>
              <a:gd name="T6" fmla="*/ 2147483647 w 3040"/>
              <a:gd name="T7" fmla="*/ 2147483647 h 1048"/>
              <a:gd name="T8" fmla="*/ 2147483647 w 3040"/>
              <a:gd name="T9" fmla="*/ 2147483647 h 1048"/>
              <a:gd name="T10" fmla="*/ 2147483647 w 3040"/>
              <a:gd name="T11" fmla="*/ 2147483647 h 10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040"/>
              <a:gd name="T19" fmla="*/ 0 h 1048"/>
              <a:gd name="T20" fmla="*/ 3040 w 3040"/>
              <a:gd name="T21" fmla="*/ 1048 h 10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040" h="1048">
                <a:moveTo>
                  <a:pt x="240" y="584"/>
                </a:moveTo>
                <a:cubicBezTo>
                  <a:pt x="680" y="300"/>
                  <a:pt x="1120" y="16"/>
                  <a:pt x="1584" y="8"/>
                </a:cubicBezTo>
                <a:cubicBezTo>
                  <a:pt x="2048" y="0"/>
                  <a:pt x="3040" y="368"/>
                  <a:pt x="3024" y="536"/>
                </a:cubicBezTo>
                <a:cubicBezTo>
                  <a:pt x="3008" y="704"/>
                  <a:pt x="1960" y="984"/>
                  <a:pt x="1488" y="1016"/>
                </a:cubicBezTo>
                <a:cubicBezTo>
                  <a:pt x="1016" y="1048"/>
                  <a:pt x="384" y="808"/>
                  <a:pt x="192" y="728"/>
                </a:cubicBezTo>
                <a:cubicBezTo>
                  <a:pt x="0" y="648"/>
                  <a:pt x="312" y="568"/>
                  <a:pt x="336" y="536"/>
                </a:cubicBezTo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94" name="Line 41"/>
          <p:cNvSpPr>
            <a:spLocks noChangeShapeType="1"/>
          </p:cNvSpPr>
          <p:nvPr/>
        </p:nvSpPr>
        <p:spPr bwMode="auto">
          <a:xfrm>
            <a:off x="7223125" y="3784441"/>
            <a:ext cx="0" cy="666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95" name="Text Box 42"/>
          <p:cNvSpPr txBox="1">
            <a:spLocks noChangeArrowheads="1"/>
          </p:cNvSpPr>
          <p:nvPr/>
        </p:nvSpPr>
        <p:spPr bwMode="auto">
          <a:xfrm>
            <a:off x="6854825" y="4565491"/>
            <a:ext cx="2160588" cy="49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fr-FR" sz="1200" b="1" i="1" u="sng"/>
              <a:t>va</a:t>
            </a:r>
            <a:r>
              <a:rPr lang="cs-CZ" altLang="fr-FR" sz="1200" b="1" i="1" u="sng"/>
              <a:t>z</a:t>
            </a:r>
            <a:r>
              <a:rPr lang="it-IT" altLang="fr-FR" sz="1200" b="1" i="1" u="sng"/>
              <a:t>odilata</a:t>
            </a:r>
            <a:r>
              <a:rPr lang="cs-CZ" altLang="fr-FR" sz="1200" b="1" i="1" u="sng"/>
              <a:t>ce</a:t>
            </a:r>
            <a:endParaRPr lang="it-IT" altLang="fr-FR" sz="1200" b="1" i="1" u="sng"/>
          </a:p>
          <a:p>
            <a:pPr algn="ctr">
              <a:buClrTx/>
              <a:buFontTx/>
              <a:buNone/>
            </a:pPr>
            <a:r>
              <a:rPr lang="it-IT" altLang="fr-FR" sz="1200" b="1" i="1" u="sng"/>
              <a:t>antiprolifera</a:t>
            </a:r>
            <a:r>
              <a:rPr lang="cs-CZ" altLang="fr-FR" sz="1200" b="1" i="1" u="sng"/>
              <a:t>ce</a:t>
            </a:r>
            <a:endParaRPr lang="en-GB" altLang="fr-FR" sz="1200" b="1" i="1" u="sng"/>
          </a:p>
        </p:txBody>
      </p:sp>
      <p:sp>
        <p:nvSpPr>
          <p:cNvPr id="96" name="Text Box 43"/>
          <p:cNvSpPr txBox="1">
            <a:spLocks noChangeArrowheads="1"/>
          </p:cNvSpPr>
          <p:nvPr/>
        </p:nvSpPr>
        <p:spPr bwMode="auto">
          <a:xfrm>
            <a:off x="6731000" y="4530566"/>
            <a:ext cx="8572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ClrTx/>
              <a:buFontTx/>
              <a:buNone/>
            </a:pPr>
            <a:r>
              <a:rPr lang="cs-CZ" altLang="fr-FR" sz="1200" b="1"/>
              <a:t>c</a:t>
            </a:r>
            <a:r>
              <a:rPr lang="it-IT" altLang="fr-FR" sz="1200" b="1"/>
              <a:t>AMP</a:t>
            </a:r>
          </a:p>
        </p:txBody>
      </p:sp>
      <p:sp>
        <p:nvSpPr>
          <p:cNvPr id="97" name="Text Box 44"/>
          <p:cNvSpPr txBox="1">
            <a:spLocks noChangeArrowheads="1"/>
          </p:cNvSpPr>
          <p:nvPr/>
        </p:nvSpPr>
        <p:spPr bwMode="auto">
          <a:xfrm>
            <a:off x="6551613" y="3560604"/>
            <a:ext cx="2116137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ClrTx/>
              <a:buFontTx/>
              <a:buNone/>
            </a:pPr>
            <a:r>
              <a:rPr lang="it-IT" altLang="fr-FR" sz="1200" b="1" i="1"/>
              <a:t>Prostacy</a:t>
            </a:r>
            <a:r>
              <a:rPr lang="cs-CZ" altLang="fr-FR" sz="1200" b="1" i="1"/>
              <a:t>k</a:t>
            </a:r>
            <a:r>
              <a:rPr lang="it-IT" altLang="fr-FR" sz="1200" b="1" i="1"/>
              <a:t>lin (PgI</a:t>
            </a:r>
            <a:r>
              <a:rPr lang="it-IT" altLang="fr-FR" sz="1200" b="1" i="1" baseline="-25000"/>
              <a:t>2 </a:t>
            </a:r>
            <a:r>
              <a:rPr lang="it-IT" altLang="fr-FR" sz="1200" b="1" i="1"/>
              <a:t>)</a:t>
            </a:r>
          </a:p>
        </p:txBody>
      </p:sp>
      <p:sp>
        <p:nvSpPr>
          <p:cNvPr id="99" name="Text Box 47"/>
          <p:cNvSpPr txBox="1">
            <a:spLocks noChangeArrowheads="1"/>
          </p:cNvSpPr>
          <p:nvPr/>
        </p:nvSpPr>
        <p:spPr bwMode="auto">
          <a:xfrm>
            <a:off x="7439025" y="3793966"/>
            <a:ext cx="1633539" cy="52322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cs-CZ" altLang="cs-CZ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Analoga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cs-CZ" altLang="cs-CZ" sz="1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prostacyklinu</a:t>
            </a:r>
            <a:endParaRPr lang="fr-FR" altLang="cs-CZ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" name="Text Box 51"/>
          <p:cNvSpPr txBox="1">
            <a:spLocks noChangeArrowheads="1"/>
          </p:cNvSpPr>
          <p:nvPr/>
        </p:nvSpPr>
        <p:spPr bwMode="auto">
          <a:xfrm>
            <a:off x="3962964" y="3804597"/>
            <a:ext cx="1630363" cy="271462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ClrTx/>
              <a:buFontTx/>
              <a:buNone/>
            </a:pPr>
            <a:r>
              <a:rPr lang="it-IT" altLang="fr-F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altLang="fr-F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it-IT" altLang="fr-F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4" name="Text Box 52"/>
          <p:cNvSpPr txBox="1">
            <a:spLocks noChangeArrowheads="1"/>
          </p:cNvSpPr>
          <p:nvPr/>
        </p:nvSpPr>
        <p:spPr bwMode="auto">
          <a:xfrm>
            <a:off x="449787" y="2310793"/>
            <a:ext cx="19928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1800" u="sng" dirty="0"/>
              <a:t>Signální cesta ET</a:t>
            </a:r>
            <a:endParaRPr lang="en-US" altLang="fr-FR" sz="1800" u="sng" dirty="0"/>
          </a:p>
        </p:txBody>
      </p:sp>
      <p:sp>
        <p:nvSpPr>
          <p:cNvPr id="105" name="Text Box 53"/>
          <p:cNvSpPr txBox="1">
            <a:spLocks noChangeArrowheads="1"/>
          </p:cNvSpPr>
          <p:nvPr/>
        </p:nvSpPr>
        <p:spPr bwMode="auto">
          <a:xfrm>
            <a:off x="6611132" y="2297200"/>
            <a:ext cx="22621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fr-FR" sz="1800" u="sng" dirty="0"/>
              <a:t>Signální cesta PGI</a:t>
            </a:r>
            <a:r>
              <a:rPr lang="cs-CZ" altLang="fr-FR" sz="1800" u="sng" baseline="-25000" dirty="0"/>
              <a:t>2</a:t>
            </a:r>
            <a:endParaRPr lang="en-US" altLang="fr-FR" sz="1800" u="sng" dirty="0"/>
          </a:p>
        </p:txBody>
      </p:sp>
      <p:sp>
        <p:nvSpPr>
          <p:cNvPr id="106" name="Text Box 54"/>
          <p:cNvSpPr txBox="1">
            <a:spLocks noChangeArrowheads="1"/>
          </p:cNvSpPr>
          <p:nvPr/>
        </p:nvSpPr>
        <p:spPr bwMode="auto">
          <a:xfrm>
            <a:off x="3734670" y="2286511"/>
            <a:ext cx="20441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fr-FR" sz="1800" u="sng" dirty="0"/>
              <a:t>Signální cesta </a:t>
            </a:r>
            <a:r>
              <a:rPr lang="en-US" altLang="fr-FR" sz="1800" u="sng" dirty="0"/>
              <a:t>NO</a:t>
            </a:r>
          </a:p>
        </p:txBody>
      </p:sp>
      <p:sp>
        <p:nvSpPr>
          <p:cNvPr id="110" name="Text Box 45"/>
          <p:cNvSpPr txBox="1">
            <a:spLocks noChangeArrowheads="1"/>
          </p:cNvSpPr>
          <p:nvPr/>
        </p:nvSpPr>
        <p:spPr bwMode="auto">
          <a:xfrm>
            <a:off x="6477000" y="2869785"/>
            <a:ext cx="2730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fr-FR" altLang="fr-FR" sz="1600" b="1" dirty="0">
                <a:solidFill>
                  <a:srgbClr val="000000"/>
                </a:solidFill>
              </a:rPr>
              <a:t>K</a:t>
            </a:r>
            <a:r>
              <a:rPr lang="cs-CZ" altLang="fr-FR" sz="1600" b="1" dirty="0" err="1">
                <a:solidFill>
                  <a:srgbClr val="000000"/>
                </a:solidFill>
              </a:rPr>
              <a:t>ys</a:t>
            </a:r>
            <a:r>
              <a:rPr lang="cs-CZ" altLang="fr-FR" sz="1600" b="1" dirty="0">
                <a:solidFill>
                  <a:srgbClr val="000000"/>
                </a:solidFill>
              </a:rPr>
              <a:t>. arachidonová</a:t>
            </a:r>
            <a:r>
              <a:rPr lang="it-IT" altLang="fr-FR" sz="1600" b="1" dirty="0">
                <a:solidFill>
                  <a:srgbClr val="000000"/>
                </a:solidFill>
              </a:rPr>
              <a:t> </a:t>
            </a:r>
            <a:r>
              <a:rPr lang="it-IT" altLang="fr-FR" sz="1600" b="1" dirty="0">
                <a:solidFill>
                  <a:srgbClr val="000000"/>
                </a:solidFill>
                <a:sym typeface="Symbol" pitchFamily="18" charset="2"/>
              </a:rPr>
              <a:t> PgI</a:t>
            </a:r>
            <a:r>
              <a:rPr lang="it-IT" altLang="fr-FR" sz="1600" b="1" baseline="-25000" dirty="0">
                <a:solidFill>
                  <a:srgbClr val="000000"/>
                </a:solidFill>
                <a:sym typeface="Symbol" pitchFamily="18" charset="2"/>
              </a:rPr>
              <a:t>2</a:t>
            </a:r>
            <a:endParaRPr lang="it-IT" altLang="fr-FR" sz="1600" b="1" baseline="-25000" dirty="0">
              <a:solidFill>
                <a:srgbClr val="000000"/>
              </a:solidFill>
            </a:endParaRPr>
          </a:p>
        </p:txBody>
      </p:sp>
      <p:sp>
        <p:nvSpPr>
          <p:cNvPr id="51" name="Nadpis 1">
            <a:extLst>
              <a:ext uri="{FF2B5EF4-FFF2-40B4-BE49-F238E27FC236}">
                <a16:creationId xmlns:a16="http://schemas.microsoft.com/office/drawing/2014/main" id="{04F58A05-71F2-4C46-B1A5-6EC8BC93A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Možnosti farmakoterapie</a:t>
            </a:r>
          </a:p>
        </p:txBody>
      </p:sp>
      <p:sp>
        <p:nvSpPr>
          <p:cNvPr id="52" name="Text Box 29">
            <a:extLst>
              <a:ext uri="{FF2B5EF4-FFF2-40B4-BE49-F238E27FC236}">
                <a16:creationId xmlns:a16="http://schemas.microsoft.com/office/drawing/2014/main" id="{A2BD40A3-0CD8-4550-AAD1-642B7CB9F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5718" y="4104520"/>
            <a:ext cx="2404826" cy="307777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cs-CZ" altLang="cs-CZ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Aktivátor </a:t>
            </a:r>
            <a:r>
              <a:rPr lang="cs-CZ" altLang="cs-CZ" sz="1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guanylátcyklasy</a:t>
            </a:r>
            <a:endParaRPr lang="fr-FR" altLang="cs-CZ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Line 41">
            <a:extLst>
              <a:ext uri="{FF2B5EF4-FFF2-40B4-BE49-F238E27FC236}">
                <a16:creationId xmlns:a16="http://schemas.microsoft.com/office/drawing/2014/main" id="{F6317EF4-D9B0-4F87-8212-CC435C36F0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75208" y="4105321"/>
            <a:ext cx="15859" cy="349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92B0FEE-17BC-4DC6-9308-2A2BA236F0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2912" y="3424233"/>
            <a:ext cx="38175" cy="9533"/>
          </a:xfrm>
          <a:prstGeom prst="rect">
            <a:avLst/>
          </a:prstGeom>
        </p:spPr>
      </p:pic>
      <p:pic>
        <p:nvPicPr>
          <p:cNvPr id="54" name="Obrázek 53">
            <a:extLst>
              <a:ext uri="{FF2B5EF4-FFF2-40B4-BE49-F238E27FC236}">
                <a16:creationId xmlns:a16="http://schemas.microsoft.com/office/drawing/2014/main" id="{05E4C44E-CADC-4548-95AB-3279C63D01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899" y="6164663"/>
            <a:ext cx="644891" cy="63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357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8FE34-6F68-48DC-B0DD-2ADD12436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Specifická farmakoterapie </a:t>
            </a:r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PoPH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0C219F-777A-44E9-A287-0B77EAF66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Vzhledem k začlenění do skupiny PAH lze využít k léčbě specifickou vasodilatační terapii.</a:t>
            </a:r>
          </a:p>
          <a:p>
            <a:pPr lvl="1"/>
            <a:r>
              <a:rPr lang="cs-CZ" dirty="0"/>
              <a:t>Antagonisté </a:t>
            </a:r>
            <a:r>
              <a:rPr lang="cs-CZ" dirty="0" err="1"/>
              <a:t>endothelinových</a:t>
            </a:r>
            <a:r>
              <a:rPr lang="cs-CZ" dirty="0"/>
              <a:t> receptorů</a:t>
            </a:r>
          </a:p>
          <a:p>
            <a:pPr lvl="1"/>
            <a:r>
              <a:rPr lang="cs-CZ" dirty="0"/>
              <a:t>Inhibitory </a:t>
            </a:r>
            <a:r>
              <a:rPr lang="cs-CZ" dirty="0" err="1"/>
              <a:t>fosfodiesterázy</a:t>
            </a:r>
            <a:r>
              <a:rPr lang="cs-CZ" dirty="0"/>
              <a:t> 5</a:t>
            </a:r>
          </a:p>
          <a:p>
            <a:pPr lvl="1"/>
            <a:r>
              <a:rPr lang="cs-CZ" dirty="0" err="1"/>
              <a:t>Prostanoidy</a:t>
            </a:r>
            <a:r>
              <a:rPr lang="cs-CZ" dirty="0"/>
              <a:t> </a:t>
            </a:r>
          </a:p>
          <a:p>
            <a:r>
              <a:rPr lang="cs-CZ" dirty="0"/>
              <a:t>U většiny studii s PAH byla přítomnost </a:t>
            </a:r>
            <a:r>
              <a:rPr lang="cs-CZ" dirty="0" err="1"/>
              <a:t>PoPH</a:t>
            </a:r>
            <a:r>
              <a:rPr lang="cs-CZ" dirty="0"/>
              <a:t> vylučujícím kritériem.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23D7FE3-AF0A-4C82-BC80-4AB868287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758" y="6181976"/>
            <a:ext cx="633743" cy="62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977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8FE34-6F68-48DC-B0DD-2ADD12436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Specifická farmakoterapie </a:t>
            </a:r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PoPH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0C219F-777A-44E9-A287-0B77EAF66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Vzhledem k začlenění do skupiny PAH lze využít k léčbě specifickou vasodilatační terapii.</a:t>
            </a:r>
          </a:p>
          <a:p>
            <a:pPr lvl="1"/>
            <a:r>
              <a:rPr lang="cs-CZ" dirty="0"/>
              <a:t>Antagonisté </a:t>
            </a:r>
            <a:r>
              <a:rPr lang="cs-CZ" dirty="0" err="1"/>
              <a:t>endothelinových</a:t>
            </a:r>
            <a:r>
              <a:rPr lang="cs-CZ" dirty="0"/>
              <a:t> receptorů</a:t>
            </a:r>
          </a:p>
          <a:p>
            <a:pPr lvl="1"/>
            <a:r>
              <a:rPr lang="cs-CZ" dirty="0"/>
              <a:t>Inhibitory </a:t>
            </a:r>
            <a:r>
              <a:rPr lang="cs-CZ" dirty="0" err="1"/>
              <a:t>fosfodiesterázy</a:t>
            </a:r>
            <a:r>
              <a:rPr lang="cs-CZ" dirty="0"/>
              <a:t> 5</a:t>
            </a:r>
          </a:p>
          <a:p>
            <a:pPr lvl="1"/>
            <a:r>
              <a:rPr lang="cs-CZ" dirty="0" err="1"/>
              <a:t>Prostanoidy</a:t>
            </a:r>
            <a:r>
              <a:rPr lang="cs-CZ" dirty="0"/>
              <a:t> </a:t>
            </a:r>
          </a:p>
          <a:p>
            <a:r>
              <a:rPr lang="cs-CZ" dirty="0"/>
              <a:t>U většiny studii s PAH byla přítomnost </a:t>
            </a:r>
            <a:r>
              <a:rPr lang="cs-CZ" dirty="0" err="1"/>
              <a:t>PoPH</a:t>
            </a:r>
            <a:r>
              <a:rPr lang="cs-CZ" dirty="0"/>
              <a:t> vylučujícím kritériem.</a:t>
            </a:r>
          </a:p>
          <a:p>
            <a:r>
              <a:rPr lang="cs-CZ" dirty="0"/>
              <a:t>Jediná randomizovaná studie PORTICO s </a:t>
            </a:r>
            <a:r>
              <a:rPr lang="cs-CZ" dirty="0" err="1"/>
              <a:t>macitentanem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23D7FE3-AF0A-4C82-BC80-4AB868287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758" y="6181976"/>
            <a:ext cx="633743" cy="62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775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0CB375-29BB-4672-A040-13B66942E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Macitentan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665286-A491-42DD-91D6-64930A686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Tkáňově selektivní duální blokátor receptorů pro </a:t>
            </a:r>
            <a:r>
              <a:rPr lang="cs-CZ" sz="2400" dirty="0" err="1"/>
              <a:t>Endothelin</a:t>
            </a:r>
            <a:r>
              <a:rPr lang="cs-CZ" sz="2400" dirty="0"/>
              <a:t> -1 (ET</a:t>
            </a:r>
            <a:r>
              <a:rPr lang="cs-CZ" sz="2400" baseline="-25000" dirty="0"/>
              <a:t>A</a:t>
            </a:r>
            <a:r>
              <a:rPr lang="cs-CZ" sz="2400" dirty="0"/>
              <a:t>;ET</a:t>
            </a:r>
            <a:r>
              <a:rPr lang="cs-CZ" sz="2400" baseline="-25000" dirty="0"/>
              <a:t>B</a:t>
            </a:r>
            <a:r>
              <a:rPr lang="cs-CZ" sz="2400" dirty="0"/>
              <a:t>)</a:t>
            </a:r>
          </a:p>
          <a:p>
            <a:pPr lvl="1"/>
            <a:r>
              <a:rPr lang="cs-CZ" dirty="0"/>
              <a:t>Vyšší </a:t>
            </a:r>
            <a:r>
              <a:rPr lang="cs-CZ" dirty="0" err="1"/>
              <a:t>lipofilita</a:t>
            </a:r>
            <a:endParaRPr lang="cs-CZ" dirty="0"/>
          </a:p>
          <a:p>
            <a:pPr lvl="1"/>
            <a:r>
              <a:rPr lang="cs-CZ" dirty="0"/>
              <a:t>Delší poločas navázání na receptor</a:t>
            </a:r>
          </a:p>
          <a:p>
            <a:pPr lvl="1"/>
            <a:r>
              <a:rPr lang="cs-CZ" dirty="0"/>
              <a:t>Delší vylučování s možností podávání 1x denně</a:t>
            </a:r>
          </a:p>
          <a:p>
            <a:pPr lvl="1"/>
            <a:r>
              <a:rPr lang="cs-CZ" dirty="0"/>
              <a:t>Nižší </a:t>
            </a:r>
            <a:r>
              <a:rPr lang="cs-CZ" dirty="0" err="1"/>
              <a:t>hepatotoxicita</a:t>
            </a:r>
            <a:r>
              <a:rPr lang="cs-CZ" dirty="0"/>
              <a:t> než u </a:t>
            </a:r>
            <a:r>
              <a:rPr lang="cs-CZ" dirty="0" err="1"/>
              <a:t>bosentanu</a:t>
            </a:r>
            <a:r>
              <a:rPr lang="cs-CZ" dirty="0"/>
              <a:t> (3% versus 11%)</a:t>
            </a:r>
          </a:p>
          <a:p>
            <a:pPr lvl="1"/>
            <a:r>
              <a:rPr lang="cs-CZ" dirty="0"/>
              <a:t>Nižší výskyt retence tekutin než u </a:t>
            </a:r>
            <a:r>
              <a:rPr lang="cs-CZ" dirty="0" err="1"/>
              <a:t>ambrisentanu</a:t>
            </a:r>
            <a:r>
              <a:rPr lang="cs-CZ" dirty="0"/>
              <a:t> (selektivní </a:t>
            </a:r>
            <a:r>
              <a:rPr lang="cs-CZ"/>
              <a:t>ET</a:t>
            </a:r>
            <a:r>
              <a:rPr lang="cs-CZ" baseline="-25000"/>
              <a:t>A</a:t>
            </a:r>
            <a:r>
              <a:rPr lang="cs-CZ"/>
              <a:t> blokátor)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4934A97-BD6E-463E-88A6-1563B05877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758" y="6181976"/>
            <a:ext cx="633743" cy="62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688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D564A5D-372D-41CB-AD84-46A3565D5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Studie PORTICO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341F891-793E-474B-B5D9-406B4EAFD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973" y="1600200"/>
            <a:ext cx="8756541" cy="2439955"/>
          </a:xfrm>
        </p:spPr>
        <p:txBody>
          <a:bodyPr/>
          <a:lstStyle/>
          <a:p>
            <a:r>
              <a:rPr lang="cs-CZ" dirty="0"/>
              <a:t>12 týdenní sledování 85 nemocných s </a:t>
            </a:r>
            <a:r>
              <a:rPr lang="cs-CZ" dirty="0" err="1"/>
              <a:t>PoPH</a:t>
            </a:r>
            <a:r>
              <a:rPr lang="cs-CZ" dirty="0"/>
              <a:t> (randomizovaných 1:1 </a:t>
            </a:r>
            <a:r>
              <a:rPr lang="cs-CZ" dirty="0" err="1"/>
              <a:t>macitentan</a:t>
            </a:r>
            <a:r>
              <a:rPr lang="cs-CZ" dirty="0"/>
              <a:t> versus placebo)</a:t>
            </a:r>
          </a:p>
          <a:p>
            <a:r>
              <a:rPr lang="cs-CZ" dirty="0" err="1"/>
              <a:t>Hemodynamika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PAMP 46,3 mm </a:t>
            </a:r>
            <a:r>
              <a:rPr lang="cs-CZ" dirty="0" err="1"/>
              <a:t>Hg</a:t>
            </a:r>
            <a:endParaRPr lang="cs-CZ" dirty="0"/>
          </a:p>
          <a:p>
            <a:pPr lvl="1"/>
            <a:r>
              <a:rPr lang="cs-CZ" dirty="0"/>
              <a:t>PVR 6,9 W.U. </a:t>
            </a:r>
          </a:p>
          <a:p>
            <a:pPr lvl="1"/>
            <a:r>
              <a:rPr lang="cs-CZ" dirty="0" err="1"/>
              <a:t>Cardiac</a:t>
            </a:r>
            <a:r>
              <a:rPr lang="cs-CZ" dirty="0"/>
              <a:t> index 3,1 l/min/m</a:t>
            </a:r>
            <a:r>
              <a:rPr lang="cs-CZ" baseline="30000" dirty="0"/>
              <a:t>2</a:t>
            </a:r>
          </a:p>
          <a:p>
            <a:r>
              <a:rPr lang="cs-CZ" dirty="0"/>
              <a:t>Jaterní postižení:</a:t>
            </a:r>
          </a:p>
          <a:p>
            <a:pPr lvl="1"/>
            <a:r>
              <a:rPr lang="cs-CZ" dirty="0" err="1"/>
              <a:t>Child-Pugh</a:t>
            </a:r>
            <a:r>
              <a:rPr lang="cs-CZ" dirty="0"/>
              <a:t> A (47 %) B (7 %) C- a vyšší kontraindikováno</a:t>
            </a:r>
          </a:p>
          <a:p>
            <a:pPr lvl="1"/>
            <a:r>
              <a:rPr lang="cs-CZ" dirty="0"/>
              <a:t>Etiologie: alkoholická 56 %; hepatitida C 21  %; autoimunitní 7 %</a:t>
            </a:r>
          </a:p>
          <a:p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C59D6FA-B6A2-4E24-B3F9-8B5604EF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758" y="6181976"/>
            <a:ext cx="633743" cy="62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443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006110"/>
              </p:ext>
            </p:extLst>
          </p:nvPr>
        </p:nvGraphicFramePr>
        <p:xfrm>
          <a:off x="0" y="1910196"/>
          <a:ext cx="9144000" cy="4670968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3209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4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8844">
                <a:tc>
                  <a:txBody>
                    <a:bodyPr/>
                    <a:lstStyle/>
                    <a:p>
                      <a:r>
                        <a:rPr lang="cs-CZ" sz="2000" dirty="0"/>
                        <a:t>Zaměstnanecký poměr</a:t>
                      </a:r>
                      <a:endParaRPr lang="en-US" sz="2000" b="1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 Bez konfliktu</a:t>
                      </a:r>
                      <a:r>
                        <a:rPr lang="cs-CZ" sz="2000" baseline="0" dirty="0"/>
                        <a:t> zájmů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07">
                <a:tc>
                  <a:txBody>
                    <a:bodyPr/>
                    <a:lstStyle/>
                    <a:p>
                      <a:r>
                        <a:rPr lang="cs-CZ" sz="2000" dirty="0"/>
                        <a:t>Vlastník / akcionář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Bez konfliktu</a:t>
                      </a:r>
                      <a:r>
                        <a:rPr lang="cs-CZ" sz="2000" baseline="0" dirty="0"/>
                        <a:t> zájmů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07">
                <a:tc>
                  <a:txBody>
                    <a:bodyPr/>
                    <a:lstStyle/>
                    <a:p>
                      <a:r>
                        <a:rPr lang="cs-CZ" sz="2000" b="0" dirty="0"/>
                        <a:t>Konzultant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0" dirty="0"/>
                        <a:t>Bez konfliktu zájmů</a:t>
                      </a:r>
                      <a:endParaRPr lang="en-US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07">
                <a:tc>
                  <a:txBody>
                    <a:bodyPr/>
                    <a:lstStyle/>
                    <a:p>
                      <a:r>
                        <a:rPr lang="cs-CZ" sz="2000" dirty="0"/>
                        <a:t>Přednášková</a:t>
                      </a:r>
                      <a:r>
                        <a:rPr lang="cs-CZ" sz="2000" baseline="0" dirty="0"/>
                        <a:t> činnost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0" dirty="0"/>
                        <a:t>MSD, </a:t>
                      </a:r>
                      <a:r>
                        <a:rPr lang="cs-CZ" sz="2000" b="0" dirty="0" err="1"/>
                        <a:t>Actelion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8844">
                <a:tc>
                  <a:txBody>
                    <a:bodyPr/>
                    <a:lstStyle/>
                    <a:p>
                      <a:r>
                        <a:rPr lang="cs-CZ" sz="2000" dirty="0"/>
                        <a:t>Člen poradních sborů (</a:t>
                      </a:r>
                      <a:r>
                        <a:rPr lang="cs-CZ" sz="2000" dirty="0" err="1"/>
                        <a:t>advisory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boards</a:t>
                      </a:r>
                      <a:r>
                        <a:rPr lang="cs-CZ" sz="2000" dirty="0"/>
                        <a:t>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bez konfliktu</a:t>
                      </a:r>
                      <a:r>
                        <a:rPr lang="cs-CZ" sz="2000" baseline="0" dirty="0"/>
                        <a:t> zájmů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0115">
                <a:tc>
                  <a:txBody>
                    <a:bodyPr/>
                    <a:lstStyle/>
                    <a:p>
                      <a:r>
                        <a:rPr lang="cs-CZ" sz="2000" dirty="0"/>
                        <a:t>Podpora výzkumu</a:t>
                      </a:r>
                      <a:r>
                        <a:rPr lang="cs-CZ" sz="2000" baseline="0" dirty="0"/>
                        <a:t> / granty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bez konfliktu</a:t>
                      </a:r>
                      <a:r>
                        <a:rPr lang="cs-CZ" sz="2000" baseline="0" dirty="0"/>
                        <a:t> zájmů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8844">
                <a:tc>
                  <a:txBody>
                    <a:bodyPr/>
                    <a:lstStyle/>
                    <a:p>
                      <a:r>
                        <a:rPr lang="cs-CZ" sz="2000" dirty="0"/>
                        <a:t>Jiné honoráře (např. za </a:t>
                      </a:r>
                      <a:r>
                        <a:rPr lang="cs-CZ" sz="2000" dirty="0" err="1"/>
                        <a:t>klin.studie</a:t>
                      </a:r>
                      <a:r>
                        <a:rPr lang="cs-CZ" sz="2000" dirty="0"/>
                        <a:t> či registry)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0" dirty="0"/>
                        <a:t>Studie ARENA, studie REPLACE, studie </a:t>
                      </a:r>
                      <a:r>
                        <a:rPr lang="cs-CZ" sz="2000" b="0" dirty="0" err="1"/>
                        <a:t>Affifliate</a:t>
                      </a:r>
                      <a:endParaRPr lang="en-US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9309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D564A5D-372D-41CB-AD84-46A3565D5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Výsledky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341F891-793E-474B-B5D9-406B4EAFD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582" y="1485900"/>
            <a:ext cx="4701846" cy="4748427"/>
          </a:xfrm>
        </p:spPr>
        <p:txBody>
          <a:bodyPr/>
          <a:lstStyle/>
          <a:p>
            <a:r>
              <a:rPr lang="cs-CZ" dirty="0"/>
              <a:t>Ve 12 týdnu pokles PVR o 2,5 W.U. </a:t>
            </a:r>
          </a:p>
          <a:p>
            <a:r>
              <a:rPr lang="cs-CZ" dirty="0"/>
              <a:t> Zlepšení v 6MWT nebylo statisticky významné.</a:t>
            </a:r>
          </a:p>
          <a:p>
            <a:endParaRPr lang="cs-CZ" dirty="0"/>
          </a:p>
          <a:p>
            <a:r>
              <a:rPr lang="cs-CZ" dirty="0"/>
              <a:t>Nedošlo k elevaci JT ani změně třídy jaterního postižení 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C59D6FA-B6A2-4E24-B3F9-8B5604EF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758" y="6181976"/>
            <a:ext cx="633743" cy="625501"/>
          </a:xfrm>
          <a:prstGeom prst="rect">
            <a:avLst/>
          </a:prstGeom>
        </p:spPr>
      </p:pic>
      <p:cxnSp>
        <p:nvCxnSpPr>
          <p:cNvPr id="20" name="Straight Connector 102">
            <a:extLst>
              <a:ext uri="{FF2B5EF4-FFF2-40B4-BE49-F238E27FC236}">
                <a16:creationId xmlns:a16="http://schemas.microsoft.com/office/drawing/2014/main" id="{350FF1D1-AB2C-4FD0-A70B-7EC1A3E8A84A}"/>
              </a:ext>
            </a:extLst>
          </p:cNvPr>
          <p:cNvCxnSpPr>
            <a:cxnSpLocks/>
          </p:cNvCxnSpPr>
          <p:nvPr/>
        </p:nvCxnSpPr>
        <p:spPr>
          <a:xfrm>
            <a:off x="2942084" y="4861950"/>
            <a:ext cx="5673934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102">
            <a:extLst>
              <a:ext uri="{FF2B5EF4-FFF2-40B4-BE49-F238E27FC236}">
                <a16:creationId xmlns:a16="http://schemas.microsoft.com/office/drawing/2014/main" id="{97C7B0B9-F31D-40F2-879A-5A5065BBCA73}"/>
              </a:ext>
            </a:extLst>
          </p:cNvPr>
          <p:cNvCxnSpPr>
            <a:cxnSpLocks/>
          </p:cNvCxnSpPr>
          <p:nvPr/>
        </p:nvCxnSpPr>
        <p:spPr>
          <a:xfrm>
            <a:off x="3094484" y="5014350"/>
            <a:ext cx="5673934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ázek 2">
            <a:extLst>
              <a:ext uri="{FF2B5EF4-FFF2-40B4-BE49-F238E27FC236}">
                <a16:creationId xmlns:a16="http://schemas.microsoft.com/office/drawing/2014/main" id="{92052FFB-A4A0-4310-AC25-22D56FBD67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157" y="1479586"/>
            <a:ext cx="2453174" cy="2446751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pic>
        <p:nvPicPr>
          <p:cNvPr id="82" name="Obrázek 81">
            <a:extLst>
              <a:ext uri="{FF2B5EF4-FFF2-40B4-BE49-F238E27FC236}">
                <a16:creationId xmlns:a16="http://schemas.microsoft.com/office/drawing/2014/main" id="{B2878CA2-C257-443B-AD4C-C652BA375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2086" y="4213262"/>
            <a:ext cx="4009275" cy="237010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392226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356BE1-BA0C-4E0C-BC37-190EDB10C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EA0275-2D09-478E-88DE-10097B565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PoPH</a:t>
            </a:r>
            <a:r>
              <a:rPr lang="cs-CZ" dirty="0"/>
              <a:t> je závažná forma PAH  s vysokou mortalitou.</a:t>
            </a:r>
          </a:p>
          <a:p>
            <a:endParaRPr lang="cs-CZ" dirty="0"/>
          </a:p>
          <a:p>
            <a:r>
              <a:rPr lang="cs-CZ" dirty="0"/>
              <a:t>PORTICO je první randomizovaná studie u nemocných s </a:t>
            </a:r>
            <a:r>
              <a:rPr lang="cs-CZ" dirty="0" err="1"/>
              <a:t>PoPH</a:t>
            </a:r>
            <a:r>
              <a:rPr lang="cs-CZ" dirty="0"/>
              <a:t>, která prokázala  </a:t>
            </a:r>
            <a:r>
              <a:rPr lang="cs-CZ" dirty="0" err="1"/>
              <a:t>hemodynamický</a:t>
            </a:r>
            <a:r>
              <a:rPr lang="cs-CZ" dirty="0"/>
              <a:t> benefit </a:t>
            </a:r>
            <a:r>
              <a:rPr lang="cs-CZ"/>
              <a:t>macitentanu</a:t>
            </a:r>
            <a:r>
              <a:rPr lang="cs-CZ" dirty="0"/>
              <a:t> bez závažných nežádoucích účinků.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16EF53E-93FE-49AA-9181-3A46DF80B6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758" y="6181976"/>
            <a:ext cx="633743" cy="62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4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</a:t>
            </a:r>
            <a:r>
              <a:rPr lang="cs-CZ" dirty="0" err="1"/>
              <a:t>portopulmonální</a:t>
            </a:r>
            <a:r>
              <a:rPr lang="cs-CZ" dirty="0"/>
              <a:t> hypertenze (</a:t>
            </a:r>
            <a:r>
              <a:rPr lang="cs-CZ" dirty="0" err="1"/>
              <a:t>PoPH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Plicní arteriální hypertenze asociovaná s portální hypertenzí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8457560-A110-4C71-BC17-EBFF5D0080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758" y="6181976"/>
            <a:ext cx="633743" cy="62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641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</a:t>
            </a:r>
            <a:r>
              <a:rPr lang="cs-CZ" dirty="0" err="1"/>
              <a:t>portopulmonální</a:t>
            </a:r>
            <a:r>
              <a:rPr lang="cs-CZ" dirty="0"/>
              <a:t> hypertenze (</a:t>
            </a:r>
            <a:r>
              <a:rPr lang="cs-CZ" dirty="0" err="1"/>
              <a:t>PoPH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Plicní arteriální hypertenze asociovaná s portální hypertenzí</a:t>
            </a:r>
          </a:p>
          <a:p>
            <a:r>
              <a:rPr lang="cs-CZ" dirty="0"/>
              <a:t>Hemodynamická definice </a:t>
            </a:r>
            <a:r>
              <a:rPr lang="cs-CZ" dirty="0" err="1"/>
              <a:t>PoPH</a:t>
            </a:r>
            <a:endParaRPr lang="cs-CZ" dirty="0"/>
          </a:p>
          <a:p>
            <a:pPr lvl="1" indent="-342900"/>
            <a:r>
              <a:rPr lang="cs-CZ" dirty="0"/>
              <a:t>Střední tlak v plicnici (PAMP) ≥ </a:t>
            </a:r>
            <a:r>
              <a:rPr lang="cs-CZ" b="1" u="sng" dirty="0"/>
              <a:t>25 mm </a:t>
            </a:r>
            <a:r>
              <a:rPr lang="cs-CZ" b="1" u="sng" dirty="0" err="1"/>
              <a:t>Hg</a:t>
            </a:r>
            <a:endParaRPr lang="cs-CZ" b="1" u="sng" dirty="0"/>
          </a:p>
          <a:p>
            <a:pPr lvl="1" indent="-342900"/>
            <a:r>
              <a:rPr lang="cs-CZ" dirty="0"/>
              <a:t>Tlak v zaklínění (PCWP) &lt; 15 mm </a:t>
            </a:r>
            <a:r>
              <a:rPr lang="cs-CZ" dirty="0" err="1"/>
              <a:t>Hg</a:t>
            </a:r>
            <a:endParaRPr lang="cs-CZ" dirty="0"/>
          </a:p>
          <a:p>
            <a:pPr lvl="1" indent="-342900"/>
            <a:r>
              <a:rPr lang="cs-CZ" dirty="0"/>
              <a:t>Plicní cévní rezistence (PVR) &gt; 3 mm </a:t>
            </a:r>
            <a:r>
              <a:rPr lang="cs-CZ" dirty="0" err="1"/>
              <a:t>Hg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+ Portální hypertenze</a:t>
            </a:r>
          </a:p>
          <a:p>
            <a:pPr lvl="1"/>
            <a:r>
              <a:rPr lang="cs-CZ" dirty="0"/>
              <a:t>Rozdíl mezi tlakem v jaterních žilách a zaklíněným tlakem v jaterních žilách &gt; 6 mm </a:t>
            </a:r>
            <a:r>
              <a:rPr lang="cs-CZ" dirty="0" err="1"/>
              <a:t>Hg</a:t>
            </a:r>
            <a:endParaRPr lang="cs-CZ" dirty="0"/>
          </a:p>
          <a:p>
            <a:pPr lvl="1" indent="-342900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8457560-A110-4C71-BC17-EBFF5D0080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758" y="6181976"/>
            <a:ext cx="633743" cy="62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859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8FE34-6F68-48DC-B0DD-2ADD12436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Epidemiologie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0C219F-777A-44E9-A287-0B77EAF66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56013"/>
            <a:ext cx="8229600" cy="4525963"/>
          </a:xfrm>
        </p:spPr>
        <p:txBody>
          <a:bodyPr/>
          <a:lstStyle/>
          <a:p>
            <a:r>
              <a:rPr lang="cs-CZ" dirty="0"/>
              <a:t> Příčinou portální hypertenze je 85-95% jaterní cirhóza (</a:t>
            </a:r>
            <a:r>
              <a:rPr lang="cs-CZ" dirty="0" err="1"/>
              <a:t>hepatální</a:t>
            </a:r>
            <a:r>
              <a:rPr lang="cs-CZ" dirty="0"/>
              <a:t> etiologie)</a:t>
            </a:r>
          </a:p>
          <a:p>
            <a:r>
              <a:rPr lang="cs-CZ" dirty="0"/>
              <a:t>Výskyt jaterní cirhózy  se v ČR odhaduje na 40 – 60 000 nemocných. </a:t>
            </a:r>
          </a:p>
          <a:p>
            <a:r>
              <a:rPr lang="cs-CZ" dirty="0"/>
              <a:t>Příčina jaterní cirhózy v ČR je typicky v důsledku virové infekce (hepatitida B a C) či abusu alkoholu (příjem alkoholu nad 60 g u mužů a 20 g u žen)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23D7FE3-AF0A-4C82-BC80-4AB868287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758" y="6181976"/>
            <a:ext cx="633743" cy="625501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06CBBE6D-8956-4CF6-A0D0-2095E4C8EF57}"/>
              </a:ext>
            </a:extLst>
          </p:cNvPr>
          <p:cNvSpPr/>
          <p:nvPr/>
        </p:nvSpPr>
        <p:spPr>
          <a:xfrm>
            <a:off x="4216400" y="597648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; 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013770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8FE34-6F68-48DC-B0DD-2ADD12436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Epidemiologie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0C219F-777A-44E9-A287-0B77EAF66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Výskyt </a:t>
            </a:r>
            <a:r>
              <a:rPr lang="cs-CZ" dirty="0" err="1"/>
              <a:t>PoPH</a:t>
            </a:r>
            <a:r>
              <a:rPr lang="cs-CZ" dirty="0"/>
              <a:t> u nemocných s jaterní cirhózou je kolem 2 % </a:t>
            </a:r>
            <a:r>
              <a:rPr lang="cs-CZ" baseline="30000" dirty="0"/>
              <a:t>1,2</a:t>
            </a:r>
          </a:p>
          <a:p>
            <a:endParaRPr lang="cs-CZ" baseline="30000" dirty="0"/>
          </a:p>
          <a:p>
            <a:r>
              <a:rPr lang="cs-CZ" dirty="0"/>
              <a:t>Může se vyskytovat v jakékoliv stadiu jaterní cirhózy nebo i u </a:t>
            </a:r>
            <a:r>
              <a:rPr lang="cs-CZ" dirty="0" err="1"/>
              <a:t>extrahepatální</a:t>
            </a:r>
            <a:r>
              <a:rPr lang="cs-CZ" dirty="0"/>
              <a:t> portální hypertenze </a:t>
            </a:r>
            <a:r>
              <a:rPr lang="cs-CZ" baseline="30000" dirty="0"/>
              <a:t>3,4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23D7FE3-AF0A-4C82-BC80-4AB868287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758" y="6181976"/>
            <a:ext cx="633743" cy="625501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06CBBE6D-8956-4CF6-A0D0-2095E4C8EF57}"/>
              </a:ext>
            </a:extLst>
          </p:cNvPr>
          <p:cNvSpPr/>
          <p:nvPr/>
        </p:nvSpPr>
        <p:spPr>
          <a:xfrm>
            <a:off x="4216400" y="597648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de-CH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Galiè N, </a:t>
            </a:r>
            <a:r>
              <a:rPr kumimoji="0" lang="de-CH" sz="1200" b="0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et al. Eur Heart J </a:t>
            </a:r>
            <a:r>
              <a:rPr kumimoji="0" lang="de-CH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2016; 37:67-119; </a:t>
            </a:r>
            <a:endParaRPr kumimoji="0" lang="cs-CZ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de-CH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Savale L, </a:t>
            </a:r>
            <a:r>
              <a:rPr kumimoji="0" lang="de-CH" sz="1200" b="0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et al. Int J Clin Pract Suppl </a:t>
            </a:r>
            <a:r>
              <a:rPr kumimoji="0" lang="de-CH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2011; 169:11-8;</a:t>
            </a:r>
            <a:endParaRPr lang="cs-CZ" sz="1200" kern="0" dirty="0">
              <a:latin typeface="Arial" pitchFamily="34" charset="0"/>
              <a:cs typeface="Arial" pitchFamily="34" charset="0"/>
            </a:endParaRPr>
          </a:p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de-CH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Medarov BI, </a:t>
            </a:r>
            <a:r>
              <a:rPr kumimoji="0" lang="de-CH" sz="1200" b="0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et al. Respir Med </a:t>
            </a:r>
            <a:r>
              <a:rPr kumimoji="0" lang="de-CH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2014; 108:943-54; </a:t>
            </a:r>
            <a:endParaRPr kumimoji="0" lang="cs-CZ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de-CH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12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Krowka</a:t>
            </a: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M, </a:t>
            </a:r>
            <a:r>
              <a:rPr kumimoji="0" lang="en-GB" sz="1200" b="0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et al. Transplantation </a:t>
            </a: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2016; 100:1440-52; 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7819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8FE34-6F68-48DC-B0DD-2ADD12436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Patofyziologie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0C219F-777A-44E9-A287-0B77EAF66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Přesná příčina rozvoje PAH u nemocných s portální hypertenzí je neznámá.</a:t>
            </a:r>
          </a:p>
          <a:p>
            <a:endParaRPr lang="cs-CZ" dirty="0"/>
          </a:p>
          <a:p>
            <a:r>
              <a:rPr lang="cs-CZ" dirty="0"/>
              <a:t>Předpokládá se zejména kombinace zvýšeného minutového výdeje srdečního se zvýšeným „</a:t>
            </a:r>
            <a:r>
              <a:rPr lang="cs-CZ" dirty="0" err="1"/>
              <a:t>shear</a:t>
            </a:r>
            <a:r>
              <a:rPr lang="cs-CZ" dirty="0"/>
              <a:t> stress“ a systémové zánětlivé odpovědi při porto-systémovém zkratu.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23D7FE3-AF0A-4C82-BC80-4AB868287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758" y="6181976"/>
            <a:ext cx="633743" cy="62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020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8FE34-6F68-48DC-B0DD-2ADD12436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0C219F-777A-44E9-A287-0B77EAF66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Cílená zejména na časnou detekci:</a:t>
            </a:r>
          </a:p>
          <a:p>
            <a:pPr lvl="1"/>
            <a:r>
              <a:rPr lang="cs-CZ" dirty="0"/>
              <a:t>ECHO vyšetření všichni kandidáti na TX jater anebo </a:t>
            </a:r>
            <a:r>
              <a:rPr lang="cs-CZ" dirty="0" err="1"/>
              <a:t>transjugulární</a:t>
            </a:r>
            <a:r>
              <a:rPr lang="cs-CZ" dirty="0"/>
              <a:t> </a:t>
            </a:r>
            <a:r>
              <a:rPr lang="cs-CZ" dirty="0" err="1"/>
              <a:t>portosystémový</a:t>
            </a:r>
            <a:r>
              <a:rPr lang="cs-CZ" dirty="0"/>
              <a:t> </a:t>
            </a:r>
            <a:r>
              <a:rPr lang="cs-CZ" dirty="0" err="1"/>
              <a:t>shunt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Nemocní s chronickým jaterním onemocněním a nevysvětlitelnou dušností.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23D7FE3-AF0A-4C82-BC80-4AB868287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758" y="6181976"/>
            <a:ext cx="633743" cy="62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290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8FE34-6F68-48DC-B0DD-2ADD12436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Prognóza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0C219F-777A-44E9-A287-0B77EAF66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4552950" cy="4525963"/>
          </a:xfrm>
        </p:spPr>
        <p:txBody>
          <a:bodyPr/>
          <a:lstStyle/>
          <a:p>
            <a:r>
              <a:rPr lang="cs-CZ" dirty="0" err="1"/>
              <a:t>PoPH</a:t>
            </a:r>
            <a:r>
              <a:rPr lang="cs-CZ" dirty="0"/>
              <a:t> patří mezi PAH s výrazně horší prognózou.</a:t>
            </a:r>
          </a:p>
          <a:p>
            <a:pPr lvl="1"/>
            <a:r>
              <a:rPr lang="cs-CZ" dirty="0"/>
              <a:t>2 leté přežívání 67 %</a:t>
            </a:r>
          </a:p>
          <a:p>
            <a:pPr lvl="1"/>
            <a:r>
              <a:rPr lang="cs-CZ" dirty="0"/>
              <a:t>5 leté přežívání 40 %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23D7FE3-AF0A-4C82-BC80-4AB868287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758" y="6181976"/>
            <a:ext cx="633743" cy="625501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CA4FFE3-7C4E-4015-8A0A-C9A374BA6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0150" y="1982658"/>
            <a:ext cx="4049140" cy="3503742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8A69644F-57ED-46E6-844A-2AB155A3F924}"/>
              </a:ext>
            </a:extLst>
          </p:cNvPr>
          <p:cNvSpPr txBox="1"/>
          <p:nvPr/>
        </p:nvSpPr>
        <p:spPr>
          <a:xfrm>
            <a:off x="3849115" y="6153657"/>
            <a:ext cx="5210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Escribano-Subias, Blanco et al. 2012</a:t>
            </a:r>
            <a:endParaRPr lang="cs-CZ" sz="1600" dirty="0"/>
          </a:p>
          <a:p>
            <a:r>
              <a:rPr lang="da-DK" sz="1600" dirty="0"/>
              <a:t>Krowka, Miller et al. 2012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14879566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15782</TotalTime>
  <Words>1003</Words>
  <Application>Microsoft Office PowerPoint</Application>
  <PresentationFormat>Předvádění na obrazovce (4:3)</PresentationFormat>
  <Paragraphs>185</Paragraphs>
  <Slides>21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Univers</vt:lpstr>
      <vt:lpstr>Výchozí návrh</vt:lpstr>
      <vt:lpstr>Motiv Office</vt:lpstr>
      <vt:lpstr>Management pacientů s portopulmonální hypertenzí</vt:lpstr>
      <vt:lpstr>Prezentace aplikace PowerPoint</vt:lpstr>
      <vt:lpstr>Úvod</vt:lpstr>
      <vt:lpstr>Úvod</vt:lpstr>
      <vt:lpstr>Epidemiologie</vt:lpstr>
      <vt:lpstr>Epidemiologie</vt:lpstr>
      <vt:lpstr>Patofyziologie</vt:lpstr>
      <vt:lpstr>Diagnostika</vt:lpstr>
      <vt:lpstr>Prognóza</vt:lpstr>
      <vt:lpstr>Kazuistika</vt:lpstr>
      <vt:lpstr>Hemodynamika</vt:lpstr>
      <vt:lpstr>Léčba</vt:lpstr>
      <vt:lpstr>Management léčby</vt:lpstr>
      <vt:lpstr>Léčba PoPH</vt:lpstr>
      <vt:lpstr>Možnosti farmakoterapie</vt:lpstr>
      <vt:lpstr>Specifická farmakoterapie PoPH</vt:lpstr>
      <vt:lpstr>Specifická farmakoterapie PoPH</vt:lpstr>
      <vt:lpstr>Macitentan</vt:lpstr>
      <vt:lpstr>Studie PORTICO</vt:lpstr>
      <vt:lpstr>Výsledky </vt:lpstr>
      <vt:lpstr>Závěr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Linhart</dc:creator>
  <cp:lastModifiedBy>David Ambroz</cp:lastModifiedBy>
  <cp:revision>433</cp:revision>
  <dcterms:created xsi:type="dcterms:W3CDTF">2009-05-08T14:20:47Z</dcterms:created>
  <dcterms:modified xsi:type="dcterms:W3CDTF">2019-10-18T12:44:39Z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063cd7f-2d21-486a-9f29-9c1683fdd175_Enabled">
    <vt:lpwstr>True</vt:lpwstr>
  </property>
  <property fmtid="{D5CDD505-2E9C-101B-9397-08002B2CF9AE}" pid="3" name="MSIP_Label_2063cd7f-2d21-486a-9f29-9c1683fdd175_SiteId">
    <vt:lpwstr>00000000-0000-0000-0000-000000000000</vt:lpwstr>
  </property>
  <property fmtid="{D5CDD505-2E9C-101B-9397-08002B2CF9AE}" pid="4" name="MSIP_Label_2063cd7f-2d21-486a-9f29-9c1683fdd175_Owner">
    <vt:lpwstr>101133@vfn.cz</vt:lpwstr>
  </property>
  <property fmtid="{D5CDD505-2E9C-101B-9397-08002B2CF9AE}" pid="5" name="MSIP_Label_2063cd7f-2d21-486a-9f29-9c1683fdd175_SetDate">
    <vt:lpwstr>2019-08-26T12:24:41.0990994Z</vt:lpwstr>
  </property>
  <property fmtid="{D5CDD505-2E9C-101B-9397-08002B2CF9AE}" pid="6" name="MSIP_Label_2063cd7f-2d21-486a-9f29-9c1683fdd175_Name">
    <vt:lpwstr>Veřejné</vt:lpwstr>
  </property>
  <property fmtid="{D5CDD505-2E9C-101B-9397-08002B2CF9AE}" pid="7" name="MSIP_Label_2063cd7f-2d21-486a-9f29-9c1683fdd175_Application">
    <vt:lpwstr>Microsoft Azure Information Protection</vt:lpwstr>
  </property>
  <property fmtid="{D5CDD505-2E9C-101B-9397-08002B2CF9AE}" pid="8" name="MSIP_Label_2063cd7f-2d21-486a-9f29-9c1683fdd175_Extended_MSFT_Method">
    <vt:lpwstr>Automatic</vt:lpwstr>
  </property>
  <property fmtid="{D5CDD505-2E9C-101B-9397-08002B2CF9AE}" pid="9" name="Sensitivity">
    <vt:lpwstr>Veřejné</vt:lpwstr>
  </property>
</Properties>
</file>