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1"/>
  </p:notesMasterIdLst>
  <p:sldIdLst>
    <p:sldId id="256" r:id="rId2"/>
    <p:sldId id="258" r:id="rId3"/>
    <p:sldId id="336" r:id="rId4"/>
    <p:sldId id="325" r:id="rId5"/>
    <p:sldId id="289" r:id="rId6"/>
    <p:sldId id="326" r:id="rId7"/>
    <p:sldId id="353" r:id="rId8"/>
    <p:sldId id="332" r:id="rId9"/>
    <p:sldId id="323" r:id="rId10"/>
    <p:sldId id="322" r:id="rId11"/>
    <p:sldId id="321" r:id="rId12"/>
    <p:sldId id="334" r:id="rId13"/>
    <p:sldId id="328" r:id="rId14"/>
    <p:sldId id="362" r:id="rId15"/>
    <p:sldId id="335" r:id="rId16"/>
    <p:sldId id="364" r:id="rId17"/>
    <p:sldId id="368" r:id="rId18"/>
    <p:sldId id="369" r:id="rId19"/>
    <p:sldId id="370" r:id="rId20"/>
    <p:sldId id="366" r:id="rId21"/>
    <p:sldId id="367" r:id="rId22"/>
    <p:sldId id="365" r:id="rId23"/>
    <p:sldId id="301" r:id="rId24"/>
    <p:sldId id="319" r:id="rId25"/>
    <p:sldId id="360" r:id="rId26"/>
    <p:sldId id="343" r:id="rId27"/>
    <p:sldId id="342" r:id="rId28"/>
    <p:sldId id="346" r:id="rId29"/>
    <p:sldId id="347" r:id="rId30"/>
    <p:sldId id="349" r:id="rId31"/>
    <p:sldId id="344" r:id="rId32"/>
    <p:sldId id="352" r:id="rId33"/>
    <p:sldId id="350" r:id="rId34"/>
    <p:sldId id="288" r:id="rId35"/>
    <p:sldId id="338" r:id="rId36"/>
    <p:sldId id="295" r:id="rId37"/>
    <p:sldId id="308" r:id="rId38"/>
    <p:sldId id="311" r:id="rId39"/>
    <p:sldId id="310"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Bulava" initials="AB" lastIdx="1" clrIdx="0">
    <p:extLst>
      <p:ext uri="{19B8F6BF-5375-455C-9EA6-DF929625EA0E}">
        <p15:presenceInfo xmlns:p15="http://schemas.microsoft.com/office/powerpoint/2012/main" userId="966d1fc4329d9c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5518" autoAdjust="0"/>
  </p:normalViewPr>
  <p:slideViewPr>
    <p:cSldViewPr>
      <p:cViewPr varScale="1">
        <p:scale>
          <a:sx n="71" d="100"/>
          <a:sy n="71" d="100"/>
        </p:scale>
        <p:origin x="1036"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A21365-9E02-45E8-984D-183A073E5F98}" type="datetimeFigureOut">
              <a:rPr lang="en-US" smtClean="0"/>
              <a:t>11/15/2021</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9E040B-B4CC-445D-9883-F037978829BE}" type="slidenum">
              <a:rPr lang="en-US" smtClean="0"/>
              <a:t>‹#›</a:t>
            </a:fld>
            <a:endParaRPr lang="en-US"/>
          </a:p>
        </p:txBody>
      </p:sp>
    </p:spTree>
    <p:extLst>
      <p:ext uri="{BB962C8B-B14F-4D97-AF65-F5344CB8AC3E}">
        <p14:creationId xmlns:p14="http://schemas.microsoft.com/office/powerpoint/2010/main" val="397260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nlinejacc.org/content/72/8/927#ref-3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onlinejacc.org/content/72/8/927#T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1" i="0" u="none" strike="noStrike" baseline="0" dirty="0">
                <a:solidFill>
                  <a:srgbClr val="000000"/>
                </a:solidFill>
                <a:latin typeface="Calibri" panose="020F0502020204030204" pitchFamily="34" charset="0"/>
              </a:rPr>
              <a:t>Pondělí 8.11.2021, Sál ATLAS, </a:t>
            </a:r>
            <a:r>
              <a:rPr lang="cs-CZ" sz="1800" b="0" i="0" u="none" strike="noStrike" baseline="0" dirty="0">
                <a:solidFill>
                  <a:srgbClr val="000000"/>
                </a:solidFill>
                <a:latin typeface="Calibri" panose="020F0502020204030204" pitchFamily="34" charset="0"/>
              </a:rPr>
              <a:t>8:30-9:30, 9:10-9:30 – 20 min</a:t>
            </a:r>
            <a:endParaRPr lang="en-US"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1</a:t>
            </a:fld>
            <a:endParaRPr lang="en-US"/>
          </a:p>
        </p:txBody>
      </p:sp>
    </p:spTree>
    <p:extLst>
      <p:ext uri="{BB962C8B-B14F-4D97-AF65-F5344CB8AC3E}">
        <p14:creationId xmlns:p14="http://schemas.microsoft.com/office/powerpoint/2010/main" val="2664823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If</a:t>
            </a:r>
            <a:r>
              <a:rPr lang="cs-CZ" dirty="0"/>
              <a:t> NS and S-HBP </a:t>
            </a:r>
            <a:r>
              <a:rPr lang="cs-CZ" dirty="0" err="1"/>
              <a:t>thesholds</a:t>
            </a:r>
            <a:r>
              <a:rPr lang="cs-CZ" dirty="0"/>
              <a:t> are </a:t>
            </a:r>
            <a:r>
              <a:rPr lang="cs-CZ" dirty="0" err="1"/>
              <a:t>close</a:t>
            </a:r>
            <a:r>
              <a:rPr lang="cs-CZ" dirty="0"/>
              <a:t> to </a:t>
            </a:r>
            <a:r>
              <a:rPr lang="cs-CZ" dirty="0" err="1"/>
              <a:t>each</a:t>
            </a:r>
            <a:r>
              <a:rPr lang="cs-CZ" dirty="0"/>
              <a:t> </a:t>
            </a:r>
            <a:r>
              <a:rPr lang="cs-CZ" dirty="0" err="1"/>
              <a:t>other</a:t>
            </a:r>
            <a:r>
              <a:rPr lang="cs-CZ" dirty="0"/>
              <a:t> (1-2 V) – </a:t>
            </a:r>
            <a:r>
              <a:rPr lang="cs-CZ" dirty="0" err="1"/>
              <a:t>the</a:t>
            </a:r>
            <a:r>
              <a:rPr lang="cs-CZ" dirty="0"/>
              <a:t> </a:t>
            </a:r>
            <a:r>
              <a:rPr lang="cs-CZ" dirty="0" err="1"/>
              <a:t>final</a:t>
            </a:r>
            <a:r>
              <a:rPr lang="cs-CZ" dirty="0"/>
              <a:t> </a:t>
            </a:r>
            <a:r>
              <a:rPr lang="cs-CZ" dirty="0" err="1"/>
              <a:t>setting</a:t>
            </a:r>
            <a:r>
              <a:rPr lang="cs-CZ" dirty="0"/>
              <a:t> </a:t>
            </a:r>
            <a:r>
              <a:rPr lang="cs-CZ" dirty="0" err="1"/>
              <a:t>of</a:t>
            </a:r>
            <a:r>
              <a:rPr lang="cs-CZ" dirty="0"/>
              <a:t> </a:t>
            </a:r>
            <a:r>
              <a:rPr lang="cs-CZ" dirty="0" err="1"/>
              <a:t>the</a:t>
            </a:r>
            <a:r>
              <a:rPr lang="cs-CZ" dirty="0"/>
              <a:t> RV output (= </a:t>
            </a:r>
            <a:r>
              <a:rPr lang="cs-CZ" dirty="0" err="1"/>
              <a:t>at</a:t>
            </a:r>
            <a:r>
              <a:rPr lang="cs-CZ" dirty="0"/>
              <a:t> least 2x </a:t>
            </a:r>
            <a:r>
              <a:rPr lang="cs-CZ" dirty="0" err="1"/>
              <a:t>of</a:t>
            </a:r>
            <a:r>
              <a:rPr lang="cs-CZ" dirty="0"/>
              <a:t> </a:t>
            </a:r>
            <a:r>
              <a:rPr lang="cs-CZ" dirty="0" err="1"/>
              <a:t>the</a:t>
            </a:r>
            <a:r>
              <a:rPr lang="cs-CZ" dirty="0"/>
              <a:t> </a:t>
            </a:r>
            <a:r>
              <a:rPr lang="cs-CZ" dirty="0" err="1"/>
              <a:t>threshold</a:t>
            </a:r>
            <a:r>
              <a:rPr lang="cs-CZ" dirty="0"/>
              <a:t>) </a:t>
            </a:r>
            <a:r>
              <a:rPr lang="cs-CZ" dirty="0" err="1"/>
              <a:t>may</a:t>
            </a:r>
            <a:r>
              <a:rPr lang="cs-CZ" dirty="0"/>
              <a:t> </a:t>
            </a:r>
            <a:r>
              <a:rPr lang="cs-CZ" dirty="0" err="1"/>
              <a:t>result</a:t>
            </a:r>
            <a:r>
              <a:rPr lang="cs-CZ" dirty="0"/>
              <a:t> in NS-HBP, </a:t>
            </a:r>
            <a:r>
              <a:rPr lang="cs-CZ" dirty="0" err="1"/>
              <a:t>the</a:t>
            </a:r>
            <a:r>
              <a:rPr lang="cs-CZ" dirty="0"/>
              <a:t> </a:t>
            </a:r>
            <a:r>
              <a:rPr lang="cs-CZ" dirty="0" err="1"/>
              <a:t>corrective</a:t>
            </a:r>
            <a:r>
              <a:rPr lang="cs-CZ" dirty="0"/>
              <a:t> TH are </a:t>
            </a:r>
            <a:r>
              <a:rPr lang="cs-CZ" dirty="0" err="1"/>
              <a:t>usually</a:t>
            </a:r>
            <a:r>
              <a:rPr lang="cs-CZ" dirty="0"/>
              <a:t> </a:t>
            </a:r>
            <a:r>
              <a:rPr lang="cs-CZ" dirty="0" err="1"/>
              <a:t>even</a:t>
            </a:r>
            <a:r>
              <a:rPr lang="cs-CZ" dirty="0"/>
              <a:t> </a:t>
            </a:r>
            <a:r>
              <a:rPr lang="cs-CZ" dirty="0" err="1"/>
              <a:t>higher</a:t>
            </a:r>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15</a:t>
            </a:fld>
            <a:endParaRPr lang="en-US"/>
          </a:p>
        </p:txBody>
      </p:sp>
    </p:spTree>
    <p:extLst>
      <p:ext uri="{BB962C8B-B14F-4D97-AF65-F5344CB8AC3E}">
        <p14:creationId xmlns:p14="http://schemas.microsoft.com/office/powerpoint/2010/main" val="1585682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Komplexní anatomická situace!</a:t>
            </a:r>
          </a:p>
          <a:p>
            <a:pPr algn="l"/>
            <a:r>
              <a:rPr lang="en-US" sz="1800" b="0" i="0" u="none" strike="noStrike" baseline="0" dirty="0" err="1">
                <a:latin typeface="MinionPro-Regular"/>
              </a:rPr>
              <a:t>Demoulin</a:t>
            </a:r>
            <a:r>
              <a:rPr lang="en-US" sz="1800" b="0" i="0" u="none" strike="noStrike" baseline="0" dirty="0">
                <a:latin typeface="MinionPro-Regular"/>
              </a:rPr>
              <a:t> JC, </a:t>
            </a:r>
            <a:r>
              <a:rPr lang="en-US" sz="1800" b="0" i="0" u="none" strike="noStrike" baseline="0" dirty="0" err="1">
                <a:latin typeface="MinionPro-Regular"/>
              </a:rPr>
              <a:t>Kulbertus</a:t>
            </a:r>
            <a:r>
              <a:rPr lang="en-US" sz="1800" b="0" i="0" u="none" strike="noStrike" baseline="0" dirty="0">
                <a:latin typeface="MinionPro-Regular"/>
              </a:rPr>
              <a:t> HE. Histopathological examination of concept of left</a:t>
            </a:r>
            <a:r>
              <a:rPr lang="cs-CZ" sz="1800" b="0" i="0" u="none" strike="noStrike" baseline="0" dirty="0">
                <a:latin typeface="MinionPro-Regular"/>
              </a:rPr>
              <a:t> </a:t>
            </a:r>
            <a:r>
              <a:rPr lang="en-US" sz="1800" b="0" i="0" u="none" strike="noStrike" baseline="0" dirty="0">
                <a:latin typeface="MinionPro-Regular"/>
              </a:rPr>
              <a:t>hemiblock. </a:t>
            </a:r>
            <a:r>
              <a:rPr lang="en-US" sz="1800" b="0" i="0" u="none" strike="noStrike" baseline="0" dirty="0">
                <a:latin typeface="MinionPro-It"/>
              </a:rPr>
              <a:t>Br Heart J. </a:t>
            </a:r>
            <a:r>
              <a:rPr lang="en-US" sz="1800" b="0" i="0" u="none" strike="noStrike" baseline="0" dirty="0">
                <a:latin typeface="MinionPro-Regular"/>
              </a:rPr>
              <a:t>(1972) 34:807–14. </a:t>
            </a:r>
            <a:r>
              <a:rPr lang="en-US" sz="1800" b="0" i="0" u="none" strike="noStrike" baseline="0" dirty="0" err="1">
                <a:latin typeface="MinionPro-Regular"/>
              </a:rPr>
              <a:t>doi</a:t>
            </a:r>
            <a:r>
              <a:rPr lang="en-US" sz="1800" b="0" i="0" u="none" strike="noStrike" baseline="0" dirty="0">
                <a:latin typeface="MinionPro-Regular"/>
              </a:rPr>
              <a:t>: 10.1136/hrt.34.8.807</a:t>
            </a:r>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18</a:t>
            </a:fld>
            <a:endParaRPr lang="en-US"/>
          </a:p>
        </p:txBody>
      </p:sp>
    </p:spTree>
    <p:extLst>
      <p:ext uri="{BB962C8B-B14F-4D97-AF65-F5344CB8AC3E}">
        <p14:creationId xmlns:p14="http://schemas.microsoft.com/office/powerpoint/2010/main" val="246466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Permanent HBP was initially performed using standard</a:t>
            </a:r>
            <a:r>
              <a:rPr lang="cs-CZ" dirty="0"/>
              <a:t> </a:t>
            </a:r>
            <a:r>
              <a:rPr lang="en-US" dirty="0"/>
              <a:t>pacing leads by reshaping the stylet or using a</a:t>
            </a:r>
            <a:r>
              <a:rPr lang="cs-CZ" dirty="0"/>
              <a:t> </a:t>
            </a:r>
            <a:r>
              <a:rPr lang="en-US" dirty="0"/>
              <a:t>deflectable stylet to precisely position the lead at a</a:t>
            </a:r>
            <a:r>
              <a:rPr lang="cs-CZ" dirty="0"/>
              <a:t> </a:t>
            </a:r>
            <a:r>
              <a:rPr lang="en-US" dirty="0"/>
              <a:t>site near the electrophysiology mapping catheter</a:t>
            </a:r>
            <a:r>
              <a:rPr lang="cs-CZ" dirty="0"/>
              <a:t> </a:t>
            </a:r>
            <a:r>
              <a:rPr lang="en-US" dirty="0"/>
              <a:t>demonstrating the largest His deflection</a:t>
            </a:r>
            <a:r>
              <a:rPr lang="cs-CZ"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4.1 F, exposed helix</a:t>
            </a:r>
            <a:r>
              <a:rPr lang="cs-CZ" dirty="0"/>
              <a:t>, </a:t>
            </a:r>
            <a:r>
              <a:rPr lang="en-US" dirty="0"/>
              <a:t>Isodiametric lead body</a:t>
            </a:r>
            <a:r>
              <a:rPr lang="cs-CZ" dirty="0"/>
              <a:t>, </a:t>
            </a:r>
            <a:r>
              <a:rPr lang="en-US" dirty="0" err="1"/>
              <a:t>Lumenless</a:t>
            </a:r>
            <a:r>
              <a:rPr lang="en-US" dirty="0"/>
              <a:t> design</a:t>
            </a:r>
            <a:r>
              <a:rPr lang="cs-CZ" dirty="0"/>
              <a:t>, 1.8 mm helix</a:t>
            </a:r>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23</a:t>
            </a:fld>
            <a:endParaRPr lang="en-US"/>
          </a:p>
        </p:txBody>
      </p:sp>
    </p:spTree>
    <p:extLst>
      <p:ext uri="{BB962C8B-B14F-4D97-AF65-F5344CB8AC3E}">
        <p14:creationId xmlns:p14="http://schemas.microsoft.com/office/powerpoint/2010/main" val="73898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24</a:t>
            </a:fld>
            <a:endParaRPr lang="en-US"/>
          </a:p>
        </p:txBody>
      </p:sp>
    </p:spTree>
    <p:extLst>
      <p:ext uri="{BB962C8B-B14F-4D97-AF65-F5344CB8AC3E}">
        <p14:creationId xmlns:p14="http://schemas.microsoft.com/office/powerpoint/2010/main" val="161403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30</a:t>
            </a:fld>
            <a:endParaRPr lang="en-US"/>
          </a:p>
        </p:txBody>
      </p:sp>
    </p:spTree>
    <p:extLst>
      <p:ext uri="{BB962C8B-B14F-4D97-AF65-F5344CB8AC3E}">
        <p14:creationId xmlns:p14="http://schemas.microsoft.com/office/powerpoint/2010/main" val="428550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34</a:t>
            </a:fld>
            <a:endParaRPr lang="en-US"/>
          </a:p>
        </p:txBody>
      </p:sp>
    </p:spTree>
    <p:extLst>
      <p:ext uri="{BB962C8B-B14F-4D97-AF65-F5344CB8AC3E}">
        <p14:creationId xmlns:p14="http://schemas.microsoft.com/office/powerpoint/2010/main" val="26994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mn-lt"/>
                <a:ea typeface="+mn-ea"/>
                <a:cs typeface="+mn-cs"/>
              </a:rPr>
              <a:t>There have been no large randomized controlled-outcome studies comparing His pacing with right ventricular pacing; however, the available data are encouraging</a:t>
            </a:r>
            <a:endParaRPr lang="cs-CZ" sz="1200" b="0" i="0" u="none" strike="noStrike" kern="1200" baseline="0" noProof="0" dirty="0">
              <a:solidFill>
                <a:schemeClr val="tx1"/>
              </a:solidFill>
              <a:latin typeface="+mn-lt"/>
              <a:ea typeface="+mn-ea"/>
              <a:cs typeface="+mn-cs"/>
            </a:endParaRPr>
          </a:p>
          <a:p>
            <a:r>
              <a:rPr lang="cs-CZ" dirty="0" err="1"/>
              <a:t>Kronborg</a:t>
            </a:r>
            <a:r>
              <a:rPr lang="cs-CZ" dirty="0"/>
              <a:t>: </a:t>
            </a:r>
            <a:r>
              <a:rPr lang="en-US" dirty="0"/>
              <a:t>Department of Cardiology, Aarhus University Hospital, </a:t>
            </a:r>
            <a:r>
              <a:rPr lang="en-US" dirty="0" err="1"/>
              <a:t>Skejby</a:t>
            </a:r>
            <a:r>
              <a:rPr lang="en-US" dirty="0"/>
              <a:t>, </a:t>
            </a:r>
            <a:r>
              <a:rPr lang="en-US" dirty="0" err="1"/>
              <a:t>Brendstrupgaardsvej</a:t>
            </a:r>
            <a:r>
              <a:rPr lang="en-US" dirty="0"/>
              <a:t> 100, DK-8200 Aarhus, Denmark Mads.Brix.Kronborg@ki.au.dk.</a:t>
            </a:r>
            <a:endParaRPr lang="en-US" noProof="0"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36</a:t>
            </a:fld>
            <a:endParaRPr lang="en-US"/>
          </a:p>
        </p:txBody>
      </p:sp>
    </p:spTree>
    <p:extLst>
      <p:ext uri="{BB962C8B-B14F-4D97-AF65-F5344CB8AC3E}">
        <p14:creationId xmlns:p14="http://schemas.microsoft.com/office/powerpoint/2010/main" val="135835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Nonrandomized, observational cohort study</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Enrollment period: October 2013 to December 2016</a:t>
            </a:r>
            <a:r>
              <a:rPr lang="cs-CZ" sz="1200" b="0" i="0" u="none" strike="noStrike" kern="1200" baseline="0" dirty="0">
                <a:solidFill>
                  <a:schemeClr val="tx1"/>
                </a:solidFill>
                <a:latin typeface="+mn-lt"/>
                <a:ea typeface="+mn-ea"/>
                <a:cs typeface="+mn-cs"/>
              </a:rPr>
              <a:t>, a</a:t>
            </a:r>
            <a:r>
              <a:rPr lang="en-US" sz="1200" b="0" i="0" u="none" strike="noStrike" kern="1200" baseline="0" dirty="0" err="1">
                <a:solidFill>
                  <a:schemeClr val="tx1"/>
                </a:solidFill>
                <a:latin typeface="+mn-lt"/>
                <a:ea typeface="+mn-ea"/>
                <a:cs typeface="+mn-cs"/>
              </a:rPr>
              <a:t>ll</a:t>
            </a:r>
            <a:r>
              <a:rPr lang="en-US" sz="1200" b="0" i="0" u="none" strike="noStrike" kern="1200" baseline="0" dirty="0">
                <a:solidFill>
                  <a:schemeClr val="tx1"/>
                </a:solidFill>
                <a:latin typeface="+mn-lt"/>
                <a:ea typeface="+mn-ea"/>
                <a:cs typeface="+mn-cs"/>
              </a:rPr>
              <a:t> patients undergoing a new permanent pacemaker implantation for bradycardia indications</a:t>
            </a:r>
          </a:p>
          <a:p>
            <a:r>
              <a:rPr lang="en-US" sz="1200" b="0" i="0" u="none" strike="noStrike" kern="1200" baseline="0" dirty="0">
                <a:solidFill>
                  <a:schemeClr val="tx1"/>
                </a:solidFill>
                <a:latin typeface="+mn-lt"/>
                <a:ea typeface="+mn-ea"/>
                <a:cs typeface="+mn-cs"/>
              </a:rPr>
              <a:t>Geisinger Heart Institute, Wilkes Barre, PA; ‘ Geisinger Heart Institute, Danville, PA; Indiana University, Indianapolis, IN</a:t>
            </a:r>
          </a:p>
          <a:p>
            <a:endParaRPr lang="en-US"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37</a:t>
            </a:fld>
            <a:endParaRPr lang="en-US"/>
          </a:p>
        </p:txBody>
      </p:sp>
    </p:spTree>
    <p:extLst>
      <p:ext uri="{BB962C8B-B14F-4D97-AF65-F5344CB8AC3E}">
        <p14:creationId xmlns:p14="http://schemas.microsoft.com/office/powerpoint/2010/main" val="285275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dirty="0" err="1">
                <a:effectLst/>
                <a:latin typeface="Calibri" panose="020F0502020204030204" pitchFamily="34" charset="0"/>
                <a:ea typeface="Calibri" panose="020F0502020204030204" pitchFamily="34" charset="0"/>
                <a:cs typeface="Times New Roman" panose="02020603050405020304" pitchFamily="18" charset="0"/>
              </a:rPr>
              <a:t>Anatomical</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characterization</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1800" dirty="0">
                <a:effectLst/>
                <a:latin typeface="Calibri" panose="020F0502020204030204" pitchFamily="34" charset="0"/>
                <a:ea typeface="Calibri" panose="020F0502020204030204" pitchFamily="34" charset="0"/>
                <a:cs typeface="Times New Roman" panose="02020603050405020304" pitchFamily="18" charset="0"/>
              </a:rPr>
              <a:t> HB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were</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first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described</a:t>
            </a:r>
            <a:r>
              <a:rPr lang="cs-CZ" sz="1800" dirty="0">
                <a:effectLst/>
                <a:latin typeface="Calibri" panose="020F0502020204030204" pitchFamily="34" charset="0"/>
                <a:ea typeface="Calibri" panose="020F0502020204030204" pitchFamily="34" charset="0"/>
                <a:cs typeface="Times New Roman" panose="02020603050405020304" pitchFamily="18" charset="0"/>
              </a:rPr>
              <a:t> in 1893 by Wilhelm His jr., 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Swiss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anatomist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Wilhelm His Jr., a Swiss anatomist, who not only as the first described the His bundle structure, but also its role in transmitting atrial impulses to the ventricles.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dirty="0"/>
              <a:t>1903 </a:t>
            </a:r>
            <a:r>
              <a:rPr lang="cs-CZ" dirty="0" err="1"/>
              <a:t>Sunao</a:t>
            </a:r>
            <a:r>
              <a:rPr lang="cs-CZ" dirty="0"/>
              <a:t> </a:t>
            </a:r>
            <a:r>
              <a:rPr lang="cs-CZ" dirty="0" err="1"/>
              <a:t>Tawara</a:t>
            </a:r>
            <a:r>
              <a:rPr lang="cs-CZ" dirty="0"/>
              <a:t>, a </a:t>
            </a:r>
            <a:r>
              <a:rPr lang="cs-CZ" dirty="0" err="1"/>
              <a:t>Japanese</a:t>
            </a:r>
            <a:r>
              <a:rPr lang="cs-CZ" dirty="0"/>
              <a:t> </a:t>
            </a:r>
            <a:r>
              <a:rPr lang="cs-CZ" dirty="0" err="1"/>
              <a:t>pathologist</a:t>
            </a:r>
            <a:r>
              <a:rPr lang="cs-CZ" dirty="0"/>
              <a:t>: </a:t>
            </a:r>
            <a:r>
              <a:rPr lang="en-US" sz="1200" b="0" i="0" u="none" strike="noStrike" kern="1200" dirty="0">
                <a:solidFill>
                  <a:schemeClr val="tx1"/>
                </a:solidFill>
                <a:effectLst/>
                <a:latin typeface="+mn-lt"/>
                <a:ea typeface="+mn-ea"/>
                <a:cs typeface="+mn-cs"/>
              </a:rPr>
              <a:t>made seminal observations regarding the cardiac conduction system in 1903  revealing the existence of the AV nodal structure and making detailed observations of the His-Purkinje system (HPS).</a:t>
            </a:r>
            <a:endParaRPr lang="cs-CZ" dirty="0"/>
          </a:p>
          <a:p>
            <a:r>
              <a:rPr lang="cs-CZ" dirty="0"/>
              <a:t>1846 – Purkyně!</a:t>
            </a:r>
          </a:p>
          <a:p>
            <a:r>
              <a:rPr lang="en-US" dirty="0"/>
              <a:t>HB originates from the distal AV node, runs through the inferior portion of the membranous interventricular septum and then, in most individuals, continues along the left side of the crest of the muscular interventricular septum. The proximal part of the HB rests on the right atrial–LV portion of the membranous septum, and the more distal part travels along the RV–LV portion of the membranous septum, immediately below the aortic root </a:t>
            </a:r>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4</a:t>
            </a:fld>
            <a:endParaRPr lang="en-US"/>
          </a:p>
        </p:txBody>
      </p:sp>
    </p:spTree>
    <p:extLst>
      <p:ext uri="{BB962C8B-B14F-4D97-AF65-F5344CB8AC3E}">
        <p14:creationId xmlns:p14="http://schemas.microsoft.com/office/powerpoint/2010/main" val="106148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a:t>
            </a:r>
            <a:r>
              <a:rPr lang="en-US" sz="1200" b="0" i="0" u="none" strike="noStrike" kern="1200" baseline="0" dirty="0" err="1">
                <a:solidFill>
                  <a:schemeClr val="tx1"/>
                </a:solidFill>
                <a:latin typeface="+mn-lt"/>
                <a:ea typeface="+mn-ea"/>
                <a:cs typeface="+mn-cs"/>
              </a:rPr>
              <a:t>Narula</a:t>
            </a:r>
            <a:r>
              <a:rPr lang="en-US" sz="1200" b="0" i="0" u="none" strike="noStrike" kern="1200" baseline="0" dirty="0">
                <a:solidFill>
                  <a:schemeClr val="tx1"/>
                </a:solidFill>
                <a:latin typeface="+mn-lt"/>
                <a:ea typeface="+mn-ea"/>
                <a:cs typeface="+mn-cs"/>
              </a:rPr>
              <a:t> reported in 1977 that HBP can</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normalize LBBB during electrophysiology study</a:t>
            </a:r>
            <a:r>
              <a:rPr lang="cs-CZ" sz="1200" b="0" i="0" u="none" strike="noStrike" kern="1200" baseline="0" dirty="0">
                <a:solidFill>
                  <a:schemeClr val="tx1"/>
                </a:solidFill>
                <a:latin typeface="+mn-lt"/>
                <a:ea typeface="+mn-ea"/>
                <a:cs typeface="+mn-cs"/>
              </a:rPr>
              <a:t>…</a:t>
            </a:r>
            <a:endParaRPr lang="en-US"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5</a:t>
            </a:fld>
            <a:endParaRPr lang="en-US"/>
          </a:p>
        </p:txBody>
      </p:sp>
    </p:spTree>
    <p:extLst>
      <p:ext uri="{BB962C8B-B14F-4D97-AF65-F5344CB8AC3E}">
        <p14:creationId xmlns:p14="http://schemas.microsoft.com/office/powerpoint/2010/main" val="76137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Recent macroscopic anatomic investigations (9)</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have elucidated 3 common variations of the His</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bundle relative to the membranous part of the ventricular</a:t>
            </a:r>
            <a:r>
              <a:rPr lang="cs-CZ" sz="1200" b="0" i="0" u="none" strike="noStrike" kern="1200" baseline="0" dirty="0">
                <a:solidFill>
                  <a:schemeClr val="tx1"/>
                </a:solidFill>
                <a:latin typeface="+mn-lt"/>
                <a:ea typeface="+mn-ea"/>
                <a:cs typeface="+mn-cs"/>
              </a:rPr>
              <a:t> s</a:t>
            </a:r>
            <a:r>
              <a:rPr lang="en-US" sz="1200" b="0" i="0" u="none" strike="noStrike" kern="1200" baseline="0" dirty="0" err="1">
                <a:solidFill>
                  <a:schemeClr val="tx1"/>
                </a:solidFill>
                <a:latin typeface="+mn-lt"/>
                <a:ea typeface="+mn-ea"/>
                <a:cs typeface="+mn-cs"/>
              </a:rPr>
              <a:t>eptum</a:t>
            </a:r>
            <a:r>
              <a:rPr lang="cs-CZ" sz="1200" b="0" i="0" u="none" strike="noStrike" kern="1200" baseline="0" dirty="0">
                <a:solidFill>
                  <a:schemeClr val="tx1"/>
                </a:solidFill>
                <a:latin typeface="+mn-lt"/>
                <a:ea typeface="+mn-ea"/>
                <a:cs typeface="+mn-cs"/>
              </a:rPr>
              <a:t>.</a:t>
            </a:r>
          </a:p>
          <a:p>
            <a:r>
              <a:rPr lang="en-US" dirty="0"/>
              <a:t>In type I anatomy (the most common type, accounting for 46.7% of the hearts examined), the HB courses along the lower border of the membranous part of the interventricular</a:t>
            </a:r>
            <a:endParaRPr lang="cs-CZ" sz="1200" b="0" i="0" u="none" strike="noStrike" kern="1200" baseline="0" dirty="0">
              <a:solidFill>
                <a:schemeClr val="tx1"/>
              </a:solidFill>
              <a:latin typeface="+mn-lt"/>
              <a:ea typeface="+mn-ea"/>
              <a:cs typeface="+mn-cs"/>
            </a:endParaRPr>
          </a:p>
          <a:p>
            <a:r>
              <a:rPr lang="en-US" dirty="0"/>
              <a:t>septum and is covered with only a thin layer of myocardial </a:t>
            </a:r>
            <a:r>
              <a:rPr lang="en-US" dirty="0" err="1"/>
              <a:t>fibres</a:t>
            </a:r>
            <a:r>
              <a:rPr lang="en-US" dirty="0"/>
              <a:t>. The second most common arrangement is the type II anatomy (32.4%), in which the HB runs within the interventricular muscle and is separated from the lower border of the membranous part of the interventricular septum. Finally, in type III anatomy (approximately 21%), also referred to as the naked AV bundle, the HB traverses immediately beneath the endocardium and courses onto the membranous part of the interventricular </a:t>
            </a:r>
            <a:r>
              <a:rPr lang="en-US" dirty="0" err="1"/>
              <a:t>septu</a:t>
            </a:r>
            <a:r>
              <a:rPr lang="cs-CZ" dirty="0"/>
              <a:t>m</a:t>
            </a:r>
            <a:endParaRPr lang="cs-CZ" sz="1200" b="0" i="0" u="none" strike="noStrike" kern="1200" baseline="0" dirty="0">
              <a:solidFill>
                <a:schemeClr val="tx1"/>
              </a:solidFill>
              <a:latin typeface="+mn-lt"/>
              <a:ea typeface="+mn-ea"/>
              <a:cs typeface="+mn-cs"/>
            </a:endParaRPr>
          </a:p>
          <a:p>
            <a:endParaRPr lang="en-US"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6</a:t>
            </a:fld>
            <a:endParaRPr lang="en-US"/>
          </a:p>
        </p:txBody>
      </p:sp>
    </p:spTree>
    <p:extLst>
      <p:ext uri="{BB962C8B-B14F-4D97-AF65-F5344CB8AC3E}">
        <p14:creationId xmlns:p14="http://schemas.microsoft.com/office/powerpoint/2010/main" val="39088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 The S-QRS interval is usually zero, as there is no isoelectric interval between pacing stimulus and QRS due to the presence of a pseudo-delta wave (due to local myocardial capture).</a:t>
            </a:r>
          </a:p>
          <a:p>
            <a:r>
              <a:rPr lang="en-US" sz="1200" b="0" i="0" u="none" strike="noStrike" kern="1200" dirty="0">
                <a:solidFill>
                  <a:schemeClr val="tx1"/>
                </a:solidFill>
                <a:effectLst/>
                <a:latin typeface="+mn-lt"/>
                <a:ea typeface="+mn-ea"/>
                <a:cs typeface="+mn-cs"/>
              </a:rPr>
              <a:t>2. The local ventricular electrogram is directly captured by the pacing stimulus and is not seen as a discrete component.</a:t>
            </a:r>
          </a:p>
          <a:p>
            <a:r>
              <a:rPr lang="en-US" sz="1200" b="0" i="0" u="none" strike="noStrike" kern="1200" dirty="0">
                <a:solidFill>
                  <a:schemeClr val="tx1"/>
                </a:solidFill>
                <a:effectLst/>
                <a:latin typeface="+mn-lt"/>
                <a:ea typeface="+mn-ea"/>
                <a:cs typeface="+mn-cs"/>
              </a:rPr>
              <a:t>3. The paced QRS duration will usually be longer than the native QRS duration by the H-QRS interval, and the overall electrical axis of the paced QRS will be concordant with the electrical axis of the intrinsic QRS. </a:t>
            </a:r>
            <a:r>
              <a:rPr lang="en-US" sz="1200" b="0" i="1" u="none" strike="noStrike" kern="1200" dirty="0">
                <a:solidFill>
                  <a:schemeClr val="tx1"/>
                </a:solidFill>
                <a:effectLst/>
                <a:latin typeface="+mn-lt"/>
                <a:ea typeface="+mn-ea"/>
                <a:cs typeface="+mn-cs"/>
              </a:rPr>
              <a:t>In patients with HPCD, the paced QRS duration may be narrower than the native QRS due to correction of underlying BBB.</a:t>
            </a:r>
            <a:endParaRPr lang="cs-CZ" sz="1200" b="0" i="1" u="none" strike="noStrike" kern="1200" dirty="0">
              <a:solidFill>
                <a:schemeClr val="tx1"/>
              </a:solidFill>
              <a:effectLst/>
              <a:latin typeface="+mn-lt"/>
              <a:ea typeface="+mn-ea"/>
              <a:cs typeface="+mn-cs"/>
            </a:endParaRPr>
          </a:p>
          <a:p>
            <a:r>
              <a:rPr lang="cs-CZ" sz="1200" b="0" i="1" u="none" strike="noStrike" kern="1200" dirty="0">
                <a:solidFill>
                  <a:schemeClr val="tx1"/>
                </a:solidFill>
                <a:effectLst/>
                <a:latin typeface="+mn-lt"/>
                <a:ea typeface="+mn-ea"/>
                <a:cs typeface="+mn-cs"/>
              </a:rPr>
              <a:t>4. </a:t>
            </a:r>
            <a:r>
              <a:rPr lang="cs-CZ" sz="1200" b="0" i="0" u="none" strike="noStrike" kern="1200" dirty="0" err="1">
                <a:solidFill>
                  <a:schemeClr val="tx1"/>
                </a:solidFill>
                <a:effectLst/>
                <a:latin typeface="+mn-lt"/>
                <a:ea typeface="+mn-ea"/>
                <a:cs typeface="+mn-cs"/>
              </a:rPr>
              <a:t>For</a:t>
            </a:r>
            <a:r>
              <a:rPr lang="cs-CZ" sz="1200" b="0" i="0" u="none" strike="noStrike" kern="1200" dirty="0">
                <a:solidFill>
                  <a:schemeClr val="tx1"/>
                </a:solidFill>
                <a:effectLst/>
                <a:latin typeface="+mn-lt"/>
                <a:ea typeface="+mn-ea"/>
                <a:cs typeface="+mn-cs"/>
              </a:rPr>
              <a:t> non-sel HBP = 2 </a:t>
            </a:r>
            <a:r>
              <a:rPr lang="cs-CZ" sz="1200" b="0" i="0" u="none" strike="noStrike" kern="1200" dirty="0" err="1">
                <a:solidFill>
                  <a:schemeClr val="tx1"/>
                </a:solidFill>
                <a:effectLst/>
                <a:latin typeface="+mn-lt"/>
                <a:ea typeface="+mn-ea"/>
                <a:cs typeface="+mn-cs"/>
              </a:rPr>
              <a:t>distinct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pacing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thresholds</a:t>
            </a:r>
            <a:r>
              <a:rPr lang="cs-CZ" sz="1200" b="0" i="0" u="none" strike="noStrike" kern="1200" dirty="0">
                <a:solidFill>
                  <a:schemeClr val="tx1"/>
                </a:solidFill>
                <a:effectLst/>
                <a:latin typeface="+mn-lt"/>
                <a:ea typeface="+mn-ea"/>
                <a:cs typeface="+mn-cs"/>
              </a:rPr>
              <a:t> (1 </a:t>
            </a:r>
            <a:r>
              <a:rPr lang="cs-CZ" sz="1200" b="0" i="0" u="none" strike="noStrike" kern="1200" dirty="0" err="1">
                <a:solidFill>
                  <a:schemeClr val="tx1"/>
                </a:solidFill>
                <a:effectLst/>
                <a:latin typeface="+mn-lt"/>
                <a:ea typeface="+mn-ea"/>
                <a:cs typeface="+mn-cs"/>
              </a:rPr>
              <a:t>for</a:t>
            </a:r>
            <a:r>
              <a:rPr lang="cs-CZ" sz="1200" b="0" i="0" u="none" strike="noStrike" kern="1200" dirty="0">
                <a:solidFill>
                  <a:schemeClr val="tx1"/>
                </a:solidFill>
                <a:effectLst/>
                <a:latin typeface="+mn-lt"/>
                <a:ea typeface="+mn-ea"/>
                <a:cs typeface="+mn-cs"/>
              </a:rPr>
              <a:t> his, 2 </a:t>
            </a:r>
            <a:r>
              <a:rPr lang="cs-CZ" sz="1200" b="0" i="0" u="none" strike="noStrike" kern="1200" dirty="0" err="1">
                <a:solidFill>
                  <a:schemeClr val="tx1"/>
                </a:solidFill>
                <a:effectLst/>
                <a:latin typeface="+mn-lt"/>
                <a:ea typeface="+mn-ea"/>
                <a:cs typeface="+mn-cs"/>
              </a:rPr>
              <a:t>for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ventricle</a:t>
            </a:r>
            <a:r>
              <a:rPr lang="cs-CZ" sz="1200" b="0" i="0" u="none" strike="noStrike" kern="1200" dirty="0">
                <a:solidFill>
                  <a:schemeClr val="tx1"/>
                </a:solidFill>
                <a:effectLst/>
                <a:latin typeface="+mn-lt"/>
                <a:ea typeface="+mn-ea"/>
                <a:cs typeface="+mn-cs"/>
              </a:rPr>
              <a:t>), vs. S-HBP = 1 </a:t>
            </a:r>
            <a:r>
              <a:rPr lang="cs-CZ" sz="1200" b="0" i="0" u="none" strike="noStrike" kern="1200" dirty="0" err="1">
                <a:solidFill>
                  <a:schemeClr val="tx1"/>
                </a:solidFill>
                <a:effectLst/>
                <a:latin typeface="+mn-lt"/>
                <a:ea typeface="+mn-ea"/>
                <a:cs typeface="+mn-cs"/>
              </a:rPr>
              <a:t>pacing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threshold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His</a:t>
            </a:r>
            <a:endParaRPr lang="en-US" sz="1200" b="0" i="0" u="none" strike="noStrike"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9</a:t>
            </a:fld>
            <a:endParaRPr lang="en-US"/>
          </a:p>
        </p:txBody>
      </p:sp>
    </p:spTree>
    <p:extLst>
      <p:ext uri="{BB962C8B-B14F-4D97-AF65-F5344CB8AC3E}">
        <p14:creationId xmlns:p14="http://schemas.microsoft.com/office/powerpoint/2010/main" val="99144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NS HBP jsou dva prahy – uchvácení </a:t>
            </a:r>
            <a:r>
              <a:rPr lang="cs-CZ" dirty="0" err="1"/>
              <a:t>Hise</a:t>
            </a:r>
            <a:r>
              <a:rPr lang="cs-CZ" dirty="0"/>
              <a:t> + svaloviny, uchvácení komory, ale lze najít i variantu NS HBP a dále sel. HBP</a:t>
            </a:r>
          </a:p>
          <a:p>
            <a:r>
              <a:rPr lang="cs-CZ" dirty="0"/>
              <a:t>Při S – HBP je jen jeden práh, jako zde</a:t>
            </a:r>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10</a:t>
            </a:fld>
            <a:endParaRPr lang="en-US"/>
          </a:p>
        </p:txBody>
      </p:sp>
    </p:spTree>
    <p:extLst>
      <p:ext uri="{BB962C8B-B14F-4D97-AF65-F5344CB8AC3E}">
        <p14:creationId xmlns:p14="http://schemas.microsoft.com/office/powerpoint/2010/main" val="379330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Recently, a multicenter HBP collaborative working group proposed a refined set of criteria to define HBP in patients with normal His-Purkinje conduction and in those with HPCD </a:t>
            </a:r>
            <a:r>
              <a:rPr lang="en-US" sz="1200" b="1" i="0" u="none" strike="noStrike" kern="1200" dirty="0">
                <a:solidFill>
                  <a:schemeClr val="tx1"/>
                </a:solidFill>
                <a:effectLst/>
                <a:latin typeface="+mn-lt"/>
                <a:ea typeface="+mn-ea"/>
                <a:cs typeface="+mn-cs"/>
                <a:hlinkClick r:id="rId3"/>
              </a:rPr>
              <a:t>(30)</a:t>
            </a:r>
            <a:r>
              <a:rPr lang="en-US" sz="1200" b="0" i="0" u="none" strike="noStrike" kern="1200" dirty="0">
                <a:solidFill>
                  <a:schemeClr val="tx1"/>
                </a:solidFill>
                <a:effectLst/>
                <a:latin typeface="+mn-lt"/>
                <a:ea typeface="+mn-ea"/>
                <a:cs typeface="+mn-cs"/>
              </a:rPr>
              <a:t>. The authors broadly defined 2 forms of His bundle capture: selective capture, in which the His bundle is the only tissue captured by the pacing stimulus; and nonselective capture, in which there is fusion capture of the His bundle and adjacent ventricular tissues (</a:t>
            </a:r>
            <a:r>
              <a:rPr lang="en-US" sz="1200" b="1" i="0" u="none" strike="noStrike" kern="1200" dirty="0">
                <a:solidFill>
                  <a:schemeClr val="tx1"/>
                </a:solidFill>
                <a:effectLst/>
                <a:latin typeface="+mn-lt"/>
                <a:ea typeface="+mn-ea"/>
                <a:cs typeface="+mn-cs"/>
                <a:hlinkClick r:id="rId4"/>
              </a:rPr>
              <a:t>Table 1</a:t>
            </a:r>
            <a:r>
              <a:rPr lang="en-US" sz="1200" b="0" i="0" u="none" strike="noStrike" kern="1200" dirty="0">
                <a:solidFill>
                  <a:schemeClr val="tx1"/>
                </a:solidFill>
                <a:effectLst/>
                <a:latin typeface="+mn-lt"/>
                <a:ea typeface="+mn-ea"/>
                <a:cs typeface="+mn-cs"/>
              </a:rPr>
              <a:t>). Various criteria for S-HBP or NS-HBP are described in the following text.</a:t>
            </a:r>
            <a:endParaRPr lang="cs-CZ" sz="1200" b="0" i="0" u="none" strike="noStrike" kern="1200" baseline="0" dirty="0">
              <a:solidFill>
                <a:schemeClr val="tx1"/>
              </a:solidFill>
              <a:latin typeface="+mn-lt"/>
              <a:ea typeface="+mn-ea"/>
              <a:cs typeface="+mn-cs"/>
            </a:endParaRPr>
          </a:p>
          <a:p>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patients with BBB, 3 different capture</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thresholds may be noted</a:t>
            </a:r>
            <a:r>
              <a:rPr lang="cs-CZ"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depending on selective or nonselective His capture</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with correction (RV, right bundle or left bundle, and</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complete His bundle capture).</a:t>
            </a:r>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Utility of</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automatic threshold testing features is limited in</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HBP</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due to lack of</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evoked potentials, this feature may fail to detect the</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true His capture threshold.</a:t>
            </a:r>
            <a:endParaRPr lang="cs-CZ"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Importantly, additional training of the</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device clinic personnel is necessary to ensure appropriate</a:t>
            </a:r>
            <a:r>
              <a:rPr lang="cs-CZ"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programming during follow-up.</a:t>
            </a:r>
            <a:endParaRPr lang="en-US" dirty="0"/>
          </a:p>
        </p:txBody>
      </p:sp>
      <p:sp>
        <p:nvSpPr>
          <p:cNvPr id="4" name="Zástupný symbol pro číslo snímku 3"/>
          <p:cNvSpPr>
            <a:spLocks noGrp="1"/>
          </p:cNvSpPr>
          <p:nvPr>
            <p:ph type="sldNum" sz="quarter" idx="10"/>
          </p:nvPr>
        </p:nvSpPr>
        <p:spPr/>
        <p:txBody>
          <a:bodyPr/>
          <a:lstStyle/>
          <a:p>
            <a:fld id="{539E040B-B4CC-445D-9883-F037978829BE}" type="slidenum">
              <a:rPr lang="en-US" smtClean="0"/>
              <a:t>11</a:t>
            </a:fld>
            <a:endParaRPr lang="en-US"/>
          </a:p>
        </p:txBody>
      </p:sp>
    </p:spTree>
    <p:extLst>
      <p:ext uri="{BB962C8B-B14F-4D97-AF65-F5344CB8AC3E}">
        <p14:creationId xmlns:p14="http://schemas.microsoft.com/office/powerpoint/2010/main" val="100234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In patients with a type I HB anatomy, if the lead is implanted within the HB, one can expect NS-HBP capture (His plus RV septal) at higher pacing outputs and S-HBP capture (His only) at lower pacing outputs. In patients with a type II HB anatomy, getting the lead helix within the HB can be difficult. In this situation, a high pacing output results in NS-HBP capture (His plus RV septal), and lower pacing outputs result in RV septal capture only. This situation is similar to a para-</a:t>
            </a:r>
            <a:r>
              <a:rPr lang="en-US" dirty="0" err="1"/>
              <a:t>hisian</a:t>
            </a:r>
            <a:r>
              <a:rPr lang="en-US" dirty="0"/>
              <a:t> pacing response seen during electrophysiology studies and occurs only when the HB lead is implanted in the peri-</a:t>
            </a:r>
            <a:r>
              <a:rPr lang="en-US" dirty="0" err="1"/>
              <a:t>hisian</a:t>
            </a:r>
            <a:r>
              <a:rPr lang="en-US" dirty="0"/>
              <a:t> region (as opposed to within the HB). Finally, in patients with type III HB anatomy, if the lead helix is successfully implanted in the HB, one can expect S-HBP capture at all pacing outputs. </a:t>
            </a:r>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12</a:t>
            </a:fld>
            <a:endParaRPr lang="en-US"/>
          </a:p>
        </p:txBody>
      </p:sp>
    </p:spTree>
    <p:extLst>
      <p:ext uri="{BB962C8B-B14F-4D97-AF65-F5344CB8AC3E}">
        <p14:creationId xmlns:p14="http://schemas.microsoft.com/office/powerpoint/2010/main" val="45367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Put</a:t>
            </a:r>
            <a:r>
              <a:rPr lang="cs-CZ" dirty="0"/>
              <a:t> </a:t>
            </a:r>
            <a:r>
              <a:rPr lang="cs-CZ" dirty="0" err="1"/>
              <a:t>two</a:t>
            </a:r>
            <a:r>
              <a:rPr lang="cs-CZ" dirty="0"/>
              <a:t> and </a:t>
            </a:r>
            <a:r>
              <a:rPr lang="cs-CZ" dirty="0" err="1"/>
              <a:t>two</a:t>
            </a:r>
            <a:r>
              <a:rPr lang="cs-CZ" dirty="0"/>
              <a:t> </a:t>
            </a:r>
            <a:r>
              <a:rPr lang="cs-CZ" dirty="0" err="1"/>
              <a:t>together</a:t>
            </a:r>
            <a:endParaRPr lang="cs-CZ" dirty="0"/>
          </a:p>
        </p:txBody>
      </p:sp>
      <p:sp>
        <p:nvSpPr>
          <p:cNvPr id="4" name="Zástupný symbol pro číslo snímku 3"/>
          <p:cNvSpPr>
            <a:spLocks noGrp="1"/>
          </p:cNvSpPr>
          <p:nvPr>
            <p:ph type="sldNum" sz="quarter" idx="5"/>
          </p:nvPr>
        </p:nvSpPr>
        <p:spPr/>
        <p:txBody>
          <a:bodyPr/>
          <a:lstStyle/>
          <a:p>
            <a:fld id="{539E040B-B4CC-445D-9883-F037978829BE}" type="slidenum">
              <a:rPr lang="en-US" smtClean="0"/>
              <a:t>14</a:t>
            </a:fld>
            <a:endParaRPr lang="en-US"/>
          </a:p>
        </p:txBody>
      </p:sp>
    </p:spTree>
    <p:extLst>
      <p:ext uri="{BB962C8B-B14F-4D97-AF65-F5344CB8AC3E}">
        <p14:creationId xmlns:p14="http://schemas.microsoft.com/office/powerpoint/2010/main" val="1964476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4" name="Nadpis 13"/>
          <p:cNvSpPr>
            <a:spLocks noGrp="1"/>
          </p:cNvSpPr>
          <p:nvPr>
            <p:ph type="ctrTitle"/>
          </p:nvPr>
        </p:nvSpPr>
        <p:spPr>
          <a:xfrm>
            <a:off x="1432560" y="269923"/>
            <a:ext cx="7406640" cy="1104138"/>
          </a:xfrm>
        </p:spPr>
        <p:txBody>
          <a:bodyPr anchor="b"/>
          <a:lstStyle>
            <a:lvl1pPr algn="l">
              <a:defRPr/>
            </a:lvl1pPr>
            <a:extLst/>
          </a:lstStyle>
          <a:p>
            <a:r>
              <a:rPr kumimoji="0" lang="cs-CZ"/>
              <a:t>Kliknutím lze upravit styl.</a:t>
            </a:r>
            <a:endParaRPr kumimoji="0" lang="en-US"/>
          </a:p>
        </p:txBody>
      </p:sp>
      <p:sp>
        <p:nvSpPr>
          <p:cNvPr id="22" name="Podnadpis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a:t>Kliknutím lze upravit styl předlohy.</a:t>
            </a:r>
            <a:endParaRPr kumimoji="0" lang="en-US"/>
          </a:p>
        </p:txBody>
      </p:sp>
      <p:sp>
        <p:nvSpPr>
          <p:cNvPr id="7" name="Zástupný symbol pro datum 6"/>
          <p:cNvSpPr>
            <a:spLocks noGrp="1"/>
          </p:cNvSpPr>
          <p:nvPr>
            <p:ph type="dt" sz="half" idx="10"/>
          </p:nvPr>
        </p:nvSpPr>
        <p:spPr/>
        <p:txBody>
          <a:bodyPr/>
          <a:lstStyle/>
          <a:p>
            <a:fld id="{6132C133-91FF-4BF6-972E-5C926F536296}" type="datetimeFigureOut">
              <a:rPr lang="en-US" smtClean="0"/>
              <a:t>11/15/2021</a:t>
            </a:fld>
            <a:endParaRPr lang="en-US"/>
          </a:p>
        </p:txBody>
      </p:sp>
      <p:sp>
        <p:nvSpPr>
          <p:cNvPr id="20" name="Zástupný symbol pro zápatí 19"/>
          <p:cNvSpPr>
            <a:spLocks noGrp="1"/>
          </p:cNvSpPr>
          <p:nvPr>
            <p:ph type="ftr" sz="quarter" idx="11"/>
          </p:nvPr>
        </p:nvSpPr>
        <p:spPr/>
        <p:txBody>
          <a:bodyPr/>
          <a:lstStyle/>
          <a:p>
            <a:endParaRPr lang="en-US"/>
          </a:p>
        </p:txBody>
      </p:sp>
      <p:sp>
        <p:nvSpPr>
          <p:cNvPr id="10" name="Zástupný symbol pro číslo snímku 9"/>
          <p:cNvSpPr>
            <a:spLocks noGrp="1"/>
          </p:cNvSpPr>
          <p:nvPr>
            <p:ph type="sldNum" sz="quarter" idx="12"/>
          </p:nvPr>
        </p:nvSpPr>
        <p:spPr/>
        <p:txBody>
          <a:bodyPr/>
          <a:lstStyle/>
          <a:p>
            <a:fld id="{624A4173-029E-4321-B8A2-4C29DAECDD12}" type="slidenum">
              <a:rPr lang="en-US" smtClean="0"/>
              <a:t>‹#›</a:t>
            </a:fld>
            <a:endParaRPr lang="en-US"/>
          </a:p>
        </p:txBody>
      </p:sp>
      <p:sp>
        <p:nvSpPr>
          <p:cNvPr id="8" name="Ová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á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6132C133-91FF-4BF6-972E-5C926F536296}" type="datetimeFigureOut">
              <a:rPr lang="en-US" smtClean="0"/>
              <a:t>11/15/2021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205980"/>
            <a:ext cx="1828800" cy="4388644"/>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1143000" y="205980"/>
            <a:ext cx="5562600" cy="4388644"/>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6132C133-91FF-4BF6-972E-5C926F536296}" type="datetimeFigureOut">
              <a:rPr lang="en-US" smtClean="0"/>
              <a:t>11/15/2021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6132C133-91FF-4BF6-972E-5C926F536296}" type="datetimeFigureOut">
              <a:rPr lang="en-US" smtClean="0"/>
              <a:t>11/15/2021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7" name="Obdélník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6132C133-91FF-4BF6-972E-5C926F536296}" type="datetimeFigureOut">
              <a:rPr lang="en-US" smtClean="0"/>
              <a:t>11/15/2021</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624A4173-029E-4321-B8A2-4C29DAECDD12}" type="slidenum">
              <a:rPr lang="en-US" smtClean="0"/>
              <a:t>‹#›</a:t>
            </a:fld>
            <a:endParaRPr lang="en-US"/>
          </a:p>
        </p:txBody>
      </p:sp>
      <p:sp>
        <p:nvSpPr>
          <p:cNvPr id="10" name="Obdélník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á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á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435608" y="205740"/>
            <a:ext cx="7498080" cy="857250"/>
          </a:xfrm>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6132C133-91FF-4BF6-972E-5C926F536296}" type="datetimeFigureOut">
              <a:rPr lang="en-US" smtClean="0"/>
              <a:t>11/15/2021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Kliknutím lze upravit styly předlohy textu.</a:t>
            </a:r>
          </a:p>
        </p:txBody>
      </p:sp>
      <p:sp>
        <p:nvSpPr>
          <p:cNvPr id="4" name="Zástupný symbol pro text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Kliknutím lze upravit styly předlohy textu.</a:t>
            </a:r>
          </a:p>
        </p:txBody>
      </p:sp>
      <p:sp>
        <p:nvSpPr>
          <p:cNvPr id="5" name="Zástupný symbol pro obsah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6132C133-91FF-4BF6-972E-5C926F536296}" type="datetimeFigureOut">
              <a:rPr lang="en-US" smtClean="0"/>
              <a:t>11/15/2021</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1435608" y="205740"/>
            <a:ext cx="7498080" cy="857250"/>
          </a:xfrm>
        </p:spPr>
        <p:txBody>
          <a:bodyPr anchor="ct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6132C133-91FF-4BF6-972E-5C926F536296}" type="datetimeFigureOut">
              <a:rPr lang="en-US" smtClean="0"/>
              <a:t>11/15/2021</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Obdélník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Zástupný symbol pro datum 1"/>
          <p:cNvSpPr>
            <a:spLocks noGrp="1"/>
          </p:cNvSpPr>
          <p:nvPr>
            <p:ph type="dt" sz="half" idx="10"/>
          </p:nvPr>
        </p:nvSpPr>
        <p:spPr/>
        <p:txBody>
          <a:bodyPr/>
          <a:lstStyle/>
          <a:p>
            <a:fld id="{6132C133-91FF-4BF6-972E-5C926F536296}" type="datetimeFigureOut">
              <a:rPr lang="en-US" smtClean="0"/>
              <a:t>11/15/2021</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624A4173-029E-4321-B8A2-4C29DAECDD12}" type="slidenum">
              <a:rPr lang="en-US" smtClean="0"/>
              <a:t>‹#›</a:t>
            </a:fld>
            <a:endParaRPr lang="en-US"/>
          </a:p>
        </p:txBody>
      </p:sp>
      <p:sp>
        <p:nvSpPr>
          <p:cNvPr id="6" name="Obdélník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cs-CZ"/>
              <a:t>Kliknutím lze upravit styl.</a:t>
            </a:r>
            <a:endParaRPr kumimoji="0" lang="en-US"/>
          </a:p>
        </p:txBody>
      </p:sp>
      <p:sp>
        <p:nvSpPr>
          <p:cNvPr id="3" name="Zástupný symbol pro text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cs-CZ"/>
              <a:t>Kliknutím lze upravit styly předlohy textu.</a:t>
            </a:r>
          </a:p>
        </p:txBody>
      </p:sp>
      <p:sp>
        <p:nvSpPr>
          <p:cNvPr id="4" name="Zástupný symbol pro obsah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6132C133-91FF-4BF6-972E-5C926F536296}" type="datetimeFigureOut">
              <a:rPr lang="en-US" smtClean="0"/>
              <a:t>11/15/2021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624A4173-029E-4321-B8A2-4C29DAECDD1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cs-CZ"/>
              <a:t>Kliknutím lze upravit styl.</a:t>
            </a:r>
            <a:endParaRPr kumimoji="0" lang="en-US"/>
          </a:p>
        </p:txBody>
      </p:sp>
      <p:sp>
        <p:nvSpPr>
          <p:cNvPr id="5" name="Zástupný symbol pro datum 4"/>
          <p:cNvSpPr>
            <a:spLocks noGrp="1"/>
          </p:cNvSpPr>
          <p:nvPr>
            <p:ph type="dt" sz="half" idx="10"/>
          </p:nvPr>
        </p:nvSpPr>
        <p:spPr/>
        <p:txBody>
          <a:bodyPr/>
          <a:lstStyle/>
          <a:p>
            <a:fld id="{6132C133-91FF-4BF6-972E-5C926F536296}" type="datetimeFigureOut">
              <a:rPr lang="en-US" smtClean="0"/>
              <a:t>11/15/2021</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624A4173-029E-4321-B8A2-4C29DAECDD12}" type="slidenum">
              <a:rPr lang="en-US" smtClean="0"/>
              <a:t>‹#›</a:t>
            </a:fld>
            <a:endParaRPr lang="en-US"/>
          </a:p>
        </p:txBody>
      </p:sp>
      <p:sp>
        <p:nvSpPr>
          <p:cNvPr id="8" name="Obdélník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Zástupný symbol pro obrázek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cs-CZ"/>
              <a:t>Kliknutím na ikonu přidáte obrázek.</a:t>
            </a:r>
            <a:endParaRPr kumimoji="0" lang="en-US" dirty="0"/>
          </a:p>
        </p:txBody>
      </p:sp>
      <p:sp>
        <p:nvSpPr>
          <p:cNvPr id="9" name="Vývojový diagram: postup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Vývojový diagram: postup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Zástupný symbol pro text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cs-CZ"/>
              <a:t>Kliknutím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Výseč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á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stenec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Zástupný symbol pro nadpis 4"/>
          <p:cNvSpPr>
            <a:spLocks noGrp="1"/>
          </p:cNvSpPr>
          <p:nvPr>
            <p:ph type="title"/>
          </p:nvPr>
        </p:nvSpPr>
        <p:spPr>
          <a:xfrm>
            <a:off x="1435608" y="205979"/>
            <a:ext cx="7498080" cy="857250"/>
          </a:xfrm>
          <a:prstGeom prst="rect">
            <a:avLst/>
          </a:prstGeom>
        </p:spPr>
        <p:txBody>
          <a:bodyPr anchor="ctr">
            <a:normAutofit/>
          </a:bodyPr>
          <a:lstStyle/>
          <a:p>
            <a:r>
              <a:rPr kumimoji="0" lang="cs-CZ"/>
              <a:t>Kliknutím lze upravit styl.</a:t>
            </a:r>
            <a:endParaRPr kumimoji="0" lang="en-US"/>
          </a:p>
        </p:txBody>
      </p:sp>
      <p:sp>
        <p:nvSpPr>
          <p:cNvPr id="9" name="Zástupný symbol pro text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24" name="Zástupný symbol pro datum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132C133-91FF-4BF6-972E-5C926F536296}" type="datetimeFigureOut">
              <a:rPr lang="en-US" smtClean="0"/>
              <a:t>11/15/2021</a:t>
            </a:fld>
            <a:endParaRPr lang="en-US"/>
          </a:p>
        </p:txBody>
      </p:sp>
      <p:sp>
        <p:nvSpPr>
          <p:cNvPr id="10" name="Zástupný symbol pro zápatí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Zástupný symbol pro číslo snímku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24A4173-029E-4321-B8A2-4C29DAECDD12}" type="slidenum">
              <a:rPr lang="en-US" smtClean="0"/>
              <a:t>‹#›</a:t>
            </a:fld>
            <a:endParaRPr lang="en-US"/>
          </a:p>
        </p:txBody>
      </p:sp>
      <p:sp>
        <p:nvSpPr>
          <p:cNvPr id="15" name="Obdélník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4.png"/><Relationship Id="rId5" Type="http://schemas.openxmlformats.org/officeDocument/2006/relationships/slideLayout" Target="../slideLayouts/slideLayout7.xml"/><Relationship Id="rId4" Type="http://schemas.openxmlformats.org/officeDocument/2006/relationships/video" Target="../media/media6.mp4"/></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41824" y="400561"/>
            <a:ext cx="7406640" cy="1440158"/>
          </a:xfrm>
        </p:spPr>
        <p:txBody>
          <a:bodyPr>
            <a:noAutofit/>
          </a:bodyPr>
          <a:lstStyle/>
          <a:p>
            <a:r>
              <a:rPr lang="cs-CZ" sz="4000" dirty="0">
                <a:effectLst/>
              </a:rPr>
              <a:t>Princip fyziologické stimulace </a:t>
            </a:r>
            <a:r>
              <a:rPr lang="cs-CZ" sz="4000" dirty="0" err="1">
                <a:effectLst/>
              </a:rPr>
              <a:t>Hisova</a:t>
            </a:r>
            <a:r>
              <a:rPr lang="cs-CZ" sz="4000" dirty="0">
                <a:effectLst/>
              </a:rPr>
              <a:t> svazku</a:t>
            </a:r>
            <a:endParaRPr lang="en-GB" sz="2400" i="1" dirty="0"/>
          </a:p>
        </p:txBody>
      </p:sp>
      <p:pic>
        <p:nvPicPr>
          <p:cNvPr id="4" name="Picture 5" descr="C:\Users\Alan\Desktop\rsz_up_logo_lf-up_had_cz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813461"/>
            <a:ext cx="2232248" cy="883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lan\Desktop\zsf-ju-rgb-positive-new-20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000582"/>
            <a:ext cx="3168352" cy="485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Alan\Desktop\image-0-100-fit-80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4333" y="3598702"/>
            <a:ext cx="2240155" cy="11145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6"/>
          <p:cNvCxnSpPr/>
          <p:nvPr/>
        </p:nvCxnSpPr>
        <p:spPr>
          <a:xfrm>
            <a:off x="1259632" y="378455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odnadpis 2">
            <a:extLst>
              <a:ext uri="{FF2B5EF4-FFF2-40B4-BE49-F238E27FC236}">
                <a16:creationId xmlns:a16="http://schemas.microsoft.com/office/drawing/2014/main" id="{4AF76E86-2F4D-41FE-9617-82B13E4C78E1}"/>
              </a:ext>
            </a:extLst>
          </p:cNvPr>
          <p:cNvSpPr txBox="1">
            <a:spLocks/>
          </p:cNvSpPr>
          <p:nvPr/>
        </p:nvSpPr>
        <p:spPr>
          <a:xfrm>
            <a:off x="1403648" y="2067694"/>
            <a:ext cx="7560840" cy="1531008"/>
          </a:xfrm>
          <a:prstGeom prst="rect">
            <a:avLst/>
          </a:prstGeom>
        </p:spPr>
        <p:txBody>
          <a:bodyPr tIns="0">
            <a:normAutofit fontScale="92500" lnSpcReduction="20000"/>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r>
              <a:rPr lang="en-US" dirty="0"/>
              <a:t>Alan Bulava</a:t>
            </a:r>
            <a:endParaRPr lang="cs-CZ" dirty="0"/>
          </a:p>
          <a:p>
            <a:endParaRPr lang="cs-CZ" sz="1900" i="1" dirty="0"/>
          </a:p>
          <a:p>
            <a:r>
              <a:rPr lang="cs-CZ" sz="1900" i="1" dirty="0"/>
              <a:t>Kardiocentrum, Nemocnice České Budějovice, a.s.</a:t>
            </a:r>
          </a:p>
          <a:p>
            <a:r>
              <a:rPr lang="cs-CZ" sz="1900" i="1" dirty="0"/>
              <a:t>ZSF JU v Českých Budějovicích</a:t>
            </a:r>
          </a:p>
          <a:p>
            <a:r>
              <a:rPr lang="cs-CZ" sz="1900" i="1" dirty="0"/>
              <a:t>LF UP Olomouc</a:t>
            </a:r>
            <a:endParaRPr lang="en-US" sz="1900" i="1" dirty="0"/>
          </a:p>
        </p:txBody>
      </p:sp>
      <p:sp>
        <p:nvSpPr>
          <p:cNvPr id="13" name="TextovéPole 8">
            <a:extLst>
              <a:ext uri="{FF2B5EF4-FFF2-40B4-BE49-F238E27FC236}">
                <a16:creationId xmlns:a16="http://schemas.microsoft.com/office/drawing/2014/main" id="{D5DCA0BE-3C77-4E2D-BA56-7D2A24FC3B15}"/>
              </a:ext>
            </a:extLst>
          </p:cNvPr>
          <p:cNvSpPr txBox="1"/>
          <p:nvPr/>
        </p:nvSpPr>
        <p:spPr>
          <a:xfrm>
            <a:off x="3871045" y="4844933"/>
            <a:ext cx="5309467"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100" i="1" dirty="0"/>
              <a:t>XVIII. České a slovenské sympozium o arytmiích a trvalé kardiostimulaci, Olomouc, 7.-9.11.2021</a:t>
            </a:r>
            <a:endParaRPr lang="en-US" sz="1100" i="1" dirty="0"/>
          </a:p>
        </p:txBody>
      </p:sp>
    </p:spTree>
    <p:extLst>
      <p:ext uri="{BB962C8B-B14F-4D97-AF65-F5344CB8AC3E}">
        <p14:creationId xmlns:p14="http://schemas.microsoft.com/office/powerpoint/2010/main" val="129562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14908DC-A287-4D84-B36C-6ED920BFE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547"/>
            <a:ext cx="9144000" cy="3992451"/>
          </a:xfrm>
          <a:prstGeom prst="rect">
            <a:avLst/>
          </a:prstGeom>
        </p:spPr>
      </p:pic>
      <p:sp>
        <p:nvSpPr>
          <p:cNvPr id="2" name="TextovéPole 1">
            <a:extLst>
              <a:ext uri="{FF2B5EF4-FFF2-40B4-BE49-F238E27FC236}">
                <a16:creationId xmlns:a16="http://schemas.microsoft.com/office/drawing/2014/main" id="{A29A1621-7646-49A2-B8C6-E958512E1CD6}"/>
              </a:ext>
            </a:extLst>
          </p:cNvPr>
          <p:cNvSpPr txBox="1"/>
          <p:nvPr/>
        </p:nvSpPr>
        <p:spPr>
          <a:xfrm>
            <a:off x="2123728" y="1790695"/>
            <a:ext cx="895758" cy="276999"/>
          </a:xfrm>
          <a:prstGeom prst="rect">
            <a:avLst/>
          </a:prstGeom>
          <a:noFill/>
        </p:spPr>
        <p:txBody>
          <a:bodyPr wrap="none" rtlCol="0">
            <a:spAutoFit/>
          </a:bodyPr>
          <a:lstStyle/>
          <a:p>
            <a:r>
              <a:rPr lang="cs-CZ" sz="1200" dirty="0"/>
              <a:t>1.4 V@1ms</a:t>
            </a:r>
          </a:p>
        </p:txBody>
      </p:sp>
      <p:sp>
        <p:nvSpPr>
          <p:cNvPr id="7" name="TextovéPole 6">
            <a:extLst>
              <a:ext uri="{FF2B5EF4-FFF2-40B4-BE49-F238E27FC236}">
                <a16:creationId xmlns:a16="http://schemas.microsoft.com/office/drawing/2014/main" id="{94D8D6A6-181D-4B76-AB23-670E588AB2F4}"/>
              </a:ext>
            </a:extLst>
          </p:cNvPr>
          <p:cNvSpPr txBox="1"/>
          <p:nvPr/>
        </p:nvSpPr>
        <p:spPr>
          <a:xfrm>
            <a:off x="4067944" y="1779662"/>
            <a:ext cx="895758" cy="276999"/>
          </a:xfrm>
          <a:prstGeom prst="rect">
            <a:avLst/>
          </a:prstGeom>
          <a:noFill/>
        </p:spPr>
        <p:txBody>
          <a:bodyPr wrap="none" rtlCol="0">
            <a:spAutoFit/>
          </a:bodyPr>
          <a:lstStyle/>
          <a:p>
            <a:r>
              <a:rPr lang="cs-CZ" sz="1200" dirty="0"/>
              <a:t>1,2 V@1ms</a:t>
            </a:r>
          </a:p>
        </p:txBody>
      </p:sp>
      <p:sp>
        <p:nvSpPr>
          <p:cNvPr id="8" name="Obdélník: se zakulacenými rohy 7">
            <a:extLst>
              <a:ext uri="{FF2B5EF4-FFF2-40B4-BE49-F238E27FC236}">
                <a16:creationId xmlns:a16="http://schemas.microsoft.com/office/drawing/2014/main" id="{58582438-A5C6-4888-A0D3-44BA2BA95099}"/>
              </a:ext>
            </a:extLst>
          </p:cNvPr>
          <p:cNvSpPr/>
          <p:nvPr/>
        </p:nvSpPr>
        <p:spPr>
          <a:xfrm>
            <a:off x="2195736" y="825022"/>
            <a:ext cx="1637516" cy="3990423"/>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se zakulacenými rohy 8">
            <a:extLst>
              <a:ext uri="{FF2B5EF4-FFF2-40B4-BE49-F238E27FC236}">
                <a16:creationId xmlns:a16="http://schemas.microsoft.com/office/drawing/2014/main" id="{1C5E19D0-EF82-4E5D-9CDF-E576436BBEDB}"/>
              </a:ext>
            </a:extLst>
          </p:cNvPr>
          <p:cNvSpPr/>
          <p:nvPr/>
        </p:nvSpPr>
        <p:spPr>
          <a:xfrm>
            <a:off x="4139952" y="811547"/>
            <a:ext cx="1534908" cy="3990423"/>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009B4C08-BB4E-4668-AE3C-575DAB23CA8C}"/>
              </a:ext>
            </a:extLst>
          </p:cNvPr>
          <p:cNvSpPr txBox="1"/>
          <p:nvPr/>
        </p:nvSpPr>
        <p:spPr>
          <a:xfrm>
            <a:off x="2195736" y="411510"/>
            <a:ext cx="1831493" cy="369332"/>
          </a:xfrm>
          <a:prstGeom prst="rect">
            <a:avLst/>
          </a:prstGeom>
          <a:noFill/>
        </p:spPr>
        <p:txBody>
          <a:bodyPr wrap="square" rtlCol="0">
            <a:spAutoFit/>
          </a:bodyPr>
          <a:lstStyle/>
          <a:p>
            <a:pPr algn="ctr"/>
            <a:r>
              <a:rPr lang="cs-CZ" dirty="0">
                <a:solidFill>
                  <a:srgbClr val="FFC000"/>
                </a:solidFill>
              </a:rPr>
              <a:t>S-HBP</a:t>
            </a:r>
          </a:p>
        </p:txBody>
      </p:sp>
      <p:sp>
        <p:nvSpPr>
          <p:cNvPr id="11" name="TextovéPole 10">
            <a:extLst>
              <a:ext uri="{FF2B5EF4-FFF2-40B4-BE49-F238E27FC236}">
                <a16:creationId xmlns:a16="http://schemas.microsoft.com/office/drawing/2014/main" id="{18DB175D-C7BB-468E-AC83-5D348F8A45F6}"/>
              </a:ext>
            </a:extLst>
          </p:cNvPr>
          <p:cNvSpPr txBox="1"/>
          <p:nvPr/>
        </p:nvSpPr>
        <p:spPr>
          <a:xfrm>
            <a:off x="4036651" y="432996"/>
            <a:ext cx="1831493" cy="338554"/>
          </a:xfrm>
          <a:prstGeom prst="rect">
            <a:avLst/>
          </a:prstGeom>
          <a:noFill/>
        </p:spPr>
        <p:txBody>
          <a:bodyPr wrap="square" rtlCol="0">
            <a:spAutoFit/>
          </a:bodyPr>
          <a:lstStyle/>
          <a:p>
            <a:pPr algn="ctr"/>
            <a:r>
              <a:rPr lang="cs-CZ" sz="1600" dirty="0">
                <a:solidFill>
                  <a:srgbClr val="00B0F0"/>
                </a:solidFill>
              </a:rPr>
              <a:t>Ztráta stimulace</a:t>
            </a:r>
          </a:p>
        </p:txBody>
      </p:sp>
    </p:spTree>
    <p:extLst>
      <p:ext uri="{BB962C8B-B14F-4D97-AF65-F5344CB8AC3E}">
        <p14:creationId xmlns:p14="http://schemas.microsoft.com/office/powerpoint/2010/main" val="11103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Selektivní a neselektivní stimulace HS</a:t>
            </a: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70826"/>
            <a:ext cx="9144000" cy="353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a:extLst>
              <a:ext uri="{FF2B5EF4-FFF2-40B4-BE49-F238E27FC236}">
                <a16:creationId xmlns:a16="http://schemas.microsoft.com/office/drawing/2014/main" id="{F2442203-6B6D-4925-B50A-459BCB76F001}"/>
              </a:ext>
            </a:extLst>
          </p:cNvPr>
          <p:cNvSpPr txBox="1"/>
          <p:nvPr/>
        </p:nvSpPr>
        <p:spPr>
          <a:xfrm>
            <a:off x="4603745" y="4803998"/>
            <a:ext cx="4504759" cy="261610"/>
          </a:xfrm>
          <a:prstGeom prst="rect">
            <a:avLst/>
          </a:prstGeom>
          <a:noFill/>
        </p:spPr>
        <p:txBody>
          <a:bodyPr wrap="none" rtlCol="0">
            <a:spAutoFit/>
          </a:bodyPr>
          <a:lstStyle/>
          <a:p>
            <a:r>
              <a:rPr lang="cs-CZ" sz="1100" i="1" dirty="0" err="1"/>
              <a:t>Vijayaraman</a:t>
            </a:r>
            <a:r>
              <a:rPr lang="cs-CZ" sz="1100" i="1" dirty="0"/>
              <a:t> P., </a:t>
            </a:r>
            <a:r>
              <a:rPr lang="cs-CZ" sz="1100" i="1" dirty="0" err="1"/>
              <a:t>Dandamudi</a:t>
            </a:r>
            <a:r>
              <a:rPr lang="cs-CZ" sz="1100" i="1" dirty="0"/>
              <a:t> G., </a:t>
            </a:r>
            <a:r>
              <a:rPr lang="cs-CZ" sz="1100" i="1" dirty="0" err="1"/>
              <a:t>Zanon</a:t>
            </a:r>
            <a:r>
              <a:rPr lang="cs-CZ" sz="1100" i="1" dirty="0"/>
              <a:t> F., et al. </a:t>
            </a:r>
            <a:r>
              <a:rPr lang="cs-CZ" sz="1100" i="1" dirty="0" err="1"/>
              <a:t>Heart</a:t>
            </a:r>
            <a:r>
              <a:rPr lang="cs-CZ" sz="1100" i="1" dirty="0"/>
              <a:t> Rhythm 2018;15:460–468</a:t>
            </a:r>
          </a:p>
        </p:txBody>
      </p:sp>
      <p:sp>
        <p:nvSpPr>
          <p:cNvPr id="4" name="Obdélník: se zakulacenými rohy 3">
            <a:extLst>
              <a:ext uri="{FF2B5EF4-FFF2-40B4-BE49-F238E27FC236}">
                <a16:creationId xmlns:a16="http://schemas.microsoft.com/office/drawing/2014/main" id="{DD91CC47-BCAE-42A6-92B7-52C5936AA9CE}"/>
              </a:ext>
            </a:extLst>
          </p:cNvPr>
          <p:cNvSpPr/>
          <p:nvPr/>
        </p:nvSpPr>
        <p:spPr>
          <a:xfrm>
            <a:off x="3923928" y="1176427"/>
            <a:ext cx="5112568" cy="309269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560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550F951-274D-4794-BE0A-A1FFF30B0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43558"/>
            <a:ext cx="743902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54ED1477-E966-4701-B42A-3F89C59BFAF9}"/>
              </a:ext>
            </a:extLst>
          </p:cNvPr>
          <p:cNvSpPr txBox="1"/>
          <p:nvPr/>
        </p:nvSpPr>
        <p:spPr>
          <a:xfrm>
            <a:off x="1475656" y="4083918"/>
            <a:ext cx="2597186" cy="584775"/>
          </a:xfrm>
          <a:prstGeom prst="rect">
            <a:avLst/>
          </a:prstGeom>
          <a:noFill/>
        </p:spPr>
        <p:txBody>
          <a:bodyPr wrap="none" rtlCol="0">
            <a:spAutoFit/>
          </a:bodyPr>
          <a:lstStyle/>
          <a:p>
            <a:r>
              <a:rPr lang="en-GB" sz="1600" dirty="0"/>
              <a:t>NS-HBP </a:t>
            </a:r>
            <a:r>
              <a:rPr lang="cs-CZ" sz="1600" dirty="0"/>
              <a:t>při vyšších výdejích </a:t>
            </a:r>
          </a:p>
          <a:p>
            <a:r>
              <a:rPr lang="cs-CZ" sz="1600" dirty="0"/>
              <a:t>a </a:t>
            </a:r>
            <a:r>
              <a:rPr lang="en-GB" sz="1600" dirty="0"/>
              <a:t>S-HBP </a:t>
            </a:r>
            <a:r>
              <a:rPr lang="cs-CZ" sz="1600" dirty="0"/>
              <a:t>při nižších</a:t>
            </a:r>
            <a:endParaRPr lang="en-GB" sz="1600" dirty="0"/>
          </a:p>
        </p:txBody>
      </p:sp>
      <p:sp>
        <p:nvSpPr>
          <p:cNvPr id="6" name="TextovéPole 5">
            <a:extLst>
              <a:ext uri="{FF2B5EF4-FFF2-40B4-BE49-F238E27FC236}">
                <a16:creationId xmlns:a16="http://schemas.microsoft.com/office/drawing/2014/main" id="{BB18BA8D-C225-4639-A1A2-0FAB5B71C963}"/>
              </a:ext>
            </a:extLst>
          </p:cNvPr>
          <p:cNvSpPr txBox="1"/>
          <p:nvPr/>
        </p:nvSpPr>
        <p:spPr>
          <a:xfrm>
            <a:off x="3921646" y="4083918"/>
            <a:ext cx="2604816" cy="584775"/>
          </a:xfrm>
          <a:prstGeom prst="rect">
            <a:avLst/>
          </a:prstGeom>
          <a:noFill/>
        </p:spPr>
        <p:txBody>
          <a:bodyPr wrap="none" rtlCol="0">
            <a:spAutoFit/>
          </a:bodyPr>
          <a:lstStyle/>
          <a:p>
            <a:r>
              <a:rPr lang="en-GB" sz="1600" dirty="0"/>
              <a:t>NS-HBP </a:t>
            </a:r>
            <a:r>
              <a:rPr lang="cs-CZ" sz="1600" dirty="0"/>
              <a:t>při vyšších výdejích</a:t>
            </a:r>
            <a:endParaRPr lang="en-GB" sz="1600" dirty="0"/>
          </a:p>
          <a:p>
            <a:r>
              <a:rPr lang="cs-CZ" sz="1600" dirty="0"/>
              <a:t>a jen PK stimulace při nižších</a:t>
            </a:r>
            <a:endParaRPr lang="en-GB" sz="1600" dirty="0"/>
          </a:p>
        </p:txBody>
      </p:sp>
      <p:sp>
        <p:nvSpPr>
          <p:cNvPr id="7" name="TextovéPole 6">
            <a:extLst>
              <a:ext uri="{FF2B5EF4-FFF2-40B4-BE49-F238E27FC236}">
                <a16:creationId xmlns:a16="http://schemas.microsoft.com/office/drawing/2014/main" id="{AFE978C4-3DD6-4B19-8570-749614EC6CFC}"/>
              </a:ext>
            </a:extLst>
          </p:cNvPr>
          <p:cNvSpPr txBox="1"/>
          <p:nvPr/>
        </p:nvSpPr>
        <p:spPr>
          <a:xfrm>
            <a:off x="6419446" y="4083918"/>
            <a:ext cx="2761065" cy="830997"/>
          </a:xfrm>
          <a:prstGeom prst="rect">
            <a:avLst/>
          </a:prstGeom>
          <a:noFill/>
        </p:spPr>
        <p:txBody>
          <a:bodyPr wrap="square" rtlCol="0">
            <a:spAutoFit/>
          </a:bodyPr>
          <a:lstStyle/>
          <a:p>
            <a:r>
              <a:rPr lang="en-GB" sz="1600" dirty="0"/>
              <a:t>S-HBP </a:t>
            </a:r>
            <a:r>
              <a:rPr lang="cs-CZ" sz="1600" dirty="0"/>
              <a:t>při všech výdejích, jeden</a:t>
            </a:r>
          </a:p>
          <a:p>
            <a:r>
              <a:rPr lang="cs-CZ" sz="1600" dirty="0" err="1"/>
              <a:t>stim</a:t>
            </a:r>
            <a:r>
              <a:rPr lang="cs-CZ" sz="1600" dirty="0"/>
              <a:t>. práh,</a:t>
            </a:r>
            <a:r>
              <a:rPr lang="en-GB" sz="1600" dirty="0"/>
              <a:t> </a:t>
            </a:r>
            <a:r>
              <a:rPr lang="cs-CZ" sz="1600" dirty="0"/>
              <a:t>ale riziko </a:t>
            </a:r>
            <a:r>
              <a:rPr lang="cs-CZ" sz="1600" dirty="0" err="1"/>
              <a:t>kompl</a:t>
            </a:r>
            <a:r>
              <a:rPr lang="cs-CZ" sz="1600" dirty="0"/>
              <a:t>. AVB!</a:t>
            </a:r>
            <a:endParaRPr lang="en-GB" sz="1600" dirty="0"/>
          </a:p>
        </p:txBody>
      </p:sp>
      <p:sp>
        <p:nvSpPr>
          <p:cNvPr id="8" name="Nadpis 7">
            <a:extLst>
              <a:ext uri="{FF2B5EF4-FFF2-40B4-BE49-F238E27FC236}">
                <a16:creationId xmlns:a16="http://schemas.microsoft.com/office/drawing/2014/main" id="{79C255E2-68C9-4F15-840D-E7607BC20028}"/>
              </a:ext>
            </a:extLst>
          </p:cNvPr>
          <p:cNvSpPr>
            <a:spLocks noGrp="1"/>
          </p:cNvSpPr>
          <p:nvPr>
            <p:ph type="title"/>
          </p:nvPr>
        </p:nvSpPr>
        <p:spPr>
          <a:xfrm>
            <a:off x="1322392" y="51470"/>
            <a:ext cx="7498080" cy="857250"/>
          </a:xfrm>
        </p:spPr>
        <p:txBody>
          <a:bodyPr>
            <a:normAutofit/>
          </a:bodyPr>
          <a:lstStyle/>
          <a:p>
            <a:r>
              <a:rPr lang="cs-CZ" sz="3000" dirty="0"/>
              <a:t>Typ anatomie ovlivňuje výsledky</a:t>
            </a:r>
            <a:endParaRPr lang="en-GB" sz="3000" dirty="0"/>
          </a:p>
        </p:txBody>
      </p:sp>
      <p:pic>
        <p:nvPicPr>
          <p:cNvPr id="10" name="Obrázek 9">
            <a:extLst>
              <a:ext uri="{FF2B5EF4-FFF2-40B4-BE49-F238E27FC236}">
                <a16:creationId xmlns:a16="http://schemas.microsoft.com/office/drawing/2014/main" id="{BC4AB22E-07E7-4258-841C-C86C72DF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88776">
            <a:off x="1673055" y="1947340"/>
            <a:ext cx="1352603" cy="821358"/>
          </a:xfrm>
          <a:prstGeom prst="rect">
            <a:avLst/>
          </a:prstGeom>
        </p:spPr>
      </p:pic>
      <p:pic>
        <p:nvPicPr>
          <p:cNvPr id="11" name="Obrázek 10">
            <a:extLst>
              <a:ext uri="{FF2B5EF4-FFF2-40B4-BE49-F238E27FC236}">
                <a16:creationId xmlns:a16="http://schemas.microsoft.com/office/drawing/2014/main" id="{782BFE9B-27EC-4765-9C13-586F8423B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88776">
            <a:off x="4040963" y="1947340"/>
            <a:ext cx="1352603" cy="821358"/>
          </a:xfrm>
          <a:prstGeom prst="rect">
            <a:avLst/>
          </a:prstGeom>
        </p:spPr>
      </p:pic>
      <p:pic>
        <p:nvPicPr>
          <p:cNvPr id="12" name="Obrázek 11">
            <a:extLst>
              <a:ext uri="{FF2B5EF4-FFF2-40B4-BE49-F238E27FC236}">
                <a16:creationId xmlns:a16="http://schemas.microsoft.com/office/drawing/2014/main" id="{8EBBA925-02A8-4FD8-805E-2CD450BD4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88776">
            <a:off x="6641606" y="2161070"/>
            <a:ext cx="1352603" cy="821358"/>
          </a:xfrm>
          <a:prstGeom prst="rect">
            <a:avLst/>
          </a:prstGeom>
        </p:spPr>
      </p:pic>
    </p:spTree>
    <p:extLst>
      <p:ext uri="{BB962C8B-B14F-4D97-AF65-F5344CB8AC3E}">
        <p14:creationId xmlns:p14="http://schemas.microsoft.com/office/powerpoint/2010/main" val="30155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7C0264C-99C8-4C80-A7E7-06D4095890FC}"/>
              </a:ext>
            </a:extLst>
          </p:cNvPr>
          <p:cNvPicPr>
            <a:picLocks noChangeAspect="1"/>
          </p:cNvPicPr>
          <p:nvPr/>
        </p:nvPicPr>
        <p:blipFill rotWithShape="1">
          <a:blip r:embed="rId2"/>
          <a:srcRect l="9837" t="15001" r="10288" b="8000"/>
          <a:stretch/>
        </p:blipFill>
        <p:spPr>
          <a:xfrm>
            <a:off x="1043607" y="483518"/>
            <a:ext cx="8100393" cy="4392488"/>
          </a:xfrm>
          <a:prstGeom prst="rect">
            <a:avLst/>
          </a:prstGeom>
        </p:spPr>
      </p:pic>
      <p:sp>
        <p:nvSpPr>
          <p:cNvPr id="6" name="TextovéPole 5">
            <a:extLst>
              <a:ext uri="{FF2B5EF4-FFF2-40B4-BE49-F238E27FC236}">
                <a16:creationId xmlns:a16="http://schemas.microsoft.com/office/drawing/2014/main" id="{2F6312EA-8E6E-4E92-8889-F27DB9F953DC}"/>
              </a:ext>
            </a:extLst>
          </p:cNvPr>
          <p:cNvSpPr txBox="1"/>
          <p:nvPr/>
        </p:nvSpPr>
        <p:spPr>
          <a:xfrm>
            <a:off x="6444208" y="4948014"/>
            <a:ext cx="2719014" cy="246221"/>
          </a:xfrm>
          <a:prstGeom prst="rect">
            <a:avLst/>
          </a:prstGeom>
          <a:noFill/>
        </p:spPr>
        <p:txBody>
          <a:bodyPr wrap="none" rtlCol="0">
            <a:spAutoFit/>
          </a:bodyPr>
          <a:lstStyle/>
          <a:p>
            <a:r>
              <a:rPr lang="cs-CZ" sz="1000" i="1" dirty="0" err="1"/>
              <a:t>Sharma</a:t>
            </a:r>
            <a:r>
              <a:rPr lang="cs-CZ" sz="1000" i="1" dirty="0"/>
              <a:t> PS et al. </a:t>
            </a:r>
            <a:r>
              <a:rPr lang="cs-CZ" sz="1000" i="1" dirty="0" err="1"/>
              <a:t>Nat</a:t>
            </a:r>
            <a:r>
              <a:rPr lang="cs-CZ" sz="1000" i="1" dirty="0"/>
              <a:t> </a:t>
            </a:r>
            <a:r>
              <a:rPr lang="cs-CZ" sz="1000" i="1" dirty="0" err="1"/>
              <a:t>Rev</a:t>
            </a:r>
            <a:r>
              <a:rPr lang="cs-CZ" sz="1000" i="1" dirty="0"/>
              <a:t> </a:t>
            </a:r>
            <a:r>
              <a:rPr lang="cs-CZ" sz="1000" i="1" dirty="0" err="1"/>
              <a:t>Cardiol</a:t>
            </a:r>
            <a:r>
              <a:rPr lang="cs-CZ" sz="1000" i="1" dirty="0"/>
              <a:t> 2020;17(1):22-36</a:t>
            </a:r>
          </a:p>
        </p:txBody>
      </p:sp>
      <p:sp>
        <p:nvSpPr>
          <p:cNvPr id="7" name="TextovéPole 6">
            <a:extLst>
              <a:ext uri="{FF2B5EF4-FFF2-40B4-BE49-F238E27FC236}">
                <a16:creationId xmlns:a16="http://schemas.microsoft.com/office/drawing/2014/main" id="{F7ADC50F-E515-4B4E-9416-B9E441D7F99B}"/>
              </a:ext>
            </a:extLst>
          </p:cNvPr>
          <p:cNvSpPr txBox="1"/>
          <p:nvPr/>
        </p:nvSpPr>
        <p:spPr>
          <a:xfrm>
            <a:off x="971600" y="4659982"/>
            <a:ext cx="6258829" cy="338554"/>
          </a:xfrm>
          <a:prstGeom prst="rect">
            <a:avLst/>
          </a:prstGeom>
          <a:noFill/>
        </p:spPr>
        <p:txBody>
          <a:bodyPr wrap="none" rtlCol="0">
            <a:spAutoFit/>
          </a:bodyPr>
          <a:lstStyle/>
          <a:p>
            <a:r>
              <a:rPr lang="cs-CZ" sz="1600" dirty="0" err="1"/>
              <a:t>Hisův</a:t>
            </a:r>
            <a:r>
              <a:rPr lang="cs-CZ" sz="1600" dirty="0"/>
              <a:t> svazek = mnohočetná navzájem isolovaná vlákna v jednom „kabelu“</a:t>
            </a:r>
          </a:p>
        </p:txBody>
      </p:sp>
      <p:sp>
        <p:nvSpPr>
          <p:cNvPr id="8" name="Nadpis 7">
            <a:extLst>
              <a:ext uri="{FF2B5EF4-FFF2-40B4-BE49-F238E27FC236}">
                <a16:creationId xmlns:a16="http://schemas.microsoft.com/office/drawing/2014/main" id="{F5703491-87B6-4191-B6E4-D9769D0BE117}"/>
              </a:ext>
            </a:extLst>
          </p:cNvPr>
          <p:cNvSpPr txBox="1">
            <a:spLocks/>
          </p:cNvSpPr>
          <p:nvPr/>
        </p:nvSpPr>
        <p:spPr>
          <a:xfrm>
            <a:off x="1004309" y="22312"/>
            <a:ext cx="7498080" cy="857250"/>
          </a:xfrm>
          <a:prstGeom prst="rect">
            <a:avLst/>
          </a:prstGeom>
        </p:spPr>
        <p:txBody>
          <a:bodyP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cs-CZ" sz="3000" dirty="0"/>
              <a:t>Koncept korektivní stimulace</a:t>
            </a:r>
            <a:endParaRPr lang="en-GB" sz="3000" dirty="0"/>
          </a:p>
        </p:txBody>
      </p:sp>
      <p:sp>
        <p:nvSpPr>
          <p:cNvPr id="2" name="Obdélník: se zakulacenými rohy 1">
            <a:extLst>
              <a:ext uri="{FF2B5EF4-FFF2-40B4-BE49-F238E27FC236}">
                <a16:creationId xmlns:a16="http://schemas.microsoft.com/office/drawing/2014/main" id="{3B21F3F9-DA39-4307-8965-B89177A4ABD9}"/>
              </a:ext>
            </a:extLst>
          </p:cNvPr>
          <p:cNvSpPr/>
          <p:nvPr/>
        </p:nvSpPr>
        <p:spPr>
          <a:xfrm>
            <a:off x="5004048" y="1851670"/>
            <a:ext cx="576064"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se zakulacenými rohy 8">
            <a:extLst>
              <a:ext uri="{FF2B5EF4-FFF2-40B4-BE49-F238E27FC236}">
                <a16:creationId xmlns:a16="http://schemas.microsoft.com/office/drawing/2014/main" id="{17086282-F607-4A01-83A9-8820357E5945}"/>
              </a:ext>
            </a:extLst>
          </p:cNvPr>
          <p:cNvSpPr/>
          <p:nvPr/>
        </p:nvSpPr>
        <p:spPr>
          <a:xfrm>
            <a:off x="5364088" y="1275606"/>
            <a:ext cx="576064" cy="576064"/>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4292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3B995C4-E32E-467E-AA05-76EF4FE9F098}"/>
              </a:ext>
            </a:extLst>
          </p:cNvPr>
          <p:cNvPicPr>
            <a:picLocks noChangeAspect="1"/>
          </p:cNvPicPr>
          <p:nvPr/>
        </p:nvPicPr>
        <p:blipFill rotWithShape="1">
          <a:blip r:embed="rId3"/>
          <a:srcRect l="26375" t="15001" r="9838" b="12200"/>
          <a:stretch/>
        </p:blipFill>
        <p:spPr>
          <a:xfrm>
            <a:off x="1331640" y="267494"/>
            <a:ext cx="6912768" cy="4437826"/>
          </a:xfrm>
          <a:prstGeom prst="rect">
            <a:avLst/>
          </a:prstGeom>
        </p:spPr>
      </p:pic>
      <p:sp>
        <p:nvSpPr>
          <p:cNvPr id="4" name="TextovéPole 3">
            <a:extLst>
              <a:ext uri="{FF2B5EF4-FFF2-40B4-BE49-F238E27FC236}">
                <a16:creationId xmlns:a16="http://schemas.microsoft.com/office/drawing/2014/main" id="{C5B845E9-2D7E-4914-90C1-FC9F68107F8B}"/>
              </a:ext>
            </a:extLst>
          </p:cNvPr>
          <p:cNvSpPr txBox="1"/>
          <p:nvPr/>
        </p:nvSpPr>
        <p:spPr>
          <a:xfrm>
            <a:off x="4648168" y="4803998"/>
            <a:ext cx="3668248" cy="276999"/>
          </a:xfrm>
          <a:prstGeom prst="rect">
            <a:avLst/>
          </a:prstGeom>
          <a:noFill/>
        </p:spPr>
        <p:txBody>
          <a:bodyPr wrap="none" rtlCol="0">
            <a:spAutoFit/>
          </a:bodyPr>
          <a:lstStyle/>
          <a:p>
            <a:r>
              <a:rPr lang="cs-CZ" sz="1200" b="0" i="0" dirty="0" err="1">
                <a:solidFill>
                  <a:srgbClr val="212121"/>
                </a:solidFill>
                <a:effectLst/>
                <a:latin typeface="BlinkMacSystemFont"/>
              </a:rPr>
              <a:t>Upadhyay</a:t>
            </a:r>
            <a:r>
              <a:rPr lang="cs-CZ" sz="1200" b="0" i="0" dirty="0">
                <a:solidFill>
                  <a:srgbClr val="212121"/>
                </a:solidFill>
                <a:effectLst/>
                <a:latin typeface="BlinkMacSystemFont"/>
              </a:rPr>
              <a:t> GA et a. </a:t>
            </a:r>
            <a:r>
              <a:rPr lang="cs-CZ" sz="1200" b="0" i="0" dirty="0" err="1">
                <a:solidFill>
                  <a:srgbClr val="212121"/>
                </a:solidFill>
                <a:effectLst/>
                <a:latin typeface="BlinkMacSystemFont"/>
              </a:rPr>
              <a:t>Circulation</a:t>
            </a:r>
            <a:r>
              <a:rPr lang="cs-CZ" sz="1200" b="0" i="0" dirty="0">
                <a:solidFill>
                  <a:srgbClr val="212121"/>
                </a:solidFill>
                <a:effectLst/>
                <a:latin typeface="BlinkMacSystemFont"/>
              </a:rPr>
              <a:t> 2019; 139(16):1876-1888</a:t>
            </a:r>
            <a:endParaRPr lang="cs-CZ" sz="1200" dirty="0"/>
          </a:p>
        </p:txBody>
      </p:sp>
    </p:spTree>
    <p:extLst>
      <p:ext uri="{BB962C8B-B14F-4D97-AF65-F5344CB8AC3E}">
        <p14:creationId xmlns:p14="http://schemas.microsoft.com/office/powerpoint/2010/main" val="3690750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E009A-2212-4F1D-AD6B-E1020F2FE297}"/>
              </a:ext>
            </a:extLst>
          </p:cNvPr>
          <p:cNvSpPr>
            <a:spLocks noGrp="1"/>
          </p:cNvSpPr>
          <p:nvPr>
            <p:ph type="title"/>
          </p:nvPr>
        </p:nvSpPr>
        <p:spPr/>
        <p:txBody>
          <a:bodyPr>
            <a:normAutofit/>
          </a:bodyPr>
          <a:lstStyle/>
          <a:p>
            <a:r>
              <a:rPr lang="cs-CZ" sz="3200" dirty="0"/>
              <a:t>Důležité poznamenat všechny hodnoty!</a:t>
            </a:r>
            <a:endParaRPr lang="en-GB" sz="3200" dirty="0"/>
          </a:p>
        </p:txBody>
      </p:sp>
      <p:sp>
        <p:nvSpPr>
          <p:cNvPr id="3" name="Zástupný obsah 2">
            <a:extLst>
              <a:ext uri="{FF2B5EF4-FFF2-40B4-BE49-F238E27FC236}">
                <a16:creationId xmlns:a16="http://schemas.microsoft.com/office/drawing/2014/main" id="{12474CCA-3FCF-4F20-BBE1-FFF18E84C9F8}"/>
              </a:ext>
            </a:extLst>
          </p:cNvPr>
          <p:cNvSpPr>
            <a:spLocks noGrp="1"/>
          </p:cNvSpPr>
          <p:nvPr>
            <p:ph idx="1"/>
          </p:nvPr>
        </p:nvSpPr>
        <p:spPr/>
        <p:txBody>
          <a:bodyPr>
            <a:normAutofit/>
          </a:bodyPr>
          <a:lstStyle/>
          <a:p>
            <a:r>
              <a:rPr lang="cs-CZ" sz="2400" dirty="0"/>
              <a:t>Práh pro </a:t>
            </a:r>
            <a:r>
              <a:rPr lang="en-GB" sz="2400" dirty="0"/>
              <a:t>NS-HB</a:t>
            </a:r>
            <a:r>
              <a:rPr lang="cs-CZ" sz="2400" dirty="0"/>
              <a:t>P</a:t>
            </a:r>
            <a:r>
              <a:rPr lang="en-GB" sz="2400" dirty="0"/>
              <a:t> (</a:t>
            </a:r>
            <a:r>
              <a:rPr lang="cs-CZ" sz="2400" dirty="0"/>
              <a:t>pokud je přítomna</a:t>
            </a:r>
            <a:r>
              <a:rPr lang="en-GB" sz="2400" dirty="0"/>
              <a:t>)</a:t>
            </a:r>
            <a:endParaRPr lang="cs-CZ" sz="2400" dirty="0"/>
          </a:p>
          <a:p>
            <a:r>
              <a:rPr lang="cs-CZ" sz="2400" dirty="0"/>
              <a:t>Typ změny (do S-HBP, do PK stimulace)</a:t>
            </a:r>
            <a:endParaRPr lang="en-GB" sz="2400" dirty="0"/>
          </a:p>
          <a:p>
            <a:r>
              <a:rPr lang="cs-CZ" sz="2400" dirty="0"/>
              <a:t>Práh pro </a:t>
            </a:r>
            <a:r>
              <a:rPr lang="en-GB" sz="2400" dirty="0"/>
              <a:t>S-HB</a:t>
            </a:r>
            <a:r>
              <a:rPr lang="cs-CZ" sz="2400" dirty="0"/>
              <a:t>P (pokud je přítomna)</a:t>
            </a:r>
            <a:endParaRPr lang="en-GB" sz="2400" dirty="0"/>
          </a:p>
          <a:p>
            <a:r>
              <a:rPr lang="cs-CZ" sz="2400" dirty="0"/>
              <a:t>Pokud je přítomna LBBB, pak zde je stimulace korektivní, popř. práh pro korektivní stimulaci</a:t>
            </a:r>
          </a:p>
          <a:p>
            <a:r>
              <a:rPr lang="cs-CZ" sz="2400" dirty="0" err="1"/>
              <a:t>Autocapture</a:t>
            </a:r>
            <a:r>
              <a:rPr lang="cs-CZ" sz="2400" dirty="0"/>
              <a:t>!!! – OFF</a:t>
            </a:r>
          </a:p>
          <a:p>
            <a:r>
              <a:rPr lang="cs-CZ" sz="2400" dirty="0"/>
              <a:t>Pro HBP – stimul. výdeje při 1 ms (prahy jsou vyšší)</a:t>
            </a:r>
          </a:p>
          <a:p>
            <a:r>
              <a:rPr lang="cs-CZ" sz="2400" dirty="0"/>
              <a:t>UP/BP konfigurace</a:t>
            </a:r>
            <a:endParaRPr lang="en-GB" sz="2400" dirty="0"/>
          </a:p>
        </p:txBody>
      </p:sp>
    </p:spTree>
    <p:extLst>
      <p:ext uri="{BB962C8B-B14F-4D97-AF65-F5344CB8AC3E}">
        <p14:creationId xmlns:p14="http://schemas.microsoft.com/office/powerpoint/2010/main" val="58107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188F6F8D-AA54-4B87-9ADA-44135D38793E}"/>
              </a:ext>
            </a:extLst>
          </p:cNvPr>
          <p:cNvSpPr>
            <a:spLocks noGrp="1"/>
          </p:cNvSpPr>
          <p:nvPr>
            <p:ph type="body" sz="half" idx="2"/>
          </p:nvPr>
        </p:nvSpPr>
        <p:spPr>
          <a:xfrm>
            <a:off x="838200" y="3579862"/>
            <a:ext cx="4597896" cy="571500"/>
          </a:xfrm>
        </p:spPr>
        <p:txBody>
          <a:bodyPr>
            <a:normAutofit/>
          </a:bodyPr>
          <a:lstStyle/>
          <a:p>
            <a:r>
              <a:rPr lang="cs-CZ" sz="2400" dirty="0">
                <a:solidFill>
                  <a:schemeClr val="accent5">
                    <a:lumMod val="60000"/>
                    <a:lumOff val="40000"/>
                  </a:schemeClr>
                </a:solidFill>
              </a:rPr>
              <a:t>Koncept stimulace levého raménka</a:t>
            </a:r>
          </a:p>
        </p:txBody>
      </p:sp>
      <p:pic>
        <p:nvPicPr>
          <p:cNvPr id="7" name="Zástupný symbol obrázku 6">
            <a:extLst>
              <a:ext uri="{FF2B5EF4-FFF2-40B4-BE49-F238E27FC236}">
                <a16:creationId xmlns:a16="http://schemas.microsoft.com/office/drawing/2014/main" id="{EA23B8D0-1FFD-4027-9DEE-6F24590C11CD}"/>
              </a:ext>
            </a:extLst>
          </p:cNvPr>
          <p:cNvPicPr>
            <a:picLocks noGrp="1" noChangeAspect="1"/>
          </p:cNvPicPr>
          <p:nvPr>
            <p:ph type="pic" idx="1"/>
          </p:nvPr>
        </p:nvPicPr>
        <p:blipFill rotWithShape="1">
          <a:blip r:embed="rId2"/>
          <a:srcRect l="11827" t="18608" r="28229" b="15813"/>
          <a:stretch/>
        </p:blipFill>
        <p:spPr>
          <a:xfrm>
            <a:off x="1043608" y="1055018"/>
            <a:ext cx="4032448" cy="2481506"/>
          </a:xfrm>
          <a:prstGeom prst="rect">
            <a:avLst/>
          </a:prstGeom>
        </p:spPr>
      </p:pic>
    </p:spTree>
    <p:extLst>
      <p:ext uri="{BB962C8B-B14F-4D97-AF65-F5344CB8AC3E}">
        <p14:creationId xmlns:p14="http://schemas.microsoft.com/office/powerpoint/2010/main" val="404530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329752F-2007-4F6E-9D8F-0FE05144073C}"/>
              </a:ext>
            </a:extLst>
          </p:cNvPr>
          <p:cNvSpPr>
            <a:spLocks noGrp="1"/>
          </p:cNvSpPr>
          <p:nvPr>
            <p:ph type="title"/>
          </p:nvPr>
        </p:nvSpPr>
        <p:spPr/>
        <p:txBody>
          <a:bodyPr/>
          <a:lstStyle/>
          <a:p>
            <a:r>
              <a:rPr lang="cs-CZ" dirty="0"/>
              <a:t>Nevýhody stimulace HS</a:t>
            </a:r>
          </a:p>
        </p:txBody>
      </p:sp>
      <p:sp>
        <p:nvSpPr>
          <p:cNvPr id="6" name="Zástupný obsah 5">
            <a:extLst>
              <a:ext uri="{FF2B5EF4-FFF2-40B4-BE49-F238E27FC236}">
                <a16:creationId xmlns:a16="http://schemas.microsoft.com/office/drawing/2014/main" id="{D17BFC33-F05C-4537-B075-AB507414B385}"/>
              </a:ext>
            </a:extLst>
          </p:cNvPr>
          <p:cNvSpPr>
            <a:spLocks noGrp="1"/>
          </p:cNvSpPr>
          <p:nvPr>
            <p:ph idx="1"/>
          </p:nvPr>
        </p:nvSpPr>
        <p:spPr/>
        <p:txBody>
          <a:bodyPr>
            <a:normAutofit fontScale="85000" lnSpcReduction="10000"/>
          </a:bodyPr>
          <a:lstStyle/>
          <a:p>
            <a:r>
              <a:rPr lang="cs-CZ" dirty="0"/>
              <a:t>Zdlouhavé mapování (variabilní anatomie HS)</a:t>
            </a:r>
          </a:p>
          <a:p>
            <a:pPr lvl="1"/>
            <a:r>
              <a:rPr lang="cs-CZ" dirty="0"/>
              <a:t>Skiaskopické a procedurální časy</a:t>
            </a:r>
          </a:p>
          <a:p>
            <a:r>
              <a:rPr lang="cs-CZ" dirty="0"/>
              <a:t>Vyšší prahy a riziko dalšího nárůstu</a:t>
            </a:r>
          </a:p>
          <a:p>
            <a:pPr lvl="1"/>
            <a:r>
              <a:rPr lang="cs-CZ" dirty="0"/>
              <a:t>&lt; 2V/1ms</a:t>
            </a:r>
          </a:p>
          <a:p>
            <a:r>
              <a:rPr lang="cs-CZ" dirty="0"/>
              <a:t>Nízký </a:t>
            </a:r>
            <a:r>
              <a:rPr lang="cs-CZ" dirty="0" err="1"/>
              <a:t>sensing</a:t>
            </a:r>
            <a:endParaRPr lang="cs-CZ" dirty="0"/>
          </a:p>
          <a:p>
            <a:pPr lvl="1"/>
            <a:r>
              <a:rPr lang="cs-CZ" dirty="0"/>
              <a:t>&gt; 2 mV</a:t>
            </a:r>
          </a:p>
          <a:p>
            <a:r>
              <a:rPr lang="cs-CZ" dirty="0"/>
              <a:t>Horší stabilita elektrody</a:t>
            </a:r>
          </a:p>
          <a:p>
            <a:r>
              <a:rPr lang="cs-CZ" dirty="0"/>
              <a:t>Cca 10% akutní selhání, 5-8% </a:t>
            </a:r>
            <a:r>
              <a:rPr lang="cs-CZ" dirty="0" err="1"/>
              <a:t>mid</a:t>
            </a:r>
            <a:r>
              <a:rPr lang="cs-CZ" dirty="0"/>
              <a:t>-term revizí</a:t>
            </a:r>
          </a:p>
        </p:txBody>
      </p:sp>
    </p:spTree>
    <p:extLst>
      <p:ext uri="{BB962C8B-B14F-4D97-AF65-F5344CB8AC3E}">
        <p14:creationId xmlns:p14="http://schemas.microsoft.com/office/powerpoint/2010/main" val="878114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5FCE15C-B949-4144-80A0-A339C23673E1}"/>
              </a:ext>
            </a:extLst>
          </p:cNvPr>
          <p:cNvPicPr>
            <a:picLocks noChangeAspect="1"/>
          </p:cNvPicPr>
          <p:nvPr/>
        </p:nvPicPr>
        <p:blipFill rotWithShape="1">
          <a:blip r:embed="rId3"/>
          <a:srcRect l="10625" t="17801" r="27951" b="16401"/>
          <a:stretch/>
        </p:blipFill>
        <p:spPr>
          <a:xfrm>
            <a:off x="1331640" y="411510"/>
            <a:ext cx="7200800" cy="4338944"/>
          </a:xfrm>
          <a:prstGeom prst="rect">
            <a:avLst/>
          </a:prstGeom>
        </p:spPr>
      </p:pic>
      <p:sp>
        <p:nvSpPr>
          <p:cNvPr id="4" name="TextovéPole 3">
            <a:extLst>
              <a:ext uri="{FF2B5EF4-FFF2-40B4-BE49-F238E27FC236}">
                <a16:creationId xmlns:a16="http://schemas.microsoft.com/office/drawing/2014/main" id="{7CB6501F-BAD0-40D0-917C-2486FFCC43E0}"/>
              </a:ext>
            </a:extLst>
          </p:cNvPr>
          <p:cNvSpPr txBox="1"/>
          <p:nvPr/>
        </p:nvSpPr>
        <p:spPr>
          <a:xfrm>
            <a:off x="6537774" y="4849231"/>
            <a:ext cx="2606226" cy="276999"/>
          </a:xfrm>
          <a:prstGeom prst="rect">
            <a:avLst/>
          </a:prstGeom>
          <a:noFill/>
        </p:spPr>
        <p:txBody>
          <a:bodyPr wrap="none" rtlCol="0">
            <a:spAutoFit/>
          </a:bodyPr>
          <a:lstStyle/>
          <a:p>
            <a:r>
              <a:rPr lang="cs-CZ" sz="1200" dirty="0" err="1"/>
              <a:t>Liu</a:t>
            </a:r>
            <a:r>
              <a:rPr lang="cs-CZ" sz="1200" dirty="0"/>
              <a:t> P et al. Front </a:t>
            </a:r>
            <a:r>
              <a:rPr lang="cs-CZ" sz="1200" dirty="0" err="1"/>
              <a:t>Cardiovasc</a:t>
            </a:r>
            <a:r>
              <a:rPr lang="cs-CZ" sz="1200" dirty="0"/>
              <a:t> Med 2021</a:t>
            </a:r>
          </a:p>
        </p:txBody>
      </p:sp>
    </p:spTree>
    <p:extLst>
      <p:ext uri="{BB962C8B-B14F-4D97-AF65-F5344CB8AC3E}">
        <p14:creationId xmlns:p14="http://schemas.microsoft.com/office/powerpoint/2010/main" val="4195115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B392637-ED7A-4884-8FBC-C6DD80DAE90E}"/>
              </a:ext>
            </a:extLst>
          </p:cNvPr>
          <p:cNvPicPr>
            <a:picLocks noChangeAspect="1"/>
          </p:cNvPicPr>
          <p:nvPr/>
        </p:nvPicPr>
        <p:blipFill rotWithShape="1">
          <a:blip r:embed="rId2"/>
          <a:srcRect l="37400" t="43000" r="41338" b="17801"/>
          <a:stretch/>
        </p:blipFill>
        <p:spPr>
          <a:xfrm>
            <a:off x="1187622" y="704876"/>
            <a:ext cx="3888431" cy="4032447"/>
          </a:xfrm>
          <a:prstGeom prst="rect">
            <a:avLst/>
          </a:prstGeom>
        </p:spPr>
      </p:pic>
      <p:pic>
        <p:nvPicPr>
          <p:cNvPr id="7" name="Obrázek 6">
            <a:extLst>
              <a:ext uri="{FF2B5EF4-FFF2-40B4-BE49-F238E27FC236}">
                <a16:creationId xmlns:a16="http://schemas.microsoft.com/office/drawing/2014/main" id="{4BB5DB4D-65D5-49C9-B74B-36E6239C2BC6}"/>
              </a:ext>
            </a:extLst>
          </p:cNvPr>
          <p:cNvPicPr>
            <a:picLocks noChangeAspect="1"/>
          </p:cNvPicPr>
          <p:nvPr/>
        </p:nvPicPr>
        <p:blipFill rotWithShape="1">
          <a:blip r:embed="rId3"/>
          <a:srcRect l="37400" t="44400" r="41338" b="16400"/>
          <a:stretch/>
        </p:blipFill>
        <p:spPr>
          <a:xfrm>
            <a:off x="5192143" y="704876"/>
            <a:ext cx="3888432" cy="4032448"/>
          </a:xfrm>
          <a:prstGeom prst="rect">
            <a:avLst/>
          </a:prstGeom>
        </p:spPr>
      </p:pic>
      <p:sp>
        <p:nvSpPr>
          <p:cNvPr id="2" name="Ovál 1">
            <a:extLst>
              <a:ext uri="{FF2B5EF4-FFF2-40B4-BE49-F238E27FC236}">
                <a16:creationId xmlns:a16="http://schemas.microsoft.com/office/drawing/2014/main" id="{B46E5FB5-1E92-439E-B549-4E095B5A8A71}"/>
              </a:ext>
            </a:extLst>
          </p:cNvPr>
          <p:cNvSpPr/>
          <p:nvPr/>
        </p:nvSpPr>
        <p:spPr>
          <a:xfrm rot="1682955">
            <a:off x="1936639" y="2751544"/>
            <a:ext cx="384827" cy="10222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olný tvar: obrazec 2">
            <a:extLst>
              <a:ext uri="{FF2B5EF4-FFF2-40B4-BE49-F238E27FC236}">
                <a16:creationId xmlns:a16="http://schemas.microsoft.com/office/drawing/2014/main" id="{19A0712A-12B0-441C-BEF4-9B16ADB9E403}"/>
              </a:ext>
            </a:extLst>
          </p:cNvPr>
          <p:cNvSpPr/>
          <p:nvPr/>
        </p:nvSpPr>
        <p:spPr>
          <a:xfrm>
            <a:off x="3863546" y="1804086"/>
            <a:ext cx="1222438" cy="1894703"/>
          </a:xfrm>
          <a:custGeom>
            <a:avLst/>
            <a:gdLst>
              <a:gd name="connsiteX0" fmla="*/ 0 w 1222438"/>
              <a:gd name="connsiteY0" fmla="*/ 1894703 h 1894703"/>
              <a:gd name="connsiteX1" fmla="*/ 741405 w 1222438"/>
              <a:gd name="connsiteY1" fmla="*/ 1837038 h 1894703"/>
              <a:gd name="connsiteX2" fmla="*/ 972065 w 1222438"/>
              <a:gd name="connsiteY2" fmla="*/ 1696995 h 1894703"/>
              <a:gd name="connsiteX3" fmla="*/ 1210962 w 1222438"/>
              <a:gd name="connsiteY3" fmla="*/ 1482811 h 1894703"/>
              <a:gd name="connsiteX4" fmla="*/ 1153297 w 1222438"/>
              <a:gd name="connsiteY4" fmla="*/ 996779 h 1894703"/>
              <a:gd name="connsiteX5" fmla="*/ 881449 w 1222438"/>
              <a:gd name="connsiteY5" fmla="*/ 494271 h 1894703"/>
              <a:gd name="connsiteX6" fmla="*/ 115330 w 1222438"/>
              <a:gd name="connsiteY6" fmla="*/ 0 h 189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438" h="1894703">
                <a:moveTo>
                  <a:pt x="0" y="1894703"/>
                </a:moveTo>
                <a:cubicBezTo>
                  <a:pt x="289697" y="1882346"/>
                  <a:pt x="579394" y="1869989"/>
                  <a:pt x="741405" y="1837038"/>
                </a:cubicBezTo>
                <a:cubicBezTo>
                  <a:pt x="903416" y="1804087"/>
                  <a:pt x="893805" y="1756033"/>
                  <a:pt x="972065" y="1696995"/>
                </a:cubicBezTo>
                <a:cubicBezTo>
                  <a:pt x="1050325" y="1637957"/>
                  <a:pt x="1180757" y="1599514"/>
                  <a:pt x="1210962" y="1482811"/>
                </a:cubicBezTo>
                <a:cubicBezTo>
                  <a:pt x="1241167" y="1366108"/>
                  <a:pt x="1208216" y="1161536"/>
                  <a:pt x="1153297" y="996779"/>
                </a:cubicBezTo>
                <a:cubicBezTo>
                  <a:pt x="1098378" y="832022"/>
                  <a:pt x="1054444" y="660401"/>
                  <a:pt x="881449" y="494271"/>
                </a:cubicBezTo>
                <a:cubicBezTo>
                  <a:pt x="708455" y="328141"/>
                  <a:pt x="411892" y="164070"/>
                  <a:pt x="115330"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57FA8B72-57F1-428F-978E-8C90649C1A4C}"/>
              </a:ext>
            </a:extLst>
          </p:cNvPr>
          <p:cNvSpPr/>
          <p:nvPr/>
        </p:nvSpPr>
        <p:spPr>
          <a:xfrm>
            <a:off x="5868144" y="1621511"/>
            <a:ext cx="863394" cy="10222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1FB9279D-4768-4964-BEE4-8EF8753A291F}"/>
              </a:ext>
            </a:extLst>
          </p:cNvPr>
          <p:cNvSpPr/>
          <p:nvPr/>
        </p:nvSpPr>
        <p:spPr>
          <a:xfrm>
            <a:off x="6876958" y="1347614"/>
            <a:ext cx="863394" cy="10222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Volný tvar: obrazec 3">
            <a:extLst>
              <a:ext uri="{FF2B5EF4-FFF2-40B4-BE49-F238E27FC236}">
                <a16:creationId xmlns:a16="http://schemas.microsoft.com/office/drawing/2014/main" id="{280AC9E6-18F8-4060-83CE-9F2F74782234}"/>
              </a:ext>
            </a:extLst>
          </p:cNvPr>
          <p:cNvSpPr/>
          <p:nvPr/>
        </p:nvSpPr>
        <p:spPr>
          <a:xfrm>
            <a:off x="6038335" y="1449859"/>
            <a:ext cx="2556172" cy="2392757"/>
          </a:xfrm>
          <a:custGeom>
            <a:avLst/>
            <a:gdLst>
              <a:gd name="connsiteX0" fmla="*/ 0 w 2556172"/>
              <a:gd name="connsiteY0" fmla="*/ 1301579 h 2392757"/>
              <a:gd name="connsiteX1" fmla="*/ 420130 w 2556172"/>
              <a:gd name="connsiteY1" fmla="*/ 1721709 h 2392757"/>
              <a:gd name="connsiteX2" fmla="*/ 1103870 w 2556172"/>
              <a:gd name="connsiteY2" fmla="*/ 2240692 h 2392757"/>
              <a:gd name="connsiteX3" fmla="*/ 1894703 w 2556172"/>
              <a:gd name="connsiteY3" fmla="*/ 2372498 h 2392757"/>
              <a:gd name="connsiteX4" fmla="*/ 2496065 w 2556172"/>
              <a:gd name="connsiteY4" fmla="*/ 1878227 h 2392757"/>
              <a:gd name="connsiteX5" fmla="*/ 2512541 w 2556172"/>
              <a:gd name="connsiteY5" fmla="*/ 1103871 h 2392757"/>
              <a:gd name="connsiteX6" fmla="*/ 2298357 w 2556172"/>
              <a:gd name="connsiteY6" fmla="*/ 444844 h 2392757"/>
              <a:gd name="connsiteX7" fmla="*/ 1696995 w 2556172"/>
              <a:gd name="connsiteY7" fmla="*/ 0 h 239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172" h="2392757">
                <a:moveTo>
                  <a:pt x="0" y="1301579"/>
                </a:moveTo>
                <a:cubicBezTo>
                  <a:pt x="118076" y="1433384"/>
                  <a:pt x="236152" y="1565190"/>
                  <a:pt x="420130" y="1721709"/>
                </a:cubicBezTo>
                <a:cubicBezTo>
                  <a:pt x="604108" y="1878228"/>
                  <a:pt x="858108" y="2132227"/>
                  <a:pt x="1103870" y="2240692"/>
                </a:cubicBezTo>
                <a:cubicBezTo>
                  <a:pt x="1349632" y="2349157"/>
                  <a:pt x="1662671" y="2432909"/>
                  <a:pt x="1894703" y="2372498"/>
                </a:cubicBezTo>
                <a:cubicBezTo>
                  <a:pt x="2126736" y="2312087"/>
                  <a:pt x="2393092" y="2089665"/>
                  <a:pt x="2496065" y="1878227"/>
                </a:cubicBezTo>
                <a:cubicBezTo>
                  <a:pt x="2599038" y="1666789"/>
                  <a:pt x="2545492" y="1342768"/>
                  <a:pt x="2512541" y="1103871"/>
                </a:cubicBezTo>
                <a:cubicBezTo>
                  <a:pt x="2479590" y="864974"/>
                  <a:pt x="2434281" y="628822"/>
                  <a:pt x="2298357" y="444844"/>
                </a:cubicBezTo>
                <a:cubicBezTo>
                  <a:pt x="2162433" y="260866"/>
                  <a:pt x="1929714" y="130433"/>
                  <a:pt x="1696995"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obrazec 9">
            <a:extLst>
              <a:ext uri="{FF2B5EF4-FFF2-40B4-BE49-F238E27FC236}">
                <a16:creationId xmlns:a16="http://schemas.microsoft.com/office/drawing/2014/main" id="{C55C955C-FD1B-4FAF-B37E-B835EB49FCB1}"/>
              </a:ext>
            </a:extLst>
          </p:cNvPr>
          <p:cNvSpPr/>
          <p:nvPr/>
        </p:nvSpPr>
        <p:spPr>
          <a:xfrm>
            <a:off x="6796216" y="2051222"/>
            <a:ext cx="1474573" cy="1540475"/>
          </a:xfrm>
          <a:custGeom>
            <a:avLst/>
            <a:gdLst>
              <a:gd name="connsiteX0" fmla="*/ 0 w 1474573"/>
              <a:gd name="connsiteY0" fmla="*/ 0 h 1540475"/>
              <a:gd name="connsiteX1" fmla="*/ 107092 w 1474573"/>
              <a:gd name="connsiteY1" fmla="*/ 494270 h 1540475"/>
              <a:gd name="connsiteX2" fmla="*/ 502508 w 1474573"/>
              <a:gd name="connsiteY2" fmla="*/ 939113 h 1540475"/>
              <a:gd name="connsiteX3" fmla="*/ 939114 w 1474573"/>
              <a:gd name="connsiteY3" fmla="*/ 1235675 h 1540475"/>
              <a:gd name="connsiteX4" fmla="*/ 1136822 w 1474573"/>
              <a:gd name="connsiteY4" fmla="*/ 1375719 h 1540475"/>
              <a:gd name="connsiteX5" fmla="*/ 1474573 w 1474573"/>
              <a:gd name="connsiteY5" fmla="*/ 1540475 h 15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573" h="1540475">
                <a:moveTo>
                  <a:pt x="0" y="0"/>
                </a:moveTo>
                <a:cubicBezTo>
                  <a:pt x="11670" y="168875"/>
                  <a:pt x="23341" y="337751"/>
                  <a:pt x="107092" y="494270"/>
                </a:cubicBezTo>
                <a:cubicBezTo>
                  <a:pt x="190843" y="650789"/>
                  <a:pt x="363838" y="815546"/>
                  <a:pt x="502508" y="939113"/>
                </a:cubicBezTo>
                <a:cubicBezTo>
                  <a:pt x="641178" y="1062681"/>
                  <a:pt x="833395" y="1162907"/>
                  <a:pt x="939114" y="1235675"/>
                </a:cubicBezTo>
                <a:cubicBezTo>
                  <a:pt x="1044833" y="1308443"/>
                  <a:pt x="1047579" y="1324919"/>
                  <a:pt x="1136822" y="1375719"/>
                </a:cubicBezTo>
                <a:cubicBezTo>
                  <a:pt x="1226065" y="1426519"/>
                  <a:pt x="1350319" y="1483497"/>
                  <a:pt x="1474573" y="154047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296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61B159FC-0F09-40ED-8CF7-230EBE3B35C5}"/>
              </a:ext>
            </a:extLst>
          </p:cNvPr>
          <p:cNvGraphicFramePr>
            <a:graphicFrameLocks noGrp="1"/>
          </p:cNvGraphicFramePr>
          <p:nvPr/>
        </p:nvGraphicFramePr>
        <p:xfrm>
          <a:off x="1302798" y="843558"/>
          <a:ext cx="7013617" cy="4109609"/>
        </p:xfrm>
        <a:graphic>
          <a:graphicData uri="http://schemas.openxmlformats.org/drawingml/2006/table">
            <a:tbl>
              <a:tblPr firstRow="1" bandRow="1">
                <a:tableStyleId>{5C22544A-7EE6-4342-B048-85BDC9FD1C3A}</a:tableStyleId>
              </a:tblPr>
              <a:tblGrid>
                <a:gridCol w="2107266">
                  <a:extLst>
                    <a:ext uri="{9D8B030D-6E8A-4147-A177-3AD203B41FA5}">
                      <a16:colId xmlns:a16="http://schemas.microsoft.com/office/drawing/2014/main" val="3906957397"/>
                    </a:ext>
                  </a:extLst>
                </a:gridCol>
                <a:gridCol w="970137">
                  <a:extLst>
                    <a:ext uri="{9D8B030D-6E8A-4147-A177-3AD203B41FA5}">
                      <a16:colId xmlns:a16="http://schemas.microsoft.com/office/drawing/2014/main" val="517683055"/>
                    </a:ext>
                  </a:extLst>
                </a:gridCol>
                <a:gridCol w="1041704">
                  <a:extLst>
                    <a:ext uri="{9D8B030D-6E8A-4147-A177-3AD203B41FA5}">
                      <a16:colId xmlns:a16="http://schemas.microsoft.com/office/drawing/2014/main" val="728487569"/>
                    </a:ext>
                  </a:extLst>
                </a:gridCol>
                <a:gridCol w="2894510">
                  <a:extLst>
                    <a:ext uri="{9D8B030D-6E8A-4147-A177-3AD203B41FA5}">
                      <a16:colId xmlns:a16="http://schemas.microsoft.com/office/drawing/2014/main" val="1216515480"/>
                    </a:ext>
                  </a:extLst>
                </a:gridCol>
              </a:tblGrid>
              <a:tr h="820891">
                <a:tc>
                  <a:txBody>
                    <a:bodyPr/>
                    <a:lstStyle/>
                    <a:p>
                      <a:pPr algn="l"/>
                      <a:endParaRPr lang="cs-CZ"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b="0" i="0" u="none" strike="noStrike" kern="1200" baseline="0" dirty="0">
                          <a:solidFill>
                            <a:schemeClr val="tx1"/>
                          </a:solidFill>
                          <a:latin typeface="+mn-lt"/>
                          <a:ea typeface="+mn-ea"/>
                          <a:cs typeface="+mn-cs"/>
                        </a:rPr>
                        <a:t> </a:t>
                      </a:r>
                      <a:r>
                        <a:rPr lang="cs-CZ" sz="1100" b="1" i="0" u="none" strike="noStrike" kern="1200" baseline="0" dirty="0">
                          <a:solidFill>
                            <a:schemeClr val="tx1"/>
                          </a:solidFill>
                          <a:latin typeface="+mn-lt"/>
                          <a:ea typeface="+mn-ea"/>
                          <a:cs typeface="+mn-cs"/>
                        </a:rPr>
                        <a:t>Nemám konflikt </a:t>
                      </a:r>
                      <a:endParaRPr lang="cs-CZ" sz="1100" b="0" i="0" u="none" strike="noStrike" kern="1200" baseline="0" dirty="0">
                        <a:solidFill>
                          <a:schemeClr val="tx1"/>
                        </a:solidFill>
                        <a:latin typeface="+mn-lt"/>
                        <a:ea typeface="+mn-ea"/>
                        <a:cs typeface="+mn-cs"/>
                      </a:endParaRPr>
                    </a:p>
                    <a:p>
                      <a:pPr algn="ctr"/>
                      <a:r>
                        <a:rPr lang="cs-CZ" sz="1100" dirty="0">
                          <a:solidFill>
                            <a:schemeClr val="tx1"/>
                          </a:solidFill>
                        </a:rPr>
                        <a:t>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Mám konflikt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100" dirty="0">
                          <a:solidFill>
                            <a:schemeClr val="tx1"/>
                          </a:solidFill>
                        </a:rPr>
                        <a:t>Specifikace konfliktu (vyjmenujte subjekty, firmy či instituce, se kterými Vaše spolupráce může vést ke konfliktu zájmů)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2932067838"/>
                  </a:ext>
                </a:extLst>
              </a:tr>
              <a:tr h="464792">
                <a:tc>
                  <a:txBody>
                    <a:bodyPr/>
                    <a:lstStyle/>
                    <a:p>
                      <a:pPr algn="l"/>
                      <a:r>
                        <a:rPr lang="cs-CZ" sz="1200" b="0" dirty="0"/>
                        <a:t>Zaměstnanecký poměr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100" dirty="0"/>
                        <a:t>X</a:t>
                      </a: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231484910"/>
                  </a:ext>
                </a:extLst>
              </a:tr>
              <a:tr h="464792">
                <a:tc>
                  <a:txBody>
                    <a:bodyPr/>
                    <a:lstStyle/>
                    <a:p>
                      <a:pPr algn="l"/>
                      <a:r>
                        <a:rPr lang="cs-CZ" sz="1200" dirty="0"/>
                        <a:t>Vlastník / akcionář</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3107545113"/>
                  </a:ext>
                </a:extLst>
              </a:tr>
              <a:tr h="464792">
                <a:tc>
                  <a:txBody>
                    <a:bodyPr/>
                    <a:lstStyle/>
                    <a:p>
                      <a:pPr algn="l"/>
                      <a:r>
                        <a:rPr lang="cs-CZ" sz="1200" dirty="0"/>
                        <a:t>Konzultant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23498532"/>
                  </a:ext>
                </a:extLst>
              </a:tr>
              <a:tr h="464792">
                <a:tc>
                  <a:txBody>
                    <a:bodyPr/>
                    <a:lstStyle/>
                    <a:p>
                      <a:pPr algn="l"/>
                      <a:r>
                        <a:rPr lang="cs-CZ" sz="1200" dirty="0"/>
                        <a:t>Přednášková činnost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757319712"/>
                  </a:ext>
                </a:extLst>
              </a:tr>
              <a:tr h="482379">
                <a:tc>
                  <a:txBody>
                    <a:bodyPr/>
                    <a:lstStyle/>
                    <a:p>
                      <a:pPr algn="l"/>
                      <a:r>
                        <a:rPr lang="cs-CZ" sz="1200" dirty="0"/>
                        <a:t>Člen poradních sborů (</a:t>
                      </a:r>
                      <a:r>
                        <a:rPr lang="cs-CZ" sz="1200" dirty="0" err="1"/>
                        <a:t>advisory</a:t>
                      </a:r>
                      <a:r>
                        <a:rPr lang="cs-CZ" sz="1200" dirty="0"/>
                        <a:t> </a:t>
                      </a:r>
                      <a:r>
                        <a:rPr lang="cs-CZ" sz="1200" dirty="0" err="1"/>
                        <a:t>boards</a:t>
                      </a:r>
                      <a:r>
                        <a:rPr lang="cs-CZ" sz="12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924211609"/>
                  </a:ext>
                </a:extLst>
              </a:tr>
              <a:tr h="464792">
                <a:tc>
                  <a:txBody>
                    <a:bodyPr/>
                    <a:lstStyle/>
                    <a:p>
                      <a:pPr algn="l"/>
                      <a:r>
                        <a:rPr lang="cs-CZ" sz="1200" dirty="0"/>
                        <a:t>Podpora výzkumu / granty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93121771"/>
                  </a:ext>
                </a:extLst>
              </a:tr>
              <a:tr h="482379">
                <a:tc>
                  <a:txBody>
                    <a:bodyPr/>
                    <a:lstStyle/>
                    <a:p>
                      <a:pPr algn="l"/>
                      <a:r>
                        <a:rPr lang="cs-CZ" sz="1200" dirty="0"/>
                        <a:t>Jiné honoráře (např. za klinické studie či registry)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X</a:t>
                      </a:r>
                      <a:endParaRPr lang="cs-CZ" sz="1100" dirty="0"/>
                    </a:p>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48542458"/>
                  </a:ext>
                </a:extLst>
              </a:tr>
            </a:tbl>
          </a:graphicData>
        </a:graphic>
      </p:graphicFrame>
      <p:sp>
        <p:nvSpPr>
          <p:cNvPr id="3" name="Nadpis 2">
            <a:extLst>
              <a:ext uri="{FF2B5EF4-FFF2-40B4-BE49-F238E27FC236}">
                <a16:creationId xmlns:a16="http://schemas.microsoft.com/office/drawing/2014/main" id="{D4B28C08-5017-42C3-B86A-62276E569FC9}"/>
              </a:ext>
            </a:extLst>
          </p:cNvPr>
          <p:cNvSpPr>
            <a:spLocks noGrp="1"/>
          </p:cNvSpPr>
          <p:nvPr>
            <p:ph type="title"/>
          </p:nvPr>
        </p:nvSpPr>
        <p:spPr>
          <a:xfrm>
            <a:off x="1178376" y="58316"/>
            <a:ext cx="7498080" cy="857250"/>
          </a:xfrm>
        </p:spPr>
        <p:txBody>
          <a:bodyPr>
            <a:normAutofit/>
          </a:bodyPr>
          <a:lstStyle/>
          <a:p>
            <a:r>
              <a:rPr lang="cs-CZ" sz="3600" dirty="0"/>
              <a:t>Deklarace konfliktu zájmů</a:t>
            </a:r>
          </a:p>
        </p:txBody>
      </p:sp>
    </p:spTree>
    <p:extLst>
      <p:ext uri="{BB962C8B-B14F-4D97-AF65-F5344CB8AC3E}">
        <p14:creationId xmlns:p14="http://schemas.microsoft.com/office/powerpoint/2010/main" val="1060175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A73765-BD0A-4114-89D7-E0C3374D7DE3}"/>
              </a:ext>
            </a:extLst>
          </p:cNvPr>
          <p:cNvSpPr txBox="1"/>
          <p:nvPr/>
        </p:nvSpPr>
        <p:spPr>
          <a:xfrm>
            <a:off x="1215888" y="123478"/>
            <a:ext cx="7593938" cy="646331"/>
          </a:xfrm>
          <a:prstGeom prst="rect">
            <a:avLst/>
          </a:prstGeom>
          <a:noFill/>
        </p:spPr>
        <p:txBody>
          <a:bodyPr wrap="none" rtlCol="0">
            <a:spAutoFit/>
          </a:bodyPr>
          <a:lstStyle/>
          <a:p>
            <a:r>
              <a:rPr lang="cs-CZ" dirty="0"/>
              <a:t>45°LAO – hluboké zavedení stimulační elektrody do septa až k endokardu LKS </a:t>
            </a:r>
          </a:p>
          <a:p>
            <a:r>
              <a:rPr lang="cs-CZ" dirty="0"/>
              <a:t>ke stimulaci levého raménka, kontrastní nástřik ukazuje hranici endokardu PKS</a:t>
            </a:r>
          </a:p>
        </p:txBody>
      </p:sp>
      <p:pic>
        <p:nvPicPr>
          <p:cNvPr id="2" name="SULEK - His Pacing_S002_I0000">
            <a:hlinkClick r:id="" action="ppaction://media"/>
            <a:extLst>
              <a:ext uri="{FF2B5EF4-FFF2-40B4-BE49-F238E27FC236}">
                <a16:creationId xmlns:a16="http://schemas.microsoft.com/office/drawing/2014/main" id="{BA37D3A2-F19D-4A1D-BB90-B9D8F3364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769809"/>
            <a:ext cx="4320480" cy="4320480"/>
          </a:xfrm>
          <a:prstGeom prst="rect">
            <a:avLst/>
          </a:prstGeom>
        </p:spPr>
      </p:pic>
    </p:spTree>
    <p:extLst>
      <p:ext uri="{BB962C8B-B14F-4D97-AF65-F5344CB8AC3E}">
        <p14:creationId xmlns:p14="http://schemas.microsoft.com/office/powerpoint/2010/main" val="352333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AA9AA4B-C28D-409F-98A6-6E11AD913A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2"/>
          <a:stretch/>
        </p:blipFill>
        <p:spPr>
          <a:xfrm rot="5400000">
            <a:off x="2504406" y="-617239"/>
            <a:ext cx="4351213" cy="6984776"/>
          </a:xfrm>
          <a:prstGeom prst="rect">
            <a:avLst/>
          </a:prstGeom>
        </p:spPr>
      </p:pic>
      <p:sp>
        <p:nvSpPr>
          <p:cNvPr id="4" name="Nadpis 3">
            <a:extLst>
              <a:ext uri="{FF2B5EF4-FFF2-40B4-BE49-F238E27FC236}">
                <a16:creationId xmlns:a16="http://schemas.microsoft.com/office/drawing/2014/main" id="{48582E63-94EC-4B84-B6DD-5DE66AD56FA7}"/>
              </a:ext>
            </a:extLst>
          </p:cNvPr>
          <p:cNvSpPr>
            <a:spLocks noGrp="1"/>
          </p:cNvSpPr>
          <p:nvPr>
            <p:ph type="title"/>
          </p:nvPr>
        </p:nvSpPr>
        <p:spPr>
          <a:xfrm>
            <a:off x="1187624" y="-20538"/>
            <a:ext cx="7498080" cy="857250"/>
          </a:xfrm>
        </p:spPr>
        <p:txBody>
          <a:bodyPr>
            <a:normAutofit/>
          </a:bodyPr>
          <a:lstStyle/>
          <a:p>
            <a:r>
              <a:rPr lang="cs-CZ" sz="3600" dirty="0"/>
              <a:t>Potenciál levého raménka</a:t>
            </a:r>
          </a:p>
        </p:txBody>
      </p:sp>
      <p:cxnSp>
        <p:nvCxnSpPr>
          <p:cNvPr id="6" name="Přímá spojnice se šipkou 5">
            <a:extLst>
              <a:ext uri="{FF2B5EF4-FFF2-40B4-BE49-F238E27FC236}">
                <a16:creationId xmlns:a16="http://schemas.microsoft.com/office/drawing/2014/main" id="{D7207F79-35A5-4A03-AD06-F4B608EA769B}"/>
              </a:ext>
            </a:extLst>
          </p:cNvPr>
          <p:cNvCxnSpPr/>
          <p:nvPr/>
        </p:nvCxnSpPr>
        <p:spPr>
          <a:xfrm flipV="1">
            <a:off x="4325158" y="1275606"/>
            <a:ext cx="144016" cy="2160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F2BC4C44-F271-44AE-9AA3-691A582591F2}"/>
              </a:ext>
            </a:extLst>
          </p:cNvPr>
          <p:cNvCxnSpPr/>
          <p:nvPr/>
        </p:nvCxnSpPr>
        <p:spPr>
          <a:xfrm flipV="1">
            <a:off x="1901600" y="1300320"/>
            <a:ext cx="144016" cy="2160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54615EC3-B838-4438-9352-56388DAD3F0C}"/>
              </a:ext>
            </a:extLst>
          </p:cNvPr>
          <p:cNvCxnSpPr/>
          <p:nvPr/>
        </p:nvCxnSpPr>
        <p:spPr>
          <a:xfrm flipV="1">
            <a:off x="6701921" y="1258971"/>
            <a:ext cx="144016" cy="2160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36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text 5">
            <a:extLst>
              <a:ext uri="{FF2B5EF4-FFF2-40B4-BE49-F238E27FC236}">
                <a16:creationId xmlns:a16="http://schemas.microsoft.com/office/drawing/2014/main" id="{188F6F8D-AA54-4B87-9ADA-44135D38793E}"/>
              </a:ext>
            </a:extLst>
          </p:cNvPr>
          <p:cNvSpPr>
            <a:spLocks noGrp="1"/>
          </p:cNvSpPr>
          <p:nvPr>
            <p:ph type="body" sz="half" idx="2"/>
          </p:nvPr>
        </p:nvSpPr>
        <p:spPr>
          <a:xfrm>
            <a:off x="838200" y="3579862"/>
            <a:ext cx="4597896" cy="571500"/>
          </a:xfrm>
        </p:spPr>
        <p:txBody>
          <a:bodyPr>
            <a:normAutofit/>
          </a:bodyPr>
          <a:lstStyle/>
          <a:p>
            <a:r>
              <a:rPr lang="cs-CZ" sz="2400" dirty="0">
                <a:solidFill>
                  <a:schemeClr val="accent5">
                    <a:lumMod val="60000"/>
                    <a:lumOff val="40000"/>
                  </a:schemeClr>
                </a:solidFill>
              </a:rPr>
              <a:t>Stimulační instrumentárium</a:t>
            </a:r>
          </a:p>
        </p:txBody>
      </p:sp>
      <p:sp>
        <p:nvSpPr>
          <p:cNvPr id="3" name="Zástupný symbol obrázku 2">
            <a:extLst>
              <a:ext uri="{FF2B5EF4-FFF2-40B4-BE49-F238E27FC236}">
                <a16:creationId xmlns:a16="http://schemas.microsoft.com/office/drawing/2014/main" id="{F61706C0-286E-4DE2-91EF-0C558A0143B6}"/>
              </a:ext>
            </a:extLst>
          </p:cNvPr>
          <p:cNvSpPr>
            <a:spLocks noGrp="1"/>
          </p:cNvSpPr>
          <p:nvPr>
            <p:ph type="pic" idx="1"/>
          </p:nvPr>
        </p:nvSpPr>
        <p:spPr/>
      </p:sp>
      <p:pic>
        <p:nvPicPr>
          <p:cNvPr id="7" name="Picture 36">
            <a:extLst>
              <a:ext uri="{FF2B5EF4-FFF2-40B4-BE49-F238E27FC236}">
                <a16:creationId xmlns:a16="http://schemas.microsoft.com/office/drawing/2014/main" id="{C95ABCB5-0E9C-432E-9B1A-419A34C84CE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18" b="6469"/>
          <a:stretch/>
        </p:blipFill>
        <p:spPr bwMode="auto">
          <a:xfrm>
            <a:off x="932544" y="932042"/>
            <a:ext cx="4248472" cy="249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32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35608" y="205979"/>
            <a:ext cx="7498080" cy="709587"/>
          </a:xfrm>
        </p:spPr>
        <p:txBody>
          <a:bodyPr>
            <a:normAutofit/>
          </a:bodyPr>
          <a:lstStyle/>
          <a:p>
            <a:r>
              <a:rPr lang="cs-CZ" sz="3600" dirty="0"/>
              <a:t>Implantační techniky</a:t>
            </a:r>
            <a:endParaRPr lang="en-GB" sz="3600" dirty="0"/>
          </a:p>
        </p:txBody>
      </p:sp>
      <p:sp>
        <p:nvSpPr>
          <p:cNvPr id="4" name="Zástupný symbol pro obsah 3"/>
          <p:cNvSpPr>
            <a:spLocks noGrp="1"/>
          </p:cNvSpPr>
          <p:nvPr>
            <p:ph idx="1"/>
          </p:nvPr>
        </p:nvSpPr>
        <p:spPr>
          <a:xfrm>
            <a:off x="1435608" y="843558"/>
            <a:ext cx="7708392" cy="3600450"/>
          </a:xfrm>
        </p:spPr>
        <p:txBody>
          <a:bodyPr>
            <a:normAutofit/>
          </a:bodyPr>
          <a:lstStyle/>
          <a:p>
            <a:r>
              <a:rPr lang="en-US" sz="1800" dirty="0" err="1"/>
              <a:t>SelectSecure</a:t>
            </a:r>
            <a:r>
              <a:rPr lang="en-US" sz="1800" dirty="0"/>
              <a:t> 3830</a:t>
            </a:r>
            <a:r>
              <a:rPr lang="cs-CZ" sz="1800" dirty="0"/>
              <a:t>, </a:t>
            </a:r>
            <a:r>
              <a:rPr lang="en-US" sz="1800" dirty="0"/>
              <a:t>C315His</a:t>
            </a:r>
            <a:r>
              <a:rPr lang="cs-CZ" sz="1800" dirty="0"/>
              <a:t> (7 F </a:t>
            </a:r>
            <a:r>
              <a:rPr lang="cs-CZ" sz="1800" dirty="0" err="1"/>
              <a:t>sheath</a:t>
            </a:r>
            <a:r>
              <a:rPr lang="cs-CZ" sz="1800" dirty="0"/>
              <a:t>) </a:t>
            </a:r>
            <a:r>
              <a:rPr lang="cs-CZ" sz="1800" dirty="0" err="1"/>
              <a:t>or</a:t>
            </a:r>
            <a:r>
              <a:rPr lang="cs-CZ" sz="1800" dirty="0"/>
              <a:t> </a:t>
            </a:r>
            <a:r>
              <a:rPr lang="en-US" sz="1800" dirty="0"/>
              <a:t>C304 </a:t>
            </a:r>
            <a:r>
              <a:rPr lang="en-US" sz="1800" dirty="0" err="1"/>
              <a:t>SelectSite</a:t>
            </a:r>
            <a:r>
              <a:rPr lang="cs-CZ" sz="1800" dirty="0"/>
              <a:t> (</a:t>
            </a:r>
            <a:r>
              <a:rPr lang="en-US" sz="1800" dirty="0"/>
              <a:t>Medtronic</a:t>
            </a:r>
            <a:r>
              <a:rPr lang="cs-CZ" sz="1800" dirty="0"/>
              <a:t>)</a:t>
            </a:r>
            <a:endParaRPr lang="en-US" sz="1800" dirty="0"/>
          </a:p>
          <a:p>
            <a:endParaRPr lang="en-US"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359102"/>
            <a:ext cx="6447424" cy="322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plantation tools for His bundle pacing using the lumenless 4.1F... |  Download Scientific Diagram">
            <a:extLst>
              <a:ext uri="{FF2B5EF4-FFF2-40B4-BE49-F238E27FC236}">
                <a16:creationId xmlns:a16="http://schemas.microsoft.com/office/drawing/2014/main" id="{59E97340-350B-4B35-A437-F92DD36E1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677" t="2773"/>
          <a:stretch/>
        </p:blipFill>
        <p:spPr bwMode="auto">
          <a:xfrm>
            <a:off x="6715813" y="1359102"/>
            <a:ext cx="2320683" cy="3228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35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39" descr="Ein Bild, das Skifahren, Schnee, Steigung, Mann enthält.&#10;&#10;Automatisch generierte Beschreibung">
            <a:extLst>
              <a:ext uri="{FF2B5EF4-FFF2-40B4-BE49-F238E27FC236}">
                <a16:creationId xmlns:a16="http://schemas.microsoft.com/office/drawing/2014/main" id="{BEB4CCBE-4899-4093-88D9-557754D3B5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84" b="20221"/>
          <a:stretch/>
        </p:blipFill>
        <p:spPr>
          <a:xfrm>
            <a:off x="107504" y="3767588"/>
            <a:ext cx="4542868" cy="1122701"/>
          </a:xfrm>
          <a:prstGeom prst="rect">
            <a:avLst/>
          </a:prstGeom>
        </p:spPr>
      </p:pic>
      <p:sp>
        <p:nvSpPr>
          <p:cNvPr id="2" name="Nadpis 1">
            <a:extLst>
              <a:ext uri="{FF2B5EF4-FFF2-40B4-BE49-F238E27FC236}">
                <a16:creationId xmlns:a16="http://schemas.microsoft.com/office/drawing/2014/main" id="{B2CBCA76-05A3-4299-B70C-C045671D5A91}"/>
              </a:ext>
            </a:extLst>
          </p:cNvPr>
          <p:cNvSpPr>
            <a:spLocks noGrp="1"/>
          </p:cNvSpPr>
          <p:nvPr>
            <p:ph type="title"/>
          </p:nvPr>
        </p:nvSpPr>
        <p:spPr>
          <a:xfrm>
            <a:off x="1306909" y="205979"/>
            <a:ext cx="7626779" cy="629642"/>
          </a:xfrm>
        </p:spPr>
        <p:txBody>
          <a:bodyPr>
            <a:noAutofit/>
          </a:bodyPr>
          <a:lstStyle/>
          <a:p>
            <a:r>
              <a:rPr lang="cs-CZ" sz="3600" dirty="0" err="1"/>
              <a:t>Selectra</a:t>
            </a:r>
            <a:r>
              <a:rPr lang="cs-CZ" sz="3600" dirty="0"/>
              <a:t> 3D</a:t>
            </a:r>
          </a:p>
        </p:txBody>
      </p:sp>
      <p:graphicFrame>
        <p:nvGraphicFramePr>
          <p:cNvPr id="6" name="Tabelle 5">
            <a:extLst>
              <a:ext uri="{FF2B5EF4-FFF2-40B4-BE49-F238E27FC236}">
                <a16:creationId xmlns:a16="http://schemas.microsoft.com/office/drawing/2014/main" id="{92F6C48B-65B5-4AF8-A515-1F5A1D2B7BFF}"/>
              </a:ext>
            </a:extLst>
          </p:cNvPr>
          <p:cNvGraphicFramePr>
            <a:graphicFrameLocks noGrp="1"/>
          </p:cNvGraphicFramePr>
          <p:nvPr>
            <p:extLst>
              <p:ext uri="{D42A27DB-BD31-4B8C-83A1-F6EECF244321}">
                <p14:modId xmlns:p14="http://schemas.microsoft.com/office/powerpoint/2010/main" val="2818173387"/>
              </p:ext>
            </p:extLst>
          </p:nvPr>
        </p:nvGraphicFramePr>
        <p:xfrm>
          <a:off x="4091995" y="1197172"/>
          <a:ext cx="4944501" cy="2287532"/>
        </p:xfrm>
        <a:graphic>
          <a:graphicData uri="http://schemas.openxmlformats.org/drawingml/2006/table">
            <a:tbl>
              <a:tblPr firstRow="1" bandRow="1"/>
              <a:tblGrid>
                <a:gridCol w="2472381">
                  <a:extLst>
                    <a:ext uri="{9D8B030D-6E8A-4147-A177-3AD203B41FA5}">
                      <a16:colId xmlns:a16="http://schemas.microsoft.com/office/drawing/2014/main" val="20000"/>
                    </a:ext>
                  </a:extLst>
                </a:gridCol>
                <a:gridCol w="2472120">
                  <a:extLst>
                    <a:ext uri="{9D8B030D-6E8A-4147-A177-3AD203B41FA5}">
                      <a16:colId xmlns:a16="http://schemas.microsoft.com/office/drawing/2014/main" val="20001"/>
                    </a:ext>
                  </a:extLst>
                </a:gridCol>
              </a:tblGrid>
              <a:tr h="342083">
                <a:tc>
                  <a:txBody>
                    <a:bodyPr/>
                    <a:lstStyle/>
                    <a:p>
                      <a:pPr marL="0" indent="0" algn="l">
                        <a:lnSpc>
                          <a:spcPct val="115000"/>
                        </a:lnSpc>
                        <a:spcAft>
                          <a:spcPts val="1000"/>
                        </a:spcAft>
                      </a:pPr>
                      <a:r>
                        <a:rPr lang="en-US" sz="1050" b="1" kern="1200" noProof="0" dirty="0">
                          <a:solidFill>
                            <a:schemeClr val="tx1"/>
                          </a:solidFill>
                          <a:latin typeface="+mn-lt"/>
                          <a:ea typeface="+mn-ea"/>
                          <a:cs typeface="+mn-cs"/>
                        </a:rPr>
                        <a:t>Catheter</a:t>
                      </a:r>
                    </a:p>
                  </a:txBody>
                  <a:tcPr marL="68580" marR="68580" anchor="ctr">
                    <a:lnL>
                      <a:noFill/>
                    </a:lnL>
                    <a:lnR>
                      <a:noFill/>
                    </a:lnR>
                    <a:lnT w="28575"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4">
                        <a:lumMod val="60000"/>
                        <a:lumOff val="40000"/>
                      </a:schemeClr>
                    </a:solidFill>
                  </a:tcPr>
                </a:tc>
                <a:tc>
                  <a:txBody>
                    <a:bodyPr/>
                    <a:lstStyle/>
                    <a:p>
                      <a:pPr algn="l"/>
                      <a:r>
                        <a:rPr lang="en-US" sz="1050" b="1" kern="1200" noProof="0" dirty="0">
                          <a:solidFill>
                            <a:schemeClr val="tx2"/>
                          </a:solidFill>
                          <a:latin typeface="+mn-lt"/>
                          <a:ea typeface="+mn-ea"/>
                          <a:cs typeface="+mn-cs"/>
                        </a:rPr>
                        <a:t>Selectra 3D</a:t>
                      </a:r>
                    </a:p>
                  </a:txBody>
                  <a:tcPr marL="68580" marR="68580" anchor="ctr">
                    <a:lnL>
                      <a:noFill/>
                    </a:lnL>
                    <a:lnR>
                      <a:noFill/>
                    </a:lnR>
                    <a:lnT w="28575"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331099">
                <a:tc>
                  <a:txBody>
                    <a:bodyPr/>
                    <a:lstStyle/>
                    <a:p>
                      <a:pPr marL="36000" indent="0">
                        <a:lnSpc>
                          <a:spcPct val="115000"/>
                        </a:lnSpc>
                        <a:spcBef>
                          <a:spcPts val="600"/>
                        </a:spcBef>
                        <a:spcAft>
                          <a:spcPts val="0"/>
                        </a:spcAft>
                      </a:pPr>
                      <a:r>
                        <a:rPr lang="en-US" sz="1050" b="1" kern="1200" noProof="0" dirty="0">
                          <a:solidFill>
                            <a:schemeClr val="tx1"/>
                          </a:solidFill>
                          <a:latin typeface="+mn-lt"/>
                          <a:ea typeface="+mn-ea"/>
                          <a:cs typeface="+mn-cs"/>
                        </a:rPr>
                        <a:t>Shaft Diameter,</a:t>
                      </a:r>
                      <a:r>
                        <a:rPr lang="en-US" sz="1050" b="1" kern="1200" baseline="0" noProof="0" dirty="0">
                          <a:solidFill>
                            <a:schemeClr val="tx1"/>
                          </a:solidFill>
                          <a:latin typeface="+mn-lt"/>
                          <a:ea typeface="+mn-ea"/>
                          <a:cs typeface="+mn-cs"/>
                        </a:rPr>
                        <a:t> </a:t>
                      </a:r>
                      <a:r>
                        <a:rPr lang="en-US" sz="1050" b="1" kern="1200" noProof="0" dirty="0">
                          <a:solidFill>
                            <a:schemeClr val="tx1"/>
                          </a:solidFill>
                          <a:latin typeface="+mn-lt"/>
                          <a:ea typeface="+mn-ea"/>
                          <a:cs typeface="+mn-cs"/>
                        </a:rPr>
                        <a:t>Inner</a:t>
                      </a:r>
                    </a:p>
                  </a:txBody>
                  <a:tcPr marL="27146" marR="35243" marT="36195" marB="46990" anchor="ctr">
                    <a:lnL>
                      <a:noFill/>
                    </a:lnL>
                    <a:lnR>
                      <a:noFill/>
                    </a:lnR>
                    <a:lnT w="6350" cap="flat" cmpd="sng" algn="ctr">
                      <a:solidFill>
                        <a:schemeClr val="tx2"/>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accent4">
                        <a:lumMod val="60000"/>
                        <a:lumOff val="40000"/>
                      </a:schemeClr>
                    </a:solidFill>
                  </a:tcPr>
                </a:tc>
                <a:tc>
                  <a:txBody>
                    <a:bodyPr/>
                    <a:lstStyle/>
                    <a:p>
                      <a:pPr marL="91440">
                        <a:lnSpc>
                          <a:spcPct val="115000"/>
                        </a:lnSpc>
                        <a:spcBef>
                          <a:spcPts val="600"/>
                        </a:spcBef>
                        <a:spcAft>
                          <a:spcPts val="0"/>
                        </a:spcAft>
                      </a:pPr>
                      <a:r>
                        <a:rPr lang="en-US" sz="1050" kern="1200" noProof="0" dirty="0">
                          <a:solidFill>
                            <a:schemeClr val="tx1"/>
                          </a:solidFill>
                          <a:latin typeface="+mn-lt"/>
                          <a:ea typeface="+mn-ea"/>
                          <a:cs typeface="+mn-cs"/>
                        </a:rPr>
                        <a:t>2.4 mm</a:t>
                      </a:r>
                      <a:r>
                        <a:rPr lang="en-US" sz="1050" kern="1200" baseline="0" noProof="0" dirty="0">
                          <a:solidFill>
                            <a:schemeClr val="tx1"/>
                          </a:solidFill>
                          <a:latin typeface="+mn-lt"/>
                          <a:ea typeface="+mn-ea"/>
                          <a:cs typeface="+mn-cs"/>
                        </a:rPr>
                        <a:t> (</a:t>
                      </a:r>
                      <a:r>
                        <a:rPr lang="en-US" sz="1050" kern="1200" noProof="0" dirty="0">
                          <a:solidFill>
                            <a:schemeClr val="tx1"/>
                          </a:solidFill>
                          <a:latin typeface="+mn-lt"/>
                          <a:ea typeface="+mn-ea"/>
                          <a:cs typeface="+mn-cs"/>
                        </a:rPr>
                        <a:t>7.3 F)</a:t>
                      </a:r>
                    </a:p>
                  </a:txBody>
                  <a:tcPr marL="27146" marR="35243" marT="36195" marB="46990" anchor="ctr">
                    <a:lnL>
                      <a:noFill/>
                    </a:lnL>
                    <a:lnR>
                      <a:noFill/>
                    </a:lnR>
                    <a:lnT w="6350" cap="flat" cmpd="sng" algn="ctr">
                      <a:solidFill>
                        <a:schemeClr val="tx2"/>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1099">
                <a:tc>
                  <a:txBody>
                    <a:bodyPr/>
                    <a:lstStyle/>
                    <a:p>
                      <a:pPr marL="36000" indent="0">
                        <a:lnSpc>
                          <a:spcPct val="115000"/>
                        </a:lnSpc>
                        <a:spcBef>
                          <a:spcPts val="600"/>
                        </a:spcBef>
                        <a:spcAft>
                          <a:spcPts val="0"/>
                        </a:spcAft>
                      </a:pPr>
                      <a:r>
                        <a:rPr lang="en-US" sz="1050" b="1" kern="1200" noProof="0" dirty="0">
                          <a:solidFill>
                            <a:schemeClr val="tx1"/>
                          </a:solidFill>
                          <a:latin typeface="+mn-lt"/>
                          <a:ea typeface="+mn-ea"/>
                          <a:cs typeface="+mn-cs"/>
                        </a:rPr>
                        <a:t>Shaft Diameter, Outer</a:t>
                      </a:r>
                    </a:p>
                  </a:txBody>
                  <a:tcPr marL="27146" marR="35243" marT="36195" marB="4699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accent4">
                        <a:lumMod val="60000"/>
                        <a:lumOff val="40000"/>
                      </a:schemeClr>
                    </a:solidFill>
                  </a:tcPr>
                </a:tc>
                <a:tc>
                  <a:txBody>
                    <a:bodyPr/>
                    <a:lstStyle/>
                    <a:p>
                      <a:pPr marL="91440">
                        <a:lnSpc>
                          <a:spcPct val="115000"/>
                        </a:lnSpc>
                        <a:spcBef>
                          <a:spcPts val="600"/>
                        </a:spcBef>
                        <a:spcAft>
                          <a:spcPts val="0"/>
                        </a:spcAft>
                      </a:pPr>
                      <a:r>
                        <a:rPr lang="en-US" sz="1050" kern="1200" noProof="0" dirty="0">
                          <a:solidFill>
                            <a:schemeClr val="tx1"/>
                          </a:solidFill>
                          <a:latin typeface="+mn-lt"/>
                          <a:ea typeface="+mn-ea"/>
                          <a:cs typeface="+mn-cs"/>
                        </a:rPr>
                        <a:t>2.9 mm</a:t>
                      </a:r>
                      <a:r>
                        <a:rPr lang="en-US" sz="1050" kern="1200" baseline="0" noProof="0" dirty="0">
                          <a:solidFill>
                            <a:schemeClr val="tx1"/>
                          </a:solidFill>
                          <a:latin typeface="+mn-lt"/>
                          <a:ea typeface="+mn-ea"/>
                          <a:cs typeface="+mn-cs"/>
                        </a:rPr>
                        <a:t> (</a:t>
                      </a:r>
                      <a:r>
                        <a:rPr lang="en-US" sz="1050" kern="1200" noProof="0" dirty="0">
                          <a:solidFill>
                            <a:schemeClr val="tx1"/>
                          </a:solidFill>
                          <a:latin typeface="+mn-lt"/>
                          <a:ea typeface="+mn-ea"/>
                          <a:cs typeface="+mn-cs"/>
                        </a:rPr>
                        <a:t>8.7 F)</a:t>
                      </a:r>
                    </a:p>
                  </a:txBody>
                  <a:tcPr marL="27146" marR="35243" marT="36195" marB="4699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1099">
                <a:tc>
                  <a:txBody>
                    <a:bodyPr/>
                    <a:lstStyle/>
                    <a:p>
                      <a:pPr marL="36000" indent="0">
                        <a:lnSpc>
                          <a:spcPct val="115000"/>
                        </a:lnSpc>
                        <a:spcBef>
                          <a:spcPts val="600"/>
                        </a:spcBef>
                        <a:spcAft>
                          <a:spcPts val="0"/>
                        </a:spcAft>
                      </a:pPr>
                      <a:r>
                        <a:rPr lang="en-US" sz="1050" b="1" kern="1200" noProof="0" dirty="0">
                          <a:solidFill>
                            <a:schemeClr val="tx1"/>
                          </a:solidFill>
                          <a:latin typeface="+mn-lt"/>
                          <a:ea typeface="+mn-ea"/>
                          <a:cs typeface="+mn-cs"/>
                        </a:rPr>
                        <a:t>Working</a:t>
                      </a:r>
                      <a:r>
                        <a:rPr lang="en-US" sz="1050" b="1" kern="1200" baseline="0" noProof="0" dirty="0">
                          <a:solidFill>
                            <a:schemeClr val="tx1"/>
                          </a:solidFill>
                          <a:latin typeface="+mn-lt"/>
                          <a:ea typeface="+mn-ea"/>
                          <a:cs typeface="+mn-cs"/>
                        </a:rPr>
                        <a:t> L</a:t>
                      </a:r>
                      <a:r>
                        <a:rPr lang="en-US" sz="1050" b="1" kern="1200" noProof="0" dirty="0">
                          <a:solidFill>
                            <a:schemeClr val="tx1"/>
                          </a:solidFill>
                          <a:latin typeface="+mn-lt"/>
                          <a:ea typeface="+mn-ea"/>
                          <a:cs typeface="+mn-cs"/>
                        </a:rPr>
                        <a:t>ength</a:t>
                      </a:r>
                    </a:p>
                  </a:txBody>
                  <a:tcPr marL="27146" marR="35243" marT="36195" marB="4699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accent4">
                        <a:lumMod val="60000"/>
                        <a:lumOff val="40000"/>
                      </a:schemeClr>
                    </a:solidFill>
                  </a:tcPr>
                </a:tc>
                <a:tc>
                  <a:txBody>
                    <a:bodyPr/>
                    <a:lstStyle/>
                    <a:p>
                      <a:pPr marL="91440">
                        <a:lnSpc>
                          <a:spcPct val="115000"/>
                        </a:lnSpc>
                        <a:spcBef>
                          <a:spcPts val="600"/>
                        </a:spcBef>
                        <a:spcAft>
                          <a:spcPts val="0"/>
                        </a:spcAft>
                      </a:pPr>
                      <a:r>
                        <a:rPr lang="en-US" sz="1050" kern="1200" noProof="0" dirty="0">
                          <a:solidFill>
                            <a:schemeClr val="tx1"/>
                          </a:solidFill>
                          <a:latin typeface="+mn-lt"/>
                          <a:ea typeface="+mn-ea"/>
                          <a:cs typeface="+mn-cs"/>
                        </a:rPr>
                        <a:t>32 cm, 39 cm, 42 cm</a:t>
                      </a:r>
                    </a:p>
                  </a:txBody>
                  <a:tcPr marL="27146" marR="35243" marT="36195" marB="4699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noFill/>
                  </a:tcPr>
                </a:tc>
                <a:extLst>
                  <a:ext uri="{0D108BD9-81ED-4DB2-BD59-A6C34878D82A}">
                    <a16:rowId xmlns:a16="http://schemas.microsoft.com/office/drawing/2014/main" val="10003"/>
                  </a:ext>
                </a:extLst>
              </a:tr>
              <a:tr h="952152">
                <a:tc>
                  <a:txBody>
                    <a:bodyPr/>
                    <a:lstStyle/>
                    <a:p>
                      <a:pPr marL="36000" indent="0" algn="l" defTabSz="914400" rtl="0" eaLnBrk="1" latinLnBrk="0" hangingPunct="1">
                        <a:lnSpc>
                          <a:spcPct val="115000"/>
                        </a:lnSpc>
                        <a:spcBef>
                          <a:spcPts val="600"/>
                        </a:spcBef>
                        <a:spcAft>
                          <a:spcPts val="0"/>
                        </a:spcAft>
                      </a:pPr>
                      <a:r>
                        <a:rPr lang="en-US" sz="1050" b="1" kern="1200" noProof="0" dirty="0">
                          <a:solidFill>
                            <a:schemeClr val="tx1"/>
                          </a:solidFill>
                          <a:latin typeface="+mn-lt"/>
                          <a:ea typeface="+mn-ea"/>
                          <a:cs typeface="+mn-cs"/>
                        </a:rPr>
                        <a:t>Proximal Radius*</a:t>
                      </a:r>
                    </a:p>
                  </a:txBody>
                  <a:tcPr marL="27146" marR="35243" marT="36195" marB="46990">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solidFill>
                      <a:schemeClr val="accent4">
                        <a:lumMod val="60000"/>
                        <a:lumOff val="40000"/>
                      </a:schemeClr>
                    </a:solidFill>
                  </a:tcPr>
                </a:tc>
                <a:tc>
                  <a:txBody>
                    <a:bodyPr/>
                    <a:lstStyle/>
                    <a:p>
                      <a:pPr marL="91440" algn="l" defTabSz="914400" rtl="0" eaLnBrk="1" latinLnBrk="0" hangingPunct="1">
                        <a:lnSpc>
                          <a:spcPct val="100000"/>
                        </a:lnSpc>
                        <a:spcBef>
                          <a:spcPts val="600"/>
                        </a:spcBef>
                        <a:spcAft>
                          <a:spcPts val="0"/>
                        </a:spcAft>
                      </a:pPr>
                      <a:r>
                        <a:rPr lang="en-US" sz="1050" kern="1200" noProof="0" dirty="0">
                          <a:solidFill>
                            <a:schemeClr val="tx1"/>
                          </a:solidFill>
                          <a:latin typeface="+mn-lt"/>
                          <a:ea typeface="+mn-ea"/>
                          <a:cs typeface="+mn-cs"/>
                        </a:rPr>
                        <a:t>40 mm</a:t>
                      </a:r>
                    </a:p>
                    <a:p>
                      <a:pPr marL="91440" algn="l" defTabSz="914400" rtl="0" eaLnBrk="1" latinLnBrk="0" hangingPunct="1">
                        <a:lnSpc>
                          <a:spcPct val="100000"/>
                        </a:lnSpc>
                        <a:spcBef>
                          <a:spcPts val="600"/>
                        </a:spcBef>
                        <a:spcAft>
                          <a:spcPts val="0"/>
                        </a:spcAft>
                      </a:pPr>
                      <a:r>
                        <a:rPr lang="en-US" sz="1050" kern="1200" noProof="0" dirty="0">
                          <a:solidFill>
                            <a:schemeClr val="tx1"/>
                          </a:solidFill>
                          <a:latin typeface="+mn-lt"/>
                          <a:ea typeface="+mn-ea"/>
                          <a:cs typeface="+mn-cs"/>
                        </a:rPr>
                        <a:t>55 mm</a:t>
                      </a:r>
                    </a:p>
                    <a:p>
                      <a:pPr marL="91440" algn="l" defTabSz="914400" rtl="0" eaLnBrk="1" latinLnBrk="0" hangingPunct="1">
                        <a:lnSpc>
                          <a:spcPct val="100000"/>
                        </a:lnSpc>
                        <a:spcBef>
                          <a:spcPts val="600"/>
                        </a:spcBef>
                        <a:spcAft>
                          <a:spcPts val="0"/>
                        </a:spcAft>
                      </a:pPr>
                      <a:r>
                        <a:rPr lang="en-US" sz="1050" kern="1200" noProof="0" dirty="0">
                          <a:solidFill>
                            <a:schemeClr val="tx1"/>
                          </a:solidFill>
                          <a:latin typeface="+mn-lt"/>
                          <a:ea typeface="+mn-ea"/>
                          <a:cs typeface="+mn-cs"/>
                        </a:rPr>
                        <a:t>65 mm</a:t>
                      </a:r>
                    </a:p>
                  </a:txBody>
                  <a:tcPr marL="27146" marR="35243" marT="36195" marB="4699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Textfeld 6">
            <a:extLst>
              <a:ext uri="{FF2B5EF4-FFF2-40B4-BE49-F238E27FC236}">
                <a16:creationId xmlns:a16="http://schemas.microsoft.com/office/drawing/2014/main" id="{31FBE512-6CA3-411B-93F5-AC6C789879C0}"/>
              </a:ext>
            </a:extLst>
          </p:cNvPr>
          <p:cNvSpPr txBox="1"/>
          <p:nvPr/>
        </p:nvSpPr>
        <p:spPr>
          <a:xfrm>
            <a:off x="1453076" y="879169"/>
            <a:ext cx="1489190" cy="261610"/>
          </a:xfrm>
          <a:prstGeom prst="rect">
            <a:avLst/>
          </a:prstGeom>
          <a:noFill/>
        </p:spPr>
        <p:txBody>
          <a:bodyPr wrap="none" lIns="0" tIns="0" rIns="0" rtlCol="0" anchor="ctr">
            <a:spAutoFit/>
          </a:bodyPr>
          <a:lstStyle/>
          <a:p>
            <a:pPr algn="l"/>
            <a:r>
              <a:rPr lang="cs-CZ" sz="1400" dirty="0"/>
              <a:t>Tři křivky a tři délky</a:t>
            </a:r>
            <a:endParaRPr lang="en-US" sz="1400" dirty="0"/>
          </a:p>
        </p:txBody>
      </p:sp>
      <p:pic>
        <p:nvPicPr>
          <p:cNvPr id="9" name="Picture 36">
            <a:extLst>
              <a:ext uri="{FF2B5EF4-FFF2-40B4-BE49-F238E27FC236}">
                <a16:creationId xmlns:a16="http://schemas.microsoft.com/office/drawing/2014/main" id="{1E24A0B4-2F46-439D-B780-0DE6276A6E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718" b="6469"/>
          <a:stretch/>
        </p:blipFill>
        <p:spPr bwMode="auto">
          <a:xfrm>
            <a:off x="107503" y="1192864"/>
            <a:ext cx="3984491" cy="23620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46">
            <a:extLst>
              <a:ext uri="{FF2B5EF4-FFF2-40B4-BE49-F238E27FC236}">
                <a16:creationId xmlns:a16="http://schemas.microsoft.com/office/drawing/2014/main" id="{606845F8-172C-4A49-8720-062EC609AAB7}"/>
              </a:ext>
            </a:extLst>
          </p:cNvPr>
          <p:cNvGrpSpPr>
            <a:grpSpLocks noChangeAspect="1"/>
          </p:cNvGrpSpPr>
          <p:nvPr/>
        </p:nvGrpSpPr>
        <p:grpSpPr>
          <a:xfrm>
            <a:off x="3321982" y="2920048"/>
            <a:ext cx="504511" cy="503423"/>
            <a:chOff x="14472468" y="2971918"/>
            <a:chExt cx="720000" cy="720000"/>
          </a:xfrm>
        </p:grpSpPr>
        <p:sp>
          <p:nvSpPr>
            <p:cNvPr id="11" name="Ellipse 125">
              <a:extLst>
                <a:ext uri="{FF2B5EF4-FFF2-40B4-BE49-F238E27FC236}">
                  <a16:creationId xmlns:a16="http://schemas.microsoft.com/office/drawing/2014/main" id="{8858DF0C-56E1-4E33-959D-F39D880C17E2}"/>
                </a:ext>
              </a:extLst>
            </p:cNvPr>
            <p:cNvSpPr>
              <a:spLocks/>
            </p:cNvSpPr>
            <p:nvPr/>
          </p:nvSpPr>
          <p:spPr>
            <a:xfrm>
              <a:off x="14472468" y="2971918"/>
              <a:ext cx="720000" cy="720000"/>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a:p>
          </p:txBody>
        </p:sp>
        <p:sp>
          <p:nvSpPr>
            <p:cNvPr id="12" name="Freihandform: Form 36">
              <a:extLst>
                <a:ext uri="{FF2B5EF4-FFF2-40B4-BE49-F238E27FC236}">
                  <a16:creationId xmlns:a16="http://schemas.microsoft.com/office/drawing/2014/main" id="{16E6EF51-2DC5-4E8F-AA30-E6A6F7123E25}"/>
                </a:ext>
              </a:extLst>
            </p:cNvPr>
            <p:cNvSpPr>
              <a:spLocks/>
            </p:cNvSpPr>
            <p:nvPr/>
          </p:nvSpPr>
          <p:spPr>
            <a:xfrm>
              <a:off x="14649865" y="3221279"/>
              <a:ext cx="332636" cy="237598"/>
            </a:xfrm>
            <a:custGeom>
              <a:avLst/>
              <a:gdLst>
                <a:gd name="connsiteX0" fmla="*/ 2571750 w 2667000"/>
                <a:gd name="connsiteY0" fmla="*/ 0 h 1905000"/>
                <a:gd name="connsiteX1" fmla="*/ 2667000 w 2667000"/>
                <a:gd name="connsiteY1" fmla="*/ 4763 h 1905000"/>
                <a:gd name="connsiteX2" fmla="*/ 2667000 w 2667000"/>
                <a:gd name="connsiteY2" fmla="*/ 290513 h 1905000"/>
                <a:gd name="connsiteX3" fmla="*/ 2571750 w 2667000"/>
                <a:gd name="connsiteY3" fmla="*/ 285750 h 1905000"/>
                <a:gd name="connsiteX4" fmla="*/ 1920240 w 2667000"/>
                <a:gd name="connsiteY4" fmla="*/ 809625 h 1905000"/>
                <a:gd name="connsiteX5" fmla="*/ 2476500 w 2667000"/>
                <a:gd name="connsiteY5" fmla="*/ 809625 h 1905000"/>
                <a:gd name="connsiteX6" fmla="*/ 2476500 w 2667000"/>
                <a:gd name="connsiteY6" fmla="*/ 1095375 h 1905000"/>
                <a:gd name="connsiteX7" fmla="*/ 1920240 w 2667000"/>
                <a:gd name="connsiteY7" fmla="*/ 1095375 h 1905000"/>
                <a:gd name="connsiteX8" fmla="*/ 2571750 w 2667000"/>
                <a:gd name="connsiteY8" fmla="*/ 1619250 h 1905000"/>
                <a:gd name="connsiteX9" fmla="*/ 2667000 w 2667000"/>
                <a:gd name="connsiteY9" fmla="*/ 1614488 h 1905000"/>
                <a:gd name="connsiteX10" fmla="*/ 2667000 w 2667000"/>
                <a:gd name="connsiteY10" fmla="*/ 1900238 h 1905000"/>
                <a:gd name="connsiteX11" fmla="*/ 2571750 w 2667000"/>
                <a:gd name="connsiteY11" fmla="*/ 1905000 h 1905000"/>
                <a:gd name="connsiteX12" fmla="*/ 1619250 w 2667000"/>
                <a:gd name="connsiteY12" fmla="*/ 952500 h 1905000"/>
                <a:gd name="connsiteX13" fmla="*/ 2571750 w 2667000"/>
                <a:gd name="connsiteY13" fmla="*/ 0 h 1905000"/>
                <a:gd name="connsiteX14" fmla="*/ 952500 w 2667000"/>
                <a:gd name="connsiteY14" fmla="*/ 0 h 1905000"/>
                <a:gd name="connsiteX15" fmla="*/ 1047750 w 2667000"/>
                <a:gd name="connsiteY15" fmla="*/ 4763 h 1905000"/>
                <a:gd name="connsiteX16" fmla="*/ 1047750 w 2667000"/>
                <a:gd name="connsiteY16" fmla="*/ 290513 h 1905000"/>
                <a:gd name="connsiteX17" fmla="*/ 952500 w 2667000"/>
                <a:gd name="connsiteY17" fmla="*/ 285750 h 1905000"/>
                <a:gd name="connsiteX18" fmla="*/ 285750 w 2667000"/>
                <a:gd name="connsiteY18" fmla="*/ 952500 h 1905000"/>
                <a:gd name="connsiteX19" fmla="*/ 952500 w 2667000"/>
                <a:gd name="connsiteY19" fmla="*/ 1619250 h 1905000"/>
                <a:gd name="connsiteX20" fmla="*/ 1047750 w 2667000"/>
                <a:gd name="connsiteY20" fmla="*/ 1614488 h 1905000"/>
                <a:gd name="connsiteX21" fmla="*/ 1047750 w 2667000"/>
                <a:gd name="connsiteY21" fmla="*/ 1900238 h 1905000"/>
                <a:gd name="connsiteX22" fmla="*/ 952500 w 2667000"/>
                <a:gd name="connsiteY22" fmla="*/ 1905000 h 1905000"/>
                <a:gd name="connsiteX23" fmla="*/ 0 w 2667000"/>
                <a:gd name="connsiteY23" fmla="*/ 952500 h 1905000"/>
                <a:gd name="connsiteX24" fmla="*/ 952500 w 2667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7000" h="1905000">
                  <a:moveTo>
                    <a:pt x="2571750" y="0"/>
                  </a:moveTo>
                  <a:cubicBezTo>
                    <a:pt x="2603182" y="0"/>
                    <a:pt x="2635568" y="1905"/>
                    <a:pt x="2667000" y="4763"/>
                  </a:cubicBezTo>
                  <a:lnTo>
                    <a:pt x="2667000" y="290513"/>
                  </a:lnTo>
                  <a:cubicBezTo>
                    <a:pt x="2635568" y="286703"/>
                    <a:pt x="2603182" y="284798"/>
                    <a:pt x="2571750" y="285750"/>
                  </a:cubicBezTo>
                  <a:cubicBezTo>
                    <a:pt x="2258378" y="285750"/>
                    <a:pt x="1987867" y="503873"/>
                    <a:pt x="1920240" y="809625"/>
                  </a:cubicBezTo>
                  <a:lnTo>
                    <a:pt x="2476500" y="809625"/>
                  </a:lnTo>
                  <a:lnTo>
                    <a:pt x="2476500" y="1095375"/>
                  </a:lnTo>
                  <a:lnTo>
                    <a:pt x="1920240" y="1095375"/>
                  </a:lnTo>
                  <a:cubicBezTo>
                    <a:pt x="1986915" y="1401128"/>
                    <a:pt x="2258378" y="1619250"/>
                    <a:pt x="2571750" y="1619250"/>
                  </a:cubicBezTo>
                  <a:cubicBezTo>
                    <a:pt x="2603182" y="1620203"/>
                    <a:pt x="2635568" y="1618298"/>
                    <a:pt x="2667000" y="1614488"/>
                  </a:cubicBezTo>
                  <a:lnTo>
                    <a:pt x="2667000" y="1900238"/>
                  </a:lnTo>
                  <a:cubicBezTo>
                    <a:pt x="2635568" y="1903095"/>
                    <a:pt x="2603182" y="1905000"/>
                    <a:pt x="2571750" y="1905000"/>
                  </a:cubicBezTo>
                  <a:cubicBezTo>
                    <a:pt x="2045970" y="1905000"/>
                    <a:pt x="1619250" y="1478280"/>
                    <a:pt x="1619250" y="952500"/>
                  </a:cubicBezTo>
                  <a:cubicBezTo>
                    <a:pt x="1619250" y="426720"/>
                    <a:pt x="2045970" y="0"/>
                    <a:pt x="2571750" y="0"/>
                  </a:cubicBezTo>
                  <a:close/>
                  <a:moveTo>
                    <a:pt x="952500" y="0"/>
                  </a:moveTo>
                  <a:cubicBezTo>
                    <a:pt x="983933" y="0"/>
                    <a:pt x="1016318" y="1905"/>
                    <a:pt x="1047750" y="4763"/>
                  </a:cubicBezTo>
                  <a:lnTo>
                    <a:pt x="1047750" y="290513"/>
                  </a:lnTo>
                  <a:cubicBezTo>
                    <a:pt x="1016318" y="286703"/>
                    <a:pt x="983933" y="284798"/>
                    <a:pt x="952500" y="285750"/>
                  </a:cubicBezTo>
                  <a:cubicBezTo>
                    <a:pt x="583883" y="285750"/>
                    <a:pt x="285750" y="583883"/>
                    <a:pt x="285750" y="952500"/>
                  </a:cubicBezTo>
                  <a:cubicBezTo>
                    <a:pt x="285750" y="1321118"/>
                    <a:pt x="583883" y="1619250"/>
                    <a:pt x="952500" y="1619250"/>
                  </a:cubicBezTo>
                  <a:cubicBezTo>
                    <a:pt x="983933" y="1620203"/>
                    <a:pt x="1016318" y="1618298"/>
                    <a:pt x="1047750" y="1614488"/>
                  </a:cubicBezTo>
                  <a:lnTo>
                    <a:pt x="1047750" y="1900238"/>
                  </a:lnTo>
                  <a:cubicBezTo>
                    <a:pt x="1016318" y="1903095"/>
                    <a:pt x="983933" y="1905000"/>
                    <a:pt x="952500" y="1905000"/>
                  </a:cubicBezTo>
                  <a:cubicBezTo>
                    <a:pt x="426720" y="1905000"/>
                    <a:pt x="0" y="1478280"/>
                    <a:pt x="0" y="952500"/>
                  </a:cubicBezTo>
                  <a:cubicBezTo>
                    <a:pt x="0" y="426720"/>
                    <a:pt x="426720" y="0"/>
                    <a:pt x="952500" y="0"/>
                  </a:cubicBezTo>
                  <a:close/>
                </a:path>
              </a:pathLst>
            </a:custGeom>
            <a:solidFill>
              <a:schemeClr val="accent2"/>
            </a:solidFill>
            <a:ln w="9525" cap="flat">
              <a:noFill/>
              <a:prstDash val="solid"/>
              <a:miter/>
            </a:ln>
          </p:spPr>
          <p:txBody>
            <a:bodyPr lIns="0" tIns="0" rIns="0" bIns="0" rtlCol="0" anchor="ctr"/>
            <a:lstStyle/>
            <a:p>
              <a:endParaRPr lang="en-US" dirty="0"/>
            </a:p>
          </p:txBody>
        </p:sp>
      </p:grpSp>
      <p:sp>
        <p:nvSpPr>
          <p:cNvPr id="14" name="Textfeld 50">
            <a:extLst>
              <a:ext uri="{FF2B5EF4-FFF2-40B4-BE49-F238E27FC236}">
                <a16:creationId xmlns:a16="http://schemas.microsoft.com/office/drawing/2014/main" id="{DDD93693-CAE9-4E7B-A6A4-187CF378F6B4}"/>
              </a:ext>
            </a:extLst>
          </p:cNvPr>
          <p:cNvSpPr txBox="1"/>
          <p:nvPr/>
        </p:nvSpPr>
        <p:spPr>
          <a:xfrm>
            <a:off x="1541201" y="1815621"/>
            <a:ext cx="458459" cy="200055"/>
          </a:xfrm>
          <a:prstGeom prst="rect">
            <a:avLst/>
          </a:prstGeom>
          <a:noFill/>
        </p:spPr>
        <p:txBody>
          <a:bodyPr wrap="none" lIns="0" tIns="0" rIns="0" rtlCol="0" anchor="ctr">
            <a:spAutoFit/>
          </a:bodyPr>
          <a:lstStyle/>
          <a:p>
            <a:r>
              <a:rPr lang="en-US" sz="1000" dirty="0"/>
              <a:t>40 mm</a:t>
            </a:r>
          </a:p>
        </p:txBody>
      </p:sp>
      <p:sp>
        <p:nvSpPr>
          <p:cNvPr id="15" name="Textfeld 51">
            <a:extLst>
              <a:ext uri="{FF2B5EF4-FFF2-40B4-BE49-F238E27FC236}">
                <a16:creationId xmlns:a16="http://schemas.microsoft.com/office/drawing/2014/main" id="{5A09898D-BBE7-4019-8644-9BFA281E85F7}"/>
              </a:ext>
            </a:extLst>
          </p:cNvPr>
          <p:cNvSpPr txBox="1"/>
          <p:nvPr/>
        </p:nvSpPr>
        <p:spPr>
          <a:xfrm>
            <a:off x="849334" y="1885192"/>
            <a:ext cx="530513" cy="200055"/>
          </a:xfrm>
          <a:prstGeom prst="rect">
            <a:avLst/>
          </a:prstGeom>
          <a:noFill/>
        </p:spPr>
        <p:txBody>
          <a:bodyPr wrap="square" lIns="0" tIns="0" rIns="0" rtlCol="0" anchor="ctr">
            <a:spAutoFit/>
          </a:bodyPr>
          <a:lstStyle/>
          <a:p>
            <a:r>
              <a:rPr lang="en-US" sz="1000" dirty="0"/>
              <a:t>55 mm</a:t>
            </a:r>
          </a:p>
        </p:txBody>
      </p:sp>
      <p:sp>
        <p:nvSpPr>
          <p:cNvPr id="16" name="Textfeld 52">
            <a:extLst>
              <a:ext uri="{FF2B5EF4-FFF2-40B4-BE49-F238E27FC236}">
                <a16:creationId xmlns:a16="http://schemas.microsoft.com/office/drawing/2014/main" id="{B5D1901B-B81B-4197-ABB4-7B917AE7DEC9}"/>
              </a:ext>
            </a:extLst>
          </p:cNvPr>
          <p:cNvSpPr txBox="1"/>
          <p:nvPr/>
        </p:nvSpPr>
        <p:spPr>
          <a:xfrm>
            <a:off x="390874" y="1981071"/>
            <a:ext cx="458459" cy="200055"/>
          </a:xfrm>
          <a:prstGeom prst="rect">
            <a:avLst/>
          </a:prstGeom>
          <a:noFill/>
        </p:spPr>
        <p:txBody>
          <a:bodyPr wrap="none" lIns="0" tIns="0" rIns="0" rtlCol="0" anchor="ctr">
            <a:spAutoFit/>
          </a:bodyPr>
          <a:lstStyle/>
          <a:p>
            <a:r>
              <a:rPr lang="en-US" sz="1000" dirty="0"/>
              <a:t>65 mm</a:t>
            </a:r>
          </a:p>
        </p:txBody>
      </p:sp>
      <p:graphicFrame>
        <p:nvGraphicFramePr>
          <p:cNvPr id="20" name="Tabelle 36">
            <a:extLst>
              <a:ext uri="{FF2B5EF4-FFF2-40B4-BE49-F238E27FC236}">
                <a16:creationId xmlns:a16="http://schemas.microsoft.com/office/drawing/2014/main" id="{F2D97477-D0BF-48BE-8B73-8309094FB376}"/>
              </a:ext>
            </a:extLst>
          </p:cNvPr>
          <p:cNvGraphicFramePr>
            <a:graphicFrameLocks noGrp="1"/>
          </p:cNvGraphicFramePr>
          <p:nvPr>
            <p:extLst>
              <p:ext uri="{D42A27DB-BD31-4B8C-83A1-F6EECF244321}">
                <p14:modId xmlns:p14="http://schemas.microsoft.com/office/powerpoint/2010/main" val="1641017927"/>
              </p:ext>
            </p:extLst>
          </p:nvPr>
        </p:nvGraphicFramePr>
        <p:xfrm>
          <a:off x="4094004" y="3780646"/>
          <a:ext cx="4942492" cy="1120360"/>
        </p:xfrm>
        <a:graphic>
          <a:graphicData uri="http://schemas.openxmlformats.org/drawingml/2006/table">
            <a:tbl>
              <a:tblPr firstRow="1" bandRow="1"/>
              <a:tblGrid>
                <a:gridCol w="1235623">
                  <a:extLst>
                    <a:ext uri="{9D8B030D-6E8A-4147-A177-3AD203B41FA5}">
                      <a16:colId xmlns:a16="http://schemas.microsoft.com/office/drawing/2014/main" val="20000"/>
                    </a:ext>
                  </a:extLst>
                </a:gridCol>
                <a:gridCol w="1235623">
                  <a:extLst>
                    <a:ext uri="{9D8B030D-6E8A-4147-A177-3AD203B41FA5}">
                      <a16:colId xmlns:a16="http://schemas.microsoft.com/office/drawing/2014/main" val="2084743671"/>
                    </a:ext>
                  </a:extLst>
                </a:gridCol>
                <a:gridCol w="1235623">
                  <a:extLst>
                    <a:ext uri="{9D8B030D-6E8A-4147-A177-3AD203B41FA5}">
                      <a16:colId xmlns:a16="http://schemas.microsoft.com/office/drawing/2014/main" val="1117333536"/>
                    </a:ext>
                  </a:extLst>
                </a:gridCol>
                <a:gridCol w="1235623">
                  <a:extLst>
                    <a:ext uri="{9D8B030D-6E8A-4147-A177-3AD203B41FA5}">
                      <a16:colId xmlns:a16="http://schemas.microsoft.com/office/drawing/2014/main" val="3707011915"/>
                    </a:ext>
                  </a:extLst>
                </a:gridCol>
              </a:tblGrid>
              <a:tr h="251680">
                <a:tc gridSpan="4">
                  <a:txBody>
                    <a:bodyPr/>
                    <a:lstStyle/>
                    <a:p>
                      <a:r>
                        <a:rPr lang="en-US" sz="1050" b="1" noProof="0" dirty="0">
                          <a:solidFill>
                            <a:schemeClr val="tx2"/>
                          </a:solidFill>
                        </a:rPr>
                        <a:t>Nine Available</a:t>
                      </a:r>
                      <a:r>
                        <a:rPr lang="en-US" sz="1050" b="1" dirty="0">
                          <a:solidFill>
                            <a:schemeClr val="tx2"/>
                          </a:solidFill>
                        </a:rPr>
                        <a:t> catheters </a:t>
                      </a:r>
                    </a:p>
                  </a:txBody>
                  <a:tcPr marL="68580" marR="68580" anchor="ctr">
                    <a:lnL>
                      <a:noFill/>
                    </a:lnL>
                    <a:lnR>
                      <a:noFill/>
                    </a:lnR>
                    <a:lnT w="285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868680">
                <a:tc>
                  <a:txBody>
                    <a:bodyPr/>
                    <a:lstStyle/>
                    <a:p>
                      <a:pPr marL="36000" indent="0">
                        <a:lnSpc>
                          <a:spcPts val="1400"/>
                        </a:lnSpc>
                      </a:pPr>
                      <a:r>
                        <a:rPr lang="en-US" sz="1050" dirty="0">
                          <a:solidFill>
                            <a:schemeClr val="tx1"/>
                          </a:solidFill>
                        </a:rPr>
                        <a:t>Selectra 3D-40-32</a:t>
                      </a:r>
                    </a:p>
                    <a:p>
                      <a:pPr marL="36000" indent="0">
                        <a:lnSpc>
                          <a:spcPts val="1400"/>
                        </a:lnSpc>
                      </a:pPr>
                      <a:r>
                        <a:rPr lang="en-US" sz="1050" dirty="0" err="1">
                          <a:solidFill>
                            <a:schemeClr val="tx1"/>
                          </a:solidFill>
                        </a:rPr>
                        <a:t>Selectra</a:t>
                      </a:r>
                      <a:r>
                        <a:rPr lang="en-US" sz="1050" dirty="0">
                          <a:solidFill>
                            <a:schemeClr val="tx1"/>
                          </a:solidFill>
                        </a:rPr>
                        <a:t> 3D-40-39</a:t>
                      </a:r>
                    </a:p>
                    <a:p>
                      <a:pPr marL="36000" indent="0">
                        <a:lnSpc>
                          <a:spcPts val="1400"/>
                        </a:lnSpc>
                      </a:pPr>
                      <a:r>
                        <a:rPr lang="en-US" sz="1050" dirty="0" err="1">
                          <a:solidFill>
                            <a:schemeClr val="tx1"/>
                          </a:solidFill>
                        </a:rPr>
                        <a:t>Selectra</a:t>
                      </a:r>
                      <a:r>
                        <a:rPr lang="en-US" sz="1050" dirty="0">
                          <a:solidFill>
                            <a:schemeClr val="tx1"/>
                          </a:solidFill>
                        </a:rPr>
                        <a:t> 3D-40-42</a:t>
                      </a:r>
                    </a:p>
                    <a:p>
                      <a:pPr marL="36000" indent="0">
                        <a:lnSpc>
                          <a:spcPts val="1400"/>
                        </a:lnSpc>
                      </a:pPr>
                      <a:endParaRPr lang="en-US" sz="1050" dirty="0">
                        <a:solidFill>
                          <a:schemeClr val="tx1"/>
                        </a:solidFill>
                      </a:endParaRPr>
                    </a:p>
                  </a:txBody>
                  <a:tcPr marL="27146" marR="35243" marT="36195" marB="46990" anchor="ctr">
                    <a:lnL>
                      <a:noFill/>
                    </a:lnL>
                    <a:lnR>
                      <a:noFill/>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bg1"/>
                    </a:solidFill>
                  </a:tcPr>
                </a:tc>
                <a:tc>
                  <a:txBody>
                    <a:bodyPr/>
                    <a:lstStyle/>
                    <a:p>
                      <a:pPr marL="36000" indent="0">
                        <a:lnSpc>
                          <a:spcPts val="1400"/>
                        </a:lnSpc>
                      </a:pPr>
                      <a:r>
                        <a:rPr lang="en-US" sz="1050" dirty="0" err="1">
                          <a:solidFill>
                            <a:schemeClr val="tx1"/>
                          </a:solidFill>
                        </a:rPr>
                        <a:t>Selectra</a:t>
                      </a:r>
                      <a:r>
                        <a:rPr lang="en-US" sz="1050" dirty="0">
                          <a:solidFill>
                            <a:schemeClr val="tx1"/>
                          </a:solidFill>
                        </a:rPr>
                        <a:t> 3D-55-32</a:t>
                      </a:r>
                    </a:p>
                    <a:p>
                      <a:pPr marL="36000" indent="0" fontAlgn="t">
                        <a:lnSpc>
                          <a:spcPts val="1400"/>
                        </a:lnSpc>
                      </a:pPr>
                      <a:r>
                        <a:rPr lang="en-US" sz="1050" dirty="0" err="1">
                          <a:solidFill>
                            <a:schemeClr val="tx1"/>
                          </a:solidFill>
                        </a:rPr>
                        <a:t>Selectra</a:t>
                      </a:r>
                      <a:r>
                        <a:rPr lang="en-US" sz="1050" dirty="0">
                          <a:solidFill>
                            <a:schemeClr val="tx1"/>
                          </a:solidFill>
                        </a:rPr>
                        <a:t> 3D-55-39</a:t>
                      </a:r>
                    </a:p>
                    <a:p>
                      <a:pPr marL="36000" indent="0" fontAlgn="t">
                        <a:lnSpc>
                          <a:spcPts val="1400"/>
                        </a:lnSpc>
                      </a:pPr>
                      <a:r>
                        <a:rPr lang="en-US" sz="1050" dirty="0" err="1">
                          <a:solidFill>
                            <a:schemeClr val="tx1"/>
                          </a:solidFill>
                        </a:rPr>
                        <a:t>Selectra</a:t>
                      </a:r>
                      <a:r>
                        <a:rPr lang="en-US" sz="1050" dirty="0">
                          <a:solidFill>
                            <a:schemeClr val="tx1"/>
                          </a:solidFill>
                        </a:rPr>
                        <a:t> 3D-55-42</a:t>
                      </a:r>
                    </a:p>
                    <a:p>
                      <a:pPr marL="36000" indent="0">
                        <a:lnSpc>
                          <a:spcPts val="1400"/>
                        </a:lnSpc>
                      </a:pPr>
                      <a:endParaRPr lang="en-US" sz="1050" dirty="0">
                        <a:solidFill>
                          <a:schemeClr val="tx1"/>
                        </a:solidFill>
                      </a:endParaRPr>
                    </a:p>
                  </a:txBody>
                  <a:tcPr marL="27146" marR="35243" marT="36195" marB="46990" anchor="ctr">
                    <a:lnL>
                      <a:noFill/>
                    </a:lnL>
                    <a:lnR>
                      <a:noFill/>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bg1"/>
                    </a:solidFill>
                  </a:tcPr>
                </a:tc>
                <a:tc>
                  <a:txBody>
                    <a:bodyPr/>
                    <a:lstStyle/>
                    <a:p>
                      <a:pPr marL="36000" indent="0" fontAlgn="t">
                        <a:lnSpc>
                          <a:spcPts val="1400"/>
                        </a:lnSpc>
                      </a:pPr>
                      <a:r>
                        <a:rPr lang="en-US" sz="1050" dirty="0" err="1">
                          <a:solidFill>
                            <a:schemeClr val="tx1"/>
                          </a:solidFill>
                        </a:rPr>
                        <a:t>Selectra</a:t>
                      </a:r>
                      <a:r>
                        <a:rPr lang="en-US" sz="1050" dirty="0">
                          <a:solidFill>
                            <a:schemeClr val="tx1"/>
                          </a:solidFill>
                        </a:rPr>
                        <a:t> 3D-65-32</a:t>
                      </a:r>
                    </a:p>
                    <a:p>
                      <a:pPr marL="36000" indent="0">
                        <a:lnSpc>
                          <a:spcPts val="1400"/>
                        </a:lnSpc>
                      </a:pPr>
                      <a:r>
                        <a:rPr lang="en-US" sz="1050" dirty="0" err="1">
                          <a:solidFill>
                            <a:schemeClr val="tx1"/>
                          </a:solidFill>
                        </a:rPr>
                        <a:t>Selectra</a:t>
                      </a:r>
                      <a:r>
                        <a:rPr lang="en-US" sz="1050" dirty="0">
                          <a:solidFill>
                            <a:schemeClr val="tx1"/>
                          </a:solidFill>
                        </a:rPr>
                        <a:t> 3D-65-39</a:t>
                      </a:r>
                    </a:p>
                    <a:p>
                      <a:pPr marL="36000" indent="0">
                        <a:lnSpc>
                          <a:spcPts val="1400"/>
                        </a:lnSpc>
                      </a:pPr>
                      <a:r>
                        <a:rPr lang="en-US" sz="1050" dirty="0" err="1">
                          <a:solidFill>
                            <a:schemeClr val="tx1"/>
                          </a:solidFill>
                        </a:rPr>
                        <a:t>Selectra</a:t>
                      </a:r>
                      <a:r>
                        <a:rPr lang="en-US" sz="1050" dirty="0">
                          <a:solidFill>
                            <a:schemeClr val="tx1"/>
                          </a:solidFill>
                        </a:rPr>
                        <a:t> 3D-65-42</a:t>
                      </a:r>
                    </a:p>
                    <a:p>
                      <a:pPr marL="36000" indent="0">
                        <a:lnSpc>
                          <a:spcPts val="1400"/>
                        </a:lnSpc>
                      </a:pPr>
                      <a:endParaRPr lang="en-US" sz="1050" dirty="0">
                        <a:solidFill>
                          <a:schemeClr val="tx1"/>
                        </a:solidFill>
                      </a:endParaRPr>
                    </a:p>
                  </a:txBody>
                  <a:tcPr marL="27146" marR="35243" marT="36195" marB="46990" anchor="ctr">
                    <a:lnL>
                      <a:noFill/>
                    </a:lnL>
                    <a:lnR>
                      <a:noFill/>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bg1"/>
                    </a:solidFill>
                  </a:tcPr>
                </a:tc>
                <a:tc>
                  <a:txBody>
                    <a:bodyPr/>
                    <a:lstStyle/>
                    <a:p>
                      <a:pPr marL="36000" indent="0">
                        <a:lnSpc>
                          <a:spcPts val="1400"/>
                        </a:lnSpc>
                      </a:pPr>
                      <a:endParaRPr lang="en-US" sz="1050" dirty="0">
                        <a:solidFill>
                          <a:schemeClr val="tx1"/>
                        </a:solidFill>
                      </a:endParaRPr>
                    </a:p>
                  </a:txBody>
                  <a:tcPr marL="27146" marR="35243" marT="36195" marB="46990" anchor="ctr">
                    <a:lnL>
                      <a:noFill/>
                    </a:lnL>
                    <a:lnR>
                      <a:noFill/>
                    </a:lnR>
                    <a:lnT w="31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6209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park-yong_s1\Downloads\BIO34438.png">
            <a:extLst>
              <a:ext uri="{FF2B5EF4-FFF2-40B4-BE49-F238E27FC236}">
                <a16:creationId xmlns:a16="http://schemas.microsoft.com/office/drawing/2014/main" id="{902C4699-F72C-4BF3-A91E-21ABDCC9BB3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13" t="21799" r="91031" b="-1"/>
          <a:stretch/>
        </p:blipFill>
        <p:spPr bwMode="auto">
          <a:xfrm>
            <a:off x="19976" y="195486"/>
            <a:ext cx="474629" cy="28046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park-yong_s1\Downloads\BIO34438.png">
            <a:extLst>
              <a:ext uri="{FF2B5EF4-FFF2-40B4-BE49-F238E27FC236}">
                <a16:creationId xmlns:a16="http://schemas.microsoft.com/office/drawing/2014/main" id="{6C5AE3D3-50F5-4FCA-953A-50C53E050D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3" t="21799" r="6599" b="-1"/>
          <a:stretch/>
        </p:blipFill>
        <p:spPr bwMode="auto">
          <a:xfrm>
            <a:off x="494606" y="195486"/>
            <a:ext cx="5144774" cy="28046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7">
            <a:extLst>
              <a:ext uri="{FF2B5EF4-FFF2-40B4-BE49-F238E27FC236}">
                <a16:creationId xmlns:a16="http://schemas.microsoft.com/office/drawing/2014/main" id="{F823A122-4FDD-485A-8A2D-93A019139961}"/>
              </a:ext>
            </a:extLst>
          </p:cNvPr>
          <p:cNvSpPr txBox="1"/>
          <p:nvPr/>
        </p:nvSpPr>
        <p:spPr>
          <a:xfrm>
            <a:off x="683384" y="2109897"/>
            <a:ext cx="1606505" cy="692497"/>
          </a:xfrm>
          <a:prstGeom prst="rect">
            <a:avLst/>
          </a:prstGeom>
          <a:noFill/>
        </p:spPr>
        <p:txBody>
          <a:bodyPr wrap="square" lIns="0" tIns="0" rIns="0" rtlCol="0" anchor="ctr">
            <a:spAutoFit/>
          </a:bodyPr>
          <a:lstStyle/>
          <a:p>
            <a:pPr lvl="0"/>
            <a:r>
              <a:rPr lang="en-US" sz="1400" dirty="0">
                <a:solidFill>
                  <a:schemeClr val="accent1"/>
                </a:solidFill>
              </a:rPr>
              <a:t>Bipolar mapping possible with stylet</a:t>
            </a:r>
          </a:p>
        </p:txBody>
      </p:sp>
      <p:sp>
        <p:nvSpPr>
          <p:cNvPr id="8" name="Freihandform: Form 399">
            <a:extLst>
              <a:ext uri="{FF2B5EF4-FFF2-40B4-BE49-F238E27FC236}">
                <a16:creationId xmlns:a16="http://schemas.microsoft.com/office/drawing/2014/main" id="{83928F39-54A4-4419-ADCD-6C3241CC3EC7}"/>
              </a:ext>
            </a:extLst>
          </p:cNvPr>
          <p:cNvSpPr/>
          <p:nvPr/>
        </p:nvSpPr>
        <p:spPr>
          <a:xfrm rot="10800000" flipH="1">
            <a:off x="3046058" y="896030"/>
            <a:ext cx="1016692" cy="609014"/>
          </a:xfrm>
          <a:custGeom>
            <a:avLst/>
            <a:gdLst>
              <a:gd name="connsiteX0" fmla="*/ 0 w 415925"/>
              <a:gd name="connsiteY0" fmla="*/ 304800 h 304800"/>
              <a:gd name="connsiteX1" fmla="*/ 0 w 415925"/>
              <a:gd name="connsiteY1" fmla="*/ 0 h 304800"/>
              <a:gd name="connsiteX2" fmla="*/ 415925 w 415925"/>
              <a:gd name="connsiteY2" fmla="*/ 0 h 304800"/>
            </a:gdLst>
            <a:ahLst/>
            <a:cxnLst>
              <a:cxn ang="0">
                <a:pos x="connsiteX0" y="connsiteY0"/>
              </a:cxn>
              <a:cxn ang="0">
                <a:pos x="connsiteX1" y="connsiteY1"/>
              </a:cxn>
              <a:cxn ang="0">
                <a:pos x="connsiteX2" y="connsiteY2"/>
              </a:cxn>
            </a:cxnLst>
            <a:rect l="l" t="t" r="r" b="b"/>
            <a:pathLst>
              <a:path w="415925" h="304800">
                <a:moveTo>
                  <a:pt x="0" y="304800"/>
                </a:moveTo>
                <a:lnTo>
                  <a:pt x="0" y="0"/>
                </a:lnTo>
                <a:lnTo>
                  <a:pt x="415925" y="0"/>
                </a:lnTo>
              </a:path>
            </a:pathLst>
          </a:custGeom>
          <a:ln w="12700">
            <a:solidFill>
              <a:schemeClr val="accent1"/>
            </a:solidFill>
            <a:tailEnd type="oval"/>
          </a:ln>
          <a:effectLst/>
        </p:spPr>
        <p:style>
          <a:lnRef idx="1">
            <a:schemeClr val="accent1"/>
          </a:lnRef>
          <a:fillRef idx="0">
            <a:schemeClr val="accent1"/>
          </a:fillRef>
          <a:effectRef idx="0">
            <a:schemeClr val="accent1"/>
          </a:effectRef>
          <a:fontRef idx="minor">
            <a:schemeClr val="tx1"/>
          </a:fontRef>
        </p:style>
        <p:txBody>
          <a:bodyPr lIns="91458" tIns="45729" rIns="91458" bIns="45729" rtlCol="0" anchor="ctr"/>
          <a:lstStyle/>
          <a:p>
            <a:pPr algn="ctr"/>
            <a:endParaRPr lang="en-US" dirty="0"/>
          </a:p>
        </p:txBody>
      </p:sp>
      <p:sp>
        <p:nvSpPr>
          <p:cNvPr id="9" name="Freihandform: Form 399">
            <a:extLst>
              <a:ext uri="{FF2B5EF4-FFF2-40B4-BE49-F238E27FC236}">
                <a16:creationId xmlns:a16="http://schemas.microsoft.com/office/drawing/2014/main" id="{27BC5476-E057-4363-B5E0-61BCA38DDAC4}"/>
              </a:ext>
            </a:extLst>
          </p:cNvPr>
          <p:cNvSpPr/>
          <p:nvPr/>
        </p:nvSpPr>
        <p:spPr>
          <a:xfrm rot="16200000">
            <a:off x="1169320" y="1950414"/>
            <a:ext cx="634634" cy="0"/>
          </a:xfrm>
          <a:custGeom>
            <a:avLst/>
            <a:gdLst>
              <a:gd name="connsiteX0" fmla="*/ 0 w 415925"/>
              <a:gd name="connsiteY0" fmla="*/ 304800 h 304800"/>
              <a:gd name="connsiteX1" fmla="*/ 0 w 415925"/>
              <a:gd name="connsiteY1" fmla="*/ 0 h 304800"/>
              <a:gd name="connsiteX2" fmla="*/ 415925 w 415925"/>
              <a:gd name="connsiteY2" fmla="*/ 0 h 304800"/>
            </a:gdLst>
            <a:ahLst/>
            <a:cxnLst>
              <a:cxn ang="0">
                <a:pos x="connsiteX0" y="connsiteY0"/>
              </a:cxn>
              <a:cxn ang="0">
                <a:pos x="connsiteX1" y="connsiteY1"/>
              </a:cxn>
              <a:cxn ang="0">
                <a:pos x="connsiteX2" y="connsiteY2"/>
              </a:cxn>
            </a:cxnLst>
            <a:rect l="l" t="t" r="r" b="b"/>
            <a:pathLst>
              <a:path w="415925" h="304800">
                <a:moveTo>
                  <a:pt x="0" y="304800"/>
                </a:moveTo>
                <a:lnTo>
                  <a:pt x="0" y="0"/>
                </a:lnTo>
                <a:lnTo>
                  <a:pt x="415925" y="0"/>
                </a:lnTo>
              </a:path>
            </a:pathLst>
          </a:custGeom>
          <a:ln w="12700">
            <a:solidFill>
              <a:schemeClr val="accent1"/>
            </a:solidFill>
            <a:tailEnd type="oval"/>
          </a:ln>
          <a:effectLst/>
        </p:spPr>
        <p:style>
          <a:lnRef idx="1">
            <a:schemeClr val="accent1"/>
          </a:lnRef>
          <a:fillRef idx="0">
            <a:schemeClr val="accent1"/>
          </a:fillRef>
          <a:effectRef idx="0">
            <a:schemeClr val="accent1"/>
          </a:effectRef>
          <a:fontRef idx="minor">
            <a:schemeClr val="tx1"/>
          </a:fontRef>
        </p:style>
        <p:txBody>
          <a:bodyPr lIns="91458" tIns="45729" rIns="91458" bIns="45729" rtlCol="0" anchor="ctr"/>
          <a:lstStyle/>
          <a:p>
            <a:pPr algn="ctr"/>
            <a:endParaRPr lang="en-US" dirty="0"/>
          </a:p>
        </p:txBody>
      </p:sp>
      <p:sp>
        <p:nvSpPr>
          <p:cNvPr id="10" name="TextBox 77">
            <a:extLst>
              <a:ext uri="{FF2B5EF4-FFF2-40B4-BE49-F238E27FC236}">
                <a16:creationId xmlns:a16="http://schemas.microsoft.com/office/drawing/2014/main" id="{75EE9632-EBEF-45A9-BA90-14FDB38747A1}"/>
              </a:ext>
            </a:extLst>
          </p:cNvPr>
          <p:cNvSpPr txBox="1"/>
          <p:nvPr/>
        </p:nvSpPr>
        <p:spPr>
          <a:xfrm>
            <a:off x="330643" y="262493"/>
            <a:ext cx="1332462" cy="830997"/>
          </a:xfrm>
          <a:prstGeom prst="rect">
            <a:avLst/>
          </a:prstGeom>
          <a:noFill/>
        </p:spPr>
        <p:txBody>
          <a:bodyPr wrap="square" lIns="0" tIns="0" rIns="0" rtlCol="0" anchor="ctr">
            <a:spAutoFit/>
          </a:bodyPr>
          <a:lstStyle/>
          <a:p>
            <a:pPr lvl="0"/>
            <a:endParaRPr lang="en-US" sz="900" dirty="0">
              <a:solidFill>
                <a:schemeClr val="bg2"/>
              </a:solidFill>
            </a:endParaRPr>
          </a:p>
          <a:p>
            <a:r>
              <a:rPr lang="en-US" sz="1400" dirty="0">
                <a:solidFill>
                  <a:schemeClr val="accent1"/>
                </a:solidFill>
              </a:rPr>
              <a:t>Various stylet choices</a:t>
            </a:r>
            <a:endParaRPr lang="en-US" sz="900" dirty="0">
              <a:solidFill>
                <a:schemeClr val="bg2"/>
              </a:solidFill>
            </a:endParaRPr>
          </a:p>
          <a:p>
            <a:pPr lvl="0"/>
            <a:endParaRPr lang="en-US" sz="1400" dirty="0">
              <a:solidFill>
                <a:schemeClr val="accent1"/>
              </a:solidFill>
            </a:endParaRPr>
          </a:p>
        </p:txBody>
      </p:sp>
      <p:sp>
        <p:nvSpPr>
          <p:cNvPr id="11" name="Freihandform: Form 399">
            <a:extLst>
              <a:ext uri="{FF2B5EF4-FFF2-40B4-BE49-F238E27FC236}">
                <a16:creationId xmlns:a16="http://schemas.microsoft.com/office/drawing/2014/main" id="{AA51AA73-45DA-4ADC-9937-2BF80F65421E}"/>
              </a:ext>
            </a:extLst>
          </p:cNvPr>
          <p:cNvSpPr/>
          <p:nvPr/>
        </p:nvSpPr>
        <p:spPr>
          <a:xfrm rot="16200000" flipH="1" flipV="1">
            <a:off x="4483191" y="1218695"/>
            <a:ext cx="539865" cy="758245"/>
          </a:xfrm>
          <a:custGeom>
            <a:avLst/>
            <a:gdLst>
              <a:gd name="connsiteX0" fmla="*/ 0 w 415925"/>
              <a:gd name="connsiteY0" fmla="*/ 304800 h 304800"/>
              <a:gd name="connsiteX1" fmla="*/ 0 w 415925"/>
              <a:gd name="connsiteY1" fmla="*/ 0 h 304800"/>
              <a:gd name="connsiteX2" fmla="*/ 415925 w 415925"/>
              <a:gd name="connsiteY2" fmla="*/ 0 h 304800"/>
            </a:gdLst>
            <a:ahLst/>
            <a:cxnLst>
              <a:cxn ang="0">
                <a:pos x="connsiteX0" y="connsiteY0"/>
              </a:cxn>
              <a:cxn ang="0">
                <a:pos x="connsiteX1" y="connsiteY1"/>
              </a:cxn>
              <a:cxn ang="0">
                <a:pos x="connsiteX2" y="connsiteY2"/>
              </a:cxn>
            </a:cxnLst>
            <a:rect l="l" t="t" r="r" b="b"/>
            <a:pathLst>
              <a:path w="415925" h="304800">
                <a:moveTo>
                  <a:pt x="0" y="304800"/>
                </a:moveTo>
                <a:lnTo>
                  <a:pt x="0" y="0"/>
                </a:lnTo>
                <a:lnTo>
                  <a:pt x="415925" y="0"/>
                </a:lnTo>
              </a:path>
            </a:pathLst>
          </a:custGeom>
          <a:ln w="12700" cap="flat">
            <a:solidFill>
              <a:schemeClr val="accent1"/>
            </a:solidFill>
            <a:headEnd type="oval"/>
            <a:tailEnd type="none"/>
          </a:ln>
          <a:effectLst/>
        </p:spPr>
        <p:style>
          <a:lnRef idx="1">
            <a:schemeClr val="accent1"/>
          </a:lnRef>
          <a:fillRef idx="0">
            <a:schemeClr val="accent1"/>
          </a:fillRef>
          <a:effectRef idx="0">
            <a:schemeClr val="accent1"/>
          </a:effectRef>
          <a:fontRef idx="minor">
            <a:schemeClr val="tx1"/>
          </a:fontRef>
        </p:style>
        <p:txBody>
          <a:bodyPr lIns="91458" tIns="45729" rIns="91458" bIns="45729" rtlCol="0" anchor="ctr"/>
          <a:lstStyle/>
          <a:p>
            <a:pPr algn="ctr"/>
            <a:endParaRPr lang="en-US" dirty="0"/>
          </a:p>
        </p:txBody>
      </p:sp>
      <p:sp>
        <p:nvSpPr>
          <p:cNvPr id="12" name="TextBox 77">
            <a:extLst>
              <a:ext uri="{FF2B5EF4-FFF2-40B4-BE49-F238E27FC236}">
                <a16:creationId xmlns:a16="http://schemas.microsoft.com/office/drawing/2014/main" id="{2C698C7C-B8CC-4969-A08F-7579C5CDF078}"/>
              </a:ext>
            </a:extLst>
          </p:cNvPr>
          <p:cNvSpPr txBox="1"/>
          <p:nvPr/>
        </p:nvSpPr>
        <p:spPr>
          <a:xfrm>
            <a:off x="2618405" y="508524"/>
            <a:ext cx="2005880" cy="477054"/>
          </a:xfrm>
          <a:prstGeom prst="rect">
            <a:avLst/>
          </a:prstGeom>
          <a:noFill/>
        </p:spPr>
        <p:txBody>
          <a:bodyPr wrap="square" lIns="0" tIns="0" rIns="0" rtlCol="0" anchor="ctr">
            <a:spAutoFit/>
          </a:bodyPr>
          <a:lstStyle/>
          <a:p>
            <a:pPr lvl="0"/>
            <a:r>
              <a:rPr lang="en-US" sz="1400" dirty="0">
                <a:solidFill>
                  <a:schemeClr val="accent1"/>
                </a:solidFill>
              </a:rPr>
              <a:t>Stable distal area due to stylet</a:t>
            </a:r>
          </a:p>
        </p:txBody>
      </p:sp>
      <p:sp>
        <p:nvSpPr>
          <p:cNvPr id="14" name="TextBox 77">
            <a:extLst>
              <a:ext uri="{FF2B5EF4-FFF2-40B4-BE49-F238E27FC236}">
                <a16:creationId xmlns:a16="http://schemas.microsoft.com/office/drawing/2014/main" id="{1B8FD764-BB29-483C-9C7B-2507B6F5E8CB}"/>
              </a:ext>
            </a:extLst>
          </p:cNvPr>
          <p:cNvSpPr txBox="1"/>
          <p:nvPr/>
        </p:nvSpPr>
        <p:spPr>
          <a:xfrm>
            <a:off x="4265965" y="1598113"/>
            <a:ext cx="1656361" cy="477054"/>
          </a:xfrm>
          <a:prstGeom prst="rect">
            <a:avLst/>
          </a:prstGeom>
          <a:noFill/>
        </p:spPr>
        <p:txBody>
          <a:bodyPr wrap="square" lIns="0" tIns="0" rIns="0" rtlCol="0" anchor="ctr">
            <a:spAutoFit/>
          </a:bodyPr>
          <a:lstStyle/>
          <a:p>
            <a:pPr lvl="0"/>
            <a:r>
              <a:rPr lang="en-US" sz="1400" dirty="0">
                <a:solidFill>
                  <a:schemeClr val="accent1"/>
                </a:solidFill>
              </a:rPr>
              <a:t>Extendable/ retractable screw</a:t>
            </a:r>
            <a:endParaRPr lang="en-US" sz="900" dirty="0">
              <a:solidFill>
                <a:schemeClr val="bg2"/>
              </a:solidFill>
            </a:endParaRPr>
          </a:p>
        </p:txBody>
      </p:sp>
      <p:sp>
        <p:nvSpPr>
          <p:cNvPr id="15" name="Freihandform: Form 399">
            <a:extLst>
              <a:ext uri="{FF2B5EF4-FFF2-40B4-BE49-F238E27FC236}">
                <a16:creationId xmlns:a16="http://schemas.microsoft.com/office/drawing/2014/main" id="{F00BA21E-5A5B-4BD5-BBF9-8471E08C5DEF}"/>
              </a:ext>
            </a:extLst>
          </p:cNvPr>
          <p:cNvSpPr/>
          <p:nvPr/>
        </p:nvSpPr>
        <p:spPr>
          <a:xfrm rot="5400000">
            <a:off x="647794" y="1007416"/>
            <a:ext cx="717979" cy="191214"/>
          </a:xfrm>
          <a:custGeom>
            <a:avLst/>
            <a:gdLst>
              <a:gd name="connsiteX0" fmla="*/ 0 w 415925"/>
              <a:gd name="connsiteY0" fmla="*/ 304800 h 304800"/>
              <a:gd name="connsiteX1" fmla="*/ 0 w 415925"/>
              <a:gd name="connsiteY1" fmla="*/ 0 h 304800"/>
              <a:gd name="connsiteX2" fmla="*/ 415925 w 415925"/>
              <a:gd name="connsiteY2" fmla="*/ 0 h 304800"/>
            </a:gdLst>
            <a:ahLst/>
            <a:cxnLst>
              <a:cxn ang="0">
                <a:pos x="connsiteX0" y="connsiteY0"/>
              </a:cxn>
              <a:cxn ang="0">
                <a:pos x="connsiteX1" y="connsiteY1"/>
              </a:cxn>
              <a:cxn ang="0">
                <a:pos x="connsiteX2" y="connsiteY2"/>
              </a:cxn>
            </a:cxnLst>
            <a:rect l="l" t="t" r="r" b="b"/>
            <a:pathLst>
              <a:path w="415925" h="304800">
                <a:moveTo>
                  <a:pt x="0" y="304800"/>
                </a:moveTo>
                <a:lnTo>
                  <a:pt x="0" y="0"/>
                </a:lnTo>
                <a:lnTo>
                  <a:pt x="415925" y="0"/>
                </a:lnTo>
              </a:path>
            </a:pathLst>
          </a:custGeom>
          <a:ln w="12700">
            <a:solidFill>
              <a:schemeClr val="accent1"/>
            </a:solidFill>
            <a:tailEnd type="oval"/>
          </a:ln>
          <a:effectLst/>
        </p:spPr>
        <p:style>
          <a:lnRef idx="1">
            <a:schemeClr val="accent1"/>
          </a:lnRef>
          <a:fillRef idx="0">
            <a:schemeClr val="accent1"/>
          </a:fillRef>
          <a:effectRef idx="0">
            <a:schemeClr val="accent1"/>
          </a:effectRef>
          <a:fontRef idx="minor">
            <a:schemeClr val="tx1"/>
          </a:fontRef>
        </p:style>
        <p:txBody>
          <a:bodyPr lIns="91458" tIns="45729" rIns="91458" bIns="45729" rtlCol="0" anchor="ctr"/>
          <a:lstStyle/>
          <a:p>
            <a:pPr algn="ctr"/>
            <a:endParaRPr lang="en-US" dirty="0"/>
          </a:p>
        </p:txBody>
      </p:sp>
      <p:graphicFrame>
        <p:nvGraphicFramePr>
          <p:cNvPr id="5" name="Inhaltsplatzhalter 8">
            <a:extLst>
              <a:ext uri="{FF2B5EF4-FFF2-40B4-BE49-F238E27FC236}">
                <a16:creationId xmlns:a16="http://schemas.microsoft.com/office/drawing/2014/main" id="{77A8615C-737C-4978-A555-2D0E2BE9EA2F}"/>
              </a:ext>
            </a:extLst>
          </p:cNvPr>
          <p:cNvGraphicFramePr>
            <a:graphicFrameLocks/>
          </p:cNvGraphicFramePr>
          <p:nvPr>
            <p:extLst>
              <p:ext uri="{D42A27DB-BD31-4B8C-83A1-F6EECF244321}">
                <p14:modId xmlns:p14="http://schemas.microsoft.com/office/powerpoint/2010/main" val="2226434261"/>
              </p:ext>
            </p:extLst>
          </p:nvPr>
        </p:nvGraphicFramePr>
        <p:xfrm>
          <a:off x="4891743" y="2067694"/>
          <a:ext cx="4077389" cy="2949552"/>
        </p:xfrm>
        <a:graphic>
          <a:graphicData uri="http://schemas.openxmlformats.org/drawingml/2006/table">
            <a:tbl>
              <a:tblPr firstRow="1" bandRow="1"/>
              <a:tblGrid>
                <a:gridCol w="1844062">
                  <a:extLst>
                    <a:ext uri="{9D8B030D-6E8A-4147-A177-3AD203B41FA5}">
                      <a16:colId xmlns:a16="http://schemas.microsoft.com/office/drawing/2014/main" val="20000"/>
                    </a:ext>
                  </a:extLst>
                </a:gridCol>
                <a:gridCol w="2233327">
                  <a:extLst>
                    <a:ext uri="{9D8B030D-6E8A-4147-A177-3AD203B41FA5}">
                      <a16:colId xmlns:a16="http://schemas.microsoft.com/office/drawing/2014/main" val="20001"/>
                    </a:ext>
                  </a:extLst>
                </a:gridCol>
              </a:tblGrid>
              <a:tr h="285303">
                <a:tc>
                  <a:txBody>
                    <a:bodyPr/>
                    <a:lstStyle>
                      <a:lvl1pPr marL="0" algn="l" defTabSz="911113" rtl="0" eaLnBrk="1" latinLnBrk="0" hangingPunct="1">
                        <a:defRPr sz="1800" b="1" kern="1200">
                          <a:solidFill>
                            <a:schemeClr val="tx1"/>
                          </a:solidFill>
                          <a:latin typeface="Verdana"/>
                        </a:defRPr>
                      </a:lvl1pPr>
                      <a:lvl2pPr marL="455544" algn="l" defTabSz="911113" rtl="0" eaLnBrk="1" latinLnBrk="0" hangingPunct="1">
                        <a:defRPr sz="1800" b="1" kern="1200">
                          <a:solidFill>
                            <a:schemeClr val="tx1"/>
                          </a:solidFill>
                          <a:latin typeface="Verdana"/>
                        </a:defRPr>
                      </a:lvl2pPr>
                      <a:lvl3pPr marL="911113" algn="l" defTabSz="911113" rtl="0" eaLnBrk="1" latinLnBrk="0" hangingPunct="1">
                        <a:defRPr sz="1800" b="1" kern="1200">
                          <a:solidFill>
                            <a:schemeClr val="tx1"/>
                          </a:solidFill>
                          <a:latin typeface="Verdana"/>
                        </a:defRPr>
                      </a:lvl3pPr>
                      <a:lvl4pPr marL="1366670" algn="l" defTabSz="911113" rtl="0" eaLnBrk="1" latinLnBrk="0" hangingPunct="1">
                        <a:defRPr sz="1800" b="1" kern="1200">
                          <a:solidFill>
                            <a:schemeClr val="tx1"/>
                          </a:solidFill>
                          <a:latin typeface="Verdana"/>
                        </a:defRPr>
                      </a:lvl4pPr>
                      <a:lvl5pPr marL="1822227" algn="l" defTabSz="911113" rtl="0" eaLnBrk="1" latinLnBrk="0" hangingPunct="1">
                        <a:defRPr sz="1800" b="1" kern="1200">
                          <a:solidFill>
                            <a:schemeClr val="tx1"/>
                          </a:solidFill>
                          <a:latin typeface="Verdana"/>
                        </a:defRPr>
                      </a:lvl5pPr>
                      <a:lvl6pPr marL="2277780" algn="l" defTabSz="911113" rtl="0" eaLnBrk="1" latinLnBrk="0" hangingPunct="1">
                        <a:defRPr sz="1800" b="1" kern="1200">
                          <a:solidFill>
                            <a:schemeClr val="tx1"/>
                          </a:solidFill>
                          <a:latin typeface="Verdana"/>
                        </a:defRPr>
                      </a:lvl6pPr>
                      <a:lvl7pPr marL="2733336" algn="l" defTabSz="911113" rtl="0" eaLnBrk="1" latinLnBrk="0" hangingPunct="1">
                        <a:defRPr sz="1800" b="1" kern="1200">
                          <a:solidFill>
                            <a:schemeClr val="tx1"/>
                          </a:solidFill>
                          <a:latin typeface="Verdana"/>
                        </a:defRPr>
                      </a:lvl7pPr>
                      <a:lvl8pPr marL="3188893" algn="l" defTabSz="911113" rtl="0" eaLnBrk="1" latinLnBrk="0" hangingPunct="1">
                        <a:defRPr sz="1800" b="1" kern="1200">
                          <a:solidFill>
                            <a:schemeClr val="tx1"/>
                          </a:solidFill>
                          <a:latin typeface="Verdana"/>
                        </a:defRPr>
                      </a:lvl8pPr>
                      <a:lvl9pPr marL="3644446" algn="l" defTabSz="911113" rtl="0" eaLnBrk="1" latinLnBrk="0" hangingPunct="1">
                        <a:defRPr sz="1800" b="1" kern="1200">
                          <a:solidFill>
                            <a:schemeClr val="tx1"/>
                          </a:solidFill>
                          <a:latin typeface="Verdana"/>
                        </a:defRPr>
                      </a:lvl9pPr>
                    </a:lstStyle>
                    <a:p>
                      <a:pPr algn="l"/>
                      <a:r>
                        <a:rPr lang="en-US" sz="1050" b="1" kern="1200" noProof="0" dirty="0">
                          <a:solidFill>
                            <a:schemeClr val="tx2"/>
                          </a:solidFill>
                          <a:latin typeface="+mn-lt"/>
                          <a:ea typeface="+mn-ea"/>
                          <a:cs typeface="+mn-cs"/>
                        </a:rPr>
                        <a:t>Lead</a:t>
                      </a:r>
                    </a:p>
                  </a:txBody>
                  <a:tcPr marL="68580" marR="68580">
                    <a:lnL>
                      <a:noFill/>
                    </a:lnL>
                    <a:lnR>
                      <a:noFill/>
                    </a:lnR>
                    <a:lnT w="285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b="1" kern="1200">
                          <a:solidFill>
                            <a:schemeClr val="tx1"/>
                          </a:solidFill>
                          <a:latin typeface="Verdana"/>
                        </a:defRPr>
                      </a:lvl1pPr>
                      <a:lvl2pPr marL="455544" algn="l" defTabSz="911113" rtl="0" eaLnBrk="1" latinLnBrk="0" hangingPunct="1">
                        <a:defRPr sz="1800" b="1" kern="1200">
                          <a:solidFill>
                            <a:schemeClr val="tx1"/>
                          </a:solidFill>
                          <a:latin typeface="Verdana"/>
                        </a:defRPr>
                      </a:lvl2pPr>
                      <a:lvl3pPr marL="911113" algn="l" defTabSz="911113" rtl="0" eaLnBrk="1" latinLnBrk="0" hangingPunct="1">
                        <a:defRPr sz="1800" b="1" kern="1200">
                          <a:solidFill>
                            <a:schemeClr val="tx1"/>
                          </a:solidFill>
                          <a:latin typeface="Verdana"/>
                        </a:defRPr>
                      </a:lvl3pPr>
                      <a:lvl4pPr marL="1366670" algn="l" defTabSz="911113" rtl="0" eaLnBrk="1" latinLnBrk="0" hangingPunct="1">
                        <a:defRPr sz="1800" b="1" kern="1200">
                          <a:solidFill>
                            <a:schemeClr val="tx1"/>
                          </a:solidFill>
                          <a:latin typeface="Verdana"/>
                        </a:defRPr>
                      </a:lvl4pPr>
                      <a:lvl5pPr marL="1822227" algn="l" defTabSz="911113" rtl="0" eaLnBrk="1" latinLnBrk="0" hangingPunct="1">
                        <a:defRPr sz="1800" b="1" kern="1200">
                          <a:solidFill>
                            <a:schemeClr val="tx1"/>
                          </a:solidFill>
                          <a:latin typeface="Verdana"/>
                        </a:defRPr>
                      </a:lvl5pPr>
                      <a:lvl6pPr marL="2277780" algn="l" defTabSz="911113" rtl="0" eaLnBrk="1" latinLnBrk="0" hangingPunct="1">
                        <a:defRPr sz="1800" b="1" kern="1200">
                          <a:solidFill>
                            <a:schemeClr val="tx1"/>
                          </a:solidFill>
                          <a:latin typeface="Verdana"/>
                        </a:defRPr>
                      </a:lvl6pPr>
                      <a:lvl7pPr marL="2733336" algn="l" defTabSz="911113" rtl="0" eaLnBrk="1" latinLnBrk="0" hangingPunct="1">
                        <a:defRPr sz="1800" b="1" kern="1200">
                          <a:solidFill>
                            <a:schemeClr val="tx1"/>
                          </a:solidFill>
                          <a:latin typeface="Verdana"/>
                        </a:defRPr>
                      </a:lvl7pPr>
                      <a:lvl8pPr marL="3188893" algn="l" defTabSz="911113" rtl="0" eaLnBrk="1" latinLnBrk="0" hangingPunct="1">
                        <a:defRPr sz="1800" b="1" kern="1200">
                          <a:solidFill>
                            <a:schemeClr val="tx1"/>
                          </a:solidFill>
                          <a:latin typeface="Verdana"/>
                        </a:defRPr>
                      </a:lvl8pPr>
                      <a:lvl9pPr marL="3644446" algn="l" defTabSz="911113" rtl="0" eaLnBrk="1" latinLnBrk="0" hangingPunct="1">
                        <a:defRPr sz="1800" b="1" kern="1200">
                          <a:solidFill>
                            <a:schemeClr val="tx1"/>
                          </a:solidFill>
                          <a:latin typeface="Verdana"/>
                        </a:defRPr>
                      </a:lvl9pPr>
                    </a:lstStyle>
                    <a:p>
                      <a:pPr algn="l"/>
                      <a:r>
                        <a:rPr lang="en-US" sz="1050" b="1" kern="1200" noProof="0" dirty="0">
                          <a:solidFill>
                            <a:schemeClr val="tx2"/>
                          </a:solidFill>
                          <a:latin typeface="+mn-lt"/>
                          <a:ea typeface="+mn-ea"/>
                          <a:cs typeface="+mn-cs"/>
                        </a:rPr>
                        <a:t>Solia S</a:t>
                      </a:r>
                    </a:p>
                  </a:txBody>
                  <a:tcPr marL="68580" marR="68580">
                    <a:lnL>
                      <a:noFill/>
                    </a:lnL>
                    <a:lnR>
                      <a:noFill/>
                    </a:lnR>
                    <a:lnT w="285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algn="l" defTabSz="914400" rtl="0" eaLnBrk="1" latinLnBrk="0" hangingPunct="1"/>
                      <a:r>
                        <a:rPr lang="en-US" sz="1050" b="1" kern="1200" noProof="0" dirty="0">
                          <a:solidFill>
                            <a:schemeClr val="tx2"/>
                          </a:solidFill>
                          <a:latin typeface="+mn-lt"/>
                          <a:ea typeface="+mn-ea"/>
                          <a:cs typeface="+mn-cs"/>
                        </a:rPr>
                        <a:t> Stylet Support</a:t>
                      </a:r>
                    </a:p>
                  </a:txBody>
                  <a:tcPr marL="26993" marR="35091" marT="35992" marB="46789" anchor="ctr">
                    <a:lnL>
                      <a:noFill/>
                    </a:lnL>
                    <a:lnR>
                      <a:noFill/>
                    </a:lnR>
                    <a:lnT w="3175" cap="flat" cmpd="sng" algn="ctr">
                      <a:solidFill>
                        <a:schemeClr val="tx2"/>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a:lnSpc>
                          <a:spcPct val="100000"/>
                        </a:lnSpc>
                        <a:spcBef>
                          <a:spcPts val="600"/>
                        </a:spcBef>
                      </a:pPr>
                      <a:r>
                        <a:rPr lang="en-US" altLang="en-US" sz="1050" noProof="0" dirty="0">
                          <a:solidFill>
                            <a:schemeClr val="tx1"/>
                          </a:solidFill>
                          <a:latin typeface="+mn-lt"/>
                        </a:rPr>
                        <a:t>yes</a:t>
                      </a:r>
                      <a:endParaRPr lang="en-US" altLang="en-US" sz="1050" b="1" noProof="0" dirty="0">
                        <a:solidFill>
                          <a:schemeClr val="tx1"/>
                        </a:solidFill>
                        <a:latin typeface="+mn-lt"/>
                      </a:endParaRPr>
                    </a:p>
                  </a:txBody>
                  <a:tcPr marL="26993" marR="35091" marT="35992" marB="46789" anchor="ctr">
                    <a:lnL>
                      <a:noFill/>
                    </a:lnL>
                    <a:lnR>
                      <a:noFill/>
                    </a:lnR>
                    <a:lnT w="3175" cap="flat" cmpd="sng" algn="ctr">
                      <a:solidFill>
                        <a:schemeClr val="tx2"/>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8483">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Steroid</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a:lnSpc>
                          <a:spcPct val="100000"/>
                        </a:lnSpc>
                        <a:spcBef>
                          <a:spcPts val="600"/>
                        </a:spcBef>
                      </a:pPr>
                      <a:r>
                        <a:rPr lang="en-US" sz="1050" kern="1200" noProof="0" dirty="0">
                          <a:solidFill>
                            <a:schemeClr val="tx1"/>
                          </a:solidFill>
                          <a:latin typeface="+mn-lt"/>
                          <a:ea typeface="+mn-ea"/>
                          <a:cs typeface="+mn-cs"/>
                        </a:rPr>
                        <a:t>Steroid collar</a:t>
                      </a:r>
                    </a:p>
                    <a:p>
                      <a:pPr marL="88900" lvl="0" indent="0" algn="l">
                        <a:lnSpc>
                          <a:spcPct val="100000"/>
                        </a:lnSpc>
                        <a:spcBef>
                          <a:spcPts val="600"/>
                        </a:spcBef>
                      </a:pPr>
                      <a:r>
                        <a:rPr lang="en-US" sz="1050" kern="1200" noProof="0" dirty="0">
                          <a:solidFill>
                            <a:schemeClr val="tx1"/>
                          </a:solidFill>
                          <a:latin typeface="+mn-lt"/>
                          <a:ea typeface="+mn-ea"/>
                          <a:cs typeface="+mn-cs"/>
                        </a:rPr>
                        <a:t>Dexamethasone acetate</a:t>
                      </a:r>
                    </a:p>
                  </a:txBody>
                  <a:tcPr marL="26993" marR="35091" marT="35992" marB="46789">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2228">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algn="l" defTabSz="914400" rtl="0" eaLnBrk="1" latinLnBrk="0" hangingPunct="1"/>
                      <a:r>
                        <a:rPr lang="en-US" sz="1050" b="1" kern="1200" noProof="0" dirty="0">
                          <a:solidFill>
                            <a:schemeClr val="tx2"/>
                          </a:solidFill>
                          <a:latin typeface="+mn-lt"/>
                          <a:ea typeface="+mn-ea"/>
                          <a:cs typeface="+mn-cs"/>
                        </a:rPr>
                        <a:t> Lead Body Diameter</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altLang="en-US" sz="1050" kern="1200" baseline="0" noProof="0" dirty="0">
                          <a:solidFill>
                            <a:schemeClr val="tx1"/>
                          </a:solidFill>
                          <a:latin typeface="+mn-lt"/>
                        </a:rPr>
                        <a:t>1.8 mm (5.6 F)</a:t>
                      </a:r>
                      <a:endParaRPr lang="en-US" alt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algn="l" defTabSz="914400" rtl="0" eaLnBrk="1" latinLnBrk="0" hangingPunct="1"/>
                      <a:r>
                        <a:rPr lang="en-US" sz="1050" b="1" kern="1200" noProof="0" dirty="0">
                          <a:solidFill>
                            <a:schemeClr val="tx2"/>
                          </a:solidFill>
                          <a:latin typeface="+mn-lt"/>
                          <a:ea typeface="+mn-ea"/>
                          <a:cs typeface="+mn-cs"/>
                        </a:rPr>
                        <a:t> Fixation</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altLang="en-US" sz="1050" kern="1200" baseline="0" noProof="0" dirty="0">
                          <a:solidFill>
                            <a:schemeClr val="tx1"/>
                          </a:solidFill>
                          <a:latin typeface="+mn-lt"/>
                        </a:rPr>
                        <a:t>Extendable/Retractable screw</a:t>
                      </a:r>
                      <a:endParaRPr lang="en-US" alt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Length</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altLang="en-US" sz="1050" kern="1200" baseline="0" noProof="0" dirty="0">
                          <a:solidFill>
                            <a:schemeClr val="tx1"/>
                          </a:solidFill>
                          <a:latin typeface="+mn-lt"/>
                        </a:rPr>
                        <a:t>53 cm, 60 cm</a:t>
                      </a:r>
                      <a:endParaRPr lang="en-US" alt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2410">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Helix Length</a:t>
                      </a:r>
                    </a:p>
                  </a:txBody>
                  <a:tcPr marL="27000" marR="35100" marT="36000" marB="4680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sz="1050" kern="1200" baseline="0" noProof="0" dirty="0">
                          <a:solidFill>
                            <a:schemeClr val="tx1"/>
                          </a:solidFill>
                          <a:latin typeface="+mn-lt"/>
                        </a:rPr>
                        <a:t>1.8 mm</a:t>
                      </a:r>
                      <a:endParaRPr lang="en-US" sz="1050" kern="1200" baseline="0" noProof="0" dirty="0">
                        <a:solidFill>
                          <a:schemeClr val="tx1"/>
                        </a:solidFill>
                        <a:latin typeface="+mn-lt"/>
                        <a:ea typeface="+mn-ea"/>
                        <a:cs typeface="+mn-cs"/>
                      </a:endParaRPr>
                    </a:p>
                  </a:txBody>
                  <a:tcPr marL="27000" marR="35100" marT="36000" marB="46800"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MRI Conditional</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sz="1050" kern="1200" baseline="0" noProof="0" dirty="0">
                          <a:solidFill>
                            <a:schemeClr val="tx1"/>
                          </a:solidFill>
                          <a:latin typeface="+mn-lt"/>
                        </a:rPr>
                        <a:t>1.5 T and 3.0 T Full-Body Scan</a:t>
                      </a:r>
                      <a:endParaRPr 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Polarity</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altLang="en-US" sz="1050" kern="1200" baseline="0" noProof="0" dirty="0">
                          <a:solidFill>
                            <a:schemeClr val="tx1"/>
                          </a:solidFill>
                          <a:latin typeface="+mn-lt"/>
                        </a:rPr>
                        <a:t>Bipolar</a:t>
                      </a:r>
                      <a:endParaRPr lang="en-US" alt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2391">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Tip-to-Ring Spacing</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altLang="en-US" sz="1050" kern="1200" baseline="0" noProof="0" dirty="0">
                          <a:solidFill>
                            <a:schemeClr val="tx1"/>
                          </a:solidFill>
                          <a:latin typeface="+mn-lt"/>
                        </a:rPr>
                        <a:t>10 mm</a:t>
                      </a:r>
                      <a:endParaRPr lang="en-US" alt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12700" cap="flat" cmpd="sng" algn="ctr">
                      <a:solidFill>
                        <a:srgbClr val="ACBCC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3866">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a:solidFill>
                            <a:schemeClr val="tx2"/>
                          </a:solidFill>
                          <a:latin typeface="+mn-lt"/>
                          <a:ea typeface="+mn-ea"/>
                          <a:cs typeface="+mn-cs"/>
                        </a:rPr>
                        <a:t> Connector</a:t>
                      </a:r>
                    </a:p>
                  </a:txBody>
                  <a:tcPr marL="26993" marR="35091" marT="35992" marB="46789" anchor="ctr">
                    <a:lnL>
                      <a:noFill/>
                    </a:lnL>
                    <a:lnR>
                      <a:noFill/>
                    </a:lnR>
                    <a:lnT w="12700" cap="flat" cmpd="sng" algn="ctr">
                      <a:solidFill>
                        <a:srgbClr val="ACBCC8"/>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1113" rtl="0" eaLnBrk="1" latinLnBrk="0" hangingPunct="1">
                        <a:defRPr sz="1800" kern="1200">
                          <a:solidFill>
                            <a:schemeClr val="tx1"/>
                          </a:solidFill>
                          <a:latin typeface="Verdana"/>
                        </a:defRPr>
                      </a:lvl1pPr>
                      <a:lvl2pPr marL="455544" algn="l" defTabSz="911113" rtl="0" eaLnBrk="1" latinLnBrk="0" hangingPunct="1">
                        <a:defRPr sz="1800" kern="1200">
                          <a:solidFill>
                            <a:schemeClr val="tx1"/>
                          </a:solidFill>
                          <a:latin typeface="Verdana"/>
                        </a:defRPr>
                      </a:lvl2pPr>
                      <a:lvl3pPr marL="911113" algn="l" defTabSz="911113" rtl="0" eaLnBrk="1" latinLnBrk="0" hangingPunct="1">
                        <a:defRPr sz="1800" kern="1200">
                          <a:solidFill>
                            <a:schemeClr val="tx1"/>
                          </a:solidFill>
                          <a:latin typeface="Verdana"/>
                        </a:defRPr>
                      </a:lvl3pPr>
                      <a:lvl4pPr marL="1366670" algn="l" defTabSz="911113" rtl="0" eaLnBrk="1" latinLnBrk="0" hangingPunct="1">
                        <a:defRPr sz="1800" kern="1200">
                          <a:solidFill>
                            <a:schemeClr val="tx1"/>
                          </a:solidFill>
                          <a:latin typeface="Verdana"/>
                        </a:defRPr>
                      </a:lvl4pPr>
                      <a:lvl5pPr marL="1822227" algn="l" defTabSz="911113" rtl="0" eaLnBrk="1" latinLnBrk="0" hangingPunct="1">
                        <a:defRPr sz="1800" kern="1200">
                          <a:solidFill>
                            <a:schemeClr val="tx1"/>
                          </a:solidFill>
                          <a:latin typeface="Verdana"/>
                        </a:defRPr>
                      </a:lvl5pPr>
                      <a:lvl6pPr marL="2277780" algn="l" defTabSz="911113" rtl="0" eaLnBrk="1" latinLnBrk="0" hangingPunct="1">
                        <a:defRPr sz="1800" kern="1200">
                          <a:solidFill>
                            <a:schemeClr val="tx1"/>
                          </a:solidFill>
                          <a:latin typeface="Verdana"/>
                        </a:defRPr>
                      </a:lvl6pPr>
                      <a:lvl7pPr marL="2733336" algn="l" defTabSz="911113" rtl="0" eaLnBrk="1" latinLnBrk="0" hangingPunct="1">
                        <a:defRPr sz="1800" kern="1200">
                          <a:solidFill>
                            <a:schemeClr val="tx1"/>
                          </a:solidFill>
                          <a:latin typeface="Verdana"/>
                        </a:defRPr>
                      </a:lvl7pPr>
                      <a:lvl8pPr marL="3188893" algn="l" defTabSz="911113" rtl="0" eaLnBrk="1" latinLnBrk="0" hangingPunct="1">
                        <a:defRPr sz="1800" kern="1200">
                          <a:solidFill>
                            <a:schemeClr val="tx1"/>
                          </a:solidFill>
                          <a:latin typeface="Verdana"/>
                        </a:defRPr>
                      </a:lvl8pPr>
                      <a:lvl9pPr marL="3644446" algn="l" defTabSz="911113" rtl="0" eaLnBrk="1" latinLnBrk="0" hangingPunct="1">
                        <a:defRPr sz="1800" kern="1200">
                          <a:solidFill>
                            <a:schemeClr val="tx1"/>
                          </a:solidFill>
                          <a:latin typeface="Verdana"/>
                        </a:defRPr>
                      </a:lvl9pPr>
                    </a:lstStyle>
                    <a:p>
                      <a:pPr marL="88900" lvl="0" indent="0" algn="l" defTabSz="914400" rtl="0" eaLnBrk="1" latinLnBrk="0" hangingPunct="1">
                        <a:lnSpc>
                          <a:spcPct val="100000"/>
                        </a:lnSpc>
                        <a:spcBef>
                          <a:spcPts val="600"/>
                        </a:spcBef>
                      </a:pPr>
                      <a:r>
                        <a:rPr lang="en-US" sz="1050" kern="1200" baseline="0" noProof="0" dirty="0">
                          <a:solidFill>
                            <a:schemeClr val="tx1"/>
                          </a:solidFill>
                          <a:latin typeface="+mn-lt"/>
                        </a:rPr>
                        <a:t>IS-1</a:t>
                      </a:r>
                      <a:endParaRPr lang="en-US" sz="1050" kern="1200" baseline="0" noProof="0" dirty="0">
                        <a:solidFill>
                          <a:schemeClr val="tx1"/>
                        </a:solidFill>
                        <a:latin typeface="+mn-lt"/>
                        <a:ea typeface="+mn-ea"/>
                        <a:cs typeface="+mn-cs"/>
                      </a:endParaRPr>
                    </a:p>
                  </a:txBody>
                  <a:tcPr marL="26993" marR="35091" marT="35992" marB="46789" anchor="ctr">
                    <a:lnL>
                      <a:noFill/>
                    </a:lnL>
                    <a:lnR>
                      <a:noFill/>
                    </a:lnR>
                    <a:lnT w="12700" cap="flat" cmpd="sng" algn="ctr">
                      <a:solidFill>
                        <a:srgbClr val="ACBCC8"/>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76990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7594">
            <a:hlinkClick r:id="" action="ppaction://media"/>
            <a:extLst>
              <a:ext uri="{FF2B5EF4-FFF2-40B4-BE49-F238E27FC236}">
                <a16:creationId xmlns:a16="http://schemas.microsoft.com/office/drawing/2014/main" id="{84A6C054-1A36-4865-8B6B-63110804AB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9144000" cy="5143500"/>
          </a:xfrm>
          <a:prstGeom prst="rect">
            <a:avLst/>
          </a:prstGeom>
        </p:spPr>
      </p:pic>
      <p:pic>
        <p:nvPicPr>
          <p:cNvPr id="3" name="Obrázek 2">
            <a:extLst>
              <a:ext uri="{FF2B5EF4-FFF2-40B4-BE49-F238E27FC236}">
                <a16:creationId xmlns:a16="http://schemas.microsoft.com/office/drawing/2014/main" id="{9D54E2B3-DFEA-4684-91E4-185F33784E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3147814"/>
            <a:ext cx="3377496" cy="2036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7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7596">
            <a:hlinkClick r:id="" action="ppaction://media"/>
            <a:extLst>
              <a:ext uri="{FF2B5EF4-FFF2-40B4-BE49-F238E27FC236}">
                <a16:creationId xmlns:a16="http://schemas.microsoft.com/office/drawing/2014/main" id="{B0AEC6DC-82B9-4797-AA2C-CD34F1FA4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9144000" cy="5143500"/>
          </a:xfrm>
          <a:prstGeom prst="rect">
            <a:avLst/>
          </a:prstGeom>
        </p:spPr>
      </p:pic>
    </p:spTree>
    <p:extLst>
      <p:ext uri="{BB962C8B-B14F-4D97-AF65-F5344CB8AC3E}">
        <p14:creationId xmlns:p14="http://schemas.microsoft.com/office/powerpoint/2010/main" val="287356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bartova4_S004_I0000">
            <a:hlinkClick r:id="" action="ppaction://media"/>
            <a:extLst>
              <a:ext uri="{FF2B5EF4-FFF2-40B4-BE49-F238E27FC236}">
                <a16:creationId xmlns:a16="http://schemas.microsoft.com/office/drawing/2014/main" id="{E917C9D2-F93E-4087-A846-8E13564D03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7624" y="620712"/>
            <a:ext cx="3902075" cy="3902075"/>
          </a:xfrm>
          <a:prstGeom prst="rect">
            <a:avLst/>
          </a:prstGeom>
        </p:spPr>
      </p:pic>
      <p:pic>
        <p:nvPicPr>
          <p:cNvPr id="4" name="habartova5_S006_I0000">
            <a:hlinkClick r:id="" action="ppaction://media"/>
            <a:extLst>
              <a:ext uri="{FF2B5EF4-FFF2-40B4-BE49-F238E27FC236}">
                <a16:creationId xmlns:a16="http://schemas.microsoft.com/office/drawing/2014/main" id="{628A366A-A5C2-4CE2-815A-CBC004FC686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210928" y="620712"/>
            <a:ext cx="3902075" cy="3902075"/>
          </a:xfrm>
          <a:prstGeom prst="rect">
            <a:avLst/>
          </a:prstGeom>
        </p:spPr>
      </p:pic>
    </p:spTree>
    <p:extLst>
      <p:ext uri="{BB962C8B-B14F-4D97-AF65-F5344CB8AC3E}">
        <p14:creationId xmlns:p14="http://schemas.microsoft.com/office/powerpoint/2010/main" val="34258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DB4E9C3-5FFB-452D-A229-D3B9993A9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973" y="0"/>
            <a:ext cx="6676053" cy="5143500"/>
          </a:xfrm>
          <a:prstGeom prst="rect">
            <a:avLst/>
          </a:prstGeom>
        </p:spPr>
      </p:pic>
      <p:sp>
        <p:nvSpPr>
          <p:cNvPr id="5" name="Obdélník 4">
            <a:extLst>
              <a:ext uri="{FF2B5EF4-FFF2-40B4-BE49-F238E27FC236}">
                <a16:creationId xmlns:a16="http://schemas.microsoft.com/office/drawing/2014/main" id="{8E372AD9-01B8-4001-91FD-98035CC0D39C}"/>
              </a:ext>
            </a:extLst>
          </p:cNvPr>
          <p:cNvSpPr/>
          <p:nvPr/>
        </p:nvSpPr>
        <p:spPr>
          <a:xfrm>
            <a:off x="1403648" y="483518"/>
            <a:ext cx="180020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37325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rázku 4">
            <a:extLst>
              <a:ext uri="{FF2B5EF4-FFF2-40B4-BE49-F238E27FC236}">
                <a16:creationId xmlns:a16="http://schemas.microsoft.com/office/drawing/2014/main" id="{59BEA52C-7886-40E3-A685-FE390FCF0CEB}"/>
              </a:ext>
            </a:extLst>
          </p:cNvPr>
          <p:cNvSpPr>
            <a:spLocks noGrp="1"/>
          </p:cNvSpPr>
          <p:nvPr>
            <p:ph type="pic" idx="1"/>
          </p:nvPr>
        </p:nvSpPr>
        <p:spPr/>
      </p:sp>
      <p:sp>
        <p:nvSpPr>
          <p:cNvPr id="6" name="Zástupný text 5">
            <a:extLst>
              <a:ext uri="{FF2B5EF4-FFF2-40B4-BE49-F238E27FC236}">
                <a16:creationId xmlns:a16="http://schemas.microsoft.com/office/drawing/2014/main" id="{CC21C8F5-9086-4F85-B3C6-F150C80C624C}"/>
              </a:ext>
            </a:extLst>
          </p:cNvPr>
          <p:cNvSpPr>
            <a:spLocks noGrp="1"/>
          </p:cNvSpPr>
          <p:nvPr>
            <p:ph type="body" sz="half" idx="2"/>
          </p:nvPr>
        </p:nvSpPr>
        <p:spPr/>
        <p:txBody>
          <a:bodyPr>
            <a:normAutofit/>
          </a:bodyPr>
          <a:lstStyle/>
          <a:p>
            <a:r>
              <a:rPr lang="cs-CZ" sz="3200" dirty="0">
                <a:solidFill>
                  <a:schemeClr val="accent5">
                    <a:lumMod val="60000"/>
                    <a:lumOff val="40000"/>
                  </a:schemeClr>
                </a:solidFill>
              </a:rPr>
              <a:t>Anatomie</a:t>
            </a:r>
          </a:p>
        </p:txBody>
      </p:sp>
      <p:pic>
        <p:nvPicPr>
          <p:cNvPr id="7" name="Obrázek 6">
            <a:extLst>
              <a:ext uri="{FF2B5EF4-FFF2-40B4-BE49-F238E27FC236}">
                <a16:creationId xmlns:a16="http://schemas.microsoft.com/office/drawing/2014/main" id="{0762CB6A-E91D-4839-A055-ACE1C7A2E475}"/>
              </a:ext>
            </a:extLst>
          </p:cNvPr>
          <p:cNvPicPr>
            <a:picLocks noChangeAspect="1"/>
          </p:cNvPicPr>
          <p:nvPr/>
        </p:nvPicPr>
        <p:blipFill rotWithShape="1">
          <a:blip r:embed="rId2"/>
          <a:srcRect l="63978" t="28250" r="1001" b="31687"/>
          <a:stretch/>
        </p:blipFill>
        <p:spPr>
          <a:xfrm>
            <a:off x="959768" y="1012779"/>
            <a:ext cx="4176464" cy="2324845"/>
          </a:xfrm>
          <a:prstGeom prst="rect">
            <a:avLst/>
          </a:prstGeom>
        </p:spPr>
      </p:pic>
    </p:spTree>
    <p:extLst>
      <p:ext uri="{BB962C8B-B14F-4D97-AF65-F5344CB8AC3E}">
        <p14:creationId xmlns:p14="http://schemas.microsoft.com/office/powerpoint/2010/main" val="1714888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lacil3_S002_I0000">
            <a:hlinkClick r:id="" action="ppaction://media"/>
            <a:extLst>
              <a:ext uri="{FF2B5EF4-FFF2-40B4-BE49-F238E27FC236}">
                <a16:creationId xmlns:a16="http://schemas.microsoft.com/office/drawing/2014/main" id="{DC5D9CED-4C46-4859-8072-62224F0BBF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771550"/>
            <a:ext cx="3902074" cy="3902074"/>
          </a:xfrm>
          <a:prstGeom prst="rect">
            <a:avLst/>
          </a:prstGeom>
        </p:spPr>
      </p:pic>
      <p:sp>
        <p:nvSpPr>
          <p:cNvPr id="2" name="TextovéPole 1">
            <a:extLst>
              <a:ext uri="{FF2B5EF4-FFF2-40B4-BE49-F238E27FC236}">
                <a16:creationId xmlns:a16="http://schemas.microsoft.com/office/drawing/2014/main" id="{F76F984E-32CD-4A32-936B-D8E66A16B238}"/>
              </a:ext>
            </a:extLst>
          </p:cNvPr>
          <p:cNvSpPr txBox="1"/>
          <p:nvPr/>
        </p:nvSpPr>
        <p:spPr>
          <a:xfrm>
            <a:off x="1115616" y="195486"/>
            <a:ext cx="1020216" cy="369332"/>
          </a:xfrm>
          <a:prstGeom prst="rect">
            <a:avLst/>
          </a:prstGeom>
          <a:noFill/>
        </p:spPr>
        <p:txBody>
          <a:bodyPr wrap="none" rtlCol="0">
            <a:spAutoFit/>
          </a:bodyPr>
          <a:lstStyle/>
          <a:p>
            <a:r>
              <a:rPr lang="cs-CZ" dirty="0"/>
              <a:t>LAO 45°</a:t>
            </a:r>
          </a:p>
        </p:txBody>
      </p:sp>
    </p:spTree>
    <p:extLst>
      <p:ext uri="{BB962C8B-B14F-4D97-AF65-F5344CB8AC3E}">
        <p14:creationId xmlns:p14="http://schemas.microsoft.com/office/powerpoint/2010/main" val="26850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7599">
            <a:hlinkClick r:id="" action="ppaction://media"/>
            <a:extLst>
              <a:ext uri="{FF2B5EF4-FFF2-40B4-BE49-F238E27FC236}">
                <a16:creationId xmlns:a16="http://schemas.microsoft.com/office/drawing/2014/main" id="{62852F5B-C250-4D8F-9963-D85E566773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9144000" cy="5143500"/>
          </a:xfrm>
          <a:prstGeom prst="rect">
            <a:avLst/>
          </a:prstGeom>
        </p:spPr>
      </p:pic>
    </p:spTree>
    <p:extLst>
      <p:ext uri="{BB962C8B-B14F-4D97-AF65-F5344CB8AC3E}">
        <p14:creationId xmlns:p14="http://schemas.microsoft.com/office/powerpoint/2010/main" val="33621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A02F0AB-4344-4A23-8430-91EEF0C56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699542"/>
            <a:ext cx="3819336" cy="3819336"/>
          </a:xfrm>
          <a:prstGeom prst="rect">
            <a:avLst/>
          </a:prstGeom>
        </p:spPr>
      </p:pic>
      <p:pic>
        <p:nvPicPr>
          <p:cNvPr id="5" name="Obrázek 4">
            <a:extLst>
              <a:ext uri="{FF2B5EF4-FFF2-40B4-BE49-F238E27FC236}">
                <a16:creationId xmlns:a16="http://schemas.microsoft.com/office/drawing/2014/main" id="{F1B3DE1E-AAAE-4234-B7AD-F40EC84D0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699542"/>
            <a:ext cx="3819336" cy="3819336"/>
          </a:xfrm>
          <a:prstGeom prst="rect">
            <a:avLst/>
          </a:prstGeom>
        </p:spPr>
      </p:pic>
      <p:sp>
        <p:nvSpPr>
          <p:cNvPr id="6" name="Obdélník 5">
            <a:extLst>
              <a:ext uri="{FF2B5EF4-FFF2-40B4-BE49-F238E27FC236}">
                <a16:creationId xmlns:a16="http://schemas.microsoft.com/office/drawing/2014/main" id="{B9EE9F0D-811E-4738-8159-76EE3DA464E2}"/>
              </a:ext>
            </a:extLst>
          </p:cNvPr>
          <p:cNvSpPr/>
          <p:nvPr/>
        </p:nvSpPr>
        <p:spPr>
          <a:xfrm>
            <a:off x="1259632" y="592583"/>
            <a:ext cx="922047" cy="707886"/>
          </a:xfrm>
          <a:prstGeom prst="rect">
            <a:avLst/>
          </a:prstGeom>
          <a:noFill/>
        </p:spPr>
        <p:txBody>
          <a:bodyPr wrap="none" lIns="91440" tIns="45720" rIns="91440" bIns="45720">
            <a:spAutoFit/>
          </a:bodyPr>
          <a:lstStyle/>
          <a:p>
            <a:pPr algn="ctr"/>
            <a:r>
              <a:rPr lang="cs-CZ"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AP</a:t>
            </a:r>
          </a:p>
        </p:txBody>
      </p:sp>
      <p:sp>
        <p:nvSpPr>
          <p:cNvPr id="7" name="Obdélník 6">
            <a:extLst>
              <a:ext uri="{FF2B5EF4-FFF2-40B4-BE49-F238E27FC236}">
                <a16:creationId xmlns:a16="http://schemas.microsoft.com/office/drawing/2014/main" id="{827AA5B1-9130-4C85-B3D2-B5AE991A5288}"/>
              </a:ext>
            </a:extLst>
          </p:cNvPr>
          <p:cNvSpPr/>
          <p:nvPr/>
        </p:nvSpPr>
        <p:spPr>
          <a:xfrm>
            <a:off x="5148064" y="629275"/>
            <a:ext cx="1214563" cy="646331"/>
          </a:xfrm>
          <a:prstGeom prst="rect">
            <a:avLst/>
          </a:prstGeom>
          <a:noFill/>
        </p:spPr>
        <p:txBody>
          <a:bodyPr wrap="none" lIns="91440" tIns="45720" rIns="91440" bIns="45720">
            <a:spAutoFit/>
          </a:bodyPr>
          <a:lstStyle/>
          <a:p>
            <a:pPr algn="ctr"/>
            <a:r>
              <a:rPr lang="cs-CZ"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LAO</a:t>
            </a:r>
          </a:p>
        </p:txBody>
      </p:sp>
    </p:spTree>
    <p:extLst>
      <p:ext uri="{BB962C8B-B14F-4D97-AF65-F5344CB8AC3E}">
        <p14:creationId xmlns:p14="http://schemas.microsoft.com/office/powerpoint/2010/main" val="1049065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s11">
            <a:hlinkClick r:id="" action="ppaction://media"/>
            <a:extLst>
              <a:ext uri="{FF2B5EF4-FFF2-40B4-BE49-F238E27FC236}">
                <a16:creationId xmlns:a16="http://schemas.microsoft.com/office/drawing/2014/main" id="{CFE614D6-D828-4AF6-93C3-7978C75FB5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51470"/>
            <a:ext cx="7381875" cy="5143500"/>
          </a:xfrm>
          <a:prstGeom prst="rect">
            <a:avLst/>
          </a:prstGeom>
        </p:spPr>
      </p:pic>
    </p:spTree>
    <p:extLst>
      <p:ext uri="{BB962C8B-B14F-4D97-AF65-F5344CB8AC3E}">
        <p14:creationId xmlns:p14="http://schemas.microsoft.com/office/powerpoint/2010/main" val="30902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162583"/>
            <a:ext cx="8291264" cy="824991"/>
          </a:xfrm>
        </p:spPr>
        <p:txBody>
          <a:bodyPr>
            <a:normAutofit/>
          </a:bodyPr>
          <a:lstStyle/>
          <a:p>
            <a:r>
              <a:rPr lang="cs-CZ" sz="2800" dirty="0"/>
              <a:t>Děkuji za pozvání a za pozornost…</a:t>
            </a:r>
            <a:endParaRPr lang="en-US" sz="2800" dirty="0"/>
          </a:p>
        </p:txBody>
      </p:sp>
      <p:sp>
        <p:nvSpPr>
          <p:cNvPr id="2" name="TextovéPole 1"/>
          <p:cNvSpPr txBox="1"/>
          <p:nvPr/>
        </p:nvSpPr>
        <p:spPr>
          <a:xfrm>
            <a:off x="5883523" y="3497221"/>
            <a:ext cx="3368358" cy="646331"/>
          </a:xfrm>
          <a:prstGeom prst="rect">
            <a:avLst/>
          </a:prstGeom>
          <a:noFill/>
        </p:spPr>
        <p:txBody>
          <a:bodyPr wrap="none" rtlCol="0">
            <a:spAutoFit/>
          </a:bodyPr>
          <a:lstStyle/>
          <a:p>
            <a:r>
              <a:rPr lang="cs-CZ" dirty="0"/>
              <a:t>Nemocnice České Budějovice, a.s.</a:t>
            </a:r>
          </a:p>
          <a:p>
            <a:r>
              <a:rPr lang="cs-CZ" dirty="0"/>
              <a:t>email: alanbulava@seznam.cz</a:t>
            </a:r>
            <a:endParaRPr lang="en-US" dirty="0"/>
          </a:p>
        </p:txBody>
      </p:sp>
      <p:pic>
        <p:nvPicPr>
          <p:cNvPr id="2050" name="Picture 2" descr="C:\Users\Alan\Documents\Č Budejovice\Letecké snímky nemocnice\letecky snimek 1 Horni ar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92965"/>
            <a:ext cx="5141123" cy="367240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3520A21E-B602-41F2-9418-B90D8A40B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192965"/>
            <a:ext cx="3131336" cy="2242881"/>
          </a:xfrm>
          <a:prstGeom prst="rect">
            <a:avLst/>
          </a:prstGeom>
        </p:spPr>
      </p:pic>
    </p:spTree>
    <p:extLst>
      <p:ext uri="{BB962C8B-B14F-4D97-AF65-F5344CB8AC3E}">
        <p14:creationId xmlns:p14="http://schemas.microsoft.com/office/powerpoint/2010/main" val="11958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rázku 7">
            <a:extLst>
              <a:ext uri="{FF2B5EF4-FFF2-40B4-BE49-F238E27FC236}">
                <a16:creationId xmlns:a16="http://schemas.microsoft.com/office/drawing/2014/main" id="{7B6F5A3E-C03A-4D87-8C38-8E604B8FBA6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802" r="4802"/>
          <a:stretch>
            <a:fillRect/>
          </a:stretch>
        </p:blipFill>
        <p:spPr/>
      </p:pic>
      <p:sp>
        <p:nvSpPr>
          <p:cNvPr id="6" name="Zástupný text 5">
            <a:extLst>
              <a:ext uri="{FF2B5EF4-FFF2-40B4-BE49-F238E27FC236}">
                <a16:creationId xmlns:a16="http://schemas.microsoft.com/office/drawing/2014/main" id="{188F6F8D-AA54-4B87-9ADA-44135D38793E}"/>
              </a:ext>
            </a:extLst>
          </p:cNvPr>
          <p:cNvSpPr>
            <a:spLocks noGrp="1"/>
          </p:cNvSpPr>
          <p:nvPr>
            <p:ph type="body" sz="half" idx="2"/>
          </p:nvPr>
        </p:nvSpPr>
        <p:spPr/>
        <p:txBody>
          <a:bodyPr>
            <a:normAutofit/>
          </a:bodyPr>
          <a:lstStyle/>
          <a:p>
            <a:r>
              <a:rPr lang="cs-CZ" sz="2400" dirty="0">
                <a:solidFill>
                  <a:schemeClr val="accent5">
                    <a:lumMod val="60000"/>
                    <a:lumOff val="40000"/>
                  </a:schemeClr>
                </a:solidFill>
              </a:rPr>
              <a:t>Evidence pro HBP/CSP</a:t>
            </a:r>
          </a:p>
        </p:txBody>
      </p:sp>
      <p:sp>
        <p:nvSpPr>
          <p:cNvPr id="2" name="Tlačítko akce: Přejít vpřed nebo Další 1">
            <a:hlinkClick r:id="rId3" action="ppaction://hlinksldjump" highlightClick="1"/>
            <a:extLst>
              <a:ext uri="{FF2B5EF4-FFF2-40B4-BE49-F238E27FC236}">
                <a16:creationId xmlns:a16="http://schemas.microsoft.com/office/drawing/2014/main" id="{76E626CE-6D1E-4B97-8259-E5D4FB2915BB}"/>
              </a:ext>
            </a:extLst>
          </p:cNvPr>
          <p:cNvSpPr/>
          <p:nvPr/>
        </p:nvSpPr>
        <p:spPr>
          <a:xfrm>
            <a:off x="4860032" y="4371950"/>
            <a:ext cx="541784" cy="360040"/>
          </a:xfrm>
          <a:prstGeom prst="actionButtonForwardNex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44481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0"/>
            <a:ext cx="7498080" cy="857250"/>
          </a:xfrm>
        </p:spPr>
        <p:txBody>
          <a:bodyPr>
            <a:normAutofit/>
          </a:bodyPr>
          <a:lstStyle/>
          <a:p>
            <a:r>
              <a:rPr lang="en-US" sz="3600" dirty="0"/>
              <a:t>HBP vs. RVA pacing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771549"/>
            <a:ext cx="6408712" cy="431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aoblený obdélník 2"/>
          <p:cNvSpPr/>
          <p:nvPr/>
        </p:nvSpPr>
        <p:spPr>
          <a:xfrm>
            <a:off x="1979712" y="1419622"/>
            <a:ext cx="864096" cy="3666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aoblený obdélník 4"/>
          <p:cNvSpPr/>
          <p:nvPr/>
        </p:nvSpPr>
        <p:spPr>
          <a:xfrm rot="5400000">
            <a:off x="4231359" y="-255961"/>
            <a:ext cx="609273" cy="640871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aoblený obdélník 5"/>
          <p:cNvSpPr/>
          <p:nvPr/>
        </p:nvSpPr>
        <p:spPr>
          <a:xfrm rot="5400000">
            <a:off x="4251052" y="1632852"/>
            <a:ext cx="498467" cy="640871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1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0432" y="205979"/>
            <a:ext cx="7818072" cy="857250"/>
          </a:xfrm>
        </p:spPr>
        <p:txBody>
          <a:bodyPr>
            <a:noAutofit/>
          </a:bodyPr>
          <a:lstStyle/>
          <a:p>
            <a:r>
              <a:rPr lang="cs-CZ" sz="3600" dirty="0"/>
              <a:t>Výsledky z </a:t>
            </a:r>
            <a:r>
              <a:rPr lang="en-US" sz="3600" dirty="0"/>
              <a:t>Geisinger </a:t>
            </a:r>
            <a:r>
              <a:rPr lang="cs-CZ" sz="3600" dirty="0"/>
              <a:t>HBP </a:t>
            </a:r>
            <a:r>
              <a:rPr lang="en-US" sz="3600" dirty="0" err="1"/>
              <a:t>Registr</a:t>
            </a:r>
            <a:r>
              <a:rPr lang="cs-CZ" sz="3600" dirty="0"/>
              <a:t>u</a:t>
            </a:r>
            <a:endParaRPr lang="en-US" sz="3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059" y="1131590"/>
            <a:ext cx="6994411" cy="377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633102" y="4903143"/>
            <a:ext cx="3510898" cy="253916"/>
          </a:xfrm>
          <a:prstGeom prst="rect">
            <a:avLst/>
          </a:prstGeom>
          <a:noFill/>
        </p:spPr>
        <p:txBody>
          <a:bodyPr wrap="none" rtlCol="0">
            <a:spAutoFit/>
          </a:bodyPr>
          <a:lstStyle/>
          <a:p>
            <a:r>
              <a:rPr lang="en-US" sz="1050" i="1" dirty="0" err="1"/>
              <a:t>Abdelrahman</a:t>
            </a:r>
            <a:r>
              <a:rPr lang="cs-CZ" sz="1050" i="1" dirty="0"/>
              <a:t> M et al. </a:t>
            </a:r>
            <a:r>
              <a:rPr lang="en-US" sz="1050" i="1" dirty="0"/>
              <a:t>J Am </a:t>
            </a:r>
            <a:r>
              <a:rPr lang="en-US" sz="1050" i="1" dirty="0" err="1"/>
              <a:t>Coll</a:t>
            </a:r>
            <a:r>
              <a:rPr lang="en-US" sz="1050" i="1" dirty="0"/>
              <a:t> </a:t>
            </a:r>
            <a:r>
              <a:rPr lang="en-US" sz="1050" i="1" dirty="0" err="1"/>
              <a:t>Cardiol</a:t>
            </a:r>
            <a:r>
              <a:rPr lang="cs-CZ" sz="1050" i="1" dirty="0"/>
              <a:t> 2</a:t>
            </a:r>
            <a:r>
              <a:rPr lang="en-US" sz="1050" i="1" dirty="0"/>
              <a:t>018;71(20):2319-2330</a:t>
            </a:r>
          </a:p>
        </p:txBody>
      </p:sp>
    </p:spTree>
    <p:extLst>
      <p:ext uri="{BB962C8B-B14F-4D97-AF65-F5344CB8AC3E}">
        <p14:creationId xmlns:p14="http://schemas.microsoft.com/office/powerpoint/2010/main" val="2965412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1290432" y="205979"/>
            <a:ext cx="7818072" cy="857250"/>
          </a:xfrm>
        </p:spPr>
        <p:txBody>
          <a:bodyPr>
            <a:noAutofit/>
          </a:bodyPr>
          <a:lstStyle/>
          <a:p>
            <a:r>
              <a:rPr lang="cs-CZ" sz="3600" dirty="0"/>
              <a:t>Výsledky z </a:t>
            </a:r>
            <a:r>
              <a:rPr lang="en-US" sz="3600" dirty="0"/>
              <a:t>Geisinger </a:t>
            </a:r>
            <a:r>
              <a:rPr lang="cs-CZ" sz="3600" dirty="0"/>
              <a:t>HBP </a:t>
            </a:r>
            <a:r>
              <a:rPr lang="en-US" sz="3600" dirty="0" err="1"/>
              <a:t>Registr</a:t>
            </a:r>
            <a:r>
              <a:rPr lang="cs-CZ" sz="3600" dirty="0"/>
              <a:t>u</a:t>
            </a:r>
            <a:endParaRPr lang="en-US" sz="3600" dirty="0"/>
          </a:p>
        </p:txBody>
      </p:sp>
      <p:sp>
        <p:nvSpPr>
          <p:cNvPr id="8" name="TextovéPole 7"/>
          <p:cNvSpPr txBox="1"/>
          <p:nvPr/>
        </p:nvSpPr>
        <p:spPr>
          <a:xfrm>
            <a:off x="5633102" y="4903143"/>
            <a:ext cx="3510898" cy="253916"/>
          </a:xfrm>
          <a:prstGeom prst="rect">
            <a:avLst/>
          </a:prstGeom>
          <a:noFill/>
        </p:spPr>
        <p:txBody>
          <a:bodyPr wrap="none" rtlCol="0">
            <a:spAutoFit/>
          </a:bodyPr>
          <a:lstStyle/>
          <a:p>
            <a:r>
              <a:rPr lang="en-US" sz="1050" i="1" dirty="0" err="1"/>
              <a:t>Abdelrahman</a:t>
            </a:r>
            <a:r>
              <a:rPr lang="cs-CZ" sz="1050" i="1" dirty="0"/>
              <a:t> M et al. </a:t>
            </a:r>
            <a:r>
              <a:rPr lang="en-US" sz="1050" i="1" dirty="0"/>
              <a:t>J Am </a:t>
            </a:r>
            <a:r>
              <a:rPr lang="en-US" sz="1050" i="1" dirty="0" err="1"/>
              <a:t>Coll</a:t>
            </a:r>
            <a:r>
              <a:rPr lang="en-US" sz="1050" i="1" dirty="0"/>
              <a:t> </a:t>
            </a:r>
            <a:r>
              <a:rPr lang="en-US" sz="1050" i="1" dirty="0" err="1"/>
              <a:t>Cardiol</a:t>
            </a:r>
            <a:r>
              <a:rPr lang="cs-CZ" sz="1050" i="1" dirty="0"/>
              <a:t> 2</a:t>
            </a:r>
            <a:r>
              <a:rPr lang="en-US" sz="1050" i="1" dirty="0"/>
              <a:t>018;71(20):2319-2330</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03598"/>
            <a:ext cx="7488832" cy="360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31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131590"/>
            <a:ext cx="7255517"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Nadpis 1"/>
          <p:cNvSpPr>
            <a:spLocks noGrp="1"/>
          </p:cNvSpPr>
          <p:nvPr>
            <p:ph type="title"/>
          </p:nvPr>
        </p:nvSpPr>
        <p:spPr>
          <a:xfrm>
            <a:off x="1290432" y="205979"/>
            <a:ext cx="7818072" cy="857250"/>
          </a:xfrm>
        </p:spPr>
        <p:txBody>
          <a:bodyPr>
            <a:noAutofit/>
          </a:bodyPr>
          <a:lstStyle/>
          <a:p>
            <a:r>
              <a:rPr lang="en-US" sz="3600" dirty="0" err="1"/>
              <a:t>Výsledky</a:t>
            </a:r>
            <a:r>
              <a:rPr lang="en-US" sz="3600" dirty="0"/>
              <a:t> z Geisinger HBP </a:t>
            </a:r>
            <a:r>
              <a:rPr lang="en-US" sz="3600" dirty="0" err="1"/>
              <a:t>Registru</a:t>
            </a:r>
            <a:endParaRPr lang="en-US" sz="3600" dirty="0"/>
          </a:p>
        </p:txBody>
      </p:sp>
      <p:sp>
        <p:nvSpPr>
          <p:cNvPr id="8" name="TextovéPole 7"/>
          <p:cNvSpPr txBox="1"/>
          <p:nvPr/>
        </p:nvSpPr>
        <p:spPr>
          <a:xfrm>
            <a:off x="5633102" y="4903143"/>
            <a:ext cx="3510898" cy="253916"/>
          </a:xfrm>
          <a:prstGeom prst="rect">
            <a:avLst/>
          </a:prstGeom>
          <a:noFill/>
        </p:spPr>
        <p:txBody>
          <a:bodyPr wrap="none" rtlCol="0">
            <a:spAutoFit/>
          </a:bodyPr>
          <a:lstStyle/>
          <a:p>
            <a:r>
              <a:rPr lang="en-US" sz="1050" i="1" dirty="0" err="1"/>
              <a:t>Abdelrahman</a:t>
            </a:r>
            <a:r>
              <a:rPr lang="cs-CZ" sz="1050" i="1" dirty="0"/>
              <a:t> M et al. </a:t>
            </a:r>
            <a:r>
              <a:rPr lang="en-US" sz="1050" i="1" dirty="0"/>
              <a:t>J Am </a:t>
            </a:r>
            <a:r>
              <a:rPr lang="en-US" sz="1050" i="1" dirty="0" err="1"/>
              <a:t>Coll</a:t>
            </a:r>
            <a:r>
              <a:rPr lang="en-US" sz="1050" i="1" dirty="0"/>
              <a:t> </a:t>
            </a:r>
            <a:r>
              <a:rPr lang="en-US" sz="1050" i="1" dirty="0" err="1"/>
              <a:t>Cardiol</a:t>
            </a:r>
            <a:r>
              <a:rPr lang="cs-CZ" sz="1050" i="1" dirty="0"/>
              <a:t> 2</a:t>
            </a:r>
            <a:r>
              <a:rPr lang="en-US" sz="1050" i="1" dirty="0"/>
              <a:t>018;71(20):2319-2330</a:t>
            </a:r>
          </a:p>
        </p:txBody>
      </p:sp>
      <p:sp>
        <p:nvSpPr>
          <p:cNvPr id="2" name="Zaoblený obdélník 1"/>
          <p:cNvSpPr/>
          <p:nvPr/>
        </p:nvSpPr>
        <p:spPr>
          <a:xfrm>
            <a:off x="2123728" y="3867894"/>
            <a:ext cx="1368152" cy="28803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Šipka doprava 2"/>
          <p:cNvSpPr/>
          <p:nvPr/>
        </p:nvSpPr>
        <p:spPr>
          <a:xfrm rot="20882072">
            <a:off x="3436723" y="3328522"/>
            <a:ext cx="4752528" cy="109282"/>
          </a:xfrm>
          <a:prstGeom prst="right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49D10A6-EA88-47F7-A2B2-E2A92A5DDAF6}"/>
              </a:ext>
            </a:extLst>
          </p:cNvPr>
          <p:cNvPicPr>
            <a:picLocks noChangeAspect="1"/>
          </p:cNvPicPr>
          <p:nvPr/>
        </p:nvPicPr>
        <p:blipFill rotWithShape="1">
          <a:blip r:embed="rId3"/>
          <a:srcRect l="25588" t="20601" b="24800"/>
          <a:stretch/>
        </p:blipFill>
        <p:spPr>
          <a:xfrm>
            <a:off x="1187624" y="1995686"/>
            <a:ext cx="7676587" cy="3168352"/>
          </a:xfrm>
          <a:prstGeom prst="rect">
            <a:avLst/>
          </a:prstGeom>
        </p:spPr>
      </p:pic>
      <p:grpSp>
        <p:nvGrpSpPr>
          <p:cNvPr id="22" name="Skupina 21">
            <a:extLst>
              <a:ext uri="{FF2B5EF4-FFF2-40B4-BE49-F238E27FC236}">
                <a16:creationId xmlns:a16="http://schemas.microsoft.com/office/drawing/2014/main" id="{F466349F-27EB-4DAE-8ABA-0F3BD36929AA}"/>
              </a:ext>
            </a:extLst>
          </p:cNvPr>
          <p:cNvGrpSpPr/>
          <p:nvPr/>
        </p:nvGrpSpPr>
        <p:grpSpPr>
          <a:xfrm>
            <a:off x="1835696" y="-20538"/>
            <a:ext cx="1440160" cy="3432784"/>
            <a:chOff x="1835696" y="75070"/>
            <a:chExt cx="1440160" cy="3432784"/>
          </a:xfrm>
        </p:grpSpPr>
        <p:pic>
          <p:nvPicPr>
            <p:cNvPr id="6" name="Obrázek 5">
              <a:extLst>
                <a:ext uri="{FF2B5EF4-FFF2-40B4-BE49-F238E27FC236}">
                  <a16:creationId xmlns:a16="http://schemas.microsoft.com/office/drawing/2014/main" id="{635C90F2-1473-4E8F-AB5B-CD9A34370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147078"/>
              <a:ext cx="1381605" cy="1992624"/>
            </a:xfrm>
            <a:prstGeom prst="rect">
              <a:avLst/>
            </a:prstGeom>
          </p:spPr>
        </p:pic>
        <p:cxnSp>
          <p:nvCxnSpPr>
            <p:cNvPr id="12" name="Přímá spojnice se šipkou 11">
              <a:extLst>
                <a:ext uri="{FF2B5EF4-FFF2-40B4-BE49-F238E27FC236}">
                  <a16:creationId xmlns:a16="http://schemas.microsoft.com/office/drawing/2014/main" id="{774DDD4D-038A-437F-9890-0B13BBD37FE2}"/>
                </a:ext>
              </a:extLst>
            </p:cNvPr>
            <p:cNvCxnSpPr>
              <a:stCxn id="6" idx="2"/>
            </p:cNvCxnSpPr>
            <p:nvPr/>
          </p:nvCxnSpPr>
          <p:spPr>
            <a:xfrm>
              <a:off x="2526499" y="2139702"/>
              <a:ext cx="389317" cy="1368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A5F94B2C-C7E1-4874-8ED0-649EB909EA18}"/>
                </a:ext>
              </a:extLst>
            </p:cNvPr>
            <p:cNvSpPr txBox="1"/>
            <p:nvPr/>
          </p:nvSpPr>
          <p:spPr>
            <a:xfrm>
              <a:off x="2629525" y="75070"/>
              <a:ext cx="646331" cy="369332"/>
            </a:xfrm>
            <a:prstGeom prst="rect">
              <a:avLst/>
            </a:prstGeom>
            <a:noFill/>
          </p:spPr>
          <p:txBody>
            <a:bodyPr wrap="none" rtlCol="0">
              <a:spAutoFit/>
            </a:bodyPr>
            <a:lstStyle/>
            <a:p>
              <a:r>
                <a:rPr lang="cs-CZ" dirty="0">
                  <a:solidFill>
                    <a:schemeClr val="bg1"/>
                  </a:solidFill>
                </a:rPr>
                <a:t>1893</a:t>
              </a:r>
            </a:p>
          </p:txBody>
        </p:sp>
      </p:grpSp>
      <p:grpSp>
        <p:nvGrpSpPr>
          <p:cNvPr id="23" name="Skupina 22">
            <a:extLst>
              <a:ext uri="{FF2B5EF4-FFF2-40B4-BE49-F238E27FC236}">
                <a16:creationId xmlns:a16="http://schemas.microsoft.com/office/drawing/2014/main" id="{F40A149C-1320-461A-A9A5-B3165BF53906}"/>
              </a:ext>
            </a:extLst>
          </p:cNvPr>
          <p:cNvGrpSpPr/>
          <p:nvPr/>
        </p:nvGrpSpPr>
        <p:grpSpPr>
          <a:xfrm>
            <a:off x="3606620" y="-20538"/>
            <a:ext cx="2087719" cy="3216147"/>
            <a:chOff x="3606620" y="75683"/>
            <a:chExt cx="2087719" cy="3216147"/>
          </a:xfrm>
        </p:grpSpPr>
        <p:pic>
          <p:nvPicPr>
            <p:cNvPr id="10" name="Obrázek 9">
              <a:extLst>
                <a:ext uri="{FF2B5EF4-FFF2-40B4-BE49-F238E27FC236}">
                  <a16:creationId xmlns:a16="http://schemas.microsoft.com/office/drawing/2014/main" id="{B98DCCAF-29BA-4644-9F94-7666A5EE1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076" y="147691"/>
              <a:ext cx="1332044" cy="1992012"/>
            </a:xfrm>
            <a:prstGeom prst="rect">
              <a:avLst/>
            </a:prstGeom>
          </p:spPr>
        </p:pic>
        <p:cxnSp>
          <p:nvCxnSpPr>
            <p:cNvPr id="13" name="Přímá spojnice se šipkou 12">
              <a:extLst>
                <a:ext uri="{FF2B5EF4-FFF2-40B4-BE49-F238E27FC236}">
                  <a16:creationId xmlns:a16="http://schemas.microsoft.com/office/drawing/2014/main" id="{839815AC-AA92-4727-B65A-FA9B0D368D13}"/>
                </a:ext>
              </a:extLst>
            </p:cNvPr>
            <p:cNvCxnSpPr>
              <a:cxnSpLocks/>
              <a:stCxn id="10" idx="2"/>
            </p:cNvCxnSpPr>
            <p:nvPr/>
          </p:nvCxnSpPr>
          <p:spPr>
            <a:xfrm flipH="1">
              <a:off x="3606620" y="2139703"/>
              <a:ext cx="1379478" cy="1152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989F4D45-E677-4AD0-AD6E-B422B1EE31D0}"/>
                </a:ext>
              </a:extLst>
            </p:cNvPr>
            <p:cNvSpPr txBox="1"/>
            <p:nvPr/>
          </p:nvSpPr>
          <p:spPr>
            <a:xfrm>
              <a:off x="5048008" y="75683"/>
              <a:ext cx="646331" cy="369332"/>
            </a:xfrm>
            <a:prstGeom prst="rect">
              <a:avLst/>
            </a:prstGeom>
            <a:noFill/>
          </p:spPr>
          <p:txBody>
            <a:bodyPr wrap="none" rtlCol="0">
              <a:spAutoFit/>
            </a:bodyPr>
            <a:lstStyle/>
            <a:p>
              <a:r>
                <a:rPr lang="cs-CZ" dirty="0">
                  <a:solidFill>
                    <a:schemeClr val="bg1"/>
                  </a:solidFill>
                </a:rPr>
                <a:t>1903</a:t>
              </a:r>
            </a:p>
          </p:txBody>
        </p:sp>
      </p:grpSp>
      <p:grpSp>
        <p:nvGrpSpPr>
          <p:cNvPr id="24" name="Skupina 23">
            <a:extLst>
              <a:ext uri="{FF2B5EF4-FFF2-40B4-BE49-F238E27FC236}">
                <a16:creationId xmlns:a16="http://schemas.microsoft.com/office/drawing/2014/main" id="{859C29EC-1226-4784-B064-64D3DCF7E748}"/>
              </a:ext>
            </a:extLst>
          </p:cNvPr>
          <p:cNvGrpSpPr/>
          <p:nvPr/>
        </p:nvGrpSpPr>
        <p:grpSpPr>
          <a:xfrm>
            <a:off x="4148338" y="-20538"/>
            <a:ext cx="4312094" cy="4392488"/>
            <a:chOff x="4148338" y="-20538"/>
            <a:chExt cx="4312094" cy="4392488"/>
          </a:xfrm>
        </p:grpSpPr>
        <p:pic>
          <p:nvPicPr>
            <p:cNvPr id="8" name="Obrázek 7">
              <a:extLst>
                <a:ext uri="{FF2B5EF4-FFF2-40B4-BE49-F238E27FC236}">
                  <a16:creationId xmlns:a16="http://schemas.microsoft.com/office/drawing/2014/main" id="{136B6CF3-F498-4AD8-B04B-59AE6E8970C4}"/>
                </a:ext>
              </a:extLst>
            </p:cNvPr>
            <p:cNvPicPr>
              <a:picLocks noChangeAspect="1"/>
            </p:cNvPicPr>
            <p:nvPr/>
          </p:nvPicPr>
          <p:blipFill rotWithShape="1">
            <a:blip r:embed="rId6">
              <a:extLst>
                <a:ext uri="{28A0092B-C50C-407E-A947-70E740481C1C}">
                  <a14:useLocalDpi xmlns:a14="http://schemas.microsoft.com/office/drawing/2010/main" val="0"/>
                </a:ext>
              </a:extLst>
            </a:blip>
            <a:srcRect l="21655" r="18796"/>
            <a:stretch/>
          </p:blipFill>
          <p:spPr>
            <a:xfrm>
              <a:off x="6804248" y="51470"/>
              <a:ext cx="1584176" cy="1992624"/>
            </a:xfrm>
            <a:prstGeom prst="rect">
              <a:avLst/>
            </a:prstGeom>
          </p:spPr>
        </p:pic>
        <p:cxnSp>
          <p:nvCxnSpPr>
            <p:cNvPr id="16" name="Přímá spojnice se šipkou 15">
              <a:extLst>
                <a:ext uri="{FF2B5EF4-FFF2-40B4-BE49-F238E27FC236}">
                  <a16:creationId xmlns:a16="http://schemas.microsoft.com/office/drawing/2014/main" id="{45C58489-A9EF-45D1-BEAF-68E2A486DF74}"/>
                </a:ext>
              </a:extLst>
            </p:cNvPr>
            <p:cNvCxnSpPr>
              <a:cxnSpLocks/>
            </p:cNvCxnSpPr>
            <p:nvPr/>
          </p:nvCxnSpPr>
          <p:spPr>
            <a:xfrm flipH="1">
              <a:off x="4148338" y="2043482"/>
              <a:ext cx="3447998" cy="2328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362FE0B0-576A-4462-A15F-BB20DD310B54}"/>
                </a:ext>
              </a:extLst>
            </p:cNvPr>
            <p:cNvSpPr txBox="1"/>
            <p:nvPr/>
          </p:nvSpPr>
          <p:spPr>
            <a:xfrm>
              <a:off x="7814101" y="-20538"/>
              <a:ext cx="646331" cy="369332"/>
            </a:xfrm>
            <a:prstGeom prst="rect">
              <a:avLst/>
            </a:prstGeom>
            <a:noFill/>
          </p:spPr>
          <p:txBody>
            <a:bodyPr wrap="none" rtlCol="0">
              <a:spAutoFit/>
            </a:bodyPr>
            <a:lstStyle/>
            <a:p>
              <a:r>
                <a:rPr lang="cs-CZ" dirty="0"/>
                <a:t>1846</a:t>
              </a:r>
            </a:p>
          </p:txBody>
        </p:sp>
      </p:grpSp>
      <p:sp>
        <p:nvSpPr>
          <p:cNvPr id="27" name="Výbuch: osmicípý 26">
            <a:extLst>
              <a:ext uri="{FF2B5EF4-FFF2-40B4-BE49-F238E27FC236}">
                <a16:creationId xmlns:a16="http://schemas.microsoft.com/office/drawing/2014/main" id="{477F79BD-8691-4170-B8FA-310DA274A157}"/>
              </a:ext>
            </a:extLst>
          </p:cNvPr>
          <p:cNvSpPr/>
          <p:nvPr/>
        </p:nvSpPr>
        <p:spPr>
          <a:xfrm>
            <a:off x="6300192" y="3579862"/>
            <a:ext cx="288032" cy="288032"/>
          </a:xfrm>
          <a:prstGeom prst="irregularSeal1">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Výbuch: osmicípý 27">
            <a:extLst>
              <a:ext uri="{FF2B5EF4-FFF2-40B4-BE49-F238E27FC236}">
                <a16:creationId xmlns:a16="http://schemas.microsoft.com/office/drawing/2014/main" id="{A5F57C98-98F6-41BD-8EF8-EF8FA16EBC9C}"/>
              </a:ext>
            </a:extLst>
          </p:cNvPr>
          <p:cNvSpPr/>
          <p:nvPr/>
        </p:nvSpPr>
        <p:spPr>
          <a:xfrm>
            <a:off x="6588224" y="3363838"/>
            <a:ext cx="288032" cy="288032"/>
          </a:xfrm>
          <a:prstGeom prst="irregularSeal1">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043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Stimulace </a:t>
            </a:r>
            <a:r>
              <a:rPr lang="cs-CZ" sz="3200" dirty="0" err="1"/>
              <a:t>Hisova</a:t>
            </a:r>
            <a:r>
              <a:rPr lang="cs-CZ" sz="3200" dirty="0"/>
              <a:t> svazku – historická perspektiva</a:t>
            </a:r>
            <a:endParaRPr lang="en-US" sz="3200" dirty="0"/>
          </a:p>
        </p:txBody>
      </p:sp>
      <p:sp>
        <p:nvSpPr>
          <p:cNvPr id="3" name="Zástupný symbol pro obsah 2"/>
          <p:cNvSpPr>
            <a:spLocks noGrp="1"/>
          </p:cNvSpPr>
          <p:nvPr>
            <p:ph idx="1"/>
          </p:nvPr>
        </p:nvSpPr>
        <p:spPr>
          <a:xfrm>
            <a:off x="1331640" y="1430466"/>
            <a:ext cx="7498080" cy="3600450"/>
          </a:xfrm>
        </p:spPr>
        <p:txBody>
          <a:bodyPr>
            <a:normAutofit/>
          </a:bodyPr>
          <a:lstStyle/>
          <a:p>
            <a:r>
              <a:rPr lang="en-GB" sz="2000" dirty="0" err="1"/>
              <a:t>Sherlag</a:t>
            </a:r>
            <a:r>
              <a:rPr lang="en-GB" sz="2000" dirty="0"/>
              <a:t> at al. </a:t>
            </a:r>
            <a:r>
              <a:rPr lang="cs-CZ" sz="2000" dirty="0"/>
              <a:t>poprvé popsali dočasnou stimulaci HS na psím modelu (chirurgie na otevřeném srdci)</a:t>
            </a:r>
            <a:r>
              <a:rPr lang="en-GB" sz="2000" baseline="30000" dirty="0"/>
              <a:t>1</a:t>
            </a:r>
            <a:endParaRPr lang="en-GB" sz="2000" dirty="0"/>
          </a:p>
          <a:p>
            <a:r>
              <a:rPr lang="cs-CZ" sz="2000" dirty="0"/>
              <a:t>První dočasná stimulace HS u lidí byla popsána </a:t>
            </a:r>
            <a:r>
              <a:rPr lang="cs-CZ" sz="2000" dirty="0" err="1"/>
              <a:t>Narulou</a:t>
            </a:r>
            <a:r>
              <a:rPr lang="cs-CZ" sz="2000" dirty="0"/>
              <a:t> et al. v r. 1970</a:t>
            </a:r>
            <a:r>
              <a:rPr lang="en-GB" sz="2000" baseline="30000" dirty="0"/>
              <a:t>2</a:t>
            </a:r>
          </a:p>
          <a:p>
            <a:pPr lvl="1"/>
            <a:r>
              <a:rPr lang="en-GB" sz="1800" dirty="0"/>
              <a:t>1977: </a:t>
            </a:r>
            <a:r>
              <a:rPr lang="cs-CZ" sz="1800" dirty="0"/>
              <a:t>stimulace HS může eliminovat </a:t>
            </a:r>
            <a:r>
              <a:rPr lang="en-GB" sz="1800" dirty="0"/>
              <a:t>LBBB</a:t>
            </a:r>
            <a:r>
              <a:rPr lang="en-GB" sz="1800" baseline="30000" dirty="0"/>
              <a:t>3</a:t>
            </a:r>
            <a:endParaRPr lang="en-GB" sz="1800" dirty="0"/>
          </a:p>
          <a:p>
            <a:r>
              <a:rPr lang="cs-CZ" sz="2000" dirty="0"/>
              <a:t>První doklad o permanentní stimulaci HS u lidí v r. 200</a:t>
            </a:r>
            <a:r>
              <a:rPr lang="en-GB" sz="2000" dirty="0"/>
              <a:t>0</a:t>
            </a:r>
            <a:r>
              <a:rPr lang="en-GB" sz="2000" baseline="30000" dirty="0"/>
              <a:t>4</a:t>
            </a:r>
            <a:r>
              <a:rPr lang="en-GB" sz="2000" dirty="0"/>
              <a:t>:</a:t>
            </a:r>
          </a:p>
          <a:p>
            <a:pPr lvl="1"/>
            <a:r>
              <a:rPr lang="en-GB" sz="1800" dirty="0"/>
              <a:t>18 p</a:t>
            </a:r>
            <a:r>
              <a:rPr lang="cs-CZ" sz="1800" dirty="0" err="1"/>
              <a:t>ac</a:t>
            </a:r>
            <a:r>
              <a:rPr lang="cs-CZ" sz="1800" dirty="0"/>
              <a:t>.</a:t>
            </a:r>
            <a:r>
              <a:rPr lang="en-GB" sz="1800" dirty="0"/>
              <a:t>, 67% </a:t>
            </a:r>
            <a:r>
              <a:rPr lang="cs-CZ" sz="1800" dirty="0"/>
              <a:t>úspěšnost</a:t>
            </a:r>
            <a:r>
              <a:rPr lang="en-GB" sz="1800" dirty="0"/>
              <a:t> (</a:t>
            </a:r>
            <a:r>
              <a:rPr lang="cs-CZ" sz="1800" dirty="0"/>
              <a:t>skupina pac. s </a:t>
            </a:r>
            <a:r>
              <a:rPr lang="cs-CZ" sz="1800" dirty="0" err="1"/>
              <a:t>FiS</a:t>
            </a:r>
            <a:r>
              <a:rPr lang="cs-CZ" sz="1800" dirty="0"/>
              <a:t> a EF LKS </a:t>
            </a:r>
            <a:r>
              <a:rPr lang="en-GB" sz="1800" dirty="0"/>
              <a:t>&lt; 40%</a:t>
            </a:r>
            <a:r>
              <a:rPr lang="cs-CZ" sz="1800" dirty="0"/>
              <a:t>, u nichž byla provedena ablace AV uzlu</a:t>
            </a:r>
            <a:endParaRPr lang="en-GB" sz="2400" dirty="0"/>
          </a:p>
          <a:p>
            <a:endParaRPr lang="en-GB" sz="2400" dirty="0"/>
          </a:p>
        </p:txBody>
      </p:sp>
      <p:sp>
        <p:nvSpPr>
          <p:cNvPr id="4" name="TextovéPole 3"/>
          <p:cNvSpPr txBox="1"/>
          <p:nvPr/>
        </p:nvSpPr>
        <p:spPr>
          <a:xfrm>
            <a:off x="5724128" y="4299942"/>
            <a:ext cx="3198311" cy="738664"/>
          </a:xfrm>
          <a:prstGeom prst="rect">
            <a:avLst/>
          </a:prstGeom>
          <a:noFill/>
        </p:spPr>
        <p:txBody>
          <a:bodyPr wrap="none" rtlCol="0">
            <a:spAutoFit/>
          </a:bodyPr>
          <a:lstStyle/>
          <a:p>
            <a:pPr marL="342900" indent="-342900">
              <a:buAutoNum type="arabicPeriod"/>
            </a:pPr>
            <a:r>
              <a:rPr lang="cs-CZ" sz="1050" i="1" dirty="0" err="1"/>
              <a:t>Scherlag</a:t>
            </a:r>
            <a:r>
              <a:rPr lang="cs-CZ" sz="1050" i="1" dirty="0"/>
              <a:t> BJ et al. J </a:t>
            </a:r>
            <a:r>
              <a:rPr lang="cs-CZ" sz="1050" i="1" dirty="0" err="1"/>
              <a:t>Appl</a:t>
            </a:r>
            <a:r>
              <a:rPr lang="cs-CZ" sz="1050" i="1" dirty="0"/>
              <a:t> </a:t>
            </a:r>
            <a:r>
              <a:rPr lang="cs-CZ" sz="1050" i="1" dirty="0" err="1"/>
              <a:t>Physiol</a:t>
            </a:r>
            <a:r>
              <a:rPr lang="cs-CZ" sz="1050" i="1" dirty="0"/>
              <a:t> 1967: 22, 584–587</a:t>
            </a:r>
          </a:p>
          <a:p>
            <a:pPr marL="342900" indent="-342900">
              <a:buAutoNum type="arabicPeriod"/>
            </a:pPr>
            <a:r>
              <a:rPr lang="en-US" sz="1050" i="1" dirty="0"/>
              <a:t>Narula OS, </a:t>
            </a:r>
            <a:r>
              <a:rPr lang="cs-CZ" sz="1050" i="1" dirty="0"/>
              <a:t>et al.</a:t>
            </a:r>
            <a:r>
              <a:rPr lang="en-US" sz="1050" i="1" dirty="0"/>
              <a:t> Circulation 1970;41:77–87</a:t>
            </a:r>
            <a:endParaRPr lang="cs-CZ" sz="1050" i="1" dirty="0"/>
          </a:p>
          <a:p>
            <a:pPr marL="342900" indent="-342900">
              <a:buFontTx/>
              <a:buAutoNum type="arabicPeriod"/>
            </a:pPr>
            <a:r>
              <a:rPr lang="en-US" sz="1050" i="1" dirty="0" err="1"/>
              <a:t>Narula</a:t>
            </a:r>
            <a:r>
              <a:rPr lang="en-US" sz="1050" i="1" dirty="0"/>
              <a:t> OS, </a:t>
            </a:r>
            <a:r>
              <a:rPr lang="cs-CZ" sz="1050" i="1" dirty="0"/>
              <a:t>et al.</a:t>
            </a:r>
            <a:r>
              <a:rPr lang="en-US" sz="1050" i="1" dirty="0"/>
              <a:t> Circulation 197</a:t>
            </a:r>
            <a:r>
              <a:rPr lang="cs-CZ" sz="1050" i="1" dirty="0"/>
              <a:t>7</a:t>
            </a:r>
            <a:r>
              <a:rPr lang="en-US" sz="1050" i="1" dirty="0"/>
              <a:t>; 56(6):996-1006</a:t>
            </a:r>
            <a:endParaRPr lang="cs-CZ" sz="1050" i="1" dirty="0"/>
          </a:p>
          <a:p>
            <a:pPr marL="342900" indent="-342900">
              <a:buAutoNum type="arabicPeriod"/>
            </a:pPr>
            <a:r>
              <a:rPr lang="en-US" sz="1050" i="1" dirty="0" err="1"/>
              <a:t>Deshmukh</a:t>
            </a:r>
            <a:r>
              <a:rPr lang="en-US" sz="1050" i="1" dirty="0"/>
              <a:t> P, </a:t>
            </a:r>
            <a:r>
              <a:rPr lang="cs-CZ" sz="1050" i="1" dirty="0"/>
              <a:t>et al. </a:t>
            </a:r>
            <a:r>
              <a:rPr lang="en-US" sz="1050" i="1" dirty="0"/>
              <a:t>Circulation 2000;101:869–77</a:t>
            </a:r>
          </a:p>
        </p:txBody>
      </p:sp>
    </p:spTree>
    <p:extLst>
      <p:ext uri="{BB962C8B-B14F-4D97-AF65-F5344CB8AC3E}">
        <p14:creationId xmlns:p14="http://schemas.microsoft.com/office/powerpoint/2010/main" val="258305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31640" y="-20538"/>
            <a:ext cx="7602048" cy="857250"/>
          </a:xfrm>
        </p:spPr>
        <p:txBody>
          <a:bodyPr>
            <a:normAutofit/>
          </a:bodyPr>
          <a:lstStyle/>
          <a:p>
            <a:r>
              <a:rPr lang="cs-CZ" sz="3600"/>
              <a:t>Hisův svazek – variabilní anatomie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43558"/>
            <a:ext cx="743902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959841" y="4858948"/>
            <a:ext cx="4184159" cy="253916"/>
          </a:xfrm>
          <a:prstGeom prst="rect">
            <a:avLst/>
          </a:prstGeom>
          <a:noFill/>
        </p:spPr>
        <p:txBody>
          <a:bodyPr wrap="none" rtlCol="0">
            <a:spAutoFit/>
          </a:bodyPr>
          <a:lstStyle/>
          <a:p>
            <a:r>
              <a:rPr lang="en-US" sz="1050" i="1" dirty="0"/>
              <a:t>Kawashima</a:t>
            </a:r>
            <a:r>
              <a:rPr lang="cs-CZ" sz="1050" i="1" dirty="0"/>
              <a:t> T et al. </a:t>
            </a:r>
            <a:r>
              <a:rPr lang="en-US" sz="1050" i="1" dirty="0"/>
              <a:t>Surgical and Radiologic Anatomy</a:t>
            </a:r>
            <a:r>
              <a:rPr lang="cs-CZ" sz="1050" i="1" dirty="0"/>
              <a:t> 2005; </a:t>
            </a:r>
            <a:r>
              <a:rPr lang="en-US" sz="1050" i="1" dirty="0"/>
              <a:t>27(3)</a:t>
            </a:r>
            <a:r>
              <a:rPr lang="cs-CZ" sz="1050" i="1" dirty="0"/>
              <a:t>:</a:t>
            </a:r>
            <a:r>
              <a:rPr lang="en-US" sz="1050" i="1" dirty="0"/>
              <a:t>206–213</a:t>
            </a:r>
          </a:p>
        </p:txBody>
      </p:sp>
      <p:grpSp>
        <p:nvGrpSpPr>
          <p:cNvPr id="9" name="Skupina 8"/>
          <p:cNvGrpSpPr/>
          <p:nvPr/>
        </p:nvGrpSpPr>
        <p:grpSpPr>
          <a:xfrm>
            <a:off x="2439561" y="3435846"/>
            <a:ext cx="5732839" cy="375191"/>
            <a:chOff x="2483768" y="4366091"/>
            <a:chExt cx="5732839" cy="375191"/>
          </a:xfrm>
        </p:grpSpPr>
        <p:sp>
          <p:nvSpPr>
            <p:cNvPr id="5" name="TextovéPole 4"/>
            <p:cNvSpPr txBox="1"/>
            <p:nvPr/>
          </p:nvSpPr>
          <p:spPr>
            <a:xfrm>
              <a:off x="2483768" y="4371950"/>
              <a:ext cx="604653" cy="369332"/>
            </a:xfrm>
            <a:prstGeom prst="rect">
              <a:avLst/>
            </a:prstGeom>
            <a:noFill/>
          </p:spPr>
          <p:txBody>
            <a:bodyPr wrap="none" rtlCol="0">
              <a:spAutoFit/>
            </a:bodyPr>
            <a:lstStyle/>
            <a:p>
              <a:r>
                <a:rPr lang="en-US" b="1" dirty="0">
                  <a:solidFill>
                    <a:srgbClr val="FF0000"/>
                  </a:solidFill>
                </a:rPr>
                <a:t>47</a:t>
              </a:r>
              <a:r>
                <a:rPr lang="cs-CZ" b="1" dirty="0">
                  <a:solidFill>
                    <a:srgbClr val="FF0000"/>
                  </a:solidFill>
                </a:rPr>
                <a:t>%</a:t>
              </a:r>
              <a:endParaRPr lang="en-US" b="1" dirty="0">
                <a:solidFill>
                  <a:srgbClr val="FF0000"/>
                </a:solidFill>
              </a:endParaRPr>
            </a:p>
          </p:txBody>
        </p:sp>
        <p:sp>
          <p:nvSpPr>
            <p:cNvPr id="6" name="TextovéPole 5"/>
            <p:cNvSpPr txBox="1"/>
            <p:nvPr/>
          </p:nvSpPr>
          <p:spPr>
            <a:xfrm>
              <a:off x="5103857" y="4366091"/>
              <a:ext cx="620271" cy="369332"/>
            </a:xfrm>
            <a:prstGeom prst="rect">
              <a:avLst/>
            </a:prstGeom>
            <a:noFill/>
          </p:spPr>
          <p:txBody>
            <a:bodyPr wrap="square" rtlCol="0">
              <a:spAutoFit/>
            </a:bodyPr>
            <a:lstStyle/>
            <a:p>
              <a:r>
                <a:rPr lang="en-US" b="1" dirty="0">
                  <a:solidFill>
                    <a:srgbClr val="FF0000"/>
                  </a:solidFill>
                </a:rPr>
                <a:t>32%</a:t>
              </a:r>
            </a:p>
          </p:txBody>
        </p:sp>
        <p:sp>
          <p:nvSpPr>
            <p:cNvPr id="8" name="TextovéPole 7"/>
            <p:cNvSpPr txBox="1"/>
            <p:nvPr/>
          </p:nvSpPr>
          <p:spPr>
            <a:xfrm>
              <a:off x="7380312" y="4366091"/>
              <a:ext cx="836295" cy="369332"/>
            </a:xfrm>
            <a:prstGeom prst="rect">
              <a:avLst/>
            </a:prstGeom>
            <a:noFill/>
          </p:spPr>
          <p:txBody>
            <a:bodyPr wrap="square" rtlCol="0">
              <a:spAutoFit/>
            </a:bodyPr>
            <a:lstStyle/>
            <a:p>
              <a:r>
                <a:rPr lang="cs-CZ" b="1" dirty="0">
                  <a:solidFill>
                    <a:srgbClr val="FF0000"/>
                  </a:solidFill>
                </a:rPr>
                <a:t>21</a:t>
              </a:r>
              <a:r>
                <a:rPr lang="en-US" b="1" dirty="0">
                  <a:solidFill>
                    <a:srgbClr val="FF0000"/>
                  </a:solidFill>
                </a:rPr>
                <a:t>%</a:t>
              </a:r>
            </a:p>
          </p:txBody>
        </p:sp>
      </p:grpSp>
      <p:sp>
        <p:nvSpPr>
          <p:cNvPr id="7" name="TextovéPole 6"/>
          <p:cNvSpPr txBox="1"/>
          <p:nvPr/>
        </p:nvSpPr>
        <p:spPr>
          <a:xfrm>
            <a:off x="1403649" y="4027951"/>
            <a:ext cx="7602048" cy="830997"/>
          </a:xfrm>
          <a:prstGeom prst="rect">
            <a:avLst/>
          </a:prstGeom>
          <a:noFill/>
        </p:spPr>
        <p:txBody>
          <a:bodyPr wrap="square" rtlCol="0">
            <a:spAutoFit/>
          </a:bodyPr>
          <a:lstStyle/>
          <a:p>
            <a:r>
              <a:rPr lang="en-GB" sz="1200"/>
              <a:t>(A) Type 1: The His bundle (AVB) runs under the membranous part of the interventricular septum (MS). (B) The type II His bundle runs within the muscular part of the interventricular muscle apart from the lower border of the membranous part of the interventricular septum. (C) The type III His bundle (arrow) is naked running beneath the endocardium with no surrounding myocardial fibers and courses onto the membraneous part of the interven. septum</a:t>
            </a:r>
          </a:p>
        </p:txBody>
      </p:sp>
    </p:spTree>
    <p:extLst>
      <p:ext uri="{BB962C8B-B14F-4D97-AF65-F5344CB8AC3E}">
        <p14:creationId xmlns:p14="http://schemas.microsoft.com/office/powerpoint/2010/main" val="282638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14A6B26-D32C-4B82-B7E0-2DA196BA081E}"/>
              </a:ext>
            </a:extLst>
          </p:cNvPr>
          <p:cNvPicPr>
            <a:picLocks noChangeAspect="1"/>
          </p:cNvPicPr>
          <p:nvPr/>
        </p:nvPicPr>
        <p:blipFill rotWithShape="1">
          <a:blip r:embed="rId4"/>
          <a:srcRect l="20475" t="33201" r="18101" b="10800"/>
          <a:stretch/>
        </p:blipFill>
        <p:spPr>
          <a:xfrm>
            <a:off x="1939928" y="-3976"/>
            <a:ext cx="6880364" cy="3528392"/>
          </a:xfrm>
          <a:prstGeom prst="rect">
            <a:avLst/>
          </a:prstGeom>
        </p:spPr>
      </p:pic>
      <p:pic>
        <p:nvPicPr>
          <p:cNvPr id="3" name="his.avi">
            <a:hlinkClick r:id="" action="ppaction://media"/>
            <a:extLst>
              <a:ext uri="{FF2B5EF4-FFF2-40B4-BE49-F238E27FC236}">
                <a16:creationId xmlns:a16="http://schemas.microsoft.com/office/drawing/2014/main" id="{F7CFB320-F807-476C-911C-943D2EE0CFB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5336"/>
          <a:stretch/>
        </p:blipFill>
        <p:spPr>
          <a:xfrm rot="5400000">
            <a:off x="-774594" y="987574"/>
            <a:ext cx="3132348" cy="1368152"/>
          </a:xfrm>
          <a:prstGeom prst="rect">
            <a:avLst/>
          </a:prstGeom>
        </p:spPr>
      </p:pic>
    </p:spTree>
    <p:extLst>
      <p:ext uri="{BB962C8B-B14F-4D97-AF65-F5344CB8AC3E}">
        <p14:creationId xmlns:p14="http://schemas.microsoft.com/office/powerpoint/2010/main" val="13734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obrázku 7">
            <a:extLst>
              <a:ext uri="{FF2B5EF4-FFF2-40B4-BE49-F238E27FC236}">
                <a16:creationId xmlns:a16="http://schemas.microsoft.com/office/drawing/2014/main" id="{003E8B81-66E0-40F1-9677-4D3F0E3F2CF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187" b="20187"/>
          <a:stretch>
            <a:fillRect/>
          </a:stretch>
        </p:blipFill>
        <p:spPr/>
      </p:pic>
      <p:sp>
        <p:nvSpPr>
          <p:cNvPr id="6" name="Zástupný text 5">
            <a:extLst>
              <a:ext uri="{FF2B5EF4-FFF2-40B4-BE49-F238E27FC236}">
                <a16:creationId xmlns:a16="http://schemas.microsoft.com/office/drawing/2014/main" id="{AE61E6E5-B926-4527-8F15-2E168C57AE7C}"/>
              </a:ext>
            </a:extLst>
          </p:cNvPr>
          <p:cNvSpPr>
            <a:spLocks noGrp="1"/>
          </p:cNvSpPr>
          <p:nvPr>
            <p:ph type="body" sz="half" idx="2"/>
          </p:nvPr>
        </p:nvSpPr>
        <p:spPr/>
        <p:txBody>
          <a:bodyPr>
            <a:normAutofit/>
          </a:bodyPr>
          <a:lstStyle/>
          <a:p>
            <a:r>
              <a:rPr lang="cs-CZ" sz="2000" dirty="0">
                <a:solidFill>
                  <a:schemeClr val="accent5">
                    <a:lumMod val="60000"/>
                    <a:lumOff val="40000"/>
                  </a:schemeClr>
                </a:solidFill>
              </a:rPr>
              <a:t>Typy stimulace HS, převodního systému</a:t>
            </a:r>
          </a:p>
        </p:txBody>
      </p:sp>
      <p:sp>
        <p:nvSpPr>
          <p:cNvPr id="2" name="TextovéPole 1">
            <a:extLst>
              <a:ext uri="{FF2B5EF4-FFF2-40B4-BE49-F238E27FC236}">
                <a16:creationId xmlns:a16="http://schemas.microsoft.com/office/drawing/2014/main" id="{D1CD5150-0060-4C65-8939-D27BA7B6F3B8}"/>
              </a:ext>
            </a:extLst>
          </p:cNvPr>
          <p:cNvSpPr txBox="1"/>
          <p:nvPr/>
        </p:nvSpPr>
        <p:spPr>
          <a:xfrm>
            <a:off x="5436096" y="2746413"/>
            <a:ext cx="3590278" cy="2031325"/>
          </a:xfrm>
          <a:prstGeom prst="rect">
            <a:avLst/>
          </a:prstGeom>
          <a:noFill/>
        </p:spPr>
        <p:txBody>
          <a:bodyPr wrap="none" rtlCol="0">
            <a:spAutoFit/>
          </a:bodyPr>
          <a:lstStyle/>
          <a:p>
            <a:r>
              <a:rPr lang="cs-CZ" b="1" u="sng" dirty="0"/>
              <a:t>Pojmy:</a:t>
            </a:r>
          </a:p>
          <a:p>
            <a:r>
              <a:rPr lang="cs-CZ" dirty="0"/>
              <a:t>HBP = His </a:t>
            </a:r>
            <a:r>
              <a:rPr lang="cs-CZ" dirty="0" err="1"/>
              <a:t>bundle</a:t>
            </a:r>
            <a:r>
              <a:rPr lang="cs-CZ" dirty="0"/>
              <a:t> </a:t>
            </a:r>
            <a:r>
              <a:rPr lang="cs-CZ" dirty="0" err="1"/>
              <a:t>pacing</a:t>
            </a:r>
            <a:endParaRPr lang="cs-CZ" dirty="0"/>
          </a:p>
          <a:p>
            <a:r>
              <a:rPr lang="cs-CZ" dirty="0"/>
              <a:t>CSP = </a:t>
            </a:r>
            <a:r>
              <a:rPr lang="cs-CZ" dirty="0" err="1"/>
              <a:t>conduction</a:t>
            </a:r>
            <a:r>
              <a:rPr lang="cs-CZ" dirty="0"/>
              <a:t> </a:t>
            </a:r>
            <a:r>
              <a:rPr lang="cs-CZ" dirty="0" err="1"/>
              <a:t>system</a:t>
            </a:r>
            <a:r>
              <a:rPr lang="cs-CZ" dirty="0"/>
              <a:t> </a:t>
            </a:r>
            <a:r>
              <a:rPr lang="cs-CZ" dirty="0" err="1"/>
              <a:t>pacing</a:t>
            </a:r>
            <a:endParaRPr lang="cs-CZ" dirty="0"/>
          </a:p>
          <a:p>
            <a:r>
              <a:rPr lang="cs-CZ" dirty="0"/>
              <a:t>LBP = </a:t>
            </a:r>
            <a:r>
              <a:rPr lang="cs-CZ" dirty="0" err="1"/>
              <a:t>left</a:t>
            </a:r>
            <a:r>
              <a:rPr lang="cs-CZ" dirty="0"/>
              <a:t> </a:t>
            </a:r>
            <a:r>
              <a:rPr lang="cs-CZ" dirty="0" err="1"/>
              <a:t>bundle</a:t>
            </a:r>
            <a:r>
              <a:rPr lang="cs-CZ" dirty="0"/>
              <a:t> </a:t>
            </a:r>
            <a:r>
              <a:rPr lang="cs-CZ" dirty="0" err="1"/>
              <a:t>pacing</a:t>
            </a:r>
            <a:endParaRPr lang="cs-CZ" dirty="0"/>
          </a:p>
          <a:p>
            <a:r>
              <a:rPr lang="cs-CZ" dirty="0"/>
              <a:t>NS = non-</a:t>
            </a:r>
            <a:r>
              <a:rPr lang="cs-CZ" dirty="0" err="1"/>
              <a:t>selective</a:t>
            </a:r>
            <a:endParaRPr lang="cs-CZ" dirty="0"/>
          </a:p>
          <a:p>
            <a:r>
              <a:rPr lang="cs-CZ" dirty="0"/>
              <a:t>S = </a:t>
            </a:r>
            <a:r>
              <a:rPr lang="cs-CZ" dirty="0" err="1"/>
              <a:t>selective</a:t>
            </a:r>
            <a:endParaRPr lang="cs-CZ" dirty="0"/>
          </a:p>
          <a:p>
            <a:r>
              <a:rPr lang="cs-CZ" dirty="0"/>
              <a:t>Korektivní vs. nekorektivní stimulace</a:t>
            </a:r>
          </a:p>
        </p:txBody>
      </p:sp>
      <p:pic>
        <p:nvPicPr>
          <p:cNvPr id="7" name="Picture 2" descr="CyberSecurity — Complexity Risk | Hacker Noon">
            <a:extLst>
              <a:ext uri="{FF2B5EF4-FFF2-40B4-BE49-F238E27FC236}">
                <a16:creationId xmlns:a16="http://schemas.microsoft.com/office/drawing/2014/main" id="{9E39B4B7-B723-4261-9DED-BFDCE6952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7344"/>
            <a:ext cx="3516487" cy="26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6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DE4EDC6-187F-4857-A93E-441C64DB5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3575"/>
            <a:ext cx="9144000" cy="3990423"/>
          </a:xfrm>
          <a:prstGeom prst="rect">
            <a:avLst/>
          </a:prstGeom>
        </p:spPr>
      </p:pic>
      <p:sp>
        <p:nvSpPr>
          <p:cNvPr id="6" name="Nadpis 1">
            <a:extLst>
              <a:ext uri="{FF2B5EF4-FFF2-40B4-BE49-F238E27FC236}">
                <a16:creationId xmlns:a16="http://schemas.microsoft.com/office/drawing/2014/main" id="{F80B494B-66BA-4E86-84CB-4D0508E69145}"/>
              </a:ext>
            </a:extLst>
          </p:cNvPr>
          <p:cNvSpPr txBox="1">
            <a:spLocks/>
          </p:cNvSpPr>
          <p:nvPr/>
        </p:nvSpPr>
        <p:spPr>
          <a:xfrm>
            <a:off x="1322392" y="-82053"/>
            <a:ext cx="7498080" cy="493563"/>
          </a:xfrm>
          <a:prstGeom prst="rect">
            <a:avLst/>
          </a:prstGeom>
        </p:spPr>
        <p:txBody>
          <a:bodyP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cs-CZ" sz="3200" dirty="0"/>
              <a:t>Selektivní a neselektivní stimulace HS</a:t>
            </a:r>
            <a:endParaRPr lang="en-GB" sz="3200" dirty="0"/>
          </a:p>
        </p:txBody>
      </p:sp>
      <p:sp>
        <p:nvSpPr>
          <p:cNvPr id="2" name="Obdélník: se zakulacenými rohy 1">
            <a:extLst>
              <a:ext uri="{FF2B5EF4-FFF2-40B4-BE49-F238E27FC236}">
                <a16:creationId xmlns:a16="http://schemas.microsoft.com/office/drawing/2014/main" id="{061F5C87-003D-4713-9EB7-A380B6780B9A}"/>
              </a:ext>
            </a:extLst>
          </p:cNvPr>
          <p:cNvSpPr/>
          <p:nvPr/>
        </p:nvSpPr>
        <p:spPr>
          <a:xfrm>
            <a:off x="251520" y="813575"/>
            <a:ext cx="4824536" cy="39904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se zakulacenými rohy 6">
            <a:extLst>
              <a:ext uri="{FF2B5EF4-FFF2-40B4-BE49-F238E27FC236}">
                <a16:creationId xmlns:a16="http://schemas.microsoft.com/office/drawing/2014/main" id="{47B01CEB-75AB-4C36-9B5E-2B0B62BED670}"/>
              </a:ext>
            </a:extLst>
          </p:cNvPr>
          <p:cNvSpPr/>
          <p:nvPr/>
        </p:nvSpPr>
        <p:spPr>
          <a:xfrm>
            <a:off x="5220072" y="813575"/>
            <a:ext cx="3923928" cy="3990423"/>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C639442E-28F1-4B40-9C65-20FD68825689}"/>
              </a:ext>
            </a:extLst>
          </p:cNvPr>
          <p:cNvSpPr txBox="1"/>
          <p:nvPr/>
        </p:nvSpPr>
        <p:spPr>
          <a:xfrm>
            <a:off x="1444363" y="483518"/>
            <a:ext cx="2839605" cy="307777"/>
          </a:xfrm>
          <a:prstGeom prst="rect">
            <a:avLst/>
          </a:prstGeom>
          <a:noFill/>
        </p:spPr>
        <p:txBody>
          <a:bodyPr wrap="square" rtlCol="0">
            <a:spAutoFit/>
          </a:bodyPr>
          <a:lstStyle/>
          <a:p>
            <a:pPr algn="ctr"/>
            <a:r>
              <a:rPr lang="cs-CZ" sz="1400" dirty="0">
                <a:solidFill>
                  <a:srgbClr val="FF0000"/>
                </a:solidFill>
              </a:rPr>
              <a:t>NS-HBP = neselektivní stimulace HS</a:t>
            </a:r>
          </a:p>
        </p:txBody>
      </p:sp>
      <p:sp>
        <p:nvSpPr>
          <p:cNvPr id="8" name="TextovéPole 7">
            <a:extLst>
              <a:ext uri="{FF2B5EF4-FFF2-40B4-BE49-F238E27FC236}">
                <a16:creationId xmlns:a16="http://schemas.microsoft.com/office/drawing/2014/main" id="{1783E865-0BE8-4977-B80B-A455BCEEB12E}"/>
              </a:ext>
            </a:extLst>
          </p:cNvPr>
          <p:cNvSpPr txBox="1"/>
          <p:nvPr/>
        </p:nvSpPr>
        <p:spPr>
          <a:xfrm>
            <a:off x="5868144" y="474226"/>
            <a:ext cx="2695587" cy="307777"/>
          </a:xfrm>
          <a:prstGeom prst="rect">
            <a:avLst/>
          </a:prstGeom>
          <a:noFill/>
        </p:spPr>
        <p:txBody>
          <a:bodyPr wrap="square" rtlCol="0">
            <a:spAutoFit/>
          </a:bodyPr>
          <a:lstStyle/>
          <a:p>
            <a:pPr algn="ctr"/>
            <a:r>
              <a:rPr lang="cs-CZ" sz="1400" dirty="0">
                <a:solidFill>
                  <a:srgbClr val="FFC000"/>
                </a:solidFill>
              </a:rPr>
              <a:t>S-HBP = selektivní stimulace HS</a:t>
            </a:r>
          </a:p>
        </p:txBody>
      </p:sp>
      <p:grpSp>
        <p:nvGrpSpPr>
          <p:cNvPr id="13" name="Skupina 12">
            <a:extLst>
              <a:ext uri="{FF2B5EF4-FFF2-40B4-BE49-F238E27FC236}">
                <a16:creationId xmlns:a16="http://schemas.microsoft.com/office/drawing/2014/main" id="{AF5F8CD4-ED4A-4383-9D66-5B672CABE03F}"/>
              </a:ext>
            </a:extLst>
          </p:cNvPr>
          <p:cNvGrpSpPr/>
          <p:nvPr/>
        </p:nvGrpSpPr>
        <p:grpSpPr>
          <a:xfrm>
            <a:off x="2376588" y="915566"/>
            <a:ext cx="33162" cy="2880320"/>
            <a:chOff x="2376588" y="915566"/>
            <a:chExt cx="33162" cy="2880320"/>
          </a:xfrm>
        </p:grpSpPr>
        <p:cxnSp>
          <p:nvCxnSpPr>
            <p:cNvPr id="10" name="Přímá spojnice 9">
              <a:extLst>
                <a:ext uri="{FF2B5EF4-FFF2-40B4-BE49-F238E27FC236}">
                  <a16:creationId xmlns:a16="http://schemas.microsoft.com/office/drawing/2014/main" id="{C845E9B4-80F7-4680-89FD-FA46F8F73529}"/>
                </a:ext>
              </a:extLst>
            </p:cNvPr>
            <p:cNvCxnSpPr>
              <a:cxnSpLocks/>
            </p:cNvCxnSpPr>
            <p:nvPr/>
          </p:nvCxnSpPr>
          <p:spPr>
            <a:xfrm>
              <a:off x="2376588" y="915566"/>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752C04E6-A719-49A4-863A-FE0C965F371B}"/>
                </a:ext>
              </a:extLst>
            </p:cNvPr>
            <p:cNvCxnSpPr>
              <a:cxnSpLocks/>
            </p:cNvCxnSpPr>
            <p:nvPr/>
          </p:nvCxnSpPr>
          <p:spPr>
            <a:xfrm>
              <a:off x="2409750" y="915566"/>
              <a:ext cx="0" cy="288032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 name="Přímá spojnice se šipkou 14">
            <a:extLst>
              <a:ext uri="{FF2B5EF4-FFF2-40B4-BE49-F238E27FC236}">
                <a16:creationId xmlns:a16="http://schemas.microsoft.com/office/drawing/2014/main" id="{6472935F-683B-410F-A7AC-8F5922C575EB}"/>
              </a:ext>
            </a:extLst>
          </p:cNvPr>
          <p:cNvCxnSpPr/>
          <p:nvPr/>
        </p:nvCxnSpPr>
        <p:spPr>
          <a:xfrm flipH="1" flipV="1">
            <a:off x="827584" y="4329925"/>
            <a:ext cx="216024" cy="40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7F12AFE5-0534-4864-A1AF-2727A807ECC6}"/>
              </a:ext>
            </a:extLst>
          </p:cNvPr>
          <p:cNvCxnSpPr/>
          <p:nvPr/>
        </p:nvCxnSpPr>
        <p:spPr>
          <a:xfrm flipH="1" flipV="1">
            <a:off x="4067944" y="3219822"/>
            <a:ext cx="216024" cy="40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Skupina 16">
            <a:extLst>
              <a:ext uri="{FF2B5EF4-FFF2-40B4-BE49-F238E27FC236}">
                <a16:creationId xmlns:a16="http://schemas.microsoft.com/office/drawing/2014/main" id="{1DCAC190-5689-455E-A11F-CA5A4922076F}"/>
              </a:ext>
            </a:extLst>
          </p:cNvPr>
          <p:cNvGrpSpPr/>
          <p:nvPr/>
        </p:nvGrpSpPr>
        <p:grpSpPr>
          <a:xfrm>
            <a:off x="3999635" y="912253"/>
            <a:ext cx="309902" cy="2883633"/>
            <a:chOff x="2376588" y="915566"/>
            <a:chExt cx="56688" cy="2883633"/>
          </a:xfrm>
        </p:grpSpPr>
        <p:cxnSp>
          <p:nvCxnSpPr>
            <p:cNvPr id="18" name="Přímá spojnice 17">
              <a:extLst>
                <a:ext uri="{FF2B5EF4-FFF2-40B4-BE49-F238E27FC236}">
                  <a16:creationId xmlns:a16="http://schemas.microsoft.com/office/drawing/2014/main" id="{74B067A7-A868-45B4-AE62-427B14EF62AE}"/>
                </a:ext>
              </a:extLst>
            </p:cNvPr>
            <p:cNvCxnSpPr>
              <a:cxnSpLocks/>
            </p:cNvCxnSpPr>
            <p:nvPr/>
          </p:nvCxnSpPr>
          <p:spPr>
            <a:xfrm>
              <a:off x="2376588" y="915566"/>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966C8E17-8C0E-4AAD-8CAB-5D14DC5B44B3}"/>
                </a:ext>
              </a:extLst>
            </p:cNvPr>
            <p:cNvCxnSpPr>
              <a:cxnSpLocks/>
            </p:cNvCxnSpPr>
            <p:nvPr/>
          </p:nvCxnSpPr>
          <p:spPr>
            <a:xfrm>
              <a:off x="2433276" y="918879"/>
              <a:ext cx="0" cy="288032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Šipka: ohnutá 19">
            <a:extLst>
              <a:ext uri="{FF2B5EF4-FFF2-40B4-BE49-F238E27FC236}">
                <a16:creationId xmlns:a16="http://schemas.microsoft.com/office/drawing/2014/main" id="{8A1EF3D4-968F-4DCF-A32A-FDB6BECCB8B0}"/>
              </a:ext>
            </a:extLst>
          </p:cNvPr>
          <p:cNvSpPr/>
          <p:nvPr/>
        </p:nvSpPr>
        <p:spPr>
          <a:xfrm>
            <a:off x="5520146" y="3291830"/>
            <a:ext cx="144016" cy="4571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1" name="Ovál 20">
            <a:extLst>
              <a:ext uri="{FF2B5EF4-FFF2-40B4-BE49-F238E27FC236}">
                <a16:creationId xmlns:a16="http://schemas.microsoft.com/office/drawing/2014/main" id="{3F9EAD1C-AD19-4C7A-9D5E-67E978B4ED11}"/>
              </a:ext>
            </a:extLst>
          </p:cNvPr>
          <p:cNvSpPr/>
          <p:nvPr/>
        </p:nvSpPr>
        <p:spPr>
          <a:xfrm>
            <a:off x="5622682" y="3792573"/>
            <a:ext cx="461486" cy="9394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2" name="Skupina 21">
            <a:extLst>
              <a:ext uri="{FF2B5EF4-FFF2-40B4-BE49-F238E27FC236}">
                <a16:creationId xmlns:a16="http://schemas.microsoft.com/office/drawing/2014/main" id="{841D82D0-BF00-4BC5-B494-E194088ECB7F}"/>
              </a:ext>
            </a:extLst>
          </p:cNvPr>
          <p:cNvGrpSpPr/>
          <p:nvPr/>
        </p:nvGrpSpPr>
        <p:grpSpPr>
          <a:xfrm>
            <a:off x="7236304" y="915566"/>
            <a:ext cx="226927" cy="2880320"/>
            <a:chOff x="2377584" y="915566"/>
            <a:chExt cx="41510" cy="2880320"/>
          </a:xfrm>
        </p:grpSpPr>
        <p:cxnSp>
          <p:nvCxnSpPr>
            <p:cNvPr id="23" name="Přímá spojnice 22">
              <a:extLst>
                <a:ext uri="{FF2B5EF4-FFF2-40B4-BE49-F238E27FC236}">
                  <a16:creationId xmlns:a16="http://schemas.microsoft.com/office/drawing/2014/main" id="{145D0627-89A4-4B38-BEA2-909D28360D9F}"/>
                </a:ext>
              </a:extLst>
            </p:cNvPr>
            <p:cNvCxnSpPr>
              <a:cxnSpLocks/>
            </p:cNvCxnSpPr>
            <p:nvPr/>
          </p:nvCxnSpPr>
          <p:spPr>
            <a:xfrm>
              <a:off x="2377584" y="915566"/>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A8771094-B85F-4BBD-9839-B7DC25FB39F0}"/>
                </a:ext>
              </a:extLst>
            </p:cNvPr>
            <p:cNvCxnSpPr>
              <a:cxnSpLocks/>
            </p:cNvCxnSpPr>
            <p:nvPr/>
          </p:nvCxnSpPr>
          <p:spPr>
            <a:xfrm>
              <a:off x="2419094" y="915566"/>
              <a:ext cx="0" cy="288032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22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4" grpId="0"/>
      <p:bldP spid="8" grpId="0"/>
      <p:bldP spid="20" grpId="0" animBg="1"/>
      <p:bldP spid="2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unovrat">
  <a:themeElements>
    <a:clrScheme name="Slunovrat">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lunovra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unovrat">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11941</TotalTime>
  <Words>2066</Words>
  <Application>Microsoft Office PowerPoint</Application>
  <PresentationFormat>Předvádění na obrazovce (16:9)</PresentationFormat>
  <Paragraphs>216</Paragraphs>
  <Slides>39</Slides>
  <Notes>17</Notes>
  <HiddenSlides>2</HiddenSlides>
  <MMClips>9</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39</vt:i4>
      </vt:variant>
    </vt:vector>
  </HeadingPairs>
  <TitlesOfParts>
    <vt:vector size="48" baseType="lpstr">
      <vt:lpstr>BlinkMacSystemFont</vt:lpstr>
      <vt:lpstr>Calibri</vt:lpstr>
      <vt:lpstr>Gill Sans MT</vt:lpstr>
      <vt:lpstr>MinionPro-It</vt:lpstr>
      <vt:lpstr>MinionPro-Regular</vt:lpstr>
      <vt:lpstr>Verdana</vt:lpstr>
      <vt:lpstr>Wingdings</vt:lpstr>
      <vt:lpstr>Wingdings 2</vt:lpstr>
      <vt:lpstr>Slunovrat</vt:lpstr>
      <vt:lpstr>Princip fyziologické stimulace Hisova svazku</vt:lpstr>
      <vt:lpstr>Deklarace konfliktu zájmů</vt:lpstr>
      <vt:lpstr>Prezentace aplikace PowerPoint</vt:lpstr>
      <vt:lpstr>Prezentace aplikace PowerPoint</vt:lpstr>
      <vt:lpstr>Stimulace Hisova svazku – historická perspektiva</vt:lpstr>
      <vt:lpstr>Hisův svazek – variabilní anatomie</vt:lpstr>
      <vt:lpstr>Prezentace aplikace PowerPoint</vt:lpstr>
      <vt:lpstr>Prezentace aplikace PowerPoint</vt:lpstr>
      <vt:lpstr>Prezentace aplikace PowerPoint</vt:lpstr>
      <vt:lpstr>Prezentace aplikace PowerPoint</vt:lpstr>
      <vt:lpstr>Selektivní a neselektivní stimulace HS</vt:lpstr>
      <vt:lpstr>Typ anatomie ovlivňuje výsledky</vt:lpstr>
      <vt:lpstr>Prezentace aplikace PowerPoint</vt:lpstr>
      <vt:lpstr>Prezentace aplikace PowerPoint</vt:lpstr>
      <vt:lpstr>Důležité poznamenat všechny hodnoty!</vt:lpstr>
      <vt:lpstr>Prezentace aplikace PowerPoint</vt:lpstr>
      <vt:lpstr>Nevýhody stimulace HS</vt:lpstr>
      <vt:lpstr>Prezentace aplikace PowerPoint</vt:lpstr>
      <vt:lpstr>Prezentace aplikace PowerPoint</vt:lpstr>
      <vt:lpstr>Prezentace aplikace PowerPoint</vt:lpstr>
      <vt:lpstr>Potenciál levého raménka</vt:lpstr>
      <vt:lpstr>Prezentace aplikace PowerPoint</vt:lpstr>
      <vt:lpstr>Implantační techniky</vt:lpstr>
      <vt:lpstr>Selectra 3D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pozvání a za pozornost…</vt:lpstr>
      <vt:lpstr>Prezentace aplikace PowerPoint</vt:lpstr>
      <vt:lpstr>HBP vs. RVA pacing</vt:lpstr>
      <vt:lpstr>Výsledky z Geisinger HBP Registru</vt:lpstr>
      <vt:lpstr>Výsledky z Geisinger HBP Registru</vt:lpstr>
      <vt:lpstr>Výsledky z Geisinger HBP Registru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Nový systém panoramatického mapování v léčbě perzistující fibrilace síní a srovnání s konvenčním přístupem v krátkodobém horizontu</dc:title>
  <dc:creator>Alan</dc:creator>
  <cp:lastModifiedBy>Ludmila Klímová</cp:lastModifiedBy>
  <cp:revision>200</cp:revision>
  <dcterms:created xsi:type="dcterms:W3CDTF">2018-10-17T18:04:34Z</dcterms:created>
  <dcterms:modified xsi:type="dcterms:W3CDTF">2021-11-15T15:15:30Z</dcterms:modified>
</cp:coreProperties>
</file>