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26"/>
  </p:notesMasterIdLst>
  <p:sldIdLst>
    <p:sldId id="274" r:id="rId2"/>
    <p:sldId id="393" r:id="rId3"/>
    <p:sldId id="452" r:id="rId4"/>
    <p:sldId id="448" r:id="rId5"/>
    <p:sldId id="386" r:id="rId6"/>
    <p:sldId id="263" r:id="rId7"/>
    <p:sldId id="442" r:id="rId8"/>
    <p:sldId id="443" r:id="rId9"/>
    <p:sldId id="414" r:id="rId10"/>
    <p:sldId id="398" r:id="rId11"/>
    <p:sldId id="399" r:id="rId12"/>
    <p:sldId id="416" r:id="rId13"/>
    <p:sldId id="422" r:id="rId14"/>
    <p:sldId id="419" r:id="rId15"/>
    <p:sldId id="436" r:id="rId16"/>
    <p:sldId id="390" r:id="rId17"/>
    <p:sldId id="450" r:id="rId18"/>
    <p:sldId id="439" r:id="rId19"/>
    <p:sldId id="449" r:id="rId20"/>
    <p:sldId id="438" r:id="rId21"/>
    <p:sldId id="444" r:id="rId22"/>
    <p:sldId id="446" r:id="rId23"/>
    <p:sldId id="421" r:id="rId24"/>
    <p:sldId id="45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30AC3D-BE1F-5143-B278-3B8E70F75BCA}">
          <p14:sldIdLst>
            <p14:sldId id="274"/>
            <p14:sldId id="393"/>
            <p14:sldId id="452"/>
            <p14:sldId id="448"/>
            <p14:sldId id="386"/>
            <p14:sldId id="263"/>
            <p14:sldId id="442"/>
            <p14:sldId id="443"/>
            <p14:sldId id="414"/>
            <p14:sldId id="398"/>
            <p14:sldId id="399"/>
            <p14:sldId id="416"/>
            <p14:sldId id="422"/>
            <p14:sldId id="419"/>
            <p14:sldId id="436"/>
            <p14:sldId id="390"/>
            <p14:sldId id="450"/>
            <p14:sldId id="439"/>
            <p14:sldId id="449"/>
            <p14:sldId id="438"/>
            <p14:sldId id="444"/>
            <p14:sldId id="446"/>
            <p14:sldId id="421"/>
            <p14:sldId id="4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66" autoAdjust="0"/>
  </p:normalViewPr>
  <p:slideViewPr>
    <p:cSldViewPr snapToGrid="0" snapToObjects="1">
      <p:cViewPr>
        <p:scale>
          <a:sx n="81" d="100"/>
          <a:sy n="81" d="100"/>
        </p:scale>
        <p:origin x="-133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"/>
    </p:cViewPr>
  </p:sorterViewPr>
  <p:notesViewPr>
    <p:cSldViewPr snapToGrid="0" snapToObjects="1">
      <p:cViewPr varScale="1">
        <p:scale>
          <a:sx n="70" d="100"/>
          <a:sy n="70" d="100"/>
        </p:scale>
        <p:origin x="-35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 ischemia</c:v>
                </c:pt>
                <c:pt idx="1">
                  <c:v>&lt; 5%</c:v>
                </c:pt>
                <c:pt idx="2">
                  <c:v>5-10%</c:v>
                </c:pt>
                <c:pt idx="3">
                  <c:v>&gt; 10%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15.0</c:v>
                </c:pt>
                <c:pt idx="2">
                  <c:v>21.0</c:v>
                </c:pt>
                <c:pt idx="3">
                  <c:v>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0459848"/>
        <c:axId val="2086115240"/>
        <c:axId val="0"/>
      </c:bar3DChart>
      <c:catAx>
        <c:axId val="-2080459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115240"/>
        <c:crosses val="autoZero"/>
        <c:auto val="1"/>
        <c:lblAlgn val="ctr"/>
        <c:lblOffset val="100"/>
        <c:noMultiLvlLbl val="0"/>
      </c:catAx>
      <c:valAx>
        <c:axId val="2086115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0459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1C34-4014-9142-8578-9053E094E8A0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81E8-BF84-4548-AEDD-59A0267F2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(03.10.13 15:45) -----</a:t>
            </a:r>
          </a:p>
          <a:p>
            <a:r>
              <a:rPr lang="en-US"/>
              <a:t>An increased level of ischemic myocardium leads to an increased risk of MACE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81E8-BF84-4548-AEDD-59A0267F2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0" y="94688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51031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</a:t>
            </a:r>
            <a:r>
              <a:rPr lang="cs-CZ" noProof="0" dirty="0" err="1" smtClean="0"/>
              <a:t>title</a:t>
            </a:r>
            <a:r>
              <a:rPr lang="cs-CZ" noProof="0" dirty="0" smtClean="0"/>
              <a:t> style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088" y="1824543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noProof="0" dirty="0" err="1" smtClean="0"/>
              <a:t>Click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edit</a:t>
            </a:r>
            <a:r>
              <a:rPr lang="cs-CZ" noProof="0" dirty="0" smtClean="0"/>
              <a:t> Master text </a:t>
            </a:r>
            <a:r>
              <a:rPr lang="cs-CZ" noProof="0" dirty="0" err="1" smtClean="0"/>
              <a:t>styles</a:t>
            </a:r>
            <a:endParaRPr lang="cs-CZ" noProof="0" dirty="0" smtClean="0"/>
          </a:p>
          <a:p>
            <a:pPr lvl="1"/>
            <a:r>
              <a:rPr lang="cs-CZ" noProof="0" dirty="0" smtClean="0"/>
              <a:t>Second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2"/>
            <a:r>
              <a:rPr lang="cs-CZ" noProof="0" dirty="0" err="1" smtClean="0"/>
              <a:t>Third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3"/>
            <a:r>
              <a:rPr lang="cs-CZ" noProof="0" dirty="0" err="1" smtClean="0"/>
              <a:t>Fourth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 smtClean="0"/>
          </a:p>
          <a:p>
            <a:pPr lvl="4"/>
            <a:r>
              <a:rPr lang="cs-CZ" noProof="0" dirty="0" err="1" smtClean="0"/>
              <a:t>Fifth</a:t>
            </a:r>
            <a:r>
              <a:rPr lang="cs-CZ" noProof="0" dirty="0" smtClean="0"/>
              <a:t> </a:t>
            </a:r>
            <a:r>
              <a:rPr lang="cs-CZ" noProof="0" dirty="0" err="1" smtClean="0"/>
              <a:t>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F68D34-F9A6-5F49-A222-2FCBCE26FD31}" type="datetimeFigureOut">
              <a:rPr lang="en-US" smtClean="0"/>
              <a:t>19.01.18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D603F8-A8DE-7D45-9D02-0D618FFDD7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charset="2"/>
        <a:buChar char="Ø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charset="2"/>
        <a:buChar char="²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charset="2"/>
        <a:buChar char="Ø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745" y="2085431"/>
            <a:ext cx="8668304" cy="16345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 smtClean="0">
                <a:effectLst/>
              </a:rPr>
              <a:t>Máme co zlepšovat v terapii nemocných po infarktu myokardu ?</a:t>
            </a:r>
          </a:p>
          <a:p>
            <a:endParaRPr lang="cs-CZ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5764" y="3103424"/>
            <a:ext cx="8371875" cy="144374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Ø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Ø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Ø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None/>
            </a:pPr>
            <a:r>
              <a:rPr lang="en-US" sz="2400" dirty="0" smtClean="0"/>
              <a:t>Doc. </a:t>
            </a:r>
            <a:r>
              <a:rPr lang="en-US" sz="2400" dirty="0" err="1" smtClean="0"/>
              <a:t>MUDr</a:t>
            </a:r>
            <a:r>
              <a:rPr lang="en-US" sz="2400" dirty="0" smtClean="0"/>
              <a:t>. </a:t>
            </a:r>
            <a:r>
              <a:rPr lang="en-US" sz="2400" dirty="0" err="1" smtClean="0"/>
              <a:t>Tomáš</a:t>
            </a:r>
            <a:r>
              <a:rPr lang="en-US" sz="2400" dirty="0" smtClean="0"/>
              <a:t> </a:t>
            </a:r>
            <a:r>
              <a:rPr lang="en-US" sz="2400" dirty="0" err="1" smtClean="0"/>
              <a:t>Kovárník</a:t>
            </a:r>
            <a:r>
              <a:rPr lang="en-US" sz="2400" dirty="0" smtClean="0"/>
              <a:t>, PhD.</a:t>
            </a:r>
          </a:p>
          <a:p>
            <a:pPr marL="18288" indent="0" algn="ctr">
              <a:buNone/>
            </a:pPr>
            <a:r>
              <a:rPr lang="en-US" sz="2000" dirty="0" smtClean="0"/>
              <a:t>II. </a:t>
            </a:r>
            <a:r>
              <a:rPr lang="en-US" sz="2000" dirty="0" err="1" smtClean="0"/>
              <a:t>Interní</a:t>
            </a:r>
            <a:r>
              <a:rPr lang="en-US" sz="2000" dirty="0" smtClean="0"/>
              <a:t> </a:t>
            </a:r>
            <a:r>
              <a:rPr lang="en-US" sz="2000" dirty="0" err="1" smtClean="0"/>
              <a:t>klinika</a:t>
            </a:r>
            <a:r>
              <a:rPr lang="en-US" sz="2000" dirty="0" smtClean="0"/>
              <a:t> </a:t>
            </a:r>
            <a:r>
              <a:rPr lang="en-US" sz="2000" dirty="0" err="1" smtClean="0"/>
              <a:t>kardiologie</a:t>
            </a:r>
            <a:r>
              <a:rPr lang="en-US" sz="2000" dirty="0" smtClean="0"/>
              <a:t> a </a:t>
            </a:r>
            <a:r>
              <a:rPr lang="en-US" sz="2000" dirty="0" err="1" smtClean="0"/>
              <a:t>angiologie</a:t>
            </a:r>
            <a:r>
              <a:rPr lang="en-US" sz="2000" dirty="0" smtClean="0"/>
              <a:t> VFN a 1. LF UK</a:t>
            </a:r>
            <a:endParaRPr lang="en-US" sz="2000" dirty="0"/>
          </a:p>
        </p:txBody>
      </p:sp>
      <p:pic>
        <p:nvPicPr>
          <p:cNvPr id="6" name="Obrázek 5" descr="lf uk.jpg"/>
          <p:cNvPicPr>
            <a:picLocks noChangeAspect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5" y="265933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vfn.jpg"/>
          <p:cNvPicPr>
            <a:picLocks noChangeAspect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97" y="20858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vf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76" y="4102979"/>
            <a:ext cx="3365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4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7240" y="1824543"/>
            <a:ext cx="7077469" cy="3657599"/>
          </a:xfrm>
        </p:spPr>
        <p:txBody>
          <a:bodyPr>
            <a:noAutofit/>
          </a:bodyPr>
          <a:lstStyle/>
          <a:p>
            <a:r>
              <a:rPr lang="cs-CZ" sz="2800" dirty="0" smtClean="0"/>
              <a:t>Platí známá data i pro tyto pacienty ?</a:t>
            </a:r>
          </a:p>
          <a:p>
            <a:r>
              <a:rPr lang="cs-CZ" sz="2800" dirty="0" smtClean="0"/>
              <a:t>Převáží protektivní vliv nad nežádoucími účinky ?</a:t>
            </a:r>
          </a:p>
          <a:p>
            <a:pPr lvl="1"/>
            <a:r>
              <a:rPr lang="cs-CZ" sz="2400" dirty="0" smtClean="0"/>
              <a:t>Zhoršení metabolického profilu</a:t>
            </a:r>
          </a:p>
          <a:p>
            <a:pPr lvl="1"/>
            <a:r>
              <a:rPr lang="cs-CZ" sz="2400" dirty="0" smtClean="0"/>
              <a:t>Porucha erekce</a:t>
            </a:r>
          </a:p>
          <a:p>
            <a:pPr lvl="1"/>
            <a:r>
              <a:rPr lang="cs-CZ" sz="2400" dirty="0" smtClean="0"/>
              <a:t>Snížení celkové výkonnosti</a:t>
            </a:r>
          </a:p>
          <a:p>
            <a:pPr lvl="1"/>
            <a:r>
              <a:rPr lang="cs-CZ" sz="2400" dirty="0" smtClean="0"/>
              <a:t>Převodní poruchy</a:t>
            </a:r>
          </a:p>
          <a:p>
            <a:pPr lvl="1"/>
            <a:r>
              <a:rPr lang="cs-CZ" sz="2400" dirty="0" smtClean="0"/>
              <a:t>Bronchospasmus</a:t>
            </a:r>
            <a:endParaRPr lang="cs-C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Beta </a:t>
            </a:r>
            <a:r>
              <a:rPr lang="en-US" sz="3600" dirty="0" err="1" smtClean="0"/>
              <a:t>blokátory</a:t>
            </a:r>
            <a:r>
              <a:rPr lang="en-US" sz="3600" dirty="0" smtClean="0"/>
              <a:t> u </a:t>
            </a:r>
            <a:r>
              <a:rPr lang="en-US" sz="3600" dirty="0" err="1" smtClean="0"/>
              <a:t>pacientů</a:t>
            </a:r>
            <a:r>
              <a:rPr lang="en-US" sz="3600" dirty="0" smtClean="0"/>
              <a:t> </a:t>
            </a:r>
            <a:r>
              <a:rPr lang="en-US" sz="3600" dirty="0" err="1" smtClean="0"/>
              <a:t>po</a:t>
            </a:r>
            <a:r>
              <a:rPr lang="en-US" sz="3600" dirty="0" smtClean="0"/>
              <a:t> IM      s EF LK &gt; 40% ???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846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487" y="351030"/>
            <a:ext cx="8701106" cy="1060161"/>
          </a:xfrm>
        </p:spPr>
        <p:txBody>
          <a:bodyPr/>
          <a:lstStyle/>
          <a:p>
            <a:r>
              <a:rPr lang="en-US" sz="2400" dirty="0" smtClean="0"/>
              <a:t>Meta-</a:t>
            </a:r>
            <a:r>
              <a:rPr lang="en-US" sz="2400" dirty="0" err="1" smtClean="0"/>
              <a:t>analýza</a:t>
            </a:r>
            <a:r>
              <a:rPr lang="en-US" sz="2400" dirty="0" smtClean="0"/>
              <a:t> </a:t>
            </a:r>
            <a:r>
              <a:rPr lang="en-US" sz="2400" dirty="0" err="1" smtClean="0"/>
              <a:t>studií</a:t>
            </a:r>
            <a:r>
              <a:rPr lang="en-US" sz="2400" dirty="0" smtClean="0"/>
              <a:t> s </a:t>
            </a:r>
            <a:r>
              <a:rPr lang="en-US" sz="2400" dirty="0" err="1" smtClean="0"/>
              <a:t>pacienty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STEMI s EF LK &gt; 40%</a:t>
            </a:r>
            <a:br>
              <a:rPr lang="en-US" sz="2400" dirty="0" smtClean="0"/>
            </a:br>
            <a:r>
              <a:rPr lang="en-US" sz="2400" dirty="0" smtClean="0"/>
              <a:t> 7 </a:t>
            </a:r>
            <a:r>
              <a:rPr lang="en-US" sz="2400" dirty="0" err="1" smtClean="0"/>
              <a:t>studií</a:t>
            </a:r>
            <a:r>
              <a:rPr lang="en-US" sz="2400" dirty="0" smtClean="0"/>
              <a:t>, &gt; 10,000 </a:t>
            </a:r>
            <a:r>
              <a:rPr lang="en-US" sz="2400" dirty="0" err="1" smtClean="0"/>
              <a:t>pacientů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87364" y="6264978"/>
            <a:ext cx="755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Misumida</a:t>
            </a:r>
            <a:r>
              <a:rPr lang="en-US" dirty="0" smtClean="0"/>
              <a:t> M. J of CV  Pharmacology and Therapeutics 2016;21:280-285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05" y="2564904"/>
            <a:ext cx="7668344" cy="2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707904" y="4365104"/>
            <a:ext cx="122413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-21%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626" y="2564904"/>
            <a:ext cx="150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Mortalita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717875" y="2340564"/>
            <a:ext cx="7699294" cy="3704132"/>
          </a:xfrm>
          <a:prstGeom prst="roundRect">
            <a:avLst>
              <a:gd name="adj" fmla="val 2746"/>
            </a:avLst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99" y="479985"/>
            <a:ext cx="9002901" cy="914400"/>
          </a:xfrm>
        </p:spPr>
        <p:txBody>
          <a:bodyPr/>
          <a:lstStyle/>
          <a:p>
            <a:r>
              <a:rPr lang="en-US" sz="3200" dirty="0" err="1" smtClean="0"/>
              <a:t>Studi</a:t>
            </a:r>
            <a:r>
              <a:rPr lang="cs-CZ" sz="3200" dirty="0" smtClean="0"/>
              <a:t>e</a:t>
            </a:r>
            <a:r>
              <a:rPr lang="en-US" sz="3200" dirty="0" smtClean="0"/>
              <a:t> EUROPA </a:t>
            </a:r>
            <a:br>
              <a:rPr lang="en-US" sz="3200" dirty="0" smtClean="0"/>
            </a:br>
            <a:r>
              <a:rPr lang="en-US" sz="3200" dirty="0" err="1" smtClean="0"/>
              <a:t>analýza</a:t>
            </a:r>
            <a:r>
              <a:rPr lang="en-US" sz="3200" dirty="0" smtClean="0"/>
              <a:t> </a:t>
            </a:r>
            <a:r>
              <a:rPr lang="en-US" sz="3200" dirty="0" err="1" smtClean="0"/>
              <a:t>léčby</a:t>
            </a:r>
            <a:r>
              <a:rPr lang="en-US" sz="3200" dirty="0" smtClean="0"/>
              <a:t> beta </a:t>
            </a:r>
            <a:r>
              <a:rPr lang="en-US" sz="3200" dirty="0" err="1" smtClean="0"/>
              <a:t>blokátory</a:t>
            </a:r>
            <a:r>
              <a:rPr lang="en-US" sz="3200" dirty="0" smtClean="0"/>
              <a:t> + perindopril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74278" y="6319003"/>
            <a:ext cx="63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Bertnard</a:t>
            </a:r>
            <a:r>
              <a:rPr lang="en-US" dirty="0" smtClean="0"/>
              <a:t> ME. Am Heart J 2015;170:1092-1098</a:t>
            </a:r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1455518" y="2610123"/>
            <a:ext cx="6450877" cy="3399404"/>
            <a:chOff x="2123729" y="2188095"/>
            <a:chExt cx="6450877" cy="3399404"/>
          </a:xfrm>
        </p:grpSpPr>
        <p:sp>
          <p:nvSpPr>
            <p:cNvPr id="6" name="ZoneTexte 3"/>
            <p:cNvSpPr txBox="1">
              <a:spLocks noChangeArrowheads="1"/>
            </p:cNvSpPr>
            <p:nvPr/>
          </p:nvSpPr>
          <p:spPr bwMode="auto">
            <a:xfrm>
              <a:off x="3299321" y="4941168"/>
              <a:ext cx="24796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 dirty="0">
                  <a:solidFill>
                    <a:srgbClr val="FF5050"/>
                  </a:solidFill>
                  <a:latin typeface="+mj-lt"/>
                </a:rPr>
                <a:t>Perindopril/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1800" b="1" dirty="0">
                  <a:solidFill>
                    <a:srgbClr val="FF5050"/>
                  </a:solidFill>
                  <a:latin typeface="+mj-lt"/>
                </a:rPr>
                <a:t>β</a:t>
              </a:r>
              <a:r>
                <a:rPr lang="en-US" altLang="cs-CZ" sz="1800" b="1" dirty="0">
                  <a:solidFill>
                    <a:srgbClr val="FF5050"/>
                  </a:solidFill>
                  <a:latin typeface="+mj-lt"/>
                </a:rPr>
                <a:t>-</a:t>
              </a:r>
              <a:r>
                <a:rPr lang="cs-CZ" altLang="cs-CZ" sz="1800" b="1" dirty="0">
                  <a:solidFill>
                    <a:srgbClr val="FF5050"/>
                  </a:solidFill>
                  <a:latin typeface="+mj-lt"/>
                </a:rPr>
                <a:t>b</a:t>
              </a:r>
              <a:r>
                <a:rPr lang="en-US" altLang="cs-CZ" sz="1800" b="1" dirty="0">
                  <a:solidFill>
                    <a:srgbClr val="FF5050"/>
                  </a:solidFill>
                  <a:latin typeface="+mj-lt"/>
                </a:rPr>
                <a:t>l</a:t>
              </a:r>
              <a:r>
                <a:rPr lang="cs-CZ" altLang="cs-CZ" sz="1800" b="1" dirty="0" err="1">
                  <a:solidFill>
                    <a:srgbClr val="FF5050"/>
                  </a:solidFill>
                  <a:latin typeface="+mj-lt"/>
                </a:rPr>
                <a:t>okátor</a:t>
              </a:r>
              <a:r>
                <a:rPr lang="cs-CZ" altLang="cs-CZ" sz="1800" b="1" dirty="0">
                  <a:solidFill>
                    <a:srgbClr val="FF5050"/>
                  </a:solidFill>
                  <a:latin typeface="+mj-lt"/>
                </a:rPr>
                <a:t> lepší</a:t>
              </a:r>
              <a:endParaRPr lang="en-US" altLang="cs-CZ" sz="1800" b="1" dirty="0">
                <a:solidFill>
                  <a:srgbClr val="FF5050"/>
                </a:solidFill>
                <a:latin typeface="+mj-lt"/>
              </a:endParaRPr>
            </a:p>
          </p:txBody>
        </p:sp>
        <p:sp>
          <p:nvSpPr>
            <p:cNvPr id="7" name="ZoneTexte 3"/>
            <p:cNvSpPr txBox="1">
              <a:spLocks noChangeArrowheads="1"/>
            </p:cNvSpPr>
            <p:nvPr/>
          </p:nvSpPr>
          <p:spPr bwMode="auto">
            <a:xfrm>
              <a:off x="6156176" y="3639216"/>
              <a:ext cx="2414588" cy="641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cs-CZ" sz="3600" b="1" dirty="0">
                  <a:solidFill>
                    <a:srgbClr val="0095AC"/>
                  </a:solidFill>
                  <a:latin typeface="+mj-lt"/>
                </a:rPr>
                <a:t>28</a:t>
              </a:r>
              <a:r>
                <a:rPr lang="fr-FR" altLang="cs-CZ" sz="3600" b="1" dirty="0" smtClean="0">
                  <a:solidFill>
                    <a:srgbClr val="0095AC"/>
                  </a:solidFill>
                  <a:latin typeface="+mj-lt"/>
                </a:rPr>
                <a:t>%</a:t>
              </a:r>
              <a:r>
                <a:rPr lang="cs-CZ" altLang="cs-CZ" sz="3600" b="1" dirty="0" smtClean="0">
                  <a:solidFill>
                    <a:srgbClr val="0095AC"/>
                  </a:solidFill>
                  <a:latin typeface="+mj-lt"/>
                </a:rPr>
                <a:t>  </a:t>
              </a:r>
              <a:r>
                <a:rPr lang="fr-FR" altLang="cs-CZ" sz="1400" i="1" dirty="0" smtClean="0">
                  <a:solidFill>
                    <a:srgbClr val="0095AC"/>
                  </a:solidFill>
                  <a:latin typeface="+mj-lt"/>
                </a:rPr>
                <a:t>P</a:t>
              </a:r>
              <a:r>
                <a:rPr lang="cs-CZ" altLang="cs-CZ" sz="1400" i="1" dirty="0" smtClean="0">
                  <a:solidFill>
                    <a:srgbClr val="0095AC"/>
                  </a:solidFill>
                  <a:latin typeface="+mj-lt"/>
                </a:rPr>
                <a:t> </a:t>
              </a:r>
              <a:r>
                <a:rPr lang="fr-FR" altLang="cs-CZ" sz="1400" dirty="0">
                  <a:solidFill>
                    <a:srgbClr val="0095AC"/>
                  </a:solidFill>
                  <a:latin typeface="+mj-lt"/>
                </a:rPr>
                <a:t>=</a:t>
              </a:r>
              <a:r>
                <a:rPr lang="cs-CZ" altLang="cs-CZ" sz="1400" dirty="0">
                  <a:solidFill>
                    <a:srgbClr val="0095AC"/>
                  </a:solidFill>
                  <a:latin typeface="+mj-lt"/>
                </a:rPr>
                <a:t> </a:t>
              </a:r>
              <a:r>
                <a:rPr lang="fr-FR" altLang="cs-CZ" sz="1400" dirty="0">
                  <a:solidFill>
                    <a:srgbClr val="0095AC"/>
                  </a:solidFill>
                  <a:latin typeface="+mj-lt"/>
                </a:rPr>
                <a:t>0</a:t>
              </a:r>
              <a:r>
                <a:rPr lang="cs-CZ" altLang="cs-CZ" sz="1400" dirty="0">
                  <a:solidFill>
                    <a:srgbClr val="0095AC"/>
                  </a:solidFill>
                  <a:latin typeface="+mj-lt"/>
                </a:rPr>
                <a:t>,</a:t>
              </a:r>
              <a:r>
                <a:rPr lang="fr-FR" altLang="cs-CZ" sz="1400" dirty="0">
                  <a:solidFill>
                    <a:srgbClr val="0095AC"/>
                  </a:solidFill>
                  <a:latin typeface="+mj-lt"/>
                </a:rPr>
                <a:t>001</a:t>
              </a:r>
            </a:p>
          </p:txBody>
        </p:sp>
        <p:sp>
          <p:nvSpPr>
            <p:cNvPr id="8" name="ZoneTexte 13"/>
            <p:cNvSpPr txBox="1">
              <a:spLocks noChangeArrowheads="1"/>
            </p:cNvSpPr>
            <p:nvPr/>
          </p:nvSpPr>
          <p:spPr bwMode="auto">
            <a:xfrm>
              <a:off x="2842036" y="3639216"/>
              <a:ext cx="1760957" cy="7078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b="1" dirty="0">
                  <a:solidFill>
                    <a:srgbClr val="0095AC"/>
                  </a:solidFill>
                  <a:latin typeface="+mj-lt"/>
                </a:rPr>
                <a:t>Fat</a:t>
              </a:r>
              <a:r>
                <a:rPr lang="cs-CZ" altLang="cs-CZ" sz="2000" b="1" dirty="0" err="1">
                  <a:solidFill>
                    <a:srgbClr val="0095AC"/>
                  </a:solidFill>
                  <a:latin typeface="+mj-lt"/>
                </a:rPr>
                <a:t>ální</a:t>
              </a:r>
              <a:r>
                <a:rPr lang="en-US" altLang="cs-CZ" sz="2000" b="1" dirty="0">
                  <a:solidFill>
                    <a:srgbClr val="0095AC"/>
                  </a:solidFill>
                  <a:latin typeface="+mj-lt"/>
                </a:rPr>
                <a:t> </a:t>
              </a:r>
              <a:r>
                <a:rPr lang="cs-CZ" altLang="cs-CZ" sz="2000" b="1" dirty="0" smtClean="0">
                  <a:solidFill>
                    <a:srgbClr val="0095AC"/>
                  </a:solidFill>
                  <a:latin typeface="+mj-lt"/>
                </a:rPr>
                <a:t>nebo</a:t>
              </a:r>
              <a:br>
                <a:rPr lang="cs-CZ" altLang="cs-CZ" sz="2000" b="1" dirty="0" smtClean="0">
                  <a:solidFill>
                    <a:srgbClr val="0095AC"/>
                  </a:solidFill>
                  <a:latin typeface="+mj-lt"/>
                </a:rPr>
              </a:br>
              <a:r>
                <a:rPr lang="cs-CZ" altLang="cs-CZ" sz="2000" b="1" dirty="0" smtClean="0">
                  <a:solidFill>
                    <a:srgbClr val="0095AC"/>
                  </a:solidFill>
                  <a:latin typeface="+mj-lt"/>
                </a:rPr>
                <a:t>nefatální </a:t>
              </a:r>
              <a:r>
                <a:rPr lang="en-US" altLang="cs-CZ" sz="2000" b="1" dirty="0">
                  <a:solidFill>
                    <a:srgbClr val="0095AC"/>
                  </a:solidFill>
                  <a:latin typeface="+mj-lt"/>
                </a:rPr>
                <a:t>MI</a:t>
              </a:r>
            </a:p>
          </p:txBody>
        </p:sp>
        <p:grpSp>
          <p:nvGrpSpPr>
            <p:cNvPr id="9" name="Groupe 36"/>
            <p:cNvGrpSpPr>
              <a:grpSpLocks/>
            </p:cNvGrpSpPr>
            <p:nvPr/>
          </p:nvGrpSpPr>
          <p:grpSpPr bwMode="auto">
            <a:xfrm>
              <a:off x="3629697" y="2616220"/>
              <a:ext cx="3172009" cy="2423005"/>
              <a:chOff x="3701071" y="2185240"/>
              <a:chExt cx="2462653" cy="1749426"/>
            </a:xfrm>
          </p:grpSpPr>
          <p:cxnSp>
            <p:nvCxnSpPr>
              <p:cNvPr id="14" name="Connecteur droit 41"/>
              <p:cNvCxnSpPr>
                <a:cxnSpLocks noChangeShapeType="1"/>
              </p:cNvCxnSpPr>
              <p:nvPr/>
            </p:nvCxnSpPr>
            <p:spPr bwMode="auto">
              <a:xfrm>
                <a:off x="4848116" y="2343810"/>
                <a:ext cx="216793" cy="0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" name="Explosion 2 42"/>
              <p:cNvSpPr/>
              <p:nvPr/>
            </p:nvSpPr>
            <p:spPr>
              <a:xfrm>
                <a:off x="4927627" y="2311065"/>
                <a:ext cx="46289" cy="71987"/>
              </a:xfrm>
              <a:prstGeom prst="irregularSeal2">
                <a:avLst/>
              </a:prstGeom>
              <a:solidFill>
                <a:srgbClr val="004D68"/>
              </a:solidFill>
              <a:ln w="25400" cap="flat" cmpd="sng" algn="ctr">
                <a:solidFill>
                  <a:srgbClr val="9ACAE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>
                      <a:lumMod val="75000"/>
                    </a:srgbClr>
                  </a:solidFill>
                  <a:latin typeface="Arial"/>
                  <a:cs typeface="+mn-cs"/>
                </a:endParaRPr>
              </a:p>
            </p:txBody>
          </p:sp>
          <p:cxnSp>
            <p:nvCxnSpPr>
              <p:cNvPr id="16" name="Connecteur droit 43"/>
              <p:cNvCxnSpPr>
                <a:cxnSpLocks noChangeShapeType="1"/>
              </p:cNvCxnSpPr>
              <p:nvPr/>
            </p:nvCxnSpPr>
            <p:spPr bwMode="auto">
              <a:xfrm>
                <a:off x="4591050" y="3157178"/>
                <a:ext cx="412998" cy="0"/>
              </a:xfrm>
              <a:prstGeom prst="line">
                <a:avLst/>
              </a:prstGeom>
              <a:noFill/>
              <a:ln w="28575" algn="ctr">
                <a:solidFill>
                  <a:srgbClr val="0095A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Explosion 2 44"/>
              <p:cNvSpPr/>
              <p:nvPr/>
            </p:nvSpPr>
            <p:spPr>
              <a:xfrm>
                <a:off x="4749279" y="3124022"/>
                <a:ext cx="46289" cy="71987"/>
              </a:xfrm>
              <a:prstGeom prst="irregularSeal2">
                <a:avLst/>
              </a:prstGeom>
              <a:solidFill>
                <a:srgbClr val="004D68"/>
              </a:solidFill>
              <a:ln w="25400" cap="flat" cmpd="sng" algn="ctr">
                <a:solidFill>
                  <a:srgbClr val="004D68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FF">
                      <a:lumMod val="75000"/>
                    </a:srgbClr>
                  </a:solidFill>
                  <a:latin typeface="Arial"/>
                  <a:cs typeface="+mn-cs"/>
                </a:endParaRPr>
              </a:p>
            </p:txBody>
          </p:sp>
          <p:grpSp>
            <p:nvGrpSpPr>
              <p:cNvPr id="18" name="Groupe 45"/>
              <p:cNvGrpSpPr>
                <a:grpSpLocks/>
              </p:cNvGrpSpPr>
              <p:nvPr/>
            </p:nvGrpSpPr>
            <p:grpSpPr bwMode="auto">
              <a:xfrm>
                <a:off x="3701071" y="2185240"/>
                <a:ext cx="2462653" cy="1749426"/>
                <a:chOff x="3686176" y="1849933"/>
                <a:chExt cx="2462653" cy="1749426"/>
              </a:xfrm>
            </p:grpSpPr>
            <p:cxnSp>
              <p:nvCxnSpPr>
                <p:cNvPr id="19" name="Connecteur droit 46"/>
                <p:cNvCxnSpPr>
                  <a:cxnSpLocks noChangeShapeType="1"/>
                </p:cNvCxnSpPr>
                <p:nvPr/>
              </p:nvCxnSpPr>
              <p:spPr bwMode="auto">
                <a:xfrm>
                  <a:off x="5148064" y="1849933"/>
                  <a:ext cx="0" cy="1585913"/>
                </a:xfrm>
                <a:prstGeom prst="line">
                  <a:avLst/>
                </a:prstGeom>
                <a:noFill/>
                <a:ln w="19050" algn="ctr">
                  <a:solidFill>
                    <a:srgbClr val="004D68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Connecteur droit 4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785871" y="3352226"/>
                  <a:ext cx="2053321" cy="1475"/>
                </a:xfrm>
                <a:prstGeom prst="line">
                  <a:avLst/>
                </a:prstGeom>
                <a:noFill/>
                <a:ln w="9525" algn="ctr">
                  <a:solidFill>
                    <a:srgbClr val="004D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" name="ZoneTexte 48"/>
                <p:cNvSpPr txBox="1"/>
                <p:nvPr/>
              </p:nvSpPr>
              <p:spPr>
                <a:xfrm>
                  <a:off x="3686081" y="3365852"/>
                  <a:ext cx="144312" cy="1923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000" kern="0" dirty="0">
                      <a:solidFill>
                        <a:srgbClr val="004D68"/>
                      </a:solidFill>
                      <a:latin typeface="+mn-lt"/>
                      <a:cs typeface="+mn-cs"/>
                    </a:rPr>
                    <a:t>0</a:t>
                  </a:r>
                  <a:endParaRPr lang="en-US" sz="1000" kern="0" dirty="0">
                    <a:solidFill>
                      <a:srgbClr val="004D68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ZoneTexte 49"/>
                <p:cNvSpPr txBox="1"/>
                <p:nvPr/>
              </p:nvSpPr>
              <p:spPr>
                <a:xfrm>
                  <a:off x="4276943" y="3380746"/>
                  <a:ext cx="465610" cy="1923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000" kern="0" dirty="0">
                      <a:solidFill>
                        <a:srgbClr val="004D68"/>
                      </a:solidFill>
                      <a:latin typeface="+mn-lt"/>
                      <a:cs typeface="+mn-cs"/>
                    </a:rPr>
                    <a:t>0.5</a:t>
                  </a:r>
                  <a:endParaRPr lang="en-US" sz="1000" kern="0" dirty="0">
                    <a:solidFill>
                      <a:srgbClr val="004D68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ZoneTexte 50"/>
                <p:cNvSpPr txBox="1"/>
                <p:nvPr/>
              </p:nvSpPr>
              <p:spPr>
                <a:xfrm>
                  <a:off x="4963105" y="3406810"/>
                  <a:ext cx="465610" cy="1923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000" kern="0" dirty="0">
                      <a:solidFill>
                        <a:srgbClr val="004D68"/>
                      </a:solidFill>
                      <a:latin typeface="+mn-lt"/>
                      <a:cs typeface="+mn-cs"/>
                    </a:rPr>
                    <a:t>1.0</a:t>
                  </a:r>
                  <a:endParaRPr lang="en-US" sz="1000" kern="0" dirty="0">
                    <a:solidFill>
                      <a:srgbClr val="004D68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ZoneTexte 51"/>
                <p:cNvSpPr txBox="1"/>
                <p:nvPr/>
              </p:nvSpPr>
              <p:spPr>
                <a:xfrm>
                  <a:off x="5683303" y="3394398"/>
                  <a:ext cx="465610" cy="1923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000" kern="0" dirty="0">
                      <a:solidFill>
                        <a:srgbClr val="004D68"/>
                      </a:solidFill>
                      <a:latin typeface="+mn-lt"/>
                      <a:cs typeface="+mn-cs"/>
                    </a:rPr>
                    <a:t>1.5</a:t>
                  </a:r>
                  <a:endParaRPr lang="en-US" sz="1000" kern="0" dirty="0">
                    <a:solidFill>
                      <a:srgbClr val="004D68"/>
                    </a:solidFill>
                    <a:latin typeface="+mn-lt"/>
                    <a:cs typeface="+mn-cs"/>
                  </a:endParaRPr>
                </a:p>
              </p:txBody>
            </p:sp>
            <p:cxnSp>
              <p:nvCxnSpPr>
                <p:cNvPr id="25" name="Connecteur droit 52"/>
                <p:cNvCxnSpPr>
                  <a:cxnSpLocks noChangeShapeType="1"/>
                </p:cNvCxnSpPr>
                <p:nvPr/>
              </p:nvCxnSpPr>
              <p:spPr bwMode="auto">
                <a:xfrm>
                  <a:off x="3785870" y="3352226"/>
                  <a:ext cx="1" cy="44893"/>
                </a:xfrm>
                <a:prstGeom prst="line">
                  <a:avLst/>
                </a:prstGeom>
                <a:noFill/>
                <a:ln w="9525" algn="ctr">
                  <a:solidFill>
                    <a:srgbClr val="004D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Connecteur droit 53"/>
                <p:cNvCxnSpPr>
                  <a:cxnSpLocks noChangeShapeType="1"/>
                </p:cNvCxnSpPr>
                <p:nvPr/>
              </p:nvCxnSpPr>
              <p:spPr bwMode="auto">
                <a:xfrm>
                  <a:off x="4468532" y="3342473"/>
                  <a:ext cx="1" cy="44893"/>
                </a:xfrm>
                <a:prstGeom prst="line">
                  <a:avLst/>
                </a:prstGeom>
                <a:noFill/>
                <a:ln w="9525" algn="ctr">
                  <a:solidFill>
                    <a:srgbClr val="004D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Connecteur droit 54"/>
                <p:cNvCxnSpPr>
                  <a:cxnSpLocks noChangeShapeType="1"/>
                </p:cNvCxnSpPr>
                <p:nvPr/>
              </p:nvCxnSpPr>
              <p:spPr bwMode="auto">
                <a:xfrm>
                  <a:off x="5839191" y="3353439"/>
                  <a:ext cx="1" cy="44893"/>
                </a:xfrm>
                <a:prstGeom prst="line">
                  <a:avLst/>
                </a:prstGeom>
                <a:noFill/>
                <a:ln w="9525" algn="ctr">
                  <a:solidFill>
                    <a:srgbClr val="004D6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0" name="ZoneTexte 13"/>
            <p:cNvSpPr txBox="1">
              <a:spLocks noChangeArrowheads="1"/>
            </p:cNvSpPr>
            <p:nvPr/>
          </p:nvSpPr>
          <p:spPr bwMode="auto">
            <a:xfrm>
              <a:off x="2123729" y="2535868"/>
              <a:ext cx="2939626" cy="7078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Prim</a:t>
              </a:r>
              <a:r>
                <a:rPr lang="cs-CZ" altLang="cs-CZ" sz="2000" b="1" dirty="0" err="1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ární</a:t>
              </a:r>
              <a:r>
                <a:rPr lang="en-US" altLang="cs-CZ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end</a:t>
              </a:r>
              <a:r>
                <a:rPr lang="cs-CZ" altLang="cs-CZ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altLang="cs-CZ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point</a:t>
              </a:r>
            </a:p>
            <a:p>
              <a:pPr marL="0" lvl="2"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Kardiovaskulární smrt</a:t>
              </a:r>
              <a:r>
                <a:rPr lang="en-US" altLang="cs-CZ" sz="1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, </a:t>
              </a:r>
              <a:r>
                <a:rPr lang="cs-CZ" altLang="cs-CZ" sz="1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nefatální </a:t>
              </a:r>
              <a:r>
                <a:rPr lang="cs-CZ" altLang="cs-CZ" sz="1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infarkt </a:t>
              </a:r>
              <a:r>
                <a:rPr lang="cs-CZ" altLang="cs-CZ" sz="1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myokardu</a:t>
              </a:r>
              <a:r>
                <a:rPr lang="en-US" altLang="cs-CZ" sz="1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, </a:t>
              </a:r>
              <a:r>
                <a:rPr lang="cs-CZ" altLang="cs-CZ" sz="1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/>
              </a:r>
              <a:br>
                <a:rPr lang="cs-CZ" altLang="cs-CZ" sz="1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</a:br>
              <a:r>
                <a:rPr lang="cs-CZ" altLang="cs-CZ" sz="1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resuscitovaná </a:t>
              </a:r>
              <a:r>
                <a:rPr lang="cs-CZ" altLang="cs-CZ" sz="1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zástava </a:t>
              </a:r>
              <a:r>
                <a:rPr lang="cs-CZ" altLang="cs-CZ" sz="1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srdce</a:t>
              </a:r>
              <a:endParaRPr lang="en-US" altLang="cs-CZ" sz="1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ZoneTexte 3"/>
            <p:cNvSpPr txBox="1">
              <a:spLocks noChangeArrowheads="1"/>
            </p:cNvSpPr>
            <p:nvPr/>
          </p:nvSpPr>
          <p:spPr bwMode="auto">
            <a:xfrm>
              <a:off x="6191768" y="2566645"/>
              <a:ext cx="2382838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cs-CZ" sz="3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24</a:t>
              </a:r>
              <a:r>
                <a:rPr lang="fr-FR" altLang="cs-CZ" sz="36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%</a:t>
              </a:r>
              <a:r>
                <a:rPr lang="cs-CZ" altLang="cs-CZ" sz="18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  </a:t>
              </a:r>
              <a:r>
                <a:rPr lang="fr-FR" altLang="cs-CZ" sz="1400" i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</a:t>
              </a:r>
              <a:r>
                <a:rPr lang="cs-CZ" altLang="cs-CZ" sz="1400" i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fr-FR" altLang="cs-CZ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=</a:t>
              </a:r>
              <a:r>
                <a:rPr lang="cs-CZ" altLang="cs-CZ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fr-FR" altLang="cs-CZ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0</a:t>
              </a:r>
              <a:r>
                <a:rPr lang="cs-CZ" altLang="cs-CZ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,</a:t>
              </a:r>
              <a:r>
                <a:rPr lang="fr-FR" altLang="cs-CZ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002</a:t>
              </a:r>
            </a:p>
          </p:txBody>
        </p:sp>
        <p:sp>
          <p:nvSpPr>
            <p:cNvPr id="12" name="ZoneTexte 3"/>
            <p:cNvSpPr txBox="1">
              <a:spLocks noChangeArrowheads="1"/>
            </p:cNvSpPr>
            <p:nvPr/>
          </p:nvSpPr>
          <p:spPr bwMode="auto">
            <a:xfrm>
              <a:off x="5940152" y="2188095"/>
              <a:ext cx="2382838" cy="3048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 dirty="0">
                  <a:latin typeface="+mj-lt"/>
                </a:rPr>
                <a:t>Relativní snížení rizika</a:t>
              </a:r>
              <a:endParaRPr lang="en-US" altLang="cs-CZ" sz="1100" b="1" dirty="0">
                <a:latin typeface="+mj-lt"/>
              </a:endParaRPr>
            </a:p>
          </p:txBody>
        </p:sp>
        <p:sp>
          <p:nvSpPr>
            <p:cNvPr id="13" name="ZoneTexte 30"/>
            <p:cNvSpPr txBox="1">
              <a:spLocks noChangeArrowheads="1"/>
            </p:cNvSpPr>
            <p:nvPr/>
          </p:nvSpPr>
          <p:spPr bwMode="auto">
            <a:xfrm>
              <a:off x="5307990" y="5035733"/>
              <a:ext cx="1701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rgbClr val="004D68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rgbClr val="004D68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004D68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rgbClr val="004D68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200" b="1" dirty="0"/>
                <a:t>Placebo/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cs-CZ" sz="1200" b="1" dirty="0"/>
                <a:t>β</a:t>
              </a:r>
              <a:r>
                <a:rPr lang="en-US" altLang="cs-CZ" sz="1200" b="1" dirty="0"/>
                <a:t>-</a:t>
              </a:r>
              <a:r>
                <a:rPr lang="cs-CZ" altLang="cs-CZ" sz="1200" b="1" dirty="0"/>
                <a:t>blokátor</a:t>
              </a:r>
              <a:r>
                <a:rPr lang="en-US" altLang="cs-CZ" sz="1200" b="1" dirty="0"/>
                <a:t> </a:t>
              </a:r>
              <a:r>
                <a:rPr lang="cs-CZ" altLang="cs-CZ" sz="1200" b="1" dirty="0"/>
                <a:t>lepší</a:t>
              </a:r>
              <a:endParaRPr lang="en-US" altLang="cs-CZ" sz="1200" b="1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800396" y="1563974"/>
            <a:ext cx="2370294" cy="1198549"/>
            <a:chOff x="1170075" y="1222339"/>
            <a:chExt cx="1673733" cy="1198549"/>
          </a:xfrm>
        </p:grpSpPr>
        <p:sp>
          <p:nvSpPr>
            <p:cNvPr id="30" name="Zaoblený obdélník 29"/>
            <p:cNvSpPr/>
            <p:nvPr/>
          </p:nvSpPr>
          <p:spPr>
            <a:xfrm>
              <a:off x="1170075" y="1222339"/>
              <a:ext cx="1673733" cy="1180813"/>
            </a:xfrm>
            <a:prstGeom prst="roundRect">
              <a:avLst>
                <a:gd name="adj" fmla="val 7376"/>
              </a:avLst>
            </a:prstGeom>
            <a:gradFill flip="none" rotWithShape="1">
              <a:gsLst>
                <a:gs pos="0">
                  <a:srgbClr val="47E5FF"/>
                </a:gs>
                <a:gs pos="95000">
                  <a:srgbClr val="070761"/>
                </a:gs>
              </a:gsLst>
              <a:lin ang="8100000" scaled="1"/>
              <a:tileRect/>
            </a:gradFill>
            <a:ln w="19050">
              <a:solidFill>
                <a:srgbClr val="07076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rgbClr val="0095A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360" y="1341045"/>
              <a:ext cx="1454425" cy="441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Obdélník 31"/>
            <p:cNvSpPr/>
            <p:nvPr/>
          </p:nvSpPr>
          <p:spPr>
            <a:xfrm>
              <a:off x="1421904" y="1774557"/>
              <a:ext cx="12058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/>
                <a:t>β-</a:t>
              </a:r>
              <a:r>
                <a:rPr lang="cs-CZ" b="1" dirty="0"/>
                <a:t>blokátor</a:t>
              </a:r>
            </a:p>
            <a:p>
              <a:pPr algn="ctr"/>
              <a:r>
                <a:rPr lang="cs-CZ" dirty="0">
                  <a:solidFill>
                    <a:srgbClr val="FF0000"/>
                  </a:solidFill>
                </a:rPr>
                <a:t>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25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59" b="23122"/>
          <a:stretch/>
        </p:blipFill>
        <p:spPr>
          <a:xfrm>
            <a:off x="774302" y="-15681"/>
            <a:ext cx="7701655" cy="2456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57" y="737094"/>
            <a:ext cx="5092700" cy="698500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38" y="4105390"/>
            <a:ext cx="3663086" cy="24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8" y="2684585"/>
            <a:ext cx="4872123" cy="38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66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329251" y="2286000"/>
            <a:ext cx="8473761" cy="3669322"/>
          </a:xfrm>
          <a:prstGeom prst="roundRect">
            <a:avLst>
              <a:gd name="adj" fmla="val 2746"/>
            </a:avLst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3" y="382176"/>
            <a:ext cx="5158154" cy="10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11"/>
          <p:cNvSpPr txBox="1">
            <a:spLocks noChangeArrowheads="1"/>
          </p:cNvSpPr>
          <p:nvPr/>
        </p:nvSpPr>
        <p:spPr bwMode="auto">
          <a:xfrm>
            <a:off x="3869503" y="2130535"/>
            <a:ext cx="9191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004D68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4D68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4D68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4D68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04D68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4D68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4D68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4D68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04D6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cs-CZ" sz="11500" b="1" dirty="0">
                <a:solidFill>
                  <a:srgbClr val="0095AF"/>
                </a:solidFill>
                <a:latin typeface="Calibri" pitchFamily="34" charset="0"/>
              </a:rPr>
              <a:t>+</a:t>
            </a:r>
            <a:endParaRPr lang="en-US" altLang="cs-CZ" sz="11500" b="1" dirty="0">
              <a:solidFill>
                <a:srgbClr val="0095AF"/>
              </a:solidFill>
              <a:latin typeface="Calibri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39262" y="2604894"/>
            <a:ext cx="3265313" cy="2997707"/>
            <a:chOff x="1547664" y="1743119"/>
            <a:chExt cx="2788765" cy="2997707"/>
          </a:xfrm>
        </p:grpSpPr>
        <p:grpSp>
          <p:nvGrpSpPr>
            <p:cNvPr id="7" name="Skupina 6"/>
            <p:cNvGrpSpPr/>
            <p:nvPr/>
          </p:nvGrpSpPr>
          <p:grpSpPr>
            <a:xfrm>
              <a:off x="1547664" y="1743119"/>
              <a:ext cx="2788764" cy="1008188"/>
              <a:chOff x="1291829" y="2276872"/>
              <a:chExt cx="1904764" cy="100818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Zaoblený obdélník 8"/>
              <p:cNvSpPr/>
              <p:nvPr/>
            </p:nvSpPr>
            <p:spPr>
              <a:xfrm>
                <a:off x="1291829" y="2276872"/>
                <a:ext cx="1904764" cy="1008188"/>
              </a:xfrm>
              <a:prstGeom prst="roundRect">
                <a:avLst>
                  <a:gd name="adj" fmla="val 2746"/>
                </a:avLst>
              </a:prstGeom>
              <a:gradFill flip="none" rotWithShape="1">
                <a:gsLst>
                  <a:gs pos="0">
                    <a:srgbClr val="47E5FF"/>
                  </a:gs>
                  <a:gs pos="75000">
                    <a:srgbClr val="004D68"/>
                  </a:gs>
                </a:gsLst>
                <a:lin ang="2700000" scaled="1"/>
                <a:tileRect/>
              </a:gradFill>
              <a:ln w="12700">
                <a:solidFill>
                  <a:srgbClr val="008080"/>
                </a:solidFill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453723" y="2424458"/>
                <a:ext cx="146488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cs-CZ" sz="2400" b="1" dirty="0" err="1">
                    <a:solidFill>
                      <a:srgbClr val="FFFFFF"/>
                    </a:solidFill>
                  </a:rPr>
                  <a:t>bisoprolol</a:t>
                </a:r>
                <a:endParaRPr lang="en-US" altLang="cs-CZ" sz="2400" b="1" dirty="0">
                  <a:solidFill>
                    <a:srgbClr val="FFFFFF"/>
                  </a:solidFill>
                </a:endParaRPr>
              </a:p>
              <a:p>
                <a:pPr algn="ctr"/>
                <a:r>
                  <a:rPr lang="en-US" altLang="cs-CZ" dirty="0">
                    <a:solidFill>
                      <a:srgbClr val="FFFFFF"/>
                    </a:solidFill>
                  </a:rPr>
                  <a:t>fumarát</a:t>
                </a:r>
                <a:r>
                  <a:rPr lang="en-US" altLang="cs-CZ" baseline="30000" dirty="0">
                    <a:solidFill>
                      <a:srgbClr val="FFFFFF"/>
                    </a:solidFill>
                  </a:rPr>
                  <a:t>1–4</a:t>
                </a:r>
                <a:endParaRPr lang="cs-CZ" baseline="30000" dirty="0"/>
              </a:p>
            </p:txBody>
          </p:sp>
        </p:grpSp>
        <p:sp>
          <p:nvSpPr>
            <p:cNvPr id="8" name="Obdélník 7"/>
            <p:cNvSpPr/>
            <p:nvPr/>
          </p:nvSpPr>
          <p:spPr>
            <a:xfrm>
              <a:off x="1547665" y="2924944"/>
              <a:ext cx="278876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Inhibice receptorů </a:t>
              </a:r>
              <a:r>
                <a:rPr lang="en-US" altLang="cs-CZ" sz="1400" b="1" dirty="0">
                  <a:solidFill>
                    <a:srgbClr val="0095AF"/>
                  </a:solidFill>
                </a:rPr>
                <a:t>β1</a:t>
              </a:r>
              <a:endParaRPr lang="cs-CZ" altLang="cs-CZ" sz="1400" b="1" dirty="0">
                <a:solidFill>
                  <a:srgbClr val="0095AF"/>
                </a:solidFill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 err="1">
                  <a:solidFill>
                    <a:srgbClr val="0095AF"/>
                  </a:solidFill>
                </a:rPr>
                <a:t>Kardioselektivita</a:t>
              </a:r>
              <a:endParaRPr lang="en-US" altLang="cs-CZ" sz="1400" b="1" dirty="0">
                <a:solidFill>
                  <a:srgbClr val="0095AF"/>
                </a:solidFill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Žádná vnitřní </a:t>
              </a:r>
              <a:r>
                <a:rPr lang="cs-CZ" altLang="cs-CZ" sz="1400" b="1" dirty="0" smtClean="0">
                  <a:solidFill>
                    <a:srgbClr val="0095AF"/>
                  </a:solidFill>
                </a:rPr>
                <a:t/>
              </a:r>
              <a:br>
                <a:rPr lang="cs-CZ" altLang="cs-CZ" sz="1400" b="1" dirty="0" smtClean="0">
                  <a:solidFill>
                    <a:srgbClr val="0095AF"/>
                  </a:solidFill>
                </a:rPr>
              </a:br>
              <a:r>
                <a:rPr lang="cs-CZ" altLang="cs-CZ" sz="1400" b="1" dirty="0" smtClean="0">
                  <a:solidFill>
                    <a:srgbClr val="0095AF"/>
                  </a:solidFill>
                </a:rPr>
                <a:t>sympatomimetická aktivita</a:t>
              </a:r>
              <a:endParaRPr lang="cs-CZ" altLang="cs-CZ" sz="1400" b="1" dirty="0">
                <a:solidFill>
                  <a:srgbClr val="0095AF"/>
                </a:solidFill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Bez změny v metabolismu </a:t>
              </a:r>
              <a:r>
                <a:rPr lang="cs-CZ" altLang="cs-CZ" sz="1400" b="1" dirty="0" smtClean="0">
                  <a:solidFill>
                    <a:srgbClr val="0095AF"/>
                  </a:solidFill>
                </a:rPr>
                <a:t/>
              </a:r>
              <a:br>
                <a:rPr lang="cs-CZ" altLang="cs-CZ" sz="1400" b="1" dirty="0" smtClean="0">
                  <a:solidFill>
                    <a:srgbClr val="0095AF"/>
                  </a:solidFill>
                </a:rPr>
              </a:br>
              <a:r>
                <a:rPr lang="cs-CZ" altLang="cs-CZ" sz="1400" b="1" dirty="0" smtClean="0">
                  <a:solidFill>
                    <a:srgbClr val="0095AF"/>
                  </a:solidFill>
                </a:rPr>
                <a:t>cholesterolu</a:t>
              </a:r>
              <a:r>
                <a:rPr lang="en-US" altLang="cs-CZ" sz="1400" b="1" baseline="30000" dirty="0" smtClean="0">
                  <a:solidFill>
                    <a:srgbClr val="0095AF"/>
                  </a:solidFill>
                </a:rPr>
                <a:t>5</a:t>
              </a:r>
              <a:r>
                <a:rPr lang="cs-CZ" altLang="cs-CZ" sz="1400" b="1" baseline="30000" dirty="0" smtClean="0">
                  <a:solidFill>
                    <a:srgbClr val="0095AF"/>
                  </a:solidFill>
                </a:rPr>
                <a:t> </a:t>
              </a:r>
              <a:r>
                <a:rPr lang="cs-CZ" altLang="cs-CZ" sz="1400" b="1" dirty="0" smtClean="0">
                  <a:solidFill>
                    <a:srgbClr val="0095AF"/>
                  </a:solidFill>
                </a:rPr>
                <a:t>a </a:t>
              </a:r>
              <a:r>
                <a:rPr lang="cs-CZ" altLang="cs-CZ" sz="1400" b="1" dirty="0">
                  <a:solidFill>
                    <a:srgbClr val="0095AF"/>
                  </a:solidFill>
                </a:rPr>
                <a:t>glukózy</a:t>
              </a:r>
              <a:r>
                <a:rPr lang="en-US" altLang="cs-CZ" sz="1400" b="1" baseline="30000" dirty="0">
                  <a:solidFill>
                    <a:srgbClr val="0095AF"/>
                  </a:solidFill>
                </a:rPr>
                <a:t>6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Dlouhý plazmatický poločas</a:t>
              </a:r>
              <a:r>
                <a:rPr lang="en-US" altLang="cs-CZ" sz="1400" b="1" dirty="0">
                  <a:solidFill>
                    <a:srgbClr val="0095AF"/>
                  </a:solidFill>
                </a:rPr>
                <a:t>: </a:t>
              </a:r>
              <a:r>
                <a:rPr lang="cs-CZ" altLang="cs-CZ" sz="1400" b="1" dirty="0" smtClean="0">
                  <a:solidFill>
                    <a:srgbClr val="0095AF"/>
                  </a:solidFill>
                </a:rPr>
                <a:t/>
              </a:r>
              <a:br>
                <a:rPr lang="cs-CZ" altLang="cs-CZ" sz="1400" b="1" dirty="0" smtClean="0">
                  <a:solidFill>
                    <a:srgbClr val="0095AF"/>
                  </a:solidFill>
                </a:rPr>
              </a:br>
              <a:r>
                <a:rPr lang="cs-CZ" altLang="cs-CZ" sz="1400" b="1" dirty="0" smtClean="0">
                  <a:solidFill>
                    <a:srgbClr val="0095AF"/>
                  </a:solidFill>
                </a:rPr>
                <a:t>dlouho </a:t>
              </a:r>
              <a:r>
                <a:rPr lang="cs-CZ" altLang="cs-CZ" sz="1400" b="1" dirty="0">
                  <a:solidFill>
                    <a:srgbClr val="0095AF"/>
                  </a:solidFill>
                </a:rPr>
                <a:t>trvající efektivita</a:t>
              </a:r>
              <a:endParaRPr lang="en-US" altLang="cs-CZ" sz="1400" b="1" dirty="0">
                <a:solidFill>
                  <a:srgbClr val="0095AF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860938" y="2604894"/>
            <a:ext cx="3415554" cy="2135932"/>
            <a:chOff x="5392792" y="1743119"/>
            <a:chExt cx="3067640" cy="2135932"/>
          </a:xfrm>
        </p:grpSpPr>
        <p:grpSp>
          <p:nvGrpSpPr>
            <p:cNvPr id="12" name="Skupina 11"/>
            <p:cNvGrpSpPr/>
            <p:nvPr/>
          </p:nvGrpSpPr>
          <p:grpSpPr>
            <a:xfrm>
              <a:off x="5392792" y="1743119"/>
              <a:ext cx="3067640" cy="1008188"/>
              <a:chOff x="1291829" y="2276872"/>
              <a:chExt cx="1904764" cy="100818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Zaoblený obdélník 13"/>
              <p:cNvSpPr/>
              <p:nvPr/>
            </p:nvSpPr>
            <p:spPr>
              <a:xfrm>
                <a:off x="1291829" y="2276872"/>
                <a:ext cx="1904764" cy="1008188"/>
              </a:xfrm>
              <a:prstGeom prst="roundRect">
                <a:avLst>
                  <a:gd name="adj" fmla="val 2746"/>
                </a:avLst>
              </a:prstGeom>
              <a:gradFill flip="none" rotWithShape="1">
                <a:gsLst>
                  <a:gs pos="0">
                    <a:srgbClr val="47E5FF"/>
                  </a:gs>
                  <a:gs pos="75000">
                    <a:srgbClr val="004D68"/>
                  </a:gs>
                </a:gsLst>
                <a:lin ang="2700000" scaled="1"/>
                <a:tileRect/>
              </a:gradFill>
              <a:ln w="12700">
                <a:solidFill>
                  <a:srgbClr val="008080"/>
                </a:solidFill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412942" y="2424458"/>
                <a:ext cx="160973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cs-CZ" sz="2400" b="1" dirty="0">
                    <a:solidFill>
                      <a:srgbClr val="FFFFFF"/>
                    </a:solidFill>
                  </a:rPr>
                  <a:t>perindopril</a:t>
                </a:r>
              </a:p>
              <a:p>
                <a:pPr algn="ctr"/>
                <a:r>
                  <a:rPr lang="en-US" altLang="cs-CZ" dirty="0">
                    <a:solidFill>
                      <a:srgbClr val="FFFFFF"/>
                    </a:solidFill>
                  </a:rPr>
                  <a:t>arginin</a:t>
                </a:r>
                <a:r>
                  <a:rPr lang="en-US" altLang="cs-CZ" baseline="30000" dirty="0">
                    <a:solidFill>
                      <a:srgbClr val="FFFFFF"/>
                    </a:solidFill>
                  </a:rPr>
                  <a:t>1,7,8</a:t>
                </a:r>
                <a:endParaRPr lang="cs-CZ" baseline="30000" dirty="0"/>
              </a:p>
            </p:txBody>
          </p:sp>
        </p:grpSp>
        <p:sp>
          <p:nvSpPr>
            <p:cNvPr id="13" name="Obdélník 12"/>
            <p:cNvSpPr/>
            <p:nvPr/>
          </p:nvSpPr>
          <p:spPr>
            <a:xfrm>
              <a:off x="5392792" y="2924944"/>
              <a:ext cx="30676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Snížená hladina </a:t>
              </a:r>
              <a:r>
                <a:rPr lang="cs-CZ" altLang="cs-CZ" sz="1400" b="1" dirty="0" err="1">
                  <a:solidFill>
                    <a:srgbClr val="0095AF"/>
                  </a:solidFill>
                </a:rPr>
                <a:t>angiotenzinu</a:t>
              </a:r>
              <a:r>
                <a:rPr lang="cs-CZ" altLang="cs-CZ" sz="1400" b="1" dirty="0">
                  <a:solidFill>
                    <a:srgbClr val="0095AF"/>
                  </a:solidFill>
                </a:rPr>
                <a:t> II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Zvýšená aktivita bradykininu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Tkáňová selektivita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cs-CZ" altLang="cs-CZ" sz="1400" b="1" dirty="0">
                  <a:solidFill>
                    <a:srgbClr val="0095AF"/>
                  </a:solidFill>
                </a:rPr>
                <a:t>Dlouho trvající efektivita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15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664631"/>
            <a:ext cx="8641637" cy="914400"/>
          </a:xfrm>
        </p:spPr>
        <p:txBody>
          <a:bodyPr/>
          <a:lstStyle/>
          <a:p>
            <a:r>
              <a:rPr lang="cs-CZ" sz="3200" dirty="0"/>
              <a:t>Pacient s chronickou </a:t>
            </a:r>
            <a:r>
              <a:rPr lang="cs-CZ" sz="3200" dirty="0" err="1"/>
              <a:t>antikoagulací</a:t>
            </a:r>
            <a:r>
              <a:rPr lang="cs-CZ" sz="3200" dirty="0"/>
              <a:t> po recentním AKS léčeným PCI s implantací DES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797184"/>
            <a:ext cx="8424936" cy="3816424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charset="2"/>
              <a:buChar char="Ø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²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charset="2"/>
              <a:buChar char="Ø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Znovu nasadit </a:t>
            </a:r>
            <a:r>
              <a:rPr lang="cs-CZ" sz="2400" dirty="0" err="1" smtClean="0"/>
              <a:t>antikoagulaci</a:t>
            </a:r>
            <a:r>
              <a:rPr lang="cs-CZ" sz="2400" dirty="0" smtClean="0"/>
              <a:t> jen s ASA ?</a:t>
            </a:r>
          </a:p>
          <a:p>
            <a:r>
              <a:rPr lang="cs-CZ" sz="2400" dirty="0" smtClean="0"/>
              <a:t>Znovu nasadit </a:t>
            </a:r>
            <a:r>
              <a:rPr lang="cs-CZ" sz="2400" dirty="0" err="1" smtClean="0"/>
              <a:t>antikoagulaci</a:t>
            </a:r>
            <a:r>
              <a:rPr lang="cs-CZ" sz="2400" dirty="0" smtClean="0"/>
              <a:t> jen </a:t>
            </a:r>
            <a:r>
              <a:rPr lang="cs-CZ" sz="2400" dirty="0" err="1" smtClean="0"/>
              <a:t>clopidogrelem</a:t>
            </a:r>
            <a:r>
              <a:rPr lang="cs-CZ" sz="2400" dirty="0" smtClean="0"/>
              <a:t> ?</a:t>
            </a:r>
          </a:p>
          <a:p>
            <a:r>
              <a:rPr lang="cs-CZ" sz="2400" dirty="0" smtClean="0"/>
              <a:t>Vysadit </a:t>
            </a:r>
            <a:r>
              <a:rPr lang="cs-CZ" sz="2400" dirty="0" err="1" smtClean="0"/>
              <a:t>antikoagulaci</a:t>
            </a:r>
            <a:r>
              <a:rPr lang="cs-CZ" sz="2400" dirty="0" smtClean="0"/>
              <a:t> po doporučovanou dobu DAPT (12 měsíců) a poté se k ní vrátit ?</a:t>
            </a:r>
          </a:p>
          <a:p>
            <a:r>
              <a:rPr lang="cs-CZ" sz="2400" dirty="0" smtClean="0"/>
              <a:t>Léčit kombinací DAPT +</a:t>
            </a:r>
            <a:r>
              <a:rPr lang="cs-CZ" sz="2400" dirty="0" err="1" smtClean="0"/>
              <a:t>antikoagulace</a:t>
            </a:r>
            <a:r>
              <a:rPr lang="cs-CZ" sz="2400" dirty="0" smtClean="0"/>
              <a:t> (triple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66" y="4073559"/>
            <a:ext cx="2953081" cy="27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“Triple” </a:t>
            </a:r>
            <a:r>
              <a:rPr lang="en-US" dirty="0" err="1" smtClean="0"/>
              <a:t>terapie</a:t>
            </a:r>
            <a:r>
              <a:rPr lang="en-US" dirty="0" smtClean="0"/>
              <a:t> - </a:t>
            </a: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77240" y="1395512"/>
            <a:ext cx="7218371" cy="476669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Nepodávat </a:t>
            </a:r>
            <a:r>
              <a:rPr lang="cs-CZ" sz="2400" dirty="0" err="1" smtClean="0"/>
              <a:t>Warfarin</a:t>
            </a:r>
            <a:r>
              <a:rPr lang="cs-CZ" sz="2400" dirty="0" smtClean="0"/>
              <a:t> v kombinaci s </a:t>
            </a:r>
            <a:r>
              <a:rPr lang="cs-CZ" sz="2400" dirty="0" err="1" smtClean="0"/>
              <a:t>prasugrelem</a:t>
            </a:r>
            <a:r>
              <a:rPr lang="cs-CZ" sz="2400" dirty="0" smtClean="0"/>
              <a:t> a </a:t>
            </a:r>
            <a:r>
              <a:rPr lang="cs-CZ" sz="2400" dirty="0" err="1" smtClean="0"/>
              <a:t>ticagrelorem</a:t>
            </a:r>
            <a:endParaRPr lang="cs-CZ" sz="2400" dirty="0" smtClean="0"/>
          </a:p>
          <a:p>
            <a:r>
              <a:rPr lang="cs-CZ" sz="2400" dirty="0" smtClean="0"/>
              <a:t>Častější kontroly INR, cílové INR 2.0 - 2.5 </a:t>
            </a:r>
          </a:p>
          <a:p>
            <a:pPr lvl="1"/>
            <a:r>
              <a:rPr lang="cs-CZ" sz="2000" dirty="0"/>
              <a:t>k</a:t>
            </a:r>
            <a:r>
              <a:rPr lang="cs-CZ" sz="2000" dirty="0" smtClean="0"/>
              <a:t>romě pacientů s mechanickou chlopní v mitrální pozici</a:t>
            </a:r>
          </a:p>
          <a:p>
            <a:r>
              <a:rPr lang="cs-CZ" sz="2400" dirty="0" err="1" smtClean="0"/>
              <a:t>Gastroprotekce</a:t>
            </a:r>
            <a:endParaRPr lang="cs-CZ" sz="2400" dirty="0" smtClean="0"/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ro pacienty se zvýšeným rizikem </a:t>
            </a:r>
          </a:p>
          <a:p>
            <a:r>
              <a:rPr lang="cs-CZ" sz="2400" dirty="0" smtClean="0"/>
              <a:t>Redukované dávky NOAC</a:t>
            </a:r>
          </a:p>
          <a:p>
            <a:pPr lvl="1"/>
            <a:r>
              <a:rPr lang="cs-CZ" sz="2000" dirty="0" err="1" smtClean="0"/>
              <a:t>dabigatran</a:t>
            </a:r>
            <a:r>
              <a:rPr lang="cs-CZ" sz="2000" dirty="0" smtClean="0"/>
              <a:t> 110 mg 2 </a:t>
            </a:r>
            <a:r>
              <a:rPr lang="cs-CZ" sz="2000" dirty="0" err="1" smtClean="0"/>
              <a:t>x</a:t>
            </a:r>
            <a:r>
              <a:rPr lang="cs-CZ" sz="2000" dirty="0" smtClean="0"/>
              <a:t> denně,</a:t>
            </a:r>
          </a:p>
          <a:p>
            <a:pPr lvl="1"/>
            <a:r>
              <a:rPr lang="cs-CZ" sz="2000" dirty="0" err="1" smtClean="0"/>
              <a:t>rivaroxaban</a:t>
            </a:r>
            <a:r>
              <a:rPr lang="cs-CZ" sz="2000" dirty="0" smtClean="0"/>
              <a:t> 15 mg 1 </a:t>
            </a:r>
            <a:r>
              <a:rPr lang="cs-CZ" sz="2000" dirty="0" err="1" smtClean="0"/>
              <a:t>x</a:t>
            </a:r>
            <a:r>
              <a:rPr lang="cs-CZ" sz="2000" dirty="0" smtClean="0"/>
              <a:t> denně,</a:t>
            </a:r>
          </a:p>
          <a:p>
            <a:pPr lvl="1"/>
            <a:r>
              <a:rPr lang="cs-CZ" sz="2000" dirty="0" err="1" smtClean="0"/>
              <a:t>apixaban</a:t>
            </a:r>
            <a:r>
              <a:rPr lang="cs-CZ" sz="2000" dirty="0" smtClean="0"/>
              <a:t> 2.5 mg 2x denně </a:t>
            </a:r>
          </a:p>
          <a:p>
            <a:r>
              <a:rPr lang="cs-CZ" sz="2400" dirty="0" smtClean="0"/>
              <a:t>Poučení pacienta před riziky NSAR</a:t>
            </a:r>
          </a:p>
          <a:p>
            <a:r>
              <a:rPr lang="cs-CZ" sz="2400" dirty="0" smtClean="0"/>
              <a:t>Sledování </a:t>
            </a:r>
            <a:r>
              <a:rPr lang="cs-CZ" sz="2400" dirty="0"/>
              <a:t>u</a:t>
            </a:r>
            <a:r>
              <a:rPr lang="cs-CZ" sz="2400" dirty="0" smtClean="0"/>
              <a:t> kardiologa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4963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099" y="351031"/>
            <a:ext cx="8810850" cy="914400"/>
          </a:xfrm>
        </p:spPr>
        <p:txBody>
          <a:bodyPr/>
          <a:lstStyle/>
          <a:p>
            <a:r>
              <a:rPr lang="en-US" sz="3600" dirty="0" err="1" smtClean="0"/>
              <a:t>Nové</a:t>
            </a:r>
            <a:r>
              <a:rPr lang="en-US" sz="3600" dirty="0" smtClean="0"/>
              <a:t> </a:t>
            </a:r>
            <a:r>
              <a:rPr lang="en-US" sz="3600" dirty="0" err="1" smtClean="0"/>
              <a:t>možnosti</a:t>
            </a:r>
            <a:r>
              <a:rPr lang="en-US" sz="3600" dirty="0" smtClean="0"/>
              <a:t> v </a:t>
            </a:r>
            <a:r>
              <a:rPr lang="en-US" sz="3600" dirty="0" err="1" smtClean="0"/>
              <a:t>redukci</a:t>
            </a:r>
            <a:r>
              <a:rPr lang="en-US" sz="3600" dirty="0" smtClean="0"/>
              <a:t> </a:t>
            </a:r>
            <a:r>
              <a:rPr lang="en-US" sz="3600" dirty="0" err="1" smtClean="0"/>
              <a:t>výskytu</a:t>
            </a:r>
            <a:r>
              <a:rPr lang="en-US" sz="3600" dirty="0" smtClean="0"/>
              <a:t> </a:t>
            </a:r>
            <a:r>
              <a:rPr lang="en-US" sz="3600" dirty="0" err="1" smtClean="0"/>
              <a:t>krvácivých</a:t>
            </a:r>
            <a:r>
              <a:rPr lang="en-US" sz="3600" dirty="0" smtClean="0"/>
              <a:t> </a:t>
            </a:r>
            <a:r>
              <a:rPr lang="en-US" sz="3600" dirty="0" err="1" smtClean="0"/>
              <a:t>komplikací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37" y="1796336"/>
            <a:ext cx="6241619" cy="44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POINEER AF-PCI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" y="2367666"/>
            <a:ext cx="4822361" cy="3027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783"/>
          <a:stretch/>
        </p:blipFill>
        <p:spPr>
          <a:xfrm>
            <a:off x="4806353" y="2367666"/>
            <a:ext cx="4316664" cy="3027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1523" y="6381723"/>
            <a:ext cx="4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Gibson M. NEJM 2016;375:2423-34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" y="3617661"/>
            <a:ext cx="460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Rivoroxaban</a:t>
            </a:r>
            <a:r>
              <a:rPr lang="en-US" sz="1600" dirty="0" smtClean="0">
                <a:solidFill>
                  <a:schemeClr val="bg1"/>
                </a:solidFill>
              </a:rPr>
              <a:t> 2.5 mg 2x </a:t>
            </a:r>
            <a:r>
              <a:rPr lang="en-US" sz="1600" dirty="0" err="1" smtClean="0">
                <a:solidFill>
                  <a:schemeClr val="bg1"/>
                </a:solidFill>
              </a:rPr>
              <a:t>denně</a:t>
            </a:r>
            <a:r>
              <a:rPr lang="en-US" sz="1600" dirty="0" smtClean="0">
                <a:solidFill>
                  <a:schemeClr val="bg1"/>
                </a:solidFill>
              </a:rPr>
              <a:t> plus DAPT</a:t>
            </a:r>
            <a:r>
              <a:rPr lang="en-US" sz="1600" dirty="0" smtClean="0"/>
              <a:t>2423</a:t>
            </a:r>
            <a:r>
              <a:rPr lang="en-US" dirty="0" smtClean="0"/>
              <a:t>-34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" y="4381577"/>
            <a:ext cx="460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Rivoroxaban</a:t>
            </a:r>
            <a:r>
              <a:rPr lang="en-US" sz="1600" dirty="0" smtClean="0">
                <a:solidFill>
                  <a:schemeClr val="bg1"/>
                </a:solidFill>
              </a:rPr>
              <a:t> 15 mg 1x </a:t>
            </a:r>
            <a:r>
              <a:rPr lang="en-US" sz="1600" dirty="0" err="1" smtClean="0">
                <a:solidFill>
                  <a:schemeClr val="bg1"/>
                </a:solidFill>
              </a:rPr>
              <a:t>denně</a:t>
            </a:r>
            <a:r>
              <a:rPr lang="en-US" sz="1600" dirty="0" smtClean="0">
                <a:solidFill>
                  <a:schemeClr val="bg1"/>
                </a:solidFill>
              </a:rPr>
              <a:t> plus C/T/P</a:t>
            </a:r>
            <a:r>
              <a:rPr lang="en-US" sz="1600" dirty="0" smtClean="0"/>
              <a:t>2423</a:t>
            </a:r>
            <a:r>
              <a:rPr lang="en-US" dirty="0" smtClean="0"/>
              <a:t>-34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296" y="2656788"/>
            <a:ext cx="4602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Warfarin + DAPT</a:t>
            </a:r>
            <a:r>
              <a:rPr lang="en-US" sz="1600" dirty="0" smtClean="0"/>
              <a:t>2423</a:t>
            </a:r>
            <a:r>
              <a:rPr lang="en-US" dirty="0" smtClean="0"/>
              <a:t>-34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9538" y="1814470"/>
            <a:ext cx="294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Krvácivé</a:t>
            </a:r>
            <a:r>
              <a:rPr lang="en-US" sz="2400" dirty="0" smtClean="0"/>
              <a:t> </a:t>
            </a:r>
            <a:r>
              <a:rPr lang="en-US" sz="2400" dirty="0" err="1" smtClean="0"/>
              <a:t>příhody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77425" y="1794390"/>
            <a:ext cx="294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Ischemické</a:t>
            </a:r>
            <a:r>
              <a:rPr lang="en-US" sz="2400" dirty="0" smtClean="0"/>
              <a:t> </a:t>
            </a:r>
            <a:r>
              <a:rPr lang="en-US" sz="2400" dirty="0" err="1"/>
              <a:t>p</a:t>
            </a:r>
            <a:r>
              <a:rPr lang="en-US" sz="2400" dirty="0" err="1" smtClean="0"/>
              <a:t>říhody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69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Studie</a:t>
            </a:r>
            <a:r>
              <a:rPr lang="en-US" dirty="0" smtClean="0"/>
              <a:t> RE DUAL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35" y="3174123"/>
            <a:ext cx="4006782" cy="2909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74123"/>
            <a:ext cx="5167024" cy="290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39" y="1567991"/>
            <a:ext cx="5525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Randomizace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1/ </a:t>
            </a:r>
            <a:r>
              <a:rPr lang="en-US" dirty="0" err="1" smtClean="0"/>
              <a:t>clopidogrel</a:t>
            </a:r>
            <a:r>
              <a:rPr lang="en-US" dirty="0" smtClean="0"/>
              <a:t> /</a:t>
            </a:r>
            <a:r>
              <a:rPr lang="en-US" dirty="0" err="1" smtClean="0"/>
              <a:t>ticagrelol</a:t>
            </a:r>
            <a:r>
              <a:rPr lang="en-US" dirty="0" smtClean="0"/>
              <a:t> + </a:t>
            </a:r>
            <a:r>
              <a:rPr lang="en-US" dirty="0" err="1" smtClean="0"/>
              <a:t>dabigatran</a:t>
            </a:r>
            <a:r>
              <a:rPr lang="en-US" dirty="0" smtClean="0"/>
              <a:t> 110 mg</a:t>
            </a:r>
          </a:p>
          <a:p>
            <a:r>
              <a:rPr lang="en-US" dirty="0" smtClean="0"/>
              <a:t>2/ </a:t>
            </a:r>
            <a:r>
              <a:rPr lang="en-US" dirty="0" err="1" smtClean="0"/>
              <a:t>clopidogrel</a:t>
            </a:r>
            <a:r>
              <a:rPr lang="en-US" dirty="0" smtClean="0"/>
              <a:t> / </a:t>
            </a:r>
            <a:r>
              <a:rPr lang="en-US" dirty="0" err="1" smtClean="0"/>
              <a:t>ticagrelor</a:t>
            </a:r>
            <a:r>
              <a:rPr lang="en-US" dirty="0" smtClean="0"/>
              <a:t> + </a:t>
            </a:r>
            <a:r>
              <a:rPr lang="en-US" dirty="0" err="1" smtClean="0"/>
              <a:t>dabigatran</a:t>
            </a:r>
            <a:r>
              <a:rPr lang="en-US" dirty="0" smtClean="0"/>
              <a:t> 150 mg </a:t>
            </a:r>
          </a:p>
          <a:p>
            <a:r>
              <a:rPr lang="en-US" dirty="0" smtClean="0"/>
              <a:t>3/ ASA + </a:t>
            </a:r>
            <a:r>
              <a:rPr lang="en-US" dirty="0" err="1" smtClean="0"/>
              <a:t>clopidogrel</a:t>
            </a:r>
            <a:r>
              <a:rPr lang="en-US" dirty="0" smtClean="0"/>
              <a:t> + warfarin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1432" y="6366043"/>
            <a:ext cx="271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Cannon Ch. NEJM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pacientů po IM v ČR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18945"/>
            <a:ext cx="6929529" cy="365759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 ČR je diagnostikováno ročně  14,000 AIM </a:t>
            </a:r>
          </a:p>
          <a:p>
            <a:r>
              <a:rPr lang="cs-CZ" sz="2400" dirty="0" smtClean="0"/>
              <a:t>Prevalence pacientů po AIM je v ČR 85,000</a:t>
            </a:r>
          </a:p>
          <a:p>
            <a:r>
              <a:rPr lang="cs-CZ" sz="2400" dirty="0" smtClean="0"/>
              <a:t>Hospitalizační mortalitu AIM 4-12%</a:t>
            </a:r>
          </a:p>
          <a:p>
            <a:r>
              <a:rPr lang="cs-CZ" sz="2400" dirty="0" smtClean="0"/>
              <a:t>Jednoroční mortalita 10%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53" r="11497"/>
          <a:stretch/>
        </p:blipFill>
        <p:spPr>
          <a:xfrm>
            <a:off x="5214888" y="4012191"/>
            <a:ext cx="3893843" cy="28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DAPT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140"/>
            <a:ext cx="4826000" cy="387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9417" y="6350363"/>
            <a:ext cx="50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Zocca</a:t>
            </a:r>
            <a:r>
              <a:rPr lang="en-US" dirty="0" smtClean="0"/>
              <a:t> P. </a:t>
            </a:r>
            <a:r>
              <a:rPr lang="en-US" dirty="0" err="1" smtClean="0"/>
              <a:t>Eurointervention</a:t>
            </a:r>
            <a:r>
              <a:rPr lang="en-US" dirty="0" smtClean="0"/>
              <a:t> 2017;13:1168-1176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330"/>
          <a:stretch/>
        </p:blipFill>
        <p:spPr>
          <a:xfrm>
            <a:off x="4845988" y="1944308"/>
            <a:ext cx="4219622" cy="28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0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DAPT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560"/>
            <a:ext cx="6192679" cy="210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75" y="2055560"/>
            <a:ext cx="2965382" cy="2109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625" y="4311742"/>
            <a:ext cx="3288658" cy="23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24543"/>
            <a:ext cx="7829800" cy="4604220"/>
          </a:xfrm>
        </p:spPr>
        <p:txBody>
          <a:bodyPr>
            <a:noAutofit/>
          </a:bodyPr>
          <a:lstStyle/>
          <a:p>
            <a:r>
              <a:rPr lang="cs-CZ" sz="2400" dirty="0" smtClean="0"/>
              <a:t>U všech pacientů po AIM je nutná stratifikace rizika,   a to jak recidivy ischemických, tak krvácivých komplikací.</a:t>
            </a:r>
          </a:p>
          <a:p>
            <a:r>
              <a:rPr lang="cs-CZ" sz="2400" dirty="0" smtClean="0"/>
              <a:t> Je patrný trend ke snižování agresivity antitrombotické terapie. </a:t>
            </a:r>
          </a:p>
          <a:p>
            <a:r>
              <a:rPr lang="cs-CZ" sz="2400" dirty="0" smtClean="0"/>
              <a:t>Sekundární prevence spočívá ve výrazném akcentu na změnu životního stylu a farmakoterapii s prokázaným vlivem na mortalitu.</a:t>
            </a:r>
          </a:p>
          <a:p>
            <a:r>
              <a:rPr lang="cs-CZ" sz="2400" dirty="0" smtClean="0"/>
              <a:t>Kombinované preparáty zvyšují </a:t>
            </a:r>
            <a:r>
              <a:rPr lang="cs-CZ" sz="2400" dirty="0" err="1" smtClean="0"/>
              <a:t>compliance</a:t>
            </a:r>
            <a:r>
              <a:rPr lang="cs-CZ" sz="2400" dirty="0" smtClean="0"/>
              <a:t> pacientů s léčbou a tím přispívaní ke zlepšení  prognózy pacienta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Závěry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131511"/>
            <a:ext cx="7543800" cy="914400"/>
          </a:xfrm>
        </p:spPr>
        <p:txBody>
          <a:bodyPr/>
          <a:lstStyle/>
          <a:p>
            <a:r>
              <a:rPr lang="en-US" dirty="0"/>
              <a:t>Make Mr. Bean happy again 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26633"/>
            <a:ext cx="8902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413" y="1458231"/>
            <a:ext cx="7979934" cy="49234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Podcenění rizika: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záměna AKS s </a:t>
            </a:r>
            <a:r>
              <a:rPr lang="cs-CZ" sz="2000" dirty="0" err="1"/>
              <a:t>vertebrogenním</a:t>
            </a:r>
            <a:r>
              <a:rPr lang="cs-CZ" sz="2000" dirty="0"/>
              <a:t> algickým </a:t>
            </a:r>
            <a:r>
              <a:rPr lang="cs-CZ" sz="2000" dirty="0" err="1"/>
              <a:t>sy</a:t>
            </a:r>
            <a:endParaRPr lang="cs-CZ" sz="2000" dirty="0"/>
          </a:p>
          <a:p>
            <a:pPr lvl="1">
              <a:lnSpc>
                <a:spcPct val="90000"/>
              </a:lnSpc>
            </a:pPr>
            <a:r>
              <a:rPr lang="cs-CZ" sz="2000" dirty="0"/>
              <a:t>neprovedení </a:t>
            </a:r>
            <a:r>
              <a:rPr lang="cs-CZ" sz="2000" dirty="0" err="1"/>
              <a:t>Ekg</a:t>
            </a:r>
            <a:endParaRPr lang="cs-CZ" sz="2000" dirty="0"/>
          </a:p>
          <a:p>
            <a:pPr lvl="1">
              <a:lnSpc>
                <a:spcPct val="90000"/>
              </a:lnSpc>
            </a:pPr>
            <a:r>
              <a:rPr lang="cs-CZ" sz="2000" dirty="0"/>
              <a:t>transport bez monitoru (v extrému jede nemocný sám)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Strach z </a:t>
            </a:r>
            <a:r>
              <a:rPr lang="cs-CZ" sz="2400" dirty="0" err="1">
                <a:solidFill>
                  <a:srgbClr val="FFFF00"/>
                </a:solidFill>
              </a:rPr>
              <a:t>antikoagulace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Zbytečná </a:t>
            </a:r>
            <a:r>
              <a:rPr lang="cs-CZ" sz="2400" dirty="0" err="1">
                <a:solidFill>
                  <a:srgbClr val="FFFF00"/>
                </a:solidFill>
              </a:rPr>
              <a:t>antikoagulace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endParaRPr lang="cs-CZ" sz="2400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UFH </a:t>
            </a:r>
            <a:r>
              <a:rPr lang="cs-CZ" sz="2400" dirty="0"/>
              <a:t>+ </a:t>
            </a:r>
            <a:r>
              <a:rPr lang="cs-CZ" sz="2400" dirty="0" smtClean="0"/>
              <a:t>LMWH</a:t>
            </a:r>
            <a:endParaRPr lang="cs-CZ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Čekání na výsledky Troponinu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FFFF00"/>
                </a:solidFill>
              </a:rPr>
              <a:t>Zbytečná administrativa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51031"/>
            <a:ext cx="8033610" cy="914400"/>
          </a:xfrm>
        </p:spPr>
        <p:txBody>
          <a:bodyPr/>
          <a:lstStyle/>
          <a:p>
            <a:r>
              <a:rPr lang="en-US" dirty="0" err="1" smtClean="0"/>
              <a:t>Chyby</a:t>
            </a:r>
            <a:r>
              <a:rPr lang="en-US" dirty="0" smtClean="0"/>
              <a:t> v </a:t>
            </a:r>
            <a:r>
              <a:rPr lang="en-US" dirty="0" err="1" smtClean="0"/>
              <a:t>prehospitalizační</a:t>
            </a:r>
            <a:r>
              <a:rPr lang="en-US" dirty="0" smtClean="0"/>
              <a:t> </a:t>
            </a:r>
            <a:r>
              <a:rPr lang="en-US" dirty="0" err="1" smtClean="0"/>
              <a:t>léčbě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589" y="3380461"/>
            <a:ext cx="2606412" cy="34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26902"/>
            <a:ext cx="4096999" cy="52742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777" y="351031"/>
            <a:ext cx="8842205" cy="914400"/>
          </a:xfrm>
        </p:spPr>
        <p:txBody>
          <a:bodyPr/>
          <a:lstStyle/>
          <a:p>
            <a:r>
              <a:rPr lang="en-US" dirty="0" err="1" smtClean="0"/>
              <a:t>Volba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r>
              <a:rPr lang="en-US" dirty="0" err="1" smtClean="0"/>
              <a:t>revaskularizační</a:t>
            </a:r>
            <a:r>
              <a:rPr lang="en-US" dirty="0" smtClean="0"/>
              <a:t> </a:t>
            </a:r>
            <a:r>
              <a:rPr lang="en-US" dirty="0" err="1" smtClean="0"/>
              <a:t>terapie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2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9088" y="1605023"/>
            <a:ext cx="6096000" cy="3657599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endParaRPr lang="cs-CZ" dirty="0" smtClean="0"/>
          </a:p>
          <a:p>
            <a:r>
              <a:rPr lang="cs-CZ" sz="2400" dirty="0" smtClean="0"/>
              <a:t>Plná </a:t>
            </a:r>
            <a:r>
              <a:rPr lang="cs-CZ" sz="2400" dirty="0" err="1" smtClean="0"/>
              <a:t>revaskularizace</a:t>
            </a:r>
            <a:r>
              <a:rPr lang="cs-CZ" sz="2400" dirty="0" smtClean="0"/>
              <a:t> / reziduální koronární postižení </a:t>
            </a:r>
          </a:p>
          <a:p>
            <a:r>
              <a:rPr lang="cs-CZ" sz="2400" dirty="0" smtClean="0"/>
              <a:t>Komplexnost provedeného výkonu </a:t>
            </a:r>
          </a:p>
          <a:p>
            <a:r>
              <a:rPr lang="cs-CZ" sz="2400" dirty="0" smtClean="0"/>
              <a:t>Rozsah reziduální ischémie</a:t>
            </a:r>
          </a:p>
          <a:p>
            <a:r>
              <a:rPr lang="cs-CZ" sz="2400" dirty="0" smtClean="0"/>
              <a:t>Komorbidity:</a:t>
            </a:r>
          </a:p>
          <a:p>
            <a:pPr lvl="1"/>
            <a:r>
              <a:rPr lang="cs-CZ" sz="2000" dirty="0" smtClean="0"/>
              <a:t>Diabetes , renální insuficience, kouření</a:t>
            </a:r>
            <a:endParaRPr lang="cs-CZ" sz="2000" dirty="0"/>
          </a:p>
          <a:p>
            <a:r>
              <a:rPr lang="cs-CZ" sz="2200" dirty="0" err="1"/>
              <a:t>P</a:t>
            </a:r>
            <a:r>
              <a:rPr lang="cs-CZ" sz="2200" dirty="0" err="1" smtClean="0"/>
              <a:t>rokoagulační</a:t>
            </a:r>
            <a:r>
              <a:rPr lang="cs-CZ" sz="2200" dirty="0" smtClean="0"/>
              <a:t> stav / antikoagulační terapie</a:t>
            </a:r>
          </a:p>
          <a:p>
            <a:r>
              <a:rPr lang="cs-CZ" sz="2400" dirty="0" smtClean="0"/>
              <a:t>Riziko krvácení</a:t>
            </a:r>
          </a:p>
          <a:p>
            <a:r>
              <a:rPr lang="cs-CZ" sz="2400" dirty="0" smtClean="0"/>
              <a:t>Sociální status a vzdělání </a:t>
            </a:r>
          </a:p>
          <a:p>
            <a:pPr marL="384048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Základní informace určující strategii sekundární prevence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583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297" y="351031"/>
            <a:ext cx="7897743" cy="914400"/>
          </a:xfrm>
        </p:spPr>
        <p:txBody>
          <a:bodyPr/>
          <a:lstStyle/>
          <a:p>
            <a:r>
              <a:rPr lang="cs-CZ" sz="2800" dirty="0" smtClean="0"/>
              <a:t>Riziko vzniku MACE podle přítomnosti myokardiální ischémie a dopad vzniku re IM na prognózu </a:t>
            </a:r>
            <a:endParaRPr lang="cs-CZ" sz="2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03097246"/>
              </p:ext>
            </p:extLst>
          </p:nvPr>
        </p:nvGraphicFramePr>
        <p:xfrm>
          <a:off x="49756" y="1962946"/>
          <a:ext cx="5280652" cy="368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3297" y="5928535"/>
            <a:ext cx="43859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>
                <a:solidFill>
                  <a:srgbClr val="FFFFFF"/>
                </a:solidFill>
              </a:rPr>
              <a:t>Shaw.  </a:t>
            </a:r>
            <a:r>
              <a:rPr lang="cs-CZ" b="0" dirty="0" err="1">
                <a:solidFill>
                  <a:srgbClr val="FFFFFF"/>
                </a:solidFill>
              </a:rPr>
              <a:t>Circulation</a:t>
            </a:r>
            <a:r>
              <a:rPr lang="cs-CZ" b="0" dirty="0">
                <a:solidFill>
                  <a:srgbClr val="FFFFFF"/>
                </a:solidFill>
              </a:rPr>
              <a:t>  2008</a:t>
            </a:r>
            <a:r>
              <a:rPr lang="en-US" b="0" dirty="0">
                <a:solidFill>
                  <a:srgbClr val="FFFFFF"/>
                </a:solidFill>
              </a:rPr>
              <a:t>;</a:t>
            </a:r>
            <a:r>
              <a:rPr lang="cs-CZ" b="0" dirty="0">
                <a:solidFill>
                  <a:srgbClr val="FFFFFF"/>
                </a:solidFill>
              </a:rPr>
              <a:t>117:1283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4022" y="1586627"/>
            <a:ext cx="462895" cy="37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472" y="2148146"/>
            <a:ext cx="4098705" cy="302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0408" y="5928535"/>
            <a:ext cx="343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Kernis</a:t>
            </a:r>
            <a:r>
              <a:rPr lang="en-US" dirty="0" smtClean="0"/>
              <a:t> S. JACC 2003;42:1173-7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684" y="1536631"/>
            <a:ext cx="6096000" cy="394551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Zanechání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kouření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 err="1" smtClean="0"/>
              <a:t>Redukce</a:t>
            </a:r>
            <a:r>
              <a:rPr lang="en-US" dirty="0" smtClean="0"/>
              <a:t> mortality  o 25-50%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Redukce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hmotnosti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 BMI &lt; 25 kg/m</a:t>
            </a:r>
            <a:r>
              <a:rPr lang="en-US" baseline="30000" dirty="0" smtClean="0"/>
              <a:t>2</a:t>
            </a:r>
            <a:r>
              <a:rPr lang="en-US" dirty="0" smtClean="0"/>
              <a:t> (&lt; 30 kg/m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Obvod</a:t>
            </a:r>
            <a:r>
              <a:rPr lang="en-US" dirty="0" smtClean="0"/>
              <a:t> </a:t>
            </a:r>
            <a:r>
              <a:rPr lang="en-US" dirty="0" err="1" smtClean="0"/>
              <a:t>pasu</a:t>
            </a:r>
            <a:r>
              <a:rPr lang="en-US" dirty="0" smtClean="0"/>
              <a:t> &lt; 102 cm u </a:t>
            </a:r>
            <a:r>
              <a:rPr lang="en-US" dirty="0" err="1" smtClean="0"/>
              <a:t>mužů</a:t>
            </a:r>
            <a:r>
              <a:rPr lang="en-US" dirty="0" smtClean="0"/>
              <a:t> a &lt; 88 cm u </a:t>
            </a:r>
            <a:r>
              <a:rPr lang="en-US" dirty="0" err="1" smtClean="0"/>
              <a:t>žen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Zvýšení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tělesné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zátěže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/>
              <a:t>Redukce</a:t>
            </a:r>
            <a:r>
              <a:rPr lang="en-US" dirty="0" smtClean="0"/>
              <a:t> mortality o 22%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Návrat</a:t>
            </a:r>
            <a:r>
              <a:rPr lang="en-US" dirty="0" smtClean="0">
                <a:solidFill>
                  <a:srgbClr val="FFFF00"/>
                </a:solidFill>
              </a:rPr>
              <a:t> do </a:t>
            </a:r>
            <a:r>
              <a:rPr lang="en-US" dirty="0" err="1" smtClean="0">
                <a:solidFill>
                  <a:srgbClr val="FFFF00"/>
                </a:solidFill>
              </a:rPr>
              <a:t>práce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Adherence k </a:t>
            </a:r>
            <a:r>
              <a:rPr lang="en-US" dirty="0" err="1" smtClean="0">
                <a:solidFill>
                  <a:srgbClr val="FFFF00"/>
                </a:solidFill>
              </a:rPr>
              <a:t>léčbě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 smtClean="0"/>
              <a:t>57%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letech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Sekundární</a:t>
            </a:r>
            <a:r>
              <a:rPr lang="en-US" dirty="0" smtClean="0"/>
              <a:t> </a:t>
            </a:r>
            <a:r>
              <a:rPr lang="en-US" dirty="0" err="1" smtClean="0"/>
              <a:t>prevence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787" y="3345854"/>
            <a:ext cx="2324214" cy="35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330" y="1426873"/>
            <a:ext cx="7014758" cy="5252768"/>
          </a:xfrm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</a:rPr>
              <a:t>Antiagregační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terapie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1600" dirty="0" smtClean="0"/>
              <a:t>ASA 75-100 mg </a:t>
            </a:r>
            <a:r>
              <a:rPr lang="en-US" sz="1600" dirty="0" err="1" smtClean="0"/>
              <a:t>denně</a:t>
            </a:r>
            <a:endParaRPr lang="en-US" sz="1600" dirty="0" smtClean="0"/>
          </a:p>
          <a:p>
            <a:pPr lvl="1"/>
            <a:r>
              <a:rPr lang="en-US" sz="1600" dirty="0" smtClean="0"/>
              <a:t>DAPT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dobu</a:t>
            </a:r>
            <a:r>
              <a:rPr lang="en-US" sz="1600" dirty="0" smtClean="0"/>
              <a:t> 12-ti </a:t>
            </a:r>
            <a:r>
              <a:rPr lang="en-US" sz="1600" dirty="0" err="1" smtClean="0"/>
              <a:t>měsíců</a:t>
            </a:r>
            <a:endParaRPr lang="en-US" sz="1600" dirty="0" smtClean="0"/>
          </a:p>
          <a:p>
            <a:pPr lvl="1"/>
            <a:r>
              <a:rPr lang="en-US" sz="1600" dirty="0" err="1" smtClean="0"/>
              <a:t>Nemocní</a:t>
            </a:r>
            <a:r>
              <a:rPr lang="en-US" sz="1600" dirty="0" smtClean="0"/>
              <a:t> s </a:t>
            </a:r>
            <a:r>
              <a:rPr lang="en-US" sz="1600" dirty="0" err="1" smtClean="0"/>
              <a:t>vysokým</a:t>
            </a:r>
            <a:r>
              <a:rPr lang="en-US" sz="1600" dirty="0" smtClean="0"/>
              <a:t> </a:t>
            </a:r>
            <a:r>
              <a:rPr lang="en-US" sz="1600" dirty="0" err="1" smtClean="0"/>
              <a:t>rizikem</a:t>
            </a:r>
            <a:r>
              <a:rPr lang="en-US" sz="1600" dirty="0" smtClean="0"/>
              <a:t> </a:t>
            </a:r>
            <a:r>
              <a:rPr lang="en-US" sz="1600" dirty="0" err="1" smtClean="0"/>
              <a:t>krvácení</a:t>
            </a:r>
            <a:r>
              <a:rPr lang="en-US" sz="1600" dirty="0" smtClean="0"/>
              <a:t> – 6 </a:t>
            </a:r>
            <a:r>
              <a:rPr lang="en-US" sz="1600" dirty="0" err="1" smtClean="0"/>
              <a:t>měsíců</a:t>
            </a:r>
            <a:endParaRPr lang="en-US" sz="1600" dirty="0" smtClean="0"/>
          </a:p>
          <a:p>
            <a:r>
              <a:rPr lang="en-US" sz="1800" dirty="0" err="1" smtClean="0">
                <a:solidFill>
                  <a:srgbClr val="FFFF00"/>
                </a:solidFill>
              </a:rPr>
              <a:t>Kardioselektivní</a:t>
            </a:r>
            <a:r>
              <a:rPr lang="en-US" sz="1800" dirty="0" smtClean="0">
                <a:solidFill>
                  <a:srgbClr val="FFFF00"/>
                </a:solidFill>
              </a:rPr>
              <a:t> beta </a:t>
            </a:r>
            <a:r>
              <a:rPr lang="en-US" sz="1800" dirty="0" err="1" smtClean="0">
                <a:solidFill>
                  <a:srgbClr val="FFFF00"/>
                </a:solidFill>
              </a:rPr>
              <a:t>blokátory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/>
              <a:t>EF LK &lt; 40%  </a:t>
            </a:r>
            <a:r>
              <a:rPr lang="en-US" sz="1600" dirty="0" err="1" smtClean="0"/>
              <a:t>jednoznačný</a:t>
            </a:r>
            <a:r>
              <a:rPr lang="en-US" sz="1600" dirty="0" smtClean="0"/>
              <a:t> benefit</a:t>
            </a:r>
          </a:p>
          <a:p>
            <a:pPr lvl="1"/>
            <a:r>
              <a:rPr lang="en-US" sz="1600" dirty="0" smtClean="0"/>
              <a:t>EF LK &gt; 40% </a:t>
            </a:r>
            <a:r>
              <a:rPr lang="en-US" sz="1600" dirty="0" err="1" smtClean="0"/>
              <a:t>spíše</a:t>
            </a:r>
            <a:r>
              <a:rPr lang="en-US" sz="1600" dirty="0" smtClean="0"/>
              <a:t> </a:t>
            </a:r>
            <a:r>
              <a:rPr lang="en-US" sz="1600" dirty="0" err="1" smtClean="0"/>
              <a:t>ano</a:t>
            </a:r>
            <a:endParaRPr lang="en-US" sz="1600" dirty="0" smtClean="0"/>
          </a:p>
          <a:p>
            <a:r>
              <a:rPr lang="en-US" sz="1800" dirty="0" smtClean="0">
                <a:solidFill>
                  <a:srgbClr val="FFFF00"/>
                </a:solidFill>
              </a:rPr>
              <a:t>ACEI (ARB)</a:t>
            </a:r>
          </a:p>
          <a:p>
            <a:pPr lvl="1"/>
            <a:r>
              <a:rPr lang="en-US" sz="1600" dirty="0" smtClean="0"/>
              <a:t>EF LK &lt; 40% </a:t>
            </a:r>
            <a:r>
              <a:rPr lang="en-US" sz="1600" dirty="0" err="1" smtClean="0"/>
              <a:t>jednoznačně</a:t>
            </a:r>
            <a:r>
              <a:rPr lang="en-US" sz="1600" dirty="0" smtClean="0"/>
              <a:t> </a:t>
            </a:r>
            <a:r>
              <a:rPr lang="en-US" sz="1600" dirty="0" err="1" smtClean="0"/>
              <a:t>ano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DM, </a:t>
            </a:r>
            <a:r>
              <a:rPr lang="en-US" sz="1600" dirty="0" err="1" smtClean="0"/>
              <a:t>přední</a:t>
            </a:r>
            <a:r>
              <a:rPr lang="en-US" sz="1600" dirty="0" smtClean="0"/>
              <a:t> IM</a:t>
            </a:r>
          </a:p>
          <a:p>
            <a:r>
              <a:rPr lang="en-US" sz="1800" dirty="0" err="1" smtClean="0">
                <a:solidFill>
                  <a:srgbClr val="FFFF00"/>
                </a:solidFill>
              </a:rPr>
              <a:t>Hypolipidemická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terapie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1600" dirty="0" err="1" smtClean="0"/>
              <a:t>Redukce</a:t>
            </a:r>
            <a:r>
              <a:rPr lang="en-US" sz="1600" dirty="0" smtClean="0"/>
              <a:t> LDL pod 1.8 </a:t>
            </a:r>
            <a:r>
              <a:rPr lang="en-US" sz="1600" dirty="0" err="1" smtClean="0"/>
              <a:t>mmol</a:t>
            </a:r>
            <a:r>
              <a:rPr lang="en-US" sz="1600" dirty="0" smtClean="0"/>
              <a:t>/l </a:t>
            </a:r>
            <a:r>
              <a:rPr lang="en-US" sz="1600" dirty="0" err="1" smtClean="0"/>
              <a:t>nebo</a:t>
            </a:r>
            <a:r>
              <a:rPr lang="en-US" sz="1600" dirty="0" smtClean="0"/>
              <a:t> 50% </a:t>
            </a:r>
            <a:r>
              <a:rPr lang="en-US" sz="1600" dirty="0" err="1" smtClean="0"/>
              <a:t>redukce</a:t>
            </a:r>
            <a:r>
              <a:rPr lang="en-US" sz="1600" dirty="0" smtClean="0"/>
              <a:t>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Inhibitory </a:t>
            </a:r>
            <a:r>
              <a:rPr lang="en-US" sz="1800" dirty="0" err="1" smtClean="0">
                <a:solidFill>
                  <a:srgbClr val="FFFF00"/>
                </a:solidFill>
              </a:rPr>
              <a:t>aldosteronu</a:t>
            </a:r>
            <a:endParaRPr lang="en-US" sz="1800" dirty="0" smtClean="0">
              <a:solidFill>
                <a:srgbClr val="FFFF00"/>
              </a:solidFill>
            </a:endParaRPr>
          </a:p>
          <a:p>
            <a:pPr lvl="1"/>
            <a:r>
              <a:rPr lang="en-US" sz="1600" dirty="0" smtClean="0"/>
              <a:t>EF LK &lt; 40%</a:t>
            </a:r>
          </a:p>
          <a:p>
            <a:pPr lvl="1"/>
            <a:r>
              <a:rPr lang="en-US" sz="1600" dirty="0" err="1"/>
              <a:t>s</a:t>
            </a:r>
            <a:r>
              <a:rPr lang="en-US" sz="1600" dirty="0" err="1" smtClean="0"/>
              <a:t>pironolakton</a:t>
            </a:r>
            <a:r>
              <a:rPr lang="en-US" sz="1600" dirty="0" smtClean="0"/>
              <a:t> / </a:t>
            </a:r>
            <a:r>
              <a:rPr lang="en-US" sz="1600" dirty="0" err="1" smtClean="0"/>
              <a:t>eplerenon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Farmakoterapie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IM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44" y="3915737"/>
            <a:ext cx="3372555" cy="29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kardioselektivity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74" y="5761428"/>
            <a:ext cx="9278844" cy="91307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fr-FR"/>
            </a:defPPr>
            <a:lvl1pPr>
              <a:spcBef>
                <a:spcPts val="400"/>
              </a:spcBef>
              <a:defRPr sz="800">
                <a:ea typeface="ヒラギノ角ゴ Pro W3" pitchFamily="-1" charset="-128"/>
              </a:defRPr>
            </a:lvl1pPr>
          </a:lstStyle>
          <a:p>
            <a:r>
              <a:rPr lang="en-US" altLang="de-DE" dirty="0" smtClean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en-US" altLang="de-DE" dirty="0" smtClean="0"/>
              <a:t>. Cruickshank </a:t>
            </a:r>
            <a:r>
              <a:rPr lang="en-US" altLang="de-DE" dirty="0"/>
              <a:t>JM. The Modern Role of Beta-blockers in Cardiovascular Medicine. Shelton, CT: People's Medical Publishing House-USA;2011, Fig. 1-5</a:t>
            </a:r>
            <a:r>
              <a:rPr lang="en-GB" altLang="de-DE" dirty="0"/>
              <a:t>  </a:t>
            </a:r>
          </a:p>
          <a:p>
            <a:r>
              <a:rPr lang="de-DE" altLang="de-DE" dirty="0" smtClean="0"/>
              <a:t>2. Wellstein </a:t>
            </a:r>
            <a:r>
              <a:rPr lang="de-DE" altLang="de-DE" dirty="0"/>
              <a:t>A, Palm D, Belz G. </a:t>
            </a:r>
            <a:r>
              <a:rPr lang="de-DE" altLang="de-DE" dirty="0" err="1"/>
              <a:t>Affinity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selectivity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el-GR" altLang="de-DE" dirty="0"/>
              <a:t>β-</a:t>
            </a:r>
            <a:r>
              <a:rPr lang="de-DE" altLang="de-DE" dirty="0" err="1"/>
              <a:t>adrenoceptor</a:t>
            </a:r>
            <a:r>
              <a:rPr lang="de-DE" altLang="de-DE" dirty="0"/>
              <a:t> </a:t>
            </a:r>
            <a:r>
              <a:rPr lang="de-DE" altLang="de-DE" dirty="0" err="1"/>
              <a:t>antagonists</a:t>
            </a:r>
            <a:r>
              <a:rPr lang="de-DE" altLang="de-DE" dirty="0"/>
              <a:t> in vitro.  J </a:t>
            </a:r>
            <a:r>
              <a:rPr lang="de-DE" altLang="de-DE" dirty="0" err="1"/>
              <a:t>Cardiovasc</a:t>
            </a:r>
            <a:r>
              <a:rPr lang="de-DE" altLang="de-DE" dirty="0"/>
              <a:t> </a:t>
            </a:r>
            <a:r>
              <a:rPr lang="de-DE" altLang="de-DE" dirty="0" err="1"/>
              <a:t>Pharmacol</a:t>
            </a:r>
            <a:r>
              <a:rPr lang="de-DE" altLang="de-DE" dirty="0"/>
              <a:t>. 1986; 8 (</a:t>
            </a:r>
            <a:r>
              <a:rPr lang="de-DE" altLang="de-DE" dirty="0" err="1"/>
              <a:t>Suppl</a:t>
            </a:r>
            <a:r>
              <a:rPr lang="de-DE" altLang="de-DE" dirty="0"/>
              <a:t>. 11): 36–40.</a:t>
            </a:r>
          </a:p>
          <a:p>
            <a:r>
              <a:rPr lang="de-DE" altLang="de-DE" dirty="0" smtClean="0"/>
              <a:t>3. Wellstein </a:t>
            </a:r>
            <a:r>
              <a:rPr lang="de-DE" altLang="de-DE" dirty="0"/>
              <a:t>A, Palm D, Betz GG et al. </a:t>
            </a:r>
            <a:r>
              <a:rPr lang="de-DE" altLang="de-DE" dirty="0" err="1"/>
              <a:t>Reduction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exercise</a:t>
            </a:r>
            <a:r>
              <a:rPr lang="de-DE" altLang="de-DE" dirty="0"/>
              <a:t> </a:t>
            </a:r>
            <a:r>
              <a:rPr lang="de-DE" altLang="de-DE" dirty="0" err="1"/>
              <a:t>tachycardia</a:t>
            </a:r>
            <a:r>
              <a:rPr lang="de-DE" altLang="de-DE" dirty="0"/>
              <a:t> in man after </a:t>
            </a:r>
            <a:r>
              <a:rPr lang="de-DE" altLang="de-DE" dirty="0" err="1"/>
              <a:t>propranolol</a:t>
            </a:r>
            <a:r>
              <a:rPr lang="de-DE" altLang="de-DE" dirty="0"/>
              <a:t> and bisoprolol in </a:t>
            </a:r>
            <a:r>
              <a:rPr lang="de-DE" altLang="de-DE" dirty="0" err="1"/>
              <a:t>comparison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beta-</a:t>
            </a:r>
            <a:r>
              <a:rPr lang="de-DE" altLang="de-DE" dirty="0" err="1"/>
              <a:t>adrenoceptor</a:t>
            </a:r>
            <a:r>
              <a:rPr lang="de-DE" altLang="de-DE" dirty="0"/>
              <a:t> </a:t>
            </a:r>
            <a:r>
              <a:rPr lang="de-DE" altLang="de-DE" dirty="0" err="1"/>
              <a:t>occupancy</a:t>
            </a:r>
            <a:r>
              <a:rPr lang="de-DE" altLang="de-DE" dirty="0"/>
              <a:t>. 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Eur</a:t>
            </a:r>
            <a:r>
              <a:rPr lang="de-DE" altLang="de-DE" dirty="0" smtClean="0"/>
              <a:t> </a:t>
            </a:r>
            <a:r>
              <a:rPr lang="de-DE" altLang="de-DE" dirty="0"/>
              <a:t>Heart J. 1987; 8 (</a:t>
            </a:r>
            <a:r>
              <a:rPr lang="de-DE" altLang="de-DE" dirty="0" err="1"/>
              <a:t>Suppl</a:t>
            </a:r>
            <a:r>
              <a:rPr lang="de-DE" altLang="de-DE" dirty="0"/>
              <a:t>. M): 3–8.</a:t>
            </a:r>
          </a:p>
          <a:p>
            <a:r>
              <a:rPr lang="de-DE" altLang="de-DE" dirty="0" smtClean="0"/>
              <a:t>4. </a:t>
            </a:r>
            <a:r>
              <a:rPr lang="de-DE" altLang="de-DE" dirty="0" err="1" smtClean="0"/>
              <a:t>Maack</a:t>
            </a:r>
            <a:r>
              <a:rPr lang="de-DE" altLang="de-DE" dirty="0" smtClean="0"/>
              <a:t> </a:t>
            </a:r>
            <a:r>
              <a:rPr lang="de-DE" altLang="de-DE" dirty="0"/>
              <a:t>C, </a:t>
            </a:r>
            <a:r>
              <a:rPr lang="de-DE" altLang="de-DE" dirty="0" err="1"/>
              <a:t>Tyroller</a:t>
            </a:r>
            <a:r>
              <a:rPr lang="de-DE" altLang="de-DE" dirty="0"/>
              <a:t> S, Schnabel P et al. </a:t>
            </a:r>
            <a:r>
              <a:rPr lang="de-DE" altLang="de-DE" dirty="0" err="1"/>
              <a:t>Characterization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1-selectivity, </a:t>
            </a:r>
            <a:r>
              <a:rPr lang="de-DE" altLang="de-DE" dirty="0" err="1"/>
              <a:t>adrenoceptor</a:t>
            </a:r>
            <a:r>
              <a:rPr lang="de-DE" altLang="de-DE" dirty="0"/>
              <a:t>-</a:t>
            </a:r>
            <a:r>
              <a:rPr lang="de-DE" altLang="de-DE" dirty="0" err="1"/>
              <a:t>Gs</a:t>
            </a:r>
            <a:r>
              <a:rPr lang="de-DE" altLang="de-DE" dirty="0"/>
              <a:t>-protein </a:t>
            </a:r>
            <a:r>
              <a:rPr lang="de-DE" altLang="de-DE" dirty="0" err="1"/>
              <a:t>interaction</a:t>
            </a:r>
            <a:r>
              <a:rPr lang="de-DE" altLang="de-DE" dirty="0"/>
              <a:t> and inverse </a:t>
            </a:r>
            <a:r>
              <a:rPr lang="de-DE" altLang="de-DE" dirty="0" err="1"/>
              <a:t>agonism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nebivolol</a:t>
            </a:r>
            <a:r>
              <a:rPr lang="de-DE" altLang="de-DE" dirty="0"/>
              <a:t> in human </a:t>
            </a:r>
            <a:r>
              <a:rPr lang="de-DE" altLang="de-DE" dirty="0" err="1"/>
              <a:t>myocardium</a:t>
            </a:r>
            <a:r>
              <a:rPr lang="de-DE" altLang="de-DE" dirty="0"/>
              <a:t>. 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Br</a:t>
            </a:r>
            <a:r>
              <a:rPr lang="de-DE" altLang="de-DE" dirty="0" smtClean="0"/>
              <a:t> </a:t>
            </a:r>
            <a:r>
              <a:rPr lang="de-DE" altLang="de-DE" dirty="0"/>
              <a:t>J </a:t>
            </a:r>
            <a:r>
              <a:rPr lang="de-DE" altLang="de-DE" dirty="0" err="1"/>
              <a:t>Pharmacol</a:t>
            </a:r>
            <a:r>
              <a:rPr lang="de-DE" altLang="de-DE" dirty="0"/>
              <a:t>. 2001;132:1817–26. </a:t>
            </a:r>
          </a:p>
          <a:p>
            <a:r>
              <a:rPr lang="de-DE" altLang="de-DE" dirty="0" smtClean="0"/>
              <a:t>5. </a:t>
            </a:r>
            <a:r>
              <a:rPr lang="de-DE" altLang="de-DE" dirty="0" err="1" smtClean="0"/>
              <a:t>Brixius</a:t>
            </a:r>
            <a:r>
              <a:rPr lang="de-DE" altLang="de-DE" dirty="0" smtClean="0"/>
              <a:t> </a:t>
            </a:r>
            <a:r>
              <a:rPr lang="de-DE" altLang="de-DE" dirty="0"/>
              <a:t>K, Bundkirchen A, </a:t>
            </a:r>
            <a:r>
              <a:rPr lang="de-DE" altLang="de-DE" dirty="0" err="1"/>
              <a:t>Bölck</a:t>
            </a:r>
            <a:r>
              <a:rPr lang="de-DE" altLang="de-DE" dirty="0"/>
              <a:t> B et al. </a:t>
            </a:r>
            <a:r>
              <a:rPr lang="de-DE" altLang="de-DE" dirty="0" err="1"/>
              <a:t>Nebivolol</a:t>
            </a:r>
            <a:r>
              <a:rPr lang="de-DE" altLang="de-DE" dirty="0"/>
              <a:t>, </a:t>
            </a:r>
            <a:r>
              <a:rPr lang="de-DE" altLang="de-DE" dirty="0" err="1"/>
              <a:t>bucindolol</a:t>
            </a:r>
            <a:r>
              <a:rPr lang="de-DE" altLang="de-DE" dirty="0"/>
              <a:t>, </a:t>
            </a:r>
            <a:r>
              <a:rPr lang="de-DE" altLang="de-DE" dirty="0" err="1"/>
              <a:t>metoprolol</a:t>
            </a:r>
            <a:r>
              <a:rPr lang="de-DE" altLang="de-DE" dirty="0"/>
              <a:t> and carvedilol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devoid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intrinsic</a:t>
            </a:r>
            <a:r>
              <a:rPr lang="de-DE" altLang="de-DE" dirty="0"/>
              <a:t> </a:t>
            </a:r>
            <a:r>
              <a:rPr lang="de-DE" altLang="de-DE" dirty="0" err="1"/>
              <a:t>sympathomimetic</a:t>
            </a:r>
            <a:r>
              <a:rPr lang="de-DE" altLang="de-DE" dirty="0"/>
              <a:t> </a:t>
            </a:r>
            <a:r>
              <a:rPr lang="de-DE" altLang="de-DE" dirty="0" err="1"/>
              <a:t>activity</a:t>
            </a:r>
            <a:r>
              <a:rPr lang="de-DE" altLang="de-DE" dirty="0"/>
              <a:t> in human </a:t>
            </a:r>
            <a:r>
              <a:rPr lang="de-DE" altLang="de-DE" dirty="0" err="1"/>
              <a:t>myocardium</a:t>
            </a:r>
            <a:r>
              <a:rPr lang="de-DE" altLang="de-DE" dirty="0"/>
              <a:t>. 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Br</a:t>
            </a:r>
            <a:r>
              <a:rPr lang="de-DE" altLang="de-DE" dirty="0" smtClean="0"/>
              <a:t> </a:t>
            </a:r>
            <a:r>
              <a:rPr lang="de-DE" altLang="de-DE" dirty="0"/>
              <a:t>J </a:t>
            </a:r>
            <a:r>
              <a:rPr lang="de-DE" altLang="de-DE" dirty="0" err="1"/>
              <a:t>Pharmacol</a:t>
            </a:r>
            <a:r>
              <a:rPr lang="de-DE" altLang="de-DE" dirty="0"/>
              <a:t>. 2001;133;1330–8.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846828" y="1484784"/>
            <a:ext cx="7300713" cy="3966447"/>
          </a:xfrm>
          <a:prstGeom prst="roundRect">
            <a:avLst>
              <a:gd name="adj" fmla="val 2746"/>
            </a:avLst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uppieren 1"/>
          <p:cNvGrpSpPr/>
          <p:nvPr/>
        </p:nvGrpSpPr>
        <p:grpSpPr>
          <a:xfrm>
            <a:off x="969897" y="2117264"/>
            <a:ext cx="6932685" cy="2940605"/>
            <a:chOff x="3051251" y="1400722"/>
            <a:chExt cx="6932685" cy="2940605"/>
          </a:xfrm>
        </p:grpSpPr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>
              <a:off x="8950473" y="1935253"/>
              <a:ext cx="579438" cy="1941512"/>
            </a:xfrm>
            <a:prstGeom prst="rect">
              <a:avLst/>
            </a:prstGeom>
            <a:solidFill>
              <a:srgbClr val="E61E50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0" name="Rectangle 63"/>
            <p:cNvSpPr>
              <a:spLocks noChangeArrowheads="1"/>
            </p:cNvSpPr>
            <p:nvPr/>
          </p:nvSpPr>
          <p:spPr bwMode="auto">
            <a:xfrm>
              <a:off x="8228162" y="2976653"/>
              <a:ext cx="581025" cy="900112"/>
            </a:xfrm>
            <a:prstGeom prst="rect">
              <a:avLst/>
            </a:prstGeom>
            <a:solidFill>
              <a:srgbClr val="149B5F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1" name="Rectangle 64"/>
            <p:cNvSpPr>
              <a:spLocks noChangeArrowheads="1"/>
            </p:cNvSpPr>
            <p:nvPr/>
          </p:nvSpPr>
          <p:spPr bwMode="auto">
            <a:xfrm>
              <a:off x="7489974" y="2976653"/>
              <a:ext cx="582613" cy="900112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2" name="Rectangle 66"/>
            <p:cNvSpPr>
              <a:spLocks noChangeArrowheads="1"/>
            </p:cNvSpPr>
            <p:nvPr/>
          </p:nvSpPr>
          <p:spPr bwMode="auto">
            <a:xfrm>
              <a:off x="6758136" y="3359240"/>
              <a:ext cx="582612" cy="52070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3" name="Rectangle 67"/>
            <p:cNvSpPr>
              <a:spLocks noChangeArrowheads="1"/>
            </p:cNvSpPr>
            <p:nvPr/>
          </p:nvSpPr>
          <p:spPr bwMode="auto">
            <a:xfrm>
              <a:off x="5997724" y="3876766"/>
              <a:ext cx="582613" cy="47625"/>
            </a:xfrm>
            <a:prstGeom prst="rect">
              <a:avLst/>
            </a:prstGeom>
            <a:solidFill>
              <a:srgbClr val="2DBECD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5973175" y="4156661"/>
              <a:ext cx="7301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Propranolol</a:t>
              </a:r>
              <a:endPara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7514003" y="2752815"/>
              <a:ext cx="5266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Atenolol</a:t>
              </a:r>
              <a:endPara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8246892" y="2749640"/>
              <a:ext cx="578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Betaxolol</a:t>
              </a:r>
              <a:endPara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5678048" y="1400722"/>
              <a:ext cx="23943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Poměr inhibice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 </a:t>
              </a: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BB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  (c</a:t>
              </a:r>
              <a:r>
                <a:rPr kumimoji="0" lang="de-DE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i/</a:t>
              </a:r>
              <a:r>
                <a:rPr kumimoji="0" lang="el-GR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β</a:t>
              </a:r>
              <a:r>
                <a:rPr kumimoji="0" lang="en-GB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1 </a:t>
              </a:r>
              <a:r>
                <a:rPr kumimoji="0" lang="en-GB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to </a:t>
              </a: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c</a:t>
              </a:r>
              <a:r>
                <a:rPr kumimoji="0" lang="de-DE" altLang="de-DE" sz="1400" b="0" i="0" u="none" strike="noStrike" kern="0" cap="none" spc="0" normalizeH="0" baseline="-2500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i/</a:t>
              </a:r>
              <a:r>
                <a:rPr kumimoji="0" lang="el-GR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β</a:t>
              </a:r>
              <a:r>
                <a:rPr kumimoji="0" lang="en-GB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2</a:t>
              </a:r>
              <a:r>
                <a:rPr kumimoji="0" lang="en-GB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)  </a:t>
              </a:r>
              <a:r>
                <a:rPr kumimoji="0" lang="en-GB" altLang="de-DE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 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6684883" y="3146515"/>
              <a:ext cx="70371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Metoprolol</a:t>
              </a:r>
              <a:endPara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7593190" y="2997290"/>
              <a:ext cx="3222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1:35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8334553" y="2997290"/>
              <a:ext cx="3222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1:35</a:t>
              </a:r>
              <a:endParaRPr kumimoji="0" lang="de-DE" alt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9064803" y="1960653"/>
              <a:ext cx="3222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1:75</a:t>
              </a:r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6219702" y="3940637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2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:1  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6877228" y="3398928"/>
              <a:ext cx="3222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1:20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3051251" y="3306595"/>
              <a:ext cx="24703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  <a:sym typeface="Symbol" panose="05050102010706020507" pitchFamily="18" charset="2"/>
                </a:rPr>
                <a:t>beta</a:t>
              </a:r>
              <a:r>
                <a:rPr kumimoji="0" lang="de-DE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  <a:sym typeface="Symbol" panose="05050102010706020507" pitchFamily="18" charset="2"/>
                </a:rPr>
                <a:t>1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  <a:sym typeface="Symbol" panose="05050102010706020507" pitchFamily="18" charset="2"/>
                </a:rPr>
                <a:t>-sele</a:t>
              </a: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  <a:sym typeface="Symbol" panose="05050102010706020507" pitchFamily="18" charset="2"/>
                </a:rPr>
                <a:t>k</a:t>
              </a:r>
              <a:r>
                <a:rPr kumimoji="0" lang="de-DE" alt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  <a:sym typeface="Symbol" panose="05050102010706020507" pitchFamily="18" charset="2"/>
                </a:rPr>
                <a:t>tivit</a:t>
              </a: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  <a:sym typeface="Symbol" panose="05050102010706020507" pitchFamily="18" charset="2"/>
                </a:rPr>
                <a:t>a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 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3051251" y="4048939"/>
              <a:ext cx="12681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beta</a:t>
              </a:r>
              <a:r>
                <a:rPr kumimoji="0" lang="de-DE" altLang="de-DE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2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-sele</a:t>
              </a: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k</a:t>
              </a:r>
              <a:r>
                <a:rPr kumimoji="0" lang="de-DE" alt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tivit</a:t>
              </a: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a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  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051251" y="3715204"/>
              <a:ext cx="938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Neselektivní</a:t>
              </a:r>
              <a:r>
                <a:rPr kumimoji="0" lang="de-DE" alt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 </a:t>
              </a:r>
              <a:endPara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8906616" y="1700303"/>
              <a:ext cx="6258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Bisoprolol</a:t>
              </a:r>
              <a:endParaRPr kumimoji="0" lang="de-DE" alt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4838848" y="3876765"/>
              <a:ext cx="5145088" cy="1588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54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7397</TotalTime>
  <Words>1039</Words>
  <Application>Microsoft Macintosh PowerPoint</Application>
  <PresentationFormat>On-screen Show (4:3)</PresentationFormat>
  <Paragraphs>168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PowerPoint Presentation</vt:lpstr>
      <vt:lpstr>Výskyt pacientů po IM v ČR</vt:lpstr>
      <vt:lpstr>Chyby v prehospitalizační léčbě</vt:lpstr>
      <vt:lpstr>Volba strategie revaskularizační terapie</vt:lpstr>
      <vt:lpstr>Základní informace určující strategii sekundární prevence </vt:lpstr>
      <vt:lpstr>Riziko vzniku MACE podle přítomnosti myokardiální ischémie a dopad vzniku re IM na prognózu </vt:lpstr>
      <vt:lpstr>Sekundární prevence po IM</vt:lpstr>
      <vt:lpstr>Farmakoterapie po IM</vt:lpstr>
      <vt:lpstr>Srovnání kardioselektivity </vt:lpstr>
      <vt:lpstr>Beta blokátory u pacientů po IM      s EF LK &gt; 40% ???</vt:lpstr>
      <vt:lpstr>Meta-analýza studií s pacienty po STEMI s EF LK &gt; 40%  7 studií, &gt; 10,000 pacientů </vt:lpstr>
      <vt:lpstr>Studie EUROPA  analýza léčby beta blokátory + perindopril</vt:lpstr>
      <vt:lpstr>PowerPoint Presentation</vt:lpstr>
      <vt:lpstr>PowerPoint Presentation</vt:lpstr>
      <vt:lpstr>Pacient s chronickou antikoagulací po recentním AKS léčeným PCI s implantací DES</vt:lpstr>
      <vt:lpstr>“Triple” terapie - strategie </vt:lpstr>
      <vt:lpstr>Nové možnosti v redukci výskytu krvácivých komplikací</vt:lpstr>
      <vt:lpstr>POINEER AF-PCI</vt:lpstr>
      <vt:lpstr>Studie RE DUAL</vt:lpstr>
      <vt:lpstr>PowerPoint Presentation</vt:lpstr>
      <vt:lpstr>CHANGE DAPT</vt:lpstr>
      <vt:lpstr>CHANGE DAPT</vt:lpstr>
      <vt:lpstr>Závěry</vt:lpstr>
      <vt:lpstr>Make Mr. Bean happy again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Conservative or invasive treatment of stable CAD ?</dc:title>
  <dc:creator>Tomas Kovarnik</dc:creator>
  <cp:lastModifiedBy>Tomas Kovarnik</cp:lastModifiedBy>
  <cp:revision>282</cp:revision>
  <dcterms:created xsi:type="dcterms:W3CDTF">2013-09-14T05:26:38Z</dcterms:created>
  <dcterms:modified xsi:type="dcterms:W3CDTF">2018-01-19T21:44:43Z</dcterms:modified>
</cp:coreProperties>
</file>