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7.xml" ContentType="application/vnd.openxmlformats-officedocument.theme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8.xml" ContentType="application/vnd.openxmlformats-officedocument.theme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theme/theme9.xml" ContentType="application/vnd.openxmlformats-officedocument.theme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theme/theme10.xml" ContentType="application/vnd.openxmlformats-officedocument.theme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theme/theme11.xml" ContentType="application/vnd.openxmlformats-officedocument.theme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theme/theme12.xml" ContentType="application/vnd.openxmlformats-officedocument.theme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theme/theme13.xml" ContentType="application/vnd.openxmlformats-officedocument.theme+xml"/>
  <Override PartName="/ppt/theme/theme1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charts/chart2.xml" ContentType="application/vnd.openxmlformats-officedocument.drawingml.chart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  <p:sldMasterId id="2147483684" r:id="rId4"/>
    <p:sldMasterId id="2147483696" r:id="rId5"/>
    <p:sldMasterId id="2147483708" r:id="rId6"/>
    <p:sldMasterId id="2147483720" r:id="rId7"/>
    <p:sldMasterId id="2147483732" r:id="rId8"/>
    <p:sldMasterId id="2147483744" r:id="rId9"/>
    <p:sldMasterId id="2147483756" r:id="rId10"/>
    <p:sldMasterId id="2147483768" r:id="rId11"/>
    <p:sldMasterId id="2147483780" r:id="rId12"/>
    <p:sldMasterId id="2147483792" r:id="rId13"/>
  </p:sldMasterIdLst>
  <p:notesMasterIdLst>
    <p:notesMasterId r:id="rId54"/>
  </p:notesMasterIdLst>
  <p:sldIdLst>
    <p:sldId id="297" r:id="rId14"/>
    <p:sldId id="430" r:id="rId15"/>
    <p:sldId id="258" r:id="rId16"/>
    <p:sldId id="259" r:id="rId17"/>
    <p:sldId id="260" r:id="rId18"/>
    <p:sldId id="261" r:id="rId19"/>
    <p:sldId id="262" r:id="rId20"/>
    <p:sldId id="268" r:id="rId21"/>
    <p:sldId id="299" r:id="rId22"/>
    <p:sldId id="265" r:id="rId23"/>
    <p:sldId id="267" r:id="rId24"/>
    <p:sldId id="272" r:id="rId25"/>
    <p:sldId id="273" r:id="rId26"/>
    <p:sldId id="274" r:id="rId27"/>
    <p:sldId id="275" r:id="rId28"/>
    <p:sldId id="276" r:id="rId29"/>
    <p:sldId id="277" r:id="rId30"/>
    <p:sldId id="278" r:id="rId31"/>
    <p:sldId id="279" r:id="rId32"/>
    <p:sldId id="283" r:id="rId33"/>
    <p:sldId id="285" r:id="rId34"/>
    <p:sldId id="284" r:id="rId35"/>
    <p:sldId id="286" r:id="rId36"/>
    <p:sldId id="287" r:id="rId37"/>
    <p:sldId id="281" r:id="rId38"/>
    <p:sldId id="282" r:id="rId39"/>
    <p:sldId id="269" r:id="rId40"/>
    <p:sldId id="270" r:id="rId41"/>
    <p:sldId id="271" r:id="rId42"/>
    <p:sldId id="288" r:id="rId43"/>
    <p:sldId id="292" r:id="rId44"/>
    <p:sldId id="293" r:id="rId45"/>
    <p:sldId id="294" r:id="rId46"/>
    <p:sldId id="298" r:id="rId47"/>
    <p:sldId id="295" r:id="rId48"/>
    <p:sldId id="290" r:id="rId49"/>
    <p:sldId id="296" r:id="rId50"/>
    <p:sldId id="289" r:id="rId51"/>
    <p:sldId id="257" r:id="rId52"/>
    <p:sldId id="280" r:id="rId53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1498" y="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177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Master" Target="slideMasters/slideMaster13.xml"/><Relationship Id="rId18" Type="http://schemas.openxmlformats.org/officeDocument/2006/relationships/slide" Target="slides/slide5.xml"/><Relationship Id="rId26" Type="http://schemas.openxmlformats.org/officeDocument/2006/relationships/slide" Target="slides/slide13.xml"/><Relationship Id="rId39" Type="http://schemas.openxmlformats.org/officeDocument/2006/relationships/slide" Target="slides/slide26.xml"/><Relationship Id="rId21" Type="http://schemas.openxmlformats.org/officeDocument/2006/relationships/slide" Target="slides/slide8.xml"/><Relationship Id="rId34" Type="http://schemas.openxmlformats.org/officeDocument/2006/relationships/slide" Target="slides/slide21.xml"/><Relationship Id="rId42" Type="http://schemas.openxmlformats.org/officeDocument/2006/relationships/slide" Target="slides/slide29.xml"/><Relationship Id="rId47" Type="http://schemas.openxmlformats.org/officeDocument/2006/relationships/slide" Target="slides/slide34.xml"/><Relationship Id="rId50" Type="http://schemas.openxmlformats.org/officeDocument/2006/relationships/slide" Target="slides/slide37.xml"/><Relationship Id="rId55" Type="http://schemas.openxmlformats.org/officeDocument/2006/relationships/presProps" Target="presProps.xml"/><Relationship Id="rId7" Type="http://schemas.openxmlformats.org/officeDocument/2006/relationships/slideMaster" Target="slideMasters/slideMaster7.xml"/><Relationship Id="rId12" Type="http://schemas.openxmlformats.org/officeDocument/2006/relationships/slideMaster" Target="slideMasters/slideMaster12.xml"/><Relationship Id="rId17" Type="http://schemas.openxmlformats.org/officeDocument/2006/relationships/slide" Target="slides/slide4.xml"/><Relationship Id="rId25" Type="http://schemas.openxmlformats.org/officeDocument/2006/relationships/slide" Target="slides/slide12.xml"/><Relationship Id="rId33" Type="http://schemas.openxmlformats.org/officeDocument/2006/relationships/slide" Target="slides/slide20.xml"/><Relationship Id="rId38" Type="http://schemas.openxmlformats.org/officeDocument/2006/relationships/slide" Target="slides/slide25.xml"/><Relationship Id="rId46" Type="http://schemas.openxmlformats.org/officeDocument/2006/relationships/slide" Target="slides/slide3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3.xml"/><Relationship Id="rId20" Type="http://schemas.openxmlformats.org/officeDocument/2006/relationships/slide" Target="slides/slide7.xml"/><Relationship Id="rId29" Type="http://schemas.openxmlformats.org/officeDocument/2006/relationships/slide" Target="slides/slide16.xml"/><Relationship Id="rId41" Type="http://schemas.openxmlformats.org/officeDocument/2006/relationships/slide" Target="slides/slide28.xml"/><Relationship Id="rId54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11.xml"/><Relationship Id="rId32" Type="http://schemas.openxmlformats.org/officeDocument/2006/relationships/slide" Target="slides/slide19.xml"/><Relationship Id="rId37" Type="http://schemas.openxmlformats.org/officeDocument/2006/relationships/slide" Target="slides/slide24.xml"/><Relationship Id="rId40" Type="http://schemas.openxmlformats.org/officeDocument/2006/relationships/slide" Target="slides/slide27.xml"/><Relationship Id="rId45" Type="http://schemas.openxmlformats.org/officeDocument/2006/relationships/slide" Target="slides/slide32.xml"/><Relationship Id="rId53" Type="http://schemas.openxmlformats.org/officeDocument/2006/relationships/slide" Target="slides/slide40.xml"/><Relationship Id="rId58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2.xml"/><Relationship Id="rId23" Type="http://schemas.openxmlformats.org/officeDocument/2006/relationships/slide" Target="slides/slide10.xml"/><Relationship Id="rId28" Type="http://schemas.openxmlformats.org/officeDocument/2006/relationships/slide" Target="slides/slide15.xml"/><Relationship Id="rId36" Type="http://schemas.openxmlformats.org/officeDocument/2006/relationships/slide" Target="slides/slide23.xml"/><Relationship Id="rId49" Type="http://schemas.openxmlformats.org/officeDocument/2006/relationships/slide" Target="slides/slide36.xml"/><Relationship Id="rId57" Type="http://schemas.openxmlformats.org/officeDocument/2006/relationships/theme" Target="theme/theme1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6.xml"/><Relationship Id="rId31" Type="http://schemas.openxmlformats.org/officeDocument/2006/relationships/slide" Target="slides/slide18.xml"/><Relationship Id="rId44" Type="http://schemas.openxmlformats.org/officeDocument/2006/relationships/slide" Target="slides/slide31.xml"/><Relationship Id="rId52" Type="http://schemas.openxmlformats.org/officeDocument/2006/relationships/slide" Target="slides/slide39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1.xml"/><Relationship Id="rId22" Type="http://schemas.openxmlformats.org/officeDocument/2006/relationships/slide" Target="slides/slide9.xml"/><Relationship Id="rId27" Type="http://schemas.openxmlformats.org/officeDocument/2006/relationships/slide" Target="slides/slide14.xml"/><Relationship Id="rId30" Type="http://schemas.openxmlformats.org/officeDocument/2006/relationships/slide" Target="slides/slide17.xml"/><Relationship Id="rId35" Type="http://schemas.openxmlformats.org/officeDocument/2006/relationships/slide" Target="slides/slide22.xml"/><Relationship Id="rId43" Type="http://schemas.openxmlformats.org/officeDocument/2006/relationships/slide" Target="slides/slide30.xml"/><Relationship Id="rId48" Type="http://schemas.openxmlformats.org/officeDocument/2006/relationships/slide" Target="slides/slide35.xml"/><Relationship Id="rId56" Type="http://schemas.openxmlformats.org/officeDocument/2006/relationships/viewProps" Target="viewProps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38.xml"/><Relationship Id="rId3" Type="http://schemas.openxmlformats.org/officeDocument/2006/relationships/slideMaster" Target="slideMasters/slideMaster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lineChart>
        <c:grouping val="standard"/>
        <c:varyColors val="0"/>
        <c:ser>
          <c:idx val="0"/>
          <c:order val="0"/>
          <c:spPr>
            <a:ln w="50800">
              <a:solidFill>
                <a:schemeClr val="tx1"/>
              </a:solidFill>
            </a:ln>
          </c:spPr>
          <c:marker>
            <c:symbol val="star"/>
            <c:size val="10"/>
            <c:spPr>
              <a:ln w="31750">
                <a:solidFill>
                  <a:schemeClr val="tx1"/>
                </a:solidFill>
              </a:ln>
            </c:spPr>
          </c:marker>
          <c:cat>
            <c:strRef>
              <c:f>List1!$A$1:$M$1</c:f>
              <c:strCache>
                <c:ptCount val="13"/>
                <c:pt idx="0">
                  <c:v>2003</c:v>
                </c:pt>
                <c:pt idx="1">
                  <c:v>2004</c:v>
                </c:pt>
                <c:pt idx="2">
                  <c:v>2005</c:v>
                </c:pt>
                <c:pt idx="3">
                  <c:v>2006</c:v>
                </c:pt>
                <c:pt idx="4">
                  <c:v>2007</c:v>
                </c:pt>
                <c:pt idx="5">
                  <c:v>2008</c:v>
                </c:pt>
                <c:pt idx="6">
                  <c:v>2009</c:v>
                </c:pt>
                <c:pt idx="7">
                  <c:v>2010</c:v>
                </c:pt>
                <c:pt idx="8">
                  <c:v>2011</c:v>
                </c:pt>
                <c:pt idx="9">
                  <c:v>2012</c:v>
                </c:pt>
                <c:pt idx="10">
                  <c:v>2013</c:v>
                </c:pt>
                <c:pt idx="11">
                  <c:v>2014</c:v>
                </c:pt>
                <c:pt idx="12">
                  <c:v>2015</c:v>
                </c:pt>
              </c:strCache>
            </c:strRef>
          </c:cat>
          <c:val>
            <c:numRef>
              <c:f>List1!$A$2:$M$2</c:f>
              <c:numCache>
                <c:formatCode>General</c:formatCode>
                <c:ptCount val="13"/>
                <c:pt idx="0">
                  <c:v>0.8</c:v>
                </c:pt>
                <c:pt idx="1">
                  <c:v>0.8</c:v>
                </c:pt>
                <c:pt idx="2">
                  <c:v>0.70000000000000062</c:v>
                </c:pt>
                <c:pt idx="3">
                  <c:v>0.70000000000000062</c:v>
                </c:pt>
                <c:pt idx="4">
                  <c:v>0.70000000000000062</c:v>
                </c:pt>
                <c:pt idx="5">
                  <c:v>0.70000000000000062</c:v>
                </c:pt>
                <c:pt idx="6">
                  <c:v>0.70000000000000062</c:v>
                </c:pt>
                <c:pt idx="7">
                  <c:v>0.70000000000000062</c:v>
                </c:pt>
                <c:pt idx="8">
                  <c:v>0.70000000000000062</c:v>
                </c:pt>
                <c:pt idx="9">
                  <c:v>0.60000000000000064</c:v>
                </c:pt>
                <c:pt idx="10">
                  <c:v>0.60000000000000064</c:v>
                </c:pt>
                <c:pt idx="11">
                  <c:v>0.60000000000000064</c:v>
                </c:pt>
                <c:pt idx="12">
                  <c:v>0.5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C096-485C-BC68-BF62340BA50A}"/>
            </c:ext>
          </c:extLst>
        </c:ser>
        <c:ser>
          <c:idx val="1"/>
          <c:order val="1"/>
          <c:spPr>
            <a:ln w="50800">
              <a:solidFill>
                <a:srgbClr val="FF0000"/>
              </a:solidFill>
            </a:ln>
          </c:spPr>
          <c:marker>
            <c:symbol val="star"/>
            <c:size val="14"/>
            <c:spPr>
              <a:ln w="31750">
                <a:solidFill>
                  <a:srgbClr val="FF0000"/>
                </a:solidFill>
              </a:ln>
            </c:spPr>
          </c:marker>
          <c:cat>
            <c:strRef>
              <c:f>List1!$A$1:$M$1</c:f>
              <c:strCache>
                <c:ptCount val="13"/>
                <c:pt idx="0">
                  <c:v>2003</c:v>
                </c:pt>
                <c:pt idx="1">
                  <c:v>2004</c:v>
                </c:pt>
                <c:pt idx="2">
                  <c:v>2005</c:v>
                </c:pt>
                <c:pt idx="3">
                  <c:v>2006</c:v>
                </c:pt>
                <c:pt idx="4">
                  <c:v>2007</c:v>
                </c:pt>
                <c:pt idx="5">
                  <c:v>2008</c:v>
                </c:pt>
                <c:pt idx="6">
                  <c:v>2009</c:v>
                </c:pt>
                <c:pt idx="7">
                  <c:v>2010</c:v>
                </c:pt>
                <c:pt idx="8">
                  <c:v>2011</c:v>
                </c:pt>
                <c:pt idx="9">
                  <c:v>2012</c:v>
                </c:pt>
                <c:pt idx="10">
                  <c:v>2013</c:v>
                </c:pt>
                <c:pt idx="11">
                  <c:v>2014</c:v>
                </c:pt>
                <c:pt idx="12">
                  <c:v>2015</c:v>
                </c:pt>
              </c:strCache>
            </c:strRef>
          </c:cat>
          <c:val>
            <c:numRef>
              <c:f>List1!$A$3:$M$3</c:f>
              <c:numCache>
                <c:formatCode>General</c:formatCode>
                <c:ptCount val="13"/>
                <c:pt idx="0">
                  <c:v>1.2</c:v>
                </c:pt>
                <c:pt idx="1">
                  <c:v>1.2</c:v>
                </c:pt>
                <c:pt idx="2">
                  <c:v>1.2</c:v>
                </c:pt>
                <c:pt idx="3">
                  <c:v>1.2</c:v>
                </c:pt>
                <c:pt idx="4">
                  <c:v>1.1000000000000001</c:v>
                </c:pt>
                <c:pt idx="5">
                  <c:v>1.2</c:v>
                </c:pt>
                <c:pt idx="7">
                  <c:v>0.8</c:v>
                </c:pt>
                <c:pt idx="8">
                  <c:v>0.8</c:v>
                </c:pt>
                <c:pt idx="9">
                  <c:v>0.8</c:v>
                </c:pt>
                <c:pt idx="10">
                  <c:v>0.70000000000000062</c:v>
                </c:pt>
                <c:pt idx="11">
                  <c:v>0.70000000000000062</c:v>
                </c:pt>
                <c:pt idx="12">
                  <c:v>0.70000000000000062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C096-485C-BC68-BF62340BA50A}"/>
            </c:ext>
          </c:extLst>
        </c:ser>
        <c:ser>
          <c:idx val="2"/>
          <c:order val="2"/>
          <c:spPr>
            <a:ln w="50800">
              <a:solidFill>
                <a:schemeClr val="tx1"/>
              </a:solidFill>
            </a:ln>
          </c:spPr>
          <c:marker>
            <c:symbol val="square"/>
            <c:size val="10"/>
            <c:spPr>
              <a:solidFill>
                <a:schemeClr val="tx1"/>
              </a:solidFill>
              <a:ln w="12700">
                <a:solidFill>
                  <a:schemeClr val="tx1"/>
                </a:solidFill>
              </a:ln>
            </c:spPr>
          </c:marker>
          <c:cat>
            <c:strRef>
              <c:f>List1!$A$1:$M$1</c:f>
              <c:strCache>
                <c:ptCount val="13"/>
                <c:pt idx="0">
                  <c:v>2003</c:v>
                </c:pt>
                <c:pt idx="1">
                  <c:v>2004</c:v>
                </c:pt>
                <c:pt idx="2">
                  <c:v>2005</c:v>
                </c:pt>
                <c:pt idx="3">
                  <c:v>2006</c:v>
                </c:pt>
                <c:pt idx="4">
                  <c:v>2007</c:v>
                </c:pt>
                <c:pt idx="5">
                  <c:v>2008</c:v>
                </c:pt>
                <c:pt idx="6">
                  <c:v>2009</c:v>
                </c:pt>
                <c:pt idx="7">
                  <c:v>2010</c:v>
                </c:pt>
                <c:pt idx="8">
                  <c:v>2011</c:v>
                </c:pt>
                <c:pt idx="9">
                  <c:v>2012</c:v>
                </c:pt>
                <c:pt idx="10">
                  <c:v>2013</c:v>
                </c:pt>
                <c:pt idx="11">
                  <c:v>2014</c:v>
                </c:pt>
                <c:pt idx="12">
                  <c:v>2015</c:v>
                </c:pt>
              </c:strCache>
            </c:strRef>
          </c:cat>
          <c:val>
            <c:numRef>
              <c:f>List1!$A$4:$M$4</c:f>
              <c:numCache>
                <c:formatCode>General</c:formatCode>
                <c:ptCount val="13"/>
                <c:pt idx="0">
                  <c:v>1.8</c:v>
                </c:pt>
                <c:pt idx="1">
                  <c:v>1.7000000000000011</c:v>
                </c:pt>
                <c:pt idx="2">
                  <c:v>1.7000000000000011</c:v>
                </c:pt>
                <c:pt idx="3">
                  <c:v>1.6</c:v>
                </c:pt>
                <c:pt idx="4">
                  <c:v>1.5</c:v>
                </c:pt>
                <c:pt idx="5">
                  <c:v>1.5</c:v>
                </c:pt>
                <c:pt idx="6">
                  <c:v>1.5</c:v>
                </c:pt>
                <c:pt idx="7">
                  <c:v>1.5</c:v>
                </c:pt>
                <c:pt idx="8">
                  <c:v>1.5</c:v>
                </c:pt>
                <c:pt idx="9">
                  <c:v>1.5</c:v>
                </c:pt>
                <c:pt idx="10">
                  <c:v>1.5</c:v>
                </c:pt>
                <c:pt idx="11">
                  <c:v>1.4</c:v>
                </c:pt>
                <c:pt idx="12">
                  <c:v>1.4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C096-485C-BC68-BF62340BA50A}"/>
            </c:ext>
          </c:extLst>
        </c:ser>
        <c:ser>
          <c:idx val="3"/>
          <c:order val="3"/>
          <c:spPr>
            <a:ln w="50800">
              <a:solidFill>
                <a:srgbClr val="FF0000"/>
              </a:solidFill>
            </a:ln>
          </c:spPr>
          <c:marker>
            <c:symbol val="square"/>
            <c:size val="10"/>
            <c:spPr>
              <a:solidFill>
                <a:srgbClr val="FF0000"/>
              </a:solidFill>
              <a:ln w="12700">
                <a:solidFill>
                  <a:srgbClr val="FF0000"/>
                </a:solidFill>
              </a:ln>
            </c:spPr>
          </c:marker>
          <c:cat>
            <c:strRef>
              <c:f>List1!$A$1:$M$1</c:f>
              <c:strCache>
                <c:ptCount val="13"/>
                <c:pt idx="0">
                  <c:v>2003</c:v>
                </c:pt>
                <c:pt idx="1">
                  <c:v>2004</c:v>
                </c:pt>
                <c:pt idx="2">
                  <c:v>2005</c:v>
                </c:pt>
                <c:pt idx="3">
                  <c:v>2006</c:v>
                </c:pt>
                <c:pt idx="4">
                  <c:v>2007</c:v>
                </c:pt>
                <c:pt idx="5">
                  <c:v>2008</c:v>
                </c:pt>
                <c:pt idx="6">
                  <c:v>2009</c:v>
                </c:pt>
                <c:pt idx="7">
                  <c:v>2010</c:v>
                </c:pt>
                <c:pt idx="8">
                  <c:v>2011</c:v>
                </c:pt>
                <c:pt idx="9">
                  <c:v>2012</c:v>
                </c:pt>
                <c:pt idx="10">
                  <c:v>2013</c:v>
                </c:pt>
                <c:pt idx="11">
                  <c:v>2014</c:v>
                </c:pt>
                <c:pt idx="12">
                  <c:v>2015</c:v>
                </c:pt>
              </c:strCache>
            </c:strRef>
          </c:cat>
          <c:val>
            <c:numRef>
              <c:f>List1!$A$5:$M$5</c:f>
              <c:numCache>
                <c:formatCode>General</c:formatCode>
                <c:ptCount val="13"/>
                <c:pt idx="0">
                  <c:v>2.6</c:v>
                </c:pt>
                <c:pt idx="1">
                  <c:v>2.5</c:v>
                </c:pt>
                <c:pt idx="2">
                  <c:v>2.2999999999999998</c:v>
                </c:pt>
                <c:pt idx="3">
                  <c:v>2.1</c:v>
                </c:pt>
                <c:pt idx="4">
                  <c:v>2</c:v>
                </c:pt>
                <c:pt idx="5">
                  <c:v>1.9</c:v>
                </c:pt>
                <c:pt idx="7">
                  <c:v>1.5</c:v>
                </c:pt>
                <c:pt idx="8">
                  <c:v>1.6</c:v>
                </c:pt>
                <c:pt idx="9">
                  <c:v>1.6</c:v>
                </c:pt>
                <c:pt idx="10">
                  <c:v>1.6</c:v>
                </c:pt>
                <c:pt idx="11">
                  <c:v>1.5</c:v>
                </c:pt>
                <c:pt idx="12">
                  <c:v>1.5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C096-485C-BC68-BF62340BA50A}"/>
            </c:ext>
          </c:extLst>
        </c:ser>
        <c:ser>
          <c:idx val="4"/>
          <c:order val="4"/>
          <c:spPr>
            <a:ln w="50800">
              <a:solidFill>
                <a:prstClr val="black"/>
              </a:solidFill>
            </a:ln>
          </c:spPr>
          <c:marker>
            <c:symbol val="circle"/>
            <c:size val="10"/>
            <c:spPr>
              <a:solidFill>
                <a:prstClr val="black"/>
              </a:solidFill>
              <a:ln w="12700">
                <a:solidFill>
                  <a:prstClr val="black"/>
                </a:solidFill>
              </a:ln>
            </c:spPr>
          </c:marker>
          <c:cat>
            <c:strRef>
              <c:f>List1!$A$1:$M$1</c:f>
              <c:strCache>
                <c:ptCount val="13"/>
                <c:pt idx="0">
                  <c:v>2003</c:v>
                </c:pt>
                <c:pt idx="1">
                  <c:v>2004</c:v>
                </c:pt>
                <c:pt idx="2">
                  <c:v>2005</c:v>
                </c:pt>
                <c:pt idx="3">
                  <c:v>2006</c:v>
                </c:pt>
                <c:pt idx="4">
                  <c:v>2007</c:v>
                </c:pt>
                <c:pt idx="5">
                  <c:v>2008</c:v>
                </c:pt>
                <c:pt idx="6">
                  <c:v>2009</c:v>
                </c:pt>
                <c:pt idx="7">
                  <c:v>2010</c:v>
                </c:pt>
                <c:pt idx="8">
                  <c:v>2011</c:v>
                </c:pt>
                <c:pt idx="9">
                  <c:v>2012</c:v>
                </c:pt>
                <c:pt idx="10">
                  <c:v>2013</c:v>
                </c:pt>
                <c:pt idx="11">
                  <c:v>2014</c:v>
                </c:pt>
                <c:pt idx="12">
                  <c:v>2015</c:v>
                </c:pt>
              </c:strCache>
            </c:strRef>
          </c:cat>
          <c:val>
            <c:numRef>
              <c:f>List1!$A$6:$M$6</c:f>
              <c:numCache>
                <c:formatCode>General</c:formatCode>
                <c:ptCount val="13"/>
                <c:pt idx="0">
                  <c:v>4.7</c:v>
                </c:pt>
                <c:pt idx="1">
                  <c:v>4.4000000000000004</c:v>
                </c:pt>
                <c:pt idx="2">
                  <c:v>4.4000000000000004</c:v>
                </c:pt>
                <c:pt idx="3">
                  <c:v>4.0999999999999996</c:v>
                </c:pt>
                <c:pt idx="4">
                  <c:v>4.0999999999999996</c:v>
                </c:pt>
                <c:pt idx="5">
                  <c:v>3.9</c:v>
                </c:pt>
                <c:pt idx="6">
                  <c:v>3.9</c:v>
                </c:pt>
                <c:pt idx="7">
                  <c:v>3.7</c:v>
                </c:pt>
                <c:pt idx="8">
                  <c:v>3.6</c:v>
                </c:pt>
                <c:pt idx="9">
                  <c:v>3.5</c:v>
                </c:pt>
                <c:pt idx="10">
                  <c:v>3.4</c:v>
                </c:pt>
                <c:pt idx="11">
                  <c:v>3.2</c:v>
                </c:pt>
                <c:pt idx="12">
                  <c:v>3.3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C096-485C-BC68-BF62340BA50A}"/>
            </c:ext>
          </c:extLst>
        </c:ser>
        <c:ser>
          <c:idx val="5"/>
          <c:order val="5"/>
          <c:spPr>
            <a:ln w="50800">
              <a:solidFill>
                <a:srgbClr val="FF0000"/>
              </a:solidFill>
            </a:ln>
          </c:spPr>
          <c:marker>
            <c:symbol val="circle"/>
            <c:size val="10"/>
            <c:spPr>
              <a:solidFill>
                <a:srgbClr val="FF0000"/>
              </a:solidFill>
              <a:ln w="12700">
                <a:solidFill>
                  <a:srgbClr val="FF0000"/>
                </a:solidFill>
              </a:ln>
            </c:spPr>
          </c:marker>
          <c:cat>
            <c:strRef>
              <c:f>List1!$A$1:$M$1</c:f>
              <c:strCache>
                <c:ptCount val="13"/>
                <c:pt idx="0">
                  <c:v>2003</c:v>
                </c:pt>
                <c:pt idx="1">
                  <c:v>2004</c:v>
                </c:pt>
                <c:pt idx="2">
                  <c:v>2005</c:v>
                </c:pt>
                <c:pt idx="3">
                  <c:v>2006</c:v>
                </c:pt>
                <c:pt idx="4">
                  <c:v>2007</c:v>
                </c:pt>
                <c:pt idx="5">
                  <c:v>2008</c:v>
                </c:pt>
                <c:pt idx="6">
                  <c:v>2009</c:v>
                </c:pt>
                <c:pt idx="7">
                  <c:v>2010</c:v>
                </c:pt>
                <c:pt idx="8">
                  <c:v>2011</c:v>
                </c:pt>
                <c:pt idx="9">
                  <c:v>2012</c:v>
                </c:pt>
                <c:pt idx="10">
                  <c:v>2013</c:v>
                </c:pt>
                <c:pt idx="11">
                  <c:v>2014</c:v>
                </c:pt>
                <c:pt idx="12">
                  <c:v>2015</c:v>
                </c:pt>
              </c:strCache>
            </c:strRef>
          </c:cat>
          <c:val>
            <c:numRef>
              <c:f>List1!$A$7:$M$7</c:f>
              <c:numCache>
                <c:formatCode>General</c:formatCode>
                <c:ptCount val="13"/>
                <c:pt idx="0">
                  <c:v>5.8</c:v>
                </c:pt>
                <c:pt idx="1">
                  <c:v>5.8</c:v>
                </c:pt>
                <c:pt idx="2">
                  <c:v>5.6</c:v>
                </c:pt>
                <c:pt idx="3">
                  <c:v>5.0999999999999996</c:v>
                </c:pt>
                <c:pt idx="4">
                  <c:v>5.0999999999999996</c:v>
                </c:pt>
                <c:pt idx="5">
                  <c:v>4.8</c:v>
                </c:pt>
                <c:pt idx="7">
                  <c:v>3.7</c:v>
                </c:pt>
                <c:pt idx="8">
                  <c:v>3.5</c:v>
                </c:pt>
                <c:pt idx="9">
                  <c:v>3.4</c:v>
                </c:pt>
                <c:pt idx="10">
                  <c:v>3.5</c:v>
                </c:pt>
                <c:pt idx="11">
                  <c:v>3.3</c:v>
                </c:pt>
                <c:pt idx="12">
                  <c:v>3.3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C096-485C-BC68-BF62340BA50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01742464"/>
        <c:axId val="101761024"/>
      </c:lineChart>
      <c:catAx>
        <c:axId val="10174246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b="1"/>
            </a:pPr>
            <a:endParaRPr lang="cs-CZ"/>
          </a:p>
        </c:txPr>
        <c:crossAx val="101761024"/>
        <c:crosses val="autoZero"/>
        <c:auto val="1"/>
        <c:lblAlgn val="ctr"/>
        <c:lblOffset val="100"/>
        <c:noMultiLvlLbl val="0"/>
      </c:catAx>
      <c:valAx>
        <c:axId val="101761024"/>
        <c:scaling>
          <c:orientation val="minMax"/>
        </c:scaling>
        <c:delete val="0"/>
        <c:axPos val="l"/>
        <c:majorGridlines>
          <c:spPr>
            <a:ln w="3175">
              <a:prstDash val="sysDot"/>
            </a:ln>
          </c:spPr>
        </c:majorGridlines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b="1"/>
            </a:pPr>
            <a:endParaRPr lang="cs-CZ"/>
          </a:p>
        </c:txPr>
        <c:crossAx val="10174246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cs-CZ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29"/>
    </mc:Choice>
    <mc:Fallback>
      <c:style val="29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Řada 1</c:v>
                </c:pt>
              </c:strCache>
            </c:strRef>
          </c:tx>
          <c:spPr>
            <a:solidFill>
              <a:schemeClr val="accent5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List1!$A$2:$A$6</c:f>
              <c:strCache>
                <c:ptCount val="5"/>
                <c:pt idx="0">
                  <c:v>&lt; 45</c:v>
                </c:pt>
                <c:pt idx="1">
                  <c:v>45 - 53</c:v>
                </c:pt>
                <c:pt idx="2">
                  <c:v>54 - 60</c:v>
                </c:pt>
                <c:pt idx="3">
                  <c:v>61 - 75</c:v>
                </c:pt>
                <c:pt idx="4">
                  <c:v>&gt; 75</c:v>
                </c:pt>
              </c:strCache>
            </c:strRef>
          </c:cat>
          <c:val>
            <c:numRef>
              <c:f>List1!$B$2:$B$6</c:f>
              <c:numCache>
                <c:formatCode>0.0</c:formatCode>
                <c:ptCount val="5"/>
                <c:pt idx="0">
                  <c:v>17.849898580121689</c:v>
                </c:pt>
                <c:pt idx="1">
                  <c:v>29.614604462474695</c:v>
                </c:pt>
                <c:pt idx="2">
                  <c:v>14.807302231237324</c:v>
                </c:pt>
                <c:pt idx="3">
                  <c:v>18.661257606490899</c:v>
                </c:pt>
                <c:pt idx="4">
                  <c:v>19.066937119675455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DF1-4625-9106-0B1C6C31E9A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axId val="130680320"/>
        <c:axId val="130681856"/>
      </c:barChart>
      <c:catAx>
        <c:axId val="1306803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 rot="-2700000"/>
          <a:lstStyle/>
          <a:p>
            <a:pPr>
              <a:defRPr/>
            </a:pPr>
            <a:endParaRPr lang="cs-CZ"/>
          </a:p>
        </c:txPr>
        <c:crossAx val="130681856"/>
        <c:crosses val="autoZero"/>
        <c:auto val="1"/>
        <c:lblAlgn val="ctr"/>
        <c:lblOffset val="100"/>
        <c:noMultiLvlLbl val="0"/>
      </c:catAx>
      <c:valAx>
        <c:axId val="130681856"/>
        <c:scaling>
          <c:orientation val="minMax"/>
          <c:max val="50"/>
        </c:scaling>
        <c:delete val="0"/>
        <c:axPos val="l"/>
        <c:numFmt formatCode="0" sourceLinked="0"/>
        <c:majorTickMark val="out"/>
        <c:minorTickMark val="none"/>
        <c:tickLblPos val="nextTo"/>
        <c:txPr>
          <a:bodyPr/>
          <a:lstStyle/>
          <a:p>
            <a:pPr>
              <a:defRPr lang="cs-CZ"/>
            </a:pPr>
            <a:endParaRPr lang="cs-CZ"/>
          </a:p>
        </c:txPr>
        <c:crossAx val="130680320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600">
          <a:latin typeface="Arial" panose="020B0604020202020204" pitchFamily="34" charset="0"/>
          <a:cs typeface="Arial" panose="020B0604020202020204" pitchFamily="34" charset="0"/>
        </a:defRPr>
      </a:pPr>
      <a:endParaRPr lang="cs-CZ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84A0D10-017E-4320-BFD5-6B48B7146519}" type="datetimeFigureOut">
              <a:rPr lang="cs-CZ" smtClean="0"/>
              <a:pPr/>
              <a:t>29.01.2019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A4A2201-BDA1-4A59-8C45-3B8A93C8181F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Figure 1. Kaplan–Meier Estimates of the Probability of Death from Coronary Heart Disease in 1059 Subjects</a:t>
            </a:r>
          </a:p>
          <a:p>
            <a:r>
              <a:rPr lang="en-US" dirty="0"/>
              <a:t>with Type 2 Diabetes and 1378 </a:t>
            </a:r>
            <a:r>
              <a:rPr lang="en-US" dirty="0" err="1"/>
              <a:t>Nondiabetic</a:t>
            </a:r>
            <a:r>
              <a:rPr lang="en-US" dirty="0"/>
              <a:t> Subjects with and without Prior Myocardial Infarction.</a:t>
            </a:r>
          </a:p>
          <a:p>
            <a:r>
              <a:rPr lang="en-US" dirty="0"/>
              <a:t>MI denotes myocardial infarction. I bars indicate 95 percent confidence intervals.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808A57-7EBE-4A02-BF92-7C1798D0251F}" type="slidenum">
              <a:rPr lang="cs-CZ" smtClean="0"/>
              <a:pPr/>
              <a:t>3</a:t>
            </a:fld>
            <a:endParaRPr lang="cs-CZ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77500" lnSpcReduction="20000"/>
          </a:bodyPr>
          <a:lstStyle/>
          <a:p>
            <a:endParaRPr lang="cs-CZ" sz="1200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cs-CZ" sz="1200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cs-CZ" sz="12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Abstract</a:t>
            </a:r>
            <a:endParaRPr lang="cs-CZ" sz="1200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Aims/hypothesis In type 2 diabetes mellitus, heart failure is a frequent, potentially fatal and often forgotten complication.</a:t>
            </a:r>
          </a:p>
          <a:p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Glucose-lowering agents and adjuvant therapies modify the risk of heart </a:t>
            </a:r>
            <a:r>
              <a:rPr lang="en-US" sz="12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failure.We</a:t>
            </a:r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recently reported that 7.8 years of intensified</a:t>
            </a:r>
          </a:p>
          <a:p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compared with conventional </a:t>
            </a:r>
            <a:r>
              <a:rPr lang="en-US" sz="12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multifactorial</a:t>
            </a:r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intervention in individuals with type 2 diabetes and </a:t>
            </a:r>
            <a:r>
              <a:rPr lang="en-US" sz="12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microalbuminuria</a:t>
            </a:r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in the Steno-2</a:t>
            </a:r>
          </a:p>
          <a:p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study reduced the risk of cardiovascular disease and prolonged life over 21.2 years of follow-up. In this post hoc analysis, we</a:t>
            </a:r>
          </a:p>
          <a:p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examine the impact of intensified </a:t>
            </a:r>
            <a:r>
              <a:rPr lang="en-US" sz="12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multifactorial</a:t>
            </a:r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intervention on the risk of </a:t>
            </a:r>
            <a:r>
              <a:rPr lang="en-US" sz="12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hospitalisation</a:t>
            </a:r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for heart failure.</a:t>
            </a:r>
          </a:p>
          <a:p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Methods One hundred and sixty individuals were </a:t>
            </a:r>
            <a:r>
              <a:rPr lang="en-US" sz="12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randomised</a:t>
            </a:r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to conventional or intensified </a:t>
            </a:r>
            <a:r>
              <a:rPr lang="en-US" sz="12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multifactorial</a:t>
            </a:r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intervention, using</a:t>
            </a:r>
          </a:p>
          <a:p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sealed envelopes. The trial was conducted using the Prospective, </a:t>
            </a:r>
            <a:r>
              <a:rPr lang="en-US" sz="12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Randomised</a:t>
            </a:r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Open, Blinded Endpoints (PROBE) design. After</a:t>
            </a:r>
          </a:p>
          <a:p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7.8 years, all individuals were offered intensified therapy and the study continued as an observational follow-up study for an</a:t>
            </a:r>
          </a:p>
          <a:p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additional 13.4 years. Heart-failure </a:t>
            </a:r>
            <a:r>
              <a:rPr lang="en-US" sz="12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hospitalisations</a:t>
            </a:r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were adjudicated from patient records by an external expert committee</a:t>
            </a:r>
          </a:p>
          <a:p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blinded for treatment allocation. Event rates were compared using a Cox regression model adjusted for age and sex.</a:t>
            </a:r>
          </a:p>
          <a:p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Results Eighty patients were assigned to each treatment group. Ten patients undergoing intensive therapy </a:t>
            </a:r>
            <a:r>
              <a:rPr lang="en-US" sz="12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vs</a:t>
            </a:r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24 undergoing</a:t>
            </a:r>
          </a:p>
          <a:p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conventional therapy were </a:t>
            </a:r>
            <a:r>
              <a:rPr lang="en-US" sz="12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hospitalised</a:t>
            </a:r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for heart failure during follow-up. The HR (95% CI) was 0.30 (0.14, 0.64), p = 0.002 in</a:t>
            </a:r>
          </a:p>
          <a:p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intensive-therapy group compared with the conventional-therapy group. Including death in the endpoint did not lead to an</a:t>
            </a:r>
          </a:p>
          <a:p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alternate overall outcome; HR 0.51 (0.34, 0.76), p = 0.001. In a pooled cohort analysis, an increase in plasma N-terminal pro-</a:t>
            </a:r>
            <a:r>
              <a:rPr lang="en-US" sz="12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Btype</a:t>
            </a:r>
            <a:endParaRPr lang="en-US" sz="1200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natriuretic</a:t>
            </a:r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peptide (NT-</a:t>
            </a:r>
            <a:r>
              <a:rPr lang="en-US" sz="12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proBNP</a:t>
            </a:r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during the first two years of the trial was associated with incident heart failure.</a:t>
            </a:r>
          </a:p>
          <a:p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Conclusions/interpretation Intensified, </a:t>
            </a:r>
            <a:r>
              <a:rPr lang="en-US" sz="12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multifactorial</a:t>
            </a:r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intervention for 7.8 years in type 2 diabetic individuals with</a:t>
            </a:r>
          </a:p>
          <a:p>
            <a:r>
              <a:rPr lang="en-US" sz="12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microalbuminuria</a:t>
            </a:r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reduced the risk of </a:t>
            </a:r>
            <a:r>
              <a:rPr lang="en-US" sz="12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hospitalisation</a:t>
            </a:r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for heart failure by 70% during a total of 21.2 years of observation.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C0E011-8D13-4ED4-9448-93774BD5DFF1}" type="slidenum">
              <a:rPr lang="cs-CZ" smtClean="0"/>
              <a:pPr/>
              <a:t>31</a:t>
            </a:fld>
            <a:endParaRPr lang="cs-CZ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Fig. 3 CIF plots of the secondary outcomes. Dashed line, conventional</a:t>
            </a:r>
          </a:p>
          <a:p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therapy; solid line, intensive therapy. (a) Heart failure or cardiovascular</a:t>
            </a:r>
          </a:p>
          <a:p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death. The unadjusted relative hazard reduction was 61%in the </a:t>
            </a:r>
            <a:r>
              <a:rPr lang="en-US" sz="12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intensivetherapy</a:t>
            </a:r>
            <a:endParaRPr lang="en-US" sz="1200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group. </a:t>
            </a:r>
            <a:r>
              <a:rPr lang="en-US" sz="12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Logrank</a:t>
            </a:r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 &lt; 0.001. (b) Heart failure or death from all</a:t>
            </a:r>
          </a:p>
          <a:p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causes. The unadjusted relative hazard reduction was 48% in the intensive-</a:t>
            </a:r>
          </a:p>
          <a:p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therapy group. </a:t>
            </a:r>
            <a:r>
              <a:rPr lang="en-US" sz="12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Logrank</a:t>
            </a:r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 = 0.001</a:t>
            </a:r>
            <a:endParaRPr lang="cs-CZ" sz="1200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Fig. 2 CIF plot of </a:t>
            </a:r>
            <a:r>
              <a:rPr lang="en-US" sz="12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hospitalisation</a:t>
            </a:r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for heart failure. Dashed line, conventional</a:t>
            </a:r>
          </a:p>
          <a:p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therapy; solid line, intensive therapy. The unadjusted relative hazard</a:t>
            </a:r>
          </a:p>
          <a:p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reduction was 69% in the intensive-therapy group. </a:t>
            </a:r>
            <a:r>
              <a:rPr lang="en-US" sz="12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Logrank</a:t>
            </a:r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 = 0.001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C0E011-8D13-4ED4-9448-93774BD5DFF1}" type="slidenum">
              <a:rPr lang="cs-CZ" smtClean="0"/>
              <a:pPr/>
              <a:t>32</a:t>
            </a:fld>
            <a:endParaRPr lang="cs-CZ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Fig. 3 CIF plots of the secondary outcomes. Dashed line, conventional</a:t>
            </a:r>
          </a:p>
          <a:p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therapy; solid line, intensive therapy. (a) Heart failure or cardiovascular</a:t>
            </a:r>
          </a:p>
          <a:p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death. The unadjusted relative hazard reduction was 61%in the </a:t>
            </a:r>
            <a:r>
              <a:rPr lang="en-US" sz="12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intensivetherapy</a:t>
            </a:r>
            <a:endParaRPr lang="en-US" sz="1200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group. </a:t>
            </a:r>
            <a:r>
              <a:rPr lang="en-US" sz="12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Logrank</a:t>
            </a:r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 &lt; 0.001. (b) Heart failure or death from all</a:t>
            </a:r>
          </a:p>
          <a:p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causes. The unadjusted relative hazard reduction was 48% in the intensive-</a:t>
            </a:r>
          </a:p>
          <a:p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therapy group. </a:t>
            </a:r>
            <a:r>
              <a:rPr lang="en-US" sz="12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Logrank</a:t>
            </a:r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 = 0.001</a:t>
            </a:r>
            <a:endParaRPr lang="cs-CZ" sz="1200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Fig. 2 CIF plot of </a:t>
            </a:r>
            <a:r>
              <a:rPr lang="en-US" sz="12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hospitalisation</a:t>
            </a:r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for heart failure. Dashed line, conventional</a:t>
            </a:r>
          </a:p>
          <a:p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therapy; solid line, intensive therapy. The unadjusted relative hazard</a:t>
            </a:r>
          </a:p>
          <a:p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reduction was 69% in the intensive-therapy group. </a:t>
            </a:r>
            <a:r>
              <a:rPr lang="en-US" sz="12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Logrank</a:t>
            </a:r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 = 0.001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C0E011-8D13-4ED4-9448-93774BD5DFF1}" type="slidenum">
              <a:rPr lang="cs-CZ" smtClean="0"/>
              <a:pPr/>
              <a:t>33</a:t>
            </a:fld>
            <a:endParaRPr lang="cs-CZ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Graf 3. Distribuce hodnot glykovaného hemoglobinu (HbA1c) odeslaných do diabetologické ordinace praktickým lékařem. První vyšetření v </a:t>
            </a:r>
            <a:r>
              <a:rPr lang="cs-CZ"/>
              <a:t>diabetologické ordinaci.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3C00BF-6B25-4221-AC8F-D45446FD8561}" type="slidenum">
              <a:rPr lang="cs-CZ" smtClean="0">
                <a:solidFill>
                  <a:prstClr val="black"/>
                </a:solidFill>
              </a:rPr>
              <a:pPr/>
              <a:t>34</a:t>
            </a:fld>
            <a:endParaRPr lang="cs-CZ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Figure 2dHRs for cardiovascular outcomes by fasting serum glucose levels in female participants</a:t>
            </a:r>
          </a:p>
          <a:p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of the KCPS. To convert glucose from mg/</a:t>
            </a:r>
            <a:r>
              <a:rPr lang="en-US" sz="12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dL</a:t>
            </a:r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to </a:t>
            </a:r>
            <a:r>
              <a:rPr lang="en-US" sz="12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mmol</a:t>
            </a:r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/L, multiply by 0.0555.</a:t>
            </a:r>
            <a:endParaRPr lang="cs-CZ" dirty="0"/>
          </a:p>
          <a:p>
            <a:endParaRPr lang="cs-CZ" dirty="0"/>
          </a:p>
          <a:p>
            <a:r>
              <a:rPr lang="en-US" dirty="0" err="1"/>
              <a:t>OBJECTIVEdAlthough</a:t>
            </a:r>
            <a:r>
              <a:rPr lang="en-US" dirty="0"/>
              <a:t> diabetes increases the risk of cardiovascular disease (CVD) and mortality,</a:t>
            </a:r>
          </a:p>
          <a:p>
            <a:r>
              <a:rPr lang="en-US" dirty="0"/>
              <a:t>the dose-response relationship between fasting glucose levels below those diagnostic of</a:t>
            </a:r>
          </a:p>
          <a:p>
            <a:r>
              <a:rPr lang="en-US" dirty="0"/>
              <a:t>diabetes with cardiovascular events has not been well characterized.</a:t>
            </a:r>
          </a:p>
          <a:p>
            <a:r>
              <a:rPr lang="en-US" dirty="0"/>
              <a:t>RESEARCH DESIGN </a:t>
            </a:r>
            <a:r>
              <a:rPr lang="en-US" dirty="0" err="1"/>
              <a:t>ANDMETHODSdA</a:t>
            </a:r>
            <a:r>
              <a:rPr lang="en-US" dirty="0"/>
              <a:t> prospective cohort study of more than one</a:t>
            </a:r>
          </a:p>
          <a:p>
            <a:r>
              <a:rPr lang="en-US" dirty="0"/>
              <a:t>million Koreans was conducted with a mean follow-up of 16 years. A total of 1,197,384 Korean</a:t>
            </a:r>
          </a:p>
          <a:p>
            <a:r>
              <a:rPr lang="en-US" dirty="0"/>
              <a:t>adults with no specific medical conditions diagnosed were classified by baseline fasting serum</a:t>
            </a:r>
          </a:p>
          <a:p>
            <a:r>
              <a:rPr lang="en-US" dirty="0"/>
              <a:t>glucose level. Associations of fasting glucose level with CVD incidence and mortality, stroke</a:t>
            </a:r>
          </a:p>
          <a:p>
            <a:r>
              <a:rPr lang="en-US" dirty="0"/>
              <a:t>incidence and mortality, and all-cause mortality were analyzed using multivariate proportional</a:t>
            </a:r>
          </a:p>
          <a:p>
            <a:r>
              <a:rPr lang="en-US" dirty="0"/>
              <a:t>hazards regression.</a:t>
            </a:r>
          </a:p>
          <a:p>
            <a:r>
              <a:rPr lang="en-US" dirty="0" err="1"/>
              <a:t>RESULTSdThe</a:t>
            </a:r>
            <a:r>
              <a:rPr lang="en-US" dirty="0"/>
              <a:t> relationships between fasting glucose levels and CVD risks generally followed</a:t>
            </a:r>
          </a:p>
          <a:p>
            <a:r>
              <a:rPr lang="en-US" dirty="0"/>
              <a:t>J-shape curves, with lowest risk in the glucose range of 85–99 mg/</a:t>
            </a:r>
            <a:r>
              <a:rPr lang="en-US" dirty="0" err="1"/>
              <a:t>dL</a:t>
            </a:r>
            <a:r>
              <a:rPr lang="en-US" dirty="0"/>
              <a:t>. As fasting glucose levels</a:t>
            </a:r>
          </a:p>
          <a:p>
            <a:r>
              <a:rPr lang="en-US" dirty="0"/>
              <a:t>increased to .100 mg/</a:t>
            </a:r>
            <a:r>
              <a:rPr lang="en-US" dirty="0" err="1"/>
              <a:t>dL</a:t>
            </a:r>
            <a:r>
              <a:rPr lang="en-US" dirty="0"/>
              <a:t>, risks for CVD, ischemic heart disease, myocardial infarction, and</a:t>
            </a:r>
          </a:p>
          <a:p>
            <a:r>
              <a:rPr lang="en-US" dirty="0"/>
              <a:t>thrombotic stroke progressively increased, but risk for hemorrhagic stroke did not. Fasting</a:t>
            </a:r>
          </a:p>
          <a:p>
            <a:r>
              <a:rPr lang="en-US" dirty="0"/>
              <a:t>glucose levels ,70 mg/</a:t>
            </a:r>
            <a:r>
              <a:rPr lang="en-US" dirty="0" err="1"/>
              <a:t>dL</a:t>
            </a:r>
            <a:r>
              <a:rPr lang="en-US" dirty="0"/>
              <a:t> were associated with increased risk of all stroke (hazard ratio 1.06,</a:t>
            </a:r>
          </a:p>
          <a:p>
            <a:r>
              <a:rPr lang="en-US" dirty="0"/>
              <a:t>95% CI 1.01–1.11) in men and (hazard ratio 1.11, 1.05–1.17) in women.</a:t>
            </a:r>
          </a:p>
          <a:p>
            <a:r>
              <a:rPr lang="en-US" dirty="0" err="1"/>
              <a:t>CONCLUSIONSdBoth</a:t>
            </a:r>
            <a:r>
              <a:rPr lang="en-US" dirty="0"/>
              <a:t> low glucose level and impaired fasting glucose should be considered</a:t>
            </a:r>
          </a:p>
          <a:p>
            <a:r>
              <a:rPr lang="en-US" dirty="0"/>
              <a:t>as predictors of risk for stroke and coronary heart disease. The fasting glucose level associated</a:t>
            </a:r>
          </a:p>
          <a:p>
            <a:r>
              <a:rPr lang="en-US" dirty="0"/>
              <a:t>with the lowest cardiovascular risk may be in a narrow range.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58F170-DA48-42BF-96AE-469C50D9AE20}" type="slidenum">
              <a:rPr lang="cs-CZ" smtClean="0">
                <a:solidFill>
                  <a:prstClr val="black"/>
                </a:solidFill>
              </a:rPr>
              <a:pPr/>
              <a:t>36</a:t>
            </a:fld>
            <a:endParaRPr lang="cs-CZ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Figure 1dHRs for cardiovascular outcomes by fasting serum glucose levels in male participants</a:t>
            </a:r>
          </a:p>
          <a:p>
            <a:r>
              <a:rPr lang="en-US" dirty="0"/>
              <a:t>of the KCPS. To convert glucose from mg/</a:t>
            </a:r>
            <a:r>
              <a:rPr lang="en-US" dirty="0" err="1"/>
              <a:t>dL</a:t>
            </a:r>
            <a:r>
              <a:rPr lang="en-US" dirty="0"/>
              <a:t> to </a:t>
            </a:r>
            <a:r>
              <a:rPr lang="en-US" dirty="0" err="1"/>
              <a:t>mmol</a:t>
            </a:r>
            <a:r>
              <a:rPr lang="en-US" dirty="0"/>
              <a:t>/L, multiply by 0.0555.</a:t>
            </a:r>
            <a:endParaRPr lang="cs-CZ" dirty="0"/>
          </a:p>
          <a:p>
            <a:endParaRPr lang="cs-CZ" dirty="0"/>
          </a:p>
          <a:p>
            <a:r>
              <a:rPr lang="en-US" dirty="0" err="1"/>
              <a:t>OBJECTIVEdAlthough</a:t>
            </a:r>
            <a:r>
              <a:rPr lang="en-US" dirty="0"/>
              <a:t> diabetes increases the risk of cardiovascular disease (CVD) and mortality,</a:t>
            </a:r>
          </a:p>
          <a:p>
            <a:r>
              <a:rPr lang="en-US" dirty="0"/>
              <a:t>the dose-response relationship between fasting glucose levels below those diagnostic of</a:t>
            </a:r>
          </a:p>
          <a:p>
            <a:r>
              <a:rPr lang="en-US" dirty="0"/>
              <a:t>diabetes with cardiovascular events has not been well characterized.</a:t>
            </a:r>
          </a:p>
          <a:p>
            <a:r>
              <a:rPr lang="en-US" dirty="0"/>
              <a:t>RESEARCH DESIGN </a:t>
            </a:r>
            <a:r>
              <a:rPr lang="en-US" dirty="0" err="1"/>
              <a:t>ANDMETHODSdA</a:t>
            </a:r>
            <a:r>
              <a:rPr lang="en-US" dirty="0"/>
              <a:t> prospective cohort study of more than one</a:t>
            </a:r>
          </a:p>
          <a:p>
            <a:r>
              <a:rPr lang="en-US" dirty="0"/>
              <a:t>million Koreans was conducted with a mean follow-up of 16 years. A total of 1,197,384 Korean</a:t>
            </a:r>
          </a:p>
          <a:p>
            <a:r>
              <a:rPr lang="en-US" dirty="0"/>
              <a:t>adults with no specific medical conditions diagnosed were classified by baseline fasting serum</a:t>
            </a:r>
          </a:p>
          <a:p>
            <a:r>
              <a:rPr lang="en-US" dirty="0"/>
              <a:t>glucose level. Associations of fasting glucose level with CVD incidence and mortality, stroke</a:t>
            </a:r>
          </a:p>
          <a:p>
            <a:r>
              <a:rPr lang="en-US" dirty="0"/>
              <a:t>incidence and mortality, and all-cause mortality were analyzed using multivariate proportional</a:t>
            </a:r>
          </a:p>
          <a:p>
            <a:r>
              <a:rPr lang="en-US" dirty="0"/>
              <a:t>hazards regression.</a:t>
            </a:r>
          </a:p>
          <a:p>
            <a:r>
              <a:rPr lang="en-US" dirty="0" err="1"/>
              <a:t>RESULTSdThe</a:t>
            </a:r>
            <a:r>
              <a:rPr lang="en-US" dirty="0"/>
              <a:t> relationships between fasting glucose levels and CVD risks generally followed</a:t>
            </a:r>
          </a:p>
          <a:p>
            <a:r>
              <a:rPr lang="en-US" dirty="0"/>
              <a:t>J-shape curves, with lowest risk in the glucose range of 85–99 mg/</a:t>
            </a:r>
            <a:r>
              <a:rPr lang="en-US" dirty="0" err="1"/>
              <a:t>dL</a:t>
            </a:r>
            <a:r>
              <a:rPr lang="en-US" dirty="0"/>
              <a:t>. As fasting glucose levels</a:t>
            </a:r>
          </a:p>
          <a:p>
            <a:r>
              <a:rPr lang="en-US" dirty="0"/>
              <a:t>increased to .100 mg/</a:t>
            </a:r>
            <a:r>
              <a:rPr lang="en-US" dirty="0" err="1"/>
              <a:t>dL</a:t>
            </a:r>
            <a:r>
              <a:rPr lang="en-US" dirty="0"/>
              <a:t>, risks for CVD, ischemic heart disease, myocardial infarction, and</a:t>
            </a:r>
          </a:p>
          <a:p>
            <a:r>
              <a:rPr lang="en-US" dirty="0"/>
              <a:t>thrombotic stroke progressively increased, but risk for hemorrhagic stroke did not. Fasting</a:t>
            </a:r>
          </a:p>
          <a:p>
            <a:r>
              <a:rPr lang="en-US" dirty="0"/>
              <a:t>glucose levels ,70 mg/</a:t>
            </a:r>
            <a:r>
              <a:rPr lang="en-US" dirty="0" err="1"/>
              <a:t>dL</a:t>
            </a:r>
            <a:r>
              <a:rPr lang="en-US" dirty="0"/>
              <a:t> were associated with increased risk of all stroke (hazard ratio 1.06,</a:t>
            </a:r>
          </a:p>
          <a:p>
            <a:r>
              <a:rPr lang="en-US" dirty="0"/>
              <a:t>95% CI 1.01–1.11) in men and (hazard ratio 1.11, 1.05–1.17) in women.</a:t>
            </a:r>
          </a:p>
          <a:p>
            <a:r>
              <a:rPr lang="en-US" dirty="0" err="1"/>
              <a:t>CONCLUSIONSdBoth</a:t>
            </a:r>
            <a:r>
              <a:rPr lang="en-US" dirty="0"/>
              <a:t> low glucose level and impaired fasting glucose should be considered</a:t>
            </a:r>
          </a:p>
          <a:p>
            <a:r>
              <a:rPr lang="en-US" dirty="0"/>
              <a:t>as predictors of risk for stroke and coronary heart disease. The fasting glucose level associated</a:t>
            </a:r>
          </a:p>
          <a:p>
            <a:r>
              <a:rPr lang="en-US" dirty="0"/>
              <a:t>with the lowest cardiovascular risk may be in a narrow range.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58F170-DA48-42BF-96AE-469C50D9AE20}" type="slidenum">
              <a:rPr lang="cs-CZ" smtClean="0">
                <a:solidFill>
                  <a:prstClr val="black"/>
                </a:solidFill>
              </a:rPr>
              <a:pPr/>
              <a:t>38</a:t>
            </a:fld>
            <a:endParaRPr lang="cs-CZ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Figure 1. Kaplan–Meier Estimates of the Probability of Death from Coronary Heart Disease in 1059 Subjects</a:t>
            </a:r>
          </a:p>
          <a:p>
            <a:r>
              <a:rPr lang="en-US" dirty="0"/>
              <a:t>with Type 2 Diabetes and 1378 </a:t>
            </a:r>
            <a:r>
              <a:rPr lang="en-US" dirty="0" err="1"/>
              <a:t>Nondiabetic</a:t>
            </a:r>
            <a:r>
              <a:rPr lang="en-US" dirty="0"/>
              <a:t> Subjects with and without Prior Myocardial Infarction.</a:t>
            </a:r>
          </a:p>
          <a:p>
            <a:r>
              <a:rPr lang="en-US" dirty="0"/>
              <a:t>MI denotes myocardial infarction. </a:t>
            </a:r>
            <a:r>
              <a:rPr lang="en-US"/>
              <a:t>I bars indicate 95 percent confidence intervals.</a:t>
            </a:r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808A57-7EBE-4A02-BF92-7C1798D0251F}" type="slidenum">
              <a:rPr lang="cs-CZ" smtClean="0"/>
              <a:pPr/>
              <a:t>4</a:t>
            </a:fld>
            <a:endParaRPr lang="cs-CZ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Figure 2—Accumulated rates of all-cause death (A), cardiac death (B), </a:t>
            </a:r>
            <a:r>
              <a:rPr lang="en-US" sz="12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andmyocardial</a:t>
            </a:r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infarction (C) over 7 years in </a:t>
            </a:r>
            <a:r>
              <a:rPr lang="en-US" sz="12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patientswith</a:t>
            </a:r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diabetes and obstructive</a:t>
            </a:r>
          </a:p>
          <a:p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CAD, patients with </a:t>
            </a:r>
            <a:r>
              <a:rPr lang="en-US" sz="12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diabeteswithout</a:t>
            </a:r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obstructive CAD, </a:t>
            </a:r>
            <a:r>
              <a:rPr lang="en-US" sz="12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patientswithout</a:t>
            </a:r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diabeteswith</a:t>
            </a:r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obstructive CAD, and patients without diabetes without obstructive</a:t>
            </a:r>
          </a:p>
          <a:p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CAD after invasive CAG. +, with; –, without; DM, diabetes.</a:t>
            </a:r>
            <a:endParaRPr lang="cs-CZ" sz="1200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cs-CZ" sz="1200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cs-CZ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OBJECTIVE</a:t>
            </a:r>
          </a:p>
          <a:p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risk of myocardial infarction (MI) in patients with diabetes is greater than for</a:t>
            </a:r>
          </a:p>
          <a:p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patients without diabetes. Consequently, prophylactic treatment is recommended</a:t>
            </a:r>
          </a:p>
          <a:p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for patients with diabetes and risk factors for ischemic heart disease. We aimed to</a:t>
            </a:r>
          </a:p>
          <a:p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estimate the risk of adverse cardiac events in patients with and without diabetes</a:t>
            </a:r>
          </a:p>
          <a:p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with and without coronary artery disease (CAD) after coronary angiography (CAG).</a:t>
            </a:r>
          </a:p>
          <a:p>
            <a:r>
              <a:rPr lang="cs-CZ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RESEARCH DESIGN AND METHODS</a:t>
            </a:r>
          </a:p>
          <a:p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 population-based cohort of patients registered in the Western Denmark Heart</a:t>
            </a:r>
          </a:p>
          <a:p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Registry who underwent CAG between 1 January 2003 and 31 December 2012 was</a:t>
            </a:r>
          </a:p>
          <a:p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stratified according to the presence or absence of obstructive CAD and diabetes. End</a:t>
            </a:r>
          </a:p>
          <a:p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points were death, cardiac death, </a:t>
            </a:r>
            <a:r>
              <a:rPr lang="en-US" sz="12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andMI</a:t>
            </a:r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Unadjusted and adjusted rate ratios (RRs)</a:t>
            </a:r>
          </a:p>
          <a:p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were calculated by using </a:t>
            </a:r>
            <a:r>
              <a:rPr lang="en-US" sz="12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patientswithout</a:t>
            </a:r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diabetes </a:t>
            </a:r>
            <a:r>
              <a:rPr lang="en-US" sz="12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andwithout</a:t>
            </a:r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CAD as the reference</a:t>
            </a:r>
          </a:p>
          <a:p>
            <a:r>
              <a:rPr lang="cs-CZ" sz="12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group</a:t>
            </a:r>
            <a:r>
              <a:rPr lang="cs-CZ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r>
              <a:rPr lang="cs-CZ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RESULTS</a:t>
            </a:r>
          </a:p>
          <a:p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We included 93,866 patients of whom 12,544 (13.4%) had diabetes at the time of</a:t>
            </a:r>
          </a:p>
          <a:p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CAG. Median follow-up was 4.1 years. Patients with and without diabetes without</a:t>
            </a:r>
          </a:p>
          <a:p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obstructive CAD had the same adjusted risk of death (RR 1.03 [95% CI 0.92–1.15]),</a:t>
            </a:r>
          </a:p>
          <a:p>
            <a:r>
              <a:rPr lang="cs-CZ" sz="12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cardiac</a:t>
            </a:r>
            <a:r>
              <a:rPr lang="cs-CZ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cs-CZ" sz="12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death</a:t>
            </a:r>
            <a:r>
              <a:rPr lang="cs-CZ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(RR 1.21 [95% CI 0.90–1.64]), </a:t>
            </a:r>
            <a:r>
              <a:rPr lang="cs-CZ" sz="12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and</a:t>
            </a:r>
            <a:r>
              <a:rPr lang="cs-CZ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MI (RR 0.88 [95% CI 0.65–1.17]).</a:t>
            </a:r>
          </a:p>
          <a:p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Patients with diabetes without CAD were more often treated with </a:t>
            </a:r>
            <a:r>
              <a:rPr lang="en-US" sz="12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statins</a:t>
            </a:r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(75.3% vs.</a:t>
            </a:r>
          </a:p>
          <a:p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46.0%) and aspirin (65.7% vs. 52.7%) than patients without diabetes and CAD.</a:t>
            </a:r>
          </a:p>
          <a:p>
            <a:r>
              <a:rPr lang="cs-CZ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CONCLUSIONS</a:t>
            </a:r>
          </a:p>
          <a:p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a real-world population, patients with diabetes with high rates of </a:t>
            </a:r>
            <a:r>
              <a:rPr lang="en-US" sz="12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statin</a:t>
            </a:r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and aspirin</a:t>
            </a:r>
          </a:p>
          <a:p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treatment had the same risk of cardiovascular events as </a:t>
            </a:r>
            <a:r>
              <a:rPr lang="en-US" sz="12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patientswithout</a:t>
            </a:r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diabetes in</a:t>
            </a:r>
          </a:p>
          <a:p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absence of </a:t>
            </a:r>
            <a:r>
              <a:rPr lang="en-US" sz="12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angiographically</a:t>
            </a:r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significant CAD.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F70326-A1E1-491C-841E-5DF1AF5BD18F}" type="slidenum">
              <a:rPr lang="cs-CZ" smtClean="0">
                <a:solidFill>
                  <a:prstClr val="black"/>
                </a:solidFill>
              </a:rPr>
              <a:pPr/>
              <a:t>6</a:t>
            </a:fld>
            <a:endParaRPr lang="cs-CZ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Figure 2—Accumulated rates of all-cause death (A), cardiac death (B), </a:t>
            </a:r>
            <a:r>
              <a:rPr lang="en-US" sz="12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andmyocardial</a:t>
            </a:r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infarction (C) over 7 years in </a:t>
            </a:r>
            <a:r>
              <a:rPr lang="en-US" sz="12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patientswith</a:t>
            </a:r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diabetes and obstructive</a:t>
            </a:r>
          </a:p>
          <a:p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CAD, patients with </a:t>
            </a:r>
            <a:r>
              <a:rPr lang="en-US" sz="12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diabeteswithout</a:t>
            </a:r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obstructive CAD, </a:t>
            </a:r>
            <a:r>
              <a:rPr lang="en-US" sz="12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patientswithout</a:t>
            </a:r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diabeteswith</a:t>
            </a:r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obstructive CAD, and patients without diabetes without obstructive</a:t>
            </a:r>
          </a:p>
          <a:p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CAD after invasive CAG. +, with; –, without; DM, diabetes.</a:t>
            </a:r>
            <a:endParaRPr lang="cs-CZ" sz="1200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cs-CZ" sz="1200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cs-CZ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OBJECTIVE</a:t>
            </a:r>
          </a:p>
          <a:p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risk of myocardial infarction (MI) in patients with diabetes is greater than for</a:t>
            </a:r>
          </a:p>
          <a:p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patients without diabetes. Consequently, prophylactic treatment is recommended</a:t>
            </a:r>
          </a:p>
          <a:p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for patients with diabetes and risk factors for ischemic heart disease. We aimed to</a:t>
            </a:r>
          </a:p>
          <a:p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estimate the risk of adverse cardiac events in patients with and without diabetes</a:t>
            </a:r>
          </a:p>
          <a:p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with and without coronary artery disease (CAD) after coronary angiography (CAG).</a:t>
            </a:r>
          </a:p>
          <a:p>
            <a:r>
              <a:rPr lang="cs-CZ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RESEARCH DESIGN AND METHODS</a:t>
            </a:r>
          </a:p>
          <a:p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 population-based cohort of patients registered in the Western Denmark Heart</a:t>
            </a:r>
          </a:p>
          <a:p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Registry who underwent CAG between 1 January 2003 and 31 December 2012 was</a:t>
            </a:r>
          </a:p>
          <a:p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stratified according to the presence or absence of obstructive CAD and diabetes. End</a:t>
            </a:r>
          </a:p>
          <a:p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points were death, cardiac death, </a:t>
            </a:r>
            <a:r>
              <a:rPr lang="en-US" sz="12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andMI</a:t>
            </a:r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Unadjusted and adjusted rate ratios (RRs)</a:t>
            </a:r>
          </a:p>
          <a:p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were calculated by using </a:t>
            </a:r>
            <a:r>
              <a:rPr lang="en-US" sz="12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patientswithout</a:t>
            </a:r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diabetes </a:t>
            </a:r>
            <a:r>
              <a:rPr lang="en-US" sz="12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andwithout</a:t>
            </a:r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CAD as the reference</a:t>
            </a:r>
          </a:p>
          <a:p>
            <a:r>
              <a:rPr lang="cs-CZ" sz="12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group</a:t>
            </a:r>
            <a:r>
              <a:rPr lang="cs-CZ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r>
              <a:rPr lang="cs-CZ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RESULTS</a:t>
            </a:r>
          </a:p>
          <a:p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We included 93,866 patients of whom 12,544 (13.4%) had diabetes at the time of</a:t>
            </a:r>
          </a:p>
          <a:p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CAG. Median follow-up was 4.1 years. Patients with and without diabetes without</a:t>
            </a:r>
          </a:p>
          <a:p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obstructive CAD had the same adjusted risk of death (RR 1.03 [95% CI 0.92–1.15]),</a:t>
            </a:r>
          </a:p>
          <a:p>
            <a:r>
              <a:rPr lang="cs-CZ" sz="12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cardiac</a:t>
            </a:r>
            <a:r>
              <a:rPr lang="cs-CZ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cs-CZ" sz="12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death</a:t>
            </a:r>
            <a:r>
              <a:rPr lang="cs-CZ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(RR 1.21 [95% CI 0.90–1.64]), </a:t>
            </a:r>
            <a:r>
              <a:rPr lang="cs-CZ" sz="12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and</a:t>
            </a:r>
            <a:r>
              <a:rPr lang="cs-CZ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MI (RR 0.88 [95% CI 0.65–1.17]).</a:t>
            </a:r>
          </a:p>
          <a:p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Patients with diabetes without CAD were more often treated with </a:t>
            </a:r>
            <a:r>
              <a:rPr lang="en-US" sz="12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statins</a:t>
            </a:r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(75.3% vs.</a:t>
            </a:r>
          </a:p>
          <a:p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46.0%) and aspirin (65.7% vs. 52.7%) than patients without diabetes and CAD.</a:t>
            </a:r>
          </a:p>
          <a:p>
            <a:r>
              <a:rPr lang="cs-CZ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CONCLUSIONS</a:t>
            </a:r>
          </a:p>
          <a:p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a real-world population, patients with diabetes with high rates of </a:t>
            </a:r>
            <a:r>
              <a:rPr lang="en-US" sz="12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statin</a:t>
            </a:r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and aspirin</a:t>
            </a:r>
          </a:p>
          <a:p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treatment had the same risk of cardiovascular events as </a:t>
            </a:r>
            <a:r>
              <a:rPr lang="en-US" sz="12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patientswithout</a:t>
            </a:r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diabetes in</a:t>
            </a:r>
          </a:p>
          <a:p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absence of </a:t>
            </a:r>
            <a:r>
              <a:rPr lang="en-US" sz="12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angiographically</a:t>
            </a:r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significant CAD.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F70326-A1E1-491C-841E-5DF1AF5BD18F}" type="slidenum">
              <a:rPr lang="cs-CZ" smtClean="0">
                <a:solidFill>
                  <a:prstClr val="black"/>
                </a:solidFill>
              </a:rPr>
              <a:pPr/>
              <a:t>7</a:t>
            </a:fld>
            <a:endParaRPr lang="cs-CZ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GURE 1 Association between estimated </a:t>
            </a:r>
            <a:r>
              <a:rPr lang="en-US" sz="12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glycaemic</a:t>
            </a:r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exposure (unit: % HbA1c year) and HR for MACE or surrogates in intensive </a:t>
            </a:r>
            <a:r>
              <a:rPr lang="en-US" sz="12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vs</a:t>
            </a:r>
            <a:endParaRPr lang="en-US" sz="1200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conventional </a:t>
            </a:r>
            <a:r>
              <a:rPr lang="en-US" sz="12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glycaemia</a:t>
            </a:r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trials (ADVANCE, ACCORD, DCCT, Kumamoto, VADT, UKPDS). Owing to the unavailability of MACE HR in these</a:t>
            </a:r>
          </a:p>
          <a:p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studies, the HR for myocardial infarction was used in the UKPDS, and risk ratio for reported cardiovascular events in the Kumamoto Study.</a:t>
            </a:r>
          </a:p>
          <a:p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Differential </a:t>
            </a:r>
            <a:r>
              <a:rPr lang="en-US" sz="12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glycaemic</a:t>
            </a:r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exposure was graphically estimated in each trial by calculating area between curves from baseline to median follow-up</a:t>
            </a:r>
          </a:p>
          <a:p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(years) of the mean change in HbA1c (%), using a midpoint rectangle method. When HbA1c curves were not available, differential </a:t>
            </a:r>
            <a:r>
              <a:rPr lang="en-US" sz="12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glycaemic</a:t>
            </a:r>
            <a:endParaRPr lang="en-US" sz="1200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exposure was approximated by multiplying median HbA1c difference over the study by median length of follow-up</a:t>
            </a:r>
            <a:endParaRPr lang="cs-CZ" sz="1200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cs-CZ" sz="1200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Type 2 diabetes is a leading cause of cardiovascular disease (CVD). Observational studies</a:t>
            </a:r>
          </a:p>
          <a:p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have consistently shown an association between </a:t>
            </a:r>
            <a:r>
              <a:rPr lang="en-US" sz="12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glycaemic</a:t>
            </a:r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level and risk of major adverse</a:t>
            </a:r>
          </a:p>
          <a:p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cardiovascular events (MACE); however, intervention studies have provided limited evidence</a:t>
            </a:r>
          </a:p>
          <a:p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supporting a reduction in the cardiovascular burden of diabetes through intensive</a:t>
            </a:r>
          </a:p>
          <a:p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glucose control. In the present review, we aimed to examine the concept of cumulative</a:t>
            </a:r>
          </a:p>
          <a:p>
            <a:r>
              <a:rPr lang="en-US" sz="12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glycaemic</a:t>
            </a:r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exposure with regard to protection against CVD in diabetes. We address how</a:t>
            </a:r>
          </a:p>
          <a:p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we can move from a binary approach in trials, to a more quantitative approach based on</a:t>
            </a:r>
          </a:p>
          <a:p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differences in cumulative </a:t>
            </a:r>
            <a:r>
              <a:rPr lang="en-US" sz="12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glycaemic</a:t>
            </a:r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exposure. We plotted the association between differing</a:t>
            </a:r>
          </a:p>
          <a:p>
            <a:r>
              <a:rPr lang="en-US" sz="12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glycaemic</a:t>
            </a:r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exposures between study arms and the hazard ratio for MACE in randomized</a:t>
            </a:r>
          </a:p>
          <a:p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controls trials comparing intensive with conventional </a:t>
            </a:r>
            <a:r>
              <a:rPr lang="en-US" sz="12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glycaemic</a:t>
            </a:r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control in type 2 diabetes.</a:t>
            </a:r>
          </a:p>
          <a:p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We found a strikingly strong correlation between differential exposure and cardiovascular</a:t>
            </a:r>
          </a:p>
          <a:p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risk reduction. Similar results were obtained for trials comparing </a:t>
            </a:r>
            <a:r>
              <a:rPr lang="en-US" sz="12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antidiabetes</a:t>
            </a:r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drugs with</a:t>
            </a:r>
          </a:p>
          <a:p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placebo. The results suggest that a minimum study duration and a minimum gain in </a:t>
            </a:r>
            <a:r>
              <a:rPr lang="en-US" sz="12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glycated</a:t>
            </a:r>
            <a:endParaRPr lang="en-US" sz="1200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haemoglobin</a:t>
            </a:r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(HbA1c) reduction are necessary to drive a relevant risk reduction in</a:t>
            </a:r>
          </a:p>
          <a:p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CVD risk, and we provide a quantitative perspective in that respect. The present analysis</a:t>
            </a:r>
          </a:p>
          <a:p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underlines that the duration of the intensification of </a:t>
            </a:r>
            <a:r>
              <a:rPr lang="en-US" sz="12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glycemic</a:t>
            </a:r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control, and the amplitude</a:t>
            </a:r>
          </a:p>
          <a:p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of the resulting reduction in HbA1c, are important notions for clinical decision-making.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808A57-7EBE-4A02-BF92-7C1798D0251F}" type="slidenum">
              <a:rPr lang="cs-CZ" smtClean="0">
                <a:solidFill>
                  <a:prstClr val="black"/>
                </a:solidFill>
              </a:rPr>
              <a:pPr/>
              <a:t>13</a:t>
            </a:fld>
            <a:endParaRPr lang="cs-CZ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FIGURE 2 Association between estimated </a:t>
            </a:r>
            <a:r>
              <a:rPr lang="en-US" sz="12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glycaemic</a:t>
            </a:r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exposure (unit: % HbA1c year) and HR for MACE or surrogates in intensive </a:t>
            </a:r>
            <a:r>
              <a:rPr lang="en-US" sz="12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vs</a:t>
            </a:r>
            <a:endParaRPr lang="en-US" sz="1200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cs-CZ" sz="12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conventional</a:t>
            </a:r>
            <a:r>
              <a:rPr lang="cs-CZ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cs-CZ" sz="12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glycaemia</a:t>
            </a:r>
            <a:r>
              <a:rPr lang="cs-CZ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cs-CZ" sz="12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trials</a:t>
            </a:r>
            <a:r>
              <a:rPr lang="cs-CZ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(ADVANCE, ACCORD, DCCT, DIGAMI 2, </a:t>
            </a:r>
            <a:r>
              <a:rPr lang="cs-CZ" sz="12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Kumamoto</a:t>
            </a:r>
            <a:r>
              <a:rPr lang="cs-CZ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VADT, UKPDS), </a:t>
            </a:r>
            <a:r>
              <a:rPr lang="cs-CZ" sz="12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drug</a:t>
            </a:r>
            <a:r>
              <a:rPr lang="cs-CZ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cs-CZ" sz="12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vs</a:t>
            </a:r>
            <a:r>
              <a:rPr lang="cs-CZ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placebo </a:t>
            </a:r>
            <a:r>
              <a:rPr lang="cs-CZ" sz="12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cardiovascular</a:t>
            </a:r>
            <a:r>
              <a:rPr lang="cs-CZ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cs-CZ" sz="12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outcomes</a:t>
            </a:r>
            <a:endParaRPr lang="cs-CZ" sz="1200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cs-CZ" sz="12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trials</a:t>
            </a:r>
            <a:r>
              <a:rPr lang="cs-CZ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(ALECARDIO, ELIXA, EXAMINE, ORIGIN, PRO-ACTIVE, RECORD, SAVOR, TECOS), </a:t>
            </a:r>
            <a:r>
              <a:rPr lang="cs-CZ" sz="12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intensive</a:t>
            </a:r>
            <a:r>
              <a:rPr lang="cs-CZ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cs-CZ" sz="12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lifestyle</a:t>
            </a:r>
            <a:r>
              <a:rPr lang="cs-CZ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cs-CZ" sz="12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intervention</a:t>
            </a:r>
            <a:r>
              <a:rPr lang="cs-CZ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cs-CZ" sz="12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vs</a:t>
            </a:r>
            <a:r>
              <a:rPr lang="cs-CZ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cs-CZ" sz="12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conventional</a:t>
            </a:r>
            <a:endParaRPr lang="cs-CZ" sz="1200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support (LOOK AHEAD) and insulin-providing </a:t>
            </a:r>
            <a:r>
              <a:rPr lang="en-US" sz="12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vs</a:t>
            </a:r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insulin-sensitizing treatment strategies (BARI 2D)</a:t>
            </a:r>
            <a:endParaRPr lang="cs-CZ" sz="1200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cs-CZ" sz="1200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Type 2 diabetes is a leading cause of cardiovascular disease (CVD). Observational studies</a:t>
            </a:r>
          </a:p>
          <a:p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have consistently shown an association between </a:t>
            </a:r>
            <a:r>
              <a:rPr lang="en-US" sz="12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glycaemic</a:t>
            </a:r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level and risk of major adverse</a:t>
            </a:r>
          </a:p>
          <a:p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cardiovascular events (MACE); however, intervention studies have provided limited evidence</a:t>
            </a:r>
          </a:p>
          <a:p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supporting a reduction in the cardiovascular burden of diabetes through intensive</a:t>
            </a:r>
          </a:p>
          <a:p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glucose control. In the present review, we aimed to examine the concept of cumulative</a:t>
            </a:r>
          </a:p>
          <a:p>
            <a:r>
              <a:rPr lang="en-US" sz="12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glycaemic</a:t>
            </a:r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exposure with regard to protection against CVD in diabetes. We address how</a:t>
            </a:r>
          </a:p>
          <a:p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we can move from a binary approach in trials, to a more quantitative approach based on</a:t>
            </a:r>
          </a:p>
          <a:p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differences in cumulative </a:t>
            </a:r>
            <a:r>
              <a:rPr lang="en-US" sz="12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glycaemic</a:t>
            </a:r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exposure. We plotted the association between differing</a:t>
            </a:r>
          </a:p>
          <a:p>
            <a:r>
              <a:rPr lang="en-US" sz="12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glycaemic</a:t>
            </a:r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exposures between study arms and the hazard ratio for MACE in randomized</a:t>
            </a:r>
          </a:p>
          <a:p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controls trials comparing intensive with conventional </a:t>
            </a:r>
            <a:r>
              <a:rPr lang="en-US" sz="12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glycaemic</a:t>
            </a:r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control in type 2 diabetes.</a:t>
            </a:r>
          </a:p>
          <a:p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We found a strikingly strong correlation between differential exposure and cardiovascular</a:t>
            </a:r>
          </a:p>
          <a:p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risk reduction. Similar results were obtained for trials comparing </a:t>
            </a:r>
            <a:r>
              <a:rPr lang="en-US" sz="12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antidiabetes</a:t>
            </a:r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drugs with</a:t>
            </a:r>
          </a:p>
          <a:p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placebo. The results suggest that a minimum study duration and a minimum gain in </a:t>
            </a:r>
            <a:r>
              <a:rPr lang="en-US" sz="12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glycated</a:t>
            </a:r>
            <a:endParaRPr lang="en-US" sz="1200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haemoglobin</a:t>
            </a:r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(HbA1c) reduction are necessary to drive a relevant risk reduction in</a:t>
            </a:r>
          </a:p>
          <a:p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CVD risk, and we provide a quantitative perspective in that respect. The present analysis</a:t>
            </a:r>
          </a:p>
          <a:p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underlines that the duration of the intensification of </a:t>
            </a:r>
            <a:r>
              <a:rPr lang="en-US" sz="12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glycemic</a:t>
            </a:r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control, and the amplitude</a:t>
            </a:r>
          </a:p>
          <a:p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of the resulting reduction in HbA1c, are important notions for clinical decision-making.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808A57-7EBE-4A02-BF92-7C1798D0251F}" type="slidenum">
              <a:rPr lang="cs-CZ" smtClean="0">
                <a:solidFill>
                  <a:prstClr val="black"/>
                </a:solidFill>
              </a:rPr>
              <a:pPr/>
              <a:t>17</a:t>
            </a:fld>
            <a:endParaRPr lang="cs-CZ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Fig. 1 Distribution of rate of</a:t>
            </a:r>
          </a:p>
          <a:p>
            <a:r>
              <a:rPr lang="cs-CZ" sz="12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glycaemic</a:t>
            </a:r>
            <a:r>
              <a:rPr lang="cs-CZ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cs-CZ" sz="12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deterioration</a:t>
            </a:r>
            <a:r>
              <a:rPr lang="cs-CZ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(</a:t>
            </a:r>
            <a:r>
              <a:rPr lang="cs-CZ" sz="12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increase</a:t>
            </a:r>
            <a:endParaRPr lang="cs-CZ" sz="1200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adjusted HbA1c per year</a:t>
            </a:r>
          </a:p>
          <a:p>
            <a:r>
              <a:rPr lang="cs-CZ" sz="12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characterised</a:t>
            </a:r>
            <a:r>
              <a:rPr lang="cs-CZ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in </a:t>
            </a:r>
            <a:r>
              <a:rPr lang="cs-CZ" sz="12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mmol</a:t>
            </a:r>
            <a:r>
              <a:rPr lang="cs-CZ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/mol </a:t>
            </a:r>
            <a:r>
              <a:rPr lang="cs-CZ" sz="12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units</a:t>
            </a:r>
            <a:r>
              <a:rPr lang="cs-CZ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),</a:t>
            </a:r>
          </a:p>
          <a:p>
            <a:r>
              <a:rPr lang="cs-CZ" sz="12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presented</a:t>
            </a:r>
            <a:r>
              <a:rPr lang="cs-CZ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as a histogram (a) </a:t>
            </a:r>
            <a:r>
              <a:rPr lang="cs-CZ" sz="12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and</a:t>
            </a:r>
            <a:endParaRPr lang="cs-CZ" sz="1200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cs-CZ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box-</a:t>
            </a:r>
            <a:r>
              <a:rPr lang="cs-CZ" sz="12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and</a:t>
            </a:r>
            <a:r>
              <a:rPr lang="cs-CZ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</a:t>
            </a:r>
            <a:r>
              <a:rPr lang="cs-CZ" sz="12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whisker</a:t>
            </a:r>
            <a:r>
              <a:rPr lang="cs-CZ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plot (b). </a:t>
            </a:r>
            <a:r>
              <a:rPr lang="cs-CZ" sz="12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Light</a:t>
            </a:r>
            <a:endParaRPr lang="cs-CZ" sz="1200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cs-CZ" sz="12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grey</a:t>
            </a:r>
            <a:r>
              <a:rPr lang="cs-CZ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type 2 diabetes; </a:t>
            </a:r>
            <a:r>
              <a:rPr lang="cs-CZ" sz="12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dark</a:t>
            </a:r>
            <a:r>
              <a:rPr lang="cs-CZ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cs-CZ" sz="12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grey</a:t>
            </a:r>
            <a:r>
              <a:rPr lang="cs-CZ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</a:t>
            </a:r>
          </a:p>
          <a:p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GADA positivity. Ranges in (a)</a:t>
            </a:r>
          </a:p>
          <a:p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are from −3 to &lt;−2; −2 to&lt;−1 etc.</a:t>
            </a:r>
            <a:endParaRPr lang="cs-CZ" sz="1200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cs-CZ" sz="1200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cs-CZ" sz="12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Abstract</a:t>
            </a:r>
            <a:endParaRPr lang="cs-CZ" sz="1200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Aims/hypothesis There is considerable variability in how diabetes progresses after diagnosis. Progression </a:t>
            </a:r>
            <a:r>
              <a:rPr lang="en-US" sz="12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modelling</a:t>
            </a:r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has largely</a:t>
            </a:r>
          </a:p>
          <a:p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focused on ‘time to failure’ methods, yet determining a ‘coefficient of failure’ has many advantages. We derived a rate of</a:t>
            </a:r>
          </a:p>
          <a:p>
            <a:r>
              <a:rPr lang="en-US" sz="12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glycaemic</a:t>
            </a:r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deterioration in type 2 diabetes, using a large real-world cohort, and aimed to investigate the clinical, biochemical,</a:t>
            </a:r>
          </a:p>
          <a:p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pharmacological and immunological variables associated with fast and slow rates of </a:t>
            </a:r>
            <a:r>
              <a:rPr lang="en-US" sz="12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glycaemic</a:t>
            </a:r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deterioration.</a:t>
            </a:r>
          </a:p>
          <a:p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Methods An observational cohort study was performed using the electronic medical records from participants in the Genetics of</a:t>
            </a:r>
          </a:p>
          <a:p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Diabetes Audit and Research in </a:t>
            </a:r>
            <a:r>
              <a:rPr lang="en-US" sz="12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Tayside</a:t>
            </a:r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Study (</a:t>
            </a:r>
            <a:r>
              <a:rPr lang="en-US" sz="12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GoDARTS</a:t>
            </a:r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). A model was derived based on an individual’s observed HbA1c</a:t>
            </a:r>
          </a:p>
          <a:p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measures from the first eligible HbA1c after the diagnosis of diabetes through to the study end (defined as insulin initiation, death,</a:t>
            </a:r>
          </a:p>
          <a:p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leaving the area or end of follow-up). Each HbA1c measure was time-dependently adjusted for the effects of non-insulin </a:t>
            </a:r>
            <a:r>
              <a:rPr lang="en-US" sz="12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glucoselowering</a:t>
            </a:r>
            <a:endParaRPr lang="en-US" sz="1200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drugs, changes in BMI and corticosteroid use. GAD antibody (GADA) positivity was defined as GAD </a:t>
            </a:r>
            <a:r>
              <a:rPr lang="en-US" sz="12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titres</a:t>
            </a:r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above the</a:t>
            </a:r>
          </a:p>
          <a:p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97.5th </a:t>
            </a:r>
            <a:r>
              <a:rPr lang="en-US" sz="12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centile</a:t>
            </a:r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of the population distribution.</a:t>
            </a:r>
          </a:p>
          <a:p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Results The mean (95% CI) </a:t>
            </a:r>
            <a:r>
              <a:rPr lang="en-US" sz="12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glycaemic</a:t>
            </a:r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deterioration for type 2 diabetes and GADA-positive individuals was 1.4 (1.3, 1.4) and</a:t>
            </a:r>
          </a:p>
          <a:p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2.8 (2.4, 3.3) </a:t>
            </a:r>
            <a:r>
              <a:rPr lang="en-US" sz="12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mmol</a:t>
            </a:r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/mol HbA1c per year, respectively. </a:t>
            </a:r>
            <a:r>
              <a:rPr lang="en-US" sz="12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Ayounger</a:t>
            </a:r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age of diagnosis, lower HDL-cholesterol concentration, higher</a:t>
            </a:r>
          </a:p>
          <a:p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BMI and earlier calendar year of diabetes diagnosis were independently associated with higher rates of </a:t>
            </a:r>
            <a:r>
              <a:rPr lang="en-US" sz="12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glycaemic</a:t>
            </a:r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deterioration in</a:t>
            </a:r>
          </a:p>
          <a:p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individuals with type 2 diabetes. The rate of deterioration in those diagnosed at over 70 years of age was very low, with 66%</a:t>
            </a:r>
          </a:p>
          <a:p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having a rate of deterioration of less than 1.1 </a:t>
            </a:r>
            <a:r>
              <a:rPr lang="en-US" sz="12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mmol</a:t>
            </a:r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/mol HbA1c per year, and only 1.5% progressing more rapidly than 4.4 </a:t>
            </a:r>
            <a:r>
              <a:rPr lang="en-US" sz="12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mmol</a:t>
            </a:r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/</a:t>
            </a:r>
          </a:p>
          <a:p>
            <a:r>
              <a:rPr lang="cs-CZ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mol HbA1c per </a:t>
            </a:r>
            <a:r>
              <a:rPr lang="cs-CZ" sz="12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year</a:t>
            </a:r>
            <a:r>
              <a:rPr lang="cs-CZ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Conclusions/interpretation We have developed a novel approach for </a:t>
            </a:r>
            <a:r>
              <a:rPr lang="en-US" sz="12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modelling</a:t>
            </a:r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the progression of diabetes in observational data</a:t>
            </a:r>
          </a:p>
          <a:p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across multiple drug combinations. This approach highlights how </a:t>
            </a:r>
            <a:r>
              <a:rPr lang="en-US" sz="12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glycaemic</a:t>
            </a:r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deterioration in those diagnosed at over 70 years of</a:t>
            </a:r>
          </a:p>
          <a:p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age is minimal, supporting a stratified approach to diabetes management.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808A57-7EBE-4A02-BF92-7C1798D0251F}" type="slidenum">
              <a:rPr lang="cs-CZ" smtClean="0">
                <a:solidFill>
                  <a:prstClr val="black"/>
                </a:solidFill>
              </a:rPr>
              <a:pPr/>
              <a:t>18</a:t>
            </a:fld>
            <a:endParaRPr lang="cs-CZ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Fig. 2 Mean (95% CI) rate of</a:t>
            </a:r>
          </a:p>
          <a:p>
            <a:r>
              <a:rPr lang="cs-CZ" sz="12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glycaemic</a:t>
            </a:r>
            <a:r>
              <a:rPr lang="cs-CZ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cs-CZ" sz="12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deterioration</a:t>
            </a:r>
            <a:r>
              <a:rPr lang="cs-CZ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(</a:t>
            </a:r>
            <a:r>
              <a:rPr lang="cs-CZ" sz="12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increase</a:t>
            </a:r>
            <a:endParaRPr lang="cs-CZ" sz="1200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adjusted HbA1c per year</a:t>
            </a:r>
          </a:p>
          <a:p>
            <a:r>
              <a:rPr lang="cs-CZ" sz="12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characterised</a:t>
            </a:r>
            <a:r>
              <a:rPr lang="cs-CZ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in </a:t>
            </a:r>
            <a:r>
              <a:rPr lang="cs-CZ" sz="12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mmol</a:t>
            </a:r>
            <a:r>
              <a:rPr lang="cs-CZ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/mol </a:t>
            </a:r>
            <a:r>
              <a:rPr lang="cs-CZ" sz="12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units</a:t>
            </a:r>
            <a:r>
              <a:rPr lang="cs-CZ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),</a:t>
            </a:r>
          </a:p>
          <a:p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by age at diagnosis. Ranges are</a:t>
            </a:r>
          </a:p>
          <a:p>
            <a:r>
              <a:rPr lang="cs-CZ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50–&lt;55; </a:t>
            </a:r>
            <a:r>
              <a:rPr lang="cs-CZ" sz="12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55</a:t>
            </a:r>
            <a:r>
              <a:rPr lang="cs-CZ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–&lt;60 </a:t>
            </a:r>
            <a:r>
              <a:rPr lang="cs-CZ" sz="12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etc</a:t>
            </a:r>
            <a:r>
              <a:rPr lang="cs-CZ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endParaRPr lang="cs-CZ" sz="1200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cs-CZ" sz="12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Abstract</a:t>
            </a:r>
            <a:endParaRPr lang="cs-CZ" sz="1200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Aims/hypothesis There is considerable variability in how diabetes progresses after diagnosis. Progression </a:t>
            </a:r>
            <a:r>
              <a:rPr lang="en-US" sz="12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modelling</a:t>
            </a:r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has largely</a:t>
            </a:r>
          </a:p>
          <a:p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focused on ‘time to failure’ methods, yet determining a ‘coefficient of failure’ has many advantages. We derived a rate of</a:t>
            </a:r>
          </a:p>
          <a:p>
            <a:r>
              <a:rPr lang="en-US" sz="12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glycaemic</a:t>
            </a:r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deterioration in type 2 diabetes, using a large real-world cohort, and aimed to investigate the clinical, biochemical,</a:t>
            </a:r>
          </a:p>
          <a:p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pharmacological and immunological variables associated with fast and slow rates of </a:t>
            </a:r>
            <a:r>
              <a:rPr lang="en-US" sz="12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glycaemic</a:t>
            </a:r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deterioration.</a:t>
            </a:r>
          </a:p>
          <a:p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Methods An observational cohort study was performed using the electronic medical records from participants in the Genetics of</a:t>
            </a:r>
          </a:p>
          <a:p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Diabetes Audit and Research in </a:t>
            </a:r>
            <a:r>
              <a:rPr lang="en-US" sz="12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Tayside</a:t>
            </a:r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Study (</a:t>
            </a:r>
            <a:r>
              <a:rPr lang="en-US" sz="12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GoDARTS</a:t>
            </a:r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). A model was derived based on an individual’s observed HbA1c</a:t>
            </a:r>
          </a:p>
          <a:p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measures from the first eligible HbA1c after the diagnosis of diabetes through to the study end (defined as insulin initiation, death,</a:t>
            </a:r>
          </a:p>
          <a:p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leaving the area or end of follow-up). Each HbA1c measure was time-dependently adjusted for the effects of non-insulin </a:t>
            </a:r>
            <a:r>
              <a:rPr lang="en-US" sz="12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glucoselowering</a:t>
            </a:r>
            <a:endParaRPr lang="en-US" sz="1200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drugs, changes in BMI and corticosteroid use. GAD antibody (GADA) positivity was defined as GAD </a:t>
            </a:r>
            <a:r>
              <a:rPr lang="en-US" sz="12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titres</a:t>
            </a:r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above the</a:t>
            </a:r>
          </a:p>
          <a:p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97.5th </a:t>
            </a:r>
            <a:r>
              <a:rPr lang="en-US" sz="12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centile</a:t>
            </a:r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of the population distribution.</a:t>
            </a:r>
          </a:p>
          <a:p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Results The mean (95% CI) </a:t>
            </a:r>
            <a:r>
              <a:rPr lang="en-US" sz="12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glycaemic</a:t>
            </a:r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deterioration for type 2 diabetes and GADA-positive individuals was 1.4 (1.3, 1.4) and</a:t>
            </a:r>
          </a:p>
          <a:p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2.8 (2.4, 3.3) </a:t>
            </a:r>
            <a:r>
              <a:rPr lang="en-US" sz="12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mmol</a:t>
            </a:r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/mol HbA1c per year, respectively. </a:t>
            </a:r>
            <a:r>
              <a:rPr lang="en-US" sz="12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Ayounger</a:t>
            </a:r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age of diagnosis, lower HDL-cholesterol concentration, higher</a:t>
            </a:r>
          </a:p>
          <a:p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BMI and earlier calendar year of diabetes diagnosis were independently associated with higher rates of </a:t>
            </a:r>
            <a:r>
              <a:rPr lang="en-US" sz="12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glycaemic</a:t>
            </a:r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deterioration in</a:t>
            </a:r>
          </a:p>
          <a:p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individuals with type 2 diabetes. The rate of deterioration in those diagnosed at over 70 years of age was very low, with 66%</a:t>
            </a:r>
          </a:p>
          <a:p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having a rate of deterioration of less than 1.1 </a:t>
            </a:r>
            <a:r>
              <a:rPr lang="en-US" sz="12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mmol</a:t>
            </a:r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/mol HbA1c per year, and only 1.5% progressing more rapidly than 4.4 </a:t>
            </a:r>
            <a:r>
              <a:rPr lang="en-US" sz="12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mmol</a:t>
            </a:r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/</a:t>
            </a:r>
          </a:p>
          <a:p>
            <a:r>
              <a:rPr lang="cs-CZ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mol HbA1c per </a:t>
            </a:r>
            <a:r>
              <a:rPr lang="cs-CZ" sz="12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year</a:t>
            </a:r>
            <a:r>
              <a:rPr lang="cs-CZ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Conclusions/interpretation We have developed a novel approach for </a:t>
            </a:r>
            <a:r>
              <a:rPr lang="en-US" sz="12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modelling</a:t>
            </a:r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the progression of diabetes in observational data</a:t>
            </a:r>
          </a:p>
          <a:p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across multiple drug combinations. This approach highlights how </a:t>
            </a:r>
            <a:r>
              <a:rPr lang="en-US" sz="12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glycaemic</a:t>
            </a:r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deterioration in those diagnosed at over 70 years of</a:t>
            </a:r>
          </a:p>
          <a:p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age is minimal, supporting a stratified approach to diabetes management.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808A57-7EBE-4A02-BF92-7C1798D0251F}" type="slidenum">
              <a:rPr lang="cs-CZ" smtClean="0">
                <a:solidFill>
                  <a:prstClr val="black"/>
                </a:solidFill>
              </a:rPr>
              <a:pPr/>
              <a:t>19</a:t>
            </a:fld>
            <a:endParaRPr lang="cs-CZ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Fig. 2 Mean (95% CI) rate of</a:t>
            </a:r>
          </a:p>
          <a:p>
            <a:r>
              <a:rPr lang="cs-CZ" sz="12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glycaemic</a:t>
            </a:r>
            <a:r>
              <a:rPr lang="cs-CZ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cs-CZ" sz="12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deterioration</a:t>
            </a:r>
            <a:r>
              <a:rPr lang="cs-CZ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(</a:t>
            </a:r>
            <a:r>
              <a:rPr lang="cs-CZ" sz="12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increase</a:t>
            </a:r>
            <a:endParaRPr lang="cs-CZ" sz="1200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adjusted HbA1c per year</a:t>
            </a:r>
          </a:p>
          <a:p>
            <a:r>
              <a:rPr lang="cs-CZ" sz="12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characterised</a:t>
            </a:r>
            <a:r>
              <a:rPr lang="cs-CZ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in </a:t>
            </a:r>
            <a:r>
              <a:rPr lang="cs-CZ" sz="12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mmol</a:t>
            </a:r>
            <a:r>
              <a:rPr lang="cs-CZ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/mol </a:t>
            </a:r>
            <a:r>
              <a:rPr lang="cs-CZ" sz="12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units</a:t>
            </a:r>
            <a:r>
              <a:rPr lang="cs-CZ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),</a:t>
            </a:r>
          </a:p>
          <a:p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by age at diagnosis. Ranges are</a:t>
            </a:r>
          </a:p>
          <a:p>
            <a:r>
              <a:rPr lang="cs-CZ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50–&lt;55; </a:t>
            </a:r>
            <a:r>
              <a:rPr lang="cs-CZ" sz="12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55</a:t>
            </a:r>
            <a:r>
              <a:rPr lang="cs-CZ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–&lt;60 </a:t>
            </a:r>
            <a:r>
              <a:rPr lang="cs-CZ" sz="12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etc</a:t>
            </a:r>
            <a:r>
              <a:rPr lang="cs-CZ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endParaRPr lang="cs-CZ" sz="1200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cs-CZ" sz="12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Abstract</a:t>
            </a:r>
            <a:endParaRPr lang="cs-CZ" sz="1200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Aims/hypothesis There is considerable variability in how diabetes progresses after diagnosis. Progression </a:t>
            </a:r>
            <a:r>
              <a:rPr lang="en-US" sz="12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modelling</a:t>
            </a:r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has largely</a:t>
            </a:r>
          </a:p>
          <a:p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focused on ‘time to failure’ methods, yet determining a ‘coefficient of failure’ has many advantages. We derived a rate of</a:t>
            </a:r>
          </a:p>
          <a:p>
            <a:r>
              <a:rPr lang="en-US" sz="12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glycaemic</a:t>
            </a:r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deterioration in type 2 diabetes, using a large real-world cohort, and aimed to investigate the clinical, biochemical,</a:t>
            </a:r>
          </a:p>
          <a:p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pharmacological and immunological variables associated with fast and slow rates of </a:t>
            </a:r>
            <a:r>
              <a:rPr lang="en-US" sz="12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glycaemic</a:t>
            </a:r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deterioration.</a:t>
            </a:r>
          </a:p>
          <a:p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Methods An observational cohort study was performed using the electronic medical records from participants in the Genetics of</a:t>
            </a:r>
          </a:p>
          <a:p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Diabetes Audit and Research in </a:t>
            </a:r>
            <a:r>
              <a:rPr lang="en-US" sz="12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Tayside</a:t>
            </a:r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Study (</a:t>
            </a:r>
            <a:r>
              <a:rPr lang="en-US" sz="12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GoDARTS</a:t>
            </a:r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). A model was derived based on an individual’s observed HbA1c</a:t>
            </a:r>
          </a:p>
          <a:p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measures from the first eligible HbA1c after the diagnosis of diabetes through to the study end (defined as insulin initiation, death,</a:t>
            </a:r>
          </a:p>
          <a:p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leaving the area or end of follow-up). Each HbA1c measure was time-dependently adjusted for the effects of non-insulin </a:t>
            </a:r>
            <a:r>
              <a:rPr lang="en-US" sz="12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glucoselowering</a:t>
            </a:r>
            <a:endParaRPr lang="en-US" sz="1200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drugs, changes in BMI and corticosteroid use. GAD antibody (GADA) positivity was defined as GAD </a:t>
            </a:r>
            <a:r>
              <a:rPr lang="en-US" sz="12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titres</a:t>
            </a:r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above the</a:t>
            </a:r>
          </a:p>
          <a:p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97.5th </a:t>
            </a:r>
            <a:r>
              <a:rPr lang="en-US" sz="12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centile</a:t>
            </a:r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of the population distribution.</a:t>
            </a:r>
          </a:p>
          <a:p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Results The mean (95% CI) </a:t>
            </a:r>
            <a:r>
              <a:rPr lang="en-US" sz="12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glycaemic</a:t>
            </a:r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deterioration for type 2 diabetes and GADA-positive individuals was 1.4 (1.3, 1.4) and</a:t>
            </a:r>
          </a:p>
          <a:p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2.8 (2.4, 3.3) </a:t>
            </a:r>
            <a:r>
              <a:rPr lang="en-US" sz="12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mmol</a:t>
            </a:r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/mol HbA1c per year, respectively. </a:t>
            </a:r>
            <a:r>
              <a:rPr lang="en-US" sz="12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Ayounger</a:t>
            </a:r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age of diagnosis, lower HDL-cholesterol concentration, higher</a:t>
            </a:r>
          </a:p>
          <a:p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BMI and earlier calendar year of diabetes diagnosis were independently associated with higher rates of </a:t>
            </a:r>
            <a:r>
              <a:rPr lang="en-US" sz="12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glycaemic</a:t>
            </a:r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deterioration in</a:t>
            </a:r>
          </a:p>
          <a:p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individuals with type 2 diabetes. The rate of deterioration in those diagnosed at over 70 years of age was very low, with 66%</a:t>
            </a:r>
          </a:p>
          <a:p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having a rate of deterioration of less than 1.1 </a:t>
            </a:r>
            <a:r>
              <a:rPr lang="en-US" sz="12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mmol</a:t>
            </a:r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/mol HbA1c per year, and only 1.5% progressing more rapidly than 4.4 </a:t>
            </a:r>
            <a:r>
              <a:rPr lang="en-US" sz="12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mmol</a:t>
            </a:r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/</a:t>
            </a:r>
          </a:p>
          <a:p>
            <a:r>
              <a:rPr lang="cs-CZ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mol HbA1c per </a:t>
            </a:r>
            <a:r>
              <a:rPr lang="cs-CZ" sz="12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year</a:t>
            </a:r>
            <a:r>
              <a:rPr lang="cs-CZ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Conclusions/interpretation We have developed a novel approach for </a:t>
            </a:r>
            <a:r>
              <a:rPr lang="en-US" sz="12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modelling</a:t>
            </a:r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the progression of diabetes in observational data</a:t>
            </a:r>
          </a:p>
          <a:p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across multiple drug combinations. This approach highlights how </a:t>
            </a:r>
            <a:r>
              <a:rPr lang="en-US" sz="12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glycaemic</a:t>
            </a:r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deterioration in those diagnosed at over 70 years of</a:t>
            </a:r>
          </a:p>
          <a:p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age is minimal, supporting a stratified approach to diabetes management.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808A57-7EBE-4A02-BF92-7C1798D0251F}" type="slidenum">
              <a:rPr lang="cs-CZ" smtClean="0">
                <a:solidFill>
                  <a:prstClr val="black"/>
                </a:solidFill>
              </a:rPr>
              <a:pPr/>
              <a:t>20</a:t>
            </a:fld>
            <a:endParaRPr lang="cs-CZ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Klepnutím lze upravit styl předlohy podnadpisů.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29.01.2019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29.01.2019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Klepnutím lze upravit styl předlohy podnadpisů.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29.01.2019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29.01.2019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29.01.2019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29.01.2019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29.01.2019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29.01.2019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29.01.2019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29.01.2019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29.01.2019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29.01.2019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29.01.2019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29.01.2019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C2289A-F2D6-4573-B8BB-7ACE6C804A24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29.01.2019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97329-902C-4BCF-A179-E62112F89AF1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5723615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C2289A-F2D6-4573-B8BB-7ACE6C804A24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29.01.2019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97329-902C-4BCF-A179-E62112F89AF1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6559144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C2289A-F2D6-4573-B8BB-7ACE6C804A24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29.01.2019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97329-902C-4BCF-A179-E62112F89AF1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3988195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C2289A-F2D6-4573-B8BB-7ACE6C804A24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29.01.2019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97329-902C-4BCF-A179-E62112F89AF1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9151047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C2289A-F2D6-4573-B8BB-7ACE6C804A24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29.01.2019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97329-902C-4BCF-A179-E62112F89AF1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8196005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C2289A-F2D6-4573-B8BB-7ACE6C804A24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29.01.2019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97329-902C-4BCF-A179-E62112F89AF1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4960042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C2289A-F2D6-4573-B8BB-7ACE6C804A24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29.01.2019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97329-902C-4BCF-A179-E62112F89AF1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7628328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C2289A-F2D6-4573-B8BB-7ACE6C804A24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29.01.2019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97329-902C-4BCF-A179-E62112F89AF1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4798892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C2289A-F2D6-4573-B8BB-7ACE6C804A24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29.01.2019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97329-902C-4BCF-A179-E62112F89AF1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582055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37"/>
            <a:ext cx="7772400" cy="1470025"/>
          </a:xfrm>
        </p:spPr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Klepnutím lze upravit styl předlohy podnadpisů.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29.01.2019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C2289A-F2D6-4573-B8BB-7ACE6C804A24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29.01.2019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97329-902C-4BCF-A179-E62112F89AF1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8735990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C2289A-F2D6-4573-B8BB-7ACE6C804A24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29.01.2019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97329-902C-4BCF-A179-E62112F89AF1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1230989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65"/>
            <a:ext cx="7772400" cy="1470025"/>
          </a:xfrm>
        </p:spPr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Klepnutím lze upravit styl předlohy podnadpisů.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29.01.2019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29.01.2019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4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29.01.2019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4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4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29.01.2019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4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4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29.01.2019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29.01.2019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29.01.2019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4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4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29.01.2019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29.01.2019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29.01.2019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29.01.2019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29.01.2019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E8F2AA6-FA04-46A7-A701-5ECE49FA39D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96E00BFA-3173-4399-B041-A837E2DD4C4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DB68FE88-CD21-4C0B-8122-5A273AFDB5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A80564-18DF-44AD-837A-9A1F503F7317}" type="datetimeFigureOut">
              <a:rPr lang="cs-CZ" smtClean="0"/>
              <a:t>29.01.2019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8A39928D-CF00-4DCA-B9D4-AFF30ADF60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B947FF7-58F3-4C0F-8322-01543C7336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86CC54-DAF3-4867-99BE-1974401EAD4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66452982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6C337FC-6257-4EDE-9578-17637D8EDB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63DF33DE-EF0D-4DBA-8E53-B5AE9E3D5A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7224BAF2-0067-4586-9564-4CDEC33555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A80564-18DF-44AD-837A-9A1F503F7317}" type="datetimeFigureOut">
              <a:rPr lang="cs-CZ" smtClean="0"/>
              <a:t>29.01.2019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543678B0-ED84-4A8C-AC57-8650384071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A00C9616-7070-43C7-861E-BD2F881128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86CC54-DAF3-4867-99BE-1974401EAD4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75100023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C0CCBC2-841D-4CBB-AF6A-287B239A57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29AF4772-E8F0-4457-A302-FB0865815D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9CAEFFB-E527-4244-8212-4497221233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A80564-18DF-44AD-837A-9A1F503F7317}" type="datetimeFigureOut">
              <a:rPr lang="cs-CZ" smtClean="0"/>
              <a:t>29.01.2019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77FDE2A4-553F-432A-8C1E-8E50910340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BF434769-9DD8-4543-9ECE-029070190B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86CC54-DAF3-4867-99BE-1974401EAD4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65512765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6CCC3F9-42BF-43DA-9960-54C3376F2C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ADCCB812-39E9-4925-8B9D-578E20CD69A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6ECA7A8B-0973-4CCA-ACFD-D7FAD3F9042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4BCC7558-69C5-43DD-B8D9-BE0B2E1857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A80564-18DF-44AD-837A-9A1F503F7317}" type="datetimeFigureOut">
              <a:rPr lang="cs-CZ" smtClean="0"/>
              <a:t>29.01.2019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2C4EEB64-1AC5-428F-8114-73B24CEEB8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5164E6A4-A082-48AB-9F4A-E36AA7DAA4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86CC54-DAF3-4867-99BE-1974401EAD4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128528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F343FD1-AE35-4F8C-9C53-3BBF225015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15D3FBF6-0992-4988-8DBB-DF9D029672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84CA9C1D-D467-4AAF-8AFE-506C3708608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F5293CA9-B773-41A6-BD83-9A2988E1BA4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>
            <a:extLst>
              <a:ext uri="{FF2B5EF4-FFF2-40B4-BE49-F238E27FC236}">
                <a16:creationId xmlns:a16="http://schemas.microsoft.com/office/drawing/2014/main" id="{2DD2A7A2-2366-49D8-9A82-55F688280CA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C3EBDDBF-1AB5-414D-A940-A6159C8FD9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A80564-18DF-44AD-837A-9A1F503F7317}" type="datetimeFigureOut">
              <a:rPr lang="cs-CZ" smtClean="0"/>
              <a:t>29.01.2019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BE55D385-ADE0-44C8-BD73-AEC16BE737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9F8088C0-6FCF-4FC4-AFF6-242D7C5C56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86CC54-DAF3-4867-99BE-1974401EAD4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60929131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8428AFF-DB14-4BB1-84A8-B2957D8698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CA714960-3273-4B1D-8A6A-42902163D0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A80564-18DF-44AD-837A-9A1F503F7317}" type="datetimeFigureOut">
              <a:rPr lang="cs-CZ" smtClean="0"/>
              <a:t>29.01.2019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B542EE79-DE9B-4A99-B09F-6CAE73A704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A9A57C9A-E55B-484C-8B29-395E28B220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86CC54-DAF3-4867-99BE-1974401EAD4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53214461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6316DD1C-C9B8-433F-BEA9-B1B24095E5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A80564-18DF-44AD-837A-9A1F503F7317}" type="datetimeFigureOut">
              <a:rPr lang="cs-CZ" smtClean="0"/>
              <a:t>29.01.2019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18860D5B-4516-467E-9E3C-E5446CF2D2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0C57182C-D227-4BF3-AAC3-D6BE0A474D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86CC54-DAF3-4867-99BE-1974401EAD4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6756954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12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29.01.2019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5ECAA9F-CCB4-44A1-AAE5-297E11782F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ED41BD64-80AA-4357-84D3-9960D97740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1B47A769-5812-4066-9006-067B7886D43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81C26B49-8B8E-4DAA-B3F6-1A07FF1197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A80564-18DF-44AD-837A-9A1F503F7317}" type="datetimeFigureOut">
              <a:rPr lang="cs-CZ" smtClean="0"/>
              <a:t>29.01.2019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2B1F3B88-0D4F-42D4-8FAB-1AA1A53C1C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CD4CB22B-574C-4B07-8CB1-72DFCE441F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86CC54-DAF3-4867-99BE-1974401EAD4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01957030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6D949A0-DFBB-4762-B1D2-690CC74371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B28354F9-9399-4AAC-8826-01A6CA49DB0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cs-CZ"/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CCAAAF53-9C51-4FCF-BF17-7721510612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9C58602C-8670-4128-873C-994E6CD763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A80564-18DF-44AD-837A-9A1F503F7317}" type="datetimeFigureOut">
              <a:rPr lang="cs-CZ" smtClean="0"/>
              <a:t>29.01.2019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9EAFB6C4-CADA-4B7B-BD9A-E4E752E160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2E360469-19AB-46D0-8911-F6C95FD4A5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86CC54-DAF3-4867-99BE-1974401EAD4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50474083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5D8C097-AAFF-4BA1-9F0C-FCFCBA4EC0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CC5E37BB-3154-4528-BD78-09D74FAD782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612A1E9-AB06-4C38-A455-2C4B15ED5B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A80564-18DF-44AD-837A-9A1F503F7317}" type="datetimeFigureOut">
              <a:rPr lang="cs-CZ" smtClean="0"/>
              <a:t>29.01.2019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8C2DAD64-A96D-4FEF-A15C-1AC778F52B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13D159E1-6098-49E1-8260-1F46D32BC2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86CC54-DAF3-4867-99BE-1974401EAD4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02794827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75794264-040B-4803-A48E-1B2666E818C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C1DF0B53-369E-48F0-B12F-8D806BE9251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D01D5880-140D-40B4-84BA-2852A66B86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A80564-18DF-44AD-837A-9A1F503F7317}" type="datetimeFigureOut">
              <a:rPr lang="cs-CZ" smtClean="0"/>
              <a:t>29.01.2019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DAE92843-96D4-44FC-9251-DDB7726255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C92730F3-ABBA-4586-BB5B-7277972104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86CC54-DAF3-4867-99BE-1974401EAD4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80897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4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4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29.01.2019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31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31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29.01.2019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29.01.2019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29.01.2019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4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4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29.01.2019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29.01.2019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29.01.2019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29.01.2019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29.01.2019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67"/>
            <a:ext cx="7772400" cy="1470025"/>
          </a:xfrm>
        </p:spPr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Klepnutím lze upravit styl předlohy podnadpisů.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29.01.2019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29.01.2019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42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29.01.2019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4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4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29.01.2019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4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4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29.01.2019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29.01.2019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29.01.2019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29.01.2019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4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4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29.01.2019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29.01.2019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29.01.2019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29.01.2019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67"/>
            <a:ext cx="7772400" cy="1470025"/>
          </a:xfrm>
        </p:spPr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Klepnutím lze upravit styl předlohy podnadpisů.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29.01.2019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29.01.2019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42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29.01.2019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4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4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29.01.2019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4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4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29.01.2019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29.01.2019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29.01.2019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29.01.2019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4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4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29.01.2019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29.01.2019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29.01.2019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29.01.2019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9"/>
            <a:ext cx="7772400" cy="1470025"/>
          </a:xfrm>
        </p:spPr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Klepnutím lze upravit styl předlohy podnadpisů.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29.01.2019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29.01.2019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4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29.01.2019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4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4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29.01.2019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29.01.2019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29.01.2019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29.01.2019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29.01.2019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2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29.01.2019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29.01.2019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29.01.2019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29.01.2019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9"/>
            <a:ext cx="7772400" cy="1470025"/>
          </a:xfrm>
        </p:spPr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Klepnutím lze upravit styl předlohy podnadpisů.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29.01.2019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29.01.2019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4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29.01.2019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4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4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29.01.2019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29.01.2019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29.01.2019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29.01.2019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29.01.2019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2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29.01.2019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29.01.2019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29.01.2019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29.01.2019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85"/>
            <a:ext cx="7772400" cy="1470025"/>
          </a:xfrm>
        </p:spPr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Klepnutím lze upravit styl předlohy podnadpisů.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C812F5-D903-4D8B-88AA-4D0E2D05C075}" type="datetimeFigureOut">
              <a:rPr lang="cs-CZ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29.01.2019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E3B703-21AA-40CD-8094-71F8416F55FC}" type="slidenum">
              <a:rPr lang="cs-CZ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EADED2-E6A6-4054-B586-EFF053C960B4}" type="datetimeFigureOut">
              <a:rPr lang="cs-CZ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29.01.2019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6B87FE-24B1-4161-A727-DCE497DE4C2C}" type="slidenum">
              <a:rPr lang="cs-CZ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6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05B008-BDC6-4F83-9489-1411097E8DD1}" type="datetimeFigureOut">
              <a:rPr lang="cs-CZ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29.01.2019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F19D5A-21F0-4580-A71E-CB85AD7290B6}" type="slidenum">
              <a:rPr lang="cs-CZ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29.01.2019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95D260-881E-414D-8E2F-33B2BB33829D}" type="datetimeFigureOut">
              <a:rPr lang="cs-CZ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29.01.2019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88E628-0FFB-49BA-B454-53D2A814EBF7}" type="slidenum">
              <a:rPr lang="cs-CZ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5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5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21F56D-4E7F-42B3-A9DB-A4B52C6C42C6}" type="datetimeFigureOut">
              <a:rPr lang="cs-CZ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29.01.2019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BE6DB4-C47C-4AFA-8CF5-0FFBB39557B7}" type="slidenum">
              <a:rPr lang="cs-CZ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BB0891-ADA6-4144-9C03-1DA7A85B124E}" type="datetimeFigureOut">
              <a:rPr lang="cs-CZ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29.01.2019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614BD3-458F-4DE4-96B3-DA3FA6DFB3C4}" type="slidenum">
              <a:rPr lang="cs-CZ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EAECFE-2D1D-4306-90E4-EC06DAA766B2}" type="datetimeFigureOut">
              <a:rPr lang="cs-CZ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29.01.2019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276D3C-D8FF-4F2D-93E8-54A9C9893EFF}" type="slidenum">
              <a:rPr lang="cs-CZ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4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88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4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8AB213-9ECA-4750-B3B2-2922F21F9A43}" type="datetimeFigureOut">
              <a:rPr lang="cs-CZ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29.01.2019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0FCEB6-D2C0-43F3-9391-61E5251D787D}" type="slidenum">
              <a:rPr lang="cs-CZ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37D119-8D13-4D9C-A7C3-B5C7FD22E2DF}" type="datetimeFigureOut">
              <a:rPr lang="cs-CZ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29.01.2019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599007-1C22-4BCE-BC08-92FA4E3287F3}" type="slidenum">
              <a:rPr lang="cs-CZ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2EDF4E-C9FD-4652-802D-A0577B118B73}" type="datetimeFigureOut">
              <a:rPr lang="cs-CZ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29.01.2019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1861CE-FEDB-4568-943C-7B0F7092D2BA}" type="slidenum">
              <a:rPr lang="cs-CZ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78"/>
            <a:ext cx="2057400" cy="5851525"/>
          </a:xfrm>
        </p:spPr>
        <p:txBody>
          <a:bodyPr vert="eaVert"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7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B1DCA8-A636-44D7-8C3E-A2E732AE0714}" type="datetimeFigureOut">
              <a:rPr lang="cs-CZ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29.01.2019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4C1B4E-00A6-4D87-8F74-A08BBFFA1F20}" type="slidenum">
              <a:rPr lang="cs-CZ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9"/>
            <a:ext cx="7772400" cy="1470025"/>
          </a:xfrm>
        </p:spPr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Klepnutím lze upravit styl předlohy podnadpisů.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29.01.2019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29.01.2019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29.01.2019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4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29.01.2019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4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4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29.01.2019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29.01.2019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29.01.2019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29.01.2019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2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29.01.2019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29.01.2019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29.01.2019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29.01.2019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95"/>
            <a:ext cx="7772400" cy="1470025"/>
          </a:xfrm>
        </p:spPr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Klepnutím lze upravit styl předlohy podnadpisů.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29.01.2019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29.01.2019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29.01.2019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7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29.01.2019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29.01.2019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60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60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29.01.2019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29.01.2019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29.01.2019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4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67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4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29.01.2019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29.01.2019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29.01.2019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53"/>
            <a:ext cx="2057400" cy="5851525"/>
          </a:xfrm>
        </p:spPr>
        <p:txBody>
          <a:bodyPr vert="eaVert"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53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29.01.2019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7.xml"/><Relationship Id="rId3" Type="http://schemas.openxmlformats.org/officeDocument/2006/relationships/slideLayout" Target="../slideLayouts/slideLayout102.xml"/><Relationship Id="rId7" Type="http://schemas.openxmlformats.org/officeDocument/2006/relationships/slideLayout" Target="../slideLayouts/slideLayout106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101.xml"/><Relationship Id="rId1" Type="http://schemas.openxmlformats.org/officeDocument/2006/relationships/slideLayout" Target="../slideLayouts/slideLayout100.xml"/><Relationship Id="rId6" Type="http://schemas.openxmlformats.org/officeDocument/2006/relationships/slideLayout" Target="../slideLayouts/slideLayout105.xml"/><Relationship Id="rId11" Type="http://schemas.openxmlformats.org/officeDocument/2006/relationships/slideLayout" Target="../slideLayouts/slideLayout110.xml"/><Relationship Id="rId5" Type="http://schemas.openxmlformats.org/officeDocument/2006/relationships/slideLayout" Target="../slideLayouts/slideLayout104.xml"/><Relationship Id="rId10" Type="http://schemas.openxmlformats.org/officeDocument/2006/relationships/slideLayout" Target="../slideLayouts/slideLayout109.xml"/><Relationship Id="rId4" Type="http://schemas.openxmlformats.org/officeDocument/2006/relationships/slideLayout" Target="../slideLayouts/slideLayout103.xml"/><Relationship Id="rId9" Type="http://schemas.openxmlformats.org/officeDocument/2006/relationships/slideLayout" Target="../slideLayouts/slideLayout108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8.xml"/><Relationship Id="rId3" Type="http://schemas.openxmlformats.org/officeDocument/2006/relationships/slideLayout" Target="../slideLayouts/slideLayout113.xml"/><Relationship Id="rId7" Type="http://schemas.openxmlformats.org/officeDocument/2006/relationships/slideLayout" Target="../slideLayouts/slideLayout117.xml"/><Relationship Id="rId12" Type="http://schemas.openxmlformats.org/officeDocument/2006/relationships/theme" Target="../theme/theme11.xml"/><Relationship Id="rId2" Type="http://schemas.openxmlformats.org/officeDocument/2006/relationships/slideLayout" Target="../slideLayouts/slideLayout112.xml"/><Relationship Id="rId1" Type="http://schemas.openxmlformats.org/officeDocument/2006/relationships/slideLayout" Target="../slideLayouts/slideLayout111.xml"/><Relationship Id="rId6" Type="http://schemas.openxmlformats.org/officeDocument/2006/relationships/slideLayout" Target="../slideLayouts/slideLayout116.xml"/><Relationship Id="rId11" Type="http://schemas.openxmlformats.org/officeDocument/2006/relationships/slideLayout" Target="../slideLayouts/slideLayout121.xml"/><Relationship Id="rId5" Type="http://schemas.openxmlformats.org/officeDocument/2006/relationships/slideLayout" Target="../slideLayouts/slideLayout115.xml"/><Relationship Id="rId10" Type="http://schemas.openxmlformats.org/officeDocument/2006/relationships/slideLayout" Target="../slideLayouts/slideLayout120.xml"/><Relationship Id="rId4" Type="http://schemas.openxmlformats.org/officeDocument/2006/relationships/slideLayout" Target="../slideLayouts/slideLayout114.xml"/><Relationship Id="rId9" Type="http://schemas.openxmlformats.org/officeDocument/2006/relationships/slideLayout" Target="../slideLayouts/slideLayout119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9.xml"/><Relationship Id="rId3" Type="http://schemas.openxmlformats.org/officeDocument/2006/relationships/slideLayout" Target="../slideLayouts/slideLayout124.xml"/><Relationship Id="rId7" Type="http://schemas.openxmlformats.org/officeDocument/2006/relationships/slideLayout" Target="../slideLayouts/slideLayout128.xml"/><Relationship Id="rId12" Type="http://schemas.openxmlformats.org/officeDocument/2006/relationships/theme" Target="../theme/theme12.xml"/><Relationship Id="rId2" Type="http://schemas.openxmlformats.org/officeDocument/2006/relationships/slideLayout" Target="../slideLayouts/slideLayout123.xml"/><Relationship Id="rId1" Type="http://schemas.openxmlformats.org/officeDocument/2006/relationships/slideLayout" Target="../slideLayouts/slideLayout122.xml"/><Relationship Id="rId6" Type="http://schemas.openxmlformats.org/officeDocument/2006/relationships/slideLayout" Target="../slideLayouts/slideLayout127.xml"/><Relationship Id="rId11" Type="http://schemas.openxmlformats.org/officeDocument/2006/relationships/slideLayout" Target="../slideLayouts/slideLayout132.xml"/><Relationship Id="rId5" Type="http://schemas.openxmlformats.org/officeDocument/2006/relationships/slideLayout" Target="../slideLayouts/slideLayout126.xml"/><Relationship Id="rId10" Type="http://schemas.openxmlformats.org/officeDocument/2006/relationships/slideLayout" Target="../slideLayouts/slideLayout131.xml"/><Relationship Id="rId4" Type="http://schemas.openxmlformats.org/officeDocument/2006/relationships/slideLayout" Target="../slideLayouts/slideLayout125.xml"/><Relationship Id="rId9" Type="http://schemas.openxmlformats.org/officeDocument/2006/relationships/slideLayout" Target="../slideLayouts/slideLayout130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0.xml"/><Relationship Id="rId3" Type="http://schemas.openxmlformats.org/officeDocument/2006/relationships/slideLayout" Target="../slideLayouts/slideLayout135.xml"/><Relationship Id="rId7" Type="http://schemas.openxmlformats.org/officeDocument/2006/relationships/slideLayout" Target="../slideLayouts/slideLayout139.xml"/><Relationship Id="rId12" Type="http://schemas.openxmlformats.org/officeDocument/2006/relationships/theme" Target="../theme/theme13.xml"/><Relationship Id="rId2" Type="http://schemas.openxmlformats.org/officeDocument/2006/relationships/slideLayout" Target="../slideLayouts/slideLayout134.xml"/><Relationship Id="rId1" Type="http://schemas.openxmlformats.org/officeDocument/2006/relationships/slideLayout" Target="../slideLayouts/slideLayout133.xml"/><Relationship Id="rId6" Type="http://schemas.openxmlformats.org/officeDocument/2006/relationships/slideLayout" Target="../slideLayouts/slideLayout138.xml"/><Relationship Id="rId11" Type="http://schemas.openxmlformats.org/officeDocument/2006/relationships/slideLayout" Target="../slideLayouts/slideLayout143.xml"/><Relationship Id="rId5" Type="http://schemas.openxmlformats.org/officeDocument/2006/relationships/slideLayout" Target="../slideLayouts/slideLayout137.xml"/><Relationship Id="rId10" Type="http://schemas.openxmlformats.org/officeDocument/2006/relationships/slideLayout" Target="../slideLayouts/slideLayout142.xml"/><Relationship Id="rId4" Type="http://schemas.openxmlformats.org/officeDocument/2006/relationships/slideLayout" Target="../slideLayouts/slideLayout136.xml"/><Relationship Id="rId9" Type="http://schemas.openxmlformats.org/officeDocument/2006/relationships/slideLayout" Target="../slideLayouts/slideLayout14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6.xml"/><Relationship Id="rId3" Type="http://schemas.openxmlformats.org/officeDocument/2006/relationships/slideLayout" Target="../slideLayouts/slideLayout91.xml"/><Relationship Id="rId7" Type="http://schemas.openxmlformats.org/officeDocument/2006/relationships/slideLayout" Target="../slideLayouts/slideLayout95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0.xml"/><Relationship Id="rId1" Type="http://schemas.openxmlformats.org/officeDocument/2006/relationships/slideLayout" Target="../slideLayouts/slideLayout89.xml"/><Relationship Id="rId6" Type="http://schemas.openxmlformats.org/officeDocument/2006/relationships/slideLayout" Target="../slideLayouts/slideLayout94.xml"/><Relationship Id="rId11" Type="http://schemas.openxmlformats.org/officeDocument/2006/relationships/slideLayout" Target="../slideLayouts/slideLayout99.xml"/><Relationship Id="rId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98.xml"/><Relationship Id="rId4" Type="http://schemas.openxmlformats.org/officeDocument/2006/relationships/slideLayout" Target="../slideLayouts/slideLayout92.xml"/><Relationship Id="rId9" Type="http://schemas.openxmlformats.org/officeDocument/2006/relationships/slideLayout" Target="../slideLayouts/slideLayout9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A2481B-5154-415F-B752-558547769AA3}" type="datetimeFigureOut">
              <a:rPr lang="cs-CZ" smtClean="0"/>
              <a:pPr/>
              <a:t>29.01.2019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A2481B-5154-415F-B752-558547769AA3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29.01.2019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264769-77EF-4CD0-90DE-F7D7F2D423C4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C2289A-F2D6-4573-B8BB-7ACE6C804A24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29.01.2019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397329-902C-4BCF-A179-E62112F89AF1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68603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4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9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A2481B-5154-415F-B752-558547769AA3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29.01.2019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9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9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264769-77EF-4CD0-90DE-F7D7F2D423C4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C1989E73-F3DF-4DF8-A2E1-14F263B0B2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2382B87B-93E2-48BA-AA4F-8991859BD1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0337F4EA-D7B2-4610-9BA7-002B4E7955D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A80564-18DF-44AD-837A-9A1F503F7317}" type="datetimeFigureOut">
              <a:rPr lang="cs-CZ" smtClean="0"/>
              <a:t>29.01.2019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D33E900-642D-414F-9B65-2B3B25A0CCA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C3FCFF4-474B-45DB-BD56-19350A80587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86CC54-DAF3-4867-99BE-1974401EAD4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332353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4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6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A2481B-5154-415F-B752-558547769AA3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29.01.2019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6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6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264769-77EF-4CD0-90DE-F7D7F2D423C4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4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A2481B-5154-415F-B752-558547769AA3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29.01.2019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9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264769-77EF-4CD0-90DE-F7D7F2D423C4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4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A2481B-5154-415F-B752-558547769AA3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29.01.2019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9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264769-77EF-4CD0-90DE-F7D7F2D423C4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4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A2481B-5154-415F-B752-558547769AA3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29.01.2019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4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264769-77EF-4CD0-90DE-F7D7F2D423C4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4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A2481B-5154-415F-B752-558547769AA3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29.01.2019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4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264769-77EF-4CD0-90DE-F7D7F2D423C4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Zástupný symbol pro nadpis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/>
              <a:t>Klepnutím lze upravit styl předlohy nadpisů.</a:t>
            </a:r>
          </a:p>
        </p:txBody>
      </p:sp>
      <p:sp>
        <p:nvSpPr>
          <p:cNvPr id="1027" name="Zástupný symbol pro text 2"/>
          <p:cNvSpPr>
            <a:spLocks noGrp="1"/>
          </p:cNvSpPr>
          <p:nvPr>
            <p:ph type="body" idx="1"/>
          </p:nvPr>
        </p:nvSpPr>
        <p:spPr bwMode="auto">
          <a:xfrm>
            <a:off x="457200" y="1600206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41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658CFA0-2B51-4E3A-9ADE-92887205E64D}" type="datetimeFigureOut">
              <a:rPr lang="cs-CZ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29.01.2019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41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41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CDDCE69-F777-4ED9-AE09-BFD3BE935A50}" type="slidenum">
              <a:rPr lang="cs-CZ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4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A2481B-5154-415F-B752-558547769AA3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29.01.2019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4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264769-77EF-4CD0-90DE-F7D7F2D423C4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6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42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A2481B-5154-415F-B752-558547769AA3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29.01.2019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42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42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264769-77EF-4CD0-90DE-F7D7F2D423C4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0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9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9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2.xml"/><Relationship Id="rId4" Type="http://schemas.openxmlformats.org/officeDocument/2006/relationships/image" Target="../media/image17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0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0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40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9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22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9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17.xml"/><Relationship Id="rId4" Type="http://schemas.openxmlformats.org/officeDocument/2006/relationships/image" Target="../media/image26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95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84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06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84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 txBox="1">
            <a:spLocks/>
          </p:cNvSpPr>
          <p:nvPr/>
        </p:nvSpPr>
        <p:spPr>
          <a:xfrm>
            <a:off x="251520" y="620688"/>
            <a:ext cx="7772400" cy="1470025"/>
          </a:xfrm>
          <a:prstGeom prst="rect">
            <a:avLst/>
          </a:prstGeom>
        </p:spPr>
        <p:txBody>
          <a:bodyPr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44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K ČEMU VLASTNĚ JSOU DPP4 INHIBITORY?</a:t>
            </a:r>
            <a:endParaRPr kumimoji="0" lang="cs-CZ" sz="44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3" name="Podnadpis 2"/>
          <p:cNvSpPr txBox="1">
            <a:spLocks/>
          </p:cNvSpPr>
          <p:nvPr/>
        </p:nvSpPr>
        <p:spPr>
          <a:xfrm>
            <a:off x="2743200" y="1844824"/>
            <a:ext cx="6400800" cy="841648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marR="0" lvl="0" indent="-34290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cs-CZ" sz="24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Milan Kvapil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 rot="16200000">
            <a:off x="2411613" y="3517411"/>
            <a:ext cx="180979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b="1" dirty="0" err="1">
                <a:solidFill>
                  <a:srgbClr val="FF0000"/>
                </a:solidFill>
              </a:rPr>
              <a:t>dyslipidémie</a:t>
            </a:r>
            <a:endParaRPr lang="cs-CZ" sz="2400" b="1" dirty="0">
              <a:solidFill>
                <a:srgbClr val="FF0000"/>
              </a:solidFill>
            </a:endParaRPr>
          </a:p>
        </p:txBody>
      </p:sp>
      <p:sp>
        <p:nvSpPr>
          <p:cNvPr id="3" name="TextovéPole 2"/>
          <p:cNvSpPr txBox="1"/>
          <p:nvPr/>
        </p:nvSpPr>
        <p:spPr>
          <a:xfrm rot="16200000">
            <a:off x="3228835" y="3326522"/>
            <a:ext cx="161550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b="1" dirty="0">
                <a:solidFill>
                  <a:srgbClr val="FF0000"/>
                </a:solidFill>
              </a:rPr>
              <a:t>hypertenze</a:t>
            </a:r>
          </a:p>
        </p:txBody>
      </p:sp>
      <p:sp>
        <p:nvSpPr>
          <p:cNvPr id="4" name="TextovéPole 3"/>
          <p:cNvSpPr txBox="1"/>
          <p:nvPr/>
        </p:nvSpPr>
        <p:spPr>
          <a:xfrm rot="16200000">
            <a:off x="4278813" y="3224371"/>
            <a:ext cx="95571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b="1" dirty="0">
                <a:solidFill>
                  <a:srgbClr val="FF0000"/>
                </a:solidFill>
              </a:rPr>
              <a:t>DM2T</a:t>
            </a:r>
          </a:p>
        </p:txBody>
      </p:sp>
      <p:sp>
        <p:nvSpPr>
          <p:cNvPr id="5" name="TextovéPole 4"/>
          <p:cNvSpPr txBox="1"/>
          <p:nvPr/>
        </p:nvSpPr>
        <p:spPr>
          <a:xfrm rot="16200000">
            <a:off x="5393301" y="2959186"/>
            <a:ext cx="10309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b="1" dirty="0">
                <a:solidFill>
                  <a:srgbClr val="FF0000"/>
                </a:solidFill>
              </a:rPr>
              <a:t>infarkt</a:t>
            </a:r>
          </a:p>
        </p:txBody>
      </p:sp>
      <p:sp>
        <p:nvSpPr>
          <p:cNvPr id="6" name="TextovéPole 5"/>
          <p:cNvSpPr txBox="1"/>
          <p:nvPr/>
        </p:nvSpPr>
        <p:spPr>
          <a:xfrm rot="16200000">
            <a:off x="5690792" y="2861498"/>
            <a:ext cx="115608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b="1" dirty="0">
                <a:solidFill>
                  <a:srgbClr val="FF0000"/>
                </a:solidFill>
              </a:rPr>
              <a:t>mrtvice</a:t>
            </a:r>
          </a:p>
        </p:txBody>
      </p:sp>
      <p:cxnSp>
        <p:nvCxnSpPr>
          <p:cNvPr id="7" name="Přímá spojovací šipka 6"/>
          <p:cNvCxnSpPr/>
          <p:nvPr/>
        </p:nvCxnSpPr>
        <p:spPr>
          <a:xfrm flipV="1">
            <a:off x="1475656" y="5157192"/>
            <a:ext cx="6480720" cy="72008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Přímá spojovací čára 7"/>
          <p:cNvCxnSpPr/>
          <p:nvPr/>
        </p:nvCxnSpPr>
        <p:spPr>
          <a:xfrm>
            <a:off x="1475656" y="2060848"/>
            <a:ext cx="0" cy="3168352"/>
          </a:xfrm>
          <a:prstGeom prst="line">
            <a:avLst/>
          </a:prstGeom>
          <a:ln w="28575">
            <a:solidFill>
              <a:schemeClr val="tx1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ovéPole 8"/>
          <p:cNvSpPr txBox="1"/>
          <p:nvPr/>
        </p:nvSpPr>
        <p:spPr>
          <a:xfrm>
            <a:off x="6660232" y="5517232"/>
            <a:ext cx="9439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dirty="0">
                <a:solidFill>
                  <a:srgbClr val="FF0000"/>
                </a:solidFill>
              </a:rPr>
              <a:t>Čas/věk</a:t>
            </a:r>
          </a:p>
        </p:txBody>
      </p:sp>
      <p:sp>
        <p:nvSpPr>
          <p:cNvPr id="10" name="Volný tvar 9"/>
          <p:cNvSpPr/>
          <p:nvPr/>
        </p:nvSpPr>
        <p:spPr>
          <a:xfrm>
            <a:off x="1477108" y="2194560"/>
            <a:ext cx="6623284" cy="2897945"/>
          </a:xfrm>
          <a:custGeom>
            <a:avLst/>
            <a:gdLst>
              <a:gd name="connsiteX0" fmla="*/ 0 w 4023360"/>
              <a:gd name="connsiteY0" fmla="*/ 2897945 h 2897945"/>
              <a:gd name="connsiteX1" fmla="*/ 1350498 w 4023360"/>
              <a:gd name="connsiteY1" fmla="*/ 2644726 h 2897945"/>
              <a:gd name="connsiteX2" fmla="*/ 2222695 w 4023360"/>
              <a:gd name="connsiteY2" fmla="*/ 2180492 h 2897945"/>
              <a:gd name="connsiteX3" fmla="*/ 3066757 w 4023360"/>
              <a:gd name="connsiteY3" fmla="*/ 1463040 h 2897945"/>
              <a:gd name="connsiteX4" fmla="*/ 4023360 w 4023360"/>
              <a:gd name="connsiteY4" fmla="*/ 0 h 2897945"/>
              <a:gd name="connsiteX5" fmla="*/ 4023360 w 4023360"/>
              <a:gd name="connsiteY5" fmla="*/ 0 h 28979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023360" h="2897945">
                <a:moveTo>
                  <a:pt x="0" y="2897945"/>
                </a:moveTo>
                <a:cubicBezTo>
                  <a:pt x="490024" y="2831123"/>
                  <a:pt x="980049" y="2764301"/>
                  <a:pt x="1350498" y="2644726"/>
                </a:cubicBezTo>
                <a:cubicBezTo>
                  <a:pt x="1720947" y="2525151"/>
                  <a:pt x="1936652" y="2377440"/>
                  <a:pt x="2222695" y="2180492"/>
                </a:cubicBezTo>
                <a:cubicBezTo>
                  <a:pt x="2508738" y="1983544"/>
                  <a:pt x="2766646" y="1826455"/>
                  <a:pt x="3066757" y="1463040"/>
                </a:cubicBezTo>
                <a:cubicBezTo>
                  <a:pt x="3366868" y="1099625"/>
                  <a:pt x="4023360" y="0"/>
                  <a:pt x="4023360" y="0"/>
                </a:cubicBezTo>
                <a:lnTo>
                  <a:pt x="4023360" y="0"/>
                </a:lnTo>
              </a:path>
            </a:pathLst>
          </a:custGeom>
          <a:ln w="76200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cs-CZ">
              <a:solidFill>
                <a:prstClr val="black"/>
              </a:solidFill>
            </a:endParaRPr>
          </a:p>
        </p:txBody>
      </p:sp>
      <p:sp>
        <p:nvSpPr>
          <p:cNvPr id="11" name="TextovéPole 10"/>
          <p:cNvSpPr txBox="1"/>
          <p:nvPr/>
        </p:nvSpPr>
        <p:spPr>
          <a:xfrm>
            <a:off x="827584" y="1268764"/>
            <a:ext cx="132805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dirty="0" err="1">
                <a:solidFill>
                  <a:srgbClr val="FF0000"/>
                </a:solidFill>
              </a:rPr>
              <a:t>ATEROriziko</a:t>
            </a:r>
            <a:endParaRPr lang="cs-CZ" b="1" dirty="0">
              <a:solidFill>
                <a:srgbClr val="FF0000"/>
              </a:solidFill>
            </a:endParaRPr>
          </a:p>
          <a:p>
            <a:endParaRPr lang="cs-CZ" b="1" dirty="0">
              <a:solidFill>
                <a:srgbClr val="FF0000"/>
              </a:solidFill>
            </a:endParaRPr>
          </a:p>
        </p:txBody>
      </p:sp>
      <p:sp>
        <p:nvSpPr>
          <p:cNvPr id="12" name="TextovéPole 11"/>
          <p:cNvSpPr txBox="1"/>
          <p:nvPr/>
        </p:nvSpPr>
        <p:spPr>
          <a:xfrm rot="16200000">
            <a:off x="1031065" y="3320441"/>
            <a:ext cx="284270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b="1" dirty="0">
                <a:solidFill>
                  <a:srgbClr val="FF0000"/>
                </a:solidFill>
              </a:rPr>
              <a:t>Inzulínová rezistence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 rot="16200000">
            <a:off x="2411613" y="3517411"/>
            <a:ext cx="180979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b="1" dirty="0" err="1">
                <a:solidFill>
                  <a:srgbClr val="FF0000"/>
                </a:solidFill>
              </a:rPr>
              <a:t>dyslipidémie</a:t>
            </a:r>
            <a:endParaRPr lang="cs-CZ" sz="2400" b="1" dirty="0">
              <a:solidFill>
                <a:srgbClr val="FF0000"/>
              </a:solidFill>
            </a:endParaRPr>
          </a:p>
        </p:txBody>
      </p:sp>
      <p:sp>
        <p:nvSpPr>
          <p:cNvPr id="3" name="TextovéPole 2"/>
          <p:cNvSpPr txBox="1"/>
          <p:nvPr/>
        </p:nvSpPr>
        <p:spPr>
          <a:xfrm rot="16200000">
            <a:off x="3228835" y="3326522"/>
            <a:ext cx="161550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b="1" dirty="0">
                <a:solidFill>
                  <a:srgbClr val="FF0000"/>
                </a:solidFill>
              </a:rPr>
              <a:t>hypertenze</a:t>
            </a:r>
          </a:p>
        </p:txBody>
      </p:sp>
      <p:sp>
        <p:nvSpPr>
          <p:cNvPr id="4" name="TextovéPole 3"/>
          <p:cNvSpPr txBox="1"/>
          <p:nvPr/>
        </p:nvSpPr>
        <p:spPr>
          <a:xfrm rot="16200000">
            <a:off x="4278813" y="3224371"/>
            <a:ext cx="95571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b="1" dirty="0">
                <a:solidFill>
                  <a:srgbClr val="FF0000"/>
                </a:solidFill>
              </a:rPr>
              <a:t>DM2T</a:t>
            </a:r>
          </a:p>
        </p:txBody>
      </p:sp>
      <p:sp>
        <p:nvSpPr>
          <p:cNvPr id="5" name="TextovéPole 4"/>
          <p:cNvSpPr txBox="1"/>
          <p:nvPr/>
        </p:nvSpPr>
        <p:spPr>
          <a:xfrm rot="16200000">
            <a:off x="5393301" y="2959186"/>
            <a:ext cx="10309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b="1" dirty="0">
                <a:solidFill>
                  <a:srgbClr val="FF0000"/>
                </a:solidFill>
              </a:rPr>
              <a:t>infarkt</a:t>
            </a:r>
          </a:p>
        </p:txBody>
      </p:sp>
      <p:sp>
        <p:nvSpPr>
          <p:cNvPr id="6" name="TextovéPole 5"/>
          <p:cNvSpPr txBox="1"/>
          <p:nvPr/>
        </p:nvSpPr>
        <p:spPr>
          <a:xfrm rot="16200000">
            <a:off x="5690792" y="2861498"/>
            <a:ext cx="115608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b="1" dirty="0">
                <a:solidFill>
                  <a:srgbClr val="FF0000"/>
                </a:solidFill>
              </a:rPr>
              <a:t>mrtvice</a:t>
            </a:r>
          </a:p>
        </p:txBody>
      </p:sp>
      <p:cxnSp>
        <p:nvCxnSpPr>
          <p:cNvPr id="7" name="Přímá spojovací šipka 6"/>
          <p:cNvCxnSpPr/>
          <p:nvPr/>
        </p:nvCxnSpPr>
        <p:spPr>
          <a:xfrm flipV="1">
            <a:off x="1475656" y="5157192"/>
            <a:ext cx="6480720" cy="72008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Přímá spojovací čára 7"/>
          <p:cNvCxnSpPr/>
          <p:nvPr/>
        </p:nvCxnSpPr>
        <p:spPr>
          <a:xfrm>
            <a:off x="1475656" y="2060848"/>
            <a:ext cx="0" cy="3168352"/>
          </a:xfrm>
          <a:prstGeom prst="line">
            <a:avLst/>
          </a:prstGeom>
          <a:ln w="28575">
            <a:solidFill>
              <a:schemeClr val="tx1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ovéPole 8"/>
          <p:cNvSpPr txBox="1"/>
          <p:nvPr/>
        </p:nvSpPr>
        <p:spPr>
          <a:xfrm>
            <a:off x="6660232" y="5517232"/>
            <a:ext cx="9439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dirty="0">
                <a:solidFill>
                  <a:srgbClr val="FF0000"/>
                </a:solidFill>
              </a:rPr>
              <a:t>Čas/věk</a:t>
            </a:r>
          </a:p>
        </p:txBody>
      </p:sp>
      <p:sp>
        <p:nvSpPr>
          <p:cNvPr id="10" name="Volný tvar 9"/>
          <p:cNvSpPr/>
          <p:nvPr/>
        </p:nvSpPr>
        <p:spPr>
          <a:xfrm>
            <a:off x="1477108" y="2194560"/>
            <a:ext cx="6623284" cy="2897945"/>
          </a:xfrm>
          <a:custGeom>
            <a:avLst/>
            <a:gdLst>
              <a:gd name="connsiteX0" fmla="*/ 0 w 4023360"/>
              <a:gd name="connsiteY0" fmla="*/ 2897945 h 2897945"/>
              <a:gd name="connsiteX1" fmla="*/ 1350498 w 4023360"/>
              <a:gd name="connsiteY1" fmla="*/ 2644726 h 2897945"/>
              <a:gd name="connsiteX2" fmla="*/ 2222695 w 4023360"/>
              <a:gd name="connsiteY2" fmla="*/ 2180492 h 2897945"/>
              <a:gd name="connsiteX3" fmla="*/ 3066757 w 4023360"/>
              <a:gd name="connsiteY3" fmla="*/ 1463040 h 2897945"/>
              <a:gd name="connsiteX4" fmla="*/ 4023360 w 4023360"/>
              <a:gd name="connsiteY4" fmla="*/ 0 h 2897945"/>
              <a:gd name="connsiteX5" fmla="*/ 4023360 w 4023360"/>
              <a:gd name="connsiteY5" fmla="*/ 0 h 28979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023360" h="2897945">
                <a:moveTo>
                  <a:pt x="0" y="2897945"/>
                </a:moveTo>
                <a:cubicBezTo>
                  <a:pt x="490024" y="2831123"/>
                  <a:pt x="980049" y="2764301"/>
                  <a:pt x="1350498" y="2644726"/>
                </a:cubicBezTo>
                <a:cubicBezTo>
                  <a:pt x="1720947" y="2525151"/>
                  <a:pt x="1936652" y="2377440"/>
                  <a:pt x="2222695" y="2180492"/>
                </a:cubicBezTo>
                <a:cubicBezTo>
                  <a:pt x="2508738" y="1983544"/>
                  <a:pt x="2766646" y="1826455"/>
                  <a:pt x="3066757" y="1463040"/>
                </a:cubicBezTo>
                <a:cubicBezTo>
                  <a:pt x="3366868" y="1099625"/>
                  <a:pt x="4023360" y="0"/>
                  <a:pt x="4023360" y="0"/>
                </a:cubicBezTo>
                <a:lnTo>
                  <a:pt x="4023360" y="0"/>
                </a:lnTo>
              </a:path>
            </a:pathLst>
          </a:custGeom>
          <a:ln w="76200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cs-CZ">
              <a:solidFill>
                <a:prstClr val="black"/>
              </a:solidFill>
            </a:endParaRPr>
          </a:p>
        </p:txBody>
      </p:sp>
      <p:sp>
        <p:nvSpPr>
          <p:cNvPr id="11" name="TextovéPole 10"/>
          <p:cNvSpPr txBox="1"/>
          <p:nvPr/>
        </p:nvSpPr>
        <p:spPr>
          <a:xfrm>
            <a:off x="827584" y="1268764"/>
            <a:ext cx="132805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dirty="0" err="1">
                <a:solidFill>
                  <a:srgbClr val="FF0000"/>
                </a:solidFill>
              </a:rPr>
              <a:t>ATEROriziko</a:t>
            </a:r>
            <a:endParaRPr lang="cs-CZ" b="1" dirty="0">
              <a:solidFill>
                <a:srgbClr val="FF0000"/>
              </a:solidFill>
            </a:endParaRPr>
          </a:p>
          <a:p>
            <a:endParaRPr lang="cs-CZ" b="1" dirty="0">
              <a:solidFill>
                <a:srgbClr val="FF0000"/>
              </a:solidFill>
            </a:endParaRPr>
          </a:p>
        </p:txBody>
      </p:sp>
      <p:sp>
        <p:nvSpPr>
          <p:cNvPr id="12" name="TextovéPole 11"/>
          <p:cNvSpPr txBox="1"/>
          <p:nvPr/>
        </p:nvSpPr>
        <p:spPr>
          <a:xfrm rot="16200000">
            <a:off x="1031065" y="3320441"/>
            <a:ext cx="284270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b="1" dirty="0">
                <a:solidFill>
                  <a:srgbClr val="FF0000"/>
                </a:solidFill>
              </a:rPr>
              <a:t>Inzulínová rezistence</a:t>
            </a:r>
          </a:p>
        </p:txBody>
      </p:sp>
      <p:sp>
        <p:nvSpPr>
          <p:cNvPr id="14" name="Obdélníkový popisek 13"/>
          <p:cNvSpPr/>
          <p:nvPr/>
        </p:nvSpPr>
        <p:spPr>
          <a:xfrm>
            <a:off x="3203848" y="332656"/>
            <a:ext cx="3744416" cy="1296144"/>
          </a:xfrm>
          <a:prstGeom prst="wedgeRectCallout">
            <a:avLst>
              <a:gd name="adj1" fmla="val -8382"/>
              <a:gd name="adj2" fmla="val 159096"/>
            </a:avLst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400" b="1" dirty="0">
                <a:solidFill>
                  <a:prstClr val="white"/>
                </a:solidFill>
              </a:rPr>
              <a:t>Hyperglykémie</a:t>
            </a:r>
          </a:p>
          <a:p>
            <a:pPr algn="ctr"/>
            <a:r>
              <a:rPr lang="cs-CZ" sz="2400" b="1" dirty="0">
                <a:solidFill>
                  <a:prstClr val="white"/>
                </a:solidFill>
              </a:rPr>
              <a:t>superponuje</a:t>
            </a:r>
          </a:p>
          <a:p>
            <a:pPr algn="ctr"/>
            <a:r>
              <a:rPr lang="cs-CZ" sz="2400" b="1" dirty="0">
                <a:solidFill>
                  <a:prstClr val="white"/>
                </a:solidFill>
              </a:rPr>
              <a:t>riziko aterosklerózy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641" y="692696"/>
            <a:ext cx="6829158" cy="56886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/>
          <p:cNvSpPr txBox="1"/>
          <p:nvPr/>
        </p:nvSpPr>
        <p:spPr>
          <a:xfrm>
            <a:off x="6300192" y="6488668"/>
            <a:ext cx="25731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>
                <a:solidFill>
                  <a:prstClr val="black"/>
                </a:solidFill>
              </a:rPr>
              <a:t>DOI: 10.1111/dom.13033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1975" y="1000125"/>
            <a:ext cx="8020050" cy="4857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AutoShape 2" descr="Výsledek obrázku pro integrál"/>
          <p:cNvSpPr>
            <a:spLocks noChangeAspect="1" noChangeArrowheads="1"/>
          </p:cNvSpPr>
          <p:nvPr/>
        </p:nvSpPr>
        <p:spPr bwMode="auto">
          <a:xfrm>
            <a:off x="0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>
              <a:solidFill>
                <a:prstClr val="black"/>
              </a:solidFill>
            </a:endParaRPr>
          </a:p>
        </p:txBody>
      </p:sp>
      <p:sp>
        <p:nvSpPr>
          <p:cNvPr id="1028" name="AutoShape 4" descr="Výsledek obrázku pro integrál"/>
          <p:cNvSpPr>
            <a:spLocks noChangeAspect="1" noChangeArrowheads="1"/>
          </p:cNvSpPr>
          <p:nvPr/>
        </p:nvSpPr>
        <p:spPr bwMode="auto">
          <a:xfrm>
            <a:off x="0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>
              <a:solidFill>
                <a:prstClr val="black"/>
              </a:solidFill>
            </a:endParaRPr>
          </a:p>
        </p:txBody>
      </p:sp>
      <p:pic>
        <p:nvPicPr>
          <p:cNvPr id="1029" name="Picture 5" descr="C:\Users\Velký černý pes\Pictures\aaa\integral_area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14450" y="576263"/>
            <a:ext cx="6515100" cy="5705475"/>
          </a:xfrm>
          <a:prstGeom prst="rect">
            <a:avLst/>
          </a:prstGeom>
          <a:noFill/>
        </p:spPr>
      </p:pic>
      <p:sp>
        <p:nvSpPr>
          <p:cNvPr id="7" name="TextovéPole 6"/>
          <p:cNvSpPr txBox="1"/>
          <p:nvPr/>
        </p:nvSpPr>
        <p:spPr>
          <a:xfrm>
            <a:off x="5076056" y="5877276"/>
            <a:ext cx="71923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3200" b="1" dirty="0">
                <a:solidFill>
                  <a:prstClr val="black"/>
                </a:solidFill>
              </a:rPr>
              <a:t>čas</a:t>
            </a:r>
          </a:p>
        </p:txBody>
      </p:sp>
      <p:sp>
        <p:nvSpPr>
          <p:cNvPr id="8" name="TextovéPole 7"/>
          <p:cNvSpPr txBox="1"/>
          <p:nvPr/>
        </p:nvSpPr>
        <p:spPr>
          <a:xfrm rot="16200000">
            <a:off x="978183" y="3566437"/>
            <a:ext cx="151817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800" b="1" dirty="0">
                <a:solidFill>
                  <a:prstClr val="black"/>
                </a:solidFill>
              </a:rPr>
              <a:t>glykémie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AutoShape 2" descr="Výsledek obrázku pro integrál"/>
          <p:cNvSpPr>
            <a:spLocks noChangeAspect="1" noChangeArrowheads="1"/>
          </p:cNvSpPr>
          <p:nvPr/>
        </p:nvSpPr>
        <p:spPr bwMode="auto">
          <a:xfrm>
            <a:off x="0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>
              <a:solidFill>
                <a:prstClr val="black"/>
              </a:solidFill>
            </a:endParaRPr>
          </a:p>
        </p:txBody>
      </p:sp>
      <p:sp>
        <p:nvSpPr>
          <p:cNvPr id="1028" name="AutoShape 4" descr="Výsledek obrázku pro integrál"/>
          <p:cNvSpPr>
            <a:spLocks noChangeAspect="1" noChangeArrowheads="1"/>
          </p:cNvSpPr>
          <p:nvPr/>
        </p:nvSpPr>
        <p:spPr bwMode="auto">
          <a:xfrm>
            <a:off x="0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>
              <a:solidFill>
                <a:prstClr val="black"/>
              </a:solidFill>
            </a:endParaRPr>
          </a:p>
        </p:txBody>
      </p:sp>
      <p:pic>
        <p:nvPicPr>
          <p:cNvPr id="1029" name="Picture 5" descr="C:\Users\Velký černý pes\Pictures\aaa\integral_area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14450" y="576263"/>
            <a:ext cx="6515100" cy="5705475"/>
          </a:xfrm>
          <a:prstGeom prst="rect">
            <a:avLst/>
          </a:prstGeom>
          <a:noFill/>
        </p:spPr>
      </p:pic>
      <p:sp>
        <p:nvSpPr>
          <p:cNvPr id="7" name="TextovéPole 6"/>
          <p:cNvSpPr txBox="1"/>
          <p:nvPr/>
        </p:nvSpPr>
        <p:spPr>
          <a:xfrm>
            <a:off x="5076056" y="5877276"/>
            <a:ext cx="71923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3200" b="1" dirty="0">
                <a:solidFill>
                  <a:prstClr val="black"/>
                </a:solidFill>
              </a:rPr>
              <a:t>čas</a:t>
            </a:r>
          </a:p>
        </p:txBody>
      </p:sp>
      <p:sp>
        <p:nvSpPr>
          <p:cNvPr id="8" name="TextovéPole 7"/>
          <p:cNvSpPr txBox="1"/>
          <p:nvPr/>
        </p:nvSpPr>
        <p:spPr>
          <a:xfrm rot="16200000">
            <a:off x="978183" y="3566437"/>
            <a:ext cx="151817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800" b="1" dirty="0">
                <a:solidFill>
                  <a:prstClr val="black"/>
                </a:solidFill>
              </a:rPr>
              <a:t>glykémie</a:t>
            </a:r>
          </a:p>
        </p:txBody>
      </p:sp>
      <p:sp>
        <p:nvSpPr>
          <p:cNvPr id="9" name="Obdélník 8"/>
          <p:cNvSpPr/>
          <p:nvPr/>
        </p:nvSpPr>
        <p:spPr>
          <a:xfrm>
            <a:off x="3635896" y="1052736"/>
            <a:ext cx="648072" cy="432048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prstClr val="white"/>
              </a:solidFill>
            </a:endParaRPr>
          </a:p>
        </p:txBody>
      </p:sp>
      <p:sp>
        <p:nvSpPr>
          <p:cNvPr id="10" name="Pravoúhlý trojúhelník 9"/>
          <p:cNvSpPr/>
          <p:nvPr/>
        </p:nvSpPr>
        <p:spPr>
          <a:xfrm rot="10800000">
            <a:off x="3563888" y="1052736"/>
            <a:ext cx="1800200" cy="1008112"/>
          </a:xfrm>
          <a:prstGeom prst="rt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prstClr val="white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AutoShape 2" descr="Výsledek obrázku pro integrál"/>
          <p:cNvSpPr>
            <a:spLocks noChangeAspect="1" noChangeArrowheads="1"/>
          </p:cNvSpPr>
          <p:nvPr/>
        </p:nvSpPr>
        <p:spPr bwMode="auto">
          <a:xfrm>
            <a:off x="0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>
              <a:solidFill>
                <a:prstClr val="black"/>
              </a:solidFill>
            </a:endParaRPr>
          </a:p>
        </p:txBody>
      </p:sp>
      <p:sp>
        <p:nvSpPr>
          <p:cNvPr id="1028" name="AutoShape 4" descr="Výsledek obrázku pro integrál"/>
          <p:cNvSpPr>
            <a:spLocks noChangeAspect="1" noChangeArrowheads="1"/>
          </p:cNvSpPr>
          <p:nvPr/>
        </p:nvSpPr>
        <p:spPr bwMode="auto">
          <a:xfrm>
            <a:off x="0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>
              <a:solidFill>
                <a:prstClr val="black"/>
              </a:solidFill>
            </a:endParaRPr>
          </a:p>
        </p:txBody>
      </p:sp>
      <p:pic>
        <p:nvPicPr>
          <p:cNvPr id="1029" name="Picture 5" descr="C:\Users\Velký černý pes\Pictures\aaa\integral_area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14450" y="576263"/>
            <a:ext cx="6515100" cy="5705475"/>
          </a:xfrm>
          <a:prstGeom prst="rect">
            <a:avLst/>
          </a:prstGeom>
          <a:noFill/>
        </p:spPr>
      </p:pic>
      <p:sp>
        <p:nvSpPr>
          <p:cNvPr id="7" name="TextovéPole 6"/>
          <p:cNvSpPr txBox="1"/>
          <p:nvPr/>
        </p:nvSpPr>
        <p:spPr>
          <a:xfrm>
            <a:off x="5076056" y="5877276"/>
            <a:ext cx="71923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3200" b="1" dirty="0">
                <a:solidFill>
                  <a:prstClr val="black"/>
                </a:solidFill>
              </a:rPr>
              <a:t>čas</a:t>
            </a:r>
          </a:p>
        </p:txBody>
      </p:sp>
      <p:sp>
        <p:nvSpPr>
          <p:cNvPr id="8" name="TextovéPole 7"/>
          <p:cNvSpPr txBox="1"/>
          <p:nvPr/>
        </p:nvSpPr>
        <p:spPr>
          <a:xfrm rot="16200000">
            <a:off x="978183" y="3566437"/>
            <a:ext cx="151817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800" b="1" dirty="0">
                <a:solidFill>
                  <a:prstClr val="black"/>
                </a:solidFill>
              </a:rPr>
              <a:t>glykémie</a:t>
            </a:r>
          </a:p>
        </p:txBody>
      </p:sp>
      <p:sp>
        <p:nvSpPr>
          <p:cNvPr id="9" name="Volný tvar 8"/>
          <p:cNvSpPr/>
          <p:nvPr/>
        </p:nvSpPr>
        <p:spPr>
          <a:xfrm>
            <a:off x="3615397" y="4221088"/>
            <a:ext cx="5373858" cy="1166838"/>
          </a:xfrm>
          <a:custGeom>
            <a:avLst/>
            <a:gdLst>
              <a:gd name="connsiteX0" fmla="*/ 0 w 5373858"/>
              <a:gd name="connsiteY0" fmla="*/ 56271 h 829994"/>
              <a:gd name="connsiteX1" fmla="*/ 0 w 5373858"/>
              <a:gd name="connsiteY1" fmla="*/ 801859 h 829994"/>
              <a:gd name="connsiteX2" fmla="*/ 5359791 w 5373858"/>
              <a:gd name="connsiteY2" fmla="*/ 829994 h 829994"/>
              <a:gd name="connsiteX3" fmla="*/ 5373858 w 5373858"/>
              <a:gd name="connsiteY3" fmla="*/ 0 h 829994"/>
              <a:gd name="connsiteX4" fmla="*/ 4937760 w 5373858"/>
              <a:gd name="connsiteY4" fmla="*/ 182880 h 829994"/>
              <a:gd name="connsiteX5" fmla="*/ 4360985 w 5373858"/>
              <a:gd name="connsiteY5" fmla="*/ 323557 h 829994"/>
              <a:gd name="connsiteX6" fmla="*/ 3868615 w 5373858"/>
              <a:gd name="connsiteY6" fmla="*/ 337625 h 829994"/>
              <a:gd name="connsiteX7" fmla="*/ 3137095 w 5373858"/>
              <a:gd name="connsiteY7" fmla="*/ 295422 h 829994"/>
              <a:gd name="connsiteX8" fmla="*/ 2518117 w 5373858"/>
              <a:gd name="connsiteY8" fmla="*/ 196948 h 829994"/>
              <a:gd name="connsiteX9" fmla="*/ 2011680 w 5373858"/>
              <a:gd name="connsiteY9" fmla="*/ 98474 h 829994"/>
              <a:gd name="connsiteX10" fmla="*/ 1533378 w 5373858"/>
              <a:gd name="connsiteY10" fmla="*/ 211016 h 829994"/>
              <a:gd name="connsiteX11" fmla="*/ 914400 w 5373858"/>
              <a:gd name="connsiteY11" fmla="*/ 365760 h 829994"/>
              <a:gd name="connsiteX12" fmla="*/ 436098 w 5373858"/>
              <a:gd name="connsiteY12" fmla="*/ 239151 h 829994"/>
              <a:gd name="connsiteX13" fmla="*/ 0 w 5373858"/>
              <a:gd name="connsiteY13" fmla="*/ 56271 h 8299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5373858" h="829994">
                <a:moveTo>
                  <a:pt x="0" y="56271"/>
                </a:moveTo>
                <a:lnTo>
                  <a:pt x="0" y="801859"/>
                </a:lnTo>
                <a:lnTo>
                  <a:pt x="5359791" y="829994"/>
                </a:lnTo>
                <a:lnTo>
                  <a:pt x="5373858" y="0"/>
                </a:lnTo>
                <a:lnTo>
                  <a:pt x="4937760" y="182880"/>
                </a:lnTo>
                <a:lnTo>
                  <a:pt x="4360985" y="323557"/>
                </a:lnTo>
                <a:lnTo>
                  <a:pt x="3868615" y="337625"/>
                </a:lnTo>
                <a:lnTo>
                  <a:pt x="3137095" y="295422"/>
                </a:lnTo>
                <a:lnTo>
                  <a:pt x="2518117" y="196948"/>
                </a:lnTo>
                <a:lnTo>
                  <a:pt x="2011680" y="98474"/>
                </a:lnTo>
                <a:lnTo>
                  <a:pt x="1533378" y="211016"/>
                </a:lnTo>
                <a:lnTo>
                  <a:pt x="914400" y="365760"/>
                </a:lnTo>
                <a:lnTo>
                  <a:pt x="436098" y="239151"/>
                </a:lnTo>
                <a:lnTo>
                  <a:pt x="0" y="56271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prstClr val="white"/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/>
          <p:cNvSpPr txBox="1"/>
          <p:nvPr/>
        </p:nvSpPr>
        <p:spPr>
          <a:xfrm>
            <a:off x="6300192" y="6488668"/>
            <a:ext cx="25731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>
                <a:solidFill>
                  <a:prstClr val="black"/>
                </a:solidFill>
              </a:rPr>
              <a:t>DOI: 10.1111/dom.13033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4" y="476672"/>
            <a:ext cx="8821419" cy="5576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Elipsa 4"/>
          <p:cNvSpPr/>
          <p:nvPr/>
        </p:nvSpPr>
        <p:spPr>
          <a:xfrm>
            <a:off x="1475656" y="2852936"/>
            <a:ext cx="504056" cy="432048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prstClr val="white"/>
              </a:solidFill>
            </a:endParaRPr>
          </a:p>
        </p:txBody>
      </p:sp>
      <p:sp>
        <p:nvSpPr>
          <p:cNvPr id="6" name="Elipsa 5"/>
          <p:cNvSpPr/>
          <p:nvPr/>
        </p:nvSpPr>
        <p:spPr>
          <a:xfrm>
            <a:off x="971600" y="3933056"/>
            <a:ext cx="1160512" cy="432048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prstClr val="white"/>
              </a:solidFill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5944342" y="6488668"/>
            <a:ext cx="31996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err="1">
                <a:solidFill>
                  <a:prstClr val="black"/>
                </a:solidFill>
              </a:rPr>
              <a:t>Diabetologia</a:t>
            </a:r>
            <a:r>
              <a:rPr lang="cs-CZ" dirty="0">
                <a:solidFill>
                  <a:prstClr val="black"/>
                </a:solidFill>
              </a:rPr>
              <a:t> (2018) 61:607–615</a:t>
            </a:r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43608" y="476672"/>
            <a:ext cx="6940252" cy="5844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5944342" y="6488668"/>
            <a:ext cx="31996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err="1">
                <a:solidFill>
                  <a:prstClr val="black"/>
                </a:solidFill>
              </a:rPr>
              <a:t>Diabetologia</a:t>
            </a:r>
            <a:r>
              <a:rPr lang="cs-CZ" dirty="0">
                <a:solidFill>
                  <a:prstClr val="black"/>
                </a:solidFill>
              </a:rPr>
              <a:t> (2018) 61:607–615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1412776"/>
            <a:ext cx="8229967" cy="40324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ulka 1">
            <a:extLst>
              <a:ext uri="{FF2B5EF4-FFF2-40B4-BE49-F238E27FC236}">
                <a16:creationId xmlns:a16="http://schemas.microsoft.com/office/drawing/2014/main" id="{61B159FC-0F09-40ED-8CF7-230EBE3B35C5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386179" y="2110076"/>
          <a:ext cx="8316157" cy="345243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98618">
                  <a:extLst>
                    <a:ext uri="{9D8B030D-6E8A-4147-A177-3AD203B41FA5}">
                      <a16:colId xmlns:a16="http://schemas.microsoft.com/office/drawing/2014/main" val="3906957397"/>
                    </a:ext>
                  </a:extLst>
                </a:gridCol>
                <a:gridCol w="1343193">
                  <a:extLst>
                    <a:ext uri="{9D8B030D-6E8A-4147-A177-3AD203B41FA5}">
                      <a16:colId xmlns:a16="http://schemas.microsoft.com/office/drawing/2014/main" val="517683055"/>
                    </a:ext>
                  </a:extLst>
                </a:gridCol>
                <a:gridCol w="1218461">
                  <a:extLst>
                    <a:ext uri="{9D8B030D-6E8A-4147-A177-3AD203B41FA5}">
                      <a16:colId xmlns:a16="http://schemas.microsoft.com/office/drawing/2014/main" val="728487569"/>
                    </a:ext>
                  </a:extLst>
                </a:gridCol>
                <a:gridCol w="3255885">
                  <a:extLst>
                    <a:ext uri="{9D8B030D-6E8A-4147-A177-3AD203B41FA5}">
                      <a16:colId xmlns:a16="http://schemas.microsoft.com/office/drawing/2014/main" val="1216515480"/>
                    </a:ext>
                  </a:extLst>
                </a:gridCol>
              </a:tblGrid>
              <a:tr h="548640">
                <a:tc>
                  <a:txBody>
                    <a:bodyPr/>
                    <a:lstStyle/>
                    <a:p>
                      <a:pPr algn="l"/>
                      <a:endParaRPr lang="cs-CZ" sz="1200" dirty="0"/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cs-CZ" sz="1100" b="1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Nemám konflikt </a:t>
                      </a:r>
                      <a:endParaRPr lang="cs-CZ" sz="1100" b="0" i="0" u="none" strike="noStrike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cs-CZ" sz="1100" dirty="0">
                          <a:solidFill>
                            <a:schemeClr val="tx1"/>
                          </a:solidFill>
                        </a:rPr>
                        <a:t>zájmů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 dirty="0">
                          <a:solidFill>
                            <a:schemeClr val="tx1"/>
                          </a:solidFill>
                        </a:rPr>
                        <a:t>Mám konflikt zájmů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 dirty="0">
                          <a:solidFill>
                            <a:schemeClr val="tx1"/>
                          </a:solidFill>
                        </a:rPr>
                        <a:t>Specifikace konfliktu (vyjmenujte subjekty, firmy či instituce, se kterými Vaše spolupráce může vést ke konfliktu zájmů)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32067838"/>
                  </a:ext>
                </a:extLst>
              </a:tr>
              <a:tr h="338237">
                <a:tc>
                  <a:txBody>
                    <a:bodyPr/>
                    <a:lstStyle/>
                    <a:p>
                      <a:pPr algn="l"/>
                      <a:r>
                        <a:rPr lang="cs-CZ" sz="1200" b="0" dirty="0"/>
                        <a:t>Zaměstnanecký poměr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Wingdings" panose="05000000000000000000" pitchFamily="2" charset="2"/>
                        <a:buNone/>
                      </a:pPr>
                      <a:r>
                        <a:rPr lang="en-US" sz="1100" dirty="0"/>
                        <a:t>X</a:t>
                      </a:r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31484910"/>
                  </a:ext>
                </a:extLst>
              </a:tr>
              <a:tr h="418504">
                <a:tc>
                  <a:txBody>
                    <a:bodyPr/>
                    <a:lstStyle/>
                    <a:p>
                      <a:pPr algn="l"/>
                      <a:r>
                        <a:rPr lang="cs-CZ" sz="1200" dirty="0"/>
                        <a:t>Vlastník / akcionář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100" dirty="0"/>
                    </a:p>
                    <a:p>
                      <a:pPr algn="ctr"/>
                      <a:r>
                        <a:rPr lang="en-US" sz="1100" dirty="0"/>
                        <a:t>X</a:t>
                      </a:r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7545113"/>
                  </a:ext>
                </a:extLst>
              </a:tr>
              <a:tr h="418504">
                <a:tc>
                  <a:txBody>
                    <a:bodyPr/>
                    <a:lstStyle/>
                    <a:p>
                      <a:pPr algn="l"/>
                      <a:r>
                        <a:rPr lang="cs-CZ" sz="1200" dirty="0"/>
                        <a:t>Konzultant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100" dirty="0"/>
                    </a:p>
                    <a:p>
                      <a:pPr algn="ctr"/>
                      <a:r>
                        <a:rPr lang="en-US" sz="1100" dirty="0"/>
                        <a:t>X</a:t>
                      </a:r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23498532"/>
                  </a:ext>
                </a:extLst>
              </a:tr>
              <a:tr h="418504">
                <a:tc>
                  <a:txBody>
                    <a:bodyPr/>
                    <a:lstStyle/>
                    <a:p>
                      <a:pPr algn="l"/>
                      <a:r>
                        <a:rPr lang="cs-CZ" sz="1200" dirty="0"/>
                        <a:t>Přednášková činnost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/>
                        <a:t>X</a:t>
                      </a:r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7319712"/>
                  </a:ext>
                </a:extLst>
              </a:tr>
              <a:tr h="434340">
                <a:tc>
                  <a:txBody>
                    <a:bodyPr/>
                    <a:lstStyle/>
                    <a:p>
                      <a:pPr algn="l"/>
                      <a:r>
                        <a:rPr lang="cs-CZ" sz="1200" dirty="0"/>
                        <a:t>Člen poradních sborů (</a:t>
                      </a:r>
                      <a:r>
                        <a:rPr lang="cs-CZ" sz="1200" dirty="0" err="1"/>
                        <a:t>advisory</a:t>
                      </a:r>
                      <a:r>
                        <a:rPr lang="cs-CZ" sz="1200" dirty="0"/>
                        <a:t> </a:t>
                      </a:r>
                      <a:r>
                        <a:rPr lang="cs-CZ" sz="1200" dirty="0" err="1"/>
                        <a:t>boards</a:t>
                      </a:r>
                      <a:r>
                        <a:rPr lang="cs-CZ" sz="1200" dirty="0"/>
                        <a:t>)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/>
                        <a:t>X</a:t>
                      </a:r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24211609"/>
                  </a:ext>
                </a:extLst>
              </a:tr>
              <a:tr h="418504">
                <a:tc>
                  <a:txBody>
                    <a:bodyPr/>
                    <a:lstStyle/>
                    <a:p>
                      <a:pPr algn="l"/>
                      <a:r>
                        <a:rPr lang="cs-CZ" sz="1200" dirty="0"/>
                        <a:t>Podpora výzkumu / granty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/>
                        <a:t>X</a:t>
                      </a:r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121771"/>
                  </a:ext>
                </a:extLst>
              </a:tr>
              <a:tr h="434340">
                <a:tc>
                  <a:txBody>
                    <a:bodyPr/>
                    <a:lstStyle/>
                    <a:p>
                      <a:pPr algn="l"/>
                      <a:r>
                        <a:rPr lang="cs-CZ" sz="1200" dirty="0"/>
                        <a:t>Jiné honoráře (např. za klinické studie či registry)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/>
                        <a:t>X</a:t>
                      </a:r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542458"/>
                  </a:ext>
                </a:extLst>
              </a:tr>
            </a:tbl>
          </a:graphicData>
        </a:graphic>
      </p:graphicFrame>
      <p:pic>
        <p:nvPicPr>
          <p:cNvPr id="3" name="Obrázek 2">
            <a:extLst>
              <a:ext uri="{FF2B5EF4-FFF2-40B4-BE49-F238E27FC236}">
                <a16:creationId xmlns:a16="http://schemas.microsoft.com/office/drawing/2014/main" id="{8F838168-C737-4553-910C-F47B148B7FE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76699"/>
          <a:stretch/>
        </p:blipFill>
        <p:spPr>
          <a:xfrm>
            <a:off x="0" y="857250"/>
            <a:ext cx="9144000" cy="1198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098513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5944342" y="6488668"/>
            <a:ext cx="31996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err="1">
                <a:solidFill>
                  <a:prstClr val="black"/>
                </a:solidFill>
              </a:rPr>
              <a:t>Diabetologia</a:t>
            </a:r>
            <a:r>
              <a:rPr lang="cs-CZ" dirty="0">
                <a:solidFill>
                  <a:prstClr val="black"/>
                </a:solidFill>
              </a:rPr>
              <a:t> (2018) 61:607–615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1412776"/>
            <a:ext cx="8229967" cy="40324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5" name="Přímá spojovací čára 4"/>
          <p:cNvCxnSpPr/>
          <p:nvPr/>
        </p:nvCxnSpPr>
        <p:spPr>
          <a:xfrm>
            <a:off x="1259632" y="3573016"/>
            <a:ext cx="4104456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Přímá spojovací čára 8"/>
          <p:cNvCxnSpPr/>
          <p:nvPr/>
        </p:nvCxnSpPr>
        <p:spPr>
          <a:xfrm>
            <a:off x="5364088" y="3573016"/>
            <a:ext cx="0" cy="1296144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ovéPole 13"/>
          <p:cNvSpPr txBox="1"/>
          <p:nvPr/>
        </p:nvSpPr>
        <p:spPr>
          <a:xfrm>
            <a:off x="4716016" y="692696"/>
            <a:ext cx="376154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dirty="0"/>
              <a:t>Zlepšení o 0,7% znamená,</a:t>
            </a:r>
          </a:p>
          <a:p>
            <a:r>
              <a:rPr lang="cs-CZ" b="1" dirty="0"/>
              <a:t>že se na původní hodnotu dostane</a:t>
            </a:r>
          </a:p>
          <a:p>
            <a:r>
              <a:rPr lang="cs-CZ" b="1" dirty="0"/>
              <a:t>pacient až za 7 let pohodového života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 rot="16200000">
            <a:off x="2411613" y="3517411"/>
            <a:ext cx="180979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b="1" dirty="0" err="1">
                <a:solidFill>
                  <a:srgbClr val="FF0000"/>
                </a:solidFill>
              </a:rPr>
              <a:t>dyslipidémie</a:t>
            </a:r>
            <a:endParaRPr lang="cs-CZ" sz="2400" b="1" dirty="0">
              <a:solidFill>
                <a:srgbClr val="FF0000"/>
              </a:solidFill>
            </a:endParaRPr>
          </a:p>
        </p:txBody>
      </p:sp>
      <p:sp>
        <p:nvSpPr>
          <p:cNvPr id="3" name="TextovéPole 2"/>
          <p:cNvSpPr txBox="1"/>
          <p:nvPr/>
        </p:nvSpPr>
        <p:spPr>
          <a:xfrm rot="16200000">
            <a:off x="3228835" y="3326522"/>
            <a:ext cx="161550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b="1" dirty="0">
                <a:solidFill>
                  <a:srgbClr val="FF0000"/>
                </a:solidFill>
              </a:rPr>
              <a:t>hypertenze</a:t>
            </a:r>
          </a:p>
        </p:txBody>
      </p:sp>
      <p:sp>
        <p:nvSpPr>
          <p:cNvPr id="4" name="TextovéPole 3"/>
          <p:cNvSpPr txBox="1"/>
          <p:nvPr/>
        </p:nvSpPr>
        <p:spPr>
          <a:xfrm rot="16200000">
            <a:off x="4278813" y="3224371"/>
            <a:ext cx="95571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b="1" dirty="0">
                <a:solidFill>
                  <a:srgbClr val="FF0000"/>
                </a:solidFill>
              </a:rPr>
              <a:t>DM2T</a:t>
            </a:r>
          </a:p>
        </p:txBody>
      </p:sp>
      <p:sp>
        <p:nvSpPr>
          <p:cNvPr id="5" name="TextovéPole 4"/>
          <p:cNvSpPr txBox="1"/>
          <p:nvPr/>
        </p:nvSpPr>
        <p:spPr>
          <a:xfrm rot="16200000">
            <a:off x="5393301" y="2959186"/>
            <a:ext cx="10309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b="1" dirty="0">
                <a:solidFill>
                  <a:srgbClr val="FF0000"/>
                </a:solidFill>
              </a:rPr>
              <a:t>infarkt</a:t>
            </a:r>
          </a:p>
        </p:txBody>
      </p:sp>
      <p:sp>
        <p:nvSpPr>
          <p:cNvPr id="6" name="TextovéPole 5"/>
          <p:cNvSpPr txBox="1"/>
          <p:nvPr/>
        </p:nvSpPr>
        <p:spPr>
          <a:xfrm rot="16200000">
            <a:off x="5690792" y="2861498"/>
            <a:ext cx="115608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b="1" dirty="0">
                <a:solidFill>
                  <a:srgbClr val="FF0000"/>
                </a:solidFill>
              </a:rPr>
              <a:t>mrtvice</a:t>
            </a:r>
          </a:p>
        </p:txBody>
      </p:sp>
      <p:cxnSp>
        <p:nvCxnSpPr>
          <p:cNvPr id="7" name="Přímá spojovací šipka 6"/>
          <p:cNvCxnSpPr/>
          <p:nvPr/>
        </p:nvCxnSpPr>
        <p:spPr>
          <a:xfrm flipV="1">
            <a:off x="1475656" y="5157192"/>
            <a:ext cx="6480720" cy="72008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Přímá spojovací čára 7"/>
          <p:cNvCxnSpPr/>
          <p:nvPr/>
        </p:nvCxnSpPr>
        <p:spPr>
          <a:xfrm>
            <a:off x="1475656" y="2060848"/>
            <a:ext cx="0" cy="3168352"/>
          </a:xfrm>
          <a:prstGeom prst="line">
            <a:avLst/>
          </a:prstGeom>
          <a:ln w="28575">
            <a:solidFill>
              <a:schemeClr val="tx1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ovéPole 8"/>
          <p:cNvSpPr txBox="1"/>
          <p:nvPr/>
        </p:nvSpPr>
        <p:spPr>
          <a:xfrm>
            <a:off x="6660232" y="5517232"/>
            <a:ext cx="9439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dirty="0">
                <a:solidFill>
                  <a:srgbClr val="FF0000"/>
                </a:solidFill>
              </a:rPr>
              <a:t>Čas/věk</a:t>
            </a:r>
          </a:p>
        </p:txBody>
      </p:sp>
      <p:sp>
        <p:nvSpPr>
          <p:cNvPr id="10" name="Volný tvar 9"/>
          <p:cNvSpPr/>
          <p:nvPr/>
        </p:nvSpPr>
        <p:spPr>
          <a:xfrm>
            <a:off x="1477108" y="2194560"/>
            <a:ext cx="6623284" cy="2897945"/>
          </a:xfrm>
          <a:custGeom>
            <a:avLst/>
            <a:gdLst>
              <a:gd name="connsiteX0" fmla="*/ 0 w 4023360"/>
              <a:gd name="connsiteY0" fmla="*/ 2897945 h 2897945"/>
              <a:gd name="connsiteX1" fmla="*/ 1350498 w 4023360"/>
              <a:gd name="connsiteY1" fmla="*/ 2644726 h 2897945"/>
              <a:gd name="connsiteX2" fmla="*/ 2222695 w 4023360"/>
              <a:gd name="connsiteY2" fmla="*/ 2180492 h 2897945"/>
              <a:gd name="connsiteX3" fmla="*/ 3066757 w 4023360"/>
              <a:gd name="connsiteY3" fmla="*/ 1463040 h 2897945"/>
              <a:gd name="connsiteX4" fmla="*/ 4023360 w 4023360"/>
              <a:gd name="connsiteY4" fmla="*/ 0 h 2897945"/>
              <a:gd name="connsiteX5" fmla="*/ 4023360 w 4023360"/>
              <a:gd name="connsiteY5" fmla="*/ 0 h 28979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023360" h="2897945">
                <a:moveTo>
                  <a:pt x="0" y="2897945"/>
                </a:moveTo>
                <a:cubicBezTo>
                  <a:pt x="490024" y="2831123"/>
                  <a:pt x="980049" y="2764301"/>
                  <a:pt x="1350498" y="2644726"/>
                </a:cubicBezTo>
                <a:cubicBezTo>
                  <a:pt x="1720947" y="2525151"/>
                  <a:pt x="1936652" y="2377440"/>
                  <a:pt x="2222695" y="2180492"/>
                </a:cubicBezTo>
                <a:cubicBezTo>
                  <a:pt x="2508738" y="1983544"/>
                  <a:pt x="2766646" y="1826455"/>
                  <a:pt x="3066757" y="1463040"/>
                </a:cubicBezTo>
                <a:cubicBezTo>
                  <a:pt x="3366868" y="1099625"/>
                  <a:pt x="4023360" y="0"/>
                  <a:pt x="4023360" y="0"/>
                </a:cubicBezTo>
                <a:lnTo>
                  <a:pt x="4023360" y="0"/>
                </a:lnTo>
              </a:path>
            </a:pathLst>
          </a:custGeom>
          <a:ln w="76200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cs-CZ">
              <a:solidFill>
                <a:prstClr val="black"/>
              </a:solidFill>
            </a:endParaRPr>
          </a:p>
        </p:txBody>
      </p:sp>
      <p:sp>
        <p:nvSpPr>
          <p:cNvPr id="11" name="TextovéPole 10"/>
          <p:cNvSpPr txBox="1"/>
          <p:nvPr/>
        </p:nvSpPr>
        <p:spPr>
          <a:xfrm>
            <a:off x="827584" y="1268764"/>
            <a:ext cx="132805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dirty="0" err="1">
                <a:solidFill>
                  <a:srgbClr val="FF0000"/>
                </a:solidFill>
              </a:rPr>
              <a:t>ATEROriziko</a:t>
            </a:r>
            <a:endParaRPr lang="cs-CZ" b="1" dirty="0">
              <a:solidFill>
                <a:srgbClr val="FF0000"/>
              </a:solidFill>
            </a:endParaRPr>
          </a:p>
          <a:p>
            <a:endParaRPr lang="cs-CZ" b="1" dirty="0">
              <a:solidFill>
                <a:srgbClr val="FF0000"/>
              </a:solidFill>
            </a:endParaRPr>
          </a:p>
        </p:txBody>
      </p:sp>
      <p:sp>
        <p:nvSpPr>
          <p:cNvPr id="12" name="TextovéPole 11"/>
          <p:cNvSpPr txBox="1"/>
          <p:nvPr/>
        </p:nvSpPr>
        <p:spPr>
          <a:xfrm rot="16200000">
            <a:off x="1031065" y="3320441"/>
            <a:ext cx="284270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b="1" dirty="0">
                <a:solidFill>
                  <a:srgbClr val="FF0000"/>
                </a:solidFill>
              </a:rPr>
              <a:t>Inzulínová rezistence</a:t>
            </a:r>
          </a:p>
        </p:txBody>
      </p:sp>
      <p:sp>
        <p:nvSpPr>
          <p:cNvPr id="14" name="Obdélníkový popisek 13"/>
          <p:cNvSpPr/>
          <p:nvPr/>
        </p:nvSpPr>
        <p:spPr>
          <a:xfrm>
            <a:off x="3203848" y="332656"/>
            <a:ext cx="3744416" cy="1296144"/>
          </a:xfrm>
          <a:prstGeom prst="wedgeRectCallout">
            <a:avLst>
              <a:gd name="adj1" fmla="val -8382"/>
              <a:gd name="adj2" fmla="val 159096"/>
            </a:avLst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400" b="1" dirty="0">
                <a:solidFill>
                  <a:prstClr val="white"/>
                </a:solidFill>
              </a:rPr>
              <a:t>Hyperglykémie</a:t>
            </a:r>
          </a:p>
          <a:p>
            <a:pPr algn="ctr"/>
            <a:r>
              <a:rPr lang="cs-CZ" sz="2400" b="1" dirty="0">
                <a:solidFill>
                  <a:prstClr val="white"/>
                </a:solidFill>
              </a:rPr>
              <a:t>superponuje</a:t>
            </a:r>
          </a:p>
          <a:p>
            <a:pPr algn="ctr"/>
            <a:r>
              <a:rPr lang="cs-CZ" sz="2400" b="1" dirty="0">
                <a:solidFill>
                  <a:prstClr val="white"/>
                </a:solidFill>
              </a:rPr>
              <a:t>riziko aterosklerózy</a:t>
            </a:r>
          </a:p>
        </p:txBody>
      </p:sp>
      <p:sp>
        <p:nvSpPr>
          <p:cNvPr id="15" name="Volný tvar 14"/>
          <p:cNvSpPr/>
          <p:nvPr/>
        </p:nvSpPr>
        <p:spPr>
          <a:xfrm rot="277177">
            <a:off x="4426767" y="2314811"/>
            <a:ext cx="4621633" cy="2560386"/>
          </a:xfrm>
          <a:custGeom>
            <a:avLst/>
            <a:gdLst>
              <a:gd name="connsiteX0" fmla="*/ 0 w 4023360"/>
              <a:gd name="connsiteY0" fmla="*/ 2897945 h 2897945"/>
              <a:gd name="connsiteX1" fmla="*/ 1350498 w 4023360"/>
              <a:gd name="connsiteY1" fmla="*/ 2644726 h 2897945"/>
              <a:gd name="connsiteX2" fmla="*/ 2222695 w 4023360"/>
              <a:gd name="connsiteY2" fmla="*/ 2180492 h 2897945"/>
              <a:gd name="connsiteX3" fmla="*/ 3066757 w 4023360"/>
              <a:gd name="connsiteY3" fmla="*/ 1463040 h 2897945"/>
              <a:gd name="connsiteX4" fmla="*/ 4023360 w 4023360"/>
              <a:gd name="connsiteY4" fmla="*/ 0 h 2897945"/>
              <a:gd name="connsiteX5" fmla="*/ 4023360 w 4023360"/>
              <a:gd name="connsiteY5" fmla="*/ 0 h 28979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023360" h="2897945">
                <a:moveTo>
                  <a:pt x="0" y="2897945"/>
                </a:moveTo>
                <a:cubicBezTo>
                  <a:pt x="490024" y="2831123"/>
                  <a:pt x="980049" y="2764301"/>
                  <a:pt x="1350498" y="2644726"/>
                </a:cubicBezTo>
                <a:cubicBezTo>
                  <a:pt x="1720947" y="2525151"/>
                  <a:pt x="1936652" y="2377440"/>
                  <a:pt x="2222695" y="2180492"/>
                </a:cubicBezTo>
                <a:cubicBezTo>
                  <a:pt x="2508738" y="1983544"/>
                  <a:pt x="2766646" y="1826455"/>
                  <a:pt x="3066757" y="1463040"/>
                </a:cubicBezTo>
                <a:cubicBezTo>
                  <a:pt x="3366868" y="1099625"/>
                  <a:pt x="4023360" y="0"/>
                  <a:pt x="4023360" y="0"/>
                </a:cubicBezTo>
                <a:lnTo>
                  <a:pt x="4023360" y="0"/>
                </a:lnTo>
              </a:path>
            </a:pathLst>
          </a:custGeom>
          <a:ln w="76200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cs-CZ">
              <a:solidFill>
                <a:prstClr val="black"/>
              </a:solidFill>
            </a:endParaRPr>
          </a:p>
        </p:txBody>
      </p:sp>
      <p:sp>
        <p:nvSpPr>
          <p:cNvPr id="17" name="Šipka nahoru 16"/>
          <p:cNvSpPr/>
          <p:nvPr/>
        </p:nvSpPr>
        <p:spPr>
          <a:xfrm>
            <a:off x="3779912" y="5085184"/>
            <a:ext cx="2016224" cy="1368152"/>
          </a:xfrm>
          <a:prstGeom prst="upArrow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400" b="1" dirty="0"/>
              <a:t>MET</a:t>
            </a:r>
          </a:p>
          <a:p>
            <a:pPr algn="ctr"/>
            <a:r>
              <a:rPr lang="cs-CZ" sz="2400" b="1" dirty="0"/>
              <a:t>DPP4i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7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b="1" dirty="0">
                <a:solidFill>
                  <a:srgbClr val="FF0000"/>
                </a:solidFill>
              </a:rPr>
              <a:t>Jaká léčba diabetu bude bavit normálního člověka?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cs-CZ" b="1" dirty="0" err="1"/>
              <a:t>Stylovka</a:t>
            </a:r>
            <a:r>
              <a:rPr lang="cs-CZ" b="1" dirty="0"/>
              <a:t> SM?</a:t>
            </a:r>
          </a:p>
          <a:p>
            <a:endParaRPr lang="cs-CZ" b="1" dirty="0"/>
          </a:p>
          <a:p>
            <a:r>
              <a:rPr lang="cs-CZ" b="1" dirty="0"/>
              <a:t>Co nejvíce nežádoucích účinků?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cs-CZ" b="1" dirty="0"/>
              <a:t>Styl </a:t>
            </a:r>
            <a:r>
              <a:rPr lang="cs-CZ" b="1" dirty="0" err="1"/>
              <a:t>Neználek</a:t>
            </a:r>
            <a:r>
              <a:rPr lang="cs-CZ" b="1" dirty="0"/>
              <a:t>?</a:t>
            </a:r>
          </a:p>
          <a:p>
            <a:endParaRPr lang="cs-CZ" b="1" dirty="0"/>
          </a:p>
          <a:p>
            <a:r>
              <a:rPr lang="cs-CZ" b="1" dirty="0"/>
              <a:t>Ani o ní nevím?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476672"/>
            <a:ext cx="3724275" cy="510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4653161" y="-252561"/>
            <a:ext cx="3743325" cy="5057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11960" y="4149080"/>
            <a:ext cx="4780380" cy="21025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Obdélník 7"/>
          <p:cNvSpPr/>
          <p:nvPr/>
        </p:nvSpPr>
        <p:spPr>
          <a:xfrm>
            <a:off x="4211960" y="4077072"/>
            <a:ext cx="3960440" cy="4320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91680" y="1412776"/>
            <a:ext cx="5957277" cy="1296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Obdélník 2"/>
          <p:cNvSpPr/>
          <p:nvPr/>
        </p:nvSpPr>
        <p:spPr>
          <a:xfrm>
            <a:off x="5436096" y="2276872"/>
            <a:ext cx="2664296" cy="4320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95736" y="3031655"/>
            <a:ext cx="4896544" cy="34216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Obdélník 4"/>
          <p:cNvSpPr/>
          <p:nvPr/>
        </p:nvSpPr>
        <p:spPr>
          <a:xfrm>
            <a:off x="1979712" y="2852936"/>
            <a:ext cx="2664296" cy="4320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cxnSp>
        <p:nvCxnSpPr>
          <p:cNvPr id="6" name="Přímá spojovací čára 5"/>
          <p:cNvCxnSpPr/>
          <p:nvPr/>
        </p:nvCxnSpPr>
        <p:spPr>
          <a:xfrm>
            <a:off x="2339752" y="3717032"/>
            <a:ext cx="4608512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Přímá spojovací čára 7"/>
          <p:cNvCxnSpPr/>
          <p:nvPr/>
        </p:nvCxnSpPr>
        <p:spPr>
          <a:xfrm>
            <a:off x="2339752" y="4005064"/>
            <a:ext cx="4608512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Přímá spojovací čára 8"/>
          <p:cNvCxnSpPr/>
          <p:nvPr/>
        </p:nvCxnSpPr>
        <p:spPr>
          <a:xfrm>
            <a:off x="4788024" y="3356992"/>
            <a:ext cx="2088232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solidFill>
                  <a:srgbClr val="FF0000"/>
                </a:solidFill>
              </a:rPr>
              <a:t>Gliptiny: inhibitory DPP4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781128"/>
          </a:xfrm>
        </p:spPr>
        <p:txBody>
          <a:bodyPr/>
          <a:lstStyle/>
          <a:p>
            <a:pPr>
              <a:buNone/>
            </a:pPr>
            <a:r>
              <a:rPr lang="cs-CZ" b="1" dirty="0"/>
              <a:t>	</a:t>
            </a:r>
            <a:r>
              <a:rPr lang="cs-CZ" sz="4000" b="1" dirty="0">
                <a:solidFill>
                  <a:srgbClr val="00B050"/>
                </a:solidFill>
              </a:rPr>
              <a:t>Pozitiva</a:t>
            </a:r>
          </a:p>
          <a:p>
            <a:r>
              <a:rPr lang="cs-CZ" b="1" dirty="0"/>
              <a:t>Dobrá účinnost,</a:t>
            </a:r>
          </a:p>
          <a:p>
            <a:r>
              <a:rPr lang="cs-CZ" b="1" dirty="0"/>
              <a:t>Nezvyšují riziko hypoglykémie</a:t>
            </a:r>
          </a:p>
          <a:p>
            <a:r>
              <a:rPr lang="cs-CZ" b="1" dirty="0"/>
              <a:t>Nezvyšují hmotnost</a:t>
            </a:r>
          </a:p>
          <a:p>
            <a:r>
              <a:rPr lang="cs-CZ" b="1" dirty="0"/>
              <a:t>Již prověřené</a:t>
            </a:r>
          </a:p>
          <a:p>
            <a:r>
              <a:rPr lang="cs-CZ" b="1" dirty="0"/>
              <a:t>Velmi dobrá </a:t>
            </a:r>
            <a:r>
              <a:rPr lang="cs-CZ" b="1" dirty="0" err="1"/>
              <a:t>compliance</a:t>
            </a:r>
            <a:endParaRPr lang="cs-CZ" b="1" dirty="0"/>
          </a:p>
          <a:p>
            <a:r>
              <a:rPr lang="cs-CZ" b="1" dirty="0"/>
              <a:t>Vhodné k </a:t>
            </a:r>
            <a:r>
              <a:rPr lang="cs-CZ" b="1" dirty="0" err="1"/>
              <a:t>metforminu</a:t>
            </a:r>
            <a:endParaRPr lang="cs-CZ" b="1" dirty="0"/>
          </a:p>
        </p:txBody>
      </p:sp>
      <p:sp>
        <p:nvSpPr>
          <p:cNvPr id="5" name="Zástupný symbol pro obsah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cs-CZ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solidFill>
                  <a:srgbClr val="FF0000"/>
                </a:solidFill>
              </a:rPr>
              <a:t>Gliptiny: inhibitory DPP4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781128"/>
          </a:xfrm>
        </p:spPr>
        <p:txBody>
          <a:bodyPr/>
          <a:lstStyle/>
          <a:p>
            <a:pPr>
              <a:buNone/>
            </a:pPr>
            <a:r>
              <a:rPr lang="cs-CZ" b="1" dirty="0"/>
              <a:t>	</a:t>
            </a:r>
            <a:r>
              <a:rPr lang="cs-CZ" sz="4000" b="1" dirty="0">
                <a:solidFill>
                  <a:srgbClr val="00B050"/>
                </a:solidFill>
              </a:rPr>
              <a:t>Pozitiva</a:t>
            </a:r>
          </a:p>
          <a:p>
            <a:r>
              <a:rPr lang="cs-CZ" b="1" dirty="0"/>
              <a:t>Dobrá účinnost,</a:t>
            </a:r>
          </a:p>
          <a:p>
            <a:r>
              <a:rPr lang="cs-CZ" b="1" dirty="0"/>
              <a:t>Nezvyšují riziko hypoglykémie</a:t>
            </a:r>
          </a:p>
          <a:p>
            <a:r>
              <a:rPr lang="cs-CZ" b="1" dirty="0"/>
              <a:t>Nezvyšují hmotnost</a:t>
            </a:r>
          </a:p>
          <a:p>
            <a:r>
              <a:rPr lang="cs-CZ" b="1" dirty="0"/>
              <a:t>Již prověřené</a:t>
            </a:r>
          </a:p>
          <a:p>
            <a:r>
              <a:rPr lang="cs-CZ" b="1" dirty="0"/>
              <a:t>Velmi dobrá </a:t>
            </a:r>
            <a:r>
              <a:rPr lang="cs-CZ" b="1" dirty="0" err="1"/>
              <a:t>compliance</a:t>
            </a:r>
            <a:endParaRPr lang="cs-CZ" b="1" dirty="0"/>
          </a:p>
          <a:p>
            <a:r>
              <a:rPr lang="cs-CZ" b="1" dirty="0"/>
              <a:t>Vhodné k </a:t>
            </a:r>
            <a:r>
              <a:rPr lang="cs-CZ" b="1" dirty="0" err="1"/>
              <a:t>metforminu</a:t>
            </a:r>
            <a:endParaRPr lang="cs-CZ" b="1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>
              <a:buNone/>
            </a:pPr>
            <a:r>
              <a:rPr lang="cs-CZ" sz="4000" b="1" dirty="0">
                <a:solidFill>
                  <a:srgbClr val="00B050"/>
                </a:solidFill>
              </a:rPr>
              <a:t>	</a:t>
            </a:r>
            <a:r>
              <a:rPr lang="cs-CZ" sz="4000" b="1" dirty="0">
                <a:solidFill>
                  <a:srgbClr val="FF0000"/>
                </a:solidFill>
              </a:rPr>
              <a:t>Negativa</a:t>
            </a:r>
          </a:p>
          <a:p>
            <a:r>
              <a:rPr lang="cs-CZ" b="1" dirty="0">
                <a:solidFill>
                  <a:srgbClr val="FF0000"/>
                </a:solidFill>
              </a:rPr>
              <a:t>Minimální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25000" r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 txBox="1">
            <a:spLocks/>
          </p:cNvSpPr>
          <p:nvPr/>
        </p:nvSpPr>
        <p:spPr>
          <a:xfrm>
            <a:off x="457200" y="274638"/>
            <a:ext cx="8229600" cy="922114"/>
          </a:xfrm>
          <a:prstGeom prst="rect">
            <a:avLst/>
          </a:prstGeom>
          <a:solidFill>
            <a:schemeClr val="tx1"/>
          </a:solidFill>
          <a:ln>
            <a:solidFill>
              <a:srgbClr val="FF0000"/>
            </a:solidFill>
          </a:ln>
        </p:spPr>
        <p:txBody>
          <a:bodyPr/>
          <a:lstStyle/>
          <a:p>
            <a:pPr algn="ctr">
              <a:spcBef>
                <a:spcPct val="0"/>
              </a:spcBef>
              <a:defRPr/>
            </a:pPr>
            <a:r>
              <a:rPr lang="cs-CZ" sz="4400" b="1">
                <a:solidFill>
                  <a:srgbClr val="FFFF00"/>
                </a:solidFill>
              </a:rPr>
              <a:t>Racionální výběr farmakoterapie</a:t>
            </a:r>
            <a:endParaRPr lang="cs-CZ" sz="4400" b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25000" r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 txBox="1">
            <a:spLocks/>
          </p:cNvSpPr>
          <p:nvPr/>
        </p:nvSpPr>
        <p:spPr>
          <a:xfrm>
            <a:off x="457200" y="274638"/>
            <a:ext cx="8229600" cy="922114"/>
          </a:xfrm>
          <a:prstGeom prst="rect">
            <a:avLst/>
          </a:prstGeom>
          <a:solidFill>
            <a:schemeClr val="tx1"/>
          </a:solidFill>
          <a:ln>
            <a:solidFill>
              <a:srgbClr val="FF0000"/>
            </a:solidFill>
          </a:ln>
        </p:spPr>
        <p:txBody>
          <a:bodyPr/>
          <a:lstStyle/>
          <a:p>
            <a:pPr algn="ctr">
              <a:spcBef>
                <a:spcPct val="0"/>
              </a:spcBef>
            </a:pPr>
            <a:r>
              <a:rPr lang="cs-CZ" sz="4400" b="1">
                <a:solidFill>
                  <a:srgbClr val="FFFF00"/>
                </a:solidFill>
              </a:rPr>
              <a:t>Racionální výběr farmakoterapie</a:t>
            </a:r>
            <a:endParaRPr lang="cs-CZ" sz="4400" b="1" dirty="0">
              <a:solidFill>
                <a:srgbClr val="FFFF00"/>
              </a:solidFill>
            </a:endParaRPr>
          </a:p>
        </p:txBody>
      </p:sp>
      <p:sp>
        <p:nvSpPr>
          <p:cNvPr id="4" name="TextovéPole 3"/>
          <p:cNvSpPr txBox="1"/>
          <p:nvPr/>
        </p:nvSpPr>
        <p:spPr>
          <a:xfrm>
            <a:off x="4932040" y="2276872"/>
            <a:ext cx="3307637" cy="523220"/>
          </a:xfrm>
          <a:prstGeom prst="rect">
            <a:avLst/>
          </a:prstGeom>
          <a:solidFill>
            <a:schemeClr val="tx1"/>
          </a:solidFill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cs-CZ" sz="2800" b="1" dirty="0">
                <a:solidFill>
                  <a:srgbClr val="FF0000"/>
                </a:solidFill>
              </a:rPr>
              <a:t>Léčba hyperglykémie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25000" r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 txBox="1">
            <a:spLocks/>
          </p:cNvSpPr>
          <p:nvPr/>
        </p:nvSpPr>
        <p:spPr>
          <a:xfrm>
            <a:off x="457200" y="274638"/>
            <a:ext cx="8229600" cy="922114"/>
          </a:xfrm>
          <a:prstGeom prst="rect">
            <a:avLst/>
          </a:prstGeom>
          <a:solidFill>
            <a:schemeClr val="tx1"/>
          </a:solidFill>
          <a:ln>
            <a:solidFill>
              <a:srgbClr val="FF0000"/>
            </a:solidFill>
          </a:ln>
        </p:spPr>
        <p:txBody>
          <a:bodyPr/>
          <a:lstStyle/>
          <a:p>
            <a:pPr algn="ctr">
              <a:spcBef>
                <a:spcPct val="0"/>
              </a:spcBef>
            </a:pPr>
            <a:r>
              <a:rPr lang="cs-CZ" sz="4400" b="1">
                <a:solidFill>
                  <a:srgbClr val="FFFF00"/>
                </a:solidFill>
              </a:rPr>
              <a:t>Racionální výběr farmakoterapie</a:t>
            </a:r>
            <a:endParaRPr lang="cs-CZ" sz="4400" b="1" dirty="0">
              <a:solidFill>
                <a:srgbClr val="FFFF00"/>
              </a:solidFill>
            </a:endParaRPr>
          </a:p>
        </p:txBody>
      </p:sp>
      <p:sp>
        <p:nvSpPr>
          <p:cNvPr id="3" name="TextovéPole 2"/>
          <p:cNvSpPr txBox="1"/>
          <p:nvPr/>
        </p:nvSpPr>
        <p:spPr>
          <a:xfrm>
            <a:off x="323529" y="5589240"/>
            <a:ext cx="6122445" cy="523220"/>
          </a:xfrm>
          <a:prstGeom prst="rect">
            <a:avLst/>
          </a:prstGeom>
          <a:solidFill>
            <a:schemeClr val="tx1"/>
          </a:solidFill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cs-CZ" sz="2800" b="1" dirty="0">
                <a:solidFill>
                  <a:srgbClr val="FF0000"/>
                </a:solidFill>
              </a:rPr>
              <a:t>Prevence kardiovaskulárních komplikací</a:t>
            </a:r>
          </a:p>
        </p:txBody>
      </p:sp>
      <p:sp>
        <p:nvSpPr>
          <p:cNvPr id="4" name="TextovéPole 3"/>
          <p:cNvSpPr txBox="1"/>
          <p:nvPr/>
        </p:nvSpPr>
        <p:spPr>
          <a:xfrm>
            <a:off x="4932040" y="2276872"/>
            <a:ext cx="3307637" cy="523220"/>
          </a:xfrm>
          <a:prstGeom prst="rect">
            <a:avLst/>
          </a:prstGeom>
          <a:solidFill>
            <a:schemeClr val="tx1"/>
          </a:solidFill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cs-CZ" sz="2800" b="1" dirty="0">
                <a:solidFill>
                  <a:srgbClr val="FF0000"/>
                </a:solidFill>
              </a:rPr>
              <a:t>Léčba hyperglykémie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5652123" y="6525344"/>
            <a:ext cx="31774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N </a:t>
            </a:r>
            <a:r>
              <a:rPr lang="cs-CZ" dirty="0" err="1"/>
              <a:t>Engl</a:t>
            </a:r>
            <a:r>
              <a:rPr lang="cs-CZ" dirty="0"/>
              <a:t> J Med 1998;339:229-34.)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00238" y="423863"/>
            <a:ext cx="5343525" cy="6010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solidFill>
                  <a:srgbClr val="FF0000"/>
                </a:solidFill>
              </a:rPr>
              <a:t>Ano, potřebujeme gliptiny….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b="1" dirty="0"/>
              <a:t>Pro dobrou </a:t>
            </a:r>
            <a:r>
              <a:rPr lang="cs-CZ" b="1" dirty="0" err="1"/>
              <a:t>complianci</a:t>
            </a:r>
            <a:r>
              <a:rPr lang="cs-CZ" b="1" dirty="0"/>
              <a:t>, kdy snížením glykémie oddálíme všechny komplikace</a:t>
            </a:r>
          </a:p>
          <a:p>
            <a:r>
              <a:rPr lang="cs-CZ" b="1" dirty="0"/>
              <a:t>Pro křehké pacienty</a:t>
            </a:r>
          </a:p>
          <a:p>
            <a:r>
              <a:rPr lang="cs-CZ" b="1" dirty="0"/>
              <a:t>Pro non-</a:t>
            </a:r>
            <a:r>
              <a:rPr lang="cs-CZ" b="1" dirty="0" err="1"/>
              <a:t>compliantní</a:t>
            </a:r>
            <a:r>
              <a:rPr lang="cs-CZ" b="1" dirty="0"/>
              <a:t> nemocné</a:t>
            </a:r>
          </a:p>
          <a:p>
            <a:r>
              <a:rPr lang="cs-CZ" b="1" dirty="0"/>
              <a:t>Pro spoluobčany vyššího věku, u nichž „tvrdá data ze studií nemáme k dispozici, a kteří mohou mít před sebou ještě řadu let věku</a:t>
            </a:r>
          </a:p>
          <a:p>
            <a:r>
              <a:rPr lang="cs-CZ" b="1" dirty="0"/>
              <a:t>Protože intenzivní léčba od začátku snižuje i pravděpodobnost srdečního selhání….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/>
          <p:cNvSpPr txBox="1"/>
          <p:nvPr/>
        </p:nvSpPr>
        <p:spPr>
          <a:xfrm>
            <a:off x="395536" y="6309360"/>
            <a:ext cx="239892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200" b="1" i="1" dirty="0" err="1"/>
              <a:t>Diabetologia</a:t>
            </a:r>
            <a:r>
              <a:rPr lang="cs-CZ" sz="1200" b="1" i="1" dirty="0"/>
              <a:t> (2018) 61:1724–1733</a:t>
            </a:r>
          </a:p>
        </p:txBody>
      </p:sp>
      <p:pic>
        <p:nvPicPr>
          <p:cNvPr id="37888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188640"/>
            <a:ext cx="6601968" cy="5904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883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76256" y="3834833"/>
            <a:ext cx="2088232" cy="2848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5508126" y="6309320"/>
            <a:ext cx="34336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err="1"/>
              <a:t>Diabetologia</a:t>
            </a:r>
            <a:r>
              <a:rPr lang="cs-CZ" dirty="0"/>
              <a:t> (2018) 61:1724–1733</a:t>
            </a:r>
          </a:p>
        </p:txBody>
      </p:sp>
      <p:pic>
        <p:nvPicPr>
          <p:cNvPr id="37785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3809" y="548680"/>
            <a:ext cx="7780605" cy="57606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ovéPole 3"/>
          <p:cNvSpPr txBox="1"/>
          <p:nvPr/>
        </p:nvSpPr>
        <p:spPr>
          <a:xfrm>
            <a:off x="971600" y="6309320"/>
            <a:ext cx="10567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p = 0</a:t>
            </a:r>
            <a:r>
              <a:rPr lang="cs-CZ" b="1" dirty="0">
                <a:solidFill>
                  <a:srgbClr val="FF0000"/>
                </a:solidFill>
              </a:rPr>
              <a:t>,</a:t>
            </a:r>
            <a:r>
              <a:rPr lang="en-US" b="1" dirty="0">
                <a:solidFill>
                  <a:srgbClr val="FF0000"/>
                </a:solidFill>
              </a:rPr>
              <a:t>001</a:t>
            </a:r>
            <a:endParaRPr lang="cs-CZ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5508126" y="6309320"/>
            <a:ext cx="34336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err="1"/>
              <a:t>Diabetologia</a:t>
            </a:r>
            <a:r>
              <a:rPr lang="cs-CZ" dirty="0"/>
              <a:t> (2018) 61:1724–1733</a:t>
            </a:r>
          </a:p>
        </p:txBody>
      </p:sp>
      <p:pic>
        <p:nvPicPr>
          <p:cNvPr id="37785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3809" y="548680"/>
            <a:ext cx="7780605" cy="57606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ovéPole 3"/>
          <p:cNvSpPr txBox="1"/>
          <p:nvPr/>
        </p:nvSpPr>
        <p:spPr>
          <a:xfrm>
            <a:off x="971600" y="6309320"/>
            <a:ext cx="10567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p = 0</a:t>
            </a:r>
            <a:r>
              <a:rPr lang="cs-CZ" b="1" dirty="0">
                <a:solidFill>
                  <a:srgbClr val="FF0000"/>
                </a:solidFill>
              </a:rPr>
              <a:t>,</a:t>
            </a:r>
            <a:r>
              <a:rPr lang="en-US" b="1" dirty="0">
                <a:solidFill>
                  <a:srgbClr val="FF0000"/>
                </a:solidFill>
              </a:rPr>
              <a:t>001</a:t>
            </a:r>
            <a:endParaRPr lang="cs-CZ" b="1" dirty="0">
              <a:solidFill>
                <a:srgbClr val="FF0000"/>
              </a:solidFill>
            </a:endParaRPr>
          </a:p>
        </p:txBody>
      </p:sp>
      <p:pic>
        <p:nvPicPr>
          <p:cNvPr id="377859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411760" y="620688"/>
            <a:ext cx="1904837" cy="12889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7860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427984" y="548682"/>
            <a:ext cx="1976128" cy="13365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k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7497596"/>
              </p:ext>
            </p:extLst>
          </p:nvPr>
        </p:nvGraphicFramePr>
        <p:xfrm>
          <a:off x="2788720" y="2286164"/>
          <a:ext cx="3963158" cy="28815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3320284" y="5106089"/>
            <a:ext cx="3003629" cy="292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ts val="700"/>
              </a:spcBef>
              <a:buClr>
                <a:schemeClr val="accent2"/>
              </a:buClr>
              <a:buSzPct val="60000"/>
              <a:buFont typeface="Wingdings" pitchFamily="2" charset="2"/>
              <a:buChar char=""/>
              <a:defRPr sz="29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ts val="550"/>
              </a:spcBef>
              <a:buClr>
                <a:srgbClr val="E2A0B5"/>
              </a:buClr>
              <a:buSzPct val="70000"/>
              <a:buFont typeface="Wingdings 2" pitchFamily="18" charset="2"/>
              <a:buChar char=""/>
              <a:defRPr sz="26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ts val="500"/>
              </a:spcBef>
              <a:buClr>
                <a:schemeClr val="accent2"/>
              </a:buClr>
              <a:buSzPct val="75000"/>
              <a:buFont typeface="Wingdings" pitchFamily="2" charset="2"/>
              <a:buChar char=""/>
              <a:defRPr sz="23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ts val="400"/>
              </a:spcBef>
              <a:buClr>
                <a:srgbClr val="C00000"/>
              </a:buClr>
              <a:buSzPct val="75000"/>
              <a:buFont typeface="Wingdings" pitchFamily="2" charset="2"/>
              <a:buChar char="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ts val="400"/>
              </a:spcBef>
              <a:buClr>
                <a:srgbClr val="FF0000"/>
              </a:buClr>
              <a:buSzPct val="65000"/>
              <a:buFont typeface="Wingdings" pitchFamily="2" charset="2"/>
              <a:buChar char="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FF0000"/>
              </a:buClr>
              <a:buSzPct val="65000"/>
              <a:buFont typeface="Wingdings" pitchFamily="2" charset="2"/>
              <a:buChar char="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FF0000"/>
              </a:buClr>
              <a:buSzPct val="65000"/>
              <a:buFont typeface="Wingdings" pitchFamily="2" charset="2"/>
              <a:buChar char="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FF0000"/>
              </a:buClr>
              <a:buSzPct val="65000"/>
              <a:buFont typeface="Wingdings" pitchFamily="2" charset="2"/>
              <a:buChar char="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FF0000"/>
              </a:buClr>
              <a:buSzPct val="65000"/>
              <a:buFont typeface="Wingdings" pitchFamily="2" charset="2"/>
              <a:buChar char="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 sz="1300" b="1" dirty="0">
                <a:solidFill>
                  <a:srgbClr val="000000"/>
                </a:solidFill>
                <a:latin typeface="Arial" charset="0"/>
              </a:rPr>
              <a:t>HbA1c (</a:t>
            </a:r>
            <a:r>
              <a:rPr lang="cs-CZ" altLang="cs-CZ" sz="1300" b="1" dirty="0" err="1">
                <a:solidFill>
                  <a:srgbClr val="000000"/>
                </a:solidFill>
                <a:latin typeface="Arial" charset="0"/>
              </a:rPr>
              <a:t>mmol</a:t>
            </a:r>
            <a:r>
              <a:rPr lang="cs-CZ" altLang="cs-CZ" sz="1300" b="1" dirty="0">
                <a:solidFill>
                  <a:srgbClr val="000000"/>
                </a:solidFill>
                <a:latin typeface="Arial" charset="0"/>
              </a:rPr>
              <a:t>/mol)</a:t>
            </a:r>
            <a:endParaRPr lang="cs-CZ" altLang="cs-CZ" sz="1300" b="1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 rot="16187460">
            <a:off x="1844429" y="3144988"/>
            <a:ext cx="1592263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ts val="700"/>
              </a:spcBef>
              <a:buClr>
                <a:schemeClr val="accent2"/>
              </a:buClr>
              <a:buSzPct val="60000"/>
              <a:buFont typeface="Wingdings" pitchFamily="2" charset="2"/>
              <a:buChar char=""/>
              <a:defRPr sz="29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ts val="550"/>
              </a:spcBef>
              <a:buClr>
                <a:srgbClr val="E2A0B5"/>
              </a:buClr>
              <a:buSzPct val="70000"/>
              <a:buFont typeface="Wingdings 2" pitchFamily="18" charset="2"/>
              <a:buChar char=""/>
              <a:defRPr sz="26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ts val="500"/>
              </a:spcBef>
              <a:buClr>
                <a:schemeClr val="accent2"/>
              </a:buClr>
              <a:buSzPct val="75000"/>
              <a:buFont typeface="Wingdings" pitchFamily="2" charset="2"/>
              <a:buChar char=""/>
              <a:defRPr sz="23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ts val="400"/>
              </a:spcBef>
              <a:buClr>
                <a:srgbClr val="C00000"/>
              </a:buClr>
              <a:buSzPct val="75000"/>
              <a:buFont typeface="Wingdings" pitchFamily="2" charset="2"/>
              <a:buChar char="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ts val="400"/>
              </a:spcBef>
              <a:buClr>
                <a:srgbClr val="FF0000"/>
              </a:buClr>
              <a:buSzPct val="65000"/>
              <a:buFont typeface="Wingdings" pitchFamily="2" charset="2"/>
              <a:buChar char="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FF0000"/>
              </a:buClr>
              <a:buSzPct val="65000"/>
              <a:buFont typeface="Wingdings" pitchFamily="2" charset="2"/>
              <a:buChar char="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FF0000"/>
              </a:buClr>
              <a:buSzPct val="65000"/>
              <a:buFont typeface="Wingdings" pitchFamily="2" charset="2"/>
              <a:buChar char="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FF0000"/>
              </a:buClr>
              <a:buSzPct val="65000"/>
              <a:buFont typeface="Wingdings" pitchFamily="2" charset="2"/>
              <a:buChar char="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FF0000"/>
              </a:buClr>
              <a:buSzPct val="65000"/>
              <a:buFont typeface="Wingdings" pitchFamily="2" charset="2"/>
              <a:buChar char="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 sz="1300" b="1" dirty="0">
                <a:solidFill>
                  <a:srgbClr val="000000"/>
                </a:solidFill>
                <a:latin typeface="Arial" charset="0"/>
              </a:rPr>
              <a:t>% </a:t>
            </a:r>
            <a:r>
              <a:rPr lang="cs-CZ" altLang="cs-CZ" sz="1400" b="1" dirty="0">
                <a:solidFill>
                  <a:srgbClr val="000000"/>
                </a:solidFill>
                <a:latin typeface="Arial" charset="0"/>
              </a:rPr>
              <a:t>pacientů</a:t>
            </a:r>
            <a:endParaRPr lang="cs-CZ" altLang="cs-CZ" sz="1300" b="1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7" name="Text Box 3"/>
          <p:cNvSpPr txBox="1">
            <a:spLocks noChangeArrowheads="1"/>
          </p:cNvSpPr>
          <p:nvPr/>
        </p:nvSpPr>
        <p:spPr bwMode="auto">
          <a:xfrm>
            <a:off x="2938322" y="1772816"/>
            <a:ext cx="374154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ts val="700"/>
              </a:spcBef>
              <a:buClr>
                <a:schemeClr val="accent2"/>
              </a:buClr>
              <a:buSzPct val="60000"/>
              <a:buFont typeface="Wingdings" pitchFamily="2" charset="2"/>
              <a:buChar char=""/>
              <a:defRPr sz="29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ts val="550"/>
              </a:spcBef>
              <a:buClr>
                <a:srgbClr val="E2A0B5"/>
              </a:buClr>
              <a:buSzPct val="70000"/>
              <a:buFont typeface="Wingdings 2" pitchFamily="18" charset="2"/>
              <a:buChar char=""/>
              <a:defRPr sz="26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ts val="500"/>
              </a:spcBef>
              <a:buClr>
                <a:schemeClr val="accent2"/>
              </a:buClr>
              <a:buSzPct val="75000"/>
              <a:buFont typeface="Wingdings" pitchFamily="2" charset="2"/>
              <a:buChar char=""/>
              <a:defRPr sz="23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ts val="400"/>
              </a:spcBef>
              <a:buClr>
                <a:srgbClr val="C00000"/>
              </a:buClr>
              <a:buSzPct val="75000"/>
              <a:buFont typeface="Wingdings" pitchFamily="2" charset="2"/>
              <a:buChar char="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ts val="400"/>
              </a:spcBef>
              <a:buClr>
                <a:srgbClr val="FF0000"/>
              </a:buClr>
              <a:buSzPct val="65000"/>
              <a:buFont typeface="Wingdings" pitchFamily="2" charset="2"/>
              <a:buChar char="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FF0000"/>
              </a:buClr>
              <a:buSzPct val="65000"/>
              <a:buFont typeface="Wingdings" pitchFamily="2" charset="2"/>
              <a:buChar char="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FF0000"/>
              </a:buClr>
              <a:buSzPct val="65000"/>
              <a:buFont typeface="Wingdings" pitchFamily="2" charset="2"/>
              <a:buChar char="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FF0000"/>
              </a:buClr>
              <a:buSzPct val="65000"/>
              <a:buFont typeface="Wingdings" pitchFamily="2" charset="2"/>
              <a:buChar char="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FF0000"/>
              </a:buClr>
              <a:buSzPct val="65000"/>
              <a:buFont typeface="Wingdings" pitchFamily="2" charset="2"/>
              <a:buChar char="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 sz="1600" b="1" dirty="0">
                <a:solidFill>
                  <a:prstClr val="black"/>
                </a:solidFill>
                <a:latin typeface="Arial" charset="0"/>
              </a:rPr>
              <a:t>HbA1c – pacienti odeslaní </a:t>
            </a:r>
            <a:r>
              <a:rPr lang="cs-CZ" altLang="cs-CZ" sz="1600" b="1" u="sng" dirty="0">
                <a:solidFill>
                  <a:prstClr val="black"/>
                </a:solidFill>
                <a:latin typeface="Arial" charset="0"/>
              </a:rPr>
              <a:t>praktickým lékařem</a:t>
            </a:r>
            <a:r>
              <a:rPr lang="cs-CZ" altLang="cs-CZ" sz="1600" b="1" dirty="0">
                <a:solidFill>
                  <a:prstClr val="black"/>
                </a:solidFill>
                <a:latin typeface="Arial" charset="0"/>
              </a:rPr>
              <a:t> (N = 502)</a:t>
            </a:r>
          </a:p>
        </p:txBody>
      </p:sp>
      <p:sp>
        <p:nvSpPr>
          <p:cNvPr id="8" name="TextovéPole 7"/>
          <p:cNvSpPr txBox="1"/>
          <p:nvPr/>
        </p:nvSpPr>
        <p:spPr>
          <a:xfrm>
            <a:off x="899592" y="620688"/>
            <a:ext cx="7556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>
                <a:solidFill>
                  <a:prstClr val="black"/>
                </a:solidFill>
              </a:rPr>
              <a:t>Graf 3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512" y="260648"/>
            <a:ext cx="2029799" cy="28841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291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9" y="260648"/>
            <a:ext cx="8471657" cy="52565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2291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742307" y="6018634"/>
            <a:ext cx="1401713" cy="8393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4" name="Tabulk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96875008"/>
              </p:ext>
            </p:extLst>
          </p:nvPr>
        </p:nvGraphicFramePr>
        <p:xfrm>
          <a:off x="2771803" y="5733256"/>
          <a:ext cx="3816425" cy="891540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8636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0907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5452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8920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00025"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Věk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1" u="none" strike="noStrike" dirty="0">
                          <a:effectLst/>
                        </a:rPr>
                        <a:t>N</a:t>
                      </a:r>
                      <a:endParaRPr lang="cs-CZ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1" u="none" strike="noStrike" dirty="0">
                          <a:effectLst/>
                        </a:rPr>
                        <a:t>Průměr (SD)</a:t>
                      </a:r>
                      <a:endParaRPr lang="cs-CZ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1" u="none" strike="noStrike" dirty="0">
                          <a:effectLst/>
                        </a:rPr>
                        <a:t>Medián (IQR)</a:t>
                      </a:r>
                      <a:endParaRPr lang="cs-CZ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5250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b="1" i="0" u="none" strike="noStrike" dirty="0">
                          <a:solidFill>
                            <a:srgbClr val="5F82C9"/>
                          </a:solidFill>
                          <a:effectLst/>
                          <a:latin typeface="Calibri" panose="020F0502020204030204" pitchFamily="34" charset="0"/>
                        </a:rPr>
                        <a:t>Muži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476 194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65 (13)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66 (58; 73)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5250"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1" i="0" u="none" strike="noStrike" dirty="0">
                          <a:solidFill>
                            <a:srgbClr val="FF7C80"/>
                          </a:solidFill>
                          <a:effectLst/>
                          <a:latin typeface="Calibri" panose="020F0502020204030204" pitchFamily="34" charset="0"/>
                        </a:rPr>
                        <a:t>Ženy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494 256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68 (14)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70 (61; 77)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5250"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1" i="0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Celkem ČR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970 450</a:t>
                      </a:r>
                    </a:p>
                  </a:txBody>
                  <a:tcPr marL="9525" marR="9525" marT="9525" marB="0" anchor="ctr"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66 (14)</a:t>
                      </a:r>
                    </a:p>
                  </a:txBody>
                  <a:tcPr marL="9525" marR="9525" marT="9525" marB="0" anchor="ctr"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68 (60; 75)</a:t>
                      </a:r>
                    </a:p>
                  </a:txBody>
                  <a:tcPr marL="9525" marR="9525" marT="9525" marB="0" anchor="ctr"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5" name="Obdélník 4"/>
          <p:cNvSpPr/>
          <p:nvPr/>
        </p:nvSpPr>
        <p:spPr>
          <a:xfrm>
            <a:off x="5508104" y="5589240"/>
            <a:ext cx="1080120" cy="1152128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prstClr val="white"/>
              </a:solidFill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6402995" y="6550227"/>
            <a:ext cx="276267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400" b="1" i="1" dirty="0">
                <a:solidFill>
                  <a:prstClr val="black"/>
                </a:solidFill>
              </a:rPr>
              <a:t>Diabetes Care 36:1988–1993, 2013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03649" y="657225"/>
            <a:ext cx="6076950" cy="554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4" name="Přímá spojovací čára 3"/>
          <p:cNvCxnSpPr/>
          <p:nvPr/>
        </p:nvCxnSpPr>
        <p:spPr>
          <a:xfrm>
            <a:off x="5652120" y="332656"/>
            <a:ext cx="0" cy="5832648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ovéPole 4"/>
          <p:cNvSpPr txBox="1"/>
          <p:nvPr/>
        </p:nvSpPr>
        <p:spPr>
          <a:xfrm>
            <a:off x="5724128" y="188641"/>
            <a:ext cx="1358064" cy="46166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cs-CZ" sz="2400" b="1" dirty="0">
                <a:solidFill>
                  <a:srgbClr val="FF0000"/>
                </a:solidFill>
              </a:rPr>
              <a:t>7 </a:t>
            </a:r>
            <a:r>
              <a:rPr lang="cs-CZ" sz="2400" b="1" dirty="0" err="1">
                <a:solidFill>
                  <a:srgbClr val="FF0000"/>
                </a:solidFill>
              </a:rPr>
              <a:t>mmol</a:t>
            </a:r>
            <a:r>
              <a:rPr lang="cs-CZ" sz="2400" b="1" dirty="0">
                <a:solidFill>
                  <a:srgbClr val="FF0000"/>
                </a:solidFill>
              </a:rPr>
              <a:t>/l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pPr algn="ctr">
              <a:spcBef>
                <a:spcPct val="0"/>
              </a:spcBef>
              <a:defRPr/>
            </a:pPr>
            <a:r>
              <a:rPr lang="cs-CZ" sz="4400" b="1" dirty="0">
                <a:solidFill>
                  <a:srgbClr val="FFFF00"/>
                </a:solidFill>
              </a:rPr>
              <a:t>Děkuji za pozornost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6402995" y="6550227"/>
            <a:ext cx="276267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400" b="1" i="1" dirty="0">
                <a:solidFill>
                  <a:prstClr val="black"/>
                </a:solidFill>
              </a:rPr>
              <a:t>Diabetes Care 36:1988–1993, 2013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66865" y="642938"/>
            <a:ext cx="6010275" cy="557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5" name="Přímá spojovací čára 4"/>
          <p:cNvCxnSpPr/>
          <p:nvPr/>
        </p:nvCxnSpPr>
        <p:spPr>
          <a:xfrm>
            <a:off x="5652120" y="332656"/>
            <a:ext cx="0" cy="5832648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ovéPole 5"/>
          <p:cNvSpPr txBox="1"/>
          <p:nvPr/>
        </p:nvSpPr>
        <p:spPr>
          <a:xfrm>
            <a:off x="5724128" y="188641"/>
            <a:ext cx="1358064" cy="46166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cs-CZ" sz="2400" b="1" dirty="0">
                <a:solidFill>
                  <a:srgbClr val="FF0000"/>
                </a:solidFill>
              </a:rPr>
              <a:t>7 </a:t>
            </a:r>
            <a:r>
              <a:rPr lang="cs-CZ" sz="2400" b="1" dirty="0" err="1">
                <a:solidFill>
                  <a:srgbClr val="FF0000"/>
                </a:solidFill>
              </a:rPr>
              <a:t>mmol</a:t>
            </a:r>
            <a:r>
              <a:rPr lang="cs-CZ" sz="2400" b="1" dirty="0">
                <a:solidFill>
                  <a:srgbClr val="FF0000"/>
                </a:solidFill>
              </a:rPr>
              <a:t>/l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cs-CZ" dirty="0"/>
              <a:t>Průběh diabetu</a:t>
            </a:r>
          </a:p>
          <a:p>
            <a:r>
              <a:rPr lang="cs-CZ" dirty="0"/>
              <a:t>Rychlost vzestupu glykémie a </a:t>
            </a:r>
            <a:r>
              <a:rPr lang="cs-CZ" dirty="0" err="1"/>
              <a:t>glykohemoglobinu</a:t>
            </a:r>
            <a:endParaRPr lang="cs-CZ" dirty="0"/>
          </a:p>
          <a:p>
            <a:r>
              <a:rPr lang="cs-CZ" dirty="0"/>
              <a:t>Význam </a:t>
            </a:r>
            <a:r>
              <a:rPr lang="cs-CZ" dirty="0" err="1"/>
              <a:t>kkompenzace</a:t>
            </a:r>
            <a:r>
              <a:rPr lang="cs-CZ" dirty="0"/>
              <a:t>, sčítá se plocha pod křivkou </a:t>
            </a:r>
            <a:r>
              <a:rPr lang="cs-CZ" dirty="0" err="1"/>
              <a:t>vizcholesterol</a:t>
            </a:r>
            <a:r>
              <a:rPr lang="cs-CZ" dirty="0"/>
              <a:t> variace </a:t>
            </a:r>
            <a:r>
              <a:rPr lang="cs-CZ" dirty="0" err="1"/>
              <a:t>niman</a:t>
            </a:r>
            <a:r>
              <a:rPr lang="cs-CZ" dirty="0"/>
              <a:t> </a:t>
            </a:r>
            <a:r>
              <a:rPr lang="cs-CZ" dirty="0" err="1"/>
              <a:t>pickova</a:t>
            </a:r>
            <a:r>
              <a:rPr lang="cs-CZ" dirty="0"/>
              <a:t> proteinu</a:t>
            </a:r>
          </a:p>
          <a:p>
            <a:r>
              <a:rPr lang="cs-CZ" dirty="0"/>
              <a:t>Statistika selhání  viz </a:t>
            </a:r>
            <a:r>
              <a:rPr lang="cs-CZ" dirty="0" err="1"/>
              <a:t>amerika</a:t>
            </a:r>
            <a:endParaRPr lang="cs-CZ" dirty="0"/>
          </a:p>
          <a:p>
            <a:r>
              <a:rPr lang="cs-CZ" dirty="0"/>
              <a:t>Studie z </a:t>
            </a:r>
            <a:r>
              <a:rPr lang="cs-CZ" dirty="0" err="1"/>
              <a:t>dánska</a:t>
            </a:r>
            <a:r>
              <a:rPr lang="cs-CZ" dirty="0"/>
              <a:t> prevence </a:t>
            </a:r>
            <a:r>
              <a:rPr lang="cs-CZ" dirty="0" err="1"/>
              <a:t>ss</a:t>
            </a:r>
            <a:r>
              <a:rPr lang="cs-CZ" dirty="0"/>
              <a:t>, </a:t>
            </a:r>
            <a:r>
              <a:rPr lang="cs-CZ" dirty="0" err="1"/>
              <a:t>stano</a:t>
            </a:r>
            <a:r>
              <a:rPr lang="cs-CZ" dirty="0"/>
              <a:t>   </a:t>
            </a:r>
          </a:p>
          <a:p>
            <a:r>
              <a:rPr lang="cs-CZ" dirty="0"/>
              <a:t>Pozitiva a negativa dpp4</a:t>
            </a:r>
          </a:p>
          <a:p>
            <a:r>
              <a:rPr lang="cs-CZ" dirty="0"/>
              <a:t>V nižších hodnotách </a:t>
            </a:r>
            <a:r>
              <a:rPr lang="cs-CZ" dirty="0" err="1"/>
              <a:t>glykohg</a:t>
            </a:r>
            <a:r>
              <a:rPr lang="cs-CZ" dirty="0"/>
              <a:t> účinnější než </a:t>
            </a:r>
            <a:r>
              <a:rPr lang="cs-CZ" dirty="0" err="1"/>
              <a:t>sglt</a:t>
            </a:r>
            <a:endParaRPr lang="cs-CZ" dirty="0"/>
          </a:p>
          <a:p>
            <a:r>
              <a:rPr lang="cs-CZ" dirty="0" err="1"/>
              <a:t>Diab</a:t>
            </a:r>
            <a:r>
              <a:rPr lang="cs-CZ" dirty="0"/>
              <a:t> kardiomyopatie</a:t>
            </a:r>
          </a:p>
          <a:p>
            <a:r>
              <a:rPr lang="cs-CZ" dirty="0"/>
              <a:t>K čemu jsou – dobrá kompenzace </a:t>
            </a:r>
            <a:r>
              <a:rPr lang="cs-CZ" dirty="0" err="1"/>
              <a:t>prevenc</a:t>
            </a:r>
            <a:r>
              <a:rPr lang="cs-CZ" dirty="0"/>
              <a:t> </a:t>
            </a:r>
            <a:r>
              <a:rPr lang="cs-CZ" dirty="0" err="1"/>
              <a:t>epozdních</a:t>
            </a:r>
            <a:r>
              <a:rPr lang="cs-CZ" dirty="0"/>
              <a:t> </a:t>
            </a:r>
            <a:r>
              <a:rPr lang="cs-CZ" dirty="0" err="1"/>
              <a:t>kmplikací</a:t>
            </a:r>
            <a:r>
              <a:rPr lang="cs-CZ" dirty="0"/>
              <a:t> v iniciálním stádiu, kdy pacient netoleruje NU, nebo u starších nemocných, křehkých studie prospěchu </a:t>
            </a:r>
            <a:r>
              <a:rPr lang="cs-CZ" dirty="0" err="1"/>
              <a:t>kopenzace</a:t>
            </a:r>
            <a:r>
              <a:rPr lang="cs-CZ" dirty="0"/>
              <a:t> u starších</a:t>
            </a:r>
          </a:p>
          <a:p>
            <a:r>
              <a:rPr lang="cs-CZ" dirty="0"/>
              <a:t>Citace s </a:t>
            </a:r>
            <a:r>
              <a:rPr lang="cs-CZ" dirty="0" err="1"/>
              <a:t>konsenz</a:t>
            </a:r>
            <a:r>
              <a:rPr lang="cs-CZ" dirty="0"/>
              <a:t> – terapie je řízena </a:t>
            </a:r>
            <a:r>
              <a:rPr lang="cs-CZ" dirty="0" err="1"/>
              <a:t>pacientam</a:t>
            </a:r>
            <a:r>
              <a:rPr lang="cs-CZ" dirty="0"/>
              <a:t>!!! Dát na začátek</a:t>
            </a:r>
          </a:p>
          <a:p>
            <a:r>
              <a:rPr lang="cs-CZ" dirty="0"/>
              <a:t>Doba přežívání, ideál iniciace s </a:t>
            </a:r>
            <a:r>
              <a:rPr lang="cs-CZ" dirty="0" err="1"/>
              <a:t>metforminem</a:t>
            </a:r>
            <a:r>
              <a:rPr lang="cs-CZ" dirty="0"/>
              <a:t> – doplnění efektu, </a:t>
            </a:r>
          </a:p>
          <a:p>
            <a:r>
              <a:rPr lang="cs-CZ" dirty="0"/>
              <a:t>Někam </a:t>
            </a:r>
            <a:r>
              <a:rPr lang="cs-CZ" dirty="0" err="1"/>
              <a:t>výsedky</a:t>
            </a:r>
            <a:r>
              <a:rPr lang="cs-CZ" dirty="0"/>
              <a:t> jaký </a:t>
            </a:r>
            <a:r>
              <a:rPr lang="cs-CZ" dirty="0" err="1"/>
              <a:t>choděj</a:t>
            </a:r>
            <a:r>
              <a:rPr lang="cs-CZ" dirty="0"/>
              <a:t> </a:t>
            </a:r>
            <a:r>
              <a:rPr lang="cs-CZ" dirty="0" err="1"/>
              <a:t>pacientri</a:t>
            </a:r>
            <a:r>
              <a:rPr lang="cs-CZ" dirty="0"/>
              <a:t> od </a:t>
            </a:r>
            <a:r>
              <a:rPr lang="cs-CZ" dirty="0" err="1"/>
              <a:t>praktick</a:t>
            </a:r>
            <a:endParaRPr lang="cs-CZ" dirty="0"/>
          </a:p>
          <a:p>
            <a:r>
              <a:rPr lang="cs-CZ" dirty="0"/>
              <a:t>Závěr – </a:t>
            </a:r>
            <a:r>
              <a:rPr lang="cs-CZ" dirty="0" err="1"/>
              <a:t>nekomplikoavaý</a:t>
            </a:r>
            <a:r>
              <a:rPr lang="cs-CZ" dirty="0"/>
              <a:t> na začátku k metforminu, ideální </a:t>
            </a:r>
            <a:r>
              <a:rPr lang="cs-CZ" dirty="0" err="1"/>
              <a:t>komplikkace</a:t>
            </a:r>
            <a:r>
              <a:rPr lang="cs-CZ" dirty="0"/>
              <a:t> maximální </a:t>
            </a:r>
            <a:r>
              <a:rPr lang="cs-CZ" dirty="0" err="1"/>
              <a:t>ífruktivikace</a:t>
            </a:r>
            <a:r>
              <a:rPr lang="cs-CZ" dirty="0"/>
              <a:t> </a:t>
            </a:r>
            <a:r>
              <a:rPr lang="cs-CZ" dirty="0" err="1"/>
              <a:t>teratpie</a:t>
            </a:r>
            <a:endParaRPr lang="cs-CZ" dirty="0"/>
          </a:p>
          <a:p>
            <a:endParaRPr lang="cs-CZ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5652123" y="6525344"/>
            <a:ext cx="31774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N </a:t>
            </a:r>
            <a:r>
              <a:rPr lang="cs-CZ" dirty="0" err="1"/>
              <a:t>Engl</a:t>
            </a:r>
            <a:r>
              <a:rPr lang="cs-CZ" dirty="0"/>
              <a:t> J Med 1998;339:229-34.)</a:t>
            </a: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43608" y="1268760"/>
            <a:ext cx="7075183" cy="4608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Rozdíl?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/>
              <a:t>Intenzifikace startuje při 60 </a:t>
            </a:r>
            <a:r>
              <a:rPr lang="cs-CZ" b="1" dirty="0" err="1"/>
              <a:t>mmol</a:t>
            </a:r>
            <a:r>
              <a:rPr lang="cs-CZ" b="1" dirty="0"/>
              <a:t>/mol</a:t>
            </a:r>
          </a:p>
          <a:p>
            <a:r>
              <a:rPr lang="cs-CZ" b="1" dirty="0"/>
              <a:t>Intenzifikace startuje při 52 </a:t>
            </a:r>
            <a:r>
              <a:rPr lang="cs-CZ" b="1" dirty="0" err="1"/>
              <a:t>mmol</a:t>
            </a:r>
            <a:r>
              <a:rPr lang="cs-CZ" b="1" dirty="0"/>
              <a:t>/mol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</p:nvPr>
        </p:nvGraphicFramePr>
        <p:xfrm>
          <a:off x="251520" y="404664"/>
          <a:ext cx="8640960" cy="60486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extovéPole 2"/>
          <p:cNvSpPr txBox="1"/>
          <p:nvPr/>
        </p:nvSpPr>
        <p:spPr>
          <a:xfrm>
            <a:off x="251520" y="0"/>
            <a:ext cx="3529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dirty="0">
                <a:solidFill>
                  <a:prstClr val="black"/>
                </a:solidFill>
              </a:rPr>
              <a:t>%</a:t>
            </a:r>
          </a:p>
        </p:txBody>
      </p:sp>
      <p:cxnSp>
        <p:nvCxnSpPr>
          <p:cNvPr id="6" name="Přímá spojovací čára 5"/>
          <p:cNvCxnSpPr/>
          <p:nvPr/>
        </p:nvCxnSpPr>
        <p:spPr>
          <a:xfrm>
            <a:off x="4139952" y="2276872"/>
            <a:ext cx="1224136" cy="864096"/>
          </a:xfrm>
          <a:prstGeom prst="line">
            <a:avLst/>
          </a:prstGeom>
          <a:ln w="19050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Přímá spojovací čára 9"/>
          <p:cNvCxnSpPr/>
          <p:nvPr/>
        </p:nvCxnSpPr>
        <p:spPr>
          <a:xfrm>
            <a:off x="4067944" y="4509120"/>
            <a:ext cx="1224136" cy="288032"/>
          </a:xfrm>
          <a:prstGeom prst="line">
            <a:avLst/>
          </a:prstGeom>
          <a:ln w="19050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Přímá spojovací čára 12"/>
          <p:cNvCxnSpPr/>
          <p:nvPr/>
        </p:nvCxnSpPr>
        <p:spPr>
          <a:xfrm>
            <a:off x="4067944" y="5013176"/>
            <a:ext cx="1224136" cy="288032"/>
          </a:xfrm>
          <a:prstGeom prst="line">
            <a:avLst/>
          </a:prstGeom>
          <a:ln w="19050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Obdélníkový popisek 21"/>
          <p:cNvSpPr/>
          <p:nvPr/>
        </p:nvSpPr>
        <p:spPr>
          <a:xfrm>
            <a:off x="6012160" y="3861048"/>
            <a:ext cx="2664296" cy="360040"/>
          </a:xfrm>
          <a:prstGeom prst="wedgeRectCallout">
            <a:avLst>
              <a:gd name="adj1" fmla="val -6358"/>
              <a:gd name="adj2" fmla="val 188990"/>
            </a:avLst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cs-CZ" b="1" dirty="0">
                <a:solidFill>
                  <a:srgbClr val="FF0000"/>
                </a:solidFill>
              </a:rPr>
              <a:t>60 - 69 </a:t>
            </a:r>
            <a:r>
              <a:rPr lang="cs-CZ" b="1" dirty="0" err="1">
                <a:solidFill>
                  <a:srgbClr val="FF0000"/>
                </a:solidFill>
              </a:rPr>
              <a:t>years</a:t>
            </a:r>
            <a:r>
              <a:rPr lang="cs-CZ" b="1" dirty="0">
                <a:solidFill>
                  <a:srgbClr val="FF0000"/>
                </a:solidFill>
              </a:rPr>
              <a:t> </a:t>
            </a:r>
            <a:r>
              <a:rPr lang="cs-CZ" b="1" dirty="0" err="1">
                <a:solidFill>
                  <a:srgbClr val="FF0000"/>
                </a:solidFill>
              </a:rPr>
              <a:t>old</a:t>
            </a:r>
            <a:r>
              <a:rPr lang="cs-CZ" b="1" dirty="0">
                <a:solidFill>
                  <a:srgbClr val="FF0000"/>
                </a:solidFill>
              </a:rPr>
              <a:t> DIA/OAD</a:t>
            </a:r>
          </a:p>
        </p:txBody>
      </p:sp>
      <p:sp>
        <p:nvSpPr>
          <p:cNvPr id="23" name="Obdélníkový popisek 22"/>
          <p:cNvSpPr/>
          <p:nvPr/>
        </p:nvSpPr>
        <p:spPr>
          <a:xfrm>
            <a:off x="5580112" y="2132856"/>
            <a:ext cx="2880320" cy="360040"/>
          </a:xfrm>
          <a:prstGeom prst="wedgeRectCallout">
            <a:avLst>
              <a:gd name="adj1" fmla="val 5867"/>
              <a:gd name="adj2" fmla="val 272209"/>
            </a:avLst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cs-CZ" b="1" dirty="0">
                <a:solidFill>
                  <a:srgbClr val="FF0000"/>
                </a:solidFill>
              </a:rPr>
              <a:t>70 - 79 </a:t>
            </a:r>
            <a:r>
              <a:rPr lang="cs-CZ" b="1" dirty="0" err="1">
                <a:solidFill>
                  <a:srgbClr val="FF0000"/>
                </a:solidFill>
              </a:rPr>
              <a:t>years</a:t>
            </a:r>
            <a:r>
              <a:rPr lang="cs-CZ" b="1" dirty="0">
                <a:solidFill>
                  <a:srgbClr val="FF0000"/>
                </a:solidFill>
              </a:rPr>
              <a:t> </a:t>
            </a:r>
            <a:r>
              <a:rPr lang="cs-CZ" b="1" dirty="0" err="1">
                <a:solidFill>
                  <a:srgbClr val="FF0000"/>
                </a:solidFill>
              </a:rPr>
              <a:t>old</a:t>
            </a:r>
            <a:r>
              <a:rPr lang="cs-CZ" b="1" dirty="0">
                <a:solidFill>
                  <a:srgbClr val="FF0000"/>
                </a:solidFill>
              </a:rPr>
              <a:t> DIA/OAD</a:t>
            </a:r>
          </a:p>
        </p:txBody>
      </p:sp>
      <p:sp>
        <p:nvSpPr>
          <p:cNvPr id="25" name="Obdélníkový popisek 24"/>
          <p:cNvSpPr/>
          <p:nvPr/>
        </p:nvSpPr>
        <p:spPr>
          <a:xfrm>
            <a:off x="5652120" y="5589240"/>
            <a:ext cx="3096344" cy="360040"/>
          </a:xfrm>
          <a:prstGeom prst="wedgeRectCallout">
            <a:avLst>
              <a:gd name="adj1" fmla="val -19796"/>
              <a:gd name="adj2" fmla="val -109361"/>
            </a:avLst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cs-CZ" b="1" dirty="0">
                <a:solidFill>
                  <a:srgbClr val="FF0000"/>
                </a:solidFill>
              </a:rPr>
              <a:t>50 - 59 </a:t>
            </a:r>
            <a:r>
              <a:rPr lang="cs-CZ" b="1" dirty="0" err="1">
                <a:solidFill>
                  <a:srgbClr val="FF0000"/>
                </a:solidFill>
              </a:rPr>
              <a:t>years</a:t>
            </a:r>
            <a:r>
              <a:rPr lang="cs-CZ" b="1" dirty="0">
                <a:solidFill>
                  <a:srgbClr val="FF0000"/>
                </a:solidFill>
              </a:rPr>
              <a:t> </a:t>
            </a:r>
            <a:r>
              <a:rPr lang="cs-CZ" b="1" dirty="0" err="1">
                <a:solidFill>
                  <a:srgbClr val="FF0000"/>
                </a:solidFill>
              </a:rPr>
              <a:t>old</a:t>
            </a:r>
            <a:r>
              <a:rPr lang="cs-CZ" b="1" dirty="0">
                <a:solidFill>
                  <a:srgbClr val="FF0000"/>
                </a:solidFill>
              </a:rPr>
              <a:t> DIA/OAD</a:t>
            </a:r>
          </a:p>
        </p:txBody>
      </p:sp>
      <p:sp>
        <p:nvSpPr>
          <p:cNvPr id="26" name="Obdélníkový popisek 25"/>
          <p:cNvSpPr/>
          <p:nvPr/>
        </p:nvSpPr>
        <p:spPr>
          <a:xfrm>
            <a:off x="3275856" y="5589240"/>
            <a:ext cx="2304256" cy="360040"/>
          </a:xfrm>
          <a:prstGeom prst="wedgeRectCallout">
            <a:avLst>
              <a:gd name="adj1" fmla="val 38686"/>
              <a:gd name="adj2" fmla="val -105571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cs-CZ" b="1" dirty="0">
                <a:solidFill>
                  <a:prstClr val="black"/>
                </a:solidFill>
              </a:rPr>
              <a:t>50 - 59 </a:t>
            </a:r>
            <a:r>
              <a:rPr lang="cs-CZ" b="1" dirty="0" err="1">
                <a:solidFill>
                  <a:prstClr val="black"/>
                </a:solidFill>
              </a:rPr>
              <a:t>years</a:t>
            </a:r>
            <a:r>
              <a:rPr lang="cs-CZ" b="1" dirty="0">
                <a:solidFill>
                  <a:prstClr val="black"/>
                </a:solidFill>
              </a:rPr>
              <a:t> </a:t>
            </a:r>
            <a:r>
              <a:rPr lang="cs-CZ" b="1" dirty="0" err="1">
                <a:solidFill>
                  <a:prstClr val="black"/>
                </a:solidFill>
              </a:rPr>
              <a:t>old</a:t>
            </a:r>
            <a:r>
              <a:rPr lang="cs-CZ" b="1" dirty="0">
                <a:solidFill>
                  <a:prstClr val="black"/>
                </a:solidFill>
              </a:rPr>
              <a:t> ČR</a:t>
            </a:r>
          </a:p>
        </p:txBody>
      </p:sp>
      <p:sp>
        <p:nvSpPr>
          <p:cNvPr id="27" name="Obdélníkový popisek 26"/>
          <p:cNvSpPr/>
          <p:nvPr/>
        </p:nvSpPr>
        <p:spPr>
          <a:xfrm>
            <a:off x="3635896" y="3861048"/>
            <a:ext cx="2160240" cy="360040"/>
          </a:xfrm>
          <a:prstGeom prst="wedgeRectCallout">
            <a:avLst>
              <a:gd name="adj1" fmla="val -1953"/>
              <a:gd name="adj2" fmla="val 204503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cs-CZ" b="1" dirty="0">
                <a:solidFill>
                  <a:prstClr val="black"/>
                </a:solidFill>
              </a:rPr>
              <a:t>60 - 69 </a:t>
            </a:r>
            <a:r>
              <a:rPr lang="cs-CZ" b="1" dirty="0" err="1">
                <a:solidFill>
                  <a:prstClr val="black"/>
                </a:solidFill>
              </a:rPr>
              <a:t>years</a:t>
            </a:r>
            <a:r>
              <a:rPr lang="cs-CZ" b="1" dirty="0">
                <a:solidFill>
                  <a:prstClr val="black"/>
                </a:solidFill>
              </a:rPr>
              <a:t> </a:t>
            </a:r>
            <a:r>
              <a:rPr lang="cs-CZ" b="1" dirty="0" err="1">
                <a:solidFill>
                  <a:prstClr val="black"/>
                </a:solidFill>
              </a:rPr>
              <a:t>old</a:t>
            </a:r>
            <a:r>
              <a:rPr lang="cs-CZ" b="1" dirty="0">
                <a:solidFill>
                  <a:prstClr val="black"/>
                </a:solidFill>
              </a:rPr>
              <a:t> ČR</a:t>
            </a:r>
          </a:p>
        </p:txBody>
      </p:sp>
      <p:sp>
        <p:nvSpPr>
          <p:cNvPr id="28" name="Obdélníkový popisek 27"/>
          <p:cNvSpPr/>
          <p:nvPr/>
        </p:nvSpPr>
        <p:spPr>
          <a:xfrm>
            <a:off x="2555776" y="1052736"/>
            <a:ext cx="2304256" cy="360040"/>
          </a:xfrm>
          <a:prstGeom prst="wedgeRectCallout">
            <a:avLst>
              <a:gd name="adj1" fmla="val -9400"/>
              <a:gd name="adj2" fmla="val 443138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cs-CZ" b="1" dirty="0">
                <a:solidFill>
                  <a:prstClr val="black"/>
                </a:solidFill>
              </a:rPr>
              <a:t>70 - 79 </a:t>
            </a:r>
            <a:r>
              <a:rPr lang="cs-CZ" b="1" dirty="0" err="1">
                <a:solidFill>
                  <a:prstClr val="black"/>
                </a:solidFill>
              </a:rPr>
              <a:t>years</a:t>
            </a:r>
            <a:r>
              <a:rPr lang="cs-CZ" b="1" dirty="0">
                <a:solidFill>
                  <a:prstClr val="black"/>
                </a:solidFill>
              </a:rPr>
              <a:t> </a:t>
            </a:r>
            <a:r>
              <a:rPr lang="cs-CZ" b="1" dirty="0" err="1">
                <a:solidFill>
                  <a:prstClr val="black"/>
                </a:solidFill>
              </a:rPr>
              <a:t>old</a:t>
            </a:r>
            <a:r>
              <a:rPr lang="cs-CZ" b="1" dirty="0">
                <a:solidFill>
                  <a:prstClr val="black"/>
                </a:solidFill>
              </a:rPr>
              <a:t> ČR</a:t>
            </a:r>
          </a:p>
        </p:txBody>
      </p:sp>
      <p:sp>
        <p:nvSpPr>
          <p:cNvPr id="34" name="TextovéPole 33"/>
          <p:cNvSpPr txBox="1"/>
          <p:nvPr/>
        </p:nvSpPr>
        <p:spPr>
          <a:xfrm>
            <a:off x="5076056" y="260648"/>
            <a:ext cx="3463192" cy="1261884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pPr algn="r"/>
            <a:r>
              <a:rPr lang="cs-CZ" sz="2800" b="1" dirty="0" err="1">
                <a:solidFill>
                  <a:prstClr val="black"/>
                </a:solidFill>
              </a:rPr>
              <a:t>Annual</a:t>
            </a:r>
            <a:r>
              <a:rPr lang="cs-CZ" sz="2800" b="1" dirty="0">
                <a:solidFill>
                  <a:prstClr val="black"/>
                </a:solidFill>
              </a:rPr>
              <a:t> mortality (%)</a:t>
            </a:r>
          </a:p>
          <a:p>
            <a:pPr algn="r"/>
            <a:r>
              <a:rPr lang="cs-CZ" sz="1600" dirty="0">
                <a:solidFill>
                  <a:prstClr val="black"/>
                </a:solidFill>
              </a:rPr>
              <a:t>(ČR – </a:t>
            </a:r>
            <a:r>
              <a:rPr lang="cs-CZ" sz="1600" dirty="0" err="1">
                <a:solidFill>
                  <a:prstClr val="black"/>
                </a:solidFill>
              </a:rPr>
              <a:t>population</a:t>
            </a:r>
            <a:r>
              <a:rPr lang="cs-CZ" sz="1600" dirty="0">
                <a:solidFill>
                  <a:prstClr val="black"/>
                </a:solidFill>
              </a:rPr>
              <a:t> </a:t>
            </a:r>
            <a:r>
              <a:rPr lang="cs-CZ" sz="1600" dirty="0" err="1">
                <a:solidFill>
                  <a:prstClr val="black"/>
                </a:solidFill>
              </a:rPr>
              <a:t>of</a:t>
            </a:r>
            <a:r>
              <a:rPr lang="cs-CZ" sz="1600" dirty="0">
                <a:solidFill>
                  <a:prstClr val="black"/>
                </a:solidFill>
              </a:rPr>
              <a:t> </a:t>
            </a:r>
            <a:r>
              <a:rPr lang="cs-CZ" sz="1600" dirty="0" err="1">
                <a:solidFill>
                  <a:prstClr val="black"/>
                </a:solidFill>
              </a:rPr>
              <a:t>the</a:t>
            </a:r>
            <a:r>
              <a:rPr lang="cs-CZ" sz="1600" dirty="0">
                <a:solidFill>
                  <a:prstClr val="black"/>
                </a:solidFill>
              </a:rPr>
              <a:t> </a:t>
            </a:r>
            <a:r>
              <a:rPr lang="cs-CZ" sz="1600" dirty="0" err="1">
                <a:solidFill>
                  <a:prstClr val="black"/>
                </a:solidFill>
              </a:rPr>
              <a:t>Czech</a:t>
            </a:r>
            <a:r>
              <a:rPr lang="cs-CZ" sz="1600" dirty="0">
                <a:solidFill>
                  <a:prstClr val="black"/>
                </a:solidFill>
              </a:rPr>
              <a:t> </a:t>
            </a:r>
            <a:r>
              <a:rPr lang="cs-CZ" sz="1600" dirty="0" err="1">
                <a:solidFill>
                  <a:prstClr val="black"/>
                </a:solidFill>
              </a:rPr>
              <a:t>republic</a:t>
            </a:r>
            <a:r>
              <a:rPr lang="cs-CZ" sz="1600" dirty="0">
                <a:solidFill>
                  <a:prstClr val="black"/>
                </a:solidFill>
              </a:rPr>
              <a:t>; </a:t>
            </a:r>
          </a:p>
          <a:p>
            <a:pPr algn="r"/>
            <a:r>
              <a:rPr lang="cs-CZ" sz="1600" dirty="0">
                <a:solidFill>
                  <a:prstClr val="black"/>
                </a:solidFill>
              </a:rPr>
              <a:t>DIA/OAD – </a:t>
            </a:r>
            <a:r>
              <a:rPr lang="cs-CZ" sz="1600" dirty="0" err="1">
                <a:solidFill>
                  <a:prstClr val="black"/>
                </a:solidFill>
              </a:rPr>
              <a:t>diabetic</a:t>
            </a:r>
            <a:r>
              <a:rPr lang="cs-CZ" sz="1600" dirty="0">
                <a:solidFill>
                  <a:prstClr val="black"/>
                </a:solidFill>
              </a:rPr>
              <a:t> </a:t>
            </a:r>
            <a:r>
              <a:rPr lang="cs-CZ" sz="1600" dirty="0" err="1">
                <a:solidFill>
                  <a:prstClr val="black"/>
                </a:solidFill>
              </a:rPr>
              <a:t>treated</a:t>
            </a:r>
            <a:r>
              <a:rPr lang="cs-CZ" sz="1600" dirty="0">
                <a:solidFill>
                  <a:prstClr val="black"/>
                </a:solidFill>
              </a:rPr>
              <a:t> </a:t>
            </a:r>
            <a:r>
              <a:rPr lang="cs-CZ" sz="1600" dirty="0" err="1">
                <a:solidFill>
                  <a:prstClr val="black"/>
                </a:solidFill>
              </a:rPr>
              <a:t>with</a:t>
            </a:r>
            <a:endParaRPr lang="cs-CZ" sz="1600" dirty="0">
              <a:solidFill>
                <a:prstClr val="black"/>
              </a:solidFill>
            </a:endParaRPr>
          </a:p>
          <a:p>
            <a:pPr algn="r"/>
            <a:r>
              <a:rPr lang="cs-CZ" sz="1600" dirty="0">
                <a:solidFill>
                  <a:prstClr val="black"/>
                </a:solidFill>
              </a:rPr>
              <a:t>oral </a:t>
            </a:r>
            <a:r>
              <a:rPr lang="cs-CZ" sz="1600" dirty="0" err="1">
                <a:solidFill>
                  <a:prstClr val="black"/>
                </a:solidFill>
              </a:rPr>
              <a:t>antidiabetic</a:t>
            </a:r>
            <a:r>
              <a:rPr lang="cs-CZ" sz="1600" dirty="0">
                <a:solidFill>
                  <a:prstClr val="black"/>
                </a:solidFill>
              </a:rPr>
              <a:t> </a:t>
            </a:r>
            <a:r>
              <a:rPr lang="cs-CZ" sz="1600" dirty="0" err="1">
                <a:solidFill>
                  <a:prstClr val="black"/>
                </a:solidFill>
              </a:rPr>
              <a:t>drugs</a:t>
            </a:r>
            <a:r>
              <a:rPr lang="cs-CZ" sz="1600" dirty="0">
                <a:solidFill>
                  <a:prstClr val="black"/>
                </a:solidFill>
              </a:rPr>
              <a:t>)</a:t>
            </a:r>
          </a:p>
        </p:txBody>
      </p:sp>
      <p:sp>
        <p:nvSpPr>
          <p:cNvPr id="35" name="TextovéPole 34"/>
          <p:cNvSpPr txBox="1"/>
          <p:nvPr/>
        </p:nvSpPr>
        <p:spPr>
          <a:xfrm>
            <a:off x="4123803" y="6381328"/>
            <a:ext cx="6020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dirty="0" err="1">
                <a:solidFill>
                  <a:prstClr val="black"/>
                </a:solidFill>
              </a:rPr>
              <a:t>year</a:t>
            </a:r>
            <a:endParaRPr lang="cs-CZ" b="1" dirty="0">
              <a:solidFill>
                <a:prstClr val="black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/>
          <p:cNvSpPr txBox="1"/>
          <p:nvPr/>
        </p:nvSpPr>
        <p:spPr>
          <a:xfrm>
            <a:off x="6782265" y="6581005"/>
            <a:ext cx="236173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200" b="1" dirty="0">
                <a:solidFill>
                  <a:prstClr val="black"/>
                </a:solidFill>
              </a:rPr>
              <a:t>Diabetes Care 2017;40:1103–1110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70" y="692695"/>
            <a:ext cx="7875620" cy="54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Obdélník 4"/>
          <p:cNvSpPr/>
          <p:nvPr/>
        </p:nvSpPr>
        <p:spPr>
          <a:xfrm>
            <a:off x="683568" y="476672"/>
            <a:ext cx="504056" cy="72008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prstClr val="white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/>
          <p:cNvSpPr txBox="1"/>
          <p:nvPr/>
        </p:nvSpPr>
        <p:spPr>
          <a:xfrm>
            <a:off x="6782265" y="6581005"/>
            <a:ext cx="236173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200" b="1" dirty="0">
                <a:solidFill>
                  <a:prstClr val="black"/>
                </a:solidFill>
              </a:rPr>
              <a:t>Diabetes Care 2017;40:1103–1110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70" y="692695"/>
            <a:ext cx="7875620" cy="54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Obdélník 4"/>
          <p:cNvSpPr/>
          <p:nvPr/>
        </p:nvSpPr>
        <p:spPr>
          <a:xfrm>
            <a:off x="683568" y="476672"/>
            <a:ext cx="504056" cy="72008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prstClr val="white"/>
              </a:solidFill>
            </a:endParaRPr>
          </a:p>
        </p:txBody>
      </p:sp>
      <p:sp>
        <p:nvSpPr>
          <p:cNvPr id="7" name="Obdélníkový popisek 6"/>
          <p:cNvSpPr/>
          <p:nvPr/>
        </p:nvSpPr>
        <p:spPr>
          <a:xfrm>
            <a:off x="6444208" y="764704"/>
            <a:ext cx="2448272" cy="1296144"/>
          </a:xfrm>
          <a:prstGeom prst="wedgeRectCallout">
            <a:avLst>
              <a:gd name="adj1" fmla="val 16349"/>
              <a:gd name="adj2" fmla="val 2329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000" b="1" dirty="0"/>
              <a:t>Je lhostejné, jestli máte DM nebo ne.</a:t>
            </a:r>
          </a:p>
          <a:p>
            <a:pPr algn="ctr"/>
            <a:r>
              <a:rPr lang="cs-CZ" sz="2000" b="1" dirty="0"/>
              <a:t>Pokud nemáte ICHS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 rot="18095159">
            <a:off x="1330270" y="695321"/>
            <a:ext cx="209704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sz="2400" b="1" dirty="0" err="1">
                <a:solidFill>
                  <a:srgbClr val="FFFF00"/>
                </a:solidFill>
              </a:rPr>
              <a:t>Nééééééééééé</a:t>
            </a:r>
            <a:endParaRPr lang="cs-CZ" sz="2400" b="1" dirty="0">
              <a:solidFill>
                <a:srgbClr val="FFFF00"/>
              </a:solidFill>
            </a:endParaRPr>
          </a:p>
          <a:p>
            <a:pPr algn="ctr"/>
            <a:r>
              <a:rPr lang="cs-CZ" sz="2400" b="1" dirty="0">
                <a:solidFill>
                  <a:srgbClr val="FFFF00"/>
                </a:solidFill>
              </a:rPr>
              <a:t>to jsou </a:t>
            </a:r>
            <a:r>
              <a:rPr lang="cs-CZ" sz="2400" b="1" dirty="0" err="1">
                <a:solidFill>
                  <a:srgbClr val="FFFF00"/>
                </a:solidFill>
              </a:rPr>
              <a:t>kecy</a:t>
            </a:r>
            <a:endParaRPr lang="cs-CZ" sz="2400" b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Skupina 5"/>
          <p:cNvGrpSpPr/>
          <p:nvPr/>
        </p:nvGrpSpPr>
        <p:grpSpPr>
          <a:xfrm>
            <a:off x="179512" y="2204864"/>
            <a:ext cx="8712968" cy="2304256"/>
            <a:chOff x="2819400" y="2636912"/>
            <a:chExt cx="6161509" cy="1392163"/>
          </a:xfrm>
        </p:grpSpPr>
        <p:pic>
          <p:nvPicPr>
            <p:cNvPr id="83970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819400" y="2828925"/>
              <a:ext cx="3505200" cy="12001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3971" name="Picture 3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6228184" y="2636912"/>
              <a:ext cx="2752725" cy="13906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5" name="Elipsa 4"/>
          <p:cNvSpPr/>
          <p:nvPr/>
        </p:nvSpPr>
        <p:spPr>
          <a:xfrm>
            <a:off x="6084168" y="4077072"/>
            <a:ext cx="360040" cy="288032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Elipsa 5"/>
          <p:cNvSpPr/>
          <p:nvPr/>
        </p:nvSpPr>
        <p:spPr>
          <a:xfrm>
            <a:off x="6012160" y="3645024"/>
            <a:ext cx="360040" cy="288032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7_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1_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2.xml><?xml version="1.0" encoding="utf-8"?>
<a:theme xmlns:a="http://schemas.openxmlformats.org/drawingml/2006/main" name="12_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3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4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3_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4_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5_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19_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6_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10_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94</TotalTime>
  <Words>4526</Words>
  <Application>Microsoft Office PowerPoint</Application>
  <PresentationFormat>Předvádění na obrazovce (4:3)</PresentationFormat>
  <Paragraphs>459</Paragraphs>
  <Slides>40</Slides>
  <Notes>15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13</vt:i4>
      </vt:variant>
      <vt:variant>
        <vt:lpstr>Nadpisy snímků</vt:lpstr>
      </vt:variant>
      <vt:variant>
        <vt:i4>40</vt:i4>
      </vt:variant>
    </vt:vector>
  </HeadingPairs>
  <TitlesOfParts>
    <vt:vector size="57" baseType="lpstr">
      <vt:lpstr>Arial</vt:lpstr>
      <vt:lpstr>Calibri</vt:lpstr>
      <vt:lpstr>Calibri Light</vt:lpstr>
      <vt:lpstr>Wingdings</vt:lpstr>
      <vt:lpstr>Motiv sady Office</vt:lpstr>
      <vt:lpstr>1_Motiv sady Office</vt:lpstr>
      <vt:lpstr>2_Motiv sady Office</vt:lpstr>
      <vt:lpstr>3_Motiv sady Office</vt:lpstr>
      <vt:lpstr>4_Motiv sady Office</vt:lpstr>
      <vt:lpstr>5_Motiv sady Office</vt:lpstr>
      <vt:lpstr>19_Motiv sady Office</vt:lpstr>
      <vt:lpstr>6_Motiv sady Office</vt:lpstr>
      <vt:lpstr>10_Motiv sady Office</vt:lpstr>
      <vt:lpstr>7_Motiv sady Office</vt:lpstr>
      <vt:lpstr>1_Motiv systému Office</vt:lpstr>
      <vt:lpstr>12_Motiv sady Office</vt:lpstr>
      <vt:lpstr>Motiv Office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Jaká léčba diabetu bude bavit normálního člověka?</vt:lpstr>
      <vt:lpstr>Prezentace aplikace PowerPoint</vt:lpstr>
      <vt:lpstr>Prezentace aplikace PowerPoint</vt:lpstr>
      <vt:lpstr>Gliptiny: inhibitory DPP4</vt:lpstr>
      <vt:lpstr>Gliptiny: inhibitory DPP4</vt:lpstr>
      <vt:lpstr>Prezentace aplikace PowerPoint</vt:lpstr>
      <vt:lpstr>Prezentace aplikace PowerPoint</vt:lpstr>
      <vt:lpstr>Prezentace aplikace PowerPoint</vt:lpstr>
      <vt:lpstr>Ano, potřebujeme gliptiny….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Rozdíl?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 ČEMU VLASTNĚ JSOU DPP4 INHIBITORY?</dc:title>
  <dc:creator>Velký černý pes</dc:creator>
  <cp:lastModifiedBy>Martin Ruzicka</cp:lastModifiedBy>
  <cp:revision>29</cp:revision>
  <dcterms:created xsi:type="dcterms:W3CDTF">2018-12-20T16:55:29Z</dcterms:created>
  <dcterms:modified xsi:type="dcterms:W3CDTF">2019-01-29T13:45:29Z</dcterms:modified>
</cp:coreProperties>
</file>