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0"/>
  </p:notesMasterIdLst>
  <p:sldIdLst>
    <p:sldId id="256" r:id="rId2"/>
    <p:sldId id="313" r:id="rId3"/>
    <p:sldId id="257" r:id="rId4"/>
    <p:sldId id="303" r:id="rId5"/>
    <p:sldId id="307" r:id="rId6"/>
    <p:sldId id="305" r:id="rId7"/>
    <p:sldId id="310" r:id="rId8"/>
    <p:sldId id="308" r:id="rId9"/>
    <p:sldId id="314" r:id="rId10"/>
    <p:sldId id="315" r:id="rId11"/>
    <p:sldId id="324" r:id="rId12"/>
    <p:sldId id="318" r:id="rId13"/>
    <p:sldId id="320" r:id="rId14"/>
    <p:sldId id="317" r:id="rId15"/>
    <p:sldId id="316" r:id="rId16"/>
    <p:sldId id="321" r:id="rId17"/>
    <p:sldId id="323" r:id="rId18"/>
    <p:sldId id="325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  <a:srgbClr val="FFCC99"/>
    <a:srgbClr val="D7E4BD"/>
    <a:srgbClr val="66FF99"/>
    <a:srgbClr val="FCD5B5"/>
    <a:srgbClr val="FF3300"/>
    <a:srgbClr val="F6D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202B0CA-FC54-4496-8BCA-5EF66A818D29}" styleName="Tmavý sty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Tmavý sty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9D4F0-A2E7-475D-AF51-3CF7758AF412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10BC6-8D14-470A-B8AF-E856D08B18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39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10BC6-8D14-470A-B8AF-E856D08B183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18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10BC6-8D14-470A-B8AF-E856D08B183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30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8F4C-F25F-4046-88DF-1A4FABC660FD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2461-469F-4ECC-9718-F2A55107AA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8F4C-F25F-4046-88DF-1A4FABC660FD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2461-469F-4ECC-9718-F2A55107AA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8F4C-F25F-4046-88DF-1A4FABC660FD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2461-469F-4ECC-9718-F2A55107AA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8F4C-F25F-4046-88DF-1A4FABC660FD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2461-469F-4ECC-9718-F2A55107AA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8F4C-F25F-4046-88DF-1A4FABC660FD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2461-469F-4ECC-9718-F2A55107AA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8F4C-F25F-4046-88DF-1A4FABC660FD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2461-469F-4ECC-9718-F2A55107AA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8F4C-F25F-4046-88DF-1A4FABC660FD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2461-469F-4ECC-9718-F2A55107AA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8F4C-F25F-4046-88DF-1A4FABC660FD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2461-469F-4ECC-9718-F2A55107AA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8F4C-F25F-4046-88DF-1A4FABC660FD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2461-469F-4ECC-9718-F2A55107AA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8F4C-F25F-4046-88DF-1A4FABC660FD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2461-469F-4ECC-9718-F2A55107AA6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B4FD00D-3C73-400A-B6BD-7E3444925C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424" y="6237312"/>
            <a:ext cx="579222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0712B-5CA4-4B13-85F7-3FCC7028D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F713048-EC06-43B6-9540-243848CE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8F4C-F25F-4046-88DF-1A4FABC660FD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609297-A05A-49A3-84D0-082FCF61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A63F91-D06F-479C-825F-FC408F18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2461-469F-4ECC-9718-F2A55107A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82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30D3C-61A6-4301-BAFD-3E1EEF68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BC729AE-A935-4196-BCCE-A0351A504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8F4C-F25F-4046-88DF-1A4FABC660FD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F56B58-36A2-49B0-B0F5-04FF681D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854E9D-A745-4131-BEC2-7B568786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2461-469F-4ECC-9718-F2A55107AA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52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48F4C-F25F-4046-88DF-1A4FABC660FD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A2461-469F-4ECC-9718-F2A55107AA6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900" r:id="rId8"/>
    <p:sldLayoutId id="2147483901" r:id="rId9"/>
    <p:sldLayoutId id="2147483896" r:id="rId10"/>
    <p:sldLayoutId id="2147483897" r:id="rId11"/>
    <p:sldLayoutId id="2147483898" r:id="rId12"/>
    <p:sldLayoutId id="214748389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620688"/>
            <a:ext cx="9144000" cy="2909887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cs-CZ" b="1" dirty="0"/>
              <a:t>Management pacientů s implantovanými kardiostimulátory a </a:t>
            </a:r>
            <a:r>
              <a:rPr lang="cs-CZ" b="1" dirty="0" err="1"/>
              <a:t>implantabilními</a:t>
            </a:r>
            <a:r>
              <a:rPr lang="cs-CZ" b="1" dirty="0"/>
              <a:t> </a:t>
            </a:r>
            <a:r>
              <a:rPr lang="cs-CZ" b="1" dirty="0" err="1"/>
              <a:t>kardiovertery</a:t>
            </a:r>
            <a:r>
              <a:rPr lang="cs-CZ" b="1" dirty="0"/>
              <a:t>-defibrilátory s indikací k radioterapii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7B6103E-74CE-4CB1-88F5-F5AEE50B59EA}"/>
              </a:ext>
            </a:extLst>
          </p:cNvPr>
          <p:cNvSpPr txBox="1"/>
          <p:nvPr/>
        </p:nvSpPr>
        <p:spPr>
          <a:xfrm>
            <a:off x="372017" y="4005064"/>
            <a:ext cx="8399966" cy="2375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L. Nečasová</a:t>
            </a:r>
            <a:r>
              <a:rPr lang="cs-CZ" sz="2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I. Koniarová</a:t>
            </a:r>
            <a:r>
              <a:rPr lang="cs-CZ" sz="2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0" indent="0" algn="ctr">
              <a:buNone/>
            </a:pP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1000"/>
              </a:spcAft>
              <a:buNone/>
            </a:pPr>
            <a:r>
              <a:rPr lang="cs-CZ" sz="2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Klinika kardiologie IKEM, Praha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cs-CZ" sz="2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cs-CZ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Státní ústav radiační ochrany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Praha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84D8082-5E2F-43F0-BD0C-A609FBA6FFF4}"/>
              </a:ext>
            </a:extLst>
          </p:cNvPr>
          <p:cNvSpPr txBox="1"/>
          <p:nvPr/>
        </p:nvSpPr>
        <p:spPr>
          <a:xfrm>
            <a:off x="349331" y="149942"/>
            <a:ext cx="844533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Potenciální změny funkce při poruchách způsobených ionizujícím zářením </a:t>
            </a:r>
          </a:p>
        </p:txBody>
      </p:sp>
      <p:graphicFrame>
        <p:nvGraphicFramePr>
          <p:cNvPr id="5" name="Tabulka 3">
            <a:extLst>
              <a:ext uri="{FF2B5EF4-FFF2-40B4-BE49-F238E27FC236}">
                <a16:creationId xmlns:a16="http://schemas.microsoft.com/office/drawing/2014/main" id="{EB4B24B8-C71B-44E0-B293-6FE53EF1D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020504"/>
              </p:ext>
            </p:extLst>
          </p:nvPr>
        </p:nvGraphicFramePr>
        <p:xfrm>
          <a:off x="349331" y="1412776"/>
          <a:ext cx="8445338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2197">
                  <a:extLst>
                    <a:ext uri="{9D8B030D-6E8A-4147-A177-3AD203B41FA5}">
                      <a16:colId xmlns:a16="http://schemas.microsoft.com/office/drawing/2014/main" val="1788156464"/>
                    </a:ext>
                  </a:extLst>
                </a:gridCol>
                <a:gridCol w="4663141">
                  <a:extLst>
                    <a:ext uri="{9D8B030D-6E8A-4147-A177-3AD203B41FA5}">
                      <a16:colId xmlns:a16="http://schemas.microsoft.com/office/drawing/2014/main" val="1712329679"/>
                    </a:ext>
                  </a:extLst>
                </a:gridCol>
              </a:tblGrid>
              <a:tr h="44793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Kumulativní</a:t>
                      </a:r>
                      <a:r>
                        <a:rPr lang="cs-CZ" sz="1400" dirty="0"/>
                        <a:t> </a:t>
                      </a:r>
                      <a:r>
                        <a:rPr lang="cs-CZ" sz="1400" b="1" dirty="0"/>
                        <a:t>dávka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změny ve stimulačním pulsu - odchylka amplitudy nebo šíře pulsu se změní o více než 25 % až kompletní ztráta signálu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práh snímání elektrické aktivity myokardu elektrodou se změní o více než 25 %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ztráta telemetrie (dočasná nebo trvalá)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stimulační frekvence se změní o více než 10 %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kompletní ztráta signálů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předčasné vyčerpání baterie nebo změna impedance elektrod</a:t>
                      </a:r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942619"/>
                  </a:ext>
                </a:extLst>
              </a:tr>
              <a:tr h="44793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Dávkový příkon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přechodný šum při spuštěném svazku záření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změna amplitudy elektrického signálu vyšší než 10 %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odmlka elektrického signálu na více než 10 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stimulace na horní hranici nastavené stimulační frekvence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permanentní ztráta elektrického signálu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neadekvátní terapie ICD</a:t>
                      </a:r>
                      <a:endParaRPr lang="cs-CZ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309167"/>
                  </a:ext>
                </a:extLst>
              </a:tr>
              <a:tr h="1104484">
                <a:tc>
                  <a:txBody>
                    <a:bodyPr/>
                    <a:lstStyle/>
                    <a:p>
                      <a:pPr algn="ctr"/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SEU (single event </a:t>
                      </a:r>
                      <a:r>
                        <a:rPr lang="cs-CZ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upset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br>
                        <a:rPr lang="cs-CZ" sz="1400" b="1" dirty="0"/>
                      </a:b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ojedinělá událost) při  produkci neutronů</a:t>
                      </a:r>
                      <a:endParaRPr lang="cs-CZ" sz="1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neúčinná, nevyžádaná nebo nepřiměřená stimulace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ztráta diagnostických dat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neadekvátní terapie ICD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reset přístroje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kompletní ztráta funkce</a:t>
                      </a:r>
                      <a:endParaRPr lang="cs-CZ" sz="14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036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958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49331" y="836712"/>
            <a:ext cx="8435894" cy="381642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doporučuje se používání dávkového příkonu menšího než 0,2 </a:t>
            </a:r>
            <a:r>
              <a:rPr 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Gy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/min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pokud je CIED dále než 10 cm od okraje fotonového radiačního pole, kumulativní dávka by neměla překročit 2 </a:t>
            </a:r>
            <a:r>
              <a:rPr 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Gy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pokud je CIED do 3 cm od okraje ozařovacího pole nebo 5% </a:t>
            </a:r>
            <a:r>
              <a:rPr 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izodózní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křivky pro IMRT plán </a:t>
            </a:r>
            <a:r>
              <a:rPr lang="cs-CZ" sz="11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(IMRT - radioterapie s modulovanou intenzitou fotonového svazku -Intensity </a:t>
            </a:r>
            <a:r>
              <a:rPr lang="cs-CZ" sz="11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Modulated</a:t>
            </a:r>
            <a:r>
              <a:rPr lang="cs-CZ" sz="11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1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Radiation</a:t>
            </a:r>
            <a:r>
              <a:rPr lang="cs-CZ" sz="11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1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Therapy</a:t>
            </a:r>
            <a:r>
              <a:rPr lang="cs-CZ" sz="11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je možné použít plánovací systém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 vzdálenosti 3 – 10 cm nutné provést důslednější analýzu měřením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odhad maximální dávky se provádí v libovolném místě CIED, elektrody (vodiče) není třeba považovat za součást </a:t>
            </a:r>
            <a:r>
              <a:rPr 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CIEDs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, pokud neobsahují aktivní prvky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9283FD0-796E-475C-8EF5-555197D1A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924235"/>
            <a:ext cx="1601924" cy="178052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32076C3-6C77-4F30-9D64-6ED335F72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78" y="4990599"/>
            <a:ext cx="2648358" cy="171416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365706D-B86D-4170-A23F-86FACFAF93EE}"/>
              </a:ext>
            </a:extLst>
          </p:cNvPr>
          <p:cNvSpPr txBox="1"/>
          <p:nvPr/>
        </p:nvSpPr>
        <p:spPr>
          <a:xfrm>
            <a:off x="349331" y="187651"/>
            <a:ext cx="844533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Stanovení a hodnocení dávek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42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2512087-4087-4BF3-96A0-41AD013B8815}"/>
              </a:ext>
            </a:extLst>
          </p:cNvPr>
          <p:cNvSpPr txBox="1"/>
          <p:nvPr/>
        </p:nvSpPr>
        <p:spPr>
          <a:xfrm>
            <a:off x="261721" y="953142"/>
            <a:ext cx="8640960" cy="1160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" panose="020B0604020202020204" pitchFamily="34" charset="0"/>
              </a:rPr>
              <a:t>n</a:t>
            </a:r>
            <a:r>
              <a:rPr lang="cs-CZ" sz="1600" b="1" dirty="0">
                <a:effectLst/>
                <a:latin typeface="Arial" panose="020B0604020202020204" pitchFamily="34" charset="0"/>
              </a:rPr>
              <a:t>edoporučuje se umísťovat přístroj přímo do primárního svazku ionizujícího záření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  <a:latin typeface="Arial" panose="020B0604020202020204" pitchFamily="34" charset="0"/>
              </a:rPr>
              <a:t>významně vyšší riziko poškození CIED je při použití energií a svazků emitujících neutrony</a:t>
            </a:r>
            <a:endParaRPr lang="cs-CZ" sz="1600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6269E66-68C3-4360-B6DF-E95779585C31}"/>
              </a:ext>
            </a:extLst>
          </p:cNvPr>
          <p:cNvSpPr txBox="1"/>
          <p:nvPr/>
        </p:nvSpPr>
        <p:spPr>
          <a:xfrm>
            <a:off x="349331" y="112235"/>
            <a:ext cx="844533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effectLst/>
                <a:latin typeface="Arial" panose="020B0604020202020204" pitchFamily="34" charset="0"/>
              </a:rPr>
              <a:t>Doporučení výrobců CIED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2">
            <a:extLst>
              <a:ext uri="{FF2B5EF4-FFF2-40B4-BE49-F238E27FC236}">
                <a16:creationId xmlns:a16="http://schemas.microsoft.com/office/drawing/2014/main" id="{1A47DDA6-4C09-42D5-AF73-E55967309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39831"/>
              </p:ext>
            </p:extLst>
          </p:nvPr>
        </p:nvGraphicFramePr>
        <p:xfrm>
          <a:off x="369733" y="2492896"/>
          <a:ext cx="8424936" cy="36677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2292">
                  <a:extLst>
                    <a:ext uri="{9D8B030D-6E8A-4147-A177-3AD203B41FA5}">
                      <a16:colId xmlns:a16="http://schemas.microsoft.com/office/drawing/2014/main" val="2465898412"/>
                    </a:ext>
                  </a:extLst>
                </a:gridCol>
                <a:gridCol w="4272644">
                  <a:extLst>
                    <a:ext uri="{9D8B030D-6E8A-4147-A177-3AD203B41FA5}">
                      <a16:colId xmlns:a16="http://schemas.microsoft.com/office/drawing/2014/main" val="2189452091"/>
                    </a:ext>
                  </a:extLst>
                </a:gridCol>
              </a:tblGrid>
              <a:tr h="592647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Medtronic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energie do 10 MV</a:t>
                      </a:r>
                    </a:p>
                    <a:p>
                      <a:pPr algn="l"/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dávkový příkon do 1cGy/min </a:t>
                      </a:r>
                    </a:p>
                    <a:p>
                      <a:pPr algn="l"/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kumulativní dávka do 5 </a:t>
                      </a:r>
                      <a:r>
                        <a:rPr lang="cs-CZ" sz="1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4135279"/>
                  </a:ext>
                </a:extLst>
              </a:tr>
              <a:tr h="94823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Biotronik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radioterapie je kontraindikovaná</a:t>
                      </a:r>
                    </a:p>
                    <a:p>
                      <a:pPr algn="l"/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 zvážení rizika a přínosů je realizovatelná při použití gama záření do 10 </a:t>
                      </a:r>
                      <a:r>
                        <a:rPr lang="cs-CZ" sz="1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MeV</a:t>
                      </a: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 kumulativní dávkou do 2 </a:t>
                      </a:r>
                      <a:r>
                        <a:rPr lang="cs-CZ" sz="1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5867543"/>
                  </a:ext>
                </a:extLst>
              </a:tr>
              <a:tr h="592647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Boston </a:t>
                      </a:r>
                      <a:r>
                        <a:rPr lang="cs-CZ" sz="1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Scientific</a:t>
                      </a: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nelze stanovit bezpečnou dávku na CIED, nicméně obecně je doporučována dávka do 2 </a:t>
                      </a:r>
                      <a:r>
                        <a:rPr lang="cs-CZ" sz="1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8748914"/>
                  </a:ext>
                </a:extLst>
              </a:tr>
              <a:tr h="592647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Abbott</a:t>
                      </a: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(St. </a:t>
                      </a:r>
                      <a:r>
                        <a:rPr lang="cs-CZ" sz="1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Jude</a:t>
                      </a: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</a:t>
                      </a: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neuvádí žádnou bezpečnou kumulativní dávku </a:t>
                      </a:r>
                      <a:br>
                        <a:rPr lang="cs-CZ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neuvádí žádná konkrétní doporučení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779747"/>
                  </a:ext>
                </a:extLst>
              </a:tr>
              <a:tr h="592647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MicroPort</a:t>
                      </a: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/ELA-</a:t>
                      </a:r>
                      <a:r>
                        <a:rPr lang="cs-CZ" sz="1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Sorin</a:t>
                      </a: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cs-CZ" sz="1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LivaNova</a:t>
                      </a: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cs-CZ" sz="1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MicroPort</a:t>
                      </a: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CRM) 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neuvádí žádnou bezpečnou kumulativní dávku </a:t>
                      </a:r>
                      <a:br>
                        <a:rPr lang="cs-CZ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neuvádí žádná konkrétní doporučení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0169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930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758DF85-FD15-49EF-AA55-A38639C66CE9}"/>
              </a:ext>
            </a:extLst>
          </p:cNvPr>
          <p:cNvSpPr txBox="1"/>
          <p:nvPr/>
        </p:nvSpPr>
        <p:spPr>
          <a:xfrm>
            <a:off x="287524" y="836712"/>
            <a:ext cx="8568952" cy="5866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záření používané k radioterapii a získávání snímků pro plánování léčby může v důsledku fyzikálních interakcí s CIED způsobovat přechodné či trvalé poruchy CIED, a tím ovlivnit klinický stav pacienta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klinické dopady poruch funkce CIED se mohou různit podle stavu pacienta a typu CIED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, s</a:t>
            </a: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ouvisejí s tolerancí vůči:</a:t>
            </a:r>
          </a:p>
          <a:p>
            <a:pPr>
              <a:lnSpc>
                <a:spcPct val="15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		- </a:t>
            </a: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inhibici stimulace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	- neadekvátní stimulaci na maximální stimulační frekvenci </a:t>
            </a:r>
          </a:p>
          <a:p>
            <a:pPr>
              <a:lnSpc>
                <a:spcPct val="15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		- </a:t>
            </a: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ztrátě </a:t>
            </a:r>
            <a:r>
              <a:rPr lang="cs-CZ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biventrikulární</a:t>
            </a: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stimulace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linické projevy jsou vzácné: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	- synkopa, </a:t>
            </a:r>
            <a:r>
              <a:rPr lang="cs-CZ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presynkopa</a:t>
            </a: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dušnost, fyzická nevýkonnost, hypotenze 				nebo dekompenzace srdečního selhání</a:t>
            </a:r>
          </a:p>
          <a:p>
            <a:pPr>
              <a:lnSpc>
                <a:spcPct val="15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		-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versensing</a:t>
            </a: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může u ICD vést k neadekvátní </a:t>
            </a:r>
            <a:r>
              <a:rPr lang="cs-CZ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antitachykardické</a:t>
            </a: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				terapii</a:t>
            </a:r>
          </a:p>
          <a:p>
            <a:pPr>
              <a:lnSpc>
                <a:spcPct val="15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		- n</a:t>
            </a: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eadekvátní výboje nebyly v literatuře popsány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66E77A8-88B6-4777-87E8-18D9E8226664}"/>
              </a:ext>
            </a:extLst>
          </p:cNvPr>
          <p:cNvSpPr txBox="1"/>
          <p:nvPr/>
        </p:nvSpPr>
        <p:spPr>
          <a:xfrm>
            <a:off x="349331" y="187651"/>
            <a:ext cx="844533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Radioterapeutická záření a CIED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78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2B7BABA-E886-4E3E-B429-A669A3CAF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0" t="38800" r="28738" b="17801"/>
          <a:stretch/>
        </p:blipFill>
        <p:spPr>
          <a:xfrm>
            <a:off x="1042455" y="2636912"/>
            <a:ext cx="7059090" cy="397876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2F7F650-C45F-4B2B-9834-FCC6758E448F}"/>
              </a:ext>
            </a:extLst>
          </p:cNvPr>
          <p:cNvSpPr txBox="1"/>
          <p:nvPr/>
        </p:nvSpPr>
        <p:spPr>
          <a:xfrm>
            <a:off x="349331" y="803094"/>
            <a:ext cx="8445338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zařazení pacienta do rizikové skupiny podle kumulativní dávky a závislosti pacienta na stimulaci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riziko pro pacienta není totožné s rizikem pro CIED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přítomnost neutronů je uvažována při terapii protony nebo fotony s energií ≥ 10 MV.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EC68917-8E30-40E3-AF11-F41A9BC7A903}"/>
              </a:ext>
            </a:extLst>
          </p:cNvPr>
          <p:cNvSpPr txBox="1"/>
          <p:nvPr/>
        </p:nvSpPr>
        <p:spPr>
          <a:xfrm>
            <a:off x="349331" y="112235"/>
            <a:ext cx="844533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Klíčové aspekty managementu pacientů s CIED </a:t>
            </a:r>
          </a:p>
        </p:txBody>
      </p:sp>
    </p:spTree>
    <p:extLst>
      <p:ext uri="{BB962C8B-B14F-4D97-AF65-F5344CB8AC3E}">
        <p14:creationId xmlns:p14="http://schemas.microsoft.com/office/powerpoint/2010/main" val="1005252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037CAC1-0AE5-4E79-88C2-B416C46AC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25" t="22000" r="35825" b="6601"/>
          <a:stretch/>
        </p:blipFill>
        <p:spPr>
          <a:xfrm>
            <a:off x="2375756" y="592754"/>
            <a:ext cx="4392488" cy="622269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4DC027C-54FC-421A-98E0-93910F804402}"/>
              </a:ext>
            </a:extLst>
          </p:cNvPr>
          <p:cNvSpPr txBox="1"/>
          <p:nvPr/>
        </p:nvSpPr>
        <p:spPr>
          <a:xfrm>
            <a:off x="349331" y="93381"/>
            <a:ext cx="844533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Klíčové aspekty managementu pacientů s CIED </a:t>
            </a:r>
          </a:p>
        </p:txBody>
      </p:sp>
    </p:spTree>
    <p:extLst>
      <p:ext uri="{BB962C8B-B14F-4D97-AF65-F5344CB8AC3E}">
        <p14:creationId xmlns:p14="http://schemas.microsoft.com/office/powerpoint/2010/main" val="2800970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CD7F9B8-D9F4-406B-8C5A-9C0C2E9CDBCA}"/>
              </a:ext>
            </a:extLst>
          </p:cNvPr>
          <p:cNvSpPr txBox="1"/>
          <p:nvPr/>
        </p:nvSpPr>
        <p:spPr>
          <a:xfrm>
            <a:off x="349331" y="1412776"/>
            <a:ext cx="844533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 ohledem na odolnost CIED k poruchám, poškození a interferenci s různými typy a energiemi záření doporučujeme následující:</a:t>
            </a:r>
            <a:b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Zjistit, zda v minulosti pacient podstoupil ozáření v blízkosti oblasti, kde je umístěn CIED.</a:t>
            </a:r>
            <a:b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Použít energii &lt; 10 MV pro prevenci vzniku neutronů. Pokud je nutné použít vyšší energie, 	pacient musí být zařazen do kategorie s vysokým rizikem.</a:t>
            </a:r>
            <a:b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Vyvarovat se ozařování protonovými nebo neutronovými svazky. Pokud je nutné je použít, 	pacient musí být zařazen do kategorie s vysokým rizikem.</a:t>
            </a:r>
            <a:b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Upřednostnit nižší dávkové příkony.</a:t>
            </a:r>
            <a:b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Preferovat kumulativní dávku na CIED &lt; 2, resp. 5 </a:t>
            </a:r>
            <a:r>
              <a:rPr lang="cs-CZ" sz="16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Gy</a:t>
            </a:r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(kategorie nízkého a středního rizika) nebo 	nižší, než je doporučeno výrobcem.</a:t>
            </a:r>
            <a:b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Zvolit vhodné úhly rotace hlavice ozařovače, aby byla v dané geometrii co největší vzdálenost 	CIED od ozářené oblasti.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Provést </a:t>
            </a:r>
            <a:r>
              <a:rPr lang="cs-CZ" sz="16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předléčebnou</a:t>
            </a:r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či in </a:t>
            </a:r>
            <a:r>
              <a:rPr lang="cs-CZ" sz="16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vivo</a:t>
            </a:r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dozimetrii při první frakci radioterapie, pokud se CIED nachází &lt; 	10 cm od ozařovacího pole. </a:t>
            </a:r>
            <a:b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8. Pokud se přístroj nachází ve vzdálenosti do 3 cm od okraje pole nebo od 5 % </a:t>
            </a:r>
            <a:r>
              <a:rPr lang="cs-CZ" sz="16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izodózy</a:t>
            </a:r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 případě 	radioterapie s modulovanou intenzitou fotonového svazku (IMRT), je možné 	použít k odhadu dávky plánovací systém.</a:t>
            </a:r>
            <a:b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9. Nepoužívat olověné stínění.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B317F2A-2886-4A39-9C59-728E21C65AE4}"/>
              </a:ext>
            </a:extLst>
          </p:cNvPr>
          <p:cNvSpPr txBox="1"/>
          <p:nvPr/>
        </p:nvSpPr>
        <p:spPr>
          <a:xfrm>
            <a:off x="349331" y="93381"/>
            <a:ext cx="844533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Souhrn doporučení pro radioterapii s ohledem na CIED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70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21DD91F-E3DA-41ED-B477-22FA5DAA93A1}"/>
              </a:ext>
            </a:extLst>
          </p:cNvPr>
          <p:cNvSpPr txBox="1"/>
          <p:nvPr/>
        </p:nvSpPr>
        <p:spPr>
          <a:xfrm>
            <a:off x="339336" y="980728"/>
            <a:ext cx="8465327" cy="559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 každého pacienta s CIED, který podstupuje radioterapii, je nutné pečlivě zvážit riziko vyplývající z léčby ionizujícím zářením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odhad tohoto rizika by měl být založen na zvážení všech činností využívajících ionizující záření během celého období radioterapie od simulace po </a:t>
            </a:r>
            <a:r>
              <a:rPr lang="cs-CZ" sz="16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poradiační</a:t>
            </a:r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fázi se zvláštním důrazem na snížení potenciálního poškození CIED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iziko potenciální poruchy CIED má být vyváženo vůči dalším možným zdravotním komplikacím, ke kterým se řadí riziko infekce při přemístění nebo explantaci CIED a riziko spojené s poruchou správné funkce CIED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principu není opodstatněné zvýšit riziko </a:t>
            </a:r>
            <a:r>
              <a:rPr lang="cs-CZ" sz="16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rekurence</a:t>
            </a:r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onkologického onemocnění v zájmu redukce rizika poškození CIED, protože to je relativně malé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riziko poškození CIED může být minimalizováno zajištěním optimální péče, která zahrnuje vhodnou monitoraci pacienta a CIED, aby případná porucha funkce byla včas odhalena a vyřešena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zásadním doporučením je vyhnout se terapii produkující neutrony a dodržet kumulativní dávku na CIED &lt; 2 </a:t>
            </a:r>
            <a:r>
              <a:rPr lang="cs-CZ" sz="16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Gy</a:t>
            </a:r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 pacienty závislé na stimulaci a &lt; 5 </a:t>
            </a:r>
            <a:r>
              <a:rPr lang="cs-CZ" sz="16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Gy</a:t>
            </a:r>
            <a:r>
              <a:rPr lang="cs-CZ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 pacienty na stimulaci nezávislé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2F9A2E3-BB32-48BB-8E8C-D16D3C94D066}"/>
              </a:ext>
            </a:extLst>
          </p:cNvPr>
          <p:cNvSpPr txBox="1"/>
          <p:nvPr/>
        </p:nvSpPr>
        <p:spPr>
          <a:xfrm>
            <a:off x="349331" y="112235"/>
            <a:ext cx="844533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2353683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341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22922"/>
              </p:ext>
            </p:extLst>
          </p:nvPr>
        </p:nvGraphicFramePr>
        <p:xfrm>
          <a:off x="173114" y="1089107"/>
          <a:ext cx="8797771" cy="467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32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216925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306697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630828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17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49331" y="755059"/>
            <a:ext cx="8445338" cy="5184576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narůstá počet pacientů, kteří potřebují radioterapii a zároveň mají implantovaný srdeční přístroj (kardiostimulátor nebo </a:t>
            </a:r>
            <a:r>
              <a:rPr 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kardioverter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-defibrilátor)</a:t>
            </a:r>
          </a:p>
          <a:p>
            <a:pPr>
              <a:lnSpc>
                <a:spcPct val="170000"/>
              </a:lnSpc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neexistovalo žádné české doporučení/odborné stanovisko pro management těchto pacientů</a:t>
            </a:r>
          </a:p>
          <a:p>
            <a:pPr>
              <a:lnSpc>
                <a:spcPct val="170000"/>
              </a:lnSpc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základní dokumenty: </a:t>
            </a:r>
          </a:p>
          <a:p>
            <a:pPr lvl="1"/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AAPM doporučení: Management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Radiotherapy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Implanted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Cardiac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Pacemakers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Defibrillators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: A Report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AAPM TG-203 (2019)</a:t>
            </a:r>
          </a:p>
          <a:p>
            <a:pPr lvl="1"/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2017 HRS expert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consensus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statement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magnetic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resonance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imaging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radiation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exposure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cardiovascular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implantable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devices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(2017)</a:t>
            </a:r>
          </a:p>
          <a:p>
            <a:pPr lvl="1"/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EHRA doporučení: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Approach to cardio/oncologic patients with special focus on patients with cardiac implantable electronic devices planned for radiotherapy: results of the European Hear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Rhytm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Association survey.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Europace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(2017)</a:t>
            </a:r>
            <a:endParaRPr lang="cs-CZ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záštita odborných společností:</a:t>
            </a:r>
          </a:p>
          <a:p>
            <a:pPr marL="457200" lvl="1" indent="0">
              <a:lnSpc>
                <a:spcPct val="170000"/>
              </a:lnSpc>
              <a:buNone/>
            </a:pP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457" y="5520716"/>
            <a:ext cx="1852092" cy="6382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006" y="5355601"/>
            <a:ext cx="1852092" cy="87495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1BA0821-2AA5-49FF-8747-1875B2E2B3A3}"/>
              </a:ext>
            </a:extLst>
          </p:cNvPr>
          <p:cNvSpPr txBox="1"/>
          <p:nvPr/>
        </p:nvSpPr>
        <p:spPr>
          <a:xfrm>
            <a:off x="349331" y="263065"/>
            <a:ext cx="844533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Motivace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2DF1A7B-E1AB-4C4F-A567-49D8EC7E97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488" t="44400" r="43700" b="47200"/>
          <a:stretch/>
        </p:blipFill>
        <p:spPr>
          <a:xfrm>
            <a:off x="2424243" y="5375560"/>
            <a:ext cx="2119394" cy="84775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557227B-C966-4DD1-B8C7-E668A831BD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762" t="64000" r="44488" b="26200"/>
          <a:stretch/>
        </p:blipFill>
        <p:spPr>
          <a:xfrm>
            <a:off x="260311" y="5520716"/>
            <a:ext cx="2007433" cy="7026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78EF42B-4954-4CF4-BF88-7D3CFBB06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28" r="1176" b="7969"/>
          <a:stretch/>
        </p:blipFill>
        <p:spPr>
          <a:xfrm>
            <a:off x="197963" y="2996952"/>
            <a:ext cx="8764822" cy="3710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8843F1A-8A14-424F-8C41-5D1CA63EA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8" t="30400" r="2750" b="40200"/>
          <a:stretch/>
        </p:blipFill>
        <p:spPr>
          <a:xfrm>
            <a:off x="213813" y="1340768"/>
            <a:ext cx="8712968" cy="1512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D53D605-51C7-4BE2-92C8-802187723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3" t="23400" r="2750" b="55600"/>
          <a:stretch/>
        </p:blipFill>
        <p:spPr>
          <a:xfrm>
            <a:off x="213813" y="241794"/>
            <a:ext cx="8712968" cy="1080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510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4DDA5C0-F0D1-42BA-BAAD-5790504AF686}"/>
              </a:ext>
            </a:extLst>
          </p:cNvPr>
          <p:cNvSpPr txBox="1"/>
          <p:nvPr/>
        </p:nvSpPr>
        <p:spPr>
          <a:xfrm>
            <a:off x="349331" y="187650"/>
            <a:ext cx="844533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Radioterapie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90E4477-F0FF-41B6-9663-3386D6DD40BE}"/>
              </a:ext>
            </a:extLst>
          </p:cNvPr>
          <p:cNvSpPr txBox="1"/>
          <p:nvPr/>
        </p:nvSpPr>
        <p:spPr>
          <a:xfrm>
            <a:off x="349331" y="1124744"/>
            <a:ext cx="8445338" cy="5033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léčba zářením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principem radioterapie je schopnost ionizujícího záření svými mechanismy poškodit dvoušroubovici DNA v jádrech nádorových buněk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 </a:t>
            </a: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tomu je zapotřebí, aby se v daném místě absorbovalo dostatečné </a:t>
            </a:r>
            <a:b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množství energie, které je charakterizováno fyzikální veličinou absorbovaná dávka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/je</a:t>
            </a: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dnotkou absorbované dávky je </a:t>
            </a:r>
            <a:r>
              <a:rPr lang="cs-CZ" b="1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Gray</a:t>
            </a: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b="1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Gy</a:t>
            </a: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)/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používá </a:t>
            </a:r>
            <a:r>
              <a:rPr lang="cs-CZ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frakcionovaná</a:t>
            </a: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radioterapie </a:t>
            </a:r>
          </a:p>
          <a:p>
            <a:pPr>
              <a:lnSpc>
                <a:spcPct val="15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celková dávka rozdělí do určitého počtu frakcí </a:t>
            </a:r>
          </a:p>
          <a:p>
            <a:pPr>
              <a:lnSpc>
                <a:spcPct val="15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čas k obnově zdravých tkání v okolí ozařovaného objemu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platí, že čím vyšší je dodaná energie, tím hlubší je průnik tkání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 vyšších energií může docházet k produkci sekundárních neutronů, které se mohou podílet na poruchách funkce CIED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B55ED52-44D2-4444-84B0-230CDDFF97B0}"/>
              </a:ext>
            </a:extLst>
          </p:cNvPr>
          <p:cNvSpPr txBox="1"/>
          <p:nvPr/>
        </p:nvSpPr>
        <p:spPr>
          <a:xfrm>
            <a:off x="349331" y="6467128"/>
            <a:ext cx="81111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effectLst/>
                <a:latin typeface="Arial" panose="020B0604020202020204" pitchFamily="34" charset="0"/>
              </a:rPr>
              <a:t>CIED - </a:t>
            </a:r>
            <a:r>
              <a:rPr lang="cs-CZ" sz="1200" b="1" dirty="0" err="1">
                <a:effectLst/>
                <a:latin typeface="Arial" panose="020B0604020202020204" pitchFamily="34" charset="0"/>
              </a:rPr>
              <a:t>implantabilní</a:t>
            </a:r>
            <a:r>
              <a:rPr lang="cs-CZ" sz="1200" b="1" dirty="0">
                <a:effectLst/>
                <a:latin typeface="Arial" panose="020B0604020202020204" pitchFamily="34" charset="0"/>
              </a:rPr>
              <a:t> elektronické přístroje (</a:t>
            </a:r>
            <a:r>
              <a:rPr lang="cs-CZ" sz="1200" b="1" dirty="0" err="1">
                <a:effectLst/>
                <a:latin typeface="Arial" panose="020B0604020202020204" pitchFamily="34" charset="0"/>
              </a:rPr>
              <a:t>Cardiovascular</a:t>
            </a:r>
            <a:r>
              <a:rPr lang="cs-CZ" sz="1200" b="1" dirty="0">
                <a:effectLst/>
                <a:latin typeface="Arial" panose="020B0604020202020204" pitchFamily="34" charset="0"/>
              </a:rPr>
              <a:t> </a:t>
            </a:r>
            <a:r>
              <a:rPr lang="cs-CZ" sz="1200" b="1" dirty="0" err="1">
                <a:effectLst/>
                <a:latin typeface="Arial" panose="020B0604020202020204" pitchFamily="34" charset="0"/>
              </a:rPr>
              <a:t>Implantable</a:t>
            </a:r>
            <a:r>
              <a:rPr lang="cs-CZ" sz="1200" b="1" dirty="0">
                <a:effectLst/>
                <a:latin typeface="Arial" panose="020B0604020202020204" pitchFamily="34" charset="0"/>
              </a:rPr>
              <a:t> </a:t>
            </a:r>
            <a:r>
              <a:rPr lang="cs-CZ" sz="1200" b="1" dirty="0" err="1">
                <a:effectLst/>
                <a:latin typeface="Arial" panose="020B0604020202020204" pitchFamily="34" charset="0"/>
              </a:rPr>
              <a:t>Electronic</a:t>
            </a:r>
            <a:r>
              <a:rPr lang="cs-CZ" sz="1200" b="1" dirty="0">
                <a:effectLst/>
                <a:latin typeface="Arial" panose="020B0604020202020204" pitchFamily="34" charset="0"/>
              </a:rPr>
              <a:t> </a:t>
            </a:r>
            <a:r>
              <a:rPr lang="cs-CZ" sz="1200" b="1" dirty="0" err="1">
                <a:effectLst/>
                <a:latin typeface="Arial" panose="020B0604020202020204" pitchFamily="34" charset="0"/>
              </a:rPr>
              <a:t>Devices</a:t>
            </a:r>
            <a:r>
              <a:rPr lang="cs-CZ" sz="1200" b="1" dirty="0">
                <a:effectLst/>
                <a:latin typeface="Arial" panose="020B0604020202020204" pitchFamily="34" charset="0"/>
              </a:rPr>
              <a:t>) 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200265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38" y="3541267"/>
            <a:ext cx="2891545" cy="289154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8645" y="1485389"/>
            <a:ext cx="4181475" cy="1655763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vysokoenergetické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megavoltážní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(MV)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fotonové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elektronové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svazky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doručené zevně (lineární urychlovače)</a:t>
            </a:r>
          </a:p>
          <a:p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kV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svazky (nenádorová léčba)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vysokoenergetické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protonové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svazky (cyklotron)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02181" y="1484968"/>
            <a:ext cx="4392488" cy="16561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vysokoenergetické fotonové svazky (HDR – vysoký dávkový příkon) na krátkou  vzdálenost</a:t>
            </a:r>
          </a:p>
          <a:p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nižší fotonové energie pro karcinomy prostaty (LDR – nízký dávkový příkon)</a:t>
            </a: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31" y="3573016"/>
            <a:ext cx="3830475" cy="278773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6550223"/>
            <a:ext cx="2196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www.oncologysystems.com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716411" y="6550222"/>
            <a:ext cx="1404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www.varian.com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/>
          <a:srcRect l="10301"/>
          <a:stretch/>
        </p:blipFill>
        <p:spPr>
          <a:xfrm>
            <a:off x="6290077" y="3772436"/>
            <a:ext cx="2507952" cy="2131558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046601" y="955034"/>
            <a:ext cx="2300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Externí radioterapie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458824" y="955034"/>
            <a:ext cx="1662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Brachyterapie</a:t>
            </a: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D49EE08-9718-45D8-90AE-AC12385149F0}"/>
              </a:ext>
            </a:extLst>
          </p:cNvPr>
          <p:cNvSpPr txBox="1"/>
          <p:nvPr/>
        </p:nvSpPr>
        <p:spPr>
          <a:xfrm>
            <a:off x="349331" y="244212"/>
            <a:ext cx="844533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Modality radioterapie </a:t>
            </a:r>
          </a:p>
        </p:txBody>
      </p:sp>
    </p:spTree>
    <p:extLst>
      <p:ext uri="{BB962C8B-B14F-4D97-AF65-F5344CB8AC3E}">
        <p14:creationId xmlns:p14="http://schemas.microsoft.com/office/powerpoint/2010/main" val="129229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7978884-CD4D-4306-BE5A-F479BB95DC4E}"/>
              </a:ext>
            </a:extLst>
          </p:cNvPr>
          <p:cNvSpPr txBox="1"/>
          <p:nvPr/>
        </p:nvSpPr>
        <p:spPr>
          <a:xfrm>
            <a:off x="349331" y="980728"/>
            <a:ext cx="844533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nejpoužívanější je </a:t>
            </a:r>
            <a:r>
              <a:rPr lang="cs-CZ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terapie vysokoenergetickými </a:t>
            </a:r>
            <a:r>
              <a:rPr lang="cs-CZ" sz="20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fotonovými</a:t>
            </a:r>
            <a:r>
              <a:rPr lang="cs-CZ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svazky</a:t>
            </a:r>
            <a:r>
              <a:rPr lang="cs-CZ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cs-CZ" sz="20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lineárním urychlovači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hlavici urychlovače se nachází </a:t>
            </a:r>
            <a:r>
              <a:rPr lang="cs-CZ" sz="20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kolimační</a:t>
            </a:r>
            <a:r>
              <a:rPr lang="cs-CZ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systém</a:t>
            </a:r>
            <a:r>
              <a:rPr lang="cs-CZ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20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cs-CZ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zajišťuje tvarování polí a modulaci intenzity 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	- s</a:t>
            </a:r>
            <a:r>
              <a:rPr lang="cs-CZ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vazky záření vstupují do těla pod různými úhly, protínají se v tzv.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0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zocentru</a:t>
            </a:r>
            <a:r>
              <a:rPr lang="cs-CZ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které obvykle leží uvnitř ozařovaného objemu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plánovací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systém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	- m</a:t>
            </a:r>
            <a:r>
              <a:rPr lang="cs-CZ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odelování chování svazků a jejich interakce s ozařovanými 			tkáněmi </a:t>
            </a: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	- t</a:t>
            </a:r>
            <a:r>
              <a:rPr lang="cs-CZ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vary polí a úhly, pod kterými svazky vstupují do těla, jsou voleny 			tak, aby nedocházelo ke zbytečnému ozařování okolních 			zdravých tkání nebo jiných struktur, které jsou citlivé k 			ionizujícímu záření (např. CIED)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nergie fotonových svazků se udává v MV (megavoltech), energie elektronových svazků se udává v </a:t>
            </a:r>
            <a:r>
              <a:rPr lang="cs-CZ" sz="20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MeV</a:t>
            </a:r>
            <a:r>
              <a:rPr lang="cs-CZ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0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megaelektronvoltech</a:t>
            </a:r>
            <a:r>
              <a:rPr lang="cs-CZ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bvykle se na lineárním urychlovači používají fotonové svazky v rozsahu energií 6 - 18 MV a elektronové svazky v rozsahu energií 6 </a:t>
            </a:r>
            <a:r>
              <a:rPr lang="cs-CZ" sz="20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MeV</a:t>
            </a:r>
            <a:r>
              <a:rPr lang="cs-CZ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20 </a:t>
            </a:r>
            <a:r>
              <a:rPr lang="cs-CZ" sz="20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MeV</a:t>
            </a:r>
            <a:r>
              <a:rPr lang="cs-CZ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6E34EA5-E7B6-471D-B140-1896FA7E6850}"/>
              </a:ext>
            </a:extLst>
          </p:cNvPr>
          <p:cNvSpPr txBox="1"/>
          <p:nvPr/>
        </p:nvSpPr>
        <p:spPr>
          <a:xfrm>
            <a:off x="349331" y="225359"/>
            <a:ext cx="844533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Modality radioterapie </a:t>
            </a:r>
          </a:p>
        </p:txBody>
      </p:sp>
    </p:spTree>
    <p:extLst>
      <p:ext uri="{BB962C8B-B14F-4D97-AF65-F5344CB8AC3E}">
        <p14:creationId xmlns:p14="http://schemas.microsoft.com/office/powerpoint/2010/main" val="163751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390"/>
            <a:ext cx="9144000" cy="624322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020272" y="6597352"/>
            <a:ext cx="223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www.evidentlycochrane.net</a:t>
            </a:r>
          </a:p>
        </p:txBody>
      </p:sp>
      <p:sp>
        <p:nvSpPr>
          <p:cNvPr id="7" name="Rovnoramenný trojúhelník 6"/>
          <p:cNvSpPr/>
          <p:nvPr/>
        </p:nvSpPr>
        <p:spPr>
          <a:xfrm rot="2397011">
            <a:off x="2875224" y="-1803853"/>
            <a:ext cx="3570397" cy="10704126"/>
          </a:xfrm>
          <a:prstGeom prst="triangle">
            <a:avLst/>
          </a:prstGeom>
          <a:solidFill>
            <a:srgbClr val="F6DB1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876256" y="0"/>
            <a:ext cx="1562472" cy="307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-21446" y="6550610"/>
            <a:ext cx="4233406" cy="307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387969" y="1678525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Primární svazek</a:t>
            </a:r>
          </a:p>
        </p:txBody>
      </p:sp>
      <p:sp>
        <p:nvSpPr>
          <p:cNvPr id="12" name="Ovál 11"/>
          <p:cNvSpPr/>
          <p:nvPr/>
        </p:nvSpPr>
        <p:spPr>
          <a:xfrm rot="19609106">
            <a:off x="2363641" y="2737529"/>
            <a:ext cx="432048" cy="216024"/>
          </a:xfrm>
          <a:prstGeom prst="ellipse">
            <a:avLst/>
          </a:prstGeom>
          <a:solidFill>
            <a:srgbClr val="FF33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>
            <a:endCxn id="12" idx="6"/>
          </p:cNvCxnSpPr>
          <p:nvPr/>
        </p:nvCxnSpPr>
        <p:spPr>
          <a:xfrm flipH="1">
            <a:off x="2760464" y="548680"/>
            <a:ext cx="3899768" cy="2178632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endCxn id="12" idx="0"/>
          </p:cNvCxnSpPr>
          <p:nvPr/>
        </p:nvCxnSpPr>
        <p:spPr>
          <a:xfrm flipH="1">
            <a:off x="2520551" y="697480"/>
            <a:ext cx="2987553" cy="2057661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endCxn id="12" idx="5"/>
          </p:cNvCxnSpPr>
          <p:nvPr/>
        </p:nvCxnSpPr>
        <p:spPr>
          <a:xfrm flipH="1" flipV="1">
            <a:off x="2749309" y="2825863"/>
            <a:ext cx="1365829" cy="398583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endCxn id="12" idx="0"/>
          </p:cNvCxnSpPr>
          <p:nvPr/>
        </p:nvCxnSpPr>
        <p:spPr>
          <a:xfrm>
            <a:off x="2339750" y="2032638"/>
            <a:ext cx="180801" cy="722503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3330251" y="3417079"/>
            <a:ext cx="14577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Rozptýlené záření z pacienta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1212290" y="1416915"/>
            <a:ext cx="14577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Rozptýlené záření ze stěn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3707904" y="575297"/>
            <a:ext cx="14577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Unikající záření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426449" y="2363003"/>
            <a:ext cx="14577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Záření pronikající kolimátorem</a:t>
            </a:r>
          </a:p>
        </p:txBody>
      </p:sp>
    </p:spTree>
    <p:extLst>
      <p:ext uri="{BB962C8B-B14F-4D97-AF65-F5344CB8AC3E}">
        <p14:creationId xmlns:p14="http://schemas.microsoft.com/office/powerpoint/2010/main" val="49895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9FF37EAD-5756-4504-AD27-BF48950CE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525531"/>
              </p:ext>
            </p:extLst>
          </p:nvPr>
        </p:nvGraphicFramePr>
        <p:xfrm>
          <a:off x="349331" y="980728"/>
          <a:ext cx="8445338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2197">
                  <a:extLst>
                    <a:ext uri="{9D8B030D-6E8A-4147-A177-3AD203B41FA5}">
                      <a16:colId xmlns:a16="http://schemas.microsoft.com/office/drawing/2014/main" val="1788156464"/>
                    </a:ext>
                  </a:extLst>
                </a:gridCol>
                <a:gridCol w="4663141">
                  <a:extLst>
                    <a:ext uri="{9D8B030D-6E8A-4147-A177-3AD203B41FA5}">
                      <a16:colId xmlns:a16="http://schemas.microsoft.com/office/drawing/2014/main" val="1712329679"/>
                    </a:ext>
                  </a:extLst>
                </a:gridCol>
              </a:tblGrid>
              <a:tr h="44793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Kumulativní</a:t>
                      </a:r>
                      <a:r>
                        <a:rPr lang="cs-CZ" dirty="0"/>
                        <a:t> </a:t>
                      </a:r>
                      <a:r>
                        <a:rPr lang="cs-CZ" b="1" dirty="0"/>
                        <a:t>dávka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neobvyklá akumulace elektrického náboje nebo toku elektrického proudu v ozářeném polovodiči CIED (přechodná až trvalá porucha)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poškození obvodů v CIED se může projevit okamžitě nebo do několika měsíců po radioterapii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spjata s rozptýlenými fotony a elektrony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při protonové radioterapii a u vysokoenergetických fotonů nutno zvažovat zejména neutrony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942619"/>
                  </a:ext>
                </a:extLst>
              </a:tr>
              <a:tr h="44793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Dávkový příkon</a:t>
                      </a:r>
                    </a:p>
                    <a:p>
                      <a:pPr algn="ctr"/>
                      <a:r>
                        <a:rPr lang="cs-CZ" sz="1400" dirty="0"/>
                        <a:t>poměr přírůstku </a:t>
                      </a:r>
                      <a:r>
                        <a:rPr lang="cs-CZ" sz="1400" b="0" dirty="0"/>
                        <a:t>dávky </a:t>
                      </a:r>
                      <a:r>
                        <a:rPr lang="el-GR" sz="1400" b="0" dirty="0"/>
                        <a:t>Δ</a:t>
                      </a:r>
                      <a:r>
                        <a:rPr lang="cs-CZ" sz="1400" b="0" dirty="0"/>
                        <a:t>D v časovém intervalu </a:t>
                      </a:r>
                      <a:r>
                        <a:rPr lang="el-GR" sz="1400" b="0" dirty="0"/>
                        <a:t>Δ</a:t>
                      </a:r>
                      <a:r>
                        <a:rPr lang="cs-CZ" sz="1400" b="0" dirty="0"/>
                        <a:t>t (</a:t>
                      </a:r>
                      <a:r>
                        <a:rPr lang="cs-CZ" sz="1400" b="0" i="1" dirty="0"/>
                        <a:t>Gy.s</a:t>
                      </a:r>
                      <a:r>
                        <a:rPr lang="cs-CZ" sz="1400" b="0" i="1" baseline="30000" dirty="0"/>
                        <a:t>-1</a:t>
                      </a:r>
                      <a:r>
                        <a:rPr lang="cs-CZ" sz="1400" b="0" i="1" baseline="0" dirty="0"/>
                        <a:t>)</a:t>
                      </a:r>
                      <a:endParaRPr lang="cs-CZ" sz="1400" b="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interference referenčních napětí a fyziologických senzorů CIED (u radioterapeutického svazku i CT)</a:t>
                      </a:r>
                      <a:endParaRPr lang="cs-CZ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309167"/>
                  </a:ext>
                </a:extLst>
              </a:tr>
              <a:tr h="730652">
                <a:tc>
                  <a:txBody>
                    <a:bodyPr/>
                    <a:lstStyle/>
                    <a:p>
                      <a:pPr algn="ctr"/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SEU (single event </a:t>
                      </a:r>
                      <a:r>
                        <a:rPr lang="cs-CZ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upset</a:t>
                      </a:r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br>
                        <a:rPr lang="cs-CZ" b="1" dirty="0"/>
                      </a:br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ojedinělá událost) při  produkci neutronů</a:t>
                      </a:r>
                      <a:endParaRPr lang="cs-CZ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chyby v paměti nebo v logických obvodech (čím vyšší energie záření v MV, tím vyšší riziko vzniku  neutronů)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rozptýlené neutrony daleko od ozařované oblasti (rozptyl v ozařovně)</a:t>
                      </a:r>
                      <a:endParaRPr lang="cs-CZ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036825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92359BDF-E462-41E0-81FC-917D2A29330D}"/>
              </a:ext>
            </a:extLst>
          </p:cNvPr>
          <p:cNvSpPr txBox="1"/>
          <p:nvPr/>
        </p:nvSpPr>
        <p:spPr>
          <a:xfrm>
            <a:off x="349331" y="149942"/>
            <a:ext cx="844533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Mechanismus poruch způsobených ionizujícím zářením </a:t>
            </a:r>
          </a:p>
        </p:txBody>
      </p:sp>
    </p:spTree>
    <p:extLst>
      <p:ext uri="{BB962C8B-B14F-4D97-AF65-F5344CB8AC3E}">
        <p14:creationId xmlns:p14="http://schemas.microsoft.com/office/powerpoint/2010/main" val="34638456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</TotalTime>
  <Words>1667</Words>
  <Application>Microsoft Office PowerPoint</Application>
  <PresentationFormat>Předvádění na obrazovce (4:3)</PresentationFormat>
  <Paragraphs>150</Paragraphs>
  <Slides>18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Motiv sady Office</vt:lpstr>
      <vt:lpstr>Management pacientů s implantovanými kardiostimulátory a implantabilními kardiovertery-defibrilátory s indikací k radioterapii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Irena Koniarová</dc:creator>
  <cp:lastModifiedBy>Lucie</cp:lastModifiedBy>
  <cp:revision>225</cp:revision>
  <dcterms:created xsi:type="dcterms:W3CDTF">2020-09-11T16:58:51Z</dcterms:created>
  <dcterms:modified xsi:type="dcterms:W3CDTF">2021-11-06T21:20:06Z</dcterms:modified>
</cp:coreProperties>
</file>