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7" r:id="rId2"/>
    <p:sldId id="309" r:id="rId3"/>
    <p:sldId id="275" r:id="rId4"/>
    <p:sldId id="266" r:id="rId5"/>
    <p:sldId id="258" r:id="rId6"/>
    <p:sldId id="259" r:id="rId7"/>
    <p:sldId id="264" r:id="rId8"/>
    <p:sldId id="267" r:id="rId9"/>
    <p:sldId id="272" r:id="rId10"/>
    <p:sldId id="305" r:id="rId11"/>
    <p:sldId id="265" r:id="rId12"/>
    <p:sldId id="308" r:id="rId13"/>
    <p:sldId id="271" r:id="rId14"/>
    <p:sldId id="307" r:id="rId15"/>
    <p:sldId id="279" r:id="rId16"/>
    <p:sldId id="283" r:id="rId17"/>
    <p:sldId id="288" r:id="rId18"/>
    <p:sldId id="290" r:id="rId19"/>
    <p:sldId id="300" r:id="rId20"/>
    <p:sldId id="298" r:id="rId21"/>
    <p:sldId id="282" r:id="rId22"/>
    <p:sldId id="278" r:id="rId23"/>
    <p:sldId id="302" r:id="rId24"/>
    <p:sldId id="291" r:id="rId25"/>
    <p:sldId id="281" r:id="rId26"/>
    <p:sldId id="301" r:id="rId27"/>
    <p:sldId id="293" r:id="rId28"/>
    <p:sldId id="303" r:id="rId29"/>
    <p:sldId id="304" r:id="rId30"/>
    <p:sldId id="294" r:id="rId31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60"/>
  </p:normalViewPr>
  <p:slideViewPr>
    <p:cSldViewPr>
      <p:cViewPr>
        <p:scale>
          <a:sx n="80" d="100"/>
          <a:sy n="80" d="100"/>
        </p:scale>
        <p:origin x="-1930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výskyt</a:t>
            </a:r>
            <a:r>
              <a:rPr lang="cs-CZ" baseline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baseline="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preeklampsie</a:t>
            </a:r>
            <a:r>
              <a:rPr lang="cs-CZ" baseline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List1!$A$2:$A$3</c:f>
              <c:strCache>
                <c:ptCount val="2"/>
                <c:pt idx="0">
                  <c:v>ASA-</c:v>
                </c:pt>
                <c:pt idx="1">
                  <c:v>ASA+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4.3</c:v>
                </c:pt>
                <c:pt idx="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085312"/>
        <c:axId val="130565248"/>
      </c:barChart>
      <c:catAx>
        <c:axId val="1210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130565248"/>
        <c:crosses val="autoZero"/>
        <c:auto val="1"/>
        <c:lblAlgn val="ctr"/>
        <c:lblOffset val="100"/>
        <c:noMultiLvlLbl val="0"/>
      </c:catAx>
      <c:valAx>
        <c:axId val="13056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solidFill>
        <a:srgbClr val="C0000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9B5E-8DA4-422E-B453-C808885EA104}" type="datetimeFigureOut">
              <a:rPr lang="cs-CZ" smtClean="0"/>
              <a:t>19.01.2019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6F13-2C6A-44B1-AB73-FA84EE00EA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65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cs-CZ" altLang="cs-CZ" sz="240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71DCC-5146-4B2E-AF8C-5B99956CCC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5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60E89-8A67-4FF1-8F87-4D6F8482D1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6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760B-3865-4236-A905-E6D3DC4F9E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1609-BD86-48B9-951C-8FD9968371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7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F49F3-0F99-40AA-B162-EF242B3A7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B6F7-D5FA-43F3-A03F-5253343DE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3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2606-FAB2-4111-8422-A11536FA2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4249-AF06-4A8A-A686-F480F0297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41EA7-6F99-4990-87F2-9F2D808D7B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5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2E420-3C73-47A5-86CE-622771DC3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6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DC69-BFE8-471E-AE88-905FE7EB69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8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81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82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83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84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85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86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87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89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0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1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2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3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4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5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6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7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8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99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0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1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2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3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4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5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6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7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8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09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0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1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2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3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4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5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6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7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8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19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0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1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2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3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4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5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6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7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8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29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0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1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2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3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4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5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6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7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8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39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40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41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3076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698E2-0B47-4FE7-95C0-7DF1492393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medicine/article?id=10.1371/journal.pmed.10021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science/journal/00493848/127/6" TargetMode="External"/><Relationship Id="rId4" Type="http://schemas.openxmlformats.org/officeDocument/2006/relationships/hyperlink" Target="https://www.sciencedirect.com/science/journal/004938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i.org/10.1136/bmj.h10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i.org/10.1136/bmj.h10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i.org/10.1093/eurheartj/ehy3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ctrTitle" sz="quarter"/>
          </p:nvPr>
        </p:nvSpPr>
        <p:spPr>
          <a:xfrm>
            <a:off x="779463" y="1195784"/>
            <a:ext cx="7678737" cy="1081088"/>
          </a:xfrm>
        </p:spPr>
        <p:txBody>
          <a:bodyPr/>
          <a:lstStyle/>
          <a:p>
            <a:pPr eaLnBrk="1" hangingPunct="1">
              <a:lnSpc>
                <a:spcPts val="4500"/>
              </a:lnSpc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LÉKY V TĚHOTENSTVÍ</a:t>
            </a:r>
            <a:endParaRPr lang="cs-CZ" altLang="cs-CZ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>
          <a:xfrm>
            <a:off x="3635896" y="3365500"/>
            <a:ext cx="4725467" cy="2366963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solidFill>
                  <a:schemeClr val="tx2"/>
                </a:solidFill>
              </a:rPr>
              <a:t>Jan Bultas </a:t>
            </a:r>
            <a:br>
              <a:rPr lang="cs-CZ" sz="2400" b="1" dirty="0" smtClean="0">
                <a:solidFill>
                  <a:schemeClr val="tx2"/>
                </a:solidFill>
              </a:rPr>
            </a:br>
            <a:r>
              <a:rPr lang="cs-CZ" sz="1600" b="1" dirty="0" smtClean="0">
                <a:solidFill>
                  <a:schemeClr val="tx2"/>
                </a:solidFill>
              </a:rPr>
              <a:t/>
            </a:r>
            <a:br>
              <a:rPr lang="cs-CZ" sz="1600" b="1" dirty="0" smtClean="0">
                <a:solidFill>
                  <a:schemeClr val="tx2"/>
                </a:solidFill>
              </a:rPr>
            </a:br>
            <a:r>
              <a:rPr lang="cs-CZ" sz="1600" b="1" dirty="0" smtClean="0">
                <a:solidFill>
                  <a:schemeClr val="tx2"/>
                </a:solidFill>
              </a:rPr>
              <a:t>Ústav farmakologie, </a:t>
            </a:r>
          </a:p>
          <a:p>
            <a:pPr eaLnBrk="1" hangingPunct="1">
              <a:defRPr/>
            </a:pPr>
            <a:r>
              <a:rPr lang="cs-CZ" sz="1600" b="1" dirty="0" smtClean="0">
                <a:solidFill>
                  <a:schemeClr val="tx2"/>
                </a:solidFill>
              </a:rPr>
              <a:t>3. LF UK Praha</a:t>
            </a:r>
            <a:br>
              <a:rPr lang="cs-CZ" sz="1600" b="1" dirty="0" smtClean="0">
                <a:solidFill>
                  <a:schemeClr val="tx2"/>
                </a:solidFill>
              </a:rPr>
            </a:br>
            <a:endParaRPr lang="cs-CZ" sz="16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cs-CZ" sz="16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3. sjezd </a:t>
            </a:r>
            <a:r>
              <a:rPr lang="en-US" sz="1600" dirty="0" err="1" smtClean="0">
                <a:solidFill>
                  <a:schemeClr val="tx2"/>
                </a:solidFill>
              </a:rPr>
              <a:t>České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asociace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ambulantních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</a:rPr>
              <a:t>kardiologů</a:t>
            </a:r>
            <a:r>
              <a:rPr lang="en-US" sz="1600" dirty="0" smtClean="0">
                <a:solidFill>
                  <a:schemeClr val="tx2"/>
                </a:solidFill>
              </a:rPr>
              <a:t>, </a:t>
            </a:r>
            <a:r>
              <a:rPr lang="en-US" sz="1600" dirty="0">
                <a:solidFill>
                  <a:schemeClr val="tx2"/>
                </a:solidFill>
              </a:rPr>
              <a:t>Olomouc </a:t>
            </a:r>
            <a:r>
              <a:rPr lang="cs-CZ" sz="1600" dirty="0" smtClean="0">
                <a:solidFill>
                  <a:schemeClr val="tx2"/>
                </a:solidFill>
              </a:rPr>
              <a:t>2019</a:t>
            </a:r>
            <a:r>
              <a:rPr lang="cs-CZ" sz="1600" b="1" dirty="0" smtClean="0">
                <a:solidFill>
                  <a:schemeClr val="tx2"/>
                </a:solidFill>
              </a:rPr>
              <a:t/>
            </a:r>
            <a:br>
              <a:rPr lang="cs-CZ" sz="1600" b="1" dirty="0" smtClean="0">
                <a:solidFill>
                  <a:schemeClr val="tx2"/>
                </a:solidFill>
              </a:rPr>
            </a:br>
            <a:r>
              <a:rPr lang="cs-CZ" sz="1600" b="1" dirty="0" smtClean="0">
                <a:solidFill>
                  <a:schemeClr val="tx2"/>
                </a:solidFill>
              </a:rPr>
              <a:t/>
            </a:r>
            <a:br>
              <a:rPr lang="cs-CZ" sz="1600" b="1" dirty="0" smtClean="0">
                <a:solidFill>
                  <a:schemeClr val="tx2"/>
                </a:solidFill>
              </a:rPr>
            </a:br>
            <a:endParaRPr lang="cs-CZ" sz="6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323528" y="1988840"/>
            <a:ext cx="8568952" cy="4680520"/>
          </a:xfrm>
          <a:prstGeom prst="roundRect">
            <a:avLst>
              <a:gd name="adj" fmla="val 4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VÃ½sledek obrÃ¡zku pro pharmacotherapy in pregnancy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11" y="2389349"/>
            <a:ext cx="5098281" cy="3847963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7" name="TextovéPole 6"/>
          <p:cNvSpPr txBox="1"/>
          <p:nvPr/>
        </p:nvSpPr>
        <p:spPr>
          <a:xfrm>
            <a:off x="5460969" y="2389349"/>
            <a:ext cx="3384376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játra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↑ portální </a:t>
            </a:r>
            <a:r>
              <a:rPr lang="cs-CZ" b="1" dirty="0" err="1">
                <a:solidFill>
                  <a:schemeClr val="tx2"/>
                </a:solidFill>
              </a:rPr>
              <a:t>hepatální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perfuze</a:t>
            </a:r>
            <a:endParaRPr lang="cs-CZ" b="1" dirty="0">
              <a:solidFill>
                <a:schemeClr val="tx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↑ exprese a aktivace </a:t>
            </a:r>
            <a:r>
              <a:rPr lang="cs-CZ" b="1" dirty="0" err="1" smtClean="0">
                <a:solidFill>
                  <a:schemeClr val="tx2"/>
                </a:solidFill>
              </a:rPr>
              <a:t>metabol</a:t>
            </a:r>
            <a:r>
              <a:rPr lang="cs-CZ" b="1" dirty="0" smtClean="0">
                <a:solidFill>
                  <a:schemeClr val="tx2"/>
                </a:solidFill>
              </a:rPr>
              <a:t>. systémů (</a:t>
            </a:r>
            <a:r>
              <a:rPr lang="cs-CZ" b="1" dirty="0" err="1" smtClean="0">
                <a:solidFill>
                  <a:schemeClr val="tx2"/>
                </a:solidFill>
              </a:rPr>
              <a:t>elimin</a:t>
            </a:r>
            <a:r>
              <a:rPr lang="cs-CZ" b="1" dirty="0" smtClean="0">
                <a:solidFill>
                  <a:schemeClr val="tx2"/>
                </a:solidFill>
              </a:rPr>
              <a:t>. pump a izoenzymů CYP)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72200" y="5929046"/>
            <a:ext cx="1909916" cy="5962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588496" y="4377878"/>
            <a:ext cx="301595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střevo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- </a:t>
            </a:r>
            <a:r>
              <a:rPr lang="cs-CZ" b="1" dirty="0">
                <a:solidFill>
                  <a:schemeClr val="tx2"/>
                </a:solidFill>
              </a:rPr>
              <a:t>↑ exprese a aktivace </a:t>
            </a:r>
            <a:r>
              <a:rPr lang="cs-CZ" b="1" dirty="0" err="1">
                <a:solidFill>
                  <a:schemeClr val="tx2"/>
                </a:solidFill>
              </a:rPr>
              <a:t>metabol</a:t>
            </a:r>
            <a:r>
              <a:rPr lang="cs-CZ" b="1" dirty="0">
                <a:solidFill>
                  <a:schemeClr val="tx2"/>
                </a:solidFill>
              </a:rPr>
              <a:t>. systémů (</a:t>
            </a:r>
            <a:r>
              <a:rPr lang="cs-CZ" b="1" dirty="0" err="1">
                <a:solidFill>
                  <a:schemeClr val="tx2"/>
                </a:solidFill>
              </a:rPr>
              <a:t>elimin</a:t>
            </a:r>
            <a:r>
              <a:rPr lang="cs-CZ" b="1" dirty="0">
                <a:solidFill>
                  <a:schemeClr val="tx2"/>
                </a:solidFill>
              </a:rPr>
              <a:t>. pump a izoenzymů CYP</a:t>
            </a:r>
            <a:r>
              <a:rPr lang="cs-CZ" b="1" dirty="0" smtClean="0">
                <a:solidFill>
                  <a:schemeClr val="tx2"/>
                </a:solidFill>
              </a:rPr>
              <a:t>)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2265793"/>
            <a:ext cx="3312368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oběhová soustava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↑ srdečního výdeje a tkáňové </a:t>
            </a:r>
            <a:r>
              <a:rPr lang="cs-CZ" b="1" dirty="0" err="1" smtClean="0">
                <a:solidFill>
                  <a:schemeClr val="tx2"/>
                </a:solidFill>
              </a:rPr>
              <a:t>perfuze</a:t>
            </a:r>
            <a:r>
              <a:rPr lang="cs-CZ" b="1" dirty="0" smtClean="0">
                <a:solidFill>
                  <a:schemeClr val="tx2"/>
                </a:solidFill>
              </a:rPr>
              <a:t>  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↑ </a:t>
            </a:r>
            <a:r>
              <a:rPr lang="cs-CZ" b="1" dirty="0" smtClean="0">
                <a:solidFill>
                  <a:schemeClr val="tx2"/>
                </a:solidFill>
              </a:rPr>
              <a:t>koncentrace a aktivace molekul akutní fáze a        </a:t>
            </a:r>
            <a:r>
              <a:rPr lang="cs-CZ" b="1" dirty="0" smtClean="0">
                <a:solidFill>
                  <a:schemeClr val="tx2"/>
                </a:solidFill>
                <a:latin typeface="Helvetica"/>
                <a:cs typeface="Helvetica"/>
              </a:rPr>
              <a:t>↓ koncentrace transport. plasmatických bílkovin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6717" y="4431707"/>
            <a:ext cx="3109179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ledviny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↑ renální </a:t>
            </a:r>
            <a:r>
              <a:rPr lang="cs-CZ" b="1" dirty="0" err="1" smtClean="0">
                <a:solidFill>
                  <a:schemeClr val="tx2"/>
                </a:solidFill>
              </a:rPr>
              <a:t>perfuze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↑ glomerulární filtrace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↑</a:t>
            </a:r>
            <a:r>
              <a:rPr lang="cs-CZ" b="1" dirty="0" smtClean="0">
                <a:solidFill>
                  <a:schemeClr val="tx2"/>
                </a:solidFill>
              </a:rPr>
              <a:t> exprese </a:t>
            </a:r>
            <a:r>
              <a:rPr lang="cs-CZ" b="1" dirty="0" err="1" smtClean="0">
                <a:solidFill>
                  <a:schemeClr val="tx2"/>
                </a:solidFill>
              </a:rPr>
              <a:t>elimin</a:t>
            </a:r>
            <a:r>
              <a:rPr lang="cs-CZ" b="1" dirty="0" smtClean="0">
                <a:solidFill>
                  <a:schemeClr val="tx2"/>
                </a:solidFill>
              </a:rPr>
              <a:t>. pump tubulárního systému </a:t>
            </a:r>
            <a:r>
              <a:rPr lang="cs-CZ" b="1" dirty="0" smtClean="0">
                <a:solidFill>
                  <a:schemeClr val="tx2"/>
                </a:solidFill>
                <a:latin typeface="Arial"/>
                <a:cs typeface="Arial"/>
              </a:rPr>
              <a:t>→ zvyšuje se tubulární sekrece léčiv do moči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1520" y="332656"/>
            <a:ext cx="8782943" cy="10906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9pPr>
          </a:lstStyle>
          <a:p>
            <a:pPr algn="ctr"/>
            <a:r>
              <a:rPr lang="cs-CZ" sz="4000" kern="0" smtClean="0">
                <a:solidFill>
                  <a:srgbClr val="C00000"/>
                </a:solidFill>
                <a:latin typeface="Arial Black" panose="020B0A04020102020204" pitchFamily="34" charset="0"/>
              </a:rPr>
              <a:t>Jak působí gravidita na léčivo?</a:t>
            </a:r>
            <a:endParaRPr lang="cs-CZ" sz="4000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92080" y="5889466"/>
            <a:ext cx="327302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expozice většiny        </a:t>
            </a:r>
          </a:p>
          <a:p>
            <a:r>
              <a:rPr lang="cs-CZ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léčiv se snižuje</a:t>
            </a:r>
            <a:endParaRPr lang="cs-CZ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4932040" y="6078812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8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82943" cy="1090613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Jak působí gravidita na léčivo?</a:t>
            </a:r>
            <a:endParaRPr lang="cs-CZ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673" y="2190328"/>
            <a:ext cx="8771831" cy="4191000"/>
          </a:xfrm>
        </p:spPr>
        <p:txBody>
          <a:bodyPr/>
          <a:lstStyle/>
          <a:p>
            <a:pPr marL="324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snížená dostupnost</a:t>
            </a:r>
            <a:r>
              <a:rPr lang="cs-CZ" sz="2800" b="1" dirty="0" smtClean="0">
                <a:solidFill>
                  <a:schemeClr val="tx2"/>
                </a:solidFill>
              </a:rPr>
              <a:t> řady léčiv o desítky %</a:t>
            </a:r>
          </a:p>
          <a:p>
            <a:pPr marL="6480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tx2"/>
                </a:solidFill>
              </a:rPr>
              <a:t>aktivace </a:t>
            </a:r>
            <a:r>
              <a:rPr lang="cs-CZ" sz="2800" b="1" dirty="0" err="1" smtClean="0">
                <a:solidFill>
                  <a:schemeClr val="tx2"/>
                </a:solidFill>
              </a:rPr>
              <a:t>elimin</a:t>
            </a:r>
            <a:r>
              <a:rPr lang="cs-CZ" sz="2800" b="1" dirty="0" smtClean="0">
                <a:solidFill>
                  <a:schemeClr val="tx2"/>
                </a:solidFill>
              </a:rPr>
              <a:t>. </a:t>
            </a:r>
            <a:r>
              <a:rPr lang="cs-CZ" sz="2800" b="1" dirty="0" err="1" smtClean="0">
                <a:solidFill>
                  <a:schemeClr val="tx2"/>
                </a:solidFill>
              </a:rPr>
              <a:t>syst</a:t>
            </a:r>
            <a:r>
              <a:rPr lang="cs-CZ" sz="2800" b="1" dirty="0" smtClean="0">
                <a:solidFill>
                  <a:schemeClr val="tx2"/>
                </a:solidFill>
              </a:rPr>
              <a:t>. CYP3A4/P-</a:t>
            </a:r>
            <a:r>
              <a:rPr lang="cs-CZ" sz="2800" b="1" dirty="0" err="1" smtClean="0">
                <a:solidFill>
                  <a:schemeClr val="tx2"/>
                </a:solidFill>
              </a:rPr>
              <a:t>gp</a:t>
            </a:r>
            <a:r>
              <a:rPr lang="cs-CZ" sz="2800" b="1" dirty="0" smtClean="0">
                <a:solidFill>
                  <a:schemeClr val="tx2"/>
                </a:solidFill>
              </a:rPr>
              <a:t> ve střevě</a:t>
            </a:r>
          </a:p>
          <a:p>
            <a:pPr marL="6480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800" b="1" dirty="0" smtClean="0">
              <a:solidFill>
                <a:schemeClr val="tx2"/>
              </a:solidFill>
            </a:endParaRPr>
          </a:p>
          <a:p>
            <a:pPr marL="324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zrychlená eliminace</a:t>
            </a:r>
            <a:r>
              <a:rPr lang="cs-CZ" sz="2800" b="1" dirty="0" smtClean="0">
                <a:solidFill>
                  <a:schemeClr val="tx2"/>
                </a:solidFill>
              </a:rPr>
              <a:t> řady léčiv v </a:t>
            </a:r>
            <a:r>
              <a:rPr lang="cs-CZ" sz="2800" b="1" dirty="0">
                <a:solidFill>
                  <a:schemeClr val="tx2"/>
                </a:solidFill>
              </a:rPr>
              <a:t>renálních tubulech a játrech</a:t>
            </a:r>
            <a:endParaRPr lang="cs-CZ" sz="2800" b="1" dirty="0" smtClean="0">
              <a:solidFill>
                <a:schemeClr val="tx2"/>
              </a:solidFill>
            </a:endParaRPr>
          </a:p>
          <a:p>
            <a:pPr marL="6903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tx2"/>
                </a:solidFill>
              </a:rPr>
              <a:t>↑ glomerulární filtrace o 30-50%</a:t>
            </a:r>
          </a:p>
          <a:p>
            <a:pPr marL="6903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tx2"/>
                </a:solidFill>
              </a:rPr>
              <a:t>↑ portální </a:t>
            </a:r>
            <a:r>
              <a:rPr lang="cs-CZ" sz="2800" b="1" dirty="0" err="1" smtClean="0">
                <a:solidFill>
                  <a:schemeClr val="tx2"/>
                </a:solidFill>
              </a:rPr>
              <a:t>hepatální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</a:rPr>
              <a:t>perfuze</a:t>
            </a:r>
            <a:r>
              <a:rPr lang="cs-CZ" sz="2800" b="1" dirty="0" smtClean="0">
                <a:solidFill>
                  <a:schemeClr val="tx2"/>
                </a:solidFill>
              </a:rPr>
              <a:t> o 30-40%</a:t>
            </a:r>
          </a:p>
          <a:p>
            <a:pPr marL="6903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tx2"/>
                </a:solidFill>
              </a:rPr>
              <a:t>aktivace řady eliminačních </a:t>
            </a:r>
            <a:r>
              <a:rPr lang="cs-CZ" sz="2800" b="1" dirty="0" err="1" smtClean="0">
                <a:solidFill>
                  <a:schemeClr val="tx2"/>
                </a:solidFill>
              </a:rPr>
              <a:t>metabol</a:t>
            </a:r>
            <a:r>
              <a:rPr lang="cs-CZ" sz="2800" b="1" dirty="0" smtClean="0">
                <a:solidFill>
                  <a:schemeClr val="tx2"/>
                </a:solidFill>
              </a:rPr>
              <a:t>. a transport. </a:t>
            </a:r>
            <a:r>
              <a:rPr lang="cs-CZ" sz="2800" b="1" dirty="0" err="1" smtClean="0">
                <a:solidFill>
                  <a:schemeClr val="tx2"/>
                </a:solidFill>
              </a:rPr>
              <a:t>syst</a:t>
            </a:r>
            <a:r>
              <a:rPr lang="cs-CZ" sz="2800" b="1" dirty="0" smtClean="0">
                <a:solidFill>
                  <a:schemeClr val="tx2"/>
                </a:solidFill>
              </a:rPr>
              <a:t>. </a:t>
            </a:r>
            <a:r>
              <a:rPr lang="cs-CZ" sz="2400" b="1" dirty="0" smtClean="0">
                <a:solidFill>
                  <a:schemeClr val="tx2"/>
                </a:solidFill>
              </a:rPr>
              <a:t>(CYP3A4, 2D6, 2C9, P-</a:t>
            </a:r>
            <a:r>
              <a:rPr lang="cs-CZ" sz="2400" b="1" dirty="0" err="1" smtClean="0">
                <a:solidFill>
                  <a:schemeClr val="tx2"/>
                </a:solidFill>
              </a:rPr>
              <a:t>gp</a:t>
            </a:r>
            <a:r>
              <a:rPr lang="cs-CZ" sz="2400" b="1" dirty="0" smtClean="0">
                <a:solidFill>
                  <a:schemeClr val="tx2"/>
                </a:solidFill>
              </a:rPr>
              <a:t>,…)</a:t>
            </a:r>
            <a:endParaRPr lang="cs-CZ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82943" cy="1090613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Jak působí gravidita na léčivo?</a:t>
            </a:r>
            <a:endParaRPr lang="cs-CZ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673" y="2190328"/>
            <a:ext cx="8771831" cy="4191000"/>
          </a:xfrm>
        </p:spPr>
        <p:txBody>
          <a:bodyPr/>
          <a:lstStyle/>
          <a:p>
            <a:pPr marL="324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snížená dostupnost</a:t>
            </a:r>
            <a:r>
              <a:rPr lang="cs-CZ" sz="2800" b="1" dirty="0" smtClean="0">
                <a:solidFill>
                  <a:schemeClr val="tx2"/>
                </a:solidFill>
              </a:rPr>
              <a:t> řady léčiv o desítky %</a:t>
            </a:r>
          </a:p>
          <a:p>
            <a:pPr marL="6480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tx2"/>
                </a:solidFill>
              </a:rPr>
              <a:t>aktivace </a:t>
            </a:r>
            <a:r>
              <a:rPr lang="cs-CZ" sz="2800" b="1" dirty="0" err="1" smtClean="0">
                <a:solidFill>
                  <a:schemeClr val="tx2"/>
                </a:solidFill>
              </a:rPr>
              <a:t>elimin</a:t>
            </a:r>
            <a:r>
              <a:rPr lang="cs-CZ" sz="2800" b="1" dirty="0" smtClean="0">
                <a:solidFill>
                  <a:schemeClr val="tx2"/>
                </a:solidFill>
              </a:rPr>
              <a:t>. </a:t>
            </a:r>
            <a:r>
              <a:rPr lang="cs-CZ" sz="2800" b="1" dirty="0" err="1" smtClean="0">
                <a:solidFill>
                  <a:schemeClr val="tx2"/>
                </a:solidFill>
              </a:rPr>
              <a:t>syst</a:t>
            </a:r>
            <a:r>
              <a:rPr lang="cs-CZ" sz="2800" b="1" dirty="0" smtClean="0">
                <a:solidFill>
                  <a:schemeClr val="tx2"/>
                </a:solidFill>
              </a:rPr>
              <a:t>. CYP3A4/P-</a:t>
            </a:r>
            <a:r>
              <a:rPr lang="cs-CZ" sz="2800" b="1" dirty="0" err="1" smtClean="0">
                <a:solidFill>
                  <a:schemeClr val="tx2"/>
                </a:solidFill>
              </a:rPr>
              <a:t>gp</a:t>
            </a:r>
            <a:r>
              <a:rPr lang="cs-CZ" sz="2800" b="1" dirty="0" smtClean="0">
                <a:solidFill>
                  <a:schemeClr val="tx2"/>
                </a:solidFill>
              </a:rPr>
              <a:t> ve střevě</a:t>
            </a:r>
          </a:p>
          <a:p>
            <a:pPr marL="6480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800" b="1" dirty="0" smtClean="0">
              <a:solidFill>
                <a:schemeClr val="tx2"/>
              </a:solidFill>
            </a:endParaRPr>
          </a:p>
          <a:p>
            <a:pPr marL="324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zrychlená eliminace</a:t>
            </a:r>
            <a:r>
              <a:rPr lang="cs-CZ" sz="2800" b="1" dirty="0" smtClean="0">
                <a:solidFill>
                  <a:schemeClr val="tx2"/>
                </a:solidFill>
              </a:rPr>
              <a:t> řady léčiv v </a:t>
            </a:r>
            <a:r>
              <a:rPr lang="cs-CZ" sz="2800" b="1" dirty="0">
                <a:solidFill>
                  <a:schemeClr val="tx2"/>
                </a:solidFill>
              </a:rPr>
              <a:t>renálních tubulech a játrech</a:t>
            </a:r>
            <a:endParaRPr lang="cs-CZ" sz="2800" b="1" dirty="0" smtClean="0">
              <a:solidFill>
                <a:schemeClr val="tx2"/>
              </a:solidFill>
            </a:endParaRPr>
          </a:p>
          <a:p>
            <a:pPr marL="6903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tx2"/>
                </a:solidFill>
              </a:rPr>
              <a:t>↑ glomerulární filtrace o 30-50%</a:t>
            </a:r>
          </a:p>
          <a:p>
            <a:pPr marL="6903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tx2"/>
                </a:solidFill>
              </a:rPr>
              <a:t>↑ portální </a:t>
            </a:r>
            <a:r>
              <a:rPr lang="cs-CZ" sz="2800" b="1" dirty="0" err="1" smtClean="0">
                <a:solidFill>
                  <a:schemeClr val="tx2"/>
                </a:solidFill>
              </a:rPr>
              <a:t>hepatální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</a:rPr>
              <a:t>perfuze</a:t>
            </a:r>
            <a:r>
              <a:rPr lang="cs-CZ" sz="2800" b="1" dirty="0" smtClean="0">
                <a:solidFill>
                  <a:schemeClr val="tx2"/>
                </a:solidFill>
              </a:rPr>
              <a:t> o 30-40%</a:t>
            </a:r>
          </a:p>
          <a:p>
            <a:pPr marL="6903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chemeClr val="tx2"/>
                </a:solidFill>
              </a:rPr>
              <a:t>aktivace řady eliminačních </a:t>
            </a:r>
            <a:r>
              <a:rPr lang="cs-CZ" sz="2800" b="1" dirty="0" err="1" smtClean="0">
                <a:solidFill>
                  <a:schemeClr val="tx2"/>
                </a:solidFill>
              </a:rPr>
              <a:t>metabol</a:t>
            </a:r>
            <a:r>
              <a:rPr lang="cs-CZ" sz="2800" b="1" dirty="0" smtClean="0">
                <a:solidFill>
                  <a:schemeClr val="tx2"/>
                </a:solidFill>
              </a:rPr>
              <a:t>. a transport. </a:t>
            </a:r>
            <a:r>
              <a:rPr lang="cs-CZ" sz="2800" b="1" dirty="0" err="1" smtClean="0">
                <a:solidFill>
                  <a:schemeClr val="tx2"/>
                </a:solidFill>
              </a:rPr>
              <a:t>syst</a:t>
            </a:r>
            <a:r>
              <a:rPr lang="cs-CZ" sz="2800" b="1" dirty="0" smtClean="0">
                <a:solidFill>
                  <a:schemeClr val="tx2"/>
                </a:solidFill>
              </a:rPr>
              <a:t>. </a:t>
            </a:r>
            <a:r>
              <a:rPr lang="cs-CZ" sz="2400" b="1" dirty="0" smtClean="0">
                <a:solidFill>
                  <a:schemeClr val="tx2"/>
                </a:solidFill>
              </a:rPr>
              <a:t>(CYP3A4, 2D6, 2C9, P-</a:t>
            </a:r>
            <a:r>
              <a:rPr lang="cs-CZ" sz="2400" b="1" dirty="0" err="1" smtClean="0">
                <a:solidFill>
                  <a:schemeClr val="tx2"/>
                </a:solidFill>
              </a:rPr>
              <a:t>gp</a:t>
            </a:r>
            <a:r>
              <a:rPr lang="cs-CZ" sz="2400" b="1" dirty="0" smtClean="0">
                <a:solidFill>
                  <a:schemeClr val="tx2"/>
                </a:solidFill>
              </a:rPr>
              <a:t>,…)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2267744" y="2060848"/>
            <a:ext cx="6408712" cy="1836784"/>
          </a:xfrm>
          <a:prstGeom prst="wedgeRectCallout">
            <a:avLst>
              <a:gd name="adj1" fmla="val -64208"/>
              <a:gd name="adj2" fmla="val 46943"/>
            </a:avLst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expozice </a:t>
            </a:r>
            <a:r>
              <a:rPr lang="cs-CZ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většiny     </a:t>
            </a:r>
            <a:r>
              <a:rPr lang="cs-CZ" sz="4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léčiv se významně snižuje</a:t>
            </a:r>
            <a:endParaRPr lang="cs-CZ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" b="24217"/>
          <a:stretch/>
        </p:blipFill>
        <p:spPr bwMode="auto">
          <a:xfrm>
            <a:off x="611560" y="2204864"/>
            <a:ext cx="7933765" cy="381642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6395056"/>
            <a:ext cx="8365804" cy="41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cs-CZ" sz="1059" dirty="0" err="1"/>
              <a:t>Pariente</a:t>
            </a:r>
            <a:r>
              <a:rPr lang="en-US" altLang="cs-CZ" sz="1059" dirty="0"/>
              <a:t> G, </a:t>
            </a:r>
            <a:r>
              <a:rPr lang="en-US" altLang="cs-CZ" sz="1059" dirty="0" err="1"/>
              <a:t>Leibson</a:t>
            </a:r>
            <a:r>
              <a:rPr lang="en-US" altLang="cs-CZ" sz="1059" dirty="0"/>
              <a:t> T, </a:t>
            </a:r>
            <a:r>
              <a:rPr lang="en-US" altLang="cs-CZ" sz="1059" dirty="0" err="1"/>
              <a:t>Carls</a:t>
            </a:r>
            <a:r>
              <a:rPr lang="en-US" altLang="cs-CZ" sz="1059" dirty="0"/>
              <a:t> A, Adams-Webber T, Ito S, et al. (2016) Pregnancy-Associated Changes in Pharmacokinetics: A Systematic Review</a:t>
            </a:r>
            <a:r>
              <a:rPr lang="en-US" altLang="cs-CZ" sz="1059" dirty="0" smtClean="0"/>
              <a:t>. </a:t>
            </a:r>
            <a:r>
              <a:rPr lang="en-US" altLang="cs-CZ" sz="1059" dirty="0"/>
              <a:t>https://</a:t>
            </a:r>
            <a:r>
              <a:rPr lang="en-US" altLang="cs-CZ" sz="1059" dirty="0" smtClean="0"/>
              <a:t>doi.org/10.1371/journal.pmed.1002160</a:t>
            </a:r>
            <a:r>
              <a:rPr lang="cs-CZ" altLang="cs-CZ" sz="1059" dirty="0"/>
              <a:t> </a:t>
            </a:r>
            <a:r>
              <a:rPr lang="en-US" altLang="cs-CZ" sz="1059" dirty="0" smtClean="0">
                <a:hlinkClick r:id="rId3"/>
              </a:rPr>
              <a:t>https</a:t>
            </a:r>
            <a:r>
              <a:rPr lang="en-US" altLang="cs-CZ" sz="1059" dirty="0">
                <a:hlinkClick r:id="rId3"/>
              </a:rPr>
              <a:t>://journals.plos.org/plosmedicine/article?id=10.1371/journal.pmed.1002160</a:t>
            </a:r>
            <a:endParaRPr lang="en-US" altLang="cs-CZ" sz="1059" dirty="0"/>
          </a:p>
        </p:txBody>
      </p:sp>
      <p:sp>
        <p:nvSpPr>
          <p:cNvPr id="6" name="Obdélníkový popisek 5"/>
          <p:cNvSpPr/>
          <p:nvPr/>
        </p:nvSpPr>
        <p:spPr>
          <a:xfrm>
            <a:off x="3131840" y="4079356"/>
            <a:ext cx="2082876" cy="612648"/>
          </a:xfrm>
          <a:prstGeom prst="wedgeRectCallout">
            <a:avLst>
              <a:gd name="adj1" fmla="val 75891"/>
              <a:gd name="adj2" fmla="val 1009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199008" y="4094492"/>
            <a:ext cx="19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snížení  koncentrace  </a:t>
            </a:r>
          </a:p>
          <a:p>
            <a:pPr algn="ctr"/>
            <a:r>
              <a:rPr lang="cs-CZ" sz="1400" b="1" dirty="0" err="1" smtClean="0">
                <a:solidFill>
                  <a:schemeClr val="accent1"/>
                </a:solidFill>
              </a:rPr>
              <a:t>metoprololu</a:t>
            </a:r>
            <a:r>
              <a:rPr lang="cs-CZ" sz="1400" b="1" dirty="0" smtClean="0">
                <a:solidFill>
                  <a:schemeClr val="accent1"/>
                </a:solidFill>
              </a:rPr>
              <a:t> na 25%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3131840" y="5085184"/>
            <a:ext cx="2082876" cy="612648"/>
          </a:xfrm>
          <a:prstGeom prst="wedgeRectCallout">
            <a:avLst>
              <a:gd name="adj1" fmla="val 77702"/>
              <a:gd name="adj2" fmla="val -3136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199008" y="5138028"/>
            <a:ext cx="19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snížení  koncentrace  </a:t>
            </a:r>
          </a:p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BKK na 50%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10" name="Obdélníkový popisek 9"/>
          <p:cNvSpPr/>
          <p:nvPr/>
        </p:nvSpPr>
        <p:spPr>
          <a:xfrm>
            <a:off x="3137196" y="2852936"/>
            <a:ext cx="2082876" cy="612648"/>
          </a:xfrm>
          <a:prstGeom prst="wedgeRectCallout">
            <a:avLst>
              <a:gd name="adj1" fmla="val 77249"/>
              <a:gd name="adj2" fmla="val 11943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04364" y="2905780"/>
            <a:ext cx="19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snížení  koncentrace  </a:t>
            </a:r>
          </a:p>
          <a:p>
            <a:pPr algn="ctr"/>
            <a:r>
              <a:rPr lang="cs-CZ" sz="1400" b="1" dirty="0" err="1" smtClean="0">
                <a:solidFill>
                  <a:schemeClr val="accent1"/>
                </a:solidFill>
              </a:rPr>
              <a:t>furosemidu</a:t>
            </a:r>
            <a:r>
              <a:rPr lang="cs-CZ" sz="1400" b="1" dirty="0" smtClean="0">
                <a:solidFill>
                  <a:schemeClr val="accent1"/>
                </a:solidFill>
              </a:rPr>
              <a:t> na 40%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51520" y="332656"/>
            <a:ext cx="8782943" cy="10906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9pPr>
          </a:lstStyle>
          <a:p>
            <a:pPr algn="ctr"/>
            <a:r>
              <a:rPr lang="cs-CZ" sz="3600" kern="0" dirty="0" smtClean="0">
                <a:latin typeface="Arial Black" panose="020B0A04020102020204" pitchFamily="34" charset="0"/>
              </a:rPr>
              <a:t>Jak působí gravidita na léčivo?</a:t>
            </a:r>
          </a:p>
          <a:p>
            <a:pPr algn="ctr"/>
            <a:r>
              <a:rPr lang="cs-CZ" sz="3200" i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Příklady snížení koncentrací KV léčiv:</a:t>
            </a:r>
            <a:endParaRPr lang="cs-CZ" sz="3200" i="1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6959" cy="519336"/>
          </a:xfrm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Lékové interakce na úrovni placenty</a:t>
            </a:r>
            <a:endParaRPr lang="cs-CZ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496944" cy="201622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cs-CZ" sz="2800" b="1" dirty="0" err="1" smtClean="0">
                <a:solidFill>
                  <a:schemeClr val="tx2"/>
                </a:solidFill>
              </a:rPr>
              <a:t>utero</a:t>
            </a:r>
            <a:r>
              <a:rPr lang="cs-CZ" sz="2800" b="1" dirty="0" smtClean="0">
                <a:solidFill>
                  <a:schemeClr val="tx2"/>
                </a:solidFill>
              </a:rPr>
              <a:t>-placentární bariéra je zajištěna eliminačními pumpami (P-</a:t>
            </a:r>
            <a:r>
              <a:rPr lang="cs-CZ" sz="2800" b="1" dirty="0" err="1" smtClean="0">
                <a:solidFill>
                  <a:schemeClr val="tx2"/>
                </a:solidFill>
              </a:rPr>
              <a:t>gp</a:t>
            </a:r>
            <a:r>
              <a:rPr lang="cs-CZ" sz="2800" b="1" dirty="0" smtClean="0">
                <a:solidFill>
                  <a:schemeClr val="tx2"/>
                </a:solidFill>
              </a:rPr>
              <a:t>, OATP,…)</a:t>
            </a:r>
          </a:p>
          <a:p>
            <a:r>
              <a:rPr lang="cs-CZ" sz="2800" b="1" dirty="0" smtClean="0">
                <a:solidFill>
                  <a:schemeClr val="tx2"/>
                </a:solidFill>
              </a:rPr>
              <a:t>jejich inhibice může umožnit </a:t>
            </a:r>
            <a:r>
              <a:rPr lang="cs-CZ" sz="2800" b="1" dirty="0" err="1" smtClean="0">
                <a:solidFill>
                  <a:schemeClr val="tx2"/>
                </a:solidFill>
              </a:rPr>
              <a:t>transplacentární</a:t>
            </a:r>
            <a:r>
              <a:rPr lang="cs-CZ" sz="2800" b="1" dirty="0" smtClean="0">
                <a:solidFill>
                  <a:schemeClr val="tx2"/>
                </a:solidFill>
              </a:rPr>
              <a:t> průnik jinak „bezpečných“ léčiv či teratogenů 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www.frontiersin.org/files/Articles/27396/fphar-03-00126-r2/image_m/fphar-03-00126-g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r="17497"/>
          <a:stretch/>
        </p:blipFill>
        <p:spPr bwMode="auto">
          <a:xfrm>
            <a:off x="683568" y="3346886"/>
            <a:ext cx="7992888" cy="31544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2618" y="4365104"/>
            <a:ext cx="432048" cy="2880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00730" y="5594345"/>
            <a:ext cx="765401" cy="3168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851920" y="3366750"/>
            <a:ext cx="265684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mateřská krev</a:t>
            </a:r>
            <a:endParaRPr lang="cs-CZ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13845" y="6112579"/>
            <a:ext cx="265684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fetální krev</a:t>
            </a:r>
            <a:endParaRPr lang="cs-CZ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Nadpis 1"/>
          <p:cNvSpPr>
            <a:spLocks noGrp="1"/>
          </p:cNvSpPr>
          <p:nvPr>
            <p:ph type="title"/>
          </p:nvPr>
        </p:nvSpPr>
        <p:spPr>
          <a:xfrm>
            <a:off x="107504" y="485800"/>
            <a:ext cx="5256584" cy="114300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Antikoagulancia v graviditě</a:t>
            </a:r>
            <a:endParaRPr lang="cs-CZ" altLang="cs-CZ" sz="24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0403" name="Zástupný symbol pro obsah 2"/>
          <p:cNvSpPr>
            <a:spLocks noGrp="1"/>
          </p:cNvSpPr>
          <p:nvPr>
            <p:ph idx="1"/>
          </p:nvPr>
        </p:nvSpPr>
        <p:spPr>
          <a:xfrm>
            <a:off x="323850" y="1844824"/>
            <a:ext cx="8820150" cy="4467225"/>
          </a:xfrm>
        </p:spPr>
        <p:txBody>
          <a:bodyPr/>
          <a:lstStyle/>
          <a:p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LMWH (</a:t>
            </a:r>
            <a:r>
              <a:rPr lang="cs-CZ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opt</a:t>
            </a:r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  <a:r>
              <a:rPr lang="cs-CZ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enoxaparin</a:t>
            </a:r>
            <a:r>
              <a:rPr lang="cs-CZ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marL="6480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2"/>
                </a:solidFill>
              </a:rPr>
              <a:t>iniciálně 1 mg/kg 2x denně, dále 0,5 mg/kg, u vyššího rizika trombózy či při léčbě </a:t>
            </a:r>
            <a:r>
              <a:rPr lang="cs-CZ" sz="2000" b="1" dirty="0" smtClean="0">
                <a:solidFill>
                  <a:srgbClr val="C00000"/>
                </a:solidFill>
              </a:rPr>
              <a:t>dávka dle aktivity </a:t>
            </a:r>
            <a:r>
              <a:rPr lang="cs-CZ" sz="2000" b="1" dirty="0" err="1" smtClean="0">
                <a:solidFill>
                  <a:srgbClr val="C00000"/>
                </a:solidFill>
              </a:rPr>
              <a:t>antiXa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(vždy u chlop. mechanických protéz)</a:t>
            </a:r>
          </a:p>
          <a:p>
            <a:pPr marL="6480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2"/>
                </a:solidFill>
              </a:rPr>
              <a:t>vysazení 24 hod před plánovaným porodem, </a:t>
            </a:r>
            <a:r>
              <a:rPr lang="cs-CZ" sz="2000" dirty="0" smtClean="0">
                <a:solidFill>
                  <a:schemeClr val="tx2"/>
                </a:solidFill>
              </a:rPr>
              <a:t>(ev. převedení na UFH)</a:t>
            </a:r>
          </a:p>
          <a:p>
            <a:pPr marL="305100" indent="0">
              <a:buNone/>
            </a:pPr>
            <a:r>
              <a:rPr lang="cs-CZ" sz="12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UFH </a:t>
            </a:r>
            <a:r>
              <a:rPr lang="cs-CZ" sz="2000" b="1" dirty="0" smtClean="0">
                <a:solidFill>
                  <a:schemeClr val="tx2"/>
                </a:solidFill>
              </a:rPr>
              <a:t>– jen bezprostředně před porodem, ukončit 4-6 hod před plánovaným porodem </a:t>
            </a:r>
          </a:p>
          <a:p>
            <a:endParaRPr lang="cs-CZ" sz="1200" b="1" dirty="0" smtClean="0">
              <a:solidFill>
                <a:schemeClr val="tx2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kontraindikace DOAC a v ČR i </a:t>
            </a:r>
            <a:r>
              <a:rPr lang="cs-CZ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warfarinu</a:t>
            </a:r>
            <a:endParaRPr lang="cs-CZ" sz="2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cs-CZ" sz="1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chemeClr val="tx2"/>
                </a:solidFill>
              </a:rPr>
              <a:t>u mechanických chlopenních náhrad doporučována léčba LMWH </a:t>
            </a:r>
            <a:r>
              <a:rPr lang="cs-CZ" sz="2400" b="1" dirty="0" smtClean="0">
                <a:solidFill>
                  <a:schemeClr val="tx2"/>
                </a:solidFill>
                <a:latin typeface="Arial"/>
                <a:cs typeface="Arial"/>
              </a:rPr>
              <a:t>→ </a:t>
            </a:r>
            <a:r>
              <a:rPr lang="cs-CZ" sz="2400" b="1" dirty="0" err="1" smtClean="0">
                <a:solidFill>
                  <a:schemeClr val="tx2"/>
                </a:solidFill>
                <a:latin typeface="Arial"/>
                <a:cs typeface="Arial"/>
              </a:rPr>
              <a:t>warfarin</a:t>
            </a:r>
            <a:r>
              <a:rPr lang="cs-CZ" sz="2400" b="1" dirty="0" smtClean="0">
                <a:solidFill>
                  <a:schemeClr val="tx2"/>
                </a:solidFill>
                <a:latin typeface="Arial"/>
                <a:cs typeface="Arial"/>
              </a:rPr>
              <a:t> (bezpečnější pro matku)</a:t>
            </a:r>
            <a:endParaRPr lang="cs-CZ" sz="2400" b="1" dirty="0">
              <a:solidFill>
                <a:schemeClr val="tx2"/>
              </a:solidFill>
            </a:endParaRPr>
          </a:p>
          <a:p>
            <a:endParaRPr lang="cs-CZ" sz="2400" b="1" dirty="0" smtClean="0">
              <a:solidFill>
                <a:srgbClr val="C00000"/>
              </a:solidFill>
            </a:endParaRPr>
          </a:p>
        </p:txBody>
      </p:sp>
      <p:sp>
        <p:nvSpPr>
          <p:cNvPr id="230404" name="TextovéPole 3"/>
          <p:cNvSpPr txBox="1">
            <a:spLocks noChangeArrowheads="1"/>
          </p:cNvSpPr>
          <p:nvPr/>
        </p:nvSpPr>
        <p:spPr bwMode="auto">
          <a:xfrm>
            <a:off x="7234654" y="6536377"/>
            <a:ext cx="1657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200" dirty="0" smtClean="0">
                <a:solidFill>
                  <a:schemeClr val="tx2"/>
                </a:solidFill>
                <a:latin typeface="+mn-lt"/>
              </a:rPr>
              <a:t>ESC </a:t>
            </a:r>
            <a:r>
              <a:rPr lang="cs-CZ" altLang="cs-CZ" sz="1200" dirty="0" err="1" smtClean="0">
                <a:solidFill>
                  <a:schemeClr val="tx2"/>
                </a:solidFill>
                <a:latin typeface="+mn-lt"/>
              </a:rPr>
              <a:t>guidelines</a:t>
            </a:r>
            <a:r>
              <a:rPr lang="cs-CZ" altLang="cs-CZ" sz="1200" dirty="0" smtClean="0">
                <a:solidFill>
                  <a:schemeClr val="tx2"/>
                </a:solidFill>
                <a:latin typeface="+mn-lt"/>
              </a:rPr>
              <a:t>, 2018</a:t>
            </a:r>
            <a:endParaRPr lang="cs-CZ" altLang="cs-CZ" sz="1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8763" t="17423" r="21547" b="32360"/>
          <a:stretch/>
        </p:blipFill>
        <p:spPr>
          <a:xfrm>
            <a:off x="5376735" y="116632"/>
            <a:ext cx="3659761" cy="1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86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175" t="23654" r="30516" b="26312"/>
          <a:stretch/>
        </p:blipFill>
        <p:spPr>
          <a:xfrm>
            <a:off x="35496" y="0"/>
            <a:ext cx="9075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Nadpis 1"/>
          <p:cNvSpPr>
            <a:spLocks noGrp="1"/>
          </p:cNvSpPr>
          <p:nvPr>
            <p:ph type="title"/>
          </p:nvPr>
        </p:nvSpPr>
        <p:spPr>
          <a:xfrm>
            <a:off x="107504" y="485800"/>
            <a:ext cx="5400600" cy="114300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Antihypertenziva v graviditě</a:t>
            </a:r>
            <a:endParaRPr lang="cs-CZ" altLang="cs-CZ" sz="24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0403" name="Zástupný symbol pro obsah 2"/>
          <p:cNvSpPr>
            <a:spLocks noGrp="1"/>
          </p:cNvSpPr>
          <p:nvPr>
            <p:ph idx="1"/>
          </p:nvPr>
        </p:nvSpPr>
        <p:spPr>
          <a:xfrm>
            <a:off x="323850" y="1916832"/>
            <a:ext cx="8712646" cy="4467225"/>
          </a:xfrm>
        </p:spPr>
        <p:txBody>
          <a:bodyPr/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metyldopa</a:t>
            </a:r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(</a:t>
            </a:r>
            <a:r>
              <a:rPr lang="cs-CZ" sz="2400" b="1" dirty="0" err="1" smtClean="0">
                <a:solidFill>
                  <a:srgbClr val="C00000"/>
                </a:solidFill>
              </a:rPr>
              <a:t>Ib</a:t>
            </a:r>
            <a:r>
              <a:rPr lang="cs-CZ" sz="2400" b="1" dirty="0" smtClean="0">
                <a:solidFill>
                  <a:srgbClr val="C00000"/>
                </a:solidFill>
              </a:rPr>
              <a:t>)</a:t>
            </a:r>
            <a:endParaRPr lang="cs-CZ" sz="2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BKK – </a:t>
            </a:r>
            <a:r>
              <a:rPr lang="cs-CZ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amlodipin</a:t>
            </a:r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cs-CZ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nifedipin</a:t>
            </a:r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</a:rPr>
              <a:t>(mírně ↑ </a:t>
            </a:r>
            <a:r>
              <a:rPr lang="cs-CZ" sz="2400" b="1" dirty="0">
                <a:solidFill>
                  <a:schemeClr val="tx2"/>
                </a:solidFill>
              </a:rPr>
              <a:t>riziko </a:t>
            </a:r>
            <a:r>
              <a:rPr lang="cs-CZ" sz="2400" b="1" dirty="0" smtClean="0">
                <a:solidFill>
                  <a:schemeClr val="tx2"/>
                </a:solidFill>
              </a:rPr>
              <a:t>poporodních </a:t>
            </a:r>
            <a:r>
              <a:rPr lang="cs-CZ" sz="2400" b="1" i="1" dirty="0" smtClean="0">
                <a:solidFill>
                  <a:schemeClr val="tx2"/>
                </a:solidFill>
              </a:rPr>
              <a:t>křečí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>
                <a:solidFill>
                  <a:schemeClr val="tx2"/>
                </a:solidFill>
              </a:rPr>
              <a:t>u </a:t>
            </a:r>
            <a:r>
              <a:rPr lang="cs-CZ" sz="2400" b="1" dirty="0" smtClean="0">
                <a:solidFill>
                  <a:schemeClr val="tx2"/>
                </a:solidFill>
              </a:rPr>
              <a:t>novorozence při navození </a:t>
            </a:r>
            <a:r>
              <a:rPr lang="cs-CZ" sz="2400" b="1" dirty="0" err="1" smtClean="0">
                <a:solidFill>
                  <a:schemeClr val="tx2"/>
                </a:solidFill>
              </a:rPr>
              <a:t>hypokalcemie</a:t>
            </a:r>
            <a:r>
              <a:rPr lang="cs-CZ" sz="2400" b="1" dirty="0" smtClean="0">
                <a:solidFill>
                  <a:schemeClr val="tx2"/>
                </a:solidFill>
              </a:rPr>
              <a:t>, mírný </a:t>
            </a:r>
            <a:r>
              <a:rPr lang="cs-CZ" sz="2400" b="1" dirty="0" err="1" smtClean="0">
                <a:solidFill>
                  <a:schemeClr val="tx2"/>
                </a:solidFill>
              </a:rPr>
              <a:t>tokolytický</a:t>
            </a:r>
            <a:r>
              <a:rPr lang="cs-CZ" sz="2400" b="1" dirty="0" smtClean="0">
                <a:solidFill>
                  <a:schemeClr val="tx2"/>
                </a:solidFill>
              </a:rPr>
              <a:t> efekt) </a:t>
            </a:r>
            <a:r>
              <a:rPr lang="cs-CZ" sz="2400" b="1" dirty="0">
                <a:solidFill>
                  <a:srgbClr val="C00000"/>
                </a:solidFill>
              </a:rPr>
              <a:t>(</a:t>
            </a:r>
            <a:r>
              <a:rPr lang="cs-CZ" sz="2400" b="1" dirty="0" smtClean="0">
                <a:solidFill>
                  <a:srgbClr val="C00000"/>
                </a:solidFill>
              </a:rPr>
              <a:t>IC)</a:t>
            </a:r>
            <a:endParaRPr lang="cs-CZ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betablokátory </a:t>
            </a:r>
            <a:r>
              <a:rPr lang="cs-CZ" sz="2400" b="1" dirty="0" smtClean="0">
                <a:solidFill>
                  <a:schemeClr val="tx2"/>
                </a:solidFill>
              </a:rPr>
              <a:t>(↑ riziko poporodní </a:t>
            </a:r>
            <a:r>
              <a:rPr lang="cs-CZ" sz="2400" b="1" i="1" dirty="0" smtClean="0">
                <a:solidFill>
                  <a:schemeClr val="tx2"/>
                </a:solidFill>
              </a:rPr>
              <a:t>hypoglykemie</a:t>
            </a:r>
            <a:r>
              <a:rPr lang="cs-CZ" sz="2400" b="1" dirty="0" smtClean="0">
                <a:solidFill>
                  <a:schemeClr val="tx2"/>
                </a:solidFill>
              </a:rPr>
              <a:t> u novorozence – zejm. při </a:t>
            </a:r>
            <a:r>
              <a:rPr lang="cs-CZ" sz="2400" b="1" dirty="0" smtClean="0">
                <a:solidFill>
                  <a:schemeClr val="tx2"/>
                </a:solidFill>
                <a:latin typeface="Arial"/>
                <a:cs typeface="Arial"/>
              </a:rPr>
              <a:t>gestačním diabetu matky</a:t>
            </a:r>
            <a:r>
              <a:rPr lang="cs-CZ" sz="2400" b="1" dirty="0" smtClean="0">
                <a:solidFill>
                  <a:schemeClr val="tx2"/>
                </a:solidFill>
              </a:rPr>
              <a:t>)</a:t>
            </a:r>
            <a:endParaRPr lang="cs-CZ" sz="2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diuretika </a:t>
            </a:r>
            <a:r>
              <a:rPr lang="cs-CZ" sz="2400" b="1" dirty="0" smtClean="0">
                <a:solidFill>
                  <a:schemeClr val="tx2"/>
                </a:solidFill>
              </a:rPr>
              <a:t>(byla-li užívána již před těhotenstvím) </a:t>
            </a:r>
            <a:r>
              <a:rPr lang="cs-CZ" sz="2400" b="1" dirty="0">
                <a:solidFill>
                  <a:srgbClr val="C00000"/>
                </a:solidFill>
              </a:rPr>
              <a:t>(</a:t>
            </a:r>
            <a:r>
              <a:rPr lang="cs-CZ" sz="2400" b="1" dirty="0" smtClean="0">
                <a:solidFill>
                  <a:srgbClr val="C00000"/>
                </a:solidFill>
              </a:rPr>
              <a:t>IC)</a:t>
            </a:r>
            <a:endParaRPr lang="cs-CZ" sz="2400" b="1" dirty="0" smtClean="0">
              <a:solidFill>
                <a:schemeClr val="tx2"/>
              </a:solidFill>
            </a:endParaRPr>
          </a:p>
          <a:p>
            <a:endParaRPr lang="cs-CZ" sz="1200" b="1" dirty="0" smtClean="0">
              <a:solidFill>
                <a:schemeClr val="tx2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ASA </a:t>
            </a:r>
            <a:r>
              <a:rPr lang="cs-CZ" sz="2400" b="1" dirty="0">
                <a:solidFill>
                  <a:schemeClr val="tx2"/>
                </a:solidFill>
              </a:rPr>
              <a:t>– </a:t>
            </a:r>
            <a:r>
              <a:rPr lang="cs-CZ" sz="2400" b="1" dirty="0" smtClean="0">
                <a:solidFill>
                  <a:schemeClr val="tx2"/>
                </a:solidFill>
              </a:rPr>
              <a:t>doporučeno od </a:t>
            </a:r>
            <a:r>
              <a:rPr lang="cs-CZ" sz="2400" b="1" dirty="0">
                <a:solidFill>
                  <a:schemeClr val="tx2"/>
                </a:solidFill>
              </a:rPr>
              <a:t>12. do 37 </a:t>
            </a:r>
            <a:r>
              <a:rPr lang="cs-CZ" sz="2400" b="1" dirty="0" smtClean="0">
                <a:solidFill>
                  <a:schemeClr val="tx2"/>
                </a:solidFill>
              </a:rPr>
              <a:t>týdne 100 mg </a:t>
            </a:r>
            <a:r>
              <a:rPr 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(IA)</a:t>
            </a:r>
          </a:p>
          <a:p>
            <a:endParaRPr lang="cs-CZ" sz="1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chemeClr val="tx2"/>
                </a:solidFill>
              </a:rPr>
              <a:t>od 2. </a:t>
            </a:r>
            <a:r>
              <a:rPr lang="cs-CZ" sz="2400" b="1" dirty="0" err="1" smtClean="0">
                <a:solidFill>
                  <a:schemeClr val="tx2"/>
                </a:solidFill>
              </a:rPr>
              <a:t>trim</a:t>
            </a:r>
            <a:r>
              <a:rPr lang="cs-CZ" sz="2400" b="1" dirty="0" smtClean="0">
                <a:solidFill>
                  <a:schemeClr val="tx2"/>
                </a:solidFill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</a:rPr>
              <a:t>přísná kontraindikace ACE-I i </a:t>
            </a:r>
            <a:r>
              <a:rPr lang="cs-CZ" sz="2400" b="1" dirty="0" err="1" smtClean="0">
                <a:solidFill>
                  <a:srgbClr val="C00000"/>
                </a:solidFill>
              </a:rPr>
              <a:t>sartanů</a:t>
            </a:r>
            <a:r>
              <a:rPr lang="cs-CZ" sz="2400" b="1" dirty="0" smtClean="0">
                <a:solidFill>
                  <a:srgbClr val="C00000"/>
                </a:solidFill>
              </a:rPr>
              <a:t> (III)</a:t>
            </a:r>
            <a:r>
              <a:rPr lang="cs-CZ" sz="2400" b="1" dirty="0" smtClean="0">
                <a:solidFill>
                  <a:schemeClr val="tx2"/>
                </a:solidFill>
              </a:rPr>
              <a:t>,   od 1. trimestru </a:t>
            </a:r>
            <a:r>
              <a:rPr lang="cs-CZ" sz="2400" b="1" dirty="0" smtClean="0">
                <a:solidFill>
                  <a:srgbClr val="C00000"/>
                </a:solidFill>
              </a:rPr>
              <a:t>nevhodný </a:t>
            </a:r>
            <a:r>
              <a:rPr lang="cs-CZ" sz="2400" b="1" dirty="0" err="1" smtClean="0">
                <a:solidFill>
                  <a:srgbClr val="C00000"/>
                </a:solidFill>
              </a:rPr>
              <a:t>spironolakton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endParaRPr lang="cs-CZ" sz="2400" b="1" dirty="0">
              <a:solidFill>
                <a:srgbClr val="C00000"/>
              </a:solidFill>
            </a:endParaRPr>
          </a:p>
          <a:p>
            <a:endParaRPr lang="cs-CZ" sz="2400" b="1" dirty="0" smtClean="0">
              <a:solidFill>
                <a:srgbClr val="C00000"/>
              </a:solidFill>
            </a:endParaRPr>
          </a:p>
        </p:txBody>
      </p:sp>
      <p:sp>
        <p:nvSpPr>
          <p:cNvPr id="230404" name="TextovéPole 3"/>
          <p:cNvSpPr txBox="1">
            <a:spLocks noChangeArrowheads="1"/>
          </p:cNvSpPr>
          <p:nvPr/>
        </p:nvSpPr>
        <p:spPr bwMode="auto">
          <a:xfrm>
            <a:off x="7234654" y="6536377"/>
            <a:ext cx="1657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200" dirty="0" smtClean="0">
                <a:solidFill>
                  <a:schemeClr val="tx2"/>
                </a:solidFill>
                <a:latin typeface="+mn-lt"/>
              </a:rPr>
              <a:t>ESC </a:t>
            </a:r>
            <a:r>
              <a:rPr lang="cs-CZ" altLang="cs-CZ" sz="1200" dirty="0" err="1" smtClean="0">
                <a:solidFill>
                  <a:schemeClr val="tx2"/>
                </a:solidFill>
                <a:latin typeface="+mn-lt"/>
              </a:rPr>
              <a:t>guidelines</a:t>
            </a:r>
            <a:r>
              <a:rPr lang="cs-CZ" altLang="cs-CZ" sz="1200" dirty="0" smtClean="0">
                <a:solidFill>
                  <a:schemeClr val="tx2"/>
                </a:solidFill>
                <a:latin typeface="+mn-lt"/>
              </a:rPr>
              <a:t>, 2018</a:t>
            </a:r>
            <a:endParaRPr lang="cs-CZ" altLang="cs-CZ" sz="1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8763" t="17423" r="21547" b="32360"/>
          <a:stretch/>
        </p:blipFill>
        <p:spPr>
          <a:xfrm>
            <a:off x="5580112" y="116632"/>
            <a:ext cx="3456384" cy="1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9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94171"/>
            <a:ext cx="5040560" cy="1090613"/>
          </a:xfrm>
        </p:spPr>
        <p:txBody>
          <a:bodyPr/>
          <a:lstStyle/>
          <a:p>
            <a:r>
              <a:rPr lang="cs-CZ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Bezpečnost BB  a BKK v graviditě</a:t>
            </a:r>
            <a:endParaRPr lang="cs-CZ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1" y="2046312"/>
            <a:ext cx="8411790" cy="4191000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analýza </a:t>
            </a:r>
            <a:r>
              <a:rPr lang="cs-CZ" sz="2400" b="1" dirty="0" smtClean="0">
                <a:solidFill>
                  <a:schemeClr val="tx2"/>
                </a:solidFill>
                <a:cs typeface="Arial"/>
              </a:rPr>
              <a:t>&gt;</a:t>
            </a:r>
            <a:r>
              <a:rPr lang="en-US" sz="2400" b="1" dirty="0" smtClean="0">
                <a:solidFill>
                  <a:schemeClr val="tx2"/>
                </a:solidFill>
              </a:rPr>
              <a:t>75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000</a:t>
            </a:r>
            <a:r>
              <a:rPr lang="cs-CZ" sz="2400" b="1" dirty="0" smtClean="0">
                <a:solidFill>
                  <a:schemeClr val="tx2"/>
                </a:solidFill>
              </a:rPr>
              <a:t> těhotenství, </a:t>
            </a:r>
            <a:r>
              <a:rPr lang="en-US" sz="2400" b="1" dirty="0" smtClean="0">
                <a:solidFill>
                  <a:schemeClr val="tx2"/>
                </a:solidFill>
              </a:rPr>
              <a:t>584</a:t>
            </a:r>
            <a:r>
              <a:rPr lang="cs-CZ" sz="2400" b="1" dirty="0" smtClean="0">
                <a:solidFill>
                  <a:schemeClr val="tx2"/>
                </a:solidFill>
              </a:rPr>
              <a:t> léčba BB, </a:t>
            </a:r>
            <a:r>
              <a:rPr lang="en-US" sz="2400" b="1" dirty="0" smtClean="0">
                <a:solidFill>
                  <a:schemeClr val="tx2"/>
                </a:solidFill>
              </a:rPr>
              <a:t>804</a:t>
            </a:r>
            <a:r>
              <a:rPr lang="cs-CZ" sz="2400" b="1" dirty="0" smtClean="0">
                <a:solidFill>
                  <a:schemeClr val="tx2"/>
                </a:solidFill>
              </a:rPr>
              <a:t> BKK</a:t>
            </a:r>
          </a:p>
          <a:p>
            <a:pPr>
              <a:lnSpc>
                <a:spcPts val="3000"/>
              </a:lnSpc>
            </a:pPr>
            <a:r>
              <a:rPr lang="cs-CZ" sz="2800" b="1" dirty="0" smtClean="0">
                <a:solidFill>
                  <a:schemeClr val="tx2"/>
                </a:solidFill>
              </a:rPr>
              <a:t>výskyt </a:t>
            </a:r>
            <a:r>
              <a:rPr lang="en-US" sz="2800" b="1" dirty="0" err="1" smtClean="0">
                <a:solidFill>
                  <a:schemeClr val="tx2"/>
                </a:solidFill>
              </a:rPr>
              <a:t>malforma</a:t>
            </a:r>
            <a:r>
              <a:rPr lang="cs-CZ" sz="2800" b="1" dirty="0" err="1" smtClean="0">
                <a:solidFill>
                  <a:schemeClr val="tx2"/>
                </a:solidFill>
              </a:rPr>
              <a:t>cí</a:t>
            </a:r>
            <a:r>
              <a:rPr lang="cs-CZ" sz="2800" b="1" dirty="0" smtClean="0">
                <a:solidFill>
                  <a:schemeClr val="tx2"/>
                </a:solidFill>
              </a:rPr>
              <a:t> se nelišil </a:t>
            </a:r>
            <a:r>
              <a:rPr lang="cs-CZ" sz="2400" b="1" dirty="0" smtClean="0">
                <a:solidFill>
                  <a:schemeClr val="tx2"/>
                </a:solidFill>
              </a:rPr>
              <a:t>(proti bez léčby)</a:t>
            </a:r>
            <a:r>
              <a:rPr lang="cs-CZ" sz="2800" b="1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</a:rPr>
              <a:t>betablokátory: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</a:rPr>
              <a:t>HR </a:t>
            </a:r>
            <a:r>
              <a:rPr lang="en-US" sz="2800" b="1" dirty="0" smtClean="0">
                <a:solidFill>
                  <a:schemeClr val="tx2"/>
                </a:solidFill>
              </a:rPr>
              <a:t>0</a:t>
            </a:r>
            <a:r>
              <a:rPr lang="cs-CZ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97 </a:t>
            </a:r>
            <a:r>
              <a:rPr lang="en-US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0</a:t>
            </a:r>
            <a:r>
              <a:rPr lang="cs-CZ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81</a:t>
            </a:r>
            <a:r>
              <a:rPr lang="cs-CZ" sz="2800" b="1" dirty="0" smtClean="0">
                <a:solidFill>
                  <a:schemeClr val="tx2"/>
                </a:solidFill>
              </a:rPr>
              <a:t> až </a:t>
            </a:r>
            <a:r>
              <a:rPr lang="en-US" sz="2800" b="1" dirty="0" smtClean="0">
                <a:solidFill>
                  <a:schemeClr val="tx2"/>
                </a:solidFill>
              </a:rPr>
              <a:t>1</a:t>
            </a:r>
            <a:r>
              <a:rPr lang="cs-CZ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16)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</a:rPr>
              <a:t>  </a:t>
            </a:r>
            <a:r>
              <a:rPr lang="cs-CZ" sz="2800" b="1" dirty="0" smtClean="0">
                <a:solidFill>
                  <a:srgbClr val="C00000"/>
                </a:solidFill>
              </a:rPr>
              <a:t>blok. </a:t>
            </a:r>
            <a:r>
              <a:rPr lang="cs-CZ" sz="2800" b="1" dirty="0" err="1" smtClean="0">
                <a:solidFill>
                  <a:srgbClr val="C00000"/>
                </a:solidFill>
              </a:rPr>
              <a:t>kalc</a:t>
            </a:r>
            <a:r>
              <a:rPr lang="cs-CZ" sz="2800" b="1" dirty="0" smtClean="0">
                <a:solidFill>
                  <a:srgbClr val="C00000"/>
                </a:solidFill>
              </a:rPr>
              <a:t>. kanálu</a:t>
            </a:r>
            <a:r>
              <a:rPr lang="cs-CZ" sz="2800" b="1" dirty="0">
                <a:solidFill>
                  <a:srgbClr val="C00000"/>
                </a:solidFill>
              </a:rPr>
              <a:t>: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</a:rPr>
              <a:t>HR 0,</a:t>
            </a:r>
            <a:r>
              <a:rPr lang="en-US" sz="2800" b="1" dirty="0" smtClean="0">
                <a:solidFill>
                  <a:schemeClr val="tx2"/>
                </a:solidFill>
              </a:rPr>
              <a:t>96 </a:t>
            </a:r>
            <a:r>
              <a:rPr lang="en-US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0</a:t>
            </a:r>
            <a:r>
              <a:rPr lang="cs-CZ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47</a:t>
            </a:r>
            <a:r>
              <a:rPr lang="cs-CZ" sz="2800" b="1" dirty="0" smtClean="0">
                <a:solidFill>
                  <a:schemeClr val="tx2"/>
                </a:solidFill>
              </a:rPr>
              <a:t> až </a:t>
            </a:r>
            <a:r>
              <a:rPr lang="en-US" sz="2800" b="1" dirty="0" smtClean="0">
                <a:solidFill>
                  <a:schemeClr val="tx2"/>
                </a:solidFill>
              </a:rPr>
              <a:t>1</a:t>
            </a:r>
            <a:r>
              <a:rPr lang="cs-CZ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97)</a:t>
            </a:r>
            <a:endParaRPr lang="cs-CZ" sz="2800" b="1" dirty="0" smtClean="0">
              <a:solidFill>
                <a:schemeClr val="tx2"/>
              </a:solidFill>
            </a:endParaRPr>
          </a:p>
          <a:p>
            <a:r>
              <a:rPr lang="cs-CZ" sz="2400" b="1" dirty="0" smtClean="0">
                <a:solidFill>
                  <a:schemeClr val="tx2"/>
                </a:solidFill>
              </a:rPr>
              <a:t>omezení: většina gravidních léčena až ve 3. </a:t>
            </a:r>
            <a:r>
              <a:rPr lang="cs-CZ" sz="2400" b="1" dirty="0" err="1" smtClean="0">
                <a:solidFill>
                  <a:schemeClr val="tx2"/>
                </a:solidFill>
              </a:rPr>
              <a:t>trim</a:t>
            </a:r>
            <a:r>
              <a:rPr lang="cs-CZ" sz="2400" b="1" dirty="0" smtClean="0">
                <a:solidFill>
                  <a:schemeClr val="tx2"/>
                </a:solidFill>
              </a:rPr>
              <a:t>., málo dat pro 1. a 2. trimestr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400" b="1" dirty="0" err="1" smtClean="0">
                <a:solidFill>
                  <a:schemeClr val="tx2"/>
                </a:solidFill>
              </a:rPr>
              <a:t>dopor</a:t>
            </a:r>
            <a:r>
              <a:rPr lang="cs-CZ" sz="2400" b="1" dirty="0" smtClean="0">
                <a:solidFill>
                  <a:schemeClr val="tx2"/>
                </a:solidFill>
              </a:rPr>
              <a:t>. postupy </a:t>
            </a:r>
            <a:r>
              <a:rPr lang="cs-CZ" sz="2400" b="1" dirty="0" smtClean="0">
                <a:solidFill>
                  <a:srgbClr val="C00000"/>
                </a:solidFill>
              </a:rPr>
              <a:t>preferují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i="1" dirty="0" err="1" smtClean="0">
                <a:solidFill>
                  <a:schemeClr val="tx2"/>
                </a:solidFill>
              </a:rPr>
              <a:t>metoprolol</a:t>
            </a:r>
            <a:r>
              <a:rPr lang="cs-CZ" sz="2400" b="1" dirty="0" smtClean="0">
                <a:solidFill>
                  <a:schemeClr val="tx2"/>
                </a:solidFill>
              </a:rPr>
              <a:t>, </a:t>
            </a:r>
            <a:r>
              <a:rPr lang="cs-CZ" sz="2400" b="1" i="1" dirty="0" err="1" smtClean="0">
                <a:solidFill>
                  <a:schemeClr val="tx2"/>
                </a:solidFill>
              </a:rPr>
              <a:t>bisoprolol</a:t>
            </a:r>
            <a:r>
              <a:rPr lang="cs-CZ" sz="2400" b="1" dirty="0" smtClean="0">
                <a:solidFill>
                  <a:schemeClr val="tx2"/>
                </a:solidFill>
              </a:rPr>
              <a:t>, ev. </a:t>
            </a:r>
            <a:r>
              <a:rPr lang="cs-CZ" sz="2400" b="1" i="1" dirty="0" err="1" smtClean="0">
                <a:solidFill>
                  <a:schemeClr val="tx2"/>
                </a:solidFill>
              </a:rPr>
              <a:t>labetalol</a:t>
            </a:r>
            <a:r>
              <a:rPr lang="cs-CZ" sz="2400" b="1" dirty="0" smtClean="0">
                <a:solidFill>
                  <a:schemeClr val="tx2"/>
                </a:solidFill>
              </a:rPr>
              <a:t> či </a:t>
            </a:r>
            <a:r>
              <a:rPr lang="cs-CZ" sz="2400" b="1" i="1" dirty="0" err="1" smtClean="0">
                <a:solidFill>
                  <a:schemeClr val="tx2"/>
                </a:solidFill>
              </a:rPr>
              <a:t>karvedilol</a:t>
            </a:r>
            <a:r>
              <a:rPr lang="cs-CZ" sz="2400" b="1" i="1" dirty="0" smtClean="0">
                <a:solidFill>
                  <a:schemeClr val="tx2"/>
                </a:solidFill>
              </a:rPr>
              <a:t>, </a:t>
            </a:r>
            <a:r>
              <a:rPr lang="cs-CZ" sz="2400" b="1" dirty="0" smtClean="0">
                <a:solidFill>
                  <a:srgbClr val="C00000"/>
                </a:solidFill>
              </a:rPr>
              <a:t>nedoporučují</a:t>
            </a:r>
            <a:r>
              <a:rPr lang="cs-CZ" sz="2400" b="1" i="1" dirty="0" smtClean="0">
                <a:solidFill>
                  <a:schemeClr val="tx2"/>
                </a:solidFill>
              </a:rPr>
              <a:t> </a:t>
            </a:r>
            <a:r>
              <a:rPr lang="cs-CZ" sz="2400" b="1" i="1" dirty="0" err="1" smtClean="0">
                <a:solidFill>
                  <a:schemeClr val="tx2"/>
                </a:solidFill>
              </a:rPr>
              <a:t>atenolol</a:t>
            </a:r>
            <a:endParaRPr lang="cs-CZ" sz="2400" b="1" i="1" dirty="0" smtClean="0">
              <a:solidFill>
                <a:schemeClr val="tx2"/>
              </a:solidFill>
            </a:endParaRPr>
          </a:p>
          <a:p>
            <a:r>
              <a:rPr lang="cs-CZ" sz="2400" b="1" dirty="0" smtClean="0">
                <a:solidFill>
                  <a:schemeClr val="tx2"/>
                </a:solidFill>
              </a:rPr>
              <a:t>u BKK není uvedena preference, je však dostupná malá studie dokládající bezpečnost </a:t>
            </a:r>
            <a:r>
              <a:rPr lang="cs-CZ" sz="2400" b="1" i="1" dirty="0" err="1" smtClean="0">
                <a:solidFill>
                  <a:schemeClr val="tx2"/>
                </a:solidFill>
              </a:rPr>
              <a:t>amlodipinu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endParaRPr lang="cs-CZ" sz="24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t="15204" r="46474" b="65829"/>
          <a:stretch/>
        </p:blipFill>
        <p:spPr bwMode="auto">
          <a:xfrm>
            <a:off x="5652120" y="148179"/>
            <a:ext cx="3356042" cy="12645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83568" y="4941168"/>
            <a:ext cx="76328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94171"/>
            <a:ext cx="8854951" cy="1090613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Proč ASA v prevenci </a:t>
            </a:r>
            <a:r>
              <a:rPr lang="cs-CZ" sz="3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preeklampsie</a:t>
            </a:r>
            <a:r>
              <a:rPr lang="cs-CZ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(nejen) u hypertenze?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356" y="1844824"/>
            <a:ext cx="6020836" cy="4191000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↑ riziko </a:t>
            </a:r>
            <a:r>
              <a:rPr lang="cs-CZ" sz="2800" b="1" dirty="0" err="1" smtClean="0">
                <a:solidFill>
                  <a:schemeClr val="tx2"/>
                </a:solidFill>
              </a:rPr>
              <a:t>preeklamsie</a:t>
            </a:r>
            <a:r>
              <a:rPr lang="cs-CZ" sz="2800" b="1" dirty="0">
                <a:solidFill>
                  <a:schemeClr val="tx2"/>
                </a:solidFill>
              </a:rPr>
              <a:t>/</a:t>
            </a:r>
            <a:r>
              <a:rPr lang="cs-CZ" sz="2800" b="1" dirty="0" smtClean="0">
                <a:solidFill>
                  <a:schemeClr val="tx2"/>
                </a:solidFill>
              </a:rPr>
              <a:t>eklampsie                         u gravidních </a:t>
            </a:r>
            <a:r>
              <a:rPr lang="cs-CZ" sz="2800" b="1" dirty="0" err="1" smtClean="0">
                <a:solidFill>
                  <a:schemeClr val="tx2"/>
                </a:solidFill>
              </a:rPr>
              <a:t>hypertoniček</a:t>
            </a:r>
            <a:r>
              <a:rPr lang="cs-CZ" sz="2800" b="1" dirty="0" smtClean="0">
                <a:solidFill>
                  <a:schemeClr val="tx2"/>
                </a:solidFill>
              </a:rPr>
              <a:t>,                     diabetiček či při nefropatii</a:t>
            </a:r>
          </a:p>
          <a:p>
            <a:endParaRPr lang="cs-CZ" sz="1400" b="1" dirty="0" smtClean="0">
              <a:solidFill>
                <a:schemeClr val="tx2"/>
              </a:solidFill>
            </a:endParaRPr>
          </a:p>
          <a:p>
            <a:r>
              <a:rPr lang="cs-CZ" sz="2800" b="1" dirty="0" err="1" smtClean="0">
                <a:solidFill>
                  <a:schemeClr val="tx2"/>
                </a:solidFill>
              </a:rPr>
              <a:t>význ</a:t>
            </a:r>
            <a:r>
              <a:rPr lang="cs-CZ" sz="2800" b="1" dirty="0" smtClean="0">
                <a:solidFill>
                  <a:schemeClr val="tx2"/>
                </a:solidFill>
              </a:rPr>
              <a:t>. </a:t>
            </a:r>
            <a:r>
              <a:rPr lang="cs-CZ" sz="2800" b="1" dirty="0" err="1" smtClean="0">
                <a:solidFill>
                  <a:schemeClr val="tx2"/>
                </a:solidFill>
              </a:rPr>
              <a:t>patofyz</a:t>
            </a:r>
            <a:r>
              <a:rPr lang="cs-CZ" sz="2800" b="1" dirty="0" smtClean="0">
                <a:solidFill>
                  <a:schemeClr val="tx2"/>
                </a:solidFill>
              </a:rPr>
              <a:t>. momentem                                         </a:t>
            </a:r>
            <a:r>
              <a:rPr lang="cs-CZ" sz="2800" b="1" dirty="0" err="1" smtClean="0">
                <a:solidFill>
                  <a:schemeClr val="tx2"/>
                </a:solidFill>
              </a:rPr>
              <a:t>preeklampsie</a:t>
            </a:r>
            <a:r>
              <a:rPr lang="cs-CZ" sz="2800" b="1" dirty="0" smtClean="0">
                <a:solidFill>
                  <a:schemeClr val="tx2"/>
                </a:solidFill>
              </a:rPr>
              <a:t> je ↑↑↑ TXA</a:t>
            </a:r>
            <a:r>
              <a:rPr lang="cs-CZ" sz="2800" b="1" baseline="-25000" dirty="0" smtClean="0">
                <a:solidFill>
                  <a:schemeClr val="tx2"/>
                </a:solidFill>
              </a:rPr>
              <a:t>2</a:t>
            </a:r>
            <a:r>
              <a:rPr lang="cs-CZ" sz="2800" b="1" dirty="0" smtClean="0">
                <a:solidFill>
                  <a:schemeClr val="tx2"/>
                </a:solidFill>
              </a:rPr>
              <a:t>/PGI</a:t>
            </a:r>
            <a:r>
              <a:rPr lang="cs-CZ" sz="2800" b="1" baseline="-25000" dirty="0" smtClean="0">
                <a:solidFill>
                  <a:schemeClr val="tx2"/>
                </a:solidFill>
              </a:rPr>
              <a:t>2</a:t>
            </a:r>
            <a:r>
              <a:rPr lang="cs-CZ" sz="2800" b="1" dirty="0" smtClean="0">
                <a:solidFill>
                  <a:schemeClr val="tx2"/>
                </a:solidFill>
              </a:rPr>
              <a:t>  </a:t>
            </a:r>
          </a:p>
          <a:p>
            <a:endParaRPr lang="cs-CZ" sz="1400" b="1" dirty="0" smtClean="0">
              <a:solidFill>
                <a:schemeClr val="tx2"/>
              </a:solidFill>
            </a:endParaRPr>
          </a:p>
          <a:p>
            <a:r>
              <a:rPr lang="cs-CZ" sz="2800" b="1" dirty="0" smtClean="0">
                <a:solidFill>
                  <a:schemeClr val="tx2"/>
                </a:solidFill>
              </a:rPr>
              <a:t>podávání ASA (blokáda COX) upravuje poměr </a:t>
            </a:r>
            <a:r>
              <a:rPr lang="cs-CZ" sz="2800" b="1" dirty="0">
                <a:solidFill>
                  <a:schemeClr val="tx2"/>
                </a:solidFill>
              </a:rPr>
              <a:t>TXA</a:t>
            </a:r>
            <a:r>
              <a:rPr lang="cs-CZ" sz="2800" b="1" baseline="-25000" dirty="0">
                <a:solidFill>
                  <a:schemeClr val="tx2"/>
                </a:solidFill>
              </a:rPr>
              <a:t>2</a:t>
            </a:r>
            <a:r>
              <a:rPr lang="cs-CZ" sz="2800" b="1" dirty="0">
                <a:solidFill>
                  <a:schemeClr val="tx2"/>
                </a:solidFill>
              </a:rPr>
              <a:t>/PGI</a:t>
            </a:r>
            <a:r>
              <a:rPr lang="cs-CZ" sz="2800" b="1" baseline="-25000" dirty="0">
                <a:solidFill>
                  <a:schemeClr val="tx2"/>
                </a:solidFill>
              </a:rPr>
              <a:t>2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</a:rPr>
              <a:t>a snižuje výskyt </a:t>
            </a:r>
            <a:r>
              <a:rPr lang="cs-CZ" sz="2800" b="1" dirty="0" err="1" smtClean="0">
                <a:solidFill>
                  <a:schemeClr val="tx2"/>
                </a:solidFill>
              </a:rPr>
              <a:t>preeklampsie</a:t>
            </a:r>
            <a:r>
              <a:rPr lang="cs-CZ" sz="2800" b="1" dirty="0" smtClean="0">
                <a:solidFill>
                  <a:schemeClr val="tx2"/>
                </a:solidFill>
              </a:rPr>
              <a:t>                    a eklampsie</a:t>
            </a:r>
            <a:endParaRPr lang="cs-CZ" sz="2800" b="1" dirty="0">
              <a:solidFill>
                <a:schemeClr val="tx2"/>
              </a:solidFill>
            </a:endParaRPr>
          </a:p>
          <a:p>
            <a:endParaRPr lang="cs-CZ" sz="2800" b="1" dirty="0" smtClean="0">
              <a:solidFill>
                <a:schemeClr val="tx2"/>
              </a:solidFill>
            </a:endParaRPr>
          </a:p>
          <a:p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6612" t="21671" r="20076" b="24801"/>
          <a:stretch/>
        </p:blipFill>
        <p:spPr>
          <a:xfrm>
            <a:off x="6012160" y="2060848"/>
            <a:ext cx="3024336" cy="1892648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2" descr="https://ars.els-cdn.com/content/image/1-s2.0-S0049384811000326-g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8" t="10013"/>
          <a:stretch/>
        </p:blipFill>
        <p:spPr bwMode="auto">
          <a:xfrm>
            <a:off x="6012160" y="4221088"/>
            <a:ext cx="3024336" cy="21602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 rot="16200000">
            <a:off x="5937885" y="5226933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err="1" smtClean="0">
                <a:solidFill>
                  <a:srgbClr val="C00000"/>
                </a:solidFill>
              </a:rPr>
              <a:t>metab</a:t>
            </a:r>
            <a:r>
              <a:rPr lang="cs-CZ" sz="1100" b="1" dirty="0" smtClean="0">
                <a:solidFill>
                  <a:srgbClr val="C00000"/>
                </a:solidFill>
              </a:rPr>
              <a:t>. TXA2</a:t>
            </a:r>
            <a:endParaRPr lang="cs-CZ" sz="1100" b="1" dirty="0">
              <a:solidFill>
                <a:srgbClr val="C00000"/>
              </a:solidFill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7976225" y="4941168"/>
            <a:ext cx="300919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513322" y="4365104"/>
            <a:ext cx="1451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  <a:latin typeface="Arial Black" panose="020B0A04020102020204" pitchFamily="34" charset="0"/>
              </a:rPr>
              <a:t>p</a:t>
            </a:r>
            <a:r>
              <a:rPr lang="cs-CZ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 2 týdnech</a:t>
            </a:r>
          </a:p>
          <a:p>
            <a:r>
              <a:rPr lang="cs-CZ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léčby ASA</a:t>
            </a:r>
            <a:endParaRPr lang="cs-CZ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78396" y="6556702"/>
            <a:ext cx="26581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sz="600" dirty="0">
                <a:hlinkClick r:id="rId4" tooltip="Go to Thrombosis Research on ScienceDirect"/>
              </a:rPr>
              <a:t>Thrombosis </a:t>
            </a:r>
            <a:r>
              <a:rPr lang="en-US" sz="600" dirty="0" smtClean="0">
                <a:hlinkClick r:id="rId4" tooltip="Go to Thrombosis Research on ScienceDirect"/>
              </a:rPr>
              <a:t>Research</a:t>
            </a:r>
            <a:r>
              <a:rPr lang="cs-CZ" sz="600" dirty="0" smtClean="0"/>
              <a:t>, </a:t>
            </a:r>
            <a:r>
              <a:rPr lang="en-US" sz="600" dirty="0" smtClean="0">
                <a:hlinkClick r:id="rId5" tooltip="Go to table of contents for this volume/issue"/>
              </a:rPr>
              <a:t>Volume </a:t>
            </a:r>
            <a:r>
              <a:rPr lang="en-US" sz="600" dirty="0">
                <a:hlinkClick r:id="rId5" tooltip="Go to table of contents for this volume/issue"/>
              </a:rPr>
              <a:t>127, Issue 6</a:t>
            </a:r>
            <a:r>
              <a:rPr lang="en-US" sz="600" dirty="0"/>
              <a:t>, June 2011, Pages </a:t>
            </a:r>
            <a:r>
              <a:rPr lang="en-US" sz="600" dirty="0" smtClean="0"/>
              <a:t>605-606</a:t>
            </a:r>
            <a:endParaRPr lang="cs-CZ" sz="600" b="1" dirty="0"/>
          </a:p>
        </p:txBody>
      </p:sp>
    </p:spTree>
    <p:extLst>
      <p:ext uri="{BB962C8B-B14F-4D97-AF65-F5344CB8AC3E}">
        <p14:creationId xmlns:p14="http://schemas.microsoft.com/office/powerpoint/2010/main" val="1178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xmlns="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68907"/>
              </p:ext>
            </p:extLst>
          </p:nvPr>
        </p:nvGraphicFramePr>
        <p:xfrm>
          <a:off x="386179" y="1670435"/>
          <a:ext cx="8316157" cy="480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xmlns="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xmlns="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xmlns="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xmlns="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9144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01152"/>
              </p:ext>
            </p:extLst>
          </p:nvPr>
        </p:nvGraphicFramePr>
        <p:xfrm>
          <a:off x="912813" y="2780928"/>
          <a:ext cx="3803203" cy="380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2230" t="16456" r="31216" b="3904"/>
          <a:stretch/>
        </p:blipFill>
        <p:spPr>
          <a:xfrm>
            <a:off x="5220072" y="2780928"/>
            <a:ext cx="3342503" cy="380823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331640" y="3265239"/>
            <a:ext cx="331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2"/>
                </a:solidFill>
              </a:rPr>
              <a:t>RR </a:t>
            </a:r>
            <a:r>
              <a:rPr lang="it-IT" sz="1400" b="1" dirty="0" smtClean="0">
                <a:solidFill>
                  <a:schemeClr val="tx2"/>
                </a:solidFill>
              </a:rPr>
              <a:t>0</a:t>
            </a:r>
            <a:r>
              <a:rPr lang="cs-CZ" sz="1400" b="1" dirty="0" smtClean="0">
                <a:solidFill>
                  <a:schemeClr val="tx2"/>
                </a:solidFill>
              </a:rPr>
              <a:t>,</a:t>
            </a:r>
            <a:r>
              <a:rPr lang="it-IT" sz="1400" b="1" dirty="0" smtClean="0">
                <a:solidFill>
                  <a:schemeClr val="tx2"/>
                </a:solidFill>
              </a:rPr>
              <a:t>38</a:t>
            </a:r>
            <a:r>
              <a:rPr lang="it-IT" sz="1400" b="1" dirty="0">
                <a:solidFill>
                  <a:schemeClr val="tx2"/>
                </a:solidFill>
              </a:rPr>
              <a:t>; 95% CI </a:t>
            </a:r>
            <a:r>
              <a:rPr lang="it-IT" sz="1400" b="1" dirty="0" smtClean="0">
                <a:solidFill>
                  <a:schemeClr val="tx2"/>
                </a:solidFill>
              </a:rPr>
              <a:t>0</a:t>
            </a:r>
            <a:r>
              <a:rPr lang="cs-CZ" sz="1400" b="1" dirty="0" smtClean="0">
                <a:solidFill>
                  <a:schemeClr val="tx2"/>
                </a:solidFill>
              </a:rPr>
              <a:t>,</a:t>
            </a:r>
            <a:r>
              <a:rPr lang="it-IT" sz="1400" b="1" dirty="0" smtClean="0">
                <a:solidFill>
                  <a:schemeClr val="tx2"/>
                </a:solidFill>
              </a:rPr>
              <a:t>20–0</a:t>
            </a:r>
            <a:r>
              <a:rPr lang="cs-CZ" sz="1400" b="1" dirty="0" smtClean="0">
                <a:solidFill>
                  <a:schemeClr val="tx2"/>
                </a:solidFill>
              </a:rPr>
              <a:t>,</a:t>
            </a:r>
            <a:r>
              <a:rPr lang="it-IT" sz="1400" b="1" dirty="0" smtClean="0">
                <a:solidFill>
                  <a:schemeClr val="tx2"/>
                </a:solidFill>
              </a:rPr>
              <a:t>74</a:t>
            </a:r>
            <a:r>
              <a:rPr lang="it-IT" sz="1400" b="1" dirty="0">
                <a:solidFill>
                  <a:schemeClr val="tx2"/>
                </a:solidFill>
              </a:rPr>
              <a:t>; p = </a:t>
            </a:r>
            <a:r>
              <a:rPr lang="it-IT" sz="1400" b="1" dirty="0" smtClean="0">
                <a:solidFill>
                  <a:schemeClr val="tx2"/>
                </a:solidFill>
              </a:rPr>
              <a:t>0</a:t>
            </a:r>
            <a:r>
              <a:rPr lang="cs-CZ" sz="1400" b="1" dirty="0" smtClean="0">
                <a:solidFill>
                  <a:schemeClr val="tx2"/>
                </a:solidFill>
              </a:rPr>
              <a:t>,</a:t>
            </a:r>
            <a:r>
              <a:rPr lang="it-IT" sz="1400" b="1" dirty="0" smtClean="0">
                <a:solidFill>
                  <a:schemeClr val="tx2"/>
                </a:solidFill>
              </a:rPr>
              <a:t>004</a:t>
            </a:r>
            <a:r>
              <a:rPr lang="it-IT" sz="1400" b="1" dirty="0">
                <a:solidFill>
                  <a:schemeClr val="tx2"/>
                </a:solidFill>
              </a:rPr>
              <a:t>)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72909" y="5589240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1,1%</a:t>
            </a:r>
            <a:endParaRPr lang="cs-CZ" sz="12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874394" y="55718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4,3%</a:t>
            </a:r>
            <a:endParaRPr lang="cs-CZ" sz="12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6024" y="1844824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tx2"/>
                </a:solidFill>
              </a:rPr>
              <a:t>ASPRE trial, </a:t>
            </a:r>
            <a:r>
              <a:rPr lang="cs-CZ" sz="2400" b="1" dirty="0">
                <a:solidFill>
                  <a:schemeClr val="tx2"/>
                </a:solidFill>
              </a:rPr>
              <a:t>2,7 tis. </a:t>
            </a:r>
            <a:r>
              <a:rPr lang="cs-CZ" sz="2400" b="1" dirty="0" smtClean="0">
                <a:solidFill>
                  <a:schemeClr val="tx2"/>
                </a:solidFill>
              </a:rPr>
              <a:t>gravidních s ↑ rizikem </a:t>
            </a:r>
            <a:r>
              <a:rPr lang="cs-CZ" sz="2400" b="1" dirty="0" err="1" smtClean="0">
                <a:solidFill>
                  <a:schemeClr val="tx2"/>
                </a:solidFill>
              </a:rPr>
              <a:t>preeklampsie</a:t>
            </a:r>
            <a:r>
              <a:rPr lang="cs-CZ" sz="2400" b="1" dirty="0" smtClean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cs-CZ" sz="2400" b="1" dirty="0" smtClean="0">
                <a:solidFill>
                  <a:schemeClr val="tx2"/>
                </a:solidFill>
              </a:rPr>
              <a:t>1 776 randomizace, od 11 týdne ASA 150 mg či placebo 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179512" y="394171"/>
            <a:ext cx="8854951" cy="1090613"/>
          </a:xfrm>
        </p:spPr>
        <p:txBody>
          <a:bodyPr/>
          <a:lstStyle/>
          <a:p>
            <a:pPr algn="ctr"/>
            <a:r>
              <a:rPr lang="cs-CZ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Význam </a:t>
            </a: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ASA v prevenci </a:t>
            </a:r>
            <a:r>
              <a:rPr lang="cs-CZ" sz="32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preeklampsie</a:t>
            </a:r>
            <a:r>
              <a:rPr lang="cs-CZ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(nejen) u hypertenze?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621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9382" t="29152" r="29691" b="10367"/>
          <a:stretch/>
        </p:blipFill>
        <p:spPr>
          <a:xfrm>
            <a:off x="315781" y="188640"/>
            <a:ext cx="8727853" cy="63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Nadpis 1"/>
          <p:cNvSpPr>
            <a:spLocks noGrp="1"/>
          </p:cNvSpPr>
          <p:nvPr>
            <p:ph type="title"/>
          </p:nvPr>
        </p:nvSpPr>
        <p:spPr>
          <a:xfrm>
            <a:off x="107504" y="485800"/>
            <a:ext cx="8640960" cy="1143000"/>
          </a:xfrm>
        </p:spPr>
        <p:txBody>
          <a:bodyPr/>
          <a:lstStyle/>
          <a:p>
            <a:r>
              <a:rPr lang="cs-CZ" altLang="cs-CZ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Statiny</a:t>
            </a:r>
            <a:r>
              <a:rPr lang="cs-CZ" altLang="cs-CZ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v graviditě</a:t>
            </a:r>
            <a:br>
              <a:rPr lang="cs-CZ" altLang="cs-CZ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latin typeface="+mn-lt"/>
                <a:cs typeface="Times New Roman" panose="02020603050405020304" pitchFamily="18" charset="0"/>
              </a:rPr>
              <a:t>(k</a:t>
            </a:r>
            <a:r>
              <a:rPr lang="en-US" altLang="cs-CZ" sz="2400" b="0" dirty="0" err="1" smtClean="0">
                <a:latin typeface="+mn-lt"/>
                <a:cs typeface="Times New Roman" panose="02020603050405020304" pitchFamily="18" charset="0"/>
              </a:rPr>
              <a:t>ohort</a:t>
            </a:r>
            <a:r>
              <a:rPr lang="cs-CZ" altLang="cs-CZ" sz="2400" b="0" dirty="0" err="1" smtClean="0">
                <a:latin typeface="+mn-lt"/>
                <a:cs typeface="Times New Roman" panose="02020603050405020304" pitchFamily="18" charset="0"/>
              </a:rPr>
              <a:t>ová</a:t>
            </a:r>
            <a:r>
              <a:rPr lang="en-US" altLang="cs-CZ" sz="2400" b="0" dirty="0" smtClean="0">
                <a:latin typeface="+mn-lt"/>
                <a:cs typeface="Times New Roman" panose="02020603050405020304" pitchFamily="18" charset="0"/>
              </a:rPr>
              <a:t> stud</a:t>
            </a:r>
            <a:r>
              <a:rPr lang="cs-CZ" altLang="cs-CZ" sz="2400" b="0" dirty="0" err="1" smtClean="0">
                <a:latin typeface="+mn-lt"/>
                <a:cs typeface="Times New Roman" panose="02020603050405020304" pitchFamily="18" charset="0"/>
              </a:rPr>
              <a:t>ie</a:t>
            </a:r>
            <a:r>
              <a:rPr lang="cs-CZ" altLang="cs-CZ" sz="2400" b="0" dirty="0" smtClean="0">
                <a:latin typeface="+mn-lt"/>
                <a:cs typeface="Times New Roman" panose="02020603050405020304" pitchFamily="18" charset="0"/>
              </a:rPr>
              <a:t> u 1 200 ♀ užívajících </a:t>
            </a:r>
            <a:r>
              <a:rPr lang="cs-CZ" altLang="cs-CZ" sz="2400" b="0" dirty="0" err="1" smtClean="0">
                <a:latin typeface="+mn-lt"/>
                <a:cs typeface="Times New Roman" panose="02020603050405020304" pitchFamily="18" charset="0"/>
              </a:rPr>
              <a:t>statiny</a:t>
            </a:r>
            <a:r>
              <a:rPr lang="cs-CZ" altLang="cs-CZ" sz="2400" b="0" dirty="0" smtClean="0">
                <a:latin typeface="+mn-lt"/>
                <a:cs typeface="Times New Roman" panose="02020603050405020304" pitchFamily="18" charset="0"/>
              </a:rPr>
              <a:t> v graviditě)</a:t>
            </a:r>
            <a:endParaRPr lang="cs-CZ" altLang="cs-CZ" sz="24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0403" name="Zástupný symbol pro obsah 2"/>
          <p:cNvSpPr>
            <a:spLocks noGrp="1"/>
          </p:cNvSpPr>
          <p:nvPr>
            <p:ph idx="1"/>
          </p:nvPr>
        </p:nvSpPr>
        <p:spPr>
          <a:xfrm>
            <a:off x="323850" y="1916832"/>
            <a:ext cx="8612188" cy="4467225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léčba </a:t>
            </a:r>
            <a:r>
              <a:rPr lang="cs-CZ" altLang="cs-CZ" sz="2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statiny</a:t>
            </a: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v prvém trimestru zvýšila riziko malformací plodu o </a:t>
            </a:r>
            <a:r>
              <a:rPr lang="cs-CZ" altLang="cs-CZ" sz="2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relat</a:t>
            </a: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 79% (o </a:t>
            </a:r>
            <a:r>
              <a:rPr lang="cs-CZ" altLang="cs-CZ" sz="2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absol</a:t>
            </a: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 2%)</a:t>
            </a:r>
            <a:endParaRPr lang="en-US" altLang="cs-CZ" sz="20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•"/>
            </a:pP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velká část žen (užívajících </a:t>
            </a:r>
            <a:r>
              <a:rPr lang="cs-CZ" altLang="cs-CZ" sz="2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statiny</a:t>
            </a: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) měla diabetes, přítomnost diabetu zvýšila riziko malformací o 34%</a:t>
            </a:r>
            <a:r>
              <a:rPr lang="cs-CZ" altLang="cs-CZ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po korekci výsledků na riziko vyplývající z přítomnosti diabetu, zůstalo teratogenní riziko </a:t>
            </a:r>
            <a:r>
              <a:rPr lang="cs-CZ" altLang="cs-CZ" sz="2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statinu</a:t>
            </a:r>
            <a:r>
              <a:rPr lang="cs-CZ" altLang="cs-CZ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nevýznamné    </a:t>
            </a:r>
            <a:r>
              <a:rPr lang="cs-CZ" altLang="cs-CZ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(↑ rizika </a:t>
            </a:r>
            <a:r>
              <a:rPr lang="cs-CZ" altLang="cs-CZ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pouze o </a:t>
            </a:r>
            <a:r>
              <a:rPr lang="cs-CZ" altLang="cs-CZ" sz="2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relat</a:t>
            </a:r>
            <a:r>
              <a:rPr lang="cs-CZ" altLang="cs-CZ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 7%, </a:t>
            </a:r>
            <a:r>
              <a:rPr lang="cs-CZ" altLang="cs-CZ" sz="24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podskup</a:t>
            </a:r>
            <a:r>
              <a:rPr lang="cs-CZ" altLang="cs-CZ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 analýza stejná)</a:t>
            </a:r>
          </a:p>
        </p:txBody>
      </p:sp>
      <p:sp>
        <p:nvSpPr>
          <p:cNvPr id="230404" name="TextovéPole 3"/>
          <p:cNvSpPr txBox="1">
            <a:spLocks noChangeArrowheads="1"/>
          </p:cNvSpPr>
          <p:nvPr/>
        </p:nvSpPr>
        <p:spPr bwMode="auto">
          <a:xfrm>
            <a:off x="4918380" y="6536377"/>
            <a:ext cx="40461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200" dirty="0">
                <a:solidFill>
                  <a:schemeClr val="tx2"/>
                </a:solidFill>
                <a:latin typeface="+mn-lt"/>
              </a:rPr>
              <a:t>BMJ </a:t>
            </a:r>
            <a:r>
              <a:rPr lang="cs-CZ" altLang="cs-CZ" sz="1200" dirty="0" smtClean="0">
                <a:solidFill>
                  <a:schemeClr val="tx2"/>
                </a:solidFill>
                <a:latin typeface="+mn-lt"/>
              </a:rPr>
              <a:t>2015;350:h1035, </a:t>
            </a:r>
            <a:r>
              <a:rPr lang="cs-CZ" sz="1200" dirty="0"/>
              <a:t> </a:t>
            </a:r>
            <a:r>
              <a:rPr lang="cs-CZ" sz="1200" dirty="0">
                <a:hlinkClick r:id="rId2"/>
              </a:rPr>
              <a:t>https://doi.org/10.1136/bmj.h1035</a:t>
            </a:r>
            <a:endParaRPr lang="cs-CZ" altLang="cs-CZ" sz="1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8188" t="73800" r="31101" b="15000"/>
          <a:stretch/>
        </p:blipFill>
        <p:spPr>
          <a:xfrm>
            <a:off x="774832" y="4829423"/>
            <a:ext cx="7901624" cy="155463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30313" t="17801" r="31101" b="66799"/>
          <a:stretch/>
        </p:blipFill>
        <p:spPr>
          <a:xfrm>
            <a:off x="6170578" y="253447"/>
            <a:ext cx="2851517" cy="87129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53961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Nadpis 1"/>
          <p:cNvSpPr>
            <a:spLocks noGrp="1"/>
          </p:cNvSpPr>
          <p:nvPr>
            <p:ph type="title"/>
          </p:nvPr>
        </p:nvSpPr>
        <p:spPr>
          <a:xfrm>
            <a:off x="107504" y="485800"/>
            <a:ext cx="8640960" cy="1143000"/>
          </a:xfrm>
        </p:spPr>
        <p:txBody>
          <a:bodyPr/>
          <a:lstStyle/>
          <a:p>
            <a:r>
              <a:rPr lang="cs-CZ" altLang="cs-CZ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Statiny</a:t>
            </a:r>
            <a:r>
              <a:rPr lang="cs-CZ" altLang="cs-CZ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v graviditě</a:t>
            </a:r>
            <a:br>
              <a:rPr lang="cs-CZ" altLang="cs-CZ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latin typeface="+mn-lt"/>
                <a:cs typeface="Times New Roman" panose="02020603050405020304" pitchFamily="18" charset="0"/>
              </a:rPr>
              <a:t>(k</a:t>
            </a:r>
            <a:r>
              <a:rPr lang="en-US" altLang="cs-CZ" sz="2400" b="0" dirty="0" err="1" smtClean="0">
                <a:latin typeface="+mn-lt"/>
                <a:cs typeface="Times New Roman" panose="02020603050405020304" pitchFamily="18" charset="0"/>
              </a:rPr>
              <a:t>ohort</a:t>
            </a:r>
            <a:r>
              <a:rPr lang="cs-CZ" altLang="cs-CZ" sz="2400" b="0" dirty="0" err="1" smtClean="0">
                <a:latin typeface="+mn-lt"/>
                <a:cs typeface="Times New Roman" panose="02020603050405020304" pitchFamily="18" charset="0"/>
              </a:rPr>
              <a:t>ová</a:t>
            </a:r>
            <a:r>
              <a:rPr lang="en-US" altLang="cs-CZ" sz="2400" b="0" dirty="0" smtClean="0">
                <a:latin typeface="+mn-lt"/>
                <a:cs typeface="Times New Roman" panose="02020603050405020304" pitchFamily="18" charset="0"/>
              </a:rPr>
              <a:t> stud</a:t>
            </a:r>
            <a:r>
              <a:rPr lang="cs-CZ" altLang="cs-CZ" sz="2400" b="0" dirty="0" err="1" smtClean="0">
                <a:latin typeface="+mn-lt"/>
                <a:cs typeface="Times New Roman" panose="02020603050405020304" pitchFamily="18" charset="0"/>
              </a:rPr>
              <a:t>ie</a:t>
            </a:r>
            <a:r>
              <a:rPr lang="cs-CZ" altLang="cs-CZ" sz="2400" b="0" dirty="0" smtClean="0">
                <a:latin typeface="+mn-lt"/>
                <a:cs typeface="Times New Roman" panose="02020603050405020304" pitchFamily="18" charset="0"/>
              </a:rPr>
              <a:t> u 1 200 ♀ užívajících </a:t>
            </a:r>
            <a:r>
              <a:rPr lang="cs-CZ" altLang="cs-CZ" sz="2400" b="0" dirty="0" err="1" smtClean="0">
                <a:latin typeface="+mn-lt"/>
                <a:cs typeface="Times New Roman" panose="02020603050405020304" pitchFamily="18" charset="0"/>
              </a:rPr>
              <a:t>statiny</a:t>
            </a:r>
            <a:r>
              <a:rPr lang="cs-CZ" altLang="cs-CZ" sz="2400" b="0" dirty="0" smtClean="0">
                <a:latin typeface="+mn-lt"/>
                <a:cs typeface="Times New Roman" panose="02020603050405020304" pitchFamily="18" charset="0"/>
              </a:rPr>
              <a:t> v graviditě)</a:t>
            </a:r>
            <a:endParaRPr lang="cs-CZ" altLang="cs-CZ" sz="24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0403" name="Zástupný symbol pro obsah 2"/>
          <p:cNvSpPr>
            <a:spLocks noGrp="1"/>
          </p:cNvSpPr>
          <p:nvPr>
            <p:ph idx="1"/>
          </p:nvPr>
        </p:nvSpPr>
        <p:spPr>
          <a:xfrm>
            <a:off x="323850" y="1916832"/>
            <a:ext cx="8612188" cy="4467225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léčba </a:t>
            </a:r>
            <a:r>
              <a:rPr lang="cs-CZ" altLang="cs-CZ" sz="2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statiny</a:t>
            </a: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v prvém trimestru zvýšila riziko malformací plodu o </a:t>
            </a:r>
            <a:r>
              <a:rPr lang="cs-CZ" altLang="cs-CZ" sz="2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relat</a:t>
            </a: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 79% (o </a:t>
            </a:r>
            <a:r>
              <a:rPr lang="cs-CZ" altLang="cs-CZ" sz="2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absol</a:t>
            </a: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 2%)</a:t>
            </a:r>
            <a:endParaRPr lang="en-US" altLang="cs-CZ" sz="20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•"/>
            </a:pP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velká část žen (užívajících </a:t>
            </a:r>
            <a:r>
              <a:rPr lang="cs-CZ" altLang="cs-CZ" sz="20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statiny</a:t>
            </a:r>
            <a:r>
              <a:rPr lang="cs-CZ" altLang="cs-CZ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) měla diabetes, přítomnost diabetu zvýšila riziko malformací o 34%</a:t>
            </a:r>
            <a:r>
              <a:rPr lang="cs-CZ" altLang="cs-CZ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po korekci výsledků na riziko vyplývající z přítomnosti diabetu, bylo teratogenní riziko </a:t>
            </a:r>
            <a:r>
              <a:rPr lang="cs-CZ" altLang="cs-CZ" sz="2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statinu</a:t>
            </a:r>
            <a:r>
              <a:rPr lang="cs-CZ" altLang="cs-CZ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nevýznamné    </a:t>
            </a:r>
            <a:r>
              <a:rPr lang="cs-CZ" altLang="cs-CZ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(↑ rizika </a:t>
            </a:r>
            <a:r>
              <a:rPr lang="cs-CZ" altLang="cs-CZ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pouze o </a:t>
            </a:r>
            <a:r>
              <a:rPr lang="cs-CZ" altLang="cs-CZ" sz="2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relat</a:t>
            </a:r>
            <a:r>
              <a:rPr lang="cs-CZ" altLang="cs-CZ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 7%, </a:t>
            </a:r>
            <a:r>
              <a:rPr lang="cs-CZ" altLang="cs-CZ" sz="2400" b="1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podskup</a:t>
            </a:r>
            <a:r>
              <a:rPr lang="cs-CZ" altLang="cs-CZ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 analýza stejná)</a:t>
            </a:r>
          </a:p>
        </p:txBody>
      </p:sp>
      <p:sp>
        <p:nvSpPr>
          <p:cNvPr id="230404" name="TextovéPole 3"/>
          <p:cNvSpPr txBox="1">
            <a:spLocks noChangeArrowheads="1"/>
          </p:cNvSpPr>
          <p:nvPr/>
        </p:nvSpPr>
        <p:spPr bwMode="auto">
          <a:xfrm>
            <a:off x="4918380" y="6536377"/>
            <a:ext cx="40461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200" dirty="0">
                <a:solidFill>
                  <a:schemeClr val="tx2"/>
                </a:solidFill>
                <a:latin typeface="+mn-lt"/>
              </a:rPr>
              <a:t>BMJ </a:t>
            </a:r>
            <a:r>
              <a:rPr lang="cs-CZ" altLang="cs-CZ" sz="1200" dirty="0" smtClean="0">
                <a:solidFill>
                  <a:schemeClr val="tx2"/>
                </a:solidFill>
                <a:latin typeface="+mn-lt"/>
              </a:rPr>
              <a:t>2015;350:h1035, </a:t>
            </a:r>
            <a:r>
              <a:rPr lang="cs-CZ" sz="1200" dirty="0"/>
              <a:t> </a:t>
            </a:r>
            <a:r>
              <a:rPr lang="cs-CZ" sz="1200" dirty="0">
                <a:hlinkClick r:id="rId2"/>
              </a:rPr>
              <a:t>https://doi.org/10.1136/bmj.h1035</a:t>
            </a:r>
            <a:endParaRPr lang="cs-CZ" altLang="cs-CZ" sz="1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8188" t="73800" r="31101" b="15000"/>
          <a:stretch/>
        </p:blipFill>
        <p:spPr>
          <a:xfrm>
            <a:off x="774832" y="4829423"/>
            <a:ext cx="7901624" cy="155463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30313" t="17801" r="31101" b="66799"/>
          <a:stretch/>
        </p:blipFill>
        <p:spPr>
          <a:xfrm>
            <a:off x="6170578" y="253447"/>
            <a:ext cx="2851517" cy="87129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Obdélníkový popisek 3"/>
          <p:cNvSpPr/>
          <p:nvPr/>
        </p:nvSpPr>
        <p:spPr>
          <a:xfrm>
            <a:off x="2483767" y="1836127"/>
            <a:ext cx="6082542" cy="1118452"/>
          </a:xfrm>
          <a:prstGeom prst="wedgeRectCallout">
            <a:avLst>
              <a:gd name="adj1" fmla="val 9461"/>
              <a:gd name="adj2" fmla="val 1073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8763" t="17423" r="21547" b="32360"/>
          <a:stretch/>
        </p:blipFill>
        <p:spPr>
          <a:xfrm>
            <a:off x="2533492" y="1877920"/>
            <a:ext cx="2418004" cy="103774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20072" y="1916832"/>
            <a:ext cx="3346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nicméně </a:t>
            </a:r>
            <a:r>
              <a:rPr lang="cs-CZ" sz="2000" b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guidelines</a:t>
            </a:r>
            <a:r>
              <a:rPr lang="cs-CZ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cs-CZ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nepokládají </a:t>
            </a:r>
            <a:r>
              <a:rPr lang="cs-CZ" sz="2000" b="1" dirty="0" err="1" smtClean="0">
                <a:solidFill>
                  <a:schemeClr val="accent1"/>
                </a:solidFill>
                <a:latin typeface="Arial Black" panose="020B0A04020102020204" pitchFamily="34" charset="0"/>
              </a:rPr>
              <a:t>statiny</a:t>
            </a:r>
            <a:r>
              <a:rPr lang="cs-CZ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za </a:t>
            </a:r>
          </a:p>
          <a:p>
            <a:r>
              <a:rPr lang="cs-CZ" sz="2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prověřeně bezpečné</a:t>
            </a:r>
            <a:endParaRPr lang="cs-CZ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63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Nadpis 1"/>
          <p:cNvSpPr>
            <a:spLocks noGrp="1"/>
          </p:cNvSpPr>
          <p:nvPr>
            <p:ph type="title"/>
          </p:nvPr>
        </p:nvSpPr>
        <p:spPr>
          <a:xfrm>
            <a:off x="539552" y="1133872"/>
            <a:ext cx="4248472" cy="422920"/>
          </a:xfrm>
        </p:spPr>
        <p:txBody>
          <a:bodyPr/>
          <a:lstStyle/>
          <a:p>
            <a:r>
              <a:rPr lang="cs-CZ" altLang="cs-CZ" dirty="0" err="1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Antiarytmika</a:t>
            </a:r>
            <a:r>
              <a:rPr lang="cs-CZ" altLang="cs-CZ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br>
              <a:rPr lang="cs-CZ" altLang="cs-CZ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cs-CZ" altLang="cs-CZ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v graviditě</a:t>
            </a:r>
            <a:endParaRPr lang="cs-CZ" altLang="cs-CZ" sz="24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0403" name="Zástupný symbol pro obsah 2"/>
          <p:cNvSpPr>
            <a:spLocks noGrp="1"/>
          </p:cNvSpPr>
          <p:nvPr>
            <p:ph idx="1"/>
          </p:nvPr>
        </p:nvSpPr>
        <p:spPr>
          <a:xfrm>
            <a:off x="323850" y="1916832"/>
            <a:ext cx="8712646" cy="3315097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preference </a:t>
            </a:r>
            <a:r>
              <a:rPr lang="cs-CZ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betablokátorů </a:t>
            </a:r>
            <a:r>
              <a:rPr lang="cs-CZ" sz="2800" b="1" dirty="0" smtClean="0">
                <a:solidFill>
                  <a:srgbClr val="C00000"/>
                </a:solidFill>
              </a:rPr>
              <a:t>(IC), </a:t>
            </a:r>
            <a:r>
              <a:rPr lang="cs-CZ" sz="2800" b="1" dirty="0" smtClean="0">
                <a:solidFill>
                  <a:schemeClr val="tx2"/>
                </a:solidFill>
              </a:rPr>
              <a:t>zejm. </a:t>
            </a:r>
            <a:r>
              <a:rPr lang="cs-CZ" sz="2800" b="1" dirty="0" err="1" smtClean="0">
                <a:solidFill>
                  <a:schemeClr val="tx2"/>
                </a:solidFill>
              </a:rPr>
              <a:t>kardioselektivních</a:t>
            </a:r>
            <a:endParaRPr lang="cs-CZ" sz="2800" b="1" dirty="0">
              <a:solidFill>
                <a:schemeClr val="tx2"/>
              </a:solidFill>
            </a:endParaRPr>
          </a:p>
          <a:p>
            <a:endParaRPr lang="cs-CZ" sz="10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cs-CZ" sz="2800" b="1" dirty="0" smtClean="0">
                <a:solidFill>
                  <a:schemeClr val="tx2"/>
                </a:solidFill>
              </a:rPr>
              <a:t>z</a:t>
            </a:r>
            <a:r>
              <a:rPr lang="cs-CZ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antiarytmik</a:t>
            </a:r>
            <a:r>
              <a:rPr lang="cs-CZ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</a:rPr>
              <a:t>možno užít v léčbě </a:t>
            </a:r>
            <a:r>
              <a:rPr lang="cs-CZ" sz="2800" b="1" dirty="0" err="1" smtClean="0">
                <a:solidFill>
                  <a:schemeClr val="tx2"/>
                </a:solidFill>
              </a:rPr>
              <a:t>tachyarytmií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i="1" dirty="0" err="1" smtClean="0">
                <a:solidFill>
                  <a:schemeClr val="tx2"/>
                </a:solidFill>
              </a:rPr>
              <a:t>flecainid</a:t>
            </a:r>
            <a:r>
              <a:rPr lang="cs-CZ" sz="2800" b="1" dirty="0" smtClean="0">
                <a:solidFill>
                  <a:schemeClr val="tx2"/>
                </a:solidFill>
              </a:rPr>
              <a:t>, </a:t>
            </a:r>
            <a:r>
              <a:rPr lang="cs-CZ" sz="2800" b="1" i="1" dirty="0" err="1" smtClean="0">
                <a:solidFill>
                  <a:schemeClr val="tx2"/>
                </a:solidFill>
              </a:rPr>
              <a:t>propafenon</a:t>
            </a:r>
            <a:r>
              <a:rPr lang="cs-CZ" sz="2800" b="1" i="1" dirty="0" smtClean="0">
                <a:solidFill>
                  <a:schemeClr val="tx2"/>
                </a:solidFill>
              </a:rPr>
              <a:t>,</a:t>
            </a:r>
            <a:r>
              <a:rPr lang="cs-CZ" sz="2800" b="1" dirty="0" smtClean="0">
                <a:solidFill>
                  <a:schemeClr val="tx2"/>
                </a:solidFill>
              </a:rPr>
              <a:t> ev. </a:t>
            </a:r>
            <a:r>
              <a:rPr lang="cs-CZ" sz="2800" b="1" i="1" dirty="0" err="1" smtClean="0">
                <a:solidFill>
                  <a:schemeClr val="tx2"/>
                </a:solidFill>
              </a:rPr>
              <a:t>ibutilid</a:t>
            </a:r>
            <a:r>
              <a:rPr lang="cs-CZ" sz="2800" b="1" dirty="0" smtClean="0">
                <a:solidFill>
                  <a:schemeClr val="tx2"/>
                </a:solidFill>
              </a:rPr>
              <a:t> či </a:t>
            </a:r>
            <a:r>
              <a:rPr lang="cs-CZ" sz="2800" b="1" i="1" dirty="0" err="1" smtClean="0">
                <a:solidFill>
                  <a:schemeClr val="tx2"/>
                </a:solidFill>
              </a:rPr>
              <a:t>sotalol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(</a:t>
            </a:r>
            <a:r>
              <a:rPr lang="cs-CZ" sz="2800" b="1" dirty="0" err="1" smtClean="0">
                <a:solidFill>
                  <a:srgbClr val="C00000"/>
                </a:solidFill>
              </a:rPr>
              <a:t>IIaC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endParaRPr lang="cs-CZ" sz="2800" b="1" dirty="0" smtClean="0">
              <a:solidFill>
                <a:schemeClr val="tx2"/>
              </a:solidFill>
            </a:endParaRPr>
          </a:p>
          <a:p>
            <a:endParaRPr lang="cs-CZ" sz="1000" b="1" dirty="0" smtClean="0">
              <a:solidFill>
                <a:schemeClr val="tx2"/>
              </a:solidFill>
            </a:endParaRPr>
          </a:p>
          <a:p>
            <a:r>
              <a:rPr lang="cs-CZ" sz="2800" b="1" i="1" dirty="0" err="1" smtClean="0">
                <a:solidFill>
                  <a:srgbClr val="C00000"/>
                </a:solidFill>
              </a:rPr>
              <a:t>verapamil</a:t>
            </a:r>
            <a:r>
              <a:rPr lang="cs-CZ" sz="2800" b="1" i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</a:rPr>
              <a:t>či</a:t>
            </a:r>
            <a:r>
              <a:rPr lang="cs-CZ" sz="2800" b="1" i="1" dirty="0" smtClean="0">
                <a:solidFill>
                  <a:srgbClr val="C00000"/>
                </a:solidFill>
              </a:rPr>
              <a:t> digoxin </a:t>
            </a:r>
            <a:r>
              <a:rPr lang="cs-CZ" sz="2800" b="1" dirty="0" smtClean="0">
                <a:solidFill>
                  <a:schemeClr val="tx2"/>
                </a:solidFill>
              </a:rPr>
              <a:t>možno užít ke kontrole frekvence u </a:t>
            </a:r>
            <a:r>
              <a:rPr lang="cs-CZ" sz="2800" b="1" dirty="0" err="1" smtClean="0">
                <a:solidFill>
                  <a:schemeClr val="tx2"/>
                </a:solidFill>
              </a:rPr>
              <a:t>FiS</a:t>
            </a:r>
            <a:r>
              <a:rPr lang="cs-CZ" sz="2800" b="1" dirty="0" smtClean="0">
                <a:solidFill>
                  <a:schemeClr val="tx2"/>
                </a:solidFill>
              </a:rPr>
              <a:t> při nedostatečném efektu BB </a:t>
            </a:r>
            <a:r>
              <a:rPr lang="cs-CZ" sz="2800" b="1" dirty="0" smtClean="0">
                <a:solidFill>
                  <a:srgbClr val="C00000"/>
                </a:solidFill>
              </a:rPr>
              <a:t>(</a:t>
            </a:r>
            <a:r>
              <a:rPr lang="cs-CZ" sz="2800" b="1" dirty="0" err="1" smtClean="0">
                <a:solidFill>
                  <a:srgbClr val="C00000"/>
                </a:solidFill>
              </a:rPr>
              <a:t>IIaC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</a:p>
          <a:p>
            <a:endParaRPr lang="cs-CZ" sz="1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cs-CZ" sz="2800" b="1" i="1" dirty="0" smtClean="0">
                <a:solidFill>
                  <a:srgbClr val="C00000"/>
                </a:solidFill>
              </a:rPr>
              <a:t>adenosin</a:t>
            </a: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dirty="0" err="1" smtClean="0">
                <a:solidFill>
                  <a:schemeClr val="tx2"/>
                </a:solidFill>
              </a:rPr>
              <a:t>guidelines</a:t>
            </a:r>
            <a:r>
              <a:rPr lang="cs-CZ" sz="2800" b="1" dirty="0" smtClean="0">
                <a:solidFill>
                  <a:schemeClr val="tx2"/>
                </a:solidFill>
              </a:rPr>
              <a:t> neuvádějí, jsou však doklady o jeho bezpečnosti</a:t>
            </a:r>
            <a:endParaRPr lang="cs-CZ" sz="1600" b="1" dirty="0" smtClean="0">
              <a:solidFill>
                <a:schemeClr val="tx2"/>
              </a:solidFill>
            </a:endParaRPr>
          </a:p>
        </p:txBody>
      </p:sp>
      <p:sp>
        <p:nvSpPr>
          <p:cNvPr id="230404" name="TextovéPole 3"/>
          <p:cNvSpPr txBox="1">
            <a:spLocks noChangeArrowheads="1"/>
          </p:cNvSpPr>
          <p:nvPr/>
        </p:nvSpPr>
        <p:spPr bwMode="auto">
          <a:xfrm>
            <a:off x="7234654" y="6536377"/>
            <a:ext cx="1657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200" dirty="0" smtClean="0">
                <a:solidFill>
                  <a:schemeClr val="tx2"/>
                </a:solidFill>
                <a:latin typeface="+mn-lt"/>
              </a:rPr>
              <a:t>ESC </a:t>
            </a:r>
            <a:r>
              <a:rPr lang="cs-CZ" altLang="cs-CZ" sz="1200" dirty="0" err="1" smtClean="0">
                <a:solidFill>
                  <a:schemeClr val="tx2"/>
                </a:solidFill>
                <a:latin typeface="+mn-lt"/>
              </a:rPr>
              <a:t>guidelines</a:t>
            </a:r>
            <a:r>
              <a:rPr lang="cs-CZ" altLang="cs-CZ" sz="1200" dirty="0" smtClean="0">
                <a:solidFill>
                  <a:schemeClr val="tx2"/>
                </a:solidFill>
                <a:latin typeface="+mn-lt"/>
              </a:rPr>
              <a:t>, 2018</a:t>
            </a:r>
            <a:endParaRPr lang="cs-CZ" altLang="cs-CZ" sz="1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8763" t="17423" r="21547" b="32360"/>
          <a:stretch/>
        </p:blipFill>
        <p:spPr>
          <a:xfrm>
            <a:off x="5608844" y="116632"/>
            <a:ext cx="33556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8970" t="12108" r="29587" b="6701"/>
          <a:stretch/>
        </p:blipFill>
        <p:spPr>
          <a:xfrm>
            <a:off x="107504" y="126139"/>
            <a:ext cx="8856984" cy="65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3"/>
            <a:ext cx="8638927" cy="432049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cs-CZ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ezpečnost zákl. KV léčiv v těhotenství a laktaci </a:t>
            </a:r>
            <a:r>
              <a:rPr lang="cs-CZ" sz="2400" i="1" dirty="0" smtClean="0"/>
              <a:t>BMJ</a:t>
            </a:r>
            <a:r>
              <a:rPr lang="cs-CZ" sz="2400" dirty="0"/>
              <a:t> </a:t>
            </a:r>
            <a:r>
              <a:rPr lang="cs-CZ" sz="2400" dirty="0" smtClean="0"/>
              <a:t>2018;360:k478</a:t>
            </a:r>
            <a:endParaRPr lang="cs-CZ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005089"/>
              </p:ext>
            </p:extLst>
          </p:nvPr>
        </p:nvGraphicFramePr>
        <p:xfrm>
          <a:off x="107505" y="1196753"/>
          <a:ext cx="8926958" cy="5570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5"/>
                <a:gridCol w="1152128"/>
                <a:gridCol w="1152128"/>
                <a:gridCol w="2878287"/>
              </a:tblGrid>
              <a:tr h="296904">
                <a:tc>
                  <a:txBody>
                    <a:bodyPr/>
                    <a:lstStyle/>
                    <a:p>
                      <a:r>
                        <a:rPr lang="cs-CZ" dirty="0" smtClean="0"/>
                        <a:t>léčivo</a:t>
                      </a:r>
                      <a:endParaRPr lang="cs-CZ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gravidita </a:t>
                      </a:r>
                      <a:endParaRPr lang="cs-CZ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kojení</a:t>
                      </a:r>
                      <a:endParaRPr lang="cs-CZ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poznámka</a:t>
                      </a:r>
                      <a:endParaRPr lang="cs-CZ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bisoprolol</a:t>
                      </a:r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metoprolol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hypoglykemie,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bradykardie 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blok.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kalc</a:t>
                      </a:r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. kanálu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křeče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9341"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metyldopa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hypotenze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digoxin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?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diuretika 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oligohydramnion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ASA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klopidogrel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?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?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adenosin,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prokainamid</a:t>
                      </a:r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flecainamid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amiodaron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poruchy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růstu a vývoje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LMWH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warfarin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ne</a:t>
                      </a:r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(v ČR)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ACE-I 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ne 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poruchy vývoje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sartany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ne 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ne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poruchy vývoje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68912">
                <a:tc>
                  <a:txBody>
                    <a:bodyPr/>
                    <a:lstStyle/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spironolakton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ne 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ano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tx2"/>
                          </a:solidFill>
                        </a:rPr>
                        <a:t>poruchy vývoje</a:t>
                      </a:r>
                      <a:endParaRPr lang="cs-CZ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2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3" y="421920"/>
            <a:ext cx="6912768" cy="109061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Charakteristika </a:t>
            </a:r>
            <a:r>
              <a:rPr lang="cs-CZ" sz="32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jednotl</a:t>
            </a:r>
            <a:r>
              <a:rPr lang="cs-CZ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  <a:r>
              <a:rPr 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KV léčiv ve vztahu k těhotenství </a:t>
            </a:r>
            <a:endParaRPr lang="cs-CZ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58280"/>
            <a:ext cx="8771831" cy="1526704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validní údaje o </a:t>
            </a:r>
            <a:r>
              <a:rPr lang="cs-CZ" sz="2800" b="1" dirty="0" err="1" smtClean="0">
                <a:solidFill>
                  <a:schemeClr val="tx2"/>
                </a:solidFill>
              </a:rPr>
              <a:t>jednotl</a:t>
            </a:r>
            <a:r>
              <a:rPr lang="cs-CZ" sz="2800" b="1" dirty="0" smtClean="0">
                <a:solidFill>
                  <a:schemeClr val="tx2"/>
                </a:solidFill>
              </a:rPr>
              <a:t>. KV léčivech v přehledu na 16 stranách v </a:t>
            </a:r>
            <a:r>
              <a:rPr lang="cs-CZ" sz="2800" b="1" dirty="0" err="1" smtClean="0">
                <a:solidFill>
                  <a:schemeClr val="tx2"/>
                </a:solidFill>
              </a:rPr>
              <a:t>guidelines</a:t>
            </a:r>
            <a:endParaRPr lang="cs-CZ" sz="2800" b="1" dirty="0" smtClean="0">
              <a:solidFill>
                <a:schemeClr val="tx2"/>
              </a:solidFill>
            </a:endParaRPr>
          </a:p>
          <a:p>
            <a:r>
              <a:rPr lang="cs-CZ" sz="2800" b="1" dirty="0" smtClean="0">
                <a:solidFill>
                  <a:schemeClr val="tx2"/>
                </a:solidFill>
              </a:rPr>
              <a:t>viz </a:t>
            </a:r>
            <a:r>
              <a:rPr lang="cs-CZ" sz="2800" b="1" dirty="0">
                <a:solidFill>
                  <a:schemeClr val="tx2"/>
                </a:solidFill>
              </a:rPr>
              <a:t> </a:t>
            </a:r>
            <a:r>
              <a:rPr lang="cs-CZ" sz="2800" b="1" dirty="0">
                <a:solidFill>
                  <a:schemeClr val="tx2"/>
                </a:solidFill>
                <a:hlinkClick r:id="rId2"/>
              </a:rPr>
              <a:t>https://doi.org/10.1093/eurheartj/ehy340</a:t>
            </a:r>
            <a:r>
              <a:rPr lang="cs-CZ" sz="2800" b="1" dirty="0" smtClean="0">
                <a:solidFill>
                  <a:schemeClr val="tx2"/>
                </a:solidFill>
              </a:rPr>
              <a:t>  </a:t>
            </a: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0" t="22645" r="31432" b="12431"/>
          <a:stretch/>
        </p:blipFill>
        <p:spPr bwMode="auto">
          <a:xfrm>
            <a:off x="539552" y="3284984"/>
            <a:ext cx="8352928" cy="337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8763" t="17423" r="21547" b="32360"/>
          <a:stretch/>
        </p:blipFill>
        <p:spPr>
          <a:xfrm>
            <a:off x="7020273" y="459416"/>
            <a:ext cx="2016223" cy="102536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113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4/41/Klimt_-_Hoffnung_I_-_1903.jpeg/320px-Klimt_-_Hoffnung_I_-_19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90" y="28600"/>
            <a:ext cx="1524000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5/50/Venus_von_Willendorf_01.jpg/800px-Venus_von_Willendorf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3" y="116185"/>
            <a:ext cx="1988755" cy="37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a/a4/Cultures_pr%C3%A9colombiennes_MRAH_Nayarit_Femme_accouchant_01_10_2011_1.jpg/800px-Cultures_pr%C3%A9colombiennes_MRAH_Nayarit_Femme_accouchant_01_10_201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6" y="3631297"/>
            <a:ext cx="1936060" cy="33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4/45/Marx_Reichlich_-_Meeting_of_Mary_and_Elisabeth_-_WGA190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30070" r="29895"/>
          <a:stretch/>
        </p:blipFill>
        <p:spPr bwMode="auto">
          <a:xfrm>
            <a:off x="3918670" y="820080"/>
            <a:ext cx="2224532" cy="36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pload.wikimedia.org/wikipedia/commons/thumb/4/40/Gheeraerts_Woman_in_Red_1620.jpg/800px-Gheeraerts_Woman_in_Red_16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78122"/>
            <a:ext cx="2525587" cy="31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upload.wikimedia.org/wikipedia/commons/7/78/Views_of_a_Foetus_in_the_Wo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39" y="3998609"/>
            <a:ext cx="2532609" cy="267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ablo Picasso - The Pregnant Woman, 195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9" r="30591"/>
          <a:stretch/>
        </p:blipFill>
        <p:spPr bwMode="auto">
          <a:xfrm>
            <a:off x="7524328" y="908720"/>
            <a:ext cx="1556100" cy="33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upload.wikimedia.org/wikipedia/commons/thumb/c/ca/Votive_pregnant_female%2C_Roman%2C_200_BCE-200_CE_Wellcome_L0058442.jpg/800px-Votive_pregnant_female%2C_Roman%2C_200_BCE-200_CE_Wellcome_L00584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84" y="476672"/>
            <a:ext cx="2090025" cy="31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4/41/Klimt_-_Hoffnung_I_-_1903.jpeg/320px-Klimt_-_Hoffnung_I_-_19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90" y="28600"/>
            <a:ext cx="1524000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5/50/Venus_von_Willendorf_01.jpg/800px-Venus_von_Willendorf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3" y="116185"/>
            <a:ext cx="1988755" cy="37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a/a4/Cultures_pr%C3%A9colombiennes_MRAH_Nayarit_Femme_accouchant_01_10_2011_1.jpg/800px-Cultures_pr%C3%A9colombiennes_MRAH_Nayarit_Femme_accouchant_01_10_201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6" y="3631297"/>
            <a:ext cx="1936060" cy="33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4/45/Marx_Reichlich_-_Meeting_of_Mary_and_Elisabeth_-_WGA190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30070" r="29895"/>
          <a:stretch/>
        </p:blipFill>
        <p:spPr bwMode="auto">
          <a:xfrm>
            <a:off x="3918670" y="820080"/>
            <a:ext cx="2224532" cy="36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pload.wikimedia.org/wikipedia/commons/thumb/4/40/Gheeraerts_Woman_in_Red_1620.jpg/800px-Gheeraerts_Woman_in_Red_16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78122"/>
            <a:ext cx="2525587" cy="31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upload.wikimedia.org/wikipedia/commons/7/78/Views_of_a_Foetus_in_the_Wo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39" y="3998609"/>
            <a:ext cx="2532609" cy="267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ablo Picasso - The Pregnant Woman, 195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9" r="30591"/>
          <a:stretch/>
        </p:blipFill>
        <p:spPr bwMode="auto">
          <a:xfrm>
            <a:off x="7524328" y="908720"/>
            <a:ext cx="1556100" cy="33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upload.wikimedia.org/wikipedia/commons/thumb/c/ca/Votive_pregnant_female%2C_Roman%2C_200_BCE-200_CE_Wellcome_L0058442.jpg/800px-Votive_pregnant_female%2C_Roman%2C_200_BCE-200_CE_Wellcome_L00584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84" y="476672"/>
            <a:ext cx="2090025" cy="31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 rot="19586220">
            <a:off x="-474671" y="3274228"/>
            <a:ext cx="10147650" cy="95410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Jak se mění těhotenství ve výtvarném umění,</a:t>
            </a:r>
          </a:p>
          <a:p>
            <a:pPr algn="ctr"/>
            <a:r>
              <a:rPr lang="cs-CZ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tak se vyvíjejí názory na farmakoterapii v graviditě</a:t>
            </a:r>
            <a:endParaRPr lang="cs-CZ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Léky v těhotenství</a:t>
            </a:r>
            <a:endParaRPr lang="cs-CZ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2813" y="2190328"/>
            <a:ext cx="8110537" cy="4191000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vliv léčiva na těhotenství</a:t>
            </a:r>
          </a:p>
          <a:p>
            <a:pPr marL="5400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2"/>
                </a:solidFill>
              </a:rPr>
              <a:t>vliv léčiva na plod</a:t>
            </a:r>
          </a:p>
          <a:p>
            <a:pPr marL="5400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2"/>
                </a:solidFill>
              </a:rPr>
              <a:t>vliv léčiva na porod</a:t>
            </a:r>
          </a:p>
          <a:p>
            <a:pPr marL="54000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vliv těhotenství na expozici léčiva</a:t>
            </a:r>
          </a:p>
          <a:p>
            <a:endParaRPr lang="cs-CZ" sz="1800" b="1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charakteristika jednotlivých KV léčiv ve vztahu k těhotenství 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4951" cy="1090613"/>
          </a:xfrm>
        </p:spPr>
        <p:txBody>
          <a:bodyPr/>
          <a:lstStyle/>
          <a:p>
            <a:pPr algn="ctr"/>
            <a:r>
              <a:rPr lang="cs-CZ" dirty="0" smtClean="0">
                <a:latin typeface="Arial Black" panose="020B0A04020102020204" pitchFamily="34" charset="0"/>
              </a:rPr>
              <a:t>Děkuji za pozornost 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2943" cy="1090613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Jak léčivo působí na těhotenství?</a:t>
            </a:r>
            <a:endParaRPr lang="cs-CZ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05000"/>
            <a:ext cx="8771831" cy="4191000"/>
          </a:xfrm>
        </p:spPr>
        <p:txBody>
          <a:bodyPr/>
          <a:lstStyle/>
          <a:p>
            <a:pPr marL="32400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přímý teratogenní účinek </a:t>
            </a:r>
            <a:r>
              <a:rPr lang="cs-CZ" b="1" dirty="0" smtClean="0">
                <a:solidFill>
                  <a:schemeClr val="tx2"/>
                </a:solidFill>
              </a:rPr>
              <a:t>(</a:t>
            </a:r>
            <a:r>
              <a:rPr lang="cs-CZ" b="1" dirty="0" err="1" smtClean="0">
                <a:solidFill>
                  <a:schemeClr val="tx2"/>
                </a:solidFill>
              </a:rPr>
              <a:t>relat</a:t>
            </a:r>
            <a:r>
              <a:rPr lang="cs-CZ" b="1" dirty="0" smtClean="0">
                <a:solidFill>
                  <a:schemeClr val="tx2"/>
                </a:solidFill>
              </a:rPr>
              <a:t>. vzácný)</a:t>
            </a:r>
          </a:p>
          <a:p>
            <a:pPr marL="648000" indent="-45720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na úrovni embryogeneze</a:t>
            </a:r>
          </a:p>
          <a:p>
            <a:pPr marL="648000" indent="-45720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na úrovni organogeneze</a:t>
            </a:r>
          </a:p>
          <a:p>
            <a:pPr marL="648000" indent="-457200">
              <a:buFont typeface="Wingdings" panose="05000000000000000000" pitchFamily="2" charset="2"/>
              <a:buChar char="§"/>
            </a:pPr>
            <a:endParaRPr lang="cs-CZ" sz="1600" b="1" dirty="0" smtClean="0">
              <a:solidFill>
                <a:schemeClr val="tx2"/>
              </a:solidFill>
            </a:endParaRPr>
          </a:p>
          <a:p>
            <a:pPr marL="32400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farmakodynamický účinek </a:t>
            </a:r>
            <a:r>
              <a:rPr lang="cs-CZ" b="1" dirty="0" smtClean="0">
                <a:solidFill>
                  <a:schemeClr val="tx2"/>
                </a:solidFill>
              </a:rPr>
              <a:t>ovlivní plod</a:t>
            </a:r>
          </a:p>
          <a:p>
            <a:pPr marL="690300" indent="-45720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např. antikoagulancia zvýší riziko krvácení plodu, NSA mohou iniciovat předčasný uzávěr </a:t>
            </a:r>
            <a:r>
              <a:rPr lang="cs-CZ" b="1" dirty="0" err="1" smtClean="0">
                <a:solidFill>
                  <a:schemeClr val="tx2"/>
                </a:solidFill>
              </a:rPr>
              <a:t>Botallovy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dučeje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icture 2"/>
          <p:cNvSpPr>
            <a:spLocks noChangeAspect="1" noChangeArrowheads="1"/>
          </p:cNvSpPr>
          <p:nvPr/>
        </p:nvSpPr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4609" r="3233" b="7752"/>
          <a:stretch/>
        </p:blipFill>
        <p:spPr bwMode="auto">
          <a:xfrm>
            <a:off x="323528" y="2996952"/>
            <a:ext cx="8352928" cy="338437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ousměrná vodorovná šipka 1"/>
          <p:cNvSpPr/>
          <p:nvPr/>
        </p:nvSpPr>
        <p:spPr>
          <a:xfrm>
            <a:off x="323528" y="1864248"/>
            <a:ext cx="1415856" cy="628648"/>
          </a:xfrm>
          <a:prstGeom prst="leftRightArrow">
            <a:avLst>
              <a:gd name="adj1" fmla="val 50000"/>
              <a:gd name="adj2" fmla="val 2656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2016800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tx2"/>
                </a:solidFill>
              </a:rPr>
              <a:t>preimplantace</a:t>
            </a:r>
            <a:endParaRPr lang="cs-CZ" sz="1400" b="1" dirty="0">
              <a:solidFill>
                <a:schemeClr val="tx2"/>
              </a:solidFill>
            </a:endParaRPr>
          </a:p>
        </p:txBody>
      </p:sp>
      <p:sp>
        <p:nvSpPr>
          <p:cNvPr id="6" name="Obousměrná vodorovná šipka 5"/>
          <p:cNvSpPr/>
          <p:nvPr/>
        </p:nvSpPr>
        <p:spPr>
          <a:xfrm>
            <a:off x="1763687" y="1864248"/>
            <a:ext cx="4150991" cy="628648"/>
          </a:xfrm>
          <a:prstGeom prst="leftRightArrow">
            <a:avLst>
              <a:gd name="adj1" fmla="val 50000"/>
              <a:gd name="adj2" fmla="val 2656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3371" y="2016799"/>
            <a:ext cx="4099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tx2"/>
                </a:solidFill>
              </a:rPr>
              <a:t>embryonální období organogeneze</a:t>
            </a:r>
            <a:endParaRPr lang="cs-CZ" sz="1400" b="1" dirty="0">
              <a:solidFill>
                <a:schemeClr val="tx2"/>
              </a:solidFill>
            </a:endParaRPr>
          </a:p>
        </p:txBody>
      </p:sp>
      <p:sp>
        <p:nvSpPr>
          <p:cNvPr id="9" name="Obousměrná vodorovná šipka 8"/>
          <p:cNvSpPr/>
          <p:nvPr/>
        </p:nvSpPr>
        <p:spPr>
          <a:xfrm>
            <a:off x="5913282" y="1864248"/>
            <a:ext cx="2801050" cy="628648"/>
          </a:xfrm>
          <a:prstGeom prst="leftRightArrow">
            <a:avLst>
              <a:gd name="adj1" fmla="val 50000"/>
              <a:gd name="adj2" fmla="val 2656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10457" y="2016800"/>
            <a:ext cx="276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tx2"/>
                </a:solidFill>
              </a:rPr>
              <a:t>fetální období</a:t>
            </a:r>
            <a:endParaRPr lang="cs-CZ" sz="1400" b="1" dirty="0">
              <a:solidFill>
                <a:schemeClr val="tx2"/>
              </a:solidFill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319835" y="1052736"/>
            <a:ext cx="1617193" cy="612648"/>
          </a:xfrm>
          <a:prstGeom prst="wedgeRectCallout">
            <a:avLst>
              <a:gd name="adj1" fmla="val -11312"/>
              <a:gd name="adj2" fmla="val 10404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105580"/>
            <a:ext cx="164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nízké riziko, ev. odumření plodu 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2297068" y="1052736"/>
            <a:ext cx="3087110" cy="612648"/>
          </a:xfrm>
          <a:prstGeom prst="wedgeRectCallout">
            <a:avLst>
              <a:gd name="adj1" fmla="val -11312"/>
              <a:gd name="adj2" fmla="val 10404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361630" y="1105580"/>
            <a:ext cx="293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 riziko větších morfologických defektů,  ev. úmrtí 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5873685" y="1052736"/>
            <a:ext cx="2806464" cy="612648"/>
          </a:xfrm>
          <a:prstGeom prst="wedgeRectCallout">
            <a:avLst>
              <a:gd name="adj1" fmla="val -11312"/>
              <a:gd name="adj2" fmla="val 10404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868143" y="1105580"/>
            <a:ext cx="280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 riziko funkčních defektů,  zejm. CNS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5" name="Obousměrná vodorovná šipka 4"/>
          <p:cNvSpPr/>
          <p:nvPr/>
        </p:nvSpPr>
        <p:spPr>
          <a:xfrm>
            <a:off x="1724536" y="2492896"/>
            <a:ext cx="2775455" cy="438671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1721668" y="2545740"/>
            <a:ext cx="285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nejkritičtější období 3.-6. týden 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9796" y="-15081"/>
            <a:ext cx="9036496" cy="9238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kern="0" smtClean="0">
                <a:solidFill>
                  <a:srgbClr val="C00000"/>
                </a:solidFill>
                <a:latin typeface="Arial Black" panose="020B0A04020102020204" pitchFamily="34" charset="0"/>
              </a:rPr>
              <a:t>Vliv teratogenu na průběh těhotenství</a:t>
            </a:r>
            <a:endParaRPr lang="cs-CZ" altLang="cs-CZ" sz="3200" b="1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3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01551"/>
            <a:ext cx="8856984" cy="9112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1" hangingPunct="1">
              <a:defRPr/>
            </a:pP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Vliv léčiva na </a:t>
            </a:r>
            <a:r>
              <a:rPr lang="cs-CZ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plod: </a:t>
            </a:r>
            <a:r>
              <a:rPr lang="cs-CZ" sz="3200" b="1" dirty="0" smtClean="0">
                <a:latin typeface="Arial Black" panose="020B0A04020102020204" pitchFamily="34" charset="0"/>
              </a:rPr>
              <a:t>k</a:t>
            </a:r>
            <a:r>
              <a:rPr lang="cs-CZ" altLang="cs-CZ" sz="3200" b="1" dirty="0" smtClean="0">
                <a:latin typeface="Arial Black" panose="020B0A04020102020204" pitchFamily="34" charset="0"/>
              </a:rPr>
              <a:t>lasifikace léčivých látek dle teratogenního rizika</a:t>
            </a:r>
            <a:endParaRPr lang="cs-CZ" altLang="cs-CZ" sz="3200" b="1" dirty="0" smtClean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8280920" cy="468052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</a:t>
            </a:r>
            <a:r>
              <a:rPr lang="cs-CZ" altLang="cs-CZ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b="1" i="1" dirty="0" smtClean="0">
                <a:solidFill>
                  <a:schemeClr val="tx2"/>
                </a:solidFill>
              </a:rPr>
              <a:t>-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kontrolované studie u těhotných neprokázaly riziko</a:t>
            </a:r>
            <a:r>
              <a:rPr lang="cs-CZ" altLang="cs-CZ" sz="2400" dirty="0" smtClean="0">
                <a:solidFill>
                  <a:schemeClr val="tx2"/>
                </a:solidFill>
              </a:rPr>
              <a:t> (např. </a:t>
            </a:r>
            <a:r>
              <a:rPr lang="cs-CZ" altLang="cs-CZ" sz="2400" i="1" dirty="0" err="1" smtClean="0">
                <a:solidFill>
                  <a:schemeClr val="tx2"/>
                </a:solidFill>
              </a:rPr>
              <a:t>liotyronin</a:t>
            </a:r>
            <a:r>
              <a:rPr lang="cs-CZ" altLang="cs-CZ" sz="2400" i="1" dirty="0" smtClean="0">
                <a:solidFill>
                  <a:schemeClr val="tx2"/>
                </a:solidFill>
              </a:rPr>
              <a:t>)</a:t>
            </a:r>
            <a:endParaRPr lang="cs-CZ" altLang="cs-CZ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1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r>
              <a:rPr lang="cs-CZ" altLang="cs-CZ" sz="2400" dirty="0" smtClean="0">
                <a:solidFill>
                  <a:schemeClr val="tx2"/>
                </a:solidFill>
              </a:rPr>
              <a:t>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- studie na zvířatech neprokázaly riziko a kontrol. studie u žen nebyly provedeny</a:t>
            </a:r>
            <a:r>
              <a:rPr lang="cs-CZ" altLang="cs-CZ" sz="2400" dirty="0" smtClean="0">
                <a:solidFill>
                  <a:schemeClr val="tx2"/>
                </a:solidFill>
              </a:rPr>
              <a:t> (např. </a:t>
            </a:r>
            <a:r>
              <a:rPr lang="cs-CZ" altLang="cs-CZ" sz="2400" i="1" dirty="0" err="1" smtClean="0">
                <a:solidFill>
                  <a:schemeClr val="tx2"/>
                </a:solidFill>
              </a:rPr>
              <a:t>metyldopa</a:t>
            </a:r>
            <a:r>
              <a:rPr lang="cs-CZ" altLang="cs-CZ" sz="2400" i="1" dirty="0" smtClean="0">
                <a:solidFill>
                  <a:schemeClr val="tx2"/>
                </a:solidFill>
              </a:rPr>
              <a:t>)</a:t>
            </a:r>
            <a:endParaRPr lang="cs-CZ" altLang="cs-CZ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1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</a:t>
            </a:r>
            <a:r>
              <a:rPr lang="cs-CZ" altLang="cs-CZ" sz="2400" dirty="0" smtClean="0">
                <a:solidFill>
                  <a:schemeClr val="tx2"/>
                </a:solidFill>
              </a:rPr>
              <a:t> - </a:t>
            </a:r>
            <a:r>
              <a:rPr lang="cs-CZ" altLang="cs-CZ" sz="2400" b="1" dirty="0">
                <a:solidFill>
                  <a:schemeClr val="tx2"/>
                </a:solidFill>
              </a:rPr>
              <a:t>nejsou dostupné údaje u zvířat ani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žen, resp. </a:t>
            </a:r>
            <a:r>
              <a:rPr lang="cs-CZ" altLang="cs-CZ" sz="2400" b="1" dirty="0">
                <a:solidFill>
                  <a:schemeClr val="tx2"/>
                </a:solidFill>
              </a:rPr>
              <a:t>teratogenní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nebo </a:t>
            </a:r>
            <a:r>
              <a:rPr lang="cs-CZ" altLang="cs-CZ" sz="2400" b="1" dirty="0" err="1" smtClean="0">
                <a:solidFill>
                  <a:schemeClr val="tx2"/>
                </a:solidFill>
              </a:rPr>
              <a:t>embryocidní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u zvířat</a:t>
            </a:r>
            <a:r>
              <a:rPr lang="cs-CZ" altLang="cs-CZ" sz="2400" b="1" dirty="0">
                <a:solidFill>
                  <a:schemeClr val="tx2"/>
                </a:solidFill>
              </a:rPr>
              <a:t> </a:t>
            </a:r>
            <a:r>
              <a:rPr lang="cs-CZ" altLang="cs-CZ" sz="2400" dirty="0" smtClean="0">
                <a:solidFill>
                  <a:schemeClr val="tx2"/>
                </a:solidFill>
              </a:rPr>
              <a:t>(např. </a:t>
            </a:r>
            <a:r>
              <a:rPr lang="cs-CZ" altLang="cs-CZ" sz="2400" i="1" dirty="0" smtClean="0">
                <a:solidFill>
                  <a:schemeClr val="tx2"/>
                </a:solidFill>
              </a:rPr>
              <a:t>teofylin)</a:t>
            </a:r>
            <a:endParaRPr lang="cs-CZ" altLang="cs-CZ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1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</a:t>
            </a:r>
            <a:r>
              <a:rPr lang="cs-CZ" altLang="cs-CZ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400" dirty="0" smtClean="0">
                <a:solidFill>
                  <a:schemeClr val="tx2"/>
                </a:solidFill>
              </a:rPr>
              <a:t>-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existují doklady rizika pro lidský plod, může </a:t>
            </a:r>
            <a:r>
              <a:rPr lang="cs-CZ" altLang="cs-CZ" sz="2400" b="1" dirty="0">
                <a:solidFill>
                  <a:schemeClr val="tx2"/>
                </a:solidFill>
              </a:rPr>
              <a:t>být podán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pouze   z důvodu nenahraditelnosti v kritických situacích </a:t>
            </a:r>
            <a:r>
              <a:rPr lang="cs-CZ" altLang="cs-CZ" sz="2400" i="1" dirty="0" smtClean="0">
                <a:solidFill>
                  <a:schemeClr val="tx2"/>
                </a:solidFill>
              </a:rPr>
              <a:t>(např. </a:t>
            </a:r>
            <a:r>
              <a:rPr lang="cs-CZ" altLang="cs-CZ" sz="2400" i="1" dirty="0" err="1" smtClean="0">
                <a:solidFill>
                  <a:schemeClr val="tx2"/>
                </a:solidFill>
              </a:rPr>
              <a:t>ACEi</a:t>
            </a:r>
            <a:r>
              <a:rPr lang="cs-CZ" altLang="cs-CZ" sz="2400" i="1" dirty="0" smtClean="0">
                <a:solidFill>
                  <a:schemeClr val="tx2"/>
                </a:solidFill>
              </a:rPr>
              <a:t> ve III. trimestru)</a:t>
            </a:r>
            <a:endParaRPr lang="cs-CZ" altLang="cs-CZ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sz="1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X</a:t>
            </a:r>
            <a:r>
              <a:rPr lang="cs-CZ" altLang="cs-CZ" sz="2400" dirty="0" smtClean="0">
                <a:solidFill>
                  <a:schemeClr val="tx2"/>
                </a:solidFill>
              </a:rPr>
              <a:t> - 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riziko jednoznačně převažuje nad prospěchem </a:t>
            </a:r>
            <a:r>
              <a:rPr lang="cs-CZ" altLang="cs-CZ" sz="2400" i="1" dirty="0" smtClean="0">
                <a:solidFill>
                  <a:schemeClr val="tx2"/>
                </a:solidFill>
              </a:rPr>
              <a:t>(např. estrogeny)</a:t>
            </a:r>
            <a:endParaRPr lang="cs-CZ" altLang="cs-CZ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8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926959" cy="109061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Léčiva s doloženým teratogenním účinkem</a:t>
            </a:r>
            <a:endParaRPr lang="cs-CZ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t="27415" r="25390" b="8471"/>
          <a:stretch/>
        </p:blipFill>
        <p:spPr bwMode="auto">
          <a:xfrm>
            <a:off x="5364089" y="2106488"/>
            <a:ext cx="3096344" cy="4274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11748" y="6453336"/>
            <a:ext cx="3191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South African Family Practice 2015; 57(6):24-29</a:t>
            </a:r>
            <a:endParaRPr lang="cs-CZ" sz="1100" dirty="0">
              <a:solidFill>
                <a:schemeClr val="tx2"/>
              </a:solidFill>
            </a:endParaRPr>
          </a:p>
        </p:txBody>
      </p:sp>
      <p:sp>
        <p:nvSpPr>
          <p:cNvPr id="6" name="Obdélníkový popisek 3"/>
          <p:cNvSpPr/>
          <p:nvPr/>
        </p:nvSpPr>
        <p:spPr>
          <a:xfrm>
            <a:off x="611560" y="1941880"/>
            <a:ext cx="3735403" cy="756664"/>
          </a:xfrm>
          <a:prstGeom prst="wedgeRectCallout">
            <a:avLst>
              <a:gd name="adj1" fmla="val 81266"/>
              <a:gd name="adj2" fmla="val 9990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11560" y="1941880"/>
            <a:ext cx="3743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</a:rPr>
              <a:t>ANTIKOAGULANCIA</a:t>
            </a:r>
            <a:r>
              <a:rPr lang="cs-CZ" sz="14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zejm. </a:t>
            </a:r>
            <a:r>
              <a:rPr lang="cs-CZ" sz="1400" b="1" dirty="0" err="1" smtClean="0">
                <a:solidFill>
                  <a:schemeClr val="accent1"/>
                </a:solidFill>
              </a:rPr>
              <a:t>warfarin</a:t>
            </a:r>
            <a:r>
              <a:rPr lang="cs-CZ" sz="1400" b="1" dirty="0" smtClean="0">
                <a:solidFill>
                  <a:schemeClr val="accent1"/>
                </a:solidFill>
              </a:rPr>
              <a:t> i NOAC zvyšují riziko krvácení a malformací CNS a skeletu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8" name="Obdélníkový popisek 3"/>
          <p:cNvSpPr/>
          <p:nvPr/>
        </p:nvSpPr>
        <p:spPr>
          <a:xfrm>
            <a:off x="629013" y="3022000"/>
            <a:ext cx="3735403" cy="791508"/>
          </a:xfrm>
          <a:prstGeom prst="wedgeRectCallout">
            <a:avLst>
              <a:gd name="adj1" fmla="val 83831"/>
              <a:gd name="adj2" fmla="val 3723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91980" y="3074844"/>
            <a:ext cx="3545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</a:rPr>
              <a:t>ANTIHYPERTENZIVA</a:t>
            </a:r>
            <a:r>
              <a:rPr lang="cs-CZ" sz="14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ACE-I a </a:t>
            </a:r>
            <a:r>
              <a:rPr lang="cs-CZ" sz="1400" b="1" dirty="0" err="1" smtClean="0">
                <a:solidFill>
                  <a:schemeClr val="accent1"/>
                </a:solidFill>
              </a:rPr>
              <a:t>sartany</a:t>
            </a:r>
            <a:r>
              <a:rPr lang="cs-CZ" sz="1400" b="1" dirty="0" smtClean="0">
                <a:solidFill>
                  <a:schemeClr val="accent1"/>
                </a:solidFill>
              </a:rPr>
              <a:t> (od 2. trimestru), </a:t>
            </a:r>
            <a:r>
              <a:rPr lang="cs-CZ" sz="1400" b="1" dirty="0" err="1" smtClean="0">
                <a:solidFill>
                  <a:schemeClr val="accent1"/>
                </a:solidFill>
              </a:rPr>
              <a:t>spironolakton</a:t>
            </a:r>
            <a:r>
              <a:rPr lang="cs-CZ" sz="1400" b="1" dirty="0" smtClean="0">
                <a:solidFill>
                  <a:schemeClr val="accent1"/>
                </a:solidFill>
              </a:rPr>
              <a:t> (od 1. trimestru)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10" name="Obdélníkový popisek 3"/>
          <p:cNvSpPr/>
          <p:nvPr/>
        </p:nvSpPr>
        <p:spPr>
          <a:xfrm>
            <a:off x="629013" y="4040488"/>
            <a:ext cx="3735403" cy="612648"/>
          </a:xfrm>
          <a:prstGeom prst="wedgeRectCallout">
            <a:avLst>
              <a:gd name="adj1" fmla="val 82589"/>
              <a:gd name="adj2" fmla="val -901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91980" y="409333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</a:rPr>
              <a:t>ETANOL</a:t>
            </a:r>
            <a:r>
              <a:rPr lang="cs-CZ" sz="14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kumulativní efekt na funkční změny CNS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12" name="Obdélníkový popisek 3"/>
          <p:cNvSpPr/>
          <p:nvPr/>
        </p:nvSpPr>
        <p:spPr>
          <a:xfrm>
            <a:off x="619972" y="4857624"/>
            <a:ext cx="3735403" cy="684656"/>
          </a:xfrm>
          <a:prstGeom prst="wedgeRectCallout">
            <a:avLst>
              <a:gd name="adj1" fmla="val 83831"/>
              <a:gd name="adj2" fmla="val 3723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19972" y="4822200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</a:rPr>
              <a:t>N</a:t>
            </a:r>
            <a:r>
              <a:rPr lang="cs-CZ" sz="1400" b="1" dirty="0" smtClean="0">
                <a:solidFill>
                  <a:srgbClr val="FFFF00"/>
                </a:solidFill>
              </a:rPr>
              <a:t>SA</a:t>
            </a:r>
            <a:r>
              <a:rPr lang="cs-CZ" sz="14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riziko předčasného uzávěru </a:t>
            </a:r>
            <a:r>
              <a:rPr lang="cs-CZ" sz="1400" b="1" dirty="0" err="1" smtClean="0">
                <a:solidFill>
                  <a:schemeClr val="accent1"/>
                </a:solidFill>
              </a:rPr>
              <a:t>Botallovy</a:t>
            </a:r>
            <a:r>
              <a:rPr lang="cs-CZ" sz="1400" b="1" dirty="0" smtClean="0">
                <a:solidFill>
                  <a:schemeClr val="accent1"/>
                </a:solidFill>
              </a:rPr>
              <a:t> </a:t>
            </a:r>
            <a:r>
              <a:rPr lang="cs-CZ" sz="1400" b="1" dirty="0" err="1" smtClean="0">
                <a:solidFill>
                  <a:schemeClr val="accent1"/>
                </a:solidFill>
              </a:rPr>
              <a:t>dučeje</a:t>
            </a:r>
            <a:r>
              <a:rPr lang="cs-CZ" sz="1400" b="1" dirty="0" smtClean="0">
                <a:solidFill>
                  <a:schemeClr val="accent1"/>
                </a:solidFill>
              </a:rPr>
              <a:t> (zejm. </a:t>
            </a:r>
            <a:r>
              <a:rPr lang="cs-CZ" sz="1400" b="1" dirty="0" err="1" smtClean="0">
                <a:solidFill>
                  <a:schemeClr val="accent1"/>
                </a:solidFill>
              </a:rPr>
              <a:t>indometacin</a:t>
            </a:r>
            <a:r>
              <a:rPr lang="cs-CZ" sz="1400" b="1" dirty="0" smtClean="0">
                <a:solidFill>
                  <a:schemeClr val="accent1"/>
                </a:solidFill>
              </a:rPr>
              <a:t>)</a:t>
            </a:r>
            <a:endParaRPr lang="cs-CZ" sz="1400" b="1" dirty="0">
              <a:solidFill>
                <a:schemeClr val="accent1"/>
              </a:solidFill>
            </a:endParaRPr>
          </a:p>
        </p:txBody>
      </p:sp>
      <p:sp>
        <p:nvSpPr>
          <p:cNvPr id="14" name="Obdélníkový popisek 3"/>
          <p:cNvSpPr/>
          <p:nvPr/>
        </p:nvSpPr>
        <p:spPr>
          <a:xfrm>
            <a:off x="611560" y="5822104"/>
            <a:ext cx="3735403" cy="684656"/>
          </a:xfrm>
          <a:prstGeom prst="wedgeRectCallout">
            <a:avLst>
              <a:gd name="adj1" fmla="val 49793"/>
              <a:gd name="adj2" fmla="val 1052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37687" y="580526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</a:rPr>
              <a:t>ostatní (např. </a:t>
            </a:r>
            <a:r>
              <a:rPr lang="cs-CZ" sz="1400" b="1" dirty="0" err="1" smtClean="0">
                <a:solidFill>
                  <a:srgbClr val="FFFF00"/>
                </a:solidFill>
              </a:rPr>
              <a:t>statiny</a:t>
            </a:r>
            <a:r>
              <a:rPr lang="cs-CZ" sz="1400" b="1" dirty="0" smtClean="0">
                <a:solidFill>
                  <a:srgbClr val="FFFF00"/>
                </a:solidFill>
              </a:rPr>
              <a:t>,…)</a:t>
            </a:r>
            <a:r>
              <a:rPr lang="cs-CZ" sz="14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cs-CZ" sz="1400" b="1" dirty="0" smtClean="0">
                <a:solidFill>
                  <a:schemeClr val="accent1"/>
                </a:solidFill>
              </a:rPr>
              <a:t>velmi nekonsistentní nálezy, velké </a:t>
            </a:r>
            <a:r>
              <a:rPr lang="cs-CZ" sz="1400" b="1" dirty="0" err="1" smtClean="0">
                <a:solidFill>
                  <a:schemeClr val="accent1"/>
                </a:solidFill>
              </a:rPr>
              <a:t>retrospekt</a:t>
            </a:r>
            <a:r>
              <a:rPr lang="cs-CZ" sz="1400" b="1" dirty="0" smtClean="0">
                <a:solidFill>
                  <a:schemeClr val="accent1"/>
                </a:solidFill>
              </a:rPr>
              <a:t>. studie </a:t>
            </a:r>
            <a:r>
              <a:rPr lang="cs-CZ" sz="1400" b="1" dirty="0" err="1" smtClean="0">
                <a:solidFill>
                  <a:schemeClr val="accent1"/>
                </a:solidFill>
              </a:rPr>
              <a:t>nepodpořují</a:t>
            </a:r>
            <a:r>
              <a:rPr lang="cs-CZ" sz="1400" b="1" dirty="0" smtClean="0">
                <a:solidFill>
                  <a:schemeClr val="accent1"/>
                </a:solidFill>
              </a:rPr>
              <a:t> riziko</a:t>
            </a:r>
            <a:endParaRPr lang="cs-CZ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2943" cy="1090613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Jak léčivo ovlivní </a:t>
            </a:r>
            <a:r>
              <a:rPr lang="cs-CZ" sz="4000" dirty="0" smtClean="0">
                <a:latin typeface="Arial Black" panose="020B0A04020102020204" pitchFamily="34" charset="0"/>
              </a:rPr>
              <a:t>porod</a:t>
            </a:r>
            <a:r>
              <a:rPr lang="cs-CZ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endParaRPr lang="cs-CZ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90328"/>
            <a:ext cx="8771831" cy="4191000"/>
          </a:xfrm>
        </p:spPr>
        <p:txBody>
          <a:bodyPr/>
          <a:lstStyle/>
          <a:p>
            <a:pPr marL="32400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zpomalení</a:t>
            </a:r>
            <a:r>
              <a:rPr lang="cs-CZ" b="1" dirty="0" smtClean="0">
                <a:solidFill>
                  <a:schemeClr val="tx2"/>
                </a:solidFill>
              </a:rPr>
              <a:t> postupu porodu a zabránění předčasnému porodu</a:t>
            </a:r>
          </a:p>
          <a:p>
            <a:pPr marL="648000" indent="-4572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2"/>
                </a:solidFill>
              </a:rPr>
              <a:t>sympatomimetika </a:t>
            </a:r>
            <a:r>
              <a:rPr lang="el-GR" dirty="0" smtClean="0">
                <a:solidFill>
                  <a:schemeClr val="tx2"/>
                </a:solidFill>
                <a:latin typeface="Arial"/>
                <a:cs typeface="Arial"/>
              </a:rPr>
              <a:t>β</a:t>
            </a:r>
            <a:r>
              <a:rPr lang="cs-CZ" baseline="-25000" dirty="0" smtClean="0">
                <a:solidFill>
                  <a:schemeClr val="tx2"/>
                </a:solidFill>
                <a:latin typeface="Arial"/>
                <a:cs typeface="Arial"/>
              </a:rPr>
              <a:t>2</a:t>
            </a:r>
            <a:r>
              <a:rPr lang="cs-CZ" dirty="0" smtClean="0">
                <a:solidFill>
                  <a:schemeClr val="tx2"/>
                </a:solidFill>
                <a:latin typeface="Arial"/>
                <a:cs typeface="Arial"/>
              </a:rPr>
              <a:t> (</a:t>
            </a:r>
            <a:r>
              <a:rPr lang="cs-CZ" dirty="0" err="1" smtClean="0">
                <a:solidFill>
                  <a:schemeClr val="tx2"/>
                </a:solidFill>
                <a:latin typeface="Arial"/>
                <a:cs typeface="Arial"/>
              </a:rPr>
              <a:t>salbutamol</a:t>
            </a:r>
            <a:r>
              <a:rPr lang="cs-CZ" dirty="0" smtClean="0">
                <a:solidFill>
                  <a:schemeClr val="tx2"/>
                </a:solidFill>
                <a:latin typeface="Arial"/>
                <a:cs typeface="Arial"/>
              </a:rPr>
              <a:t>,…), BKK, </a:t>
            </a:r>
            <a:r>
              <a:rPr lang="cs-CZ" dirty="0" err="1" smtClean="0">
                <a:solidFill>
                  <a:schemeClr val="tx2"/>
                </a:solidFill>
                <a:latin typeface="Arial"/>
                <a:cs typeface="Arial"/>
              </a:rPr>
              <a:t>inhib</a:t>
            </a:r>
            <a:r>
              <a:rPr lang="cs-CZ" dirty="0" smtClean="0">
                <a:solidFill>
                  <a:schemeClr val="tx2"/>
                </a:solidFill>
                <a:latin typeface="Arial"/>
                <a:cs typeface="Arial"/>
              </a:rPr>
              <a:t>. COX</a:t>
            </a:r>
            <a:r>
              <a:rPr lang="cs-CZ" baseline="-25000" dirty="0" smtClean="0">
                <a:solidFill>
                  <a:schemeClr val="tx2"/>
                </a:solidFill>
                <a:latin typeface="Arial"/>
                <a:cs typeface="Arial"/>
              </a:rPr>
              <a:t>1,2</a:t>
            </a:r>
            <a:r>
              <a:rPr lang="cs-CZ" dirty="0" smtClean="0">
                <a:solidFill>
                  <a:schemeClr val="tx2"/>
                </a:solidFill>
                <a:latin typeface="Arial"/>
                <a:cs typeface="Arial"/>
              </a:rPr>
              <a:t> (ASA,…), nitráty,…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</a:p>
          <a:p>
            <a:pPr marL="648000" indent="-457200">
              <a:buFont typeface="Wingdings" panose="05000000000000000000" pitchFamily="2" charset="2"/>
              <a:buChar char="§"/>
            </a:pPr>
            <a:endParaRPr lang="cs-CZ" sz="1600" b="1" dirty="0" smtClean="0">
              <a:solidFill>
                <a:schemeClr val="tx2"/>
              </a:solidFill>
            </a:endParaRPr>
          </a:p>
          <a:p>
            <a:pPr marL="32400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tx2"/>
                </a:solidFill>
              </a:rPr>
              <a:t>indukce a </a:t>
            </a:r>
            <a:r>
              <a:rPr lang="cs-CZ" b="1" dirty="0" smtClean="0">
                <a:solidFill>
                  <a:srgbClr val="C00000"/>
                </a:solidFill>
              </a:rPr>
              <a:t>urychlení</a:t>
            </a:r>
            <a:r>
              <a:rPr lang="cs-CZ" b="1" dirty="0" smtClean="0">
                <a:solidFill>
                  <a:schemeClr val="tx2"/>
                </a:solidFill>
              </a:rPr>
              <a:t>  porodu</a:t>
            </a:r>
          </a:p>
          <a:p>
            <a:pPr marL="690300" indent="-457200"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2"/>
                </a:solidFill>
              </a:rPr>
              <a:t>betablokátory (zejm. neselektivní),…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323528" y="1988840"/>
            <a:ext cx="8568952" cy="4680520"/>
          </a:xfrm>
          <a:prstGeom prst="roundRect">
            <a:avLst>
              <a:gd name="adj" fmla="val 4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 descr="VÃ½sledek obrÃ¡zku pro pharmacotherapy in pregnancy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11" y="2389349"/>
            <a:ext cx="5098281" cy="3847963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7" name="TextovéPole 6"/>
          <p:cNvSpPr txBox="1"/>
          <p:nvPr/>
        </p:nvSpPr>
        <p:spPr>
          <a:xfrm>
            <a:off x="5460969" y="2457335"/>
            <a:ext cx="3384376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játra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↑ portální </a:t>
            </a:r>
            <a:r>
              <a:rPr lang="cs-CZ" b="1" dirty="0" err="1">
                <a:solidFill>
                  <a:schemeClr val="tx2"/>
                </a:solidFill>
              </a:rPr>
              <a:t>hepatální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perfuze</a:t>
            </a:r>
            <a:endParaRPr lang="cs-CZ" b="1" dirty="0">
              <a:solidFill>
                <a:schemeClr val="tx2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↑ exprese a aktivace </a:t>
            </a:r>
            <a:r>
              <a:rPr lang="cs-CZ" b="1" dirty="0" err="1" smtClean="0">
                <a:solidFill>
                  <a:schemeClr val="tx2"/>
                </a:solidFill>
              </a:rPr>
              <a:t>metabol</a:t>
            </a:r>
            <a:r>
              <a:rPr lang="cs-CZ" b="1" dirty="0" smtClean="0">
                <a:solidFill>
                  <a:schemeClr val="tx2"/>
                </a:solidFill>
              </a:rPr>
              <a:t>. systémů (</a:t>
            </a:r>
            <a:r>
              <a:rPr lang="cs-CZ" b="1" dirty="0" err="1" smtClean="0">
                <a:solidFill>
                  <a:schemeClr val="tx2"/>
                </a:solidFill>
              </a:rPr>
              <a:t>elimin</a:t>
            </a:r>
            <a:r>
              <a:rPr lang="cs-CZ" b="1" dirty="0" smtClean="0">
                <a:solidFill>
                  <a:schemeClr val="tx2"/>
                </a:solidFill>
              </a:rPr>
              <a:t>. pump a izoenzymů CYP)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72200" y="5929046"/>
            <a:ext cx="1909916" cy="5962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588496" y="4377878"/>
            <a:ext cx="301595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střevo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- </a:t>
            </a:r>
            <a:r>
              <a:rPr lang="cs-CZ" b="1" dirty="0">
                <a:solidFill>
                  <a:schemeClr val="tx2"/>
                </a:solidFill>
              </a:rPr>
              <a:t>↑ exprese a aktivace </a:t>
            </a:r>
            <a:r>
              <a:rPr lang="cs-CZ" b="1" dirty="0" err="1">
                <a:solidFill>
                  <a:schemeClr val="tx2"/>
                </a:solidFill>
              </a:rPr>
              <a:t>metabol</a:t>
            </a:r>
            <a:r>
              <a:rPr lang="cs-CZ" b="1" dirty="0">
                <a:solidFill>
                  <a:schemeClr val="tx2"/>
                </a:solidFill>
              </a:rPr>
              <a:t>. systémů (</a:t>
            </a:r>
            <a:r>
              <a:rPr lang="cs-CZ" b="1" dirty="0" err="1">
                <a:solidFill>
                  <a:schemeClr val="tx2"/>
                </a:solidFill>
              </a:rPr>
              <a:t>elimin</a:t>
            </a:r>
            <a:r>
              <a:rPr lang="cs-CZ" b="1" dirty="0">
                <a:solidFill>
                  <a:schemeClr val="tx2"/>
                </a:solidFill>
              </a:rPr>
              <a:t>. pump a izoenzymů CYP</a:t>
            </a:r>
            <a:r>
              <a:rPr lang="cs-CZ" b="1" dirty="0" smtClean="0">
                <a:solidFill>
                  <a:schemeClr val="tx2"/>
                </a:solidFill>
              </a:rPr>
              <a:t>)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2333779"/>
            <a:ext cx="3312368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oběhová soustava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↑ srdečního výdeje a tkáňové </a:t>
            </a:r>
            <a:r>
              <a:rPr lang="cs-CZ" b="1" dirty="0" err="1" smtClean="0">
                <a:solidFill>
                  <a:schemeClr val="tx2"/>
                </a:solidFill>
              </a:rPr>
              <a:t>perfuze</a:t>
            </a:r>
            <a:r>
              <a:rPr lang="cs-CZ" b="1" dirty="0" smtClean="0">
                <a:solidFill>
                  <a:schemeClr val="tx2"/>
                </a:solidFill>
              </a:rPr>
              <a:t>  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↑ </a:t>
            </a:r>
            <a:r>
              <a:rPr lang="cs-CZ" b="1" dirty="0" smtClean="0">
                <a:solidFill>
                  <a:schemeClr val="tx2"/>
                </a:solidFill>
              </a:rPr>
              <a:t>koncentrace a aktivace molekul akutní fáze a        </a:t>
            </a:r>
            <a:r>
              <a:rPr lang="cs-CZ" b="1" dirty="0" smtClean="0">
                <a:solidFill>
                  <a:schemeClr val="tx2"/>
                </a:solidFill>
                <a:latin typeface="Helvetica"/>
                <a:cs typeface="Helvetica"/>
              </a:rPr>
              <a:t>↓ koncentrace transport. plasmatických bílkovin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6717" y="4431707"/>
            <a:ext cx="3109179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cs-CZ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ledviny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↑ renální </a:t>
            </a:r>
            <a:r>
              <a:rPr lang="cs-CZ" b="1" dirty="0" err="1" smtClean="0">
                <a:solidFill>
                  <a:schemeClr val="tx2"/>
                </a:solidFill>
              </a:rPr>
              <a:t>perfuze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2"/>
                </a:solidFill>
              </a:rPr>
              <a:t>↑ glomerulární filtrace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tx2"/>
                </a:solidFill>
              </a:rPr>
              <a:t>↑</a:t>
            </a:r>
            <a:r>
              <a:rPr lang="cs-CZ" b="1" dirty="0" smtClean="0">
                <a:solidFill>
                  <a:schemeClr val="tx2"/>
                </a:solidFill>
              </a:rPr>
              <a:t> exprese </a:t>
            </a:r>
            <a:r>
              <a:rPr lang="cs-CZ" b="1" dirty="0" err="1" smtClean="0">
                <a:solidFill>
                  <a:schemeClr val="tx2"/>
                </a:solidFill>
              </a:rPr>
              <a:t>elimin</a:t>
            </a:r>
            <a:r>
              <a:rPr lang="cs-CZ" b="1" dirty="0" smtClean="0">
                <a:solidFill>
                  <a:schemeClr val="tx2"/>
                </a:solidFill>
              </a:rPr>
              <a:t>. pump tubulárního systému </a:t>
            </a:r>
            <a:r>
              <a:rPr lang="cs-CZ" b="1" dirty="0" smtClean="0">
                <a:solidFill>
                  <a:schemeClr val="tx2"/>
                </a:solidFill>
                <a:latin typeface="Arial"/>
                <a:cs typeface="Arial"/>
              </a:rPr>
              <a:t>→ zvyšuje se tubulární sekrece léčiv do moči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1520" y="332656"/>
            <a:ext cx="8782943" cy="10906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9pPr>
          </a:lstStyle>
          <a:p>
            <a:pPr algn="ctr"/>
            <a:r>
              <a:rPr lang="cs-CZ" sz="4000" kern="0" smtClean="0">
                <a:solidFill>
                  <a:srgbClr val="C00000"/>
                </a:solidFill>
                <a:latin typeface="Arial Black" panose="020B0A04020102020204" pitchFamily="34" charset="0"/>
              </a:rPr>
              <a:t>Jak působí gravidita na léčivo?</a:t>
            </a:r>
            <a:endParaRPr lang="cs-CZ" sz="4000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292080" y="6093296"/>
            <a:ext cx="1055247" cy="13389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6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Presentation2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Presentation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2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1575</Words>
  <Application>Microsoft Office PowerPoint</Application>
  <PresentationFormat>On-screen Show (4:3)</PresentationFormat>
  <Paragraphs>265</Paragraphs>
  <Slides>30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Presentation2</vt:lpstr>
      <vt:lpstr>LÉKY V TĚHOTENSTVÍ</vt:lpstr>
      <vt:lpstr>PowerPoint Presentation</vt:lpstr>
      <vt:lpstr>Léky v těhotenství</vt:lpstr>
      <vt:lpstr>Jak léčivo působí na těhotenství?</vt:lpstr>
      <vt:lpstr>PowerPoint Presentation</vt:lpstr>
      <vt:lpstr>Vliv léčiva na plod: klasifikace léčivých látek dle teratogenního rizika</vt:lpstr>
      <vt:lpstr>Léčiva s doloženým teratogenním účinkem</vt:lpstr>
      <vt:lpstr>Jak léčivo ovlivní porod?</vt:lpstr>
      <vt:lpstr>PowerPoint Presentation</vt:lpstr>
      <vt:lpstr>PowerPoint Presentation</vt:lpstr>
      <vt:lpstr>Jak působí gravidita na léčivo?</vt:lpstr>
      <vt:lpstr>Jak působí gravidita na léčivo?</vt:lpstr>
      <vt:lpstr>PowerPoint Presentation</vt:lpstr>
      <vt:lpstr>Lékové interakce na úrovni placenty</vt:lpstr>
      <vt:lpstr>Antikoagulancia v graviditě</vt:lpstr>
      <vt:lpstr>PowerPoint Presentation</vt:lpstr>
      <vt:lpstr>Antihypertenziva v graviditě</vt:lpstr>
      <vt:lpstr>Bezpečnost BB  a BKK v graviditě</vt:lpstr>
      <vt:lpstr>Proč ASA v prevenci preeklampsie (nejen) u hypertenze?</vt:lpstr>
      <vt:lpstr>Význam ASA v prevenci preeklampsie (nejen) u hypertenze?</vt:lpstr>
      <vt:lpstr>PowerPoint Presentation</vt:lpstr>
      <vt:lpstr>Statiny v graviditě (kohortová studie u 1 200 ♀ užívajících statiny v graviditě)</vt:lpstr>
      <vt:lpstr>Statiny v graviditě (kohortová studie u 1 200 ♀ užívajících statiny v graviditě)</vt:lpstr>
      <vt:lpstr>Antiarytmika  v graviditě</vt:lpstr>
      <vt:lpstr>PowerPoint Presentation</vt:lpstr>
      <vt:lpstr>Bezpečnost zákl. KV léčiv v těhotenství a laktaci BMJ 2018;360:k478</vt:lpstr>
      <vt:lpstr>Charakteristika jednotl. KV léčiv ve vztahu k těhotenství </vt:lpstr>
      <vt:lpstr>PowerPoint Presentation</vt:lpstr>
      <vt:lpstr>PowerPoint Presentation</vt:lpstr>
      <vt:lpstr>Děkuji za pozornost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LÉKY V TĚHOTENSTVÍ</dc:title>
  <dc:creator>Jan Bultas</dc:creator>
  <cp:lastModifiedBy>Windows User</cp:lastModifiedBy>
  <cp:revision>84</cp:revision>
  <cp:lastPrinted>2019-01-17T10:49:23Z</cp:lastPrinted>
  <dcterms:created xsi:type="dcterms:W3CDTF">2019-01-13T10:27:08Z</dcterms:created>
  <dcterms:modified xsi:type="dcterms:W3CDTF">2019-01-19T07:02:47Z</dcterms:modified>
</cp:coreProperties>
</file>