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theme/themeOverride1.xml" ContentType="application/vnd.openxmlformats-officedocument.themeOverride+xml"/>
  <Override PartName="/ppt/charts/chart4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5.xml" ContentType="application/vnd.openxmlformats-officedocument.drawingml.chart+xml"/>
  <Override PartName="/ppt/theme/themeOverride3.xml" ContentType="application/vnd.openxmlformats-officedocument.themeOverride+xml"/>
  <Override PartName="/ppt/charts/chart6.xml" ContentType="application/vnd.openxmlformats-officedocument.drawingml.chart+xml"/>
  <Override PartName="/ppt/theme/themeOverride4.xml" ContentType="application/vnd.openxmlformats-officedocument.themeOverride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3" r:id="rId2"/>
  </p:sldMasterIdLst>
  <p:notesMasterIdLst>
    <p:notesMasterId r:id="rId33"/>
  </p:notesMasterIdLst>
  <p:handoutMasterIdLst>
    <p:handoutMasterId r:id="rId34"/>
  </p:handoutMasterIdLst>
  <p:sldIdLst>
    <p:sldId id="433" r:id="rId3"/>
    <p:sldId id="860" r:id="rId4"/>
    <p:sldId id="834" r:id="rId5"/>
    <p:sldId id="828" r:id="rId6"/>
    <p:sldId id="284" r:id="rId7"/>
    <p:sldId id="804" r:id="rId8"/>
    <p:sldId id="809" r:id="rId9"/>
    <p:sldId id="810" r:id="rId10"/>
    <p:sldId id="854" r:id="rId11"/>
    <p:sldId id="855" r:id="rId12"/>
    <p:sldId id="856" r:id="rId13"/>
    <p:sldId id="857" r:id="rId14"/>
    <p:sldId id="858" r:id="rId15"/>
    <p:sldId id="859" r:id="rId16"/>
    <p:sldId id="845" r:id="rId17"/>
    <p:sldId id="846" r:id="rId18"/>
    <p:sldId id="847" r:id="rId19"/>
    <p:sldId id="848" r:id="rId20"/>
    <p:sldId id="849" r:id="rId21"/>
    <p:sldId id="850" r:id="rId22"/>
    <p:sldId id="851" r:id="rId23"/>
    <p:sldId id="852" r:id="rId24"/>
    <p:sldId id="853" r:id="rId25"/>
    <p:sldId id="759" r:id="rId26"/>
    <p:sldId id="836" r:id="rId27"/>
    <p:sldId id="837" r:id="rId28"/>
    <p:sldId id="843" r:id="rId29"/>
    <p:sldId id="861" r:id="rId30"/>
    <p:sldId id="838" r:id="rId31"/>
    <p:sldId id="835" r:id="rId32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0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66FF"/>
    <a:srgbClr val="33CCFF"/>
    <a:srgbClr val="66FF99"/>
    <a:srgbClr val="CCFFFF"/>
    <a:srgbClr val="FFCCFF"/>
    <a:srgbClr val="A7E8FF"/>
    <a:srgbClr val="FF66CC"/>
    <a:srgbClr val="006699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Styl s motivem 1 – zvýraznění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53" autoAdjust="0"/>
    <p:restoredTop sz="94673" autoAdjust="0"/>
  </p:normalViewPr>
  <p:slideViewPr>
    <p:cSldViewPr snapToGrid="0">
      <p:cViewPr varScale="1">
        <p:scale>
          <a:sx n="63" d="100"/>
          <a:sy n="63" d="100"/>
        </p:scale>
        <p:origin x="1352" y="48"/>
      </p:cViewPr>
      <p:guideLst>
        <p:guide orient="horz" pos="2160"/>
        <p:guide pos="3059"/>
      </p:guideLst>
    </p:cSldViewPr>
  </p:slideViewPr>
  <p:outlineViewPr>
    <p:cViewPr>
      <p:scale>
        <a:sx n="33" d="100"/>
        <a:sy n="33" d="100"/>
      </p:scale>
      <p:origin x="0" y="13050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" d="1"/>
        <a:sy n="1" d="1"/>
      </p:scale>
      <p:origin x="0" y="-1308"/>
    </p:cViewPr>
  </p:sorterViewPr>
  <p:notesViewPr>
    <p:cSldViewPr snapToGrid="0">
      <p:cViewPr varScale="1">
        <p:scale>
          <a:sx n="86" d="100"/>
          <a:sy n="86" d="100"/>
        </p:scale>
        <p:origin x="4620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I:\Pr&#225;ce\Prezentace\CTEPH%20englis%20course\CTEPH%20englis%20course\CTEPH%20pracovn&#237;%2031.12.2011.xls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101133\Desktop\&#353;pindl%202015\pracovn&#237;%20na%20tabulky.xlsx" TargetMode="External"/><Relationship Id="rId1" Type="http://schemas.openxmlformats.org/officeDocument/2006/relationships/themeOverride" Target="../theme/themeOverride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K:\&#353;pindl%202015\pracovn&#237;%20na%20tabulky.xlsx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101133\Desktop\&#353;pindl%202015\pracovn&#237;%20na%20tabulky.xlsx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K:\&#353;pindl%202015\pracovn&#237;%20na%20tabulky.xlsx" TargetMode="External"/><Relationship Id="rId1" Type="http://schemas.openxmlformats.org/officeDocument/2006/relationships/themeOverride" Target="../theme/themeOverrid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4847471896201652E-2"/>
          <c:y val="5.8520391536849306E-2"/>
          <c:w val="0.82146288317733829"/>
          <c:h val="0.4975155357782654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1-93D8-4203-AFB7-FC8110175155}"/>
              </c:ext>
            </c:extLst>
          </c:dPt>
          <c:dPt>
            <c:idx val="1"/>
            <c:bubble3D val="0"/>
            <c:spPr>
              <a:solidFill>
                <a:srgbClr val="00B050"/>
              </a:solidFill>
            </c:spPr>
            <c:extLst>
              <c:ext xmlns:c16="http://schemas.microsoft.com/office/drawing/2014/chart" uri="{C3380CC4-5D6E-409C-BE32-E72D297353CC}">
                <c16:uniqueId val="{00000003-93D8-4203-AFB7-FC8110175155}"/>
              </c:ext>
            </c:extLst>
          </c:dPt>
          <c:dPt>
            <c:idx val="2"/>
            <c:bubble3D val="0"/>
            <c:spPr>
              <a:solidFill>
                <a:srgbClr val="0070C0"/>
              </a:solidFill>
            </c:spPr>
            <c:extLst>
              <c:ext xmlns:c16="http://schemas.microsoft.com/office/drawing/2014/chart" uri="{C3380CC4-5D6E-409C-BE32-E72D297353CC}">
                <c16:uniqueId val="{00000005-93D8-4203-AFB7-FC8110175155}"/>
              </c:ext>
            </c:extLst>
          </c:dPt>
          <c:dLbls>
            <c:dLbl>
              <c:idx val="1"/>
              <c:layout>
                <c:manualLayout>
                  <c:x val="-0.16541515692612496"/>
                  <c:y val="-9.981993132132756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93D8-4203-AFB7-FC8110175155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cs-CZ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'tabulky a grafy'!$C$20:$C$22</c:f>
              <c:strCache>
                <c:ptCount val="3"/>
                <c:pt idx="0">
                  <c:v>PASP&gt;40 mm Hg a &lt;60 mm Hg</c:v>
                </c:pt>
                <c:pt idx="1">
                  <c:v>PASP&gt;60 mm Hg</c:v>
                </c:pt>
                <c:pt idx="2">
                  <c:v>PASP&lt;40 mm Hg</c:v>
                </c:pt>
              </c:strCache>
            </c:strRef>
          </c:cat>
          <c:val>
            <c:numRef>
              <c:f>'tabulky a grafy'!$D$20:$D$22</c:f>
              <c:numCache>
                <c:formatCode>General</c:formatCode>
                <c:ptCount val="3"/>
                <c:pt idx="0">
                  <c:v>22</c:v>
                </c:pt>
                <c:pt idx="1">
                  <c:v>15</c:v>
                </c:pt>
                <c:pt idx="2">
                  <c:v>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3D8-4203-AFB7-FC8110175155}"/>
            </c:ext>
          </c:extLst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1.8889219036299715E-2"/>
          <c:y val="0.62992118490900495"/>
          <c:w val="0.92099929617851051"/>
          <c:h val="0.29474189684515867"/>
        </c:manualLayout>
      </c:layout>
      <c:overlay val="0"/>
      <c:txPr>
        <a:bodyPr/>
        <a:lstStyle/>
        <a:p>
          <a:pPr>
            <a:defRPr sz="1600" b="1"/>
          </a:pPr>
          <a:endParaRPr lang="cs-CZ"/>
        </a:p>
      </c:txPr>
    </c:legend>
    <c:plotVisOnly val="1"/>
    <c:dispBlanksAs val="zero"/>
    <c:showDLblsOverMax val="0"/>
  </c:chart>
  <c:txPr>
    <a:bodyPr/>
    <a:lstStyle/>
    <a:p>
      <a:pPr>
        <a:defRPr sz="1800"/>
      </a:pPr>
      <a:endParaRPr lang="cs-CZ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+mn-cs"/>
            </a:defRPr>
          </a:pPr>
          <a:endParaRPr lang="cs-CZ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4.716981132075472E-2"/>
          <c:y val="0.11058574716585176"/>
          <c:w val="0.9308176100628931"/>
          <c:h val="0.78212172746440922"/>
        </c:manualLayout>
      </c:layout>
      <c:pie3DChart>
        <c:varyColors val="1"/>
        <c:ser>
          <c:idx val="0"/>
          <c:order val="0"/>
          <c:tx>
            <c:strRef>
              <c:f>List1!$B$1</c:f>
              <c:strCache>
                <c:ptCount val="1"/>
                <c:pt idx="0">
                  <c:v>WHO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2-A5C3-4139-852B-0FE75F820D28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A5C3-4139-852B-0FE75F820D28}"/>
              </c:ext>
            </c:extLst>
          </c:dPt>
          <c:dPt>
            <c:idx val="2"/>
            <c:bubble3D val="0"/>
            <c:spPr>
              <a:solidFill>
                <a:schemeClr val="tx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A5C3-4139-852B-0FE75F820D28}"/>
              </c:ext>
            </c:extLst>
          </c:dPt>
          <c:dLbls>
            <c:dLbl>
              <c:idx val="1"/>
              <c:layout>
                <c:manualLayout>
                  <c:x val="8.5243648789184376E-2"/>
                  <c:y val="-0.279536310835948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5C3-4139-852B-0FE75F820D2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List1!$A$2:$A$4</c:f>
              <c:strCache>
                <c:ptCount val="3"/>
                <c:pt idx="0">
                  <c:v>zlepšena</c:v>
                </c:pt>
                <c:pt idx="1">
                  <c:v>stabilizována</c:v>
                </c:pt>
                <c:pt idx="2">
                  <c:v>zhoršena</c:v>
                </c:pt>
              </c:strCache>
            </c:strRef>
          </c:cat>
          <c:val>
            <c:numRef>
              <c:f>List1!$B$2:$B$4</c:f>
              <c:numCache>
                <c:formatCode>0%</c:formatCode>
                <c:ptCount val="3"/>
                <c:pt idx="0">
                  <c:v>0.47</c:v>
                </c:pt>
                <c:pt idx="1">
                  <c:v>0.5</c:v>
                </c:pt>
                <c:pt idx="2">
                  <c:v>0.03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5C3-4139-852B-0FE75F820D2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85370606954257222"/>
          <c:w val="0.98842173030258018"/>
          <c:h val="0.1307080294389443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cs-CZ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cs-CZ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List2!$C$20</c:f>
              <c:strCache>
                <c:ptCount val="1"/>
                <c:pt idx="0">
                  <c:v>6MWT</c:v>
                </c:pt>
              </c:strCache>
            </c:strRef>
          </c:tx>
          <c:invertIfNegative val="0"/>
          <c:dPt>
            <c:idx val="2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D5B6-4ED6-951D-0CD1872F27BB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5B6-4ED6-951D-0CD1872F27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List2!$B$21:$B$23</c:f>
              <c:strCache>
                <c:ptCount val="3"/>
                <c:pt idx="0">
                  <c:v>před PEA</c:v>
                </c:pt>
                <c:pt idx="1">
                  <c:v>po PEA</c:v>
                </c:pt>
                <c:pt idx="2">
                  <c:v>riociguat</c:v>
                </c:pt>
              </c:strCache>
            </c:strRef>
          </c:cat>
          <c:val>
            <c:numRef>
              <c:f>List2!$C$21:$C$23</c:f>
              <c:numCache>
                <c:formatCode>General</c:formatCode>
                <c:ptCount val="3"/>
                <c:pt idx="0">
                  <c:v>364</c:v>
                </c:pt>
                <c:pt idx="1">
                  <c:v>419</c:v>
                </c:pt>
                <c:pt idx="2">
                  <c:v>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5B6-4ED6-951D-0CD1872F27B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151552"/>
        <c:axId val="176169728"/>
      </c:barChart>
      <c:catAx>
        <c:axId val="176151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cs-CZ"/>
          </a:p>
        </c:txPr>
        <c:crossAx val="176169728"/>
        <c:crosses val="autoZero"/>
        <c:auto val="1"/>
        <c:lblAlgn val="ctr"/>
        <c:lblOffset val="100"/>
        <c:noMultiLvlLbl val="0"/>
      </c:catAx>
      <c:valAx>
        <c:axId val="17616972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615155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List2!$C$14</c:f>
              <c:strCache>
                <c:ptCount val="1"/>
                <c:pt idx="0">
                  <c:v>NYHA</c:v>
                </c:pt>
              </c:strCache>
            </c:strRef>
          </c:tx>
          <c:invertIfNegative val="0"/>
          <c:dPt>
            <c:idx val="2"/>
            <c:invertIfNegative val="0"/>
            <c:bubble3D val="0"/>
            <c:spPr>
              <a:noFill/>
              <a:ln>
                <a:noFill/>
              </a:ln>
            </c:spPr>
            <c:extLst>
              <c:ext xmlns:c16="http://schemas.microsoft.com/office/drawing/2014/chart" uri="{C3380CC4-5D6E-409C-BE32-E72D297353CC}">
                <c16:uniqueId val="{00000001-D2A6-4B8D-AE72-EB9922650E90}"/>
              </c:ext>
            </c:extLst>
          </c:dPt>
          <c:cat>
            <c:strRef>
              <c:f>List2!$B$15:$B$17</c:f>
              <c:strCache>
                <c:ptCount val="3"/>
                <c:pt idx="0">
                  <c:v>před PEA</c:v>
                </c:pt>
                <c:pt idx="1">
                  <c:v>po PEA</c:v>
                </c:pt>
                <c:pt idx="2">
                  <c:v>riociguat</c:v>
                </c:pt>
              </c:strCache>
            </c:strRef>
          </c:cat>
          <c:val>
            <c:numRef>
              <c:f>List2!$C$15:$C$17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2A6-4B8D-AE72-EB9922650E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6193920"/>
        <c:axId val="176195456"/>
      </c:barChart>
      <c:catAx>
        <c:axId val="1761939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cs-CZ"/>
          </a:p>
        </c:txPr>
        <c:crossAx val="176195456"/>
        <c:crosses val="autoZero"/>
        <c:auto val="1"/>
        <c:lblAlgn val="ctr"/>
        <c:lblOffset val="100"/>
        <c:noMultiLvlLbl val="0"/>
      </c:catAx>
      <c:valAx>
        <c:axId val="176195456"/>
        <c:scaling>
          <c:orientation val="minMax"/>
          <c:max val="4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76193920"/>
        <c:crosses val="autoZero"/>
        <c:crossBetween val="between"/>
        <c:majorUnit val="1"/>
        <c:minorUnit val="0.1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List2!$C$20</c:f>
              <c:strCache>
                <c:ptCount val="1"/>
                <c:pt idx="0">
                  <c:v>6MWT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List2!$B$21:$B$23</c:f>
              <c:strCache>
                <c:ptCount val="3"/>
                <c:pt idx="0">
                  <c:v>před PEA</c:v>
                </c:pt>
                <c:pt idx="1">
                  <c:v>po PEA</c:v>
                </c:pt>
                <c:pt idx="2">
                  <c:v>riociguat</c:v>
                </c:pt>
              </c:strCache>
            </c:strRef>
          </c:cat>
          <c:val>
            <c:numRef>
              <c:f>List2!$C$21:$C$23</c:f>
              <c:numCache>
                <c:formatCode>General</c:formatCode>
                <c:ptCount val="3"/>
                <c:pt idx="0">
                  <c:v>364</c:v>
                </c:pt>
                <c:pt idx="1">
                  <c:v>419</c:v>
                </c:pt>
                <c:pt idx="2">
                  <c:v>490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E0D-4F8F-B791-C89E6F4C62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242112"/>
        <c:axId val="119682176"/>
      </c:barChart>
      <c:catAx>
        <c:axId val="11924211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cs-CZ"/>
          </a:p>
        </c:txPr>
        <c:crossAx val="119682176"/>
        <c:crosses val="autoZero"/>
        <c:auto val="1"/>
        <c:lblAlgn val="ctr"/>
        <c:lblOffset val="100"/>
        <c:noMultiLvlLbl val="0"/>
      </c:catAx>
      <c:valAx>
        <c:axId val="11968217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2421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List2!$C$14</c:f>
              <c:strCache>
                <c:ptCount val="1"/>
                <c:pt idx="0">
                  <c:v>NYHA</c:v>
                </c:pt>
              </c:strCache>
            </c:strRef>
          </c:tx>
          <c:invertIfNegative val="0"/>
          <c:cat>
            <c:strRef>
              <c:f>List2!$B$15:$B$17</c:f>
              <c:strCache>
                <c:ptCount val="3"/>
                <c:pt idx="0">
                  <c:v>před PEA</c:v>
                </c:pt>
                <c:pt idx="1">
                  <c:v>po PEA</c:v>
                </c:pt>
                <c:pt idx="2">
                  <c:v>riociguat</c:v>
                </c:pt>
              </c:strCache>
            </c:strRef>
          </c:cat>
          <c:val>
            <c:numRef>
              <c:f>List2!$C$15:$C$17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8A-459C-9F60-0B9C875C6F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9693696"/>
        <c:axId val="119695232"/>
      </c:barChart>
      <c:catAx>
        <c:axId val="11969369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100" b="1"/>
            </a:pPr>
            <a:endParaRPr lang="cs-CZ"/>
          </a:p>
        </c:txPr>
        <c:crossAx val="119695232"/>
        <c:crosses val="autoZero"/>
        <c:auto val="1"/>
        <c:lblAlgn val="ctr"/>
        <c:lblOffset val="100"/>
        <c:noMultiLvlLbl val="0"/>
      </c:catAx>
      <c:valAx>
        <c:axId val="119695232"/>
        <c:scaling>
          <c:orientation val="minMax"/>
          <c:max val="4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9693696"/>
        <c:crosses val="autoZero"/>
        <c:crossBetween val="between"/>
        <c:majorUnit val="1"/>
        <c:minorUnit val="0.1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0.12069</cdr:x>
      <cdr:y>0.1949</cdr:y>
    </cdr:from>
    <cdr:to>
      <cdr:x>0.33963</cdr:x>
      <cdr:y>0.27287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504056" y="720080"/>
          <a:ext cx="91440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 dirty="0"/>
            <a:t>NYHA III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0.43103</cdr:x>
      <cdr:y>0.38981</cdr:y>
    </cdr:from>
    <cdr:to>
      <cdr:x>0.66025</cdr:x>
      <cdr:y>0.47351</cdr:y>
    </cdr:to>
    <cdr:sp macro="" textlink="">
      <cdr:nvSpPr>
        <cdr:cNvPr id="3" name="TextovéPole 1"/>
        <cdr:cNvSpPr txBox="1"/>
      </cdr:nvSpPr>
      <cdr:spPr>
        <a:xfrm xmlns:a="http://schemas.openxmlformats.org/drawingml/2006/main">
          <a:off x="1800200" y="1440160"/>
          <a:ext cx="957312" cy="309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100" dirty="0"/>
            <a:t>NYHA II</a:t>
          </a:r>
          <a:endParaRPr lang="en-US" sz="11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0.12069</cdr:x>
      <cdr:y>0.1949</cdr:y>
    </cdr:from>
    <cdr:to>
      <cdr:x>0.33963</cdr:x>
      <cdr:y>0.27287</cdr:y>
    </cdr:to>
    <cdr:sp macro="" textlink="">
      <cdr:nvSpPr>
        <cdr:cNvPr id="2" name="TextovéPole 1"/>
        <cdr:cNvSpPr txBox="1"/>
      </cdr:nvSpPr>
      <cdr:spPr>
        <a:xfrm xmlns:a="http://schemas.openxmlformats.org/drawingml/2006/main">
          <a:off x="504056" y="720080"/>
          <a:ext cx="914400" cy="2880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cs-CZ" sz="1100" dirty="0"/>
            <a:t>NYHA III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0.43103</cdr:x>
      <cdr:y>0.38981</cdr:y>
    </cdr:from>
    <cdr:to>
      <cdr:x>0.66025</cdr:x>
      <cdr:y>0.47351</cdr:y>
    </cdr:to>
    <cdr:sp macro="" textlink="">
      <cdr:nvSpPr>
        <cdr:cNvPr id="3" name="TextovéPole 1"/>
        <cdr:cNvSpPr txBox="1"/>
      </cdr:nvSpPr>
      <cdr:spPr>
        <a:xfrm xmlns:a="http://schemas.openxmlformats.org/drawingml/2006/main">
          <a:off x="1800200" y="1440160"/>
          <a:ext cx="957312" cy="309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100" dirty="0"/>
            <a:t>NYHA II</a:t>
          </a:r>
          <a:endParaRPr lang="en-US" sz="1100" dirty="0"/>
        </a:p>
      </cdr:txBody>
    </cdr:sp>
  </cdr:relSizeAnchor>
  <cdr:relSizeAnchor xmlns:cdr="http://schemas.openxmlformats.org/drawingml/2006/chartDrawing">
    <cdr:from>
      <cdr:x>0.74138</cdr:x>
      <cdr:y>0.6042</cdr:y>
    </cdr:from>
    <cdr:to>
      <cdr:x>0.9706</cdr:x>
      <cdr:y>0.68791</cdr:y>
    </cdr:to>
    <cdr:sp macro="" textlink="">
      <cdr:nvSpPr>
        <cdr:cNvPr id="4" name="TextovéPole 1"/>
        <cdr:cNvSpPr txBox="1"/>
      </cdr:nvSpPr>
      <cdr:spPr>
        <a:xfrm xmlns:a="http://schemas.openxmlformats.org/drawingml/2006/main">
          <a:off x="3096344" y="2232248"/>
          <a:ext cx="957312" cy="3092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cs-CZ" sz="1100" dirty="0"/>
            <a:t>NYHA I</a:t>
          </a:r>
          <a:endParaRPr lang="en-US" sz="1100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16B438-2ECD-4380-BFFC-09591D73B77B}" type="datetimeFigureOut">
              <a:rPr lang="en-US" smtClean="0"/>
              <a:t>10/19/2019</a:t>
            </a:fld>
            <a:endParaRPr lang="en-US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EEF335-8D6A-4DE4-BF7E-18A09FB382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8916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cs-CZ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37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337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cs-CZ"/>
          </a:p>
        </p:txBody>
      </p:sp>
      <p:sp>
        <p:nvSpPr>
          <p:cNvPr id="337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6F98FA5-9152-4055-A488-EFF7A3F5722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0899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968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1813"/>
            <a:ext cx="5486400" cy="411638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spcBef>
                <a:spcPct val="0"/>
              </a:spcBef>
            </a:pPr>
            <a:endParaRPr lang="cs-CZ" altLang="cs-CZ"/>
          </a:p>
        </p:txBody>
      </p:sp>
      <p:sp>
        <p:nvSpPr>
          <p:cNvPr id="199684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725472A0-E86B-4448-8411-5C0A987734D0}" type="slidenum">
              <a:rPr lang="en-GB" altLang="cs-CZ" b="0">
                <a:solidFill>
                  <a:srgbClr val="000000"/>
                </a:solidFill>
                <a:latin typeface="Calibri" pitchFamily="34" charset="0"/>
              </a:rPr>
              <a:pPr algn="r" eaLnBrk="1" hangingPunct="1">
                <a:spcBef>
                  <a:spcPct val="0"/>
                </a:spcBef>
              </a:pPr>
              <a:t>12</a:t>
            </a:fld>
            <a:endParaRPr lang="en-GB" altLang="cs-CZ" b="0">
              <a:solidFill>
                <a:srgbClr val="00000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10294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Kolář Zbyněk</a:t>
            </a:r>
            <a:endParaRPr lang="en-US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6F98FA5-9152-4055-A488-EFF7A3F5722F}" type="slidenum">
              <a:rPr lang="cs-CZ" smtClean="0"/>
              <a:pPr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6317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3491" name="Zástupný symbol pro poznámky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cs-CZ" altLang="en-US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292D4D3A-5EE9-4091-B03F-B2CCAD6282AC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38565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sz="4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s-CZ"/>
              <a:t>Kliknutím lze upravit styl předlohy.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CD369C-7987-45CB-ADDB-40F58C1C646A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12050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2D4010-6FBA-4F4C-B0C2-9373F189E22F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653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E3E035-818D-41A5-91A8-512C6549DE4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943834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332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2351313"/>
            <a:ext cx="78867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7785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6600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6617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55654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8979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2340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246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 dirty="0"/>
              <a:t>Kliknutím lze upravit styl.</a:t>
            </a:r>
            <a:endParaRPr lang="en-US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>
                <a:solidFill>
                  <a:srgbClr val="0070C0"/>
                </a:solidFill>
              </a:defRPr>
            </a:lvl2pPr>
          </a:lstStyle>
          <a:p>
            <a:pPr lvl="0"/>
            <a:r>
              <a:rPr lang="cs-CZ" dirty="0"/>
              <a:t>Kliknutím lze upravit styly předlohy textu.</a:t>
            </a:r>
          </a:p>
          <a:p>
            <a:pPr lvl="1"/>
            <a:r>
              <a:rPr lang="cs-CZ" dirty="0"/>
              <a:t>Druhá úroveň</a:t>
            </a:r>
          </a:p>
          <a:p>
            <a:pPr lvl="2"/>
            <a:r>
              <a:rPr lang="cs-CZ" dirty="0"/>
              <a:t>Třetí úroveň</a:t>
            </a:r>
          </a:p>
          <a:p>
            <a:pPr lvl="3"/>
            <a:r>
              <a:rPr lang="cs-CZ" dirty="0"/>
              <a:t>Čtvrtá úroveň</a:t>
            </a:r>
          </a:p>
          <a:p>
            <a:pPr lvl="4"/>
            <a:r>
              <a:rPr lang="cs-CZ" dirty="0"/>
              <a:t>Pátá úroveň</a:t>
            </a:r>
            <a:endParaRPr lang="en-US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246198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38069E-3D34-4AE7-B7AC-0CE0CFED513B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47" y="6164801"/>
            <a:ext cx="887561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92346" y="6181838"/>
            <a:ext cx="604971" cy="604971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 userDrawn="1"/>
        </p:nvPicPr>
        <p:blipFill>
          <a:blip r:embed="rId4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4" y="6177936"/>
            <a:ext cx="63763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16650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63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173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351313"/>
            <a:ext cx="78867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48698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 smtClean="0"/>
              <a:pPr/>
              <a:t>10/19/2019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9732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E7F514-1345-455B-984F-3E0FFE391016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2226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25340C-7394-4100-8201-B4E414C3AED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70805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9656710-C193-4705-BD7E-F8ADFC1D206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842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4573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C1F4110-DFCD-4653-956B-671EEF468E18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5480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083A9CA-D5AB-42E1-AF3F-EEEE84A304DC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553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Kliknutím lze upravit styl.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818BF32-3F67-4ED3-BB95-106CDF04F1C2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1257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 předlohy nadpisů.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cs-CZ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cs-CZ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38BC929-BEB9-46DA-8EC0-3AAFEDDEB1BB}" type="slidenum">
              <a:rPr lang="cs-CZ"/>
              <a:pPr/>
              <a:t>‹#›</a:t>
            </a:fld>
            <a:endParaRPr lang="cs-CZ"/>
          </a:p>
        </p:txBody>
      </p:sp>
      <p:pic>
        <p:nvPicPr>
          <p:cNvPr id="7" name="Obrázek 6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647" y="6164801"/>
            <a:ext cx="887561" cy="63904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792346" y="6181838"/>
            <a:ext cx="604971" cy="604971"/>
          </a:xfrm>
          <a:prstGeom prst="rect">
            <a:avLst/>
          </a:prstGeom>
        </p:spPr>
      </p:pic>
      <p:pic>
        <p:nvPicPr>
          <p:cNvPr id="9" name="Picture 4" descr="logo"/>
          <p:cNvPicPr>
            <a:picLocks noChangeAspect="1" noChangeArrowheads="1"/>
          </p:cNvPicPr>
          <p:nvPr userDrawn="1"/>
        </p:nvPicPr>
        <p:blipFill>
          <a:blip r:embed="rId15" cstate="print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384" y="6177936"/>
            <a:ext cx="637632" cy="612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CC0000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6350"/>
            <a:ext cx="9139237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2553956" y="1190037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/>
              <a:t>Deklarace konfliktu zájmů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794818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tags" Target="../tags/tag2.xml"/><Relationship Id="rId7" Type="http://schemas.openxmlformats.org/officeDocument/2006/relationships/image" Target="../media/image13.emf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emf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1.wmf"/><Relationship Id="rId4" Type="http://schemas.openxmlformats.org/officeDocument/2006/relationships/oleObject" Target="../embeddings/oleObject2.bin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742947" y="1659044"/>
            <a:ext cx="7772400" cy="1470025"/>
          </a:xfrm>
        </p:spPr>
        <p:txBody>
          <a:bodyPr>
            <a:noAutofit/>
          </a:bodyPr>
          <a:lstStyle/>
          <a:p>
            <a:r>
              <a:rPr lang="cs-CZ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Adempas</a:t>
            </a:r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v léčbě CTEPH</a:t>
            </a:r>
            <a:br>
              <a:rPr lang="cs-CZ" sz="2800" b="1" dirty="0"/>
            </a:br>
            <a:br>
              <a:rPr lang="cs-CZ" sz="2800" b="1" dirty="0"/>
            </a:br>
            <a:r>
              <a:rPr lang="cs-CZ" sz="2800" b="1" dirty="0"/>
              <a:t>David Ambrož</a:t>
            </a:r>
            <a:endParaRPr lang="en-US" sz="2000" b="1" dirty="0"/>
          </a:p>
        </p:txBody>
      </p:sp>
      <p:sp>
        <p:nvSpPr>
          <p:cNvPr id="111622" name="Rectangle 6"/>
          <p:cNvSpPr>
            <a:spLocks noChangeArrowheads="1"/>
          </p:cNvSpPr>
          <p:nvPr/>
        </p:nvSpPr>
        <p:spPr bwMode="auto">
          <a:xfrm>
            <a:off x="2268535" y="3318816"/>
            <a:ext cx="472122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700" b="1" dirty="0">
                <a:solidFill>
                  <a:srgbClr val="002060"/>
                </a:solidFill>
              </a:rPr>
              <a:t>Komplexní kardiovaskulární centrum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700" b="1" dirty="0">
                <a:solidFill>
                  <a:srgbClr val="CC0000"/>
                </a:solidFill>
              </a:rPr>
              <a:t>VFN a 1. LF UK</a:t>
            </a:r>
          </a:p>
          <a:p>
            <a:pPr algn="ctr">
              <a:lnSpc>
                <a:spcPct val="90000"/>
              </a:lnSpc>
              <a:spcBef>
                <a:spcPct val="20000"/>
              </a:spcBef>
            </a:pPr>
            <a:r>
              <a:rPr lang="cs-CZ" sz="2700" b="1" dirty="0">
                <a:solidFill>
                  <a:srgbClr val="CC0000"/>
                </a:solidFill>
              </a:rPr>
              <a:t>Praha</a:t>
            </a:r>
          </a:p>
        </p:txBody>
      </p:sp>
      <p:pic>
        <p:nvPicPr>
          <p:cNvPr id="7" name="Picture 4" descr="logo"/>
          <p:cNvPicPr>
            <a:picLocks noChangeAspect="1" noChangeArrowheads="1"/>
          </p:cNvPicPr>
          <p:nvPr/>
        </p:nvPicPr>
        <p:blipFill>
          <a:blip r:embed="rId2">
            <a:lum bright="-6000" contrast="14000"/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395" y="4724402"/>
            <a:ext cx="187325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6" y="54665"/>
            <a:ext cx="2054268" cy="1479073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451E8820-B851-4997-962F-3F70A51541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3660" y="4680258"/>
            <a:ext cx="1823945" cy="1800225"/>
          </a:xfrm>
          <a:prstGeom prst="rect">
            <a:avLst/>
          </a:prstGeom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15E10B08-E8D0-44C9-8117-CB34B1FAC835}"/>
              </a:ext>
            </a:extLst>
          </p:cNvPr>
          <p:cNvSpPr txBox="1"/>
          <p:nvPr/>
        </p:nvSpPr>
        <p:spPr>
          <a:xfrm>
            <a:off x="2761307" y="5821378"/>
            <a:ext cx="39563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/>
              <a:t>Přednáška je podpořena společností MSD</a:t>
            </a:r>
          </a:p>
        </p:txBody>
      </p:sp>
    </p:spTree>
    <p:extLst>
      <p:ext uri="{BB962C8B-B14F-4D97-AF65-F5344CB8AC3E}">
        <p14:creationId xmlns:p14="http://schemas.microsoft.com/office/powerpoint/2010/main" val="1669104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Studie CHEST-1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52756"/>
            <a:ext cx="8229600" cy="3286745"/>
          </a:xfrm>
        </p:spPr>
        <p:txBody>
          <a:bodyPr/>
          <a:lstStyle/>
          <a:p>
            <a:r>
              <a:rPr lang="cs-CZ" altLang="en-US" dirty="0"/>
              <a:t>261 pacientů</a:t>
            </a:r>
          </a:p>
          <a:p>
            <a:r>
              <a:rPr lang="cs-CZ" altLang="en-US" dirty="0"/>
              <a:t>Ženy/muži: 172/89 (66% ženy)</a:t>
            </a:r>
          </a:p>
          <a:p>
            <a:r>
              <a:rPr lang="cs-CZ" altLang="en-US" dirty="0"/>
              <a:t>Ø věk 59 ± 14 let </a:t>
            </a:r>
          </a:p>
          <a:p>
            <a:r>
              <a:rPr lang="cs-CZ" altLang="en-US" dirty="0"/>
              <a:t>6MWT 347 ± 80 metrů</a:t>
            </a:r>
          </a:p>
          <a:p>
            <a:pPr marL="0" indent="0">
              <a:buNone/>
            </a:pPr>
            <a:endParaRPr lang="cs-CZ" altLang="en-US" dirty="0"/>
          </a:p>
          <a:p>
            <a:endParaRPr lang="cs-CZ" altLang="en-US" dirty="0"/>
          </a:p>
          <a:p>
            <a:endParaRPr lang="cs-CZ" altLang="en-US" dirty="0">
              <a:solidFill>
                <a:srgbClr val="0000FF"/>
              </a:solidFill>
            </a:endParaRPr>
          </a:p>
          <a:p>
            <a:endParaRPr lang="cs-CZ" altLang="en-US" dirty="0"/>
          </a:p>
          <a:p>
            <a:endParaRPr lang="en-US" altLang="en-US" dirty="0"/>
          </a:p>
        </p:txBody>
      </p:sp>
      <p:sp>
        <p:nvSpPr>
          <p:cNvPr id="4" name="TextovéPole 12">
            <a:extLst>
              <a:ext uri="{FF2B5EF4-FFF2-40B4-BE49-F238E27FC236}">
                <a16:creationId xmlns:a16="http://schemas.microsoft.com/office/drawing/2014/main" id="{3B09E482-BC5A-4E3F-866F-A3C102422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8132" y="6444862"/>
            <a:ext cx="29835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 b="0" dirty="0" err="1">
                <a:latin typeface="Arial" charset="0"/>
              </a:rPr>
              <a:t>Ghofrani</a:t>
            </a:r>
            <a:r>
              <a:rPr lang="cs-CZ" altLang="cs-CZ" sz="1200" b="0" dirty="0">
                <a:latin typeface="Arial" charset="0"/>
              </a:rPr>
              <a:t> et al. NEJM 2013, 369: 319-312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F63377A-4898-4C4F-9C61-DF9D9F724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713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Studie CHEST-1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199" y="1652756"/>
            <a:ext cx="8402321" cy="4250204"/>
          </a:xfrm>
        </p:spPr>
        <p:txBody>
          <a:bodyPr/>
          <a:lstStyle/>
          <a:p>
            <a:r>
              <a:rPr lang="cs-CZ" dirty="0"/>
              <a:t>77 % nemocných užívalo nejvyšší dávku 2,5 mg 3x denně </a:t>
            </a:r>
          </a:p>
          <a:p>
            <a:r>
              <a:rPr lang="cs-CZ" dirty="0"/>
              <a:t>12 % užívalo 2,0 mg 3x denně</a:t>
            </a:r>
          </a:p>
          <a:p>
            <a:pPr marL="0" indent="0">
              <a:buNone/>
            </a:pPr>
            <a:endParaRPr lang="cs-CZ" altLang="en-US" dirty="0"/>
          </a:p>
          <a:p>
            <a:r>
              <a:rPr lang="cs-CZ" altLang="en-US" dirty="0"/>
              <a:t>Výsledky</a:t>
            </a:r>
            <a:r>
              <a:rPr lang="cs-CZ" altLang="en-US" sz="3200" dirty="0"/>
              <a:t>:</a:t>
            </a:r>
          </a:p>
          <a:p>
            <a:pPr lvl="1"/>
            <a:r>
              <a:rPr lang="cs-CZ" altLang="en-US" sz="2800" dirty="0">
                <a:solidFill>
                  <a:srgbClr val="0070C0"/>
                </a:solidFill>
              </a:rPr>
              <a:t>Zlepšení v 6MWT </a:t>
            </a:r>
            <a:r>
              <a:rPr lang="cs-CZ" altLang="en-US" sz="2800" b="1" dirty="0">
                <a:solidFill>
                  <a:srgbClr val="0070C0"/>
                </a:solidFill>
              </a:rPr>
              <a:t>+ 39±79 metrů</a:t>
            </a:r>
            <a:r>
              <a:rPr lang="cs-CZ" altLang="en-US" sz="2800" dirty="0">
                <a:solidFill>
                  <a:srgbClr val="0070C0"/>
                </a:solidFill>
              </a:rPr>
              <a:t> (p 0,001)</a:t>
            </a:r>
          </a:p>
          <a:p>
            <a:pPr lvl="1"/>
            <a:r>
              <a:rPr lang="cs-CZ" sz="2800" dirty="0">
                <a:solidFill>
                  <a:srgbClr val="0070C0"/>
                </a:solidFill>
              </a:rPr>
              <a:t>Pokles PVR o </a:t>
            </a:r>
            <a:r>
              <a:rPr lang="cs-CZ" sz="2800" b="1" dirty="0">
                <a:solidFill>
                  <a:srgbClr val="0070C0"/>
                </a:solidFill>
              </a:rPr>
              <a:t>226</a:t>
            </a:r>
            <a:r>
              <a:rPr lang="cs-CZ" altLang="en-US" sz="2800" b="1" dirty="0">
                <a:solidFill>
                  <a:srgbClr val="0070C0"/>
                </a:solidFill>
              </a:rPr>
              <a:t>±228 dyn*s*cm</a:t>
            </a:r>
            <a:r>
              <a:rPr lang="cs-CZ" altLang="en-US" sz="2800" b="1" baseline="30000" dirty="0">
                <a:solidFill>
                  <a:srgbClr val="0070C0"/>
                </a:solidFill>
              </a:rPr>
              <a:t>-5 </a:t>
            </a:r>
            <a:r>
              <a:rPr lang="cs-CZ" altLang="en-US" sz="2800" dirty="0">
                <a:solidFill>
                  <a:srgbClr val="0070C0"/>
                </a:solidFill>
              </a:rPr>
              <a:t>(p 0,001)</a:t>
            </a:r>
            <a:endParaRPr lang="cs-CZ" altLang="en-US" sz="2800" baseline="30000" dirty="0">
              <a:solidFill>
                <a:srgbClr val="0070C0"/>
              </a:solidFill>
            </a:endParaRPr>
          </a:p>
          <a:p>
            <a:pPr lvl="1"/>
            <a:r>
              <a:rPr lang="cs-CZ" sz="2800" dirty="0">
                <a:solidFill>
                  <a:srgbClr val="0070C0"/>
                </a:solidFill>
              </a:rPr>
              <a:t>Pokles  NT pro BNP o </a:t>
            </a:r>
            <a:r>
              <a:rPr lang="cs-CZ" sz="2800" b="1" dirty="0">
                <a:solidFill>
                  <a:srgbClr val="0070C0"/>
                </a:solidFill>
              </a:rPr>
              <a:t>291</a:t>
            </a:r>
            <a:r>
              <a:rPr lang="cs-CZ" altLang="en-US" sz="2800" b="1" dirty="0">
                <a:solidFill>
                  <a:srgbClr val="0070C0"/>
                </a:solidFill>
              </a:rPr>
              <a:t>±1717 </a:t>
            </a:r>
            <a:r>
              <a:rPr lang="cs-CZ" altLang="en-US" sz="2800" b="1" dirty="0" err="1">
                <a:solidFill>
                  <a:srgbClr val="0070C0"/>
                </a:solidFill>
              </a:rPr>
              <a:t>pg</a:t>
            </a:r>
            <a:r>
              <a:rPr lang="cs-CZ" altLang="en-US" sz="2800" b="1" dirty="0">
                <a:solidFill>
                  <a:srgbClr val="0070C0"/>
                </a:solidFill>
              </a:rPr>
              <a:t>/l </a:t>
            </a:r>
            <a:r>
              <a:rPr lang="cs-CZ" altLang="en-US" sz="2800" dirty="0">
                <a:solidFill>
                  <a:srgbClr val="0070C0"/>
                </a:solidFill>
              </a:rPr>
              <a:t>(p 0,001)</a:t>
            </a:r>
          </a:p>
          <a:p>
            <a:endParaRPr lang="cs-CZ" altLang="en-US" dirty="0"/>
          </a:p>
          <a:p>
            <a:endParaRPr lang="cs-CZ" altLang="en-US" dirty="0">
              <a:solidFill>
                <a:srgbClr val="0000FF"/>
              </a:solidFill>
            </a:endParaRPr>
          </a:p>
          <a:p>
            <a:endParaRPr lang="cs-CZ" altLang="en-US" dirty="0"/>
          </a:p>
          <a:p>
            <a:endParaRPr lang="en-US" altLang="en-US" dirty="0"/>
          </a:p>
        </p:txBody>
      </p:sp>
      <p:sp>
        <p:nvSpPr>
          <p:cNvPr id="4" name="TextovéPole 12">
            <a:extLst>
              <a:ext uri="{FF2B5EF4-FFF2-40B4-BE49-F238E27FC236}">
                <a16:creationId xmlns:a16="http://schemas.microsoft.com/office/drawing/2014/main" id="{3B09E482-BC5A-4E3F-866F-A3C102422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8132" y="6444862"/>
            <a:ext cx="29835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 b="0" dirty="0" err="1">
                <a:latin typeface="Arial" charset="0"/>
              </a:rPr>
              <a:t>Ghofrani</a:t>
            </a:r>
            <a:r>
              <a:rPr lang="cs-CZ" altLang="cs-CZ" sz="1200" b="0" dirty="0">
                <a:latin typeface="Arial" charset="0"/>
              </a:rPr>
              <a:t> et al. NEJM 2013, 369: 319-312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F63377A-4898-4C4F-9C61-DF9D9F724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2427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1794" name="Object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0" y="0"/>
          <a:ext cx="158750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2" name="think-cell Slide" r:id="rId6" imgW="360" imgH="360" progId="">
                  <p:embed/>
                </p:oleObj>
              </mc:Choice>
              <mc:Fallback>
                <p:oleObj name="think-cell Slide" r:id="rId6" imgW="360" imgH="360" progId="">
                  <p:embed/>
                  <p:pic>
                    <p:nvPicPr>
                      <p:cNvPr id="16179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58750" cy="1587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1795" name="Text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771775" y="1530350"/>
            <a:ext cx="3590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solidFill>
                  <a:srgbClr val="676767"/>
                </a:solidFill>
                <a:latin typeface="Arial" charset="0"/>
              </a:rPr>
              <a:t>+ </a:t>
            </a:r>
            <a:r>
              <a:rPr lang="en-US" altLang="cs-CZ" sz="1600">
                <a:solidFill>
                  <a:srgbClr val="676767"/>
                </a:solidFill>
                <a:latin typeface="Arial" charset="0"/>
              </a:rPr>
              <a:t>46 m</a:t>
            </a:r>
            <a:r>
              <a:rPr lang="en-US" altLang="cs-CZ" sz="1600" b="0">
                <a:solidFill>
                  <a:srgbClr val="676767"/>
                </a:solidFill>
                <a:latin typeface="Arial" charset="0"/>
              </a:rPr>
              <a:t> (95% CI: 25–67 m; </a:t>
            </a:r>
            <a:r>
              <a:rPr lang="en-US" altLang="cs-CZ" sz="1600" b="0" i="1">
                <a:solidFill>
                  <a:srgbClr val="676767"/>
                </a:solidFill>
                <a:latin typeface="Arial" charset="0"/>
              </a:rPr>
              <a:t>p</a:t>
            </a:r>
            <a:r>
              <a:rPr lang="en-US" altLang="cs-CZ" sz="1600" b="0">
                <a:solidFill>
                  <a:srgbClr val="676767"/>
                </a:solidFill>
                <a:latin typeface="Arial" charset="0"/>
              </a:rPr>
              <a:t>&lt;0.0001)</a:t>
            </a:r>
            <a:endParaRPr lang="en-GB" altLang="cs-CZ" sz="16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0" name="Freeform 9"/>
          <p:cNvSpPr/>
          <p:nvPr/>
        </p:nvSpPr>
        <p:spPr>
          <a:xfrm>
            <a:off x="1697038" y="3671888"/>
            <a:ext cx="5732462" cy="938212"/>
          </a:xfrm>
          <a:custGeom>
            <a:avLst/>
            <a:gdLst>
              <a:gd name="connsiteX0" fmla="*/ 4184650 w 4184650"/>
              <a:gd name="connsiteY0" fmla="*/ 730250 h 1016000"/>
              <a:gd name="connsiteX1" fmla="*/ 3136900 w 4184650"/>
              <a:gd name="connsiteY1" fmla="*/ 476250 h 1016000"/>
              <a:gd name="connsiteX2" fmla="*/ 2095500 w 4184650"/>
              <a:gd name="connsiteY2" fmla="*/ 241300 h 1016000"/>
              <a:gd name="connsiteX3" fmla="*/ 1568450 w 4184650"/>
              <a:gd name="connsiteY3" fmla="*/ 0 h 1016000"/>
              <a:gd name="connsiteX4" fmla="*/ 1047750 w 4184650"/>
              <a:gd name="connsiteY4" fmla="*/ 444500 h 1016000"/>
              <a:gd name="connsiteX5" fmla="*/ 520700 w 4184650"/>
              <a:gd name="connsiteY5" fmla="*/ 565150 h 1016000"/>
              <a:gd name="connsiteX6" fmla="*/ 0 w 4184650"/>
              <a:gd name="connsiteY6" fmla="*/ 1016000 h 1016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84650" h="1016000">
                <a:moveTo>
                  <a:pt x="4184650" y="730250"/>
                </a:moveTo>
                <a:lnTo>
                  <a:pt x="3136900" y="476250"/>
                </a:lnTo>
                <a:lnTo>
                  <a:pt x="2095500" y="241300"/>
                </a:lnTo>
                <a:lnTo>
                  <a:pt x="1568450" y="0"/>
                </a:lnTo>
                <a:lnTo>
                  <a:pt x="1047750" y="444500"/>
                </a:lnTo>
                <a:lnTo>
                  <a:pt x="520700" y="565150"/>
                </a:lnTo>
                <a:lnTo>
                  <a:pt x="0" y="1016000"/>
                </a:lnTo>
              </a:path>
            </a:pathLst>
          </a:custGeom>
          <a:noFill/>
          <a:ln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1" name="Freeform 10"/>
          <p:cNvSpPr/>
          <p:nvPr/>
        </p:nvSpPr>
        <p:spPr>
          <a:xfrm>
            <a:off x="1697038" y="2438400"/>
            <a:ext cx="5722937" cy="2160588"/>
          </a:xfrm>
          <a:custGeom>
            <a:avLst/>
            <a:gdLst>
              <a:gd name="connsiteX0" fmla="*/ 4178300 w 4178300"/>
              <a:gd name="connsiteY0" fmla="*/ 0 h 2336800"/>
              <a:gd name="connsiteX1" fmla="*/ 3136900 w 4178300"/>
              <a:gd name="connsiteY1" fmla="*/ 127000 h 2336800"/>
              <a:gd name="connsiteX2" fmla="*/ 2089150 w 4178300"/>
              <a:gd name="connsiteY2" fmla="*/ 400050 h 2336800"/>
              <a:gd name="connsiteX3" fmla="*/ 1562100 w 4178300"/>
              <a:gd name="connsiteY3" fmla="*/ 869950 h 2336800"/>
              <a:gd name="connsiteX4" fmla="*/ 1054100 w 4178300"/>
              <a:gd name="connsiteY4" fmla="*/ 1098550 h 2336800"/>
              <a:gd name="connsiteX5" fmla="*/ 520700 w 4178300"/>
              <a:gd name="connsiteY5" fmla="*/ 1447800 h 2336800"/>
              <a:gd name="connsiteX6" fmla="*/ 6350 w 4178300"/>
              <a:gd name="connsiteY6" fmla="*/ 2336800 h 2336800"/>
              <a:gd name="connsiteX7" fmla="*/ 0 w 4178300"/>
              <a:gd name="connsiteY7" fmla="*/ 2330450 h 2336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178300" h="2336800">
                <a:moveTo>
                  <a:pt x="4178300" y="0"/>
                </a:moveTo>
                <a:lnTo>
                  <a:pt x="3136900" y="127000"/>
                </a:lnTo>
                <a:lnTo>
                  <a:pt x="2089150" y="400050"/>
                </a:lnTo>
                <a:lnTo>
                  <a:pt x="1562100" y="869950"/>
                </a:lnTo>
                <a:lnTo>
                  <a:pt x="1054100" y="1098550"/>
                </a:lnTo>
                <a:lnTo>
                  <a:pt x="520700" y="1447800"/>
                </a:lnTo>
                <a:lnTo>
                  <a:pt x="6350" y="2336800"/>
                </a:lnTo>
                <a:lnTo>
                  <a:pt x="0" y="2330450"/>
                </a:lnTo>
              </a:path>
            </a:pathLst>
          </a:custGeom>
          <a:noFill/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724025" y="4608513"/>
            <a:ext cx="649922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1704975" y="2057400"/>
            <a:ext cx="0" cy="340995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1706563" y="5381625"/>
            <a:ext cx="575627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01" name="TextBox 15"/>
          <p:cNvSpPr txBox="1">
            <a:spLocks noChangeArrowheads="1"/>
          </p:cNvSpPr>
          <p:nvPr/>
        </p:nvSpPr>
        <p:spPr bwMode="auto">
          <a:xfrm>
            <a:off x="1155700" y="4894263"/>
            <a:ext cx="4810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-10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02" name="TextBox 18"/>
          <p:cNvSpPr txBox="1">
            <a:spLocks noChangeArrowheads="1"/>
          </p:cNvSpPr>
          <p:nvPr/>
        </p:nvSpPr>
        <p:spPr bwMode="auto">
          <a:xfrm>
            <a:off x="1338263" y="4448175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0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03" name="TextBox 20"/>
          <p:cNvSpPr txBox="1">
            <a:spLocks noChangeArrowheads="1"/>
          </p:cNvSpPr>
          <p:nvPr/>
        </p:nvSpPr>
        <p:spPr bwMode="auto">
          <a:xfrm>
            <a:off x="1225550" y="4032250"/>
            <a:ext cx="4111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10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04" name="TextBox 22"/>
          <p:cNvSpPr txBox="1">
            <a:spLocks noChangeArrowheads="1"/>
          </p:cNvSpPr>
          <p:nvPr/>
        </p:nvSpPr>
        <p:spPr bwMode="auto">
          <a:xfrm>
            <a:off x="1225550" y="3606800"/>
            <a:ext cx="4111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20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05" name="TextBox 24"/>
          <p:cNvSpPr txBox="1">
            <a:spLocks noChangeArrowheads="1"/>
          </p:cNvSpPr>
          <p:nvPr/>
        </p:nvSpPr>
        <p:spPr bwMode="auto">
          <a:xfrm>
            <a:off x="1225550" y="3176588"/>
            <a:ext cx="4111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30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06" name="TextBox 26"/>
          <p:cNvSpPr txBox="1">
            <a:spLocks noChangeArrowheads="1"/>
          </p:cNvSpPr>
          <p:nvPr/>
        </p:nvSpPr>
        <p:spPr bwMode="auto">
          <a:xfrm>
            <a:off x="1225550" y="2749550"/>
            <a:ext cx="411163" cy="33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40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07" name="TextBox 27"/>
          <p:cNvSpPr txBox="1">
            <a:spLocks noChangeArrowheads="1"/>
          </p:cNvSpPr>
          <p:nvPr/>
        </p:nvSpPr>
        <p:spPr bwMode="auto">
          <a:xfrm>
            <a:off x="1555750" y="54610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0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08" name="TextBox 29"/>
          <p:cNvSpPr txBox="1">
            <a:spLocks noChangeArrowheads="1"/>
          </p:cNvSpPr>
          <p:nvPr/>
        </p:nvSpPr>
        <p:spPr bwMode="auto">
          <a:xfrm>
            <a:off x="2265363" y="54610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2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2409825" y="5389563"/>
            <a:ext cx="0" cy="714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10" name="TextBox 31"/>
          <p:cNvSpPr txBox="1">
            <a:spLocks noChangeArrowheads="1"/>
          </p:cNvSpPr>
          <p:nvPr/>
        </p:nvSpPr>
        <p:spPr bwMode="auto">
          <a:xfrm>
            <a:off x="2984500" y="54610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4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132138" y="5389563"/>
            <a:ext cx="0" cy="714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12" name="TextBox 33"/>
          <p:cNvSpPr txBox="1">
            <a:spLocks noChangeArrowheads="1"/>
          </p:cNvSpPr>
          <p:nvPr/>
        </p:nvSpPr>
        <p:spPr bwMode="auto">
          <a:xfrm>
            <a:off x="3695700" y="54610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6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3843338" y="5389563"/>
            <a:ext cx="0" cy="714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14" name="TextBox 35"/>
          <p:cNvSpPr txBox="1">
            <a:spLocks noChangeArrowheads="1"/>
          </p:cNvSpPr>
          <p:nvPr/>
        </p:nvSpPr>
        <p:spPr bwMode="auto">
          <a:xfrm>
            <a:off x="4419600" y="5461000"/>
            <a:ext cx="2984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8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cxnSp>
        <p:nvCxnSpPr>
          <p:cNvPr id="37" name="Straight Connector 36"/>
          <p:cNvCxnSpPr/>
          <p:nvPr/>
        </p:nvCxnSpPr>
        <p:spPr>
          <a:xfrm>
            <a:off x="4564063" y="5389563"/>
            <a:ext cx="0" cy="714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16" name="TextBox 37"/>
          <p:cNvSpPr txBox="1">
            <a:spLocks noChangeArrowheads="1"/>
          </p:cNvSpPr>
          <p:nvPr/>
        </p:nvSpPr>
        <p:spPr bwMode="auto">
          <a:xfrm>
            <a:off x="5070475" y="5461000"/>
            <a:ext cx="411163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10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cxnSp>
        <p:nvCxnSpPr>
          <p:cNvPr id="39" name="Straight Connector 38"/>
          <p:cNvCxnSpPr/>
          <p:nvPr/>
        </p:nvCxnSpPr>
        <p:spPr>
          <a:xfrm>
            <a:off x="5273675" y="5389563"/>
            <a:ext cx="0" cy="714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18" name="TextBox 39"/>
          <p:cNvSpPr txBox="1">
            <a:spLocks noChangeArrowheads="1"/>
          </p:cNvSpPr>
          <p:nvPr/>
        </p:nvSpPr>
        <p:spPr bwMode="auto">
          <a:xfrm>
            <a:off x="5792788" y="5461000"/>
            <a:ext cx="412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12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5997575" y="5389563"/>
            <a:ext cx="0" cy="714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1982788" y="4924425"/>
            <a:ext cx="379412" cy="0"/>
          </a:xfrm>
          <a:prstGeom prst="line">
            <a:avLst/>
          </a:prstGeom>
          <a:ln w="254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1982788" y="5132388"/>
            <a:ext cx="379412" cy="0"/>
          </a:xfrm>
          <a:prstGeom prst="line">
            <a:avLst/>
          </a:prstGeom>
          <a:ln w="25400">
            <a:solidFill>
              <a:schemeClr val="tx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22" name="TextBox 45"/>
          <p:cNvSpPr txBox="1">
            <a:spLocks noChangeArrowheads="1"/>
          </p:cNvSpPr>
          <p:nvPr/>
        </p:nvSpPr>
        <p:spPr bwMode="auto">
          <a:xfrm>
            <a:off x="2362200" y="4775200"/>
            <a:ext cx="9318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1400" b="0">
                <a:solidFill>
                  <a:srgbClr val="676767"/>
                </a:solidFill>
                <a:latin typeface="Arial" charset="0"/>
              </a:rPr>
              <a:t>Riociguat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1400" b="0">
                <a:solidFill>
                  <a:srgbClr val="676767"/>
                </a:solidFill>
                <a:latin typeface="Arial" charset="0"/>
              </a:rPr>
              <a:t>Placebo</a:t>
            </a:r>
            <a:endParaRPr lang="en-US" altLang="cs-CZ" sz="1400" b="0">
              <a:solidFill>
                <a:srgbClr val="676767"/>
              </a:solidFill>
              <a:latin typeface="Arial" charset="0"/>
            </a:endParaRPr>
          </a:p>
        </p:txBody>
      </p:sp>
      <p:cxnSp>
        <p:nvCxnSpPr>
          <p:cNvPr id="47" name="Straight Connector 46"/>
          <p:cNvCxnSpPr/>
          <p:nvPr/>
        </p:nvCxnSpPr>
        <p:spPr>
          <a:xfrm>
            <a:off x="4560888" y="2633663"/>
            <a:ext cx="0" cy="3413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5994400" y="2400300"/>
            <a:ext cx="0" cy="32543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3128963" y="3316288"/>
            <a:ext cx="0" cy="27146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/>
          <p:nvPr/>
        </p:nvCxnSpPr>
        <p:spPr>
          <a:xfrm>
            <a:off x="2406650" y="3679825"/>
            <a:ext cx="0" cy="2333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/>
          <p:nvPr/>
        </p:nvCxnSpPr>
        <p:spPr>
          <a:xfrm>
            <a:off x="2405063" y="4016375"/>
            <a:ext cx="0" cy="36036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>
            <a:off x="3130550" y="3895725"/>
            <a:ext cx="0" cy="37623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>
            <a:off x="4562475" y="3679825"/>
            <a:ext cx="0" cy="4302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flipH="1">
            <a:off x="5994400" y="3716338"/>
            <a:ext cx="0" cy="79375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Straight Connector 63"/>
          <p:cNvCxnSpPr/>
          <p:nvPr/>
        </p:nvCxnSpPr>
        <p:spPr>
          <a:xfrm>
            <a:off x="7416800" y="4060825"/>
            <a:ext cx="0" cy="59848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Straight Connector 65"/>
          <p:cNvCxnSpPr/>
          <p:nvPr/>
        </p:nvCxnSpPr>
        <p:spPr>
          <a:xfrm flipH="1">
            <a:off x="7461250" y="2719388"/>
            <a:ext cx="3175" cy="49530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/>
          <p:cNvCxnSpPr/>
          <p:nvPr/>
        </p:nvCxnSpPr>
        <p:spPr>
          <a:xfrm>
            <a:off x="7456488" y="4460875"/>
            <a:ext cx="0" cy="78581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34" name="TextBox 67"/>
          <p:cNvSpPr txBox="1">
            <a:spLocks noChangeArrowheads="1"/>
          </p:cNvSpPr>
          <p:nvPr/>
        </p:nvSpPr>
        <p:spPr bwMode="auto">
          <a:xfrm>
            <a:off x="7312025" y="2787650"/>
            <a:ext cx="417513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2400" b="0">
                <a:solidFill>
                  <a:srgbClr val="676767"/>
                </a:solidFill>
                <a:latin typeface="Arial" charset="0"/>
              </a:rPr>
              <a:t>*</a:t>
            </a:r>
            <a:endParaRPr lang="en-US" altLang="cs-CZ" sz="24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35" name="TextBox 68"/>
          <p:cNvSpPr txBox="1">
            <a:spLocks noChangeArrowheads="1"/>
          </p:cNvSpPr>
          <p:nvPr/>
        </p:nvSpPr>
        <p:spPr bwMode="auto">
          <a:xfrm>
            <a:off x="7305675" y="4678363"/>
            <a:ext cx="417513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2400" b="0">
                <a:solidFill>
                  <a:srgbClr val="676767"/>
                </a:solidFill>
                <a:latin typeface="Arial" charset="0"/>
              </a:rPr>
              <a:t>*</a:t>
            </a:r>
            <a:endParaRPr lang="en-US" altLang="cs-CZ" sz="24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36" name="TextBox 69"/>
          <p:cNvSpPr txBox="1">
            <a:spLocks noChangeArrowheads="1"/>
          </p:cNvSpPr>
          <p:nvPr/>
        </p:nvSpPr>
        <p:spPr bwMode="auto">
          <a:xfrm>
            <a:off x="5688013" y="2163763"/>
            <a:ext cx="61436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n=157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37" name="TextBox 70"/>
          <p:cNvSpPr txBox="1">
            <a:spLocks noChangeArrowheads="1"/>
          </p:cNvSpPr>
          <p:nvPr/>
        </p:nvSpPr>
        <p:spPr bwMode="auto">
          <a:xfrm>
            <a:off x="7113588" y="2032000"/>
            <a:ext cx="614362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n=159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38" name="TextBox 71"/>
          <p:cNvSpPr txBox="1">
            <a:spLocks noChangeArrowheads="1"/>
          </p:cNvSpPr>
          <p:nvPr/>
        </p:nvSpPr>
        <p:spPr bwMode="auto">
          <a:xfrm>
            <a:off x="4254500" y="2400300"/>
            <a:ext cx="614363" cy="277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n=158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39" name="TextBox 72"/>
          <p:cNvSpPr txBox="1">
            <a:spLocks noChangeArrowheads="1"/>
          </p:cNvSpPr>
          <p:nvPr/>
        </p:nvSpPr>
        <p:spPr bwMode="auto">
          <a:xfrm>
            <a:off x="3535363" y="2846388"/>
            <a:ext cx="614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n=162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40" name="TextBox 73"/>
          <p:cNvSpPr txBox="1">
            <a:spLocks noChangeArrowheads="1"/>
          </p:cNvSpPr>
          <p:nvPr/>
        </p:nvSpPr>
        <p:spPr bwMode="auto">
          <a:xfrm>
            <a:off x="2100263" y="3436938"/>
            <a:ext cx="614362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n=168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41" name="TextBox 74"/>
          <p:cNvSpPr txBox="1">
            <a:spLocks noChangeArrowheads="1"/>
          </p:cNvSpPr>
          <p:nvPr/>
        </p:nvSpPr>
        <p:spPr bwMode="auto">
          <a:xfrm>
            <a:off x="2139950" y="4324350"/>
            <a:ext cx="530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n=88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42" name="TextBox 75"/>
          <p:cNvSpPr txBox="1">
            <a:spLocks noChangeArrowheads="1"/>
          </p:cNvSpPr>
          <p:nvPr/>
        </p:nvSpPr>
        <p:spPr bwMode="auto">
          <a:xfrm>
            <a:off x="3575050" y="3922713"/>
            <a:ext cx="530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n=86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43" name="TextBox 76"/>
          <p:cNvSpPr txBox="1">
            <a:spLocks noChangeArrowheads="1"/>
          </p:cNvSpPr>
          <p:nvPr/>
        </p:nvSpPr>
        <p:spPr bwMode="auto">
          <a:xfrm>
            <a:off x="4297363" y="3452813"/>
            <a:ext cx="530225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n=84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44" name="TextBox 77"/>
          <p:cNvSpPr txBox="1">
            <a:spLocks noChangeArrowheads="1"/>
          </p:cNvSpPr>
          <p:nvPr/>
        </p:nvSpPr>
        <p:spPr bwMode="auto">
          <a:xfrm>
            <a:off x="5729288" y="3494088"/>
            <a:ext cx="528637" cy="277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n=82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45" name="TextBox 78"/>
          <p:cNvSpPr txBox="1">
            <a:spLocks noChangeArrowheads="1"/>
          </p:cNvSpPr>
          <p:nvPr/>
        </p:nvSpPr>
        <p:spPr bwMode="auto">
          <a:xfrm>
            <a:off x="7513638" y="2749550"/>
            <a:ext cx="841375" cy="255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n=173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46" name="TextBox 79"/>
          <p:cNvSpPr txBox="1">
            <a:spLocks noChangeArrowheads="1"/>
          </p:cNvSpPr>
          <p:nvPr/>
        </p:nvSpPr>
        <p:spPr bwMode="auto">
          <a:xfrm>
            <a:off x="7153275" y="3833813"/>
            <a:ext cx="5302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n=83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47" name="TextBox 80"/>
          <p:cNvSpPr txBox="1">
            <a:spLocks noChangeArrowheads="1"/>
          </p:cNvSpPr>
          <p:nvPr/>
        </p:nvSpPr>
        <p:spPr bwMode="auto">
          <a:xfrm>
            <a:off x="7513638" y="4786313"/>
            <a:ext cx="72390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n=88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48" name="TextBox 82"/>
          <p:cNvSpPr txBox="1">
            <a:spLocks noChangeArrowheads="1"/>
          </p:cNvSpPr>
          <p:nvPr/>
        </p:nvSpPr>
        <p:spPr bwMode="auto">
          <a:xfrm>
            <a:off x="3389313" y="4981575"/>
            <a:ext cx="417512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2400" b="0">
                <a:solidFill>
                  <a:srgbClr val="676767"/>
                </a:solidFill>
                <a:latin typeface="Arial" charset="0"/>
              </a:rPr>
              <a:t>*</a:t>
            </a:r>
            <a:endParaRPr lang="en-US" altLang="cs-CZ" sz="24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49" name="TextBox 84"/>
          <p:cNvSpPr txBox="1">
            <a:spLocks noChangeArrowheads="1"/>
          </p:cNvSpPr>
          <p:nvPr/>
        </p:nvSpPr>
        <p:spPr bwMode="auto">
          <a:xfrm>
            <a:off x="6503988" y="5461000"/>
            <a:ext cx="412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14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cxnSp>
        <p:nvCxnSpPr>
          <p:cNvPr id="86" name="Straight Connector 85"/>
          <p:cNvCxnSpPr/>
          <p:nvPr/>
        </p:nvCxnSpPr>
        <p:spPr>
          <a:xfrm>
            <a:off x="6708775" y="5389563"/>
            <a:ext cx="0" cy="714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51" name="TextBox 86"/>
          <p:cNvSpPr txBox="1">
            <a:spLocks noChangeArrowheads="1"/>
          </p:cNvSpPr>
          <p:nvPr/>
        </p:nvSpPr>
        <p:spPr bwMode="auto">
          <a:xfrm>
            <a:off x="7245350" y="5461000"/>
            <a:ext cx="412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16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cxnSp>
        <p:nvCxnSpPr>
          <p:cNvPr id="88" name="Straight Connector 87"/>
          <p:cNvCxnSpPr/>
          <p:nvPr/>
        </p:nvCxnSpPr>
        <p:spPr>
          <a:xfrm>
            <a:off x="7451725" y="5389563"/>
            <a:ext cx="0" cy="7143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853" name="TextBox 89"/>
          <p:cNvSpPr txBox="1">
            <a:spLocks noChangeArrowheads="1"/>
          </p:cNvSpPr>
          <p:nvPr/>
        </p:nvSpPr>
        <p:spPr bwMode="auto">
          <a:xfrm>
            <a:off x="1225550" y="2328863"/>
            <a:ext cx="4111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50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grpSp>
        <p:nvGrpSpPr>
          <p:cNvPr id="161854" name="Group 4"/>
          <p:cNvGrpSpPr>
            <a:grpSpLocks/>
          </p:cNvGrpSpPr>
          <p:nvPr/>
        </p:nvGrpSpPr>
        <p:grpSpPr bwMode="auto">
          <a:xfrm>
            <a:off x="1630363" y="2062163"/>
            <a:ext cx="66675" cy="3001962"/>
            <a:chOff x="1575233" y="2245786"/>
            <a:chExt cx="143537" cy="3002782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1575233" y="5248568"/>
              <a:ext cx="143537" cy="0"/>
            </a:xfrm>
            <a:prstGeom prst="line">
              <a:avLst/>
            </a:prstGeom>
            <a:ln w="19050" cap="sq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1575233" y="4794419"/>
              <a:ext cx="143537" cy="0"/>
            </a:xfrm>
            <a:prstGeom prst="line">
              <a:avLst/>
            </a:prstGeom>
            <a:ln w="19050" cap="sq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>
              <a:off x="1575233" y="4378380"/>
              <a:ext cx="143537" cy="0"/>
            </a:xfrm>
            <a:prstGeom prst="line">
              <a:avLst/>
            </a:prstGeom>
            <a:ln w="19050" cap="sq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1575233" y="3952814"/>
              <a:ext cx="143537" cy="0"/>
            </a:xfrm>
            <a:prstGeom prst="line">
              <a:avLst/>
            </a:prstGeom>
            <a:ln w="19050" cap="sq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1575233" y="3522485"/>
              <a:ext cx="143537" cy="0"/>
            </a:xfrm>
            <a:prstGeom prst="line">
              <a:avLst/>
            </a:prstGeom>
            <a:ln w="19050" cap="sq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1575233" y="3095330"/>
              <a:ext cx="143537" cy="0"/>
            </a:xfrm>
            <a:prstGeom prst="line">
              <a:avLst/>
            </a:prstGeom>
            <a:ln w="19050" cap="sq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1575233" y="2674528"/>
              <a:ext cx="143537" cy="0"/>
            </a:xfrm>
            <a:prstGeom prst="line">
              <a:avLst/>
            </a:prstGeom>
            <a:ln w="19050" cap="sq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1575233" y="2245786"/>
              <a:ext cx="143537" cy="0"/>
            </a:xfrm>
            <a:prstGeom prst="line">
              <a:avLst/>
            </a:prstGeom>
            <a:ln w="19050" cap="sq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1855" name="TextBox 91"/>
          <p:cNvSpPr txBox="1">
            <a:spLocks noChangeArrowheads="1"/>
          </p:cNvSpPr>
          <p:nvPr/>
        </p:nvSpPr>
        <p:spPr bwMode="auto">
          <a:xfrm>
            <a:off x="1225550" y="1900238"/>
            <a:ext cx="41116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GB" altLang="cs-CZ" sz="1600" b="0">
                <a:solidFill>
                  <a:srgbClr val="676767"/>
                </a:solidFill>
                <a:latin typeface="Arial" charset="0"/>
              </a:rPr>
              <a:t>60</a:t>
            </a:r>
            <a:endParaRPr lang="en-US" altLang="cs-CZ" sz="16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56" name="TextBox 92"/>
          <p:cNvSpPr txBox="1">
            <a:spLocks noChangeArrowheads="1"/>
          </p:cNvSpPr>
          <p:nvPr/>
        </p:nvSpPr>
        <p:spPr bwMode="auto">
          <a:xfrm>
            <a:off x="2863850" y="4221163"/>
            <a:ext cx="528638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n=87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57" name="TextBox 93"/>
          <p:cNvSpPr txBox="1">
            <a:spLocks noChangeArrowheads="1"/>
          </p:cNvSpPr>
          <p:nvPr/>
        </p:nvSpPr>
        <p:spPr bwMode="auto">
          <a:xfrm>
            <a:off x="2824163" y="3084513"/>
            <a:ext cx="6127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cs-CZ" sz="1200" b="0">
                <a:solidFill>
                  <a:srgbClr val="676767"/>
                </a:solidFill>
                <a:latin typeface="Arial" charset="0"/>
              </a:rPr>
              <a:t>n=167</a:t>
            </a:r>
            <a:endParaRPr lang="en-US" altLang="cs-CZ" sz="1200" b="0">
              <a:solidFill>
                <a:srgbClr val="676767"/>
              </a:solidFill>
              <a:latin typeface="Arial" charset="0"/>
            </a:endParaRPr>
          </a:p>
        </p:txBody>
      </p:sp>
      <p:cxnSp>
        <p:nvCxnSpPr>
          <p:cNvPr id="95" name="Straight Connector 94"/>
          <p:cNvCxnSpPr/>
          <p:nvPr/>
        </p:nvCxnSpPr>
        <p:spPr>
          <a:xfrm>
            <a:off x="3840163" y="3079750"/>
            <a:ext cx="0" cy="89693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/>
          <p:nvPr/>
        </p:nvCxnSpPr>
        <p:spPr>
          <a:xfrm>
            <a:off x="7423150" y="2262188"/>
            <a:ext cx="0" cy="37941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1" name="Oval 100"/>
          <p:cNvSpPr/>
          <p:nvPr/>
        </p:nvSpPr>
        <p:spPr>
          <a:xfrm>
            <a:off x="7377113" y="2393950"/>
            <a:ext cx="95250" cy="920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02" name="Oval 101"/>
          <p:cNvSpPr/>
          <p:nvPr/>
        </p:nvSpPr>
        <p:spPr>
          <a:xfrm>
            <a:off x="5948363" y="2511425"/>
            <a:ext cx="95250" cy="904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03" name="Oval 102"/>
          <p:cNvSpPr/>
          <p:nvPr/>
        </p:nvSpPr>
        <p:spPr>
          <a:xfrm>
            <a:off x="4511675" y="2763838"/>
            <a:ext cx="96838" cy="920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04" name="Oval 103"/>
          <p:cNvSpPr/>
          <p:nvPr/>
        </p:nvSpPr>
        <p:spPr>
          <a:xfrm>
            <a:off x="3795713" y="3195638"/>
            <a:ext cx="95250" cy="920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05" name="Oval 104"/>
          <p:cNvSpPr/>
          <p:nvPr/>
        </p:nvSpPr>
        <p:spPr>
          <a:xfrm>
            <a:off x="3081338" y="3413125"/>
            <a:ext cx="95250" cy="90488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06" name="Oval 105"/>
          <p:cNvSpPr/>
          <p:nvPr/>
        </p:nvSpPr>
        <p:spPr>
          <a:xfrm>
            <a:off x="2359025" y="3738563"/>
            <a:ext cx="96838" cy="920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07" name="Oval 106"/>
          <p:cNvSpPr/>
          <p:nvPr/>
        </p:nvSpPr>
        <p:spPr>
          <a:xfrm>
            <a:off x="1657350" y="4560888"/>
            <a:ext cx="96838" cy="904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08" name="Oval 107"/>
          <p:cNvSpPr/>
          <p:nvPr/>
        </p:nvSpPr>
        <p:spPr>
          <a:xfrm>
            <a:off x="2355850" y="4151313"/>
            <a:ext cx="95250" cy="904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09" name="Oval 108"/>
          <p:cNvSpPr/>
          <p:nvPr/>
        </p:nvSpPr>
        <p:spPr>
          <a:xfrm>
            <a:off x="3081338" y="4033838"/>
            <a:ext cx="96837" cy="920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10" name="Oval 109"/>
          <p:cNvSpPr/>
          <p:nvPr/>
        </p:nvSpPr>
        <p:spPr>
          <a:xfrm>
            <a:off x="3794125" y="3629025"/>
            <a:ext cx="95250" cy="920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11" name="Oval 110"/>
          <p:cNvSpPr/>
          <p:nvPr/>
        </p:nvSpPr>
        <p:spPr>
          <a:xfrm>
            <a:off x="4514850" y="3846513"/>
            <a:ext cx="95250" cy="90487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12" name="Oval 111"/>
          <p:cNvSpPr/>
          <p:nvPr/>
        </p:nvSpPr>
        <p:spPr>
          <a:xfrm>
            <a:off x="5945188" y="4062413"/>
            <a:ext cx="96837" cy="920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13" name="Oval 112"/>
          <p:cNvSpPr/>
          <p:nvPr/>
        </p:nvSpPr>
        <p:spPr>
          <a:xfrm>
            <a:off x="7364413" y="4295775"/>
            <a:ext cx="96837" cy="920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14" name="Oval 113"/>
          <p:cNvSpPr/>
          <p:nvPr/>
        </p:nvSpPr>
        <p:spPr>
          <a:xfrm>
            <a:off x="3487738" y="4892675"/>
            <a:ext cx="95250" cy="92075"/>
          </a:xfrm>
          <a:prstGeom prst="ellipse">
            <a:avLst/>
          </a:prstGeom>
          <a:solidFill>
            <a:schemeClr val="bg1"/>
          </a:solidFill>
          <a:ln w="9525">
            <a:solidFill>
              <a:schemeClr val="tx2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b="0" dirty="0">
              <a:solidFill>
                <a:srgbClr val="FFFFFF"/>
              </a:solidFill>
            </a:endParaRPr>
          </a:p>
        </p:txBody>
      </p:sp>
      <p:sp>
        <p:nvSpPr>
          <p:cNvPr id="161874" name="TextBox 114"/>
          <p:cNvSpPr txBox="1">
            <a:spLocks noChangeArrowheads="1"/>
          </p:cNvSpPr>
          <p:nvPr/>
        </p:nvSpPr>
        <p:spPr bwMode="auto">
          <a:xfrm>
            <a:off x="3622675" y="4775200"/>
            <a:ext cx="9604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1400" b="0">
                <a:solidFill>
                  <a:srgbClr val="676767"/>
                </a:solidFill>
                <a:latin typeface="Arial" charset="0"/>
              </a:rPr>
              <a:t>Observed</a:t>
            </a:r>
            <a:endParaRPr lang="en-GB" altLang="cs-CZ" sz="1200" b="0">
              <a:solidFill>
                <a:srgbClr val="676767"/>
              </a:solidFill>
              <a:latin typeface="Arial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cs-CZ" sz="1400" b="0">
                <a:solidFill>
                  <a:srgbClr val="676767"/>
                </a:solidFill>
                <a:latin typeface="Arial" charset="0"/>
              </a:rPr>
              <a:t>Imputed</a:t>
            </a:r>
            <a:endParaRPr lang="en-US" altLang="cs-CZ" sz="1400" b="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75" name="TextBox 120"/>
          <p:cNvSpPr txBox="1">
            <a:spLocks noChangeArrowheads="1"/>
          </p:cNvSpPr>
          <p:nvPr/>
        </p:nvSpPr>
        <p:spPr bwMode="auto">
          <a:xfrm>
            <a:off x="4181475" y="5732463"/>
            <a:ext cx="7858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solidFill>
                  <a:srgbClr val="676767"/>
                </a:solidFill>
                <a:latin typeface="Arial" charset="0"/>
              </a:rPr>
              <a:t>Týdny</a:t>
            </a:r>
            <a:endParaRPr lang="en-US" altLang="cs-CZ" sz="160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161876" name="TextBox 121"/>
          <p:cNvSpPr txBox="1">
            <a:spLocks noChangeArrowheads="1"/>
          </p:cNvSpPr>
          <p:nvPr/>
        </p:nvSpPr>
        <p:spPr bwMode="auto">
          <a:xfrm rot="-5400000">
            <a:off x="-780256" y="3602831"/>
            <a:ext cx="330200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cs-CZ" altLang="cs-CZ" sz="1600">
                <a:solidFill>
                  <a:srgbClr val="676767"/>
                </a:solidFill>
                <a:latin typeface="Arial" charset="0"/>
              </a:rPr>
              <a:t>Změna testu šestimin. chůzí</a:t>
            </a:r>
            <a:r>
              <a:rPr lang="en-GB" altLang="cs-CZ" sz="1600">
                <a:solidFill>
                  <a:srgbClr val="676767"/>
                </a:solidFill>
                <a:latin typeface="Arial" charset="0"/>
              </a:rPr>
              <a:t> (m)</a:t>
            </a:r>
            <a:endParaRPr lang="en-US" altLang="cs-CZ" sz="1600">
              <a:solidFill>
                <a:srgbClr val="676767"/>
              </a:solidFill>
              <a:latin typeface="Arial" charset="0"/>
            </a:endParaRPr>
          </a:p>
        </p:txBody>
      </p:sp>
      <p:sp>
        <p:nvSpPr>
          <p:cNvPr id="94" name="Nadpis 1">
            <a:extLst>
              <a:ext uri="{FF2B5EF4-FFF2-40B4-BE49-F238E27FC236}">
                <a16:creationId xmlns:a16="http://schemas.microsoft.com/office/drawing/2014/main" id="{2E316F5F-E8A7-4815-96FD-C8BFAB6533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cs-C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Studie CHEST-1  výsledky </a:t>
            </a:r>
          </a:p>
        </p:txBody>
      </p:sp>
      <p:sp>
        <p:nvSpPr>
          <p:cNvPr id="97" name="TextovéPole 12">
            <a:extLst>
              <a:ext uri="{FF2B5EF4-FFF2-40B4-BE49-F238E27FC236}">
                <a16:creationId xmlns:a16="http://schemas.microsoft.com/office/drawing/2014/main" id="{4C5AFB1D-7835-4C62-9673-CE36AF4763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8132" y="6444862"/>
            <a:ext cx="29835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 b="0" dirty="0" err="1">
                <a:latin typeface="Arial" charset="0"/>
              </a:rPr>
              <a:t>Ghofrani</a:t>
            </a:r>
            <a:r>
              <a:rPr lang="cs-CZ" altLang="cs-CZ" sz="1200" b="0" dirty="0">
                <a:latin typeface="Arial" charset="0"/>
              </a:rPr>
              <a:t> et al. NEJM 2013, 369: 319-312</a:t>
            </a:r>
          </a:p>
        </p:txBody>
      </p:sp>
      <p:pic>
        <p:nvPicPr>
          <p:cNvPr id="96" name="Obrázek 95">
            <a:extLst>
              <a:ext uri="{FF2B5EF4-FFF2-40B4-BE49-F238E27FC236}">
                <a16:creationId xmlns:a16="http://schemas.microsoft.com/office/drawing/2014/main" id="{31FD8ACF-C72C-49F3-B31B-EDBC7D3E66D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43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DAB76E-6695-469B-AB17-5FB0B14E9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CHEST-2</a:t>
            </a:r>
            <a:r>
              <a:rPr lang="cs-CZ" dirty="0"/>
              <a:t>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4185EA3-70D3-43E2-AE50-E18DBDD5A6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Extenze studie CHEST-1</a:t>
            </a:r>
          </a:p>
          <a:p>
            <a:r>
              <a:rPr lang="cs-CZ" dirty="0"/>
              <a:t>Dlouhodobé sledování 237 nemocných.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265DA6F9-F9D0-4204-99A3-8FAAFE6140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279" y="3188429"/>
            <a:ext cx="3862968" cy="20807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6AC8B2E9-91BA-4059-AD3F-41429FCCE142}"/>
              </a:ext>
            </a:extLst>
          </p:cNvPr>
          <p:cNvSpPr txBox="1"/>
          <p:nvPr/>
        </p:nvSpPr>
        <p:spPr>
          <a:xfrm>
            <a:off x="4773706" y="6310779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Simonneau</a:t>
            </a:r>
            <a:r>
              <a:rPr lang="cs-CZ" sz="1200" dirty="0"/>
              <a:t> G et </a:t>
            </a:r>
            <a:r>
              <a:rPr lang="cs-CZ" sz="1200" dirty="0" err="1"/>
              <a:t>al.,Eur</a:t>
            </a:r>
            <a:r>
              <a:rPr lang="cs-CZ" sz="1200" dirty="0"/>
              <a:t> Respir J 2015; 45: 1293-1302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8E1AF3BB-F1DE-4615-9229-592CC7F730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2862706"/>
            <a:ext cx="3581400" cy="273224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1D2C4E49-4145-427C-8CAC-0A9A0113CB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987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8C5A2F43-020D-490C-94A1-81CA36FA8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CHEST-2</a:t>
            </a:r>
            <a:endParaRPr lang="cs-CZ" sz="3600" b="1" dirty="0"/>
          </a:p>
        </p:txBody>
      </p:sp>
      <p:graphicFrame>
        <p:nvGraphicFramePr>
          <p:cNvPr id="14" name="Zástupný symbol pro obsah 13">
            <a:extLst>
              <a:ext uri="{FF2B5EF4-FFF2-40B4-BE49-F238E27FC236}">
                <a16:creationId xmlns:a16="http://schemas.microsoft.com/office/drawing/2014/main" id="{CCC2BF07-FEBA-459A-9B0A-DDAE30C80203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5347447" y="2729753"/>
          <a:ext cx="2922494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4872">
                  <a:extLst>
                    <a:ext uri="{9D8B030D-6E8A-4147-A177-3AD203B41FA5}">
                      <a16:colId xmlns:a16="http://schemas.microsoft.com/office/drawing/2014/main" val="702166822"/>
                    </a:ext>
                  </a:extLst>
                </a:gridCol>
                <a:gridCol w="717622">
                  <a:extLst>
                    <a:ext uri="{9D8B030D-6E8A-4147-A177-3AD203B41FA5}">
                      <a16:colId xmlns:a16="http://schemas.microsoft.com/office/drawing/2014/main" val="939204051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Nežádoucí účinky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1339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závrať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10%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874943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nechutenství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441980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hypotenze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29097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/>
                        <a:t>hemoptýza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3%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36202170"/>
                  </a:ext>
                </a:extLst>
              </a:tr>
            </a:tbl>
          </a:graphicData>
        </a:graphic>
      </p:graphicFrame>
      <p:graphicFrame>
        <p:nvGraphicFramePr>
          <p:cNvPr id="13" name="Zástupný symbol pro obsah 12">
            <a:extLst>
              <a:ext uri="{FF2B5EF4-FFF2-40B4-BE49-F238E27FC236}">
                <a16:creationId xmlns:a16="http://schemas.microsoft.com/office/drawing/2014/main" id="{BEFB5EFF-A2BF-44A7-AB7E-63A53E8A4D21}"/>
              </a:ext>
            </a:extLst>
          </p:cNvPr>
          <p:cNvGraphicFramePr>
            <a:graphicFrameLocks noGrp="1"/>
          </p:cNvGraphicFramePr>
          <p:nvPr>
            <p:ph sz="half" idx="1"/>
          </p:nvPr>
        </p:nvGraphicFramePr>
        <p:xfrm>
          <a:off x="457200" y="1237130"/>
          <a:ext cx="4038600" cy="48890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5" name="TextovéPole 14">
            <a:extLst>
              <a:ext uri="{FF2B5EF4-FFF2-40B4-BE49-F238E27FC236}">
                <a16:creationId xmlns:a16="http://schemas.microsoft.com/office/drawing/2014/main" id="{E50C267F-8780-44B6-8D01-5F58C32556D7}"/>
              </a:ext>
            </a:extLst>
          </p:cNvPr>
          <p:cNvSpPr txBox="1"/>
          <p:nvPr/>
        </p:nvSpPr>
        <p:spPr>
          <a:xfrm>
            <a:off x="4773706" y="6310779"/>
            <a:ext cx="41148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 err="1"/>
              <a:t>Simonneau</a:t>
            </a:r>
            <a:r>
              <a:rPr lang="cs-CZ" sz="1200" dirty="0"/>
              <a:t> G et </a:t>
            </a:r>
            <a:r>
              <a:rPr lang="cs-CZ" sz="1200" dirty="0" err="1"/>
              <a:t>al.,Eur</a:t>
            </a:r>
            <a:r>
              <a:rPr lang="cs-CZ" sz="1200" dirty="0"/>
              <a:t> Respir J 2015; 45: 1293-1302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BDBDEE48-0C2F-4DD5-AEC6-1446A13FF2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0087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Kazuistika </a:t>
            </a:r>
          </a:p>
        </p:txBody>
      </p:sp>
      <p:sp>
        <p:nvSpPr>
          <p:cNvPr id="19459" name="Zástupný symbol pro obsah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eaLnBrk="1" hangingPunct="1"/>
            <a:r>
              <a:rPr lang="cs-CZ" altLang="en-US"/>
              <a:t>Muž 62 let</a:t>
            </a:r>
          </a:p>
          <a:p>
            <a:pPr eaLnBrk="1" hangingPunct="1"/>
            <a:r>
              <a:rPr lang="cs-CZ" altLang="en-US"/>
              <a:t>OA:</a:t>
            </a:r>
          </a:p>
          <a:p>
            <a:pPr lvl="1" eaLnBrk="1" hangingPunct="1"/>
            <a:r>
              <a:rPr lang="cs-CZ" altLang="en-US"/>
              <a:t>St.p. resekci části pravé  plice pro absces v 1960</a:t>
            </a:r>
          </a:p>
          <a:p>
            <a:pPr lvl="1" eaLnBrk="1" hangingPunct="1"/>
            <a:r>
              <a:rPr lang="cs-CZ" altLang="en-US"/>
              <a:t>St.p.sukcesivní PE v 03/2007</a:t>
            </a:r>
          </a:p>
          <a:p>
            <a:pPr eaLnBrk="1" hangingPunct="1"/>
            <a:r>
              <a:rPr lang="cs-CZ" altLang="en-US"/>
              <a:t>NYHA III.st</a:t>
            </a:r>
          </a:p>
          <a:p>
            <a:pPr eaLnBrk="1" hangingPunct="1"/>
            <a:r>
              <a:rPr lang="cs-CZ" altLang="en-US"/>
              <a:t>6MWT 310 metrů </a:t>
            </a:r>
          </a:p>
        </p:txBody>
      </p:sp>
      <p:pic>
        <p:nvPicPr>
          <p:cNvPr id="19460" name="Picture 4" descr="KUNDRUM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648200" y="2122488"/>
            <a:ext cx="4038600" cy="3481387"/>
          </a:xfrm>
          <a:noFill/>
          <a:ln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7DEFBEE9-A9A5-4570-A6B5-B201A10B22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29945"/>
      </p:ext>
    </p:extLst>
  </p:cSld>
  <p:clrMapOvr>
    <a:masterClrMapping/>
  </p:clrMapOvr>
  <p:transition spd="slow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Kazuistika </a:t>
            </a:r>
            <a:endParaRPr lang="cs-CZ" sz="4000" dirty="0"/>
          </a:p>
        </p:txBody>
      </p:sp>
      <p:sp>
        <p:nvSpPr>
          <p:cNvPr id="2048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7305675" cy="4525963"/>
          </a:xfrm>
        </p:spPr>
        <p:txBody>
          <a:bodyPr/>
          <a:lstStyle/>
          <a:p>
            <a:pPr eaLnBrk="1" hangingPunct="1"/>
            <a:r>
              <a:rPr lang="cs-CZ" altLang="en-US"/>
              <a:t>Katetrizační hemodynamické vyšetření:</a:t>
            </a:r>
          </a:p>
          <a:p>
            <a:pPr lvl="1" eaLnBrk="1" hangingPunct="1"/>
            <a:r>
              <a:rPr lang="cs-CZ" altLang="en-US"/>
              <a:t>Pravá síň:</a:t>
            </a:r>
            <a:r>
              <a:rPr lang="it-IT" altLang="en-US"/>
              <a:t> 13</a:t>
            </a:r>
            <a:r>
              <a:rPr lang="cs-CZ" altLang="en-US"/>
              <a:t> mm Hg</a:t>
            </a:r>
          </a:p>
          <a:p>
            <a:pPr lvl="1" eaLnBrk="1" hangingPunct="1"/>
            <a:r>
              <a:rPr lang="cs-CZ" altLang="en-US"/>
              <a:t>Plicnice: </a:t>
            </a:r>
            <a:r>
              <a:rPr lang="it-IT" altLang="en-US"/>
              <a:t>82/38/53</a:t>
            </a:r>
            <a:r>
              <a:rPr lang="cs-CZ" altLang="en-US"/>
              <a:t> mm Hg </a:t>
            </a:r>
          </a:p>
          <a:p>
            <a:pPr lvl="1" eaLnBrk="1" hangingPunct="1"/>
            <a:r>
              <a:rPr lang="cs-CZ" altLang="en-US"/>
              <a:t>Tlak v zaklínění: 14 mm Hg</a:t>
            </a:r>
          </a:p>
          <a:p>
            <a:pPr lvl="1" eaLnBrk="1" hangingPunct="1"/>
            <a:r>
              <a:rPr lang="cs-CZ" altLang="en-US"/>
              <a:t>Minutový výdej srdeční: 3</a:t>
            </a:r>
            <a:r>
              <a:rPr lang="it-IT" altLang="en-US"/>
              <a:t>.47</a:t>
            </a:r>
            <a:r>
              <a:rPr lang="cs-CZ" altLang="en-US"/>
              <a:t> l/min</a:t>
            </a:r>
          </a:p>
          <a:p>
            <a:pPr lvl="1" eaLnBrk="1" hangingPunct="1"/>
            <a:r>
              <a:rPr lang="cs-CZ" altLang="en-US"/>
              <a:t>Plicní arteriální rezistence: </a:t>
            </a:r>
            <a:r>
              <a:rPr lang="it-IT" altLang="en-US"/>
              <a:t>11.24 W</a:t>
            </a:r>
            <a:r>
              <a:rPr lang="cs-CZ" altLang="en-US"/>
              <a:t>.</a:t>
            </a:r>
            <a:r>
              <a:rPr lang="it-IT" altLang="en-US"/>
              <a:t>U</a:t>
            </a:r>
            <a:r>
              <a:rPr lang="cs-CZ" altLang="en-US"/>
              <a:t>.</a:t>
            </a:r>
          </a:p>
          <a:p>
            <a:pPr eaLnBrk="1" hangingPunct="1"/>
            <a:endParaRPr lang="cs-CZ" altLang="en-US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0E5EC7EA-6285-4BA8-AA5E-E7CFEDF1C3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0295341"/>
      </p:ext>
    </p:extLst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1507" name="Picture 2" descr="G:\kolař\1.3.12.2.1107.5.99.2.6819.300000080602134223312000008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60350"/>
            <a:ext cx="6335712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71084957"/>
      </p:ext>
    </p:extLst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2531" name="Picture 4" descr="G:\kolař\1.3.12.2.1107.5.4.1.2156689324.20080609.124651.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8" y="765175"/>
            <a:ext cx="4627562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2" name="Picture 5" descr="G:\kolař\1.3.12.2.1107.5.4.1.2156689324.20080609.125555.4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4467225" cy="61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1843648"/>
      </p:ext>
    </p:extLst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cs-CZ"/>
          </a:p>
        </p:txBody>
      </p:sp>
      <p:pic>
        <p:nvPicPr>
          <p:cNvPr id="23555" name="Picture 4" descr="G:\kolař\1.3.12.2.1107.5.4.1.2156689324.20080609.124651.4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6438" y="765175"/>
            <a:ext cx="4627562" cy="547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6" name="Picture 5" descr="G:\kolař\1.3.12.2.1107.5.4.1.2156689324.20080609.125555.4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33375"/>
            <a:ext cx="4467225" cy="619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43" t="3992" r="7599" b="6810"/>
          <a:stretch>
            <a:fillRect/>
          </a:stretch>
        </p:blipFill>
        <p:spPr bwMode="auto">
          <a:xfrm>
            <a:off x="1498600" y="746125"/>
            <a:ext cx="6146800" cy="4986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3258614"/>
      </p:ext>
    </p:extLst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0" y="1910196"/>
          <a:ext cx="9144000" cy="4429697"/>
        </p:xfrm>
        <a:graphic>
          <a:graphicData uri="http://schemas.openxmlformats.org/drawingml/2006/table">
            <a:tbl>
              <a:tblPr bandRow="1">
                <a:tableStyleId>{21E4AEA4-8DFA-4A89-87EB-49C32662AFE0}</a:tableStyleId>
              </a:tblPr>
              <a:tblGrid>
                <a:gridCol w="32099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4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Zaměstnanecký poměr</a:t>
                      </a:r>
                      <a:endParaRPr lang="en-US" sz="2000" b="1" strike="sngStrik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 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/>
                        <a:t>Vlastník / akcionář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b="0" dirty="0"/>
                        <a:t>Konzultant</a:t>
                      </a:r>
                      <a:endParaRPr lang="en-US" sz="20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/>
                        <a:t>Bez konfliktu zájmů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8107">
                <a:tc>
                  <a:txBody>
                    <a:bodyPr/>
                    <a:lstStyle/>
                    <a:p>
                      <a:r>
                        <a:rPr lang="cs-CZ" sz="2000" dirty="0"/>
                        <a:t>Přednášková</a:t>
                      </a:r>
                      <a:r>
                        <a:rPr lang="cs-CZ" sz="2000" baseline="0" dirty="0"/>
                        <a:t> činnost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/>
                        <a:t>MSD, </a:t>
                      </a:r>
                      <a:r>
                        <a:rPr lang="cs-CZ" sz="2000" b="0" dirty="0" err="1"/>
                        <a:t>Jansen</a:t>
                      </a:r>
                      <a:r>
                        <a:rPr lang="cs-CZ" sz="2000" b="0" dirty="0"/>
                        <a:t>, AOP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Člen poradních sborů (</a:t>
                      </a:r>
                      <a:r>
                        <a:rPr lang="cs-CZ" sz="2000" dirty="0" err="1"/>
                        <a:t>advisory</a:t>
                      </a:r>
                      <a:r>
                        <a:rPr lang="cs-CZ" sz="2000" dirty="0"/>
                        <a:t> </a:t>
                      </a:r>
                      <a:r>
                        <a:rPr lang="cs-CZ" sz="2000" dirty="0" err="1"/>
                        <a:t>boards</a:t>
                      </a:r>
                      <a:r>
                        <a:rPr lang="cs-CZ" sz="2000" dirty="0"/>
                        <a:t>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Podpora výzkumu</a:t>
                      </a:r>
                      <a:r>
                        <a:rPr lang="cs-CZ" sz="2000" baseline="0" dirty="0"/>
                        <a:t> / granty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dirty="0"/>
                        <a:t>bez konfliktu</a:t>
                      </a:r>
                      <a:r>
                        <a:rPr lang="cs-CZ" sz="2000" baseline="0" dirty="0"/>
                        <a:t> zájmů</a:t>
                      </a:r>
                      <a:endParaRPr lang="en-US" sz="20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18844">
                <a:tc>
                  <a:txBody>
                    <a:bodyPr/>
                    <a:lstStyle/>
                    <a:p>
                      <a:r>
                        <a:rPr lang="cs-CZ" sz="2000" dirty="0"/>
                        <a:t>Jiné honoráře (např. za </a:t>
                      </a:r>
                      <a:r>
                        <a:rPr lang="cs-CZ" sz="2000" dirty="0" err="1"/>
                        <a:t>klin.studie</a:t>
                      </a:r>
                      <a:r>
                        <a:rPr lang="cs-CZ" sz="2000" dirty="0"/>
                        <a:t> či registry)</a:t>
                      </a:r>
                      <a:endParaRPr lang="en-US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2000" b="0" dirty="0"/>
                        <a:t>Studie ARENA, studie REPLACE, studie </a:t>
                      </a:r>
                      <a:r>
                        <a:rPr lang="cs-CZ" sz="2000" b="0" dirty="0" err="1"/>
                        <a:t>Affifliate</a:t>
                      </a:r>
                      <a:endParaRPr lang="en-US" sz="20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593097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Změna funkční třídy a 6MWT</a:t>
            </a: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sz="half" idx="1"/>
          </p:nvPr>
        </p:nvGraphicFramePr>
        <p:xfrm>
          <a:off x="4648200" y="2133600"/>
          <a:ext cx="4038600" cy="395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Graf 5"/>
          <p:cNvGraphicFramePr>
            <a:graphicFrameLocks/>
          </p:cNvGraphicFramePr>
          <p:nvPr/>
        </p:nvGraphicFramePr>
        <p:xfrm>
          <a:off x="323528" y="2276872"/>
          <a:ext cx="4176464" cy="3694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4581" name="TextovéPole 7"/>
          <p:cNvSpPr txBox="1">
            <a:spLocks noChangeArrowheads="1"/>
          </p:cNvSpPr>
          <p:nvPr/>
        </p:nvSpPr>
        <p:spPr bwMode="auto">
          <a:xfrm>
            <a:off x="3309938" y="5659438"/>
            <a:ext cx="950912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cs-CZ" altLang="en-US"/>
          </a:p>
        </p:txBody>
      </p:sp>
      <p:sp>
        <p:nvSpPr>
          <p:cNvPr id="24582" name="TextovéPole 9"/>
          <p:cNvSpPr txBox="1">
            <a:spLocks noChangeArrowheads="1"/>
          </p:cNvSpPr>
          <p:nvPr/>
        </p:nvSpPr>
        <p:spPr bwMode="auto">
          <a:xfrm>
            <a:off x="7358063" y="5830888"/>
            <a:ext cx="950912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endParaRPr lang="cs-CZ" altLang="en-US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3626EAFC-01A3-4C8D-9C3B-C9D917FEAF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351958"/>
      </p:ext>
    </p:extLst>
  </p:cSld>
  <p:clrMapOvr>
    <a:masterClrMapping/>
  </p:clrMapOvr>
  <p:transition spd="slow"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cs-CZ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Hemodynamické</a:t>
            </a:r>
            <a:r>
              <a:rPr lang="cs-CZ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změny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755650" y="2205038"/>
          <a:ext cx="6211888" cy="3671885"/>
        </p:xfrm>
        <a:graphic>
          <a:graphicData uri="http://schemas.openxmlformats.org/drawingml/2006/table">
            <a:tbl>
              <a:tblPr/>
              <a:tblGrid>
                <a:gridCol w="1590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80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7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53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755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343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před PEA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po PEA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43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RA 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(mm </a:t>
                      </a:r>
                      <a:r>
                        <a:rPr lang="cs-CZ" sz="2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Hg</a:t>
                      </a:r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cs-CZ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4377"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PAMP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(mm </a:t>
                      </a:r>
                      <a:r>
                        <a:rPr lang="cs-CZ" sz="2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Hg</a:t>
                      </a:r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cs-CZ" sz="2800" dirty="0"/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43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l/min</a:t>
                      </a:r>
                      <a:endParaRPr lang="cs-CZ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3,47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3,44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43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PAR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W.U.</a:t>
                      </a:r>
                      <a:endParaRPr lang="cs-CZ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11,24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11,34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927D5184-23E7-409B-9937-F601726F2A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544464"/>
      </p:ext>
    </p:extLst>
  </p:cSld>
  <p:clrMapOvr>
    <a:masterClrMapping/>
  </p:clrMapOvr>
  <p:transition spd="slow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Nadpis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cs-CZ" altLang="en-US" sz="40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Hemodynamické</a:t>
            </a:r>
            <a:r>
              <a:rPr lang="cs-CZ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změny 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/>
        </p:nvGraphicFramePr>
        <p:xfrm>
          <a:off x="755650" y="2205038"/>
          <a:ext cx="7921624" cy="3671885"/>
        </p:xfrm>
        <a:graphic>
          <a:graphicData uri="http://schemas.openxmlformats.org/drawingml/2006/table">
            <a:tbl>
              <a:tblPr/>
              <a:tblGrid>
                <a:gridCol w="15903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00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64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381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77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8457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6075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709546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7343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před PEA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>
                          <a:solidFill>
                            <a:schemeClr val="bg1"/>
                          </a:solidFill>
                          <a:latin typeface="Calibri"/>
                        </a:rPr>
                        <a:t>po PEA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 err="1">
                          <a:solidFill>
                            <a:schemeClr val="bg1"/>
                          </a:solidFill>
                          <a:latin typeface="Calibri"/>
                        </a:rPr>
                        <a:t>Riociguat</a:t>
                      </a:r>
                      <a:endParaRPr lang="cs-CZ" sz="2800" b="1" i="0" u="none" strike="noStrike" dirty="0">
                        <a:solidFill>
                          <a:schemeClr val="bg1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43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RA 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(mm </a:t>
                      </a:r>
                      <a:r>
                        <a:rPr lang="cs-CZ" sz="2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Hg</a:t>
                      </a:r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cs-CZ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13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15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9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34377">
                <a:tc>
                  <a:txBody>
                    <a:bodyPr/>
                    <a:lstStyle/>
                    <a:p>
                      <a:pPr algn="ctr"/>
                      <a:r>
                        <a:rPr lang="cs-CZ" sz="2800" b="1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PAMP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(mm </a:t>
                      </a:r>
                      <a:r>
                        <a:rPr lang="cs-CZ" sz="28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Hg</a:t>
                      </a:r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)</a:t>
                      </a:r>
                      <a:endParaRPr lang="cs-CZ" sz="2800" dirty="0"/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53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41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343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CO 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l/min</a:t>
                      </a:r>
                      <a:endParaRPr lang="cs-CZ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3,47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3,44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4,28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34377"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1" i="0" u="none" strike="noStrike" dirty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PAR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F81B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107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W.U.</a:t>
                      </a:r>
                      <a:endParaRPr lang="cs-CZ" sz="28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cs-CZ" sz="28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11,24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11,34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 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28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6,54</a:t>
                      </a:r>
                    </a:p>
                  </a:txBody>
                  <a:tcPr marL="9526" marR="9526" marT="952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02299E4C-726F-49C8-BC5C-1392BE332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91470"/>
      </p:ext>
    </p:extLst>
  </p:cSld>
  <p:clrMapOvr>
    <a:masterClrMapping/>
  </p:clrMapOvr>
  <p:transition spd="slow"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Nadpis 4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Změna funkční třídy a 6MWT</a:t>
            </a:r>
          </a:p>
        </p:txBody>
      </p:sp>
      <p:graphicFrame>
        <p:nvGraphicFramePr>
          <p:cNvPr id="9" name="Zástupný symbol pro obsah 8"/>
          <p:cNvGraphicFramePr>
            <a:graphicFrameLocks noGrp="1"/>
          </p:cNvGraphicFramePr>
          <p:nvPr>
            <p:ph sz="half" idx="1"/>
          </p:nvPr>
        </p:nvGraphicFramePr>
        <p:xfrm>
          <a:off x="4648200" y="2133600"/>
          <a:ext cx="4038600" cy="39592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6" name="Graf 5"/>
          <p:cNvGraphicFramePr>
            <a:graphicFrameLocks/>
          </p:cNvGraphicFramePr>
          <p:nvPr/>
        </p:nvGraphicFramePr>
        <p:xfrm>
          <a:off x="323528" y="2276872"/>
          <a:ext cx="4176464" cy="36945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5" name="Obrázek 4">
            <a:extLst>
              <a:ext uri="{FF2B5EF4-FFF2-40B4-BE49-F238E27FC236}">
                <a16:creationId xmlns:a16="http://schemas.microsoft.com/office/drawing/2014/main" id="{BB9E0852-863F-4749-9F27-AAE3C14B35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339148"/>
      </p:ext>
    </p:extLst>
  </p:cSld>
  <p:clrMapOvr>
    <a:masterClrMapping/>
  </p:clrMapOvr>
  <p:transition spd="slow"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Naše zkušenosti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en-US" dirty="0"/>
              <a:t>Mezi léty 2009 až 08/2019 jsme nasadili </a:t>
            </a:r>
            <a:r>
              <a:rPr lang="cs-CZ" altLang="en-US" dirty="0" err="1"/>
              <a:t>Adempas</a:t>
            </a:r>
            <a:r>
              <a:rPr lang="cs-CZ" altLang="en-US" dirty="0"/>
              <a:t> u 122 nemocných.</a:t>
            </a:r>
          </a:p>
          <a:p>
            <a:r>
              <a:rPr lang="cs-CZ" altLang="en-US" dirty="0"/>
              <a:t>Ženy/muži: 73/49</a:t>
            </a:r>
          </a:p>
          <a:p>
            <a:r>
              <a:rPr lang="cs-CZ" altLang="en-US" dirty="0"/>
              <a:t>Průměrný věk 68,8 ± 12,45 roků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3AA38E8-F2C1-4DD9-89D4-AD6A85044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611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Porovnání</a:t>
            </a:r>
            <a:endParaRPr lang="cs-CZ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graphicFrame>
        <p:nvGraphicFramePr>
          <p:cNvPr id="3" name="Tabulka 4">
            <a:extLst>
              <a:ext uri="{FF2B5EF4-FFF2-40B4-BE49-F238E27FC236}">
                <a16:creationId xmlns:a16="http://schemas.microsoft.com/office/drawing/2014/main" id="{30464129-D1BC-41BE-803E-2558935CDE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24740118"/>
              </p:ext>
            </p:extLst>
          </p:nvPr>
        </p:nvGraphicFramePr>
        <p:xfrm>
          <a:off x="457200" y="1600200"/>
          <a:ext cx="8229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637266277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900965453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71247941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cs-CZ">
                        <a:solidFill>
                          <a:schemeClr val="accent2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accent2"/>
                          </a:solidFill>
                        </a:rPr>
                        <a:t>CHEST 1 (2)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accent2"/>
                          </a:solidFill>
                        </a:rPr>
                        <a:t>VFN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420036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accent2"/>
                          </a:solidFill>
                        </a:rPr>
                        <a:t>Počet sledovaných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261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59226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accent2"/>
                          </a:solidFill>
                        </a:rPr>
                        <a:t>Věk (roků)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59 ± 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69 ± 12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365400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accent2"/>
                          </a:solidFill>
                        </a:rPr>
                        <a:t>Ženy/muži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172/89 (66 %)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73/49 (59 %)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28058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accent2"/>
                          </a:solidFill>
                        </a:rPr>
                        <a:t>Délka sledování (roků)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 roky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10 let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96338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>
                          <a:solidFill>
                            <a:schemeClr val="accent2"/>
                          </a:solidFill>
                        </a:rPr>
                        <a:t>Vstupní 6MWT (m)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347 ± 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368 ± 103,5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26533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err="1">
                          <a:solidFill>
                            <a:schemeClr val="accent2"/>
                          </a:solidFill>
                        </a:rPr>
                        <a:t>Adempas</a:t>
                      </a:r>
                      <a:r>
                        <a:rPr lang="cs-CZ" b="1" dirty="0">
                          <a:solidFill>
                            <a:schemeClr val="accent2"/>
                          </a:solidFill>
                        </a:rPr>
                        <a:t> 2,5 mg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77 %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71 %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52736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b="1" dirty="0" err="1">
                          <a:solidFill>
                            <a:schemeClr val="accent2"/>
                          </a:solidFill>
                        </a:rPr>
                        <a:t>Adempas</a:t>
                      </a:r>
                      <a:r>
                        <a:rPr lang="cs-CZ" b="1" dirty="0">
                          <a:solidFill>
                            <a:schemeClr val="accent2"/>
                          </a:solidFill>
                        </a:rPr>
                        <a:t> 2,0 mg</a:t>
                      </a:r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12 %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dirty="0"/>
                        <a:t>9 %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2151290"/>
                  </a:ext>
                </a:extLst>
              </a:tr>
            </a:tbl>
          </a:graphicData>
        </a:graphic>
      </p:graphicFrame>
      <p:pic>
        <p:nvPicPr>
          <p:cNvPr id="4" name="Obrázek 3">
            <a:extLst>
              <a:ext uri="{FF2B5EF4-FFF2-40B4-BE49-F238E27FC236}">
                <a16:creationId xmlns:a16="http://schemas.microsoft.com/office/drawing/2014/main" id="{13AA38E8-F2C1-4DD9-89D4-AD6A85044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446435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Efekt léčby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en-US" dirty="0"/>
              <a:t>6MWT </a:t>
            </a:r>
          </a:p>
          <a:p>
            <a:pPr lvl="1"/>
            <a:r>
              <a:rPr lang="cs-CZ" altLang="en-US" dirty="0"/>
              <a:t>Zlepšení v průměru o 29±15 metrů</a:t>
            </a:r>
          </a:p>
          <a:p>
            <a:pPr lvl="1"/>
            <a:endParaRPr lang="cs-CZ" altLang="en-US" dirty="0"/>
          </a:p>
          <a:p>
            <a:pPr marL="457200" lvl="1" indent="0">
              <a:buNone/>
            </a:pPr>
            <a:endParaRPr lang="cs-CZ" altLang="en-US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3AA38E8-F2C1-4DD9-89D4-AD6A85044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22670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Efekt léčby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>
          <a:xfrm>
            <a:off x="132080" y="1600200"/>
            <a:ext cx="8554720" cy="4525963"/>
          </a:xfrm>
        </p:spPr>
        <p:txBody>
          <a:bodyPr/>
          <a:lstStyle/>
          <a:p>
            <a:r>
              <a:rPr lang="cs-CZ" altLang="en-US" dirty="0"/>
              <a:t>6MWT </a:t>
            </a:r>
          </a:p>
          <a:p>
            <a:pPr lvl="1"/>
            <a:r>
              <a:rPr lang="cs-CZ" altLang="en-US" dirty="0"/>
              <a:t>Zlepšení v průměru o 29±15 metrů</a:t>
            </a:r>
          </a:p>
          <a:p>
            <a:pPr lvl="1"/>
            <a:endParaRPr lang="cs-CZ" altLang="en-US" dirty="0"/>
          </a:p>
          <a:p>
            <a:r>
              <a:rPr lang="cs-CZ" altLang="en-US" dirty="0"/>
              <a:t>Přežívání </a:t>
            </a:r>
          </a:p>
          <a:p>
            <a:pPr lvl="1"/>
            <a:r>
              <a:rPr lang="cs-CZ" altLang="en-US" dirty="0">
                <a:solidFill>
                  <a:srgbClr val="FF0000"/>
                </a:solidFill>
              </a:rPr>
              <a:t> neoperovaní pacienti</a:t>
            </a:r>
          </a:p>
          <a:p>
            <a:pPr marL="457200" lvl="1" indent="0">
              <a:buNone/>
            </a:pPr>
            <a:r>
              <a:rPr lang="cs-CZ" altLang="en-US" dirty="0">
                <a:solidFill>
                  <a:srgbClr val="FF0000"/>
                </a:solidFill>
              </a:rPr>
              <a:t>2003-2009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3AA38E8-F2C1-4DD9-89D4-AD6A850449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  <p:graphicFrame>
        <p:nvGraphicFramePr>
          <p:cNvPr id="5" name="Objekt 4">
            <a:extLst>
              <a:ext uri="{FF2B5EF4-FFF2-40B4-BE49-F238E27FC236}">
                <a16:creationId xmlns:a16="http://schemas.microsoft.com/office/drawing/2014/main" id="{ACD8738B-2A53-46EB-AFD6-B3877238A6E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4507998"/>
              </p:ext>
            </p:extLst>
          </p:nvPr>
        </p:nvGraphicFramePr>
        <p:xfrm>
          <a:off x="3995928" y="2925762"/>
          <a:ext cx="4876800" cy="365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" name="Graph" r:id="rId4" imgW="5943600" imgH="4457880" progId="STATISTICA.Graph">
                  <p:embed/>
                </p:oleObj>
              </mc:Choice>
              <mc:Fallback>
                <p:oleObj name="Graph" r:id="rId4" imgW="5943600" imgH="4457880" progId="STATISTICA.Graph">
                  <p:embed/>
                  <p:pic>
                    <p:nvPicPr>
                      <p:cNvPr id="5" name="Objekt 4">
                        <a:extLst>
                          <a:ext uri="{FF2B5EF4-FFF2-40B4-BE49-F238E27FC236}">
                            <a16:creationId xmlns:a16="http://schemas.microsoft.com/office/drawing/2014/main" id="{ACD8738B-2A53-46EB-AFD6-B3877238A6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995928" y="2925762"/>
                        <a:ext cx="4876800" cy="365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49093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Efekt léčby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>
          <a:xfrm>
            <a:off x="132080" y="1600200"/>
            <a:ext cx="8554720" cy="4525963"/>
          </a:xfrm>
        </p:spPr>
        <p:txBody>
          <a:bodyPr/>
          <a:lstStyle/>
          <a:p>
            <a:r>
              <a:rPr lang="cs-CZ" altLang="en-US" dirty="0"/>
              <a:t>6MWT </a:t>
            </a:r>
          </a:p>
          <a:p>
            <a:pPr lvl="1"/>
            <a:r>
              <a:rPr lang="cs-CZ" altLang="en-US" dirty="0"/>
              <a:t>Zlepšení v průměru o 29±15 metrů</a:t>
            </a:r>
          </a:p>
          <a:p>
            <a:pPr lvl="1"/>
            <a:endParaRPr lang="cs-CZ" altLang="en-US" dirty="0"/>
          </a:p>
          <a:p>
            <a:r>
              <a:rPr lang="cs-CZ" altLang="en-US" dirty="0"/>
              <a:t>Přežívání </a:t>
            </a:r>
          </a:p>
          <a:p>
            <a:pPr lvl="1"/>
            <a:r>
              <a:rPr lang="cs-CZ" altLang="en-US" dirty="0">
                <a:solidFill>
                  <a:srgbClr val="FF0000"/>
                </a:solidFill>
              </a:rPr>
              <a:t> neoperovaní pacienti</a:t>
            </a:r>
          </a:p>
          <a:p>
            <a:pPr marL="457200" lvl="1" indent="0">
              <a:buNone/>
            </a:pPr>
            <a:r>
              <a:rPr lang="cs-CZ" altLang="en-US" dirty="0">
                <a:solidFill>
                  <a:srgbClr val="FF0000"/>
                </a:solidFill>
              </a:rPr>
              <a:t>2003-2009</a:t>
            </a:r>
          </a:p>
          <a:p>
            <a:pPr lvl="1"/>
            <a:r>
              <a:rPr lang="cs-CZ" altLang="en-US" dirty="0">
                <a:solidFill>
                  <a:srgbClr val="0000FF"/>
                </a:solidFill>
              </a:rPr>
              <a:t>Neoperovaní na </a:t>
            </a:r>
          </a:p>
          <a:p>
            <a:pPr marL="457200" lvl="1" indent="0">
              <a:buNone/>
            </a:pPr>
            <a:r>
              <a:rPr lang="cs-CZ" altLang="en-US" dirty="0" err="1">
                <a:solidFill>
                  <a:srgbClr val="0000FF"/>
                </a:solidFill>
              </a:rPr>
              <a:t>Adempasu</a:t>
            </a:r>
            <a:r>
              <a:rPr lang="cs-CZ" altLang="en-US" dirty="0">
                <a:solidFill>
                  <a:srgbClr val="0000FF"/>
                </a:solidFill>
              </a:rPr>
              <a:t> 2010-1019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3AA38E8-F2C1-4DD9-89D4-AD6A85044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  <p:pic>
        <p:nvPicPr>
          <p:cNvPr id="5" name="Obrázek 4" descr="Obsah obrázku text, mapa&#10;&#10;Popis byl vytvořen automaticky">
            <a:extLst>
              <a:ext uri="{FF2B5EF4-FFF2-40B4-BE49-F238E27FC236}">
                <a16:creationId xmlns:a16="http://schemas.microsoft.com/office/drawing/2014/main" id="{D81BF078-68FE-4A3E-9E79-088F58CB6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0" y="3047682"/>
            <a:ext cx="4714240" cy="3535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350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Nežádoucí účinky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en-US" dirty="0"/>
              <a:t>Typický nežádoucí účinek jsou dyspeptické obtíže.</a:t>
            </a:r>
          </a:p>
          <a:p>
            <a:pPr marL="457200" lvl="1" indent="0">
              <a:buNone/>
            </a:pPr>
            <a:r>
              <a:rPr lang="cs-CZ" altLang="en-US" dirty="0"/>
              <a:t> </a:t>
            </a:r>
          </a:p>
          <a:p>
            <a:r>
              <a:rPr lang="cs-CZ" altLang="en-US" dirty="0"/>
              <a:t>Hypotenze se vyskytuje vzácně a v  8 % vedla k redukci dávky.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3AA38E8-F2C1-4DD9-89D4-AD6A85044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3801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Zástupný symbol pro obsah 7">
            <a:extLst>
              <a:ext uri="{FF2B5EF4-FFF2-40B4-BE49-F238E27FC236}">
                <a16:creationId xmlns:a16="http://schemas.microsoft.com/office/drawing/2014/main" id="{F700C4E0-4D51-45F5-BA3F-2F03C73014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56915" y="204836"/>
            <a:ext cx="7198468" cy="595982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096C598D-89B3-4A66-B7FA-3008DCA5F67D}"/>
              </a:ext>
            </a:extLst>
          </p:cNvPr>
          <p:cNvSpPr txBox="1"/>
          <p:nvPr/>
        </p:nvSpPr>
        <p:spPr>
          <a:xfrm>
            <a:off x="2340078" y="6304002"/>
            <a:ext cx="649420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000" dirty="0"/>
              <a:t> M. </a:t>
            </a:r>
            <a:r>
              <a:rPr lang="cs-CZ" sz="1000" dirty="0" err="1"/>
              <a:t>Aschermann</a:t>
            </a:r>
            <a:r>
              <a:rPr lang="cs-CZ" sz="1000" dirty="0"/>
              <a:t>, et al., 2015 ESC/ERS </a:t>
            </a:r>
            <a:r>
              <a:rPr lang="cs-CZ" sz="1000" dirty="0" err="1"/>
              <a:t>Guidelines</a:t>
            </a:r>
            <a:r>
              <a:rPr lang="cs-CZ" sz="1000" dirty="0"/>
              <a:t> </a:t>
            </a:r>
            <a:r>
              <a:rPr lang="cs-CZ" sz="1000" dirty="0" err="1"/>
              <a:t>for</a:t>
            </a:r>
            <a:r>
              <a:rPr lang="cs-CZ" sz="1000" dirty="0"/>
              <a:t> </a:t>
            </a:r>
            <a:r>
              <a:rPr lang="cs-CZ" sz="1000" dirty="0" err="1"/>
              <a:t>the</a:t>
            </a:r>
            <a:r>
              <a:rPr lang="cs-CZ" sz="1000" dirty="0"/>
              <a:t> </a:t>
            </a:r>
            <a:r>
              <a:rPr lang="cs-CZ" sz="1000" dirty="0" err="1"/>
              <a:t>diagnosis</a:t>
            </a:r>
            <a:r>
              <a:rPr lang="cs-CZ" sz="1000" dirty="0"/>
              <a:t> and </a:t>
            </a:r>
            <a:r>
              <a:rPr lang="cs-CZ" sz="1000" dirty="0" err="1"/>
              <a:t>treatment</a:t>
            </a:r>
            <a:r>
              <a:rPr lang="cs-CZ" sz="1000" dirty="0"/>
              <a:t>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pulmonary</a:t>
            </a:r>
            <a:r>
              <a:rPr lang="cs-CZ" sz="1000" dirty="0"/>
              <a:t> </a:t>
            </a:r>
            <a:r>
              <a:rPr lang="cs-CZ" sz="1000" dirty="0" err="1"/>
              <a:t>hypertension</a:t>
            </a:r>
            <a:r>
              <a:rPr lang="cs-CZ" sz="1000" dirty="0"/>
              <a:t>. </a:t>
            </a:r>
            <a:r>
              <a:rPr lang="cs-CZ" sz="1000" dirty="0" err="1"/>
              <a:t>Summary</a:t>
            </a:r>
            <a:r>
              <a:rPr lang="cs-CZ" sz="1000" dirty="0"/>
              <a:t> </a:t>
            </a:r>
            <a:r>
              <a:rPr lang="cs-CZ" sz="1000" dirty="0" err="1"/>
              <a:t>document</a:t>
            </a:r>
            <a:r>
              <a:rPr lang="cs-CZ" sz="1000" dirty="0"/>
              <a:t> </a:t>
            </a:r>
            <a:r>
              <a:rPr lang="cs-CZ" sz="1000" dirty="0" err="1"/>
              <a:t>prepared</a:t>
            </a:r>
            <a:r>
              <a:rPr lang="cs-CZ" sz="1000" dirty="0"/>
              <a:t> by </a:t>
            </a:r>
            <a:r>
              <a:rPr lang="cs-CZ" sz="1000" dirty="0" err="1"/>
              <a:t>the</a:t>
            </a:r>
            <a:r>
              <a:rPr lang="cs-CZ" sz="1000" dirty="0"/>
              <a:t> Czech Society </a:t>
            </a:r>
            <a:r>
              <a:rPr lang="cs-CZ" sz="1000" dirty="0" err="1"/>
              <a:t>of</a:t>
            </a:r>
            <a:r>
              <a:rPr lang="cs-CZ" sz="1000" dirty="0"/>
              <a:t> </a:t>
            </a:r>
            <a:r>
              <a:rPr lang="cs-CZ" sz="1000" dirty="0" err="1"/>
              <a:t>Cardiology</a:t>
            </a:r>
            <a:r>
              <a:rPr lang="cs-CZ" sz="1000" dirty="0"/>
              <a:t>, </a:t>
            </a:r>
            <a:r>
              <a:rPr lang="cs-CZ" sz="1000" dirty="0" err="1"/>
              <a:t>Cor</a:t>
            </a:r>
            <a:r>
              <a:rPr lang="cs-CZ" sz="1000" dirty="0"/>
              <a:t> et </a:t>
            </a:r>
            <a:r>
              <a:rPr lang="cs-CZ" sz="1000" dirty="0" err="1"/>
              <a:t>Vasa</a:t>
            </a:r>
            <a:r>
              <a:rPr lang="cs-CZ" sz="1000" dirty="0"/>
              <a:t> 58 (2016) e129–e152</a:t>
            </a:r>
          </a:p>
          <a:p>
            <a:endParaRPr lang="cs-CZ" sz="1000" dirty="0"/>
          </a:p>
        </p:txBody>
      </p:sp>
      <p:sp>
        <p:nvSpPr>
          <p:cNvPr id="4" name="Ovál 3">
            <a:extLst>
              <a:ext uri="{FF2B5EF4-FFF2-40B4-BE49-F238E27FC236}">
                <a16:creationId xmlns:a16="http://schemas.microsoft.com/office/drawing/2014/main" id="{D2187758-DE85-4AE6-95D3-C2A52B50BFD3}"/>
              </a:ext>
            </a:extLst>
          </p:cNvPr>
          <p:cNvSpPr/>
          <p:nvPr/>
        </p:nvSpPr>
        <p:spPr>
          <a:xfrm>
            <a:off x="5883438" y="2217413"/>
            <a:ext cx="1710813" cy="5506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vál 4">
            <a:extLst>
              <a:ext uri="{FF2B5EF4-FFF2-40B4-BE49-F238E27FC236}">
                <a16:creationId xmlns:a16="http://schemas.microsoft.com/office/drawing/2014/main" id="{63A91A68-32A2-4550-9E4F-8FD5C77D1E08}"/>
              </a:ext>
            </a:extLst>
          </p:cNvPr>
          <p:cNvSpPr/>
          <p:nvPr/>
        </p:nvSpPr>
        <p:spPr>
          <a:xfrm>
            <a:off x="4273299" y="3016317"/>
            <a:ext cx="1710813" cy="5506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Ovál 5">
            <a:extLst>
              <a:ext uri="{FF2B5EF4-FFF2-40B4-BE49-F238E27FC236}">
                <a16:creationId xmlns:a16="http://schemas.microsoft.com/office/drawing/2014/main" id="{2BB75E69-5268-48DF-A3D9-34CC6576F82B}"/>
              </a:ext>
            </a:extLst>
          </p:cNvPr>
          <p:cNvSpPr/>
          <p:nvPr/>
        </p:nvSpPr>
        <p:spPr>
          <a:xfrm>
            <a:off x="4273298" y="3792565"/>
            <a:ext cx="1710813" cy="55060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3283E23B-1CD3-46AA-8349-5E75271E63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57838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Závěr</a:t>
            </a:r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altLang="en-US" dirty="0"/>
              <a:t>Základní a nejúčinnější léčbou CTEPH zůstává plicní endarterektomie</a:t>
            </a:r>
          </a:p>
          <a:p>
            <a:endParaRPr lang="cs-CZ" altLang="en-US" dirty="0"/>
          </a:p>
          <a:p>
            <a:r>
              <a:rPr lang="cs-CZ" altLang="en-US" dirty="0"/>
              <a:t>U inoperabilních nemocných nevhodných k balonkové angioplastice a nemocných s reziduální plicní hypertenzí je farmakoterapie sice „pouze“ symptomatická, ale účinná forma léčby s vlivem na snížení mortality.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13AA38E8-F2C1-4DD9-89D4-AD6A850449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0175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>
            <a:extLst>
              <a:ext uri="{FF2B5EF4-FFF2-40B4-BE49-F238E27FC236}">
                <a16:creationId xmlns:a16="http://schemas.microsoft.com/office/drawing/2014/main" id="{E2BB7D88-8953-427D-A144-FE1F0CD489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Přežívání neoperovaných </a:t>
            </a:r>
          </a:p>
        </p:txBody>
      </p:sp>
      <p:pic>
        <p:nvPicPr>
          <p:cNvPr id="7" name="Picture 5" descr="J:\Práce\Registr CTEPH\REGISTR CTEPH\pracovní složka CTEPH\Kumulativní podíl přeživajících (Kaplan-Meier).jpg">
            <a:extLst>
              <a:ext uri="{FF2B5EF4-FFF2-40B4-BE49-F238E27FC236}">
                <a16:creationId xmlns:a16="http://schemas.microsoft.com/office/drawing/2014/main" id="{43DEA7BC-6164-49FD-8DCB-48260BFD11C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3200" y="1417639"/>
            <a:ext cx="6472029" cy="4804834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ovéPole 2">
            <a:extLst>
              <a:ext uri="{FF2B5EF4-FFF2-40B4-BE49-F238E27FC236}">
                <a16:creationId xmlns:a16="http://schemas.microsoft.com/office/drawing/2014/main" id="{D92C7462-2277-40D3-8C57-15D8A7B127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1516" y="4443664"/>
            <a:ext cx="3202488" cy="83099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marL="171450" indent="-1714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FontTx/>
              <a:buChar char="-"/>
            </a:pPr>
            <a:r>
              <a:rPr lang="cs-CZ" altLang="cs-CZ" sz="1600" b="1" dirty="0">
                <a:solidFill>
                  <a:srgbClr val="002060"/>
                </a:solidFill>
              </a:rPr>
              <a:t>PAMP nad 45 mm </a:t>
            </a:r>
            <a:r>
              <a:rPr lang="cs-CZ" altLang="cs-CZ" sz="1600" b="1" dirty="0" err="1">
                <a:solidFill>
                  <a:srgbClr val="002060"/>
                </a:solidFill>
              </a:rPr>
              <a:t>Hg</a:t>
            </a:r>
            <a:r>
              <a:rPr lang="cs-CZ" altLang="cs-CZ" sz="1600" b="1" dirty="0">
                <a:solidFill>
                  <a:srgbClr val="002060"/>
                </a:solidFill>
              </a:rPr>
              <a:t> </a:t>
            </a:r>
          </a:p>
          <a:p>
            <a:pPr eaLnBrk="1" hangingPunct="1">
              <a:buFontTx/>
              <a:buChar char="-"/>
            </a:pPr>
            <a:r>
              <a:rPr lang="cs-CZ" altLang="cs-CZ" sz="1600" b="1" dirty="0">
                <a:solidFill>
                  <a:srgbClr val="990000"/>
                </a:solidFill>
              </a:rPr>
              <a:t>PAMP mezi 35 – 44 mm </a:t>
            </a:r>
            <a:r>
              <a:rPr lang="cs-CZ" altLang="cs-CZ" sz="1600" b="1" dirty="0" err="1">
                <a:solidFill>
                  <a:srgbClr val="990000"/>
                </a:solidFill>
              </a:rPr>
              <a:t>Hg</a:t>
            </a:r>
            <a:endParaRPr lang="cs-CZ" altLang="cs-CZ" sz="1600" b="1" dirty="0">
              <a:solidFill>
                <a:srgbClr val="990000"/>
              </a:solidFill>
            </a:endParaRPr>
          </a:p>
          <a:p>
            <a:pPr eaLnBrk="1" hangingPunct="1">
              <a:buFontTx/>
              <a:buChar char="-"/>
            </a:pPr>
            <a:r>
              <a:rPr lang="cs-CZ" altLang="cs-CZ" sz="1600" b="1" dirty="0">
                <a:solidFill>
                  <a:srgbClr val="33CC33"/>
                </a:solidFill>
              </a:rPr>
              <a:t>PAMP do 34 mm </a:t>
            </a:r>
            <a:r>
              <a:rPr lang="cs-CZ" altLang="cs-CZ" sz="1600" b="1" dirty="0" err="1">
                <a:solidFill>
                  <a:srgbClr val="33CC33"/>
                </a:solidFill>
              </a:rPr>
              <a:t>Hg</a:t>
            </a:r>
            <a:endParaRPr lang="en-US" altLang="cs-CZ" sz="1600" b="1" dirty="0">
              <a:solidFill>
                <a:srgbClr val="33CC33"/>
              </a:solidFill>
            </a:endParaRP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C3B90847-AA13-412D-BFE0-4FF85B2DC9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31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Reziduální plicní hypertenze </a:t>
            </a:r>
          </a:p>
        </p:txBody>
      </p:sp>
      <p:graphicFrame>
        <p:nvGraphicFramePr>
          <p:cNvPr id="6" name="graf 3"/>
          <p:cNvGraphicFramePr>
            <a:graphicFrameLocks noGrp="1"/>
          </p:cNvGraphicFramePr>
          <p:nvPr>
            <p:ph sz="half" idx="1"/>
          </p:nvPr>
        </p:nvGraphicFramePr>
        <p:xfrm>
          <a:off x="8024" y="1944535"/>
          <a:ext cx="3601450" cy="38755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8" name="Picture 2" descr="J:\Kumulativní podíl přeživajících (Kaplan-Meier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4885" y="1543845"/>
            <a:ext cx="5646404" cy="454945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A31ED91-FC79-461F-8D7D-712A225879E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1222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Line 2"/>
          <p:cNvSpPr>
            <a:spLocks noChangeShapeType="1"/>
          </p:cNvSpPr>
          <p:nvPr/>
        </p:nvSpPr>
        <p:spPr bwMode="auto">
          <a:xfrm flipH="1">
            <a:off x="1665288" y="3424079"/>
            <a:ext cx="257175" cy="3698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56" name="Freeform 3"/>
          <p:cNvSpPr>
            <a:spLocks/>
          </p:cNvSpPr>
          <p:nvPr/>
        </p:nvSpPr>
        <p:spPr bwMode="auto">
          <a:xfrm>
            <a:off x="-127000" y="4441666"/>
            <a:ext cx="3275013" cy="930275"/>
          </a:xfrm>
          <a:custGeom>
            <a:avLst/>
            <a:gdLst>
              <a:gd name="T0" fmla="*/ 2147483647 w 3040"/>
              <a:gd name="T1" fmla="*/ 2147483647 h 1048"/>
              <a:gd name="T2" fmla="*/ 2147483647 w 3040"/>
              <a:gd name="T3" fmla="*/ 2147483647 h 1048"/>
              <a:gd name="T4" fmla="*/ 2147483647 w 3040"/>
              <a:gd name="T5" fmla="*/ 2147483647 h 1048"/>
              <a:gd name="T6" fmla="*/ 2147483647 w 3040"/>
              <a:gd name="T7" fmla="*/ 2147483647 h 1048"/>
              <a:gd name="T8" fmla="*/ 2147483647 w 3040"/>
              <a:gd name="T9" fmla="*/ 2147483647 h 1048"/>
              <a:gd name="T10" fmla="*/ 2147483647 w 3040"/>
              <a:gd name="T11" fmla="*/ 2147483647 h 10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40"/>
              <a:gd name="T19" fmla="*/ 0 h 1048"/>
              <a:gd name="T20" fmla="*/ 3040 w 3040"/>
              <a:gd name="T21" fmla="*/ 1048 h 10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40" h="1048">
                <a:moveTo>
                  <a:pt x="240" y="584"/>
                </a:moveTo>
                <a:cubicBezTo>
                  <a:pt x="680" y="300"/>
                  <a:pt x="1120" y="16"/>
                  <a:pt x="1584" y="8"/>
                </a:cubicBezTo>
                <a:cubicBezTo>
                  <a:pt x="2048" y="0"/>
                  <a:pt x="3040" y="368"/>
                  <a:pt x="3024" y="536"/>
                </a:cubicBezTo>
                <a:cubicBezTo>
                  <a:pt x="3008" y="704"/>
                  <a:pt x="1960" y="984"/>
                  <a:pt x="1488" y="1016"/>
                </a:cubicBezTo>
                <a:cubicBezTo>
                  <a:pt x="1016" y="1048"/>
                  <a:pt x="384" y="808"/>
                  <a:pt x="192" y="728"/>
                </a:cubicBezTo>
                <a:cubicBezTo>
                  <a:pt x="0" y="648"/>
                  <a:pt x="312" y="568"/>
                  <a:pt x="336" y="536"/>
                </a:cubicBez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57" name="AutoShape 4"/>
          <p:cNvSpPr>
            <a:spLocks noChangeArrowheads="1"/>
          </p:cNvSpPr>
          <p:nvPr/>
        </p:nvSpPr>
        <p:spPr bwMode="auto">
          <a:xfrm rot="10800000">
            <a:off x="1792288" y="4427379"/>
            <a:ext cx="130175" cy="41275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000" b="1">
              <a:latin typeface="Arial" charset="0"/>
            </a:endParaRPr>
          </a:p>
        </p:txBody>
      </p:sp>
      <p:sp>
        <p:nvSpPr>
          <p:cNvPr id="58" name="AutoShape 5"/>
          <p:cNvSpPr>
            <a:spLocks noChangeArrowheads="1"/>
          </p:cNvSpPr>
          <p:nvPr/>
        </p:nvSpPr>
        <p:spPr bwMode="auto">
          <a:xfrm rot="10800000">
            <a:off x="1316038" y="4428966"/>
            <a:ext cx="130175" cy="39688"/>
          </a:xfrm>
          <a:prstGeom prst="flowChartDocumen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cs-CZ" altLang="cs-CZ" sz="2000" b="1">
              <a:latin typeface="Arial" charset="0"/>
            </a:endParaRPr>
          </a:p>
        </p:txBody>
      </p:sp>
      <p:sp>
        <p:nvSpPr>
          <p:cNvPr id="60" name="Text Box 7"/>
          <p:cNvSpPr txBox="1">
            <a:spLocks noChangeArrowheads="1"/>
          </p:cNvSpPr>
          <p:nvPr/>
        </p:nvSpPr>
        <p:spPr bwMode="auto">
          <a:xfrm>
            <a:off x="233363" y="2931954"/>
            <a:ext cx="25130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fr-FR" sz="1600" b="1" dirty="0"/>
              <a:t>Pre-pro-ET</a:t>
            </a:r>
            <a:r>
              <a:rPr lang="it-IT" altLang="fr-FR" sz="1600" b="1" dirty="0">
                <a:sym typeface="Symbol" pitchFamily="18" charset="2"/>
              </a:rPr>
              <a:t> pro-ET</a:t>
            </a:r>
            <a:endParaRPr lang="it-IT" altLang="fr-FR" sz="1600" b="1" dirty="0"/>
          </a:p>
        </p:txBody>
      </p:sp>
      <p:sp>
        <p:nvSpPr>
          <p:cNvPr id="61" name="Text Box 8"/>
          <p:cNvSpPr txBox="1">
            <a:spLocks noChangeArrowheads="1"/>
          </p:cNvSpPr>
          <p:nvPr/>
        </p:nvSpPr>
        <p:spPr bwMode="auto">
          <a:xfrm>
            <a:off x="1231900" y="3779679"/>
            <a:ext cx="150653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 i="1">
                <a:sym typeface="Symbol" pitchFamily="18" charset="2"/>
              </a:rPr>
              <a:t>Endothelin-1</a:t>
            </a:r>
            <a:endParaRPr lang="it-IT" altLang="fr-FR" sz="1200" b="1"/>
          </a:p>
        </p:txBody>
      </p:sp>
      <p:sp>
        <p:nvSpPr>
          <p:cNvPr id="62" name="Text Box 9"/>
          <p:cNvSpPr txBox="1">
            <a:spLocks noChangeArrowheads="1"/>
          </p:cNvSpPr>
          <p:nvPr/>
        </p:nvSpPr>
        <p:spPr bwMode="auto">
          <a:xfrm>
            <a:off x="482600" y="4595654"/>
            <a:ext cx="2185988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fr-FR" sz="1200" b="1" i="1" u="sng" dirty="0"/>
              <a:t>va</a:t>
            </a:r>
            <a:r>
              <a:rPr lang="cs-CZ" altLang="fr-FR" sz="1200" b="1" i="1" u="sng" dirty="0"/>
              <a:t>z</a:t>
            </a:r>
            <a:r>
              <a:rPr lang="it-IT" altLang="fr-FR" sz="1200" b="1" i="1" u="sng" dirty="0"/>
              <a:t>o</a:t>
            </a:r>
            <a:r>
              <a:rPr lang="cs-CZ" altLang="fr-FR" sz="1200" b="1" i="1" u="sng" dirty="0"/>
              <a:t>k</a:t>
            </a:r>
            <a:r>
              <a:rPr lang="it-IT" altLang="fr-FR" sz="1200" b="1" i="1" u="sng" dirty="0"/>
              <a:t>onstri</a:t>
            </a:r>
            <a:r>
              <a:rPr lang="cs-CZ" altLang="fr-FR" sz="1200" b="1" i="1" u="sng" dirty="0" err="1"/>
              <a:t>kce</a:t>
            </a:r>
            <a:endParaRPr lang="it-IT" altLang="fr-FR" sz="1200" b="1" i="1" u="sng" dirty="0"/>
          </a:p>
          <a:p>
            <a:pPr algn="ctr">
              <a:buClrTx/>
              <a:buFontTx/>
              <a:buNone/>
            </a:pPr>
            <a:r>
              <a:rPr lang="it-IT" altLang="fr-FR" sz="1200" b="1" i="1" u="sng" dirty="0"/>
              <a:t>prolif</a:t>
            </a:r>
            <a:r>
              <a:rPr lang="fr-FR" altLang="fr-FR" sz="1200" b="1" i="1" u="sng" dirty="0"/>
              <a:t>e</a:t>
            </a:r>
            <a:r>
              <a:rPr lang="it-IT" altLang="fr-FR" sz="1200" b="1" i="1" u="sng" dirty="0"/>
              <a:t>ra</a:t>
            </a:r>
            <a:r>
              <a:rPr lang="cs-CZ" altLang="fr-FR" sz="1200" b="1" i="1" u="sng" dirty="0" err="1"/>
              <a:t>ce</a:t>
            </a:r>
            <a:endParaRPr lang="en-GB" altLang="fr-FR" sz="1200" b="1" i="1" u="sng" dirty="0"/>
          </a:p>
        </p:txBody>
      </p:sp>
      <p:sp>
        <p:nvSpPr>
          <p:cNvPr id="63" name="Text Box 10"/>
          <p:cNvSpPr txBox="1">
            <a:spLocks noChangeArrowheads="1"/>
          </p:cNvSpPr>
          <p:nvPr/>
        </p:nvSpPr>
        <p:spPr bwMode="auto">
          <a:xfrm>
            <a:off x="903288" y="4190841"/>
            <a:ext cx="69373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 dirty="0">
                <a:sym typeface="Symbol" pitchFamily="18" charset="2"/>
              </a:rPr>
              <a:t>ET</a:t>
            </a:r>
            <a:r>
              <a:rPr lang="fr-FR" altLang="cs-CZ" sz="1200" b="1" baseline="-25000" dirty="0">
                <a:sym typeface="Symbol" pitchFamily="18" charset="2"/>
              </a:rPr>
              <a:t>A</a:t>
            </a:r>
            <a:endParaRPr lang="it-IT" altLang="fr-FR" sz="1200" b="1" baseline="-25000" dirty="0"/>
          </a:p>
        </p:txBody>
      </p:sp>
      <p:sp>
        <p:nvSpPr>
          <p:cNvPr id="64" name="Text Box 11"/>
          <p:cNvSpPr txBox="1">
            <a:spLocks noChangeArrowheads="1"/>
          </p:cNvSpPr>
          <p:nvPr/>
        </p:nvSpPr>
        <p:spPr bwMode="auto">
          <a:xfrm>
            <a:off x="1704975" y="4241641"/>
            <a:ext cx="693738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>
                <a:sym typeface="Symbol" pitchFamily="18" charset="2"/>
              </a:rPr>
              <a:t>ET</a:t>
            </a:r>
            <a:r>
              <a:rPr lang="fr-FR" altLang="cs-CZ" sz="1200" b="1" baseline="-25000">
                <a:sym typeface="Symbol" pitchFamily="18" charset="2"/>
              </a:rPr>
              <a:t>B</a:t>
            </a:r>
            <a:endParaRPr lang="it-IT" altLang="fr-FR" sz="1200" b="1" baseline="-25000"/>
          </a:p>
        </p:txBody>
      </p:sp>
      <p:sp>
        <p:nvSpPr>
          <p:cNvPr id="65" name="Line 12"/>
          <p:cNvSpPr>
            <a:spLocks noChangeShapeType="1"/>
          </p:cNvSpPr>
          <p:nvPr/>
        </p:nvSpPr>
        <p:spPr bwMode="auto">
          <a:xfrm flipH="1">
            <a:off x="1398588" y="4097179"/>
            <a:ext cx="257175" cy="2984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66" name="Line 13"/>
          <p:cNvSpPr>
            <a:spLocks noChangeShapeType="1"/>
          </p:cNvSpPr>
          <p:nvPr/>
        </p:nvSpPr>
        <p:spPr bwMode="auto">
          <a:xfrm>
            <a:off x="1746250" y="4097179"/>
            <a:ext cx="130175" cy="2889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grpSp>
        <p:nvGrpSpPr>
          <p:cNvPr id="67" name="Group 14"/>
          <p:cNvGrpSpPr>
            <a:grpSpLocks/>
          </p:cNvGrpSpPr>
          <p:nvPr/>
        </p:nvGrpSpPr>
        <p:grpSpPr bwMode="auto">
          <a:xfrm flipV="1">
            <a:off x="598488" y="4216241"/>
            <a:ext cx="595312" cy="236538"/>
            <a:chOff x="546" y="2028"/>
            <a:chExt cx="357" cy="149"/>
          </a:xfrm>
        </p:grpSpPr>
        <p:sp>
          <p:nvSpPr>
            <p:cNvPr id="68" name="Line 15"/>
            <p:cNvSpPr>
              <a:spLocks noChangeShapeType="1"/>
            </p:cNvSpPr>
            <p:nvPr/>
          </p:nvSpPr>
          <p:spPr bwMode="auto">
            <a:xfrm rot="5400000" flipV="1">
              <a:off x="725" y="1853"/>
              <a:ext cx="0" cy="35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b="1"/>
            </a:p>
          </p:txBody>
        </p:sp>
        <p:sp>
          <p:nvSpPr>
            <p:cNvPr id="69" name="Line 16"/>
            <p:cNvSpPr>
              <a:spLocks noChangeShapeType="1"/>
            </p:cNvSpPr>
            <p:nvPr/>
          </p:nvSpPr>
          <p:spPr bwMode="auto">
            <a:xfrm>
              <a:off x="549" y="2028"/>
              <a:ext cx="0" cy="14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b="1"/>
            </a:p>
          </p:txBody>
        </p:sp>
      </p:grpSp>
      <p:grpSp>
        <p:nvGrpSpPr>
          <p:cNvPr id="70" name="Group 17"/>
          <p:cNvGrpSpPr>
            <a:grpSpLocks/>
          </p:cNvGrpSpPr>
          <p:nvPr/>
        </p:nvGrpSpPr>
        <p:grpSpPr bwMode="auto">
          <a:xfrm>
            <a:off x="577850" y="4341654"/>
            <a:ext cx="252413" cy="336550"/>
            <a:chOff x="406" y="601"/>
            <a:chExt cx="152" cy="212"/>
          </a:xfrm>
        </p:grpSpPr>
        <p:sp>
          <p:nvSpPr>
            <p:cNvPr id="71" name="Oval 18"/>
            <p:cNvSpPr>
              <a:spLocks noChangeArrowheads="1"/>
            </p:cNvSpPr>
            <p:nvPr/>
          </p:nvSpPr>
          <p:spPr bwMode="auto">
            <a:xfrm>
              <a:off x="446" y="682"/>
              <a:ext cx="104" cy="96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GB" altLang="fr-FR" sz="2400" b="1"/>
            </a:p>
          </p:txBody>
        </p:sp>
        <p:sp>
          <p:nvSpPr>
            <p:cNvPr id="72" name="Text Box 19"/>
            <p:cNvSpPr txBox="1">
              <a:spLocks noChangeArrowheads="1"/>
            </p:cNvSpPr>
            <p:nvPr/>
          </p:nvSpPr>
          <p:spPr bwMode="auto">
            <a:xfrm>
              <a:off x="406" y="601"/>
              <a:ext cx="152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fr-FR" altLang="cs-CZ" sz="1600" b="1" dirty="0"/>
                <a:t>-</a:t>
              </a:r>
            </a:p>
          </p:txBody>
        </p:sp>
      </p:grpSp>
      <p:sp>
        <p:nvSpPr>
          <p:cNvPr id="73" name="Text Box 20"/>
          <p:cNvSpPr txBox="1">
            <a:spLocks noChangeArrowheads="1"/>
          </p:cNvSpPr>
          <p:nvPr/>
        </p:nvSpPr>
        <p:spPr bwMode="auto">
          <a:xfrm>
            <a:off x="161925" y="3479641"/>
            <a:ext cx="1230313" cy="739775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Antagon</a:t>
            </a:r>
            <a:r>
              <a:rPr lang="fr-FR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ist</a:t>
            </a:r>
            <a:r>
              <a:rPr lang="cs-CZ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é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receptorů pro ET</a:t>
            </a:r>
            <a:endParaRPr lang="fr-FR" altLang="cs-C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5" name="Freeform 22"/>
          <p:cNvSpPr>
            <a:spLocks/>
          </p:cNvSpPr>
          <p:nvPr/>
        </p:nvSpPr>
        <p:spPr bwMode="auto">
          <a:xfrm>
            <a:off x="3068189" y="4406288"/>
            <a:ext cx="3025775" cy="927100"/>
          </a:xfrm>
          <a:custGeom>
            <a:avLst/>
            <a:gdLst>
              <a:gd name="T0" fmla="*/ 2147483647 w 3040"/>
              <a:gd name="T1" fmla="*/ 2147483647 h 1048"/>
              <a:gd name="T2" fmla="*/ 2147483647 w 3040"/>
              <a:gd name="T3" fmla="*/ 2147483647 h 1048"/>
              <a:gd name="T4" fmla="*/ 2147483647 w 3040"/>
              <a:gd name="T5" fmla="*/ 2147483647 h 1048"/>
              <a:gd name="T6" fmla="*/ 2147483647 w 3040"/>
              <a:gd name="T7" fmla="*/ 2147483647 h 1048"/>
              <a:gd name="T8" fmla="*/ 2147483647 w 3040"/>
              <a:gd name="T9" fmla="*/ 2147483647 h 1048"/>
              <a:gd name="T10" fmla="*/ 2147483647 w 3040"/>
              <a:gd name="T11" fmla="*/ 2147483647 h 10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40"/>
              <a:gd name="T19" fmla="*/ 0 h 1048"/>
              <a:gd name="T20" fmla="*/ 3040 w 3040"/>
              <a:gd name="T21" fmla="*/ 1048 h 10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40" h="1048">
                <a:moveTo>
                  <a:pt x="240" y="584"/>
                </a:moveTo>
                <a:cubicBezTo>
                  <a:pt x="680" y="300"/>
                  <a:pt x="1120" y="16"/>
                  <a:pt x="1584" y="8"/>
                </a:cubicBezTo>
                <a:cubicBezTo>
                  <a:pt x="2048" y="0"/>
                  <a:pt x="3040" y="368"/>
                  <a:pt x="3024" y="536"/>
                </a:cubicBezTo>
                <a:cubicBezTo>
                  <a:pt x="3008" y="704"/>
                  <a:pt x="1960" y="984"/>
                  <a:pt x="1488" y="1016"/>
                </a:cubicBezTo>
                <a:cubicBezTo>
                  <a:pt x="1016" y="1048"/>
                  <a:pt x="384" y="808"/>
                  <a:pt x="192" y="728"/>
                </a:cubicBezTo>
                <a:cubicBezTo>
                  <a:pt x="0" y="648"/>
                  <a:pt x="312" y="568"/>
                  <a:pt x="336" y="536"/>
                </a:cubicBez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76" name="Text Box 23"/>
          <p:cNvSpPr txBox="1">
            <a:spLocks noChangeArrowheads="1"/>
          </p:cNvSpPr>
          <p:nvPr/>
        </p:nvSpPr>
        <p:spPr bwMode="auto">
          <a:xfrm>
            <a:off x="3454400" y="2962116"/>
            <a:ext cx="2733675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fr-FR" sz="1600" b="1" dirty="0"/>
              <a:t>L-arginin</a:t>
            </a:r>
            <a:r>
              <a:rPr lang="it-IT" altLang="fr-FR" sz="1600" b="1" dirty="0">
                <a:sym typeface="Symbol" pitchFamily="18" charset="2"/>
              </a:rPr>
              <a:t> L-citruli</a:t>
            </a:r>
            <a:r>
              <a:rPr lang="cs-CZ" altLang="fr-FR" sz="1600" b="1" dirty="0">
                <a:sym typeface="Symbol" pitchFamily="18" charset="2"/>
              </a:rPr>
              <a:t>n</a:t>
            </a:r>
            <a:endParaRPr lang="it-IT" altLang="fr-FR" sz="1600" b="1" dirty="0"/>
          </a:p>
        </p:txBody>
      </p:sp>
      <p:sp>
        <p:nvSpPr>
          <p:cNvPr id="77" name="Text Box 24"/>
          <p:cNvSpPr txBox="1">
            <a:spLocks noChangeArrowheads="1"/>
          </p:cNvSpPr>
          <p:nvPr/>
        </p:nvSpPr>
        <p:spPr bwMode="auto">
          <a:xfrm>
            <a:off x="3979863" y="4616291"/>
            <a:ext cx="2159000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fr-FR" sz="1200" b="1" i="1" u="sng" dirty="0"/>
              <a:t>va</a:t>
            </a:r>
            <a:r>
              <a:rPr lang="cs-CZ" altLang="fr-FR" sz="1200" b="1" i="1" u="sng" dirty="0"/>
              <a:t>z</a:t>
            </a:r>
            <a:r>
              <a:rPr lang="it-IT" altLang="fr-FR" sz="1200" b="1" i="1" u="sng" dirty="0"/>
              <a:t>odilata</a:t>
            </a:r>
            <a:r>
              <a:rPr lang="cs-CZ" altLang="fr-FR" sz="1200" b="1" i="1" u="sng" dirty="0" err="1"/>
              <a:t>ce</a:t>
            </a:r>
            <a:endParaRPr lang="it-IT" altLang="fr-FR" sz="1200" b="1" i="1" u="sng" dirty="0"/>
          </a:p>
          <a:p>
            <a:pPr algn="ctr">
              <a:buClrTx/>
              <a:buFontTx/>
              <a:buNone/>
            </a:pPr>
            <a:r>
              <a:rPr lang="it-IT" altLang="fr-FR" sz="1200" b="1" i="1" u="sng" dirty="0"/>
              <a:t>antiprolifera</a:t>
            </a:r>
            <a:r>
              <a:rPr lang="cs-CZ" altLang="fr-FR" sz="1200" b="1" i="1" u="sng" dirty="0" err="1"/>
              <a:t>ce</a:t>
            </a:r>
            <a:endParaRPr lang="en-GB" altLang="fr-FR" sz="1200" b="1" i="1" u="sng" dirty="0"/>
          </a:p>
        </p:txBody>
      </p:sp>
      <p:sp>
        <p:nvSpPr>
          <p:cNvPr id="78" name="Text Box 25"/>
          <p:cNvSpPr txBox="1">
            <a:spLocks noChangeArrowheads="1"/>
          </p:cNvSpPr>
          <p:nvPr/>
        </p:nvSpPr>
        <p:spPr bwMode="auto">
          <a:xfrm>
            <a:off x="3894138" y="4568666"/>
            <a:ext cx="8572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/>
              <a:t>cGMP</a:t>
            </a:r>
          </a:p>
        </p:txBody>
      </p:sp>
      <p:sp>
        <p:nvSpPr>
          <p:cNvPr id="79" name="Text Box 26"/>
          <p:cNvSpPr txBox="1">
            <a:spLocks noChangeArrowheads="1"/>
          </p:cNvSpPr>
          <p:nvPr/>
        </p:nvSpPr>
        <p:spPr bwMode="auto">
          <a:xfrm>
            <a:off x="3514725" y="4936966"/>
            <a:ext cx="8572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/>
              <a:t>PDE</a:t>
            </a:r>
            <a:r>
              <a:rPr lang="fr-FR" altLang="cs-CZ" sz="1200" b="1"/>
              <a:t>5</a:t>
            </a:r>
            <a:endParaRPr lang="it-IT" altLang="fr-FR" sz="1200" b="1"/>
          </a:p>
        </p:txBody>
      </p:sp>
      <p:sp>
        <p:nvSpPr>
          <p:cNvPr id="80" name="Line 27"/>
          <p:cNvSpPr>
            <a:spLocks noChangeShapeType="1"/>
          </p:cNvSpPr>
          <p:nvPr/>
        </p:nvSpPr>
        <p:spPr bwMode="auto">
          <a:xfrm flipV="1">
            <a:off x="4173538" y="4776629"/>
            <a:ext cx="153987" cy="23653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81" name="Line 28"/>
          <p:cNvSpPr>
            <a:spLocks noChangeShapeType="1"/>
          </p:cNvSpPr>
          <p:nvPr/>
        </p:nvSpPr>
        <p:spPr bwMode="auto">
          <a:xfrm flipV="1">
            <a:off x="3605213" y="5159216"/>
            <a:ext cx="192087" cy="2905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82" name="Text Box 29"/>
          <p:cNvSpPr txBox="1">
            <a:spLocks noChangeArrowheads="1"/>
          </p:cNvSpPr>
          <p:nvPr/>
        </p:nvSpPr>
        <p:spPr bwMode="auto">
          <a:xfrm>
            <a:off x="2622306" y="5506651"/>
            <a:ext cx="1518364" cy="307777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fr-FR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PDE5 inhibitor</a:t>
            </a:r>
            <a:r>
              <a:rPr lang="cs-CZ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endParaRPr lang="fr-FR" altLang="cs-C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83" name="Group 30"/>
          <p:cNvGrpSpPr>
            <a:grpSpLocks/>
          </p:cNvGrpSpPr>
          <p:nvPr/>
        </p:nvGrpSpPr>
        <p:grpSpPr bwMode="auto">
          <a:xfrm>
            <a:off x="3328988" y="5105241"/>
            <a:ext cx="252412" cy="336550"/>
            <a:chOff x="406" y="601"/>
            <a:chExt cx="153" cy="212"/>
          </a:xfrm>
        </p:grpSpPr>
        <p:sp>
          <p:nvSpPr>
            <p:cNvPr id="84" name="Oval 31"/>
            <p:cNvSpPr>
              <a:spLocks noChangeArrowheads="1"/>
            </p:cNvSpPr>
            <p:nvPr/>
          </p:nvSpPr>
          <p:spPr bwMode="auto">
            <a:xfrm>
              <a:off x="446" y="682"/>
              <a:ext cx="104" cy="96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GB" altLang="fr-FR" sz="2400" b="1"/>
            </a:p>
          </p:txBody>
        </p:sp>
        <p:sp>
          <p:nvSpPr>
            <p:cNvPr id="85" name="Text Box 32"/>
            <p:cNvSpPr txBox="1">
              <a:spLocks noChangeArrowheads="1"/>
            </p:cNvSpPr>
            <p:nvPr/>
          </p:nvSpPr>
          <p:spPr bwMode="auto">
            <a:xfrm>
              <a:off x="406" y="601"/>
              <a:ext cx="15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fr-FR" altLang="cs-CZ" sz="1600" b="1"/>
                <a:t>-</a:t>
              </a:r>
            </a:p>
          </p:txBody>
        </p:sp>
      </p:grpSp>
      <p:grpSp>
        <p:nvGrpSpPr>
          <p:cNvPr id="86" name="Group 33"/>
          <p:cNvGrpSpPr>
            <a:grpSpLocks/>
          </p:cNvGrpSpPr>
          <p:nvPr/>
        </p:nvGrpSpPr>
        <p:grpSpPr bwMode="auto">
          <a:xfrm>
            <a:off x="3833813" y="4667091"/>
            <a:ext cx="252412" cy="336550"/>
            <a:chOff x="406" y="601"/>
            <a:chExt cx="153" cy="212"/>
          </a:xfrm>
        </p:grpSpPr>
        <p:sp>
          <p:nvSpPr>
            <p:cNvPr id="87" name="Oval 34"/>
            <p:cNvSpPr>
              <a:spLocks noChangeArrowheads="1"/>
            </p:cNvSpPr>
            <p:nvPr/>
          </p:nvSpPr>
          <p:spPr bwMode="auto">
            <a:xfrm>
              <a:off x="446" y="682"/>
              <a:ext cx="104" cy="96"/>
            </a:xfrm>
            <a:prstGeom prst="ellips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endParaRPr lang="en-GB" altLang="fr-FR" sz="2400" b="1"/>
            </a:p>
          </p:txBody>
        </p:sp>
        <p:sp>
          <p:nvSpPr>
            <p:cNvPr id="88" name="Text Box 35"/>
            <p:cNvSpPr txBox="1">
              <a:spLocks noChangeArrowheads="1"/>
            </p:cNvSpPr>
            <p:nvPr/>
          </p:nvSpPr>
          <p:spPr bwMode="auto">
            <a:xfrm>
              <a:off x="406" y="601"/>
              <a:ext cx="153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chemeClr val="tx2"/>
                </a:buClr>
                <a:buChar char="•"/>
                <a:defRPr sz="3200">
                  <a:solidFill>
                    <a:schemeClr val="tx1"/>
                  </a:solidFill>
                  <a:latin typeface="Univers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chemeClr val="tx2"/>
                </a:buClr>
                <a:buChar char="–"/>
                <a:defRPr sz="2800">
                  <a:solidFill>
                    <a:schemeClr val="tx1"/>
                  </a:solidFill>
                  <a:latin typeface="Univers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chemeClr val="tx2"/>
                </a:buClr>
                <a:buChar char="•"/>
                <a:defRPr sz="2400">
                  <a:solidFill>
                    <a:schemeClr val="tx1"/>
                  </a:solidFill>
                  <a:latin typeface="Univers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chemeClr val="tx2"/>
                </a:buClr>
                <a:buChar char="–"/>
                <a:defRPr sz="2000">
                  <a:solidFill>
                    <a:schemeClr val="tx1"/>
                  </a:solidFill>
                  <a:latin typeface="Univers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chemeClr val="tx2"/>
                </a:buClr>
                <a:buChar char="»"/>
                <a:defRPr sz="2000">
                  <a:solidFill>
                    <a:schemeClr val="tx1"/>
                  </a:solidFill>
                  <a:latin typeface="Univers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fr-FR" altLang="cs-CZ" sz="1600" b="1"/>
                <a:t>-</a:t>
              </a:r>
            </a:p>
          </p:txBody>
        </p:sp>
      </p:grpSp>
      <p:sp>
        <p:nvSpPr>
          <p:cNvPr id="89" name="Line 36"/>
          <p:cNvSpPr>
            <a:spLocks noChangeShapeType="1"/>
          </p:cNvSpPr>
          <p:nvPr/>
        </p:nvSpPr>
        <p:spPr bwMode="auto">
          <a:xfrm>
            <a:off x="4373563" y="4171791"/>
            <a:ext cx="0" cy="431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90" name="Line 37"/>
          <p:cNvSpPr>
            <a:spLocks noChangeShapeType="1"/>
          </p:cNvSpPr>
          <p:nvPr/>
        </p:nvSpPr>
        <p:spPr bwMode="auto">
          <a:xfrm>
            <a:off x="4783138" y="3338354"/>
            <a:ext cx="0" cy="4635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93" name="Freeform 40"/>
          <p:cNvSpPr>
            <a:spLocks/>
          </p:cNvSpPr>
          <p:nvPr/>
        </p:nvSpPr>
        <p:spPr bwMode="auto">
          <a:xfrm>
            <a:off x="6096000" y="4323935"/>
            <a:ext cx="3024188" cy="927100"/>
          </a:xfrm>
          <a:custGeom>
            <a:avLst/>
            <a:gdLst>
              <a:gd name="T0" fmla="*/ 2147483647 w 3040"/>
              <a:gd name="T1" fmla="*/ 2147483647 h 1048"/>
              <a:gd name="T2" fmla="*/ 2147483647 w 3040"/>
              <a:gd name="T3" fmla="*/ 2147483647 h 1048"/>
              <a:gd name="T4" fmla="*/ 2147483647 w 3040"/>
              <a:gd name="T5" fmla="*/ 2147483647 h 1048"/>
              <a:gd name="T6" fmla="*/ 2147483647 w 3040"/>
              <a:gd name="T7" fmla="*/ 2147483647 h 1048"/>
              <a:gd name="T8" fmla="*/ 2147483647 w 3040"/>
              <a:gd name="T9" fmla="*/ 2147483647 h 1048"/>
              <a:gd name="T10" fmla="*/ 2147483647 w 3040"/>
              <a:gd name="T11" fmla="*/ 2147483647 h 1048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3040"/>
              <a:gd name="T19" fmla="*/ 0 h 1048"/>
              <a:gd name="T20" fmla="*/ 3040 w 3040"/>
              <a:gd name="T21" fmla="*/ 1048 h 1048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3040" h="1048">
                <a:moveTo>
                  <a:pt x="240" y="584"/>
                </a:moveTo>
                <a:cubicBezTo>
                  <a:pt x="680" y="300"/>
                  <a:pt x="1120" y="16"/>
                  <a:pt x="1584" y="8"/>
                </a:cubicBezTo>
                <a:cubicBezTo>
                  <a:pt x="2048" y="0"/>
                  <a:pt x="3040" y="368"/>
                  <a:pt x="3024" y="536"/>
                </a:cubicBezTo>
                <a:cubicBezTo>
                  <a:pt x="3008" y="704"/>
                  <a:pt x="1960" y="984"/>
                  <a:pt x="1488" y="1016"/>
                </a:cubicBezTo>
                <a:cubicBezTo>
                  <a:pt x="1016" y="1048"/>
                  <a:pt x="384" y="808"/>
                  <a:pt x="192" y="728"/>
                </a:cubicBezTo>
                <a:cubicBezTo>
                  <a:pt x="0" y="648"/>
                  <a:pt x="312" y="568"/>
                  <a:pt x="336" y="536"/>
                </a:cubicBezTo>
              </a:path>
            </a:pathLst>
          </a:custGeom>
          <a:gradFill rotWithShape="0">
            <a:gsLst>
              <a:gs pos="0">
                <a:srgbClr val="FFFFFF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2857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en-US" b="1"/>
          </a:p>
        </p:txBody>
      </p:sp>
      <p:sp>
        <p:nvSpPr>
          <p:cNvPr id="94" name="Line 41"/>
          <p:cNvSpPr>
            <a:spLocks noChangeShapeType="1"/>
          </p:cNvSpPr>
          <p:nvPr/>
        </p:nvSpPr>
        <p:spPr bwMode="auto">
          <a:xfrm>
            <a:off x="7223125" y="3784441"/>
            <a:ext cx="0" cy="666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sp>
        <p:nvSpPr>
          <p:cNvPr id="95" name="Text Box 42"/>
          <p:cNvSpPr txBox="1">
            <a:spLocks noChangeArrowheads="1"/>
          </p:cNvSpPr>
          <p:nvPr/>
        </p:nvSpPr>
        <p:spPr bwMode="auto">
          <a:xfrm>
            <a:off x="6854825" y="4565491"/>
            <a:ext cx="2160588" cy="498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it-IT" altLang="fr-FR" sz="1200" b="1" i="1" u="sng"/>
              <a:t>va</a:t>
            </a:r>
            <a:r>
              <a:rPr lang="cs-CZ" altLang="fr-FR" sz="1200" b="1" i="1" u="sng"/>
              <a:t>z</a:t>
            </a:r>
            <a:r>
              <a:rPr lang="it-IT" altLang="fr-FR" sz="1200" b="1" i="1" u="sng"/>
              <a:t>odilata</a:t>
            </a:r>
            <a:r>
              <a:rPr lang="cs-CZ" altLang="fr-FR" sz="1200" b="1" i="1" u="sng"/>
              <a:t>ce</a:t>
            </a:r>
            <a:endParaRPr lang="it-IT" altLang="fr-FR" sz="1200" b="1" i="1" u="sng"/>
          </a:p>
          <a:p>
            <a:pPr algn="ctr">
              <a:buClrTx/>
              <a:buFontTx/>
              <a:buNone/>
            </a:pPr>
            <a:r>
              <a:rPr lang="it-IT" altLang="fr-FR" sz="1200" b="1" i="1" u="sng"/>
              <a:t>antiprolifera</a:t>
            </a:r>
            <a:r>
              <a:rPr lang="cs-CZ" altLang="fr-FR" sz="1200" b="1" i="1" u="sng"/>
              <a:t>ce</a:t>
            </a:r>
            <a:endParaRPr lang="en-GB" altLang="fr-FR" sz="1200" b="1" i="1" u="sng"/>
          </a:p>
        </p:txBody>
      </p:sp>
      <p:sp>
        <p:nvSpPr>
          <p:cNvPr id="96" name="Text Box 43"/>
          <p:cNvSpPr txBox="1">
            <a:spLocks noChangeArrowheads="1"/>
          </p:cNvSpPr>
          <p:nvPr/>
        </p:nvSpPr>
        <p:spPr bwMode="auto">
          <a:xfrm>
            <a:off x="6731000" y="4530566"/>
            <a:ext cx="857250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cs-CZ" altLang="fr-FR" sz="1200" b="1"/>
              <a:t>c</a:t>
            </a:r>
            <a:r>
              <a:rPr lang="it-IT" altLang="fr-FR" sz="1200" b="1"/>
              <a:t>AMP</a:t>
            </a:r>
          </a:p>
        </p:txBody>
      </p:sp>
      <p:sp>
        <p:nvSpPr>
          <p:cNvPr id="97" name="Text Box 44"/>
          <p:cNvSpPr txBox="1">
            <a:spLocks noChangeArrowheads="1"/>
          </p:cNvSpPr>
          <p:nvPr/>
        </p:nvSpPr>
        <p:spPr bwMode="auto">
          <a:xfrm>
            <a:off x="6551613" y="3560604"/>
            <a:ext cx="2116137" cy="238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200" b="1" i="1"/>
              <a:t>Prostacy</a:t>
            </a:r>
            <a:r>
              <a:rPr lang="cs-CZ" altLang="fr-FR" sz="1200" b="1" i="1"/>
              <a:t>k</a:t>
            </a:r>
            <a:r>
              <a:rPr lang="it-IT" altLang="fr-FR" sz="1200" b="1" i="1"/>
              <a:t>lin (PgI</a:t>
            </a:r>
            <a:r>
              <a:rPr lang="it-IT" altLang="fr-FR" sz="1200" b="1" i="1" baseline="-25000"/>
              <a:t>2 </a:t>
            </a:r>
            <a:r>
              <a:rPr lang="it-IT" altLang="fr-FR" sz="1200" b="1" i="1"/>
              <a:t>)</a:t>
            </a:r>
          </a:p>
        </p:txBody>
      </p:sp>
      <p:sp>
        <p:nvSpPr>
          <p:cNvPr id="99" name="Text Box 47"/>
          <p:cNvSpPr txBox="1">
            <a:spLocks noChangeArrowheads="1"/>
          </p:cNvSpPr>
          <p:nvPr/>
        </p:nvSpPr>
        <p:spPr bwMode="auto">
          <a:xfrm>
            <a:off x="7439025" y="3793966"/>
            <a:ext cx="1633539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Analoga</a:t>
            </a:r>
          </a:p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prostacyklinu</a:t>
            </a:r>
            <a:endParaRPr lang="fr-FR" altLang="cs-C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Text Box 51"/>
          <p:cNvSpPr txBox="1">
            <a:spLocks noChangeArrowheads="1"/>
          </p:cNvSpPr>
          <p:nvPr/>
        </p:nvSpPr>
        <p:spPr bwMode="auto">
          <a:xfrm>
            <a:off x="3962964" y="3804597"/>
            <a:ext cx="1630363" cy="271462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0"/>
              </a:spcBef>
              <a:buClrTx/>
              <a:buFontTx/>
              <a:buNone/>
            </a:pPr>
            <a:r>
              <a:rPr lang="it-IT" altLang="fr-F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</a:t>
            </a:r>
            <a:r>
              <a:rPr lang="cs-CZ" altLang="fr-FR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endParaRPr lang="it-IT" altLang="fr-FR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4" name="Text Box 52"/>
          <p:cNvSpPr txBox="1">
            <a:spLocks noChangeArrowheads="1"/>
          </p:cNvSpPr>
          <p:nvPr/>
        </p:nvSpPr>
        <p:spPr bwMode="auto">
          <a:xfrm>
            <a:off x="449787" y="2310793"/>
            <a:ext cx="1992853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cs-CZ" sz="1800" u="sng" dirty="0"/>
              <a:t>Signální cesta ET</a:t>
            </a:r>
            <a:endParaRPr lang="en-US" altLang="fr-FR" sz="1800" u="sng" dirty="0"/>
          </a:p>
        </p:txBody>
      </p:sp>
      <p:sp>
        <p:nvSpPr>
          <p:cNvPr id="105" name="Text Box 53"/>
          <p:cNvSpPr txBox="1">
            <a:spLocks noChangeArrowheads="1"/>
          </p:cNvSpPr>
          <p:nvPr/>
        </p:nvSpPr>
        <p:spPr bwMode="auto">
          <a:xfrm>
            <a:off x="6611132" y="2297200"/>
            <a:ext cx="2262187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fr-FR" sz="1800" u="sng" dirty="0"/>
              <a:t>Signální cesta PGI</a:t>
            </a:r>
            <a:r>
              <a:rPr lang="cs-CZ" altLang="fr-FR" sz="1800" u="sng" baseline="-25000" dirty="0"/>
              <a:t>2</a:t>
            </a:r>
            <a:endParaRPr lang="en-US" altLang="fr-FR" sz="1800" u="sng" dirty="0"/>
          </a:p>
        </p:txBody>
      </p:sp>
      <p:sp>
        <p:nvSpPr>
          <p:cNvPr id="106" name="Text Box 54"/>
          <p:cNvSpPr txBox="1">
            <a:spLocks noChangeArrowheads="1"/>
          </p:cNvSpPr>
          <p:nvPr/>
        </p:nvSpPr>
        <p:spPr bwMode="auto">
          <a:xfrm>
            <a:off x="3734670" y="2286511"/>
            <a:ext cx="2044149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cs-CZ" altLang="fr-FR" sz="1800" u="sng" dirty="0"/>
              <a:t>Signální cesta </a:t>
            </a:r>
            <a:r>
              <a:rPr lang="en-US" altLang="fr-FR" sz="1800" u="sng" dirty="0"/>
              <a:t>NO</a:t>
            </a:r>
          </a:p>
        </p:txBody>
      </p:sp>
      <p:sp>
        <p:nvSpPr>
          <p:cNvPr id="110" name="Text Box 45"/>
          <p:cNvSpPr txBox="1">
            <a:spLocks noChangeArrowheads="1"/>
          </p:cNvSpPr>
          <p:nvPr/>
        </p:nvSpPr>
        <p:spPr bwMode="auto">
          <a:xfrm>
            <a:off x="6477000" y="2869785"/>
            <a:ext cx="27305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buClrTx/>
              <a:buFontTx/>
              <a:buNone/>
            </a:pPr>
            <a:r>
              <a:rPr lang="fr-FR" altLang="fr-FR" sz="1600" b="1" dirty="0">
                <a:solidFill>
                  <a:srgbClr val="000000"/>
                </a:solidFill>
              </a:rPr>
              <a:t>K</a:t>
            </a:r>
            <a:r>
              <a:rPr lang="cs-CZ" altLang="fr-FR" sz="1600" b="1" dirty="0" err="1">
                <a:solidFill>
                  <a:srgbClr val="000000"/>
                </a:solidFill>
              </a:rPr>
              <a:t>ys</a:t>
            </a:r>
            <a:r>
              <a:rPr lang="cs-CZ" altLang="fr-FR" sz="1600" b="1" dirty="0">
                <a:solidFill>
                  <a:srgbClr val="000000"/>
                </a:solidFill>
              </a:rPr>
              <a:t>. arachidonová</a:t>
            </a:r>
            <a:r>
              <a:rPr lang="it-IT" altLang="fr-FR" sz="1600" b="1" dirty="0">
                <a:solidFill>
                  <a:srgbClr val="000000"/>
                </a:solidFill>
              </a:rPr>
              <a:t> </a:t>
            </a:r>
            <a:r>
              <a:rPr lang="it-IT" altLang="fr-FR" sz="1600" b="1" dirty="0">
                <a:solidFill>
                  <a:srgbClr val="000000"/>
                </a:solidFill>
                <a:sym typeface="Symbol" pitchFamily="18" charset="2"/>
              </a:rPr>
              <a:t> PgI</a:t>
            </a:r>
            <a:r>
              <a:rPr lang="it-IT" altLang="fr-FR" sz="1600" b="1" baseline="-25000" dirty="0">
                <a:solidFill>
                  <a:srgbClr val="000000"/>
                </a:solidFill>
                <a:sym typeface="Symbol" pitchFamily="18" charset="2"/>
              </a:rPr>
              <a:t>2</a:t>
            </a:r>
            <a:endParaRPr lang="it-IT" altLang="fr-FR" sz="1600" b="1" baseline="-25000" dirty="0">
              <a:solidFill>
                <a:srgbClr val="000000"/>
              </a:solidFill>
            </a:endParaRPr>
          </a:p>
        </p:txBody>
      </p:sp>
      <p:sp>
        <p:nvSpPr>
          <p:cNvPr id="51" name="Nadpis 1">
            <a:extLst>
              <a:ext uri="{FF2B5EF4-FFF2-40B4-BE49-F238E27FC236}">
                <a16:creationId xmlns:a16="http://schemas.microsoft.com/office/drawing/2014/main" id="{04F58A05-71F2-4C46-B1A5-6EC8BC93A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Možnosti farmakoterapie</a:t>
            </a:r>
          </a:p>
        </p:txBody>
      </p:sp>
      <p:sp>
        <p:nvSpPr>
          <p:cNvPr id="52" name="Text Box 29">
            <a:extLst>
              <a:ext uri="{FF2B5EF4-FFF2-40B4-BE49-F238E27FC236}">
                <a16:creationId xmlns:a16="http://schemas.microsoft.com/office/drawing/2014/main" id="{A2BD40A3-0CD8-4550-AAD1-642B7CB9F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5718" y="4104520"/>
            <a:ext cx="2404826" cy="307777"/>
          </a:xfrm>
          <a:prstGeom prst="rect">
            <a:avLst/>
          </a:prstGeom>
          <a:solidFill>
            <a:srgbClr val="00B0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tx2"/>
              </a:buClr>
              <a:buChar char="•"/>
              <a:defRPr sz="3200">
                <a:solidFill>
                  <a:schemeClr val="tx1"/>
                </a:solidFill>
                <a:latin typeface="Univers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2"/>
              </a:buClr>
              <a:buChar char="–"/>
              <a:defRPr sz="2800">
                <a:solidFill>
                  <a:schemeClr val="tx1"/>
                </a:solidFill>
                <a:latin typeface="Univers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2"/>
              </a:buClr>
              <a:buChar char="•"/>
              <a:defRPr sz="2400">
                <a:solidFill>
                  <a:schemeClr val="tx1"/>
                </a:solidFill>
                <a:latin typeface="Univers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Univers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»"/>
              <a:defRPr sz="2000">
                <a:solidFill>
                  <a:schemeClr val="tx1"/>
                </a:solidFill>
                <a:latin typeface="Univers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FontTx/>
              <a:buNone/>
            </a:pPr>
            <a:r>
              <a:rPr lang="cs-CZ" altLang="cs-CZ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Aktivátor </a:t>
            </a:r>
            <a:r>
              <a:rPr lang="cs-CZ" altLang="cs-CZ" sz="14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guanylátcyklasy</a:t>
            </a:r>
            <a:endParaRPr lang="fr-FR" altLang="cs-CZ" sz="1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3" name="Line 41">
            <a:extLst>
              <a:ext uri="{FF2B5EF4-FFF2-40B4-BE49-F238E27FC236}">
                <a16:creationId xmlns:a16="http://schemas.microsoft.com/office/drawing/2014/main" id="{F6317EF4-D9B0-4F87-8212-CC435C36F0A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75208" y="4105321"/>
            <a:ext cx="15859" cy="349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b="1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92B0FEE-17BC-4DC6-9308-2A2BA236F0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2912" y="3424233"/>
            <a:ext cx="38175" cy="9533"/>
          </a:xfrm>
          <a:prstGeom prst="rect">
            <a:avLst/>
          </a:prstGeom>
        </p:spPr>
      </p:pic>
      <p:pic>
        <p:nvPicPr>
          <p:cNvPr id="54" name="Obrázek 53">
            <a:extLst>
              <a:ext uri="{FF2B5EF4-FFF2-40B4-BE49-F238E27FC236}">
                <a16:creationId xmlns:a16="http://schemas.microsoft.com/office/drawing/2014/main" id="{05E4C44E-CADC-4548-95AB-3279C63D01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357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2204864"/>
            <a:ext cx="4680520" cy="3816424"/>
          </a:xfrm>
        </p:spPr>
        <p:txBody>
          <a:bodyPr/>
          <a:lstStyle/>
          <a:p>
            <a:r>
              <a:rPr lang="cs-CZ" dirty="0"/>
              <a:t>Jedná se o aktivátor solubilní </a:t>
            </a:r>
            <a:r>
              <a:rPr lang="cs-CZ" dirty="0" err="1"/>
              <a:t>guanylát</a:t>
            </a:r>
            <a:r>
              <a:rPr lang="cs-CZ" dirty="0"/>
              <a:t> </a:t>
            </a:r>
            <a:r>
              <a:rPr lang="cs-CZ" dirty="0" err="1"/>
              <a:t>cyklasy</a:t>
            </a:r>
            <a:r>
              <a:rPr lang="cs-CZ" dirty="0"/>
              <a:t>.</a:t>
            </a:r>
          </a:p>
          <a:p>
            <a:r>
              <a:rPr lang="cs-CZ" dirty="0"/>
              <a:t>Zvyšuje koncentraci </a:t>
            </a:r>
            <a:r>
              <a:rPr lang="cs-CZ" dirty="0" err="1"/>
              <a:t>cGMP</a:t>
            </a:r>
            <a:r>
              <a:rPr lang="cs-CZ" dirty="0"/>
              <a:t>.</a:t>
            </a:r>
          </a:p>
          <a:p>
            <a:r>
              <a:rPr lang="cs-CZ" dirty="0"/>
              <a:t>NO nezávislý stimulátor </a:t>
            </a:r>
            <a:r>
              <a:rPr lang="cs-CZ" dirty="0" err="1"/>
              <a:t>cGMP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Riociguat</a:t>
            </a:r>
            <a:endParaRPr lang="cs-CZ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348880"/>
            <a:ext cx="1964010" cy="37216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AB03CA9E-CB91-43DA-BE14-B1F09E02EF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06333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Riociguat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Vasodilatační a </a:t>
            </a:r>
            <a:r>
              <a:rPr lang="cs-CZ" dirty="0" err="1"/>
              <a:t>antiproliferační</a:t>
            </a:r>
            <a:r>
              <a:rPr lang="cs-CZ" dirty="0"/>
              <a:t> mechanismus.</a:t>
            </a:r>
          </a:p>
          <a:p>
            <a:r>
              <a:rPr lang="cs-CZ" dirty="0"/>
              <a:t>Snižuje plicní cévní rezistenci.</a:t>
            </a:r>
          </a:p>
          <a:p>
            <a:r>
              <a:rPr lang="cs-CZ" dirty="0"/>
              <a:t>Snižuje hypertrofii pravé komory.</a:t>
            </a: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6D7B62C8-B7AB-475A-B9F0-38E468025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9576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Studie CHEST-1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52756"/>
            <a:ext cx="8229600" cy="3286745"/>
          </a:xfrm>
        </p:spPr>
        <p:txBody>
          <a:bodyPr/>
          <a:lstStyle/>
          <a:p>
            <a:r>
              <a:rPr lang="cs-CZ" altLang="en-US" dirty="0" err="1"/>
              <a:t>Riociguat</a:t>
            </a:r>
            <a:r>
              <a:rPr lang="cs-CZ" altLang="en-US" dirty="0"/>
              <a:t> versus placebo (randomizace 2:1)</a:t>
            </a:r>
          </a:p>
          <a:p>
            <a:r>
              <a:rPr lang="cs-CZ" altLang="en-US" dirty="0"/>
              <a:t>Trvání 16 týdnů (2009-2012)</a:t>
            </a:r>
          </a:p>
          <a:p>
            <a:r>
              <a:rPr lang="cs-CZ" altLang="en-US" dirty="0"/>
              <a:t>Vstupní kritéria:</a:t>
            </a:r>
          </a:p>
          <a:p>
            <a:pPr lvl="1"/>
            <a:r>
              <a:rPr lang="cs-CZ" altLang="en-US" sz="2800" b="1" dirty="0"/>
              <a:t>Věk 18-80 let </a:t>
            </a:r>
          </a:p>
          <a:p>
            <a:pPr lvl="1"/>
            <a:r>
              <a:rPr lang="cs-CZ" altLang="en-US" sz="2800" b="1" dirty="0"/>
              <a:t>6MWT 150 – 450 metrů</a:t>
            </a:r>
          </a:p>
          <a:p>
            <a:pPr lvl="1"/>
            <a:r>
              <a:rPr lang="cs-CZ" altLang="en-US" sz="2800" b="1" dirty="0"/>
              <a:t>PVR ≥ 3,75 W.U.</a:t>
            </a:r>
          </a:p>
          <a:p>
            <a:pPr lvl="1"/>
            <a:r>
              <a:rPr lang="cs-CZ" altLang="en-US" sz="2800" b="1" dirty="0"/>
              <a:t>262 pacientů; 16 týdnů trvání</a:t>
            </a:r>
          </a:p>
          <a:p>
            <a:endParaRPr lang="cs-CZ" altLang="en-US" dirty="0"/>
          </a:p>
          <a:p>
            <a:endParaRPr lang="cs-CZ" altLang="en-US" dirty="0">
              <a:solidFill>
                <a:srgbClr val="0000FF"/>
              </a:solidFill>
            </a:endParaRPr>
          </a:p>
          <a:p>
            <a:endParaRPr lang="cs-CZ" altLang="en-US" dirty="0"/>
          </a:p>
          <a:p>
            <a:endParaRPr lang="en-US" altLang="en-US" dirty="0"/>
          </a:p>
        </p:txBody>
      </p:sp>
      <p:sp>
        <p:nvSpPr>
          <p:cNvPr id="4" name="TextovéPole 12">
            <a:extLst>
              <a:ext uri="{FF2B5EF4-FFF2-40B4-BE49-F238E27FC236}">
                <a16:creationId xmlns:a16="http://schemas.microsoft.com/office/drawing/2014/main" id="{3B09E482-BC5A-4E3F-866F-A3C10242274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58132" y="6444862"/>
            <a:ext cx="2983509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200" b="0" dirty="0" err="1">
                <a:latin typeface="Arial" charset="0"/>
              </a:rPr>
              <a:t>Ghofrani</a:t>
            </a:r>
            <a:r>
              <a:rPr lang="cs-CZ" altLang="cs-CZ" sz="1200" b="0" dirty="0">
                <a:latin typeface="Arial" charset="0"/>
              </a:rPr>
              <a:t> et al. NEJM 2013, 369: 319-312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1F63377A-4898-4C4F-9C61-DF9D9F7248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8899" y="6164663"/>
            <a:ext cx="644891" cy="636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94365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o7lT53.9tEW5QOdiDN__Ig"/>
</p:tagLst>
</file>

<file path=ppt/theme/theme1.xml><?xml version="1.0" encoding="utf-8"?>
<a:theme xmlns:a="http://schemas.openxmlformats.org/drawingml/2006/main" name="Výchozí návrh">
  <a:themeElements>
    <a:clrScheme name="Výchozí návrh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Výchozí návrh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Výchozí návrh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Výchozí návrh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Výchozí návrh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systém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14919</TotalTime>
  <Words>888</Words>
  <Application>Microsoft Office PowerPoint</Application>
  <PresentationFormat>Předvádění na obrazovce (4:3)</PresentationFormat>
  <Paragraphs>305</Paragraphs>
  <Slides>30</Slides>
  <Notes>3</Notes>
  <HiddenSlides>0</HiddenSlides>
  <MMClips>0</MMClips>
  <ScaleCrop>false</ScaleCrop>
  <HeadingPairs>
    <vt:vector size="8" baseType="variant">
      <vt:variant>
        <vt:lpstr>Použitá písma</vt:lpstr>
      </vt:variant>
      <vt:variant>
        <vt:i4>4</vt:i4>
      </vt:variant>
      <vt:variant>
        <vt:lpstr>Motiv</vt:lpstr>
      </vt:variant>
      <vt:variant>
        <vt:i4>2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30</vt:i4>
      </vt:variant>
    </vt:vector>
  </HeadingPairs>
  <TitlesOfParts>
    <vt:vector size="38" baseType="lpstr">
      <vt:lpstr>Arial</vt:lpstr>
      <vt:lpstr>Calibri</vt:lpstr>
      <vt:lpstr>Calibri Light</vt:lpstr>
      <vt:lpstr>Univers</vt:lpstr>
      <vt:lpstr>Výchozí návrh</vt:lpstr>
      <vt:lpstr>Motiv Office</vt:lpstr>
      <vt:lpstr>think-cell Slide</vt:lpstr>
      <vt:lpstr>Graph</vt:lpstr>
      <vt:lpstr>Adempas v léčbě CTEPH  David Ambrož</vt:lpstr>
      <vt:lpstr>Prezentace aplikace PowerPoint</vt:lpstr>
      <vt:lpstr>Prezentace aplikace PowerPoint</vt:lpstr>
      <vt:lpstr>Přežívání neoperovaných </vt:lpstr>
      <vt:lpstr>Reziduální plicní hypertenze </vt:lpstr>
      <vt:lpstr>Možnosti farmakoterapie</vt:lpstr>
      <vt:lpstr>Riociguat</vt:lpstr>
      <vt:lpstr>Riociguat</vt:lpstr>
      <vt:lpstr>Studie CHEST-1 </vt:lpstr>
      <vt:lpstr>Studie CHEST-1 </vt:lpstr>
      <vt:lpstr>Studie CHEST-1 </vt:lpstr>
      <vt:lpstr>Studie CHEST-1  výsledky </vt:lpstr>
      <vt:lpstr>CHEST-2 </vt:lpstr>
      <vt:lpstr>CHEST-2</vt:lpstr>
      <vt:lpstr>Kazuistika </vt:lpstr>
      <vt:lpstr>Kazuistika </vt:lpstr>
      <vt:lpstr>Prezentace aplikace PowerPoint</vt:lpstr>
      <vt:lpstr>Prezentace aplikace PowerPoint</vt:lpstr>
      <vt:lpstr>Prezentace aplikace PowerPoint</vt:lpstr>
      <vt:lpstr>Změna funkční třídy a 6MWT</vt:lpstr>
      <vt:lpstr>Hemodynamické změny </vt:lpstr>
      <vt:lpstr>Hemodynamické změny </vt:lpstr>
      <vt:lpstr>Změna funkční třídy a 6MWT</vt:lpstr>
      <vt:lpstr>Naše zkušenosti</vt:lpstr>
      <vt:lpstr>Porovnání</vt:lpstr>
      <vt:lpstr>Efekt léčby</vt:lpstr>
      <vt:lpstr>Efekt léčby</vt:lpstr>
      <vt:lpstr>Efekt léčby</vt:lpstr>
      <vt:lpstr>Nežádoucí účinky</vt:lpstr>
      <vt:lpstr>Závěr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Linhart</dc:creator>
  <cp:lastModifiedBy>David Ambroz</cp:lastModifiedBy>
  <cp:revision>438</cp:revision>
  <dcterms:created xsi:type="dcterms:W3CDTF">2009-05-08T14:20:47Z</dcterms:created>
  <dcterms:modified xsi:type="dcterms:W3CDTF">2019-10-19T10:44:13Z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2063cd7f-2d21-486a-9f29-9c1683fdd175_Enabled">
    <vt:lpwstr>True</vt:lpwstr>
  </property>
  <property fmtid="{D5CDD505-2E9C-101B-9397-08002B2CF9AE}" pid="3" name="MSIP_Label_2063cd7f-2d21-486a-9f29-9c1683fdd175_SiteId">
    <vt:lpwstr>00000000-0000-0000-0000-000000000000</vt:lpwstr>
  </property>
  <property fmtid="{D5CDD505-2E9C-101B-9397-08002B2CF9AE}" pid="4" name="MSIP_Label_2063cd7f-2d21-486a-9f29-9c1683fdd175_Owner">
    <vt:lpwstr>101133@vfn.cz</vt:lpwstr>
  </property>
  <property fmtid="{D5CDD505-2E9C-101B-9397-08002B2CF9AE}" pid="5" name="MSIP_Label_2063cd7f-2d21-486a-9f29-9c1683fdd175_SetDate">
    <vt:lpwstr>2018-09-17T21:58:59.7105553Z</vt:lpwstr>
  </property>
  <property fmtid="{D5CDD505-2E9C-101B-9397-08002B2CF9AE}" pid="6" name="MSIP_Label_2063cd7f-2d21-486a-9f29-9c1683fdd175_Name">
    <vt:lpwstr>Veřejné</vt:lpwstr>
  </property>
  <property fmtid="{D5CDD505-2E9C-101B-9397-08002B2CF9AE}" pid="7" name="MSIP_Label_2063cd7f-2d21-486a-9f29-9c1683fdd175_Application">
    <vt:lpwstr>Microsoft Azure Information Protection</vt:lpwstr>
  </property>
  <property fmtid="{D5CDD505-2E9C-101B-9397-08002B2CF9AE}" pid="8" name="MSIP_Label_2063cd7f-2d21-486a-9f29-9c1683fdd175_Extended_MSFT_Method">
    <vt:lpwstr>Automatic</vt:lpwstr>
  </property>
  <property fmtid="{D5CDD505-2E9C-101B-9397-08002B2CF9AE}" pid="9" name="Sensitivity">
    <vt:lpwstr>Veřejné</vt:lpwstr>
  </property>
</Properties>
</file>