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949" r:id="rId2"/>
    <p:sldId id="950" r:id="rId3"/>
    <p:sldId id="999" r:id="rId4"/>
    <p:sldId id="456" r:id="rId5"/>
    <p:sldId id="1001" r:id="rId6"/>
    <p:sldId id="1002" r:id="rId7"/>
    <p:sldId id="1028" r:id="rId8"/>
    <p:sldId id="1003" r:id="rId9"/>
    <p:sldId id="1005" r:id="rId10"/>
    <p:sldId id="1006" r:id="rId11"/>
    <p:sldId id="1011" r:id="rId12"/>
    <p:sldId id="1012" r:id="rId13"/>
    <p:sldId id="1013" r:id="rId14"/>
    <p:sldId id="1008" r:id="rId15"/>
    <p:sldId id="1009" r:id="rId16"/>
    <p:sldId id="1010" r:id="rId17"/>
    <p:sldId id="990" r:id="rId18"/>
    <p:sldId id="1014" r:id="rId19"/>
    <p:sldId id="1016" r:id="rId20"/>
    <p:sldId id="1015" r:id="rId21"/>
    <p:sldId id="1018" r:id="rId22"/>
    <p:sldId id="1026" r:id="rId23"/>
    <p:sldId id="991" r:id="rId24"/>
    <p:sldId id="1019" r:id="rId25"/>
    <p:sldId id="1020" r:id="rId26"/>
    <p:sldId id="1021" r:id="rId27"/>
    <p:sldId id="1022" r:id="rId28"/>
    <p:sldId id="995" r:id="rId29"/>
    <p:sldId id="980" r:id="rId30"/>
    <p:sldId id="1023" r:id="rId31"/>
    <p:sldId id="981" r:id="rId32"/>
    <p:sldId id="982" r:id="rId33"/>
    <p:sldId id="979" r:id="rId34"/>
    <p:sldId id="1024" r:id="rId35"/>
    <p:sldId id="1025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5878"/>
  </p:normalViewPr>
  <p:slideViewPr>
    <p:cSldViewPr snapToGrid="0" snapToObjects="1">
      <p:cViewPr varScale="1">
        <p:scale>
          <a:sx n="122" d="100"/>
          <a:sy n="122" d="100"/>
        </p:scale>
        <p:origin x="-114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33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Relationship Id="rId4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/>
              <a:t>EQ-5D-5L</a:t>
            </a:r>
            <a:r>
              <a:rPr lang="cs-CZ" b="1" baseline="0"/>
              <a:t> index</a:t>
            </a:r>
            <a:endParaRPr lang="cs-CZ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Patient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List1!$A$2:$A$4</c:f>
              <c:strCache>
                <c:ptCount val="3"/>
                <c:pt idx="0">
                  <c:v>EQ-5D-5L index before treptostinil treatment </c:v>
                </c:pt>
                <c:pt idx="1">
                  <c:v>EQ-5D-5L index on s.c. treptostinil treatment</c:v>
                </c:pt>
                <c:pt idx="2">
                  <c:v>EQ-5D-5L index on i.v. treptostinil treatment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0.68899999999999995</c:v>
                </c:pt>
                <c:pt idx="1">
                  <c:v>0.34899999999999998</c:v>
                </c:pt>
                <c:pt idx="2">
                  <c:v>0.999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8A4-FF4E-9B6A-27CEB93BA3F5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Patient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List1!$A$2:$A$4</c:f>
              <c:strCache>
                <c:ptCount val="3"/>
                <c:pt idx="0">
                  <c:v>EQ-5D-5L index before treptostinil treatment </c:v>
                </c:pt>
                <c:pt idx="1">
                  <c:v>EQ-5D-5L index on s.c. treptostinil treatment</c:v>
                </c:pt>
                <c:pt idx="2">
                  <c:v>EQ-5D-5L index on i.v. treptostinil treatment</c:v>
                </c:pt>
              </c:strCache>
            </c:strRef>
          </c:cat>
          <c:val>
            <c:numRef>
              <c:f>List1!$C$2:$C$4</c:f>
              <c:numCache>
                <c:formatCode>General</c:formatCode>
                <c:ptCount val="3"/>
                <c:pt idx="0">
                  <c:v>0.73299999999999998</c:v>
                </c:pt>
                <c:pt idx="1">
                  <c:v>0.378</c:v>
                </c:pt>
                <c:pt idx="2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8A4-FF4E-9B6A-27CEB93BA3F5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Patient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List1!$A$2:$A$4</c:f>
              <c:strCache>
                <c:ptCount val="3"/>
                <c:pt idx="0">
                  <c:v>EQ-5D-5L index before treptostinil treatment </c:v>
                </c:pt>
                <c:pt idx="1">
                  <c:v>EQ-5D-5L index on s.c. treptostinil treatment</c:v>
                </c:pt>
                <c:pt idx="2">
                  <c:v>EQ-5D-5L index on i.v. treptostinil treatment</c:v>
                </c:pt>
              </c:strCache>
            </c:strRef>
          </c:cat>
          <c:val>
            <c:numRef>
              <c:f>List1!$D$2:$D$4</c:f>
              <c:numCache>
                <c:formatCode>General</c:formatCode>
                <c:ptCount val="3"/>
                <c:pt idx="0">
                  <c:v>0.17499999999999999</c:v>
                </c:pt>
                <c:pt idx="1">
                  <c:v>0.755</c:v>
                </c:pt>
                <c:pt idx="2">
                  <c:v>0.72299999999999998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38A4-FF4E-9B6A-27CEB93BA3F5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Patient 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List1!$A$2:$A$4</c:f>
              <c:strCache>
                <c:ptCount val="3"/>
                <c:pt idx="0">
                  <c:v>EQ-5D-5L index before treptostinil treatment </c:v>
                </c:pt>
                <c:pt idx="1">
                  <c:v>EQ-5D-5L index on s.c. treptostinil treatment</c:v>
                </c:pt>
                <c:pt idx="2">
                  <c:v>EQ-5D-5L index on i.v. treptostinil treatment</c:v>
                </c:pt>
              </c:strCache>
            </c:strRef>
          </c:cat>
          <c:val>
            <c:numRef>
              <c:f>List1!$E$2:$E$4</c:f>
              <c:numCache>
                <c:formatCode>General</c:formatCode>
                <c:ptCount val="3"/>
                <c:pt idx="0">
                  <c:v>0.71599999999999997</c:v>
                </c:pt>
                <c:pt idx="1">
                  <c:v>0.66100000000000003</c:v>
                </c:pt>
                <c:pt idx="2">
                  <c:v>0.755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38A4-FF4E-9B6A-27CEB93BA3F5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Patient 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List1!$A$2:$A$4</c:f>
              <c:strCache>
                <c:ptCount val="3"/>
                <c:pt idx="0">
                  <c:v>EQ-5D-5L index before treptostinil treatment </c:v>
                </c:pt>
                <c:pt idx="1">
                  <c:v>EQ-5D-5L index on s.c. treptostinil treatment</c:v>
                </c:pt>
                <c:pt idx="2">
                  <c:v>EQ-5D-5L index on i.v. treptostinil treatment</c:v>
                </c:pt>
              </c:strCache>
            </c:strRef>
          </c:cat>
          <c:val>
            <c:numRef>
              <c:f>List1!$F$2:$F$4</c:f>
              <c:numCache>
                <c:formatCode>General</c:formatCode>
                <c:ptCount val="3"/>
                <c:pt idx="0">
                  <c:v>0.56299999999999994</c:v>
                </c:pt>
                <c:pt idx="1">
                  <c:v>0.106</c:v>
                </c:pt>
                <c:pt idx="2">
                  <c:v>0.59499999999999997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38A4-FF4E-9B6A-27CEB93BA3F5}"/>
            </c:ext>
          </c:extLst>
        </c:ser>
        <c:ser>
          <c:idx val="5"/>
          <c:order val="5"/>
          <c:tx>
            <c:strRef>
              <c:f>List1!$G$1</c:f>
              <c:strCache>
                <c:ptCount val="1"/>
                <c:pt idx="0">
                  <c:v>Patient 6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List1!$A$2:$A$4</c:f>
              <c:strCache>
                <c:ptCount val="3"/>
                <c:pt idx="0">
                  <c:v>EQ-5D-5L index before treptostinil treatment </c:v>
                </c:pt>
                <c:pt idx="1">
                  <c:v>EQ-5D-5L index on s.c. treptostinil treatment</c:v>
                </c:pt>
                <c:pt idx="2">
                  <c:v>EQ-5D-5L index on i.v. treptostinil treatment</c:v>
                </c:pt>
              </c:strCache>
            </c:strRef>
          </c:cat>
          <c:val>
            <c:numRef>
              <c:f>List1!$G$2:$G$4</c:f>
              <c:numCache>
                <c:formatCode>General</c:formatCode>
                <c:ptCount val="3"/>
                <c:pt idx="0">
                  <c:v>0.71599999999999997</c:v>
                </c:pt>
                <c:pt idx="1">
                  <c:v>0.13700000000000001</c:v>
                </c:pt>
                <c:pt idx="2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38A4-FF4E-9B6A-27CEB93BA3F5}"/>
            </c:ext>
          </c:extLst>
        </c:ser>
        <c:ser>
          <c:idx val="6"/>
          <c:order val="6"/>
          <c:tx>
            <c:strRef>
              <c:f>List1!$H$1</c:f>
              <c:strCache>
                <c:ptCount val="1"/>
                <c:pt idx="0">
                  <c:v>Patient 7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List1!$A$2:$A$4</c:f>
              <c:strCache>
                <c:ptCount val="3"/>
                <c:pt idx="0">
                  <c:v>EQ-5D-5L index before treptostinil treatment </c:v>
                </c:pt>
                <c:pt idx="1">
                  <c:v>EQ-5D-5L index on s.c. treptostinil treatment</c:v>
                </c:pt>
                <c:pt idx="2">
                  <c:v>EQ-5D-5L index on i.v. treptostinil treatment</c:v>
                </c:pt>
              </c:strCache>
            </c:strRef>
          </c:cat>
          <c:val>
            <c:numRef>
              <c:f>List1!$H$2:$H$4</c:f>
              <c:numCache>
                <c:formatCode>General</c:formatCode>
                <c:ptCount val="3"/>
                <c:pt idx="0">
                  <c:v>0.70099999999999996</c:v>
                </c:pt>
                <c:pt idx="1">
                  <c:v>0.374</c:v>
                </c:pt>
                <c:pt idx="2">
                  <c:v>0.22700000000000001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38A4-FF4E-9B6A-27CEB93BA3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7348480"/>
        <c:axId val="239761024"/>
      </c:lineChart>
      <c:catAx>
        <c:axId val="26734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9761024"/>
        <c:crosses val="autoZero"/>
        <c:auto val="1"/>
        <c:lblAlgn val="ctr"/>
        <c:lblOffset val="100"/>
        <c:noMultiLvlLbl val="0"/>
      </c:catAx>
      <c:valAx>
        <c:axId val="23976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734848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 dirty="0"/>
              <a:t>EQ-5D-5L jednotlivé modality   </a:t>
            </a:r>
          </a:p>
        </c:rich>
      </c:tx>
      <c:layout>
        <c:manualLayout>
          <c:xMode val="edge"/>
          <c:yMode val="edge"/>
          <c:x val="0.33846554547452196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EQ-5D-5L – mobility
(median)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List1!$A$2:$A$4</c:f>
              <c:strCache>
                <c:ptCount val="3"/>
                <c:pt idx="0">
                  <c:v>Before treptostinil treatment</c:v>
                </c:pt>
                <c:pt idx="1">
                  <c:v>S.c. treptostinil treatment</c:v>
                </c:pt>
                <c:pt idx="2">
                  <c:v>I.v. treptostinil treatment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246-4F47-9573-CBB56E3E514B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EQ-5D-5L -  self – care
(median)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List1!$A$2:$A$4</c:f>
              <c:strCache>
                <c:ptCount val="3"/>
                <c:pt idx="0">
                  <c:v>Before treptostinil treatment</c:v>
                </c:pt>
                <c:pt idx="1">
                  <c:v>S.c. treptostinil treatment</c:v>
                </c:pt>
                <c:pt idx="2">
                  <c:v>I.v. treptostinil treatment</c:v>
                </c:pt>
              </c:strCache>
            </c:strRef>
          </c:cat>
          <c:val>
            <c:numRef>
              <c:f>List1!$C$2:$C$4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246-4F47-9573-CBB56E3E514B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EQ-5D-5L – usual activities
(median)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List1!$A$2:$A$4</c:f>
              <c:strCache>
                <c:ptCount val="3"/>
                <c:pt idx="0">
                  <c:v>Before treptostinil treatment</c:v>
                </c:pt>
                <c:pt idx="1">
                  <c:v>S.c. treptostinil treatment</c:v>
                </c:pt>
                <c:pt idx="2">
                  <c:v>I.v. treptostinil treatment</c:v>
                </c:pt>
              </c:strCache>
            </c:strRef>
          </c:cat>
          <c:val>
            <c:numRef>
              <c:f>List1!$D$2:$D$4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246-4F47-9573-CBB56E3E514B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EQ-5D-5L – pain/discomfort
(median)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List1!$A$2:$A$4</c:f>
              <c:strCache>
                <c:ptCount val="3"/>
                <c:pt idx="0">
                  <c:v>Before treptostinil treatment</c:v>
                </c:pt>
                <c:pt idx="1">
                  <c:v>S.c. treptostinil treatment</c:v>
                </c:pt>
                <c:pt idx="2">
                  <c:v>I.v. treptostinil treatment</c:v>
                </c:pt>
              </c:strCache>
            </c:strRef>
          </c:cat>
          <c:val>
            <c:numRef>
              <c:f>List1!$E$2:$E$4</c:f>
              <c:numCache>
                <c:formatCode>General</c:formatCode>
                <c:ptCount val="3"/>
                <c:pt idx="0">
                  <c:v>3</c:v>
                </c:pt>
                <c:pt idx="1">
                  <c:v>4</c:v>
                </c:pt>
                <c:pt idx="2">
                  <c:v>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246-4F47-9573-CBB56E3E514B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EQ-5D-5L – anxiety/depression
(median)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List1!$A$2:$A$4</c:f>
              <c:strCache>
                <c:ptCount val="3"/>
                <c:pt idx="0">
                  <c:v>Before treptostinil treatment</c:v>
                </c:pt>
                <c:pt idx="1">
                  <c:v>S.c. treptostinil treatment</c:v>
                </c:pt>
                <c:pt idx="2">
                  <c:v>I.v. treptostinil treatment</c:v>
                </c:pt>
              </c:strCache>
            </c:strRef>
          </c:cat>
          <c:val>
            <c:numRef>
              <c:f>List1!$F$2:$F$4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4246-4F47-9573-CBB56E3E51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7348992"/>
        <c:axId val="239762752"/>
      </c:lineChart>
      <c:catAx>
        <c:axId val="26734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9762752"/>
        <c:crosses val="autoZero"/>
        <c:auto val="1"/>
        <c:lblAlgn val="ctr"/>
        <c:lblOffset val="100"/>
        <c:noMultiLvlLbl val="0"/>
      </c:catAx>
      <c:valAx>
        <c:axId val="239762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7348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0.13851</cdr:x>
      <cdr:y>0.16259</cdr:y>
    </cdr:from>
    <cdr:to>
      <cdr:x>0.2756</cdr:x>
      <cdr:y>0.38259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923840" y="67577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b="1" dirty="0" err="1"/>
            <a:t>B</a:t>
          </a:r>
          <a:r>
            <a:rPr lang="cs-CZ" b="1" dirty="0" err="1" smtClean="0">
              <a:effectLst/>
            </a:rPr>
            <a:t>efore</a:t>
          </a:r>
          <a:r>
            <a:rPr lang="cs-CZ" b="1" dirty="0" smtClean="0">
              <a:effectLst/>
            </a:rPr>
            <a:t> </a:t>
          </a:r>
        </a:p>
        <a:p xmlns:a="http://schemas.openxmlformats.org/drawingml/2006/main">
          <a:r>
            <a:rPr lang="cs-CZ" b="1" dirty="0" err="1" smtClean="0">
              <a:effectLst/>
            </a:rPr>
            <a:t>treprostinil</a:t>
          </a:r>
          <a:r>
            <a:rPr lang="cs-CZ" b="1" dirty="0" smtClean="0">
              <a:effectLst/>
            </a:rPr>
            <a:t> </a:t>
          </a:r>
        </a:p>
        <a:p xmlns:a="http://schemas.openxmlformats.org/drawingml/2006/main">
          <a:r>
            <a:rPr lang="cs-CZ" b="1" dirty="0" err="1" smtClean="0">
              <a:effectLst/>
            </a:rPr>
            <a:t>treatment</a:t>
          </a:r>
          <a:endParaRPr lang="cs-CZ" b="1" dirty="0" smtClean="0">
            <a:effectLst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cs-CZ" dirty="0" smtClean="0">
            <a:effectLst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cs-CZ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86EC2E-9F32-7B4B-88DC-FB0FDD94AD08}" type="datetimeFigureOut">
              <a:rPr lang="cs-CZ" smtClean="0"/>
              <a:t>17. 10. 2019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8B550-249C-DD49-9CCC-2A247F3A59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012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Zástupný symbol pro obrázek snímku 1">
            <a:extLst>
              <a:ext uri="{FF2B5EF4-FFF2-40B4-BE49-F238E27FC236}">
                <a16:creationId xmlns="" xmlns:a16="http://schemas.microsoft.com/office/drawing/2014/main" id="{271C51C0-D7AB-6944-8155-6291BED40B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6259" name="Zástupný symbol pro poznámky 2">
            <a:extLst>
              <a:ext uri="{FF2B5EF4-FFF2-40B4-BE49-F238E27FC236}">
                <a16:creationId xmlns="" xmlns:a16="http://schemas.microsoft.com/office/drawing/2014/main" id="{2E6B319B-9E36-1B43-BA93-A9F10F4C7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36260" name="Zástupný symbol pro číslo snímku 3">
            <a:extLst>
              <a:ext uri="{FF2B5EF4-FFF2-40B4-BE49-F238E27FC236}">
                <a16:creationId xmlns="" xmlns:a16="http://schemas.microsoft.com/office/drawing/2014/main" id="{388AABD1-B1E3-474B-A9BA-EE59103A9F3E}"/>
              </a:ext>
            </a:extLst>
          </p:cNvPr>
          <p:cNvSpPr txBox="1">
            <a:spLocks noGrp="1"/>
          </p:cNvSpPr>
          <p:nvPr/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9pPr>
          </a:lstStyle>
          <a:p>
            <a:pPr algn="r"/>
            <a:fld id="{F2C70353-81D3-9E47-84BC-8AD9F1EC795A}" type="slidenum">
              <a:rPr lang="en-US" altLang="cs-CZ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/>
              <a:t>1</a:t>
            </a:fld>
            <a:endParaRPr lang="en-US" altLang="cs-CZ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093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Zástupný symbol pro obrázek snímku 1">
            <a:extLst>
              <a:ext uri="{FF2B5EF4-FFF2-40B4-BE49-F238E27FC236}">
                <a16:creationId xmlns="" xmlns:a16="http://schemas.microsoft.com/office/drawing/2014/main" id="{E4EA0600-2615-024B-97C8-6D31241838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9747" name="Zástupný symbol pro poznámky 2">
            <a:extLst>
              <a:ext uri="{FF2B5EF4-FFF2-40B4-BE49-F238E27FC236}">
                <a16:creationId xmlns="" xmlns:a16="http://schemas.microsoft.com/office/drawing/2014/main" id="{09DAEAAF-5755-5044-8987-B6A1EC1FF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99748" name="Zástupný symbol pro číslo snímku 3">
            <a:extLst>
              <a:ext uri="{FF2B5EF4-FFF2-40B4-BE49-F238E27FC236}">
                <a16:creationId xmlns="" xmlns:a16="http://schemas.microsoft.com/office/drawing/2014/main" id="{9A78BCBB-7548-5444-BC6D-7A03F4F82415}"/>
              </a:ext>
            </a:extLst>
          </p:cNvPr>
          <p:cNvSpPr txBox="1">
            <a:spLocks noGrp="1"/>
          </p:cNvSpPr>
          <p:nvPr/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9pPr>
          </a:lstStyle>
          <a:p>
            <a:pPr algn="r"/>
            <a:fld id="{67281557-B639-8046-9300-369217ED2410}" type="slidenum">
              <a:rPr lang="cs-CZ" altLang="cs-CZ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pPr algn="r"/>
              <a:t>5</a:t>
            </a:fld>
            <a:endParaRPr lang="cs-CZ" altLang="cs-CZ" sz="12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150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Zástupný symbol pro obrázek snímku 1">
            <a:extLst>
              <a:ext uri="{FF2B5EF4-FFF2-40B4-BE49-F238E27FC236}">
                <a16:creationId xmlns="" xmlns:a16="http://schemas.microsoft.com/office/drawing/2014/main" id="{7AE50A08-E65D-B24F-B000-F4F9C03239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5331" name="Zástupný symbol pro poznámky 2">
            <a:extLst>
              <a:ext uri="{FF2B5EF4-FFF2-40B4-BE49-F238E27FC236}">
                <a16:creationId xmlns="" xmlns:a16="http://schemas.microsoft.com/office/drawing/2014/main" id="{7A971D4B-2B25-B940-8580-FACD87844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55332" name="Zástupný symbol pro číslo snímku 3">
            <a:extLst>
              <a:ext uri="{FF2B5EF4-FFF2-40B4-BE49-F238E27FC236}">
                <a16:creationId xmlns="" xmlns:a16="http://schemas.microsoft.com/office/drawing/2014/main" id="{D8395128-617F-A44C-83FE-ADB52B744873}"/>
              </a:ext>
            </a:extLst>
          </p:cNvPr>
          <p:cNvSpPr txBox="1">
            <a:spLocks noGrp="1"/>
          </p:cNvSpPr>
          <p:nvPr/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97159B-2232-4540-A72E-EA116A527629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51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Zástupný symbol pro obrázek snímku 1">
            <a:extLst>
              <a:ext uri="{FF2B5EF4-FFF2-40B4-BE49-F238E27FC236}">
                <a16:creationId xmlns="" xmlns:a16="http://schemas.microsoft.com/office/drawing/2014/main" id="{99844EDD-A009-B448-8471-4D5D895EFA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Zástupný symbol pro poznámky 2">
            <a:extLst>
              <a:ext uri="{FF2B5EF4-FFF2-40B4-BE49-F238E27FC236}">
                <a16:creationId xmlns="" xmlns:a16="http://schemas.microsoft.com/office/drawing/2014/main" id="{B8D01DAA-9C6B-9F47-A872-A7229F4E5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59428" name="Zástupný symbol pro číslo snímku 3">
            <a:extLst>
              <a:ext uri="{FF2B5EF4-FFF2-40B4-BE49-F238E27FC236}">
                <a16:creationId xmlns="" xmlns:a16="http://schemas.microsoft.com/office/drawing/2014/main" id="{8D4517C9-142E-4244-AF4D-1AB364A0BFF3}"/>
              </a:ext>
            </a:extLst>
          </p:cNvPr>
          <p:cNvSpPr txBox="1">
            <a:spLocks noGrp="1"/>
          </p:cNvSpPr>
          <p:nvPr/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7F373F-7A10-4C4B-9051-7D857555838E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97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>
            <a:extLst>
              <a:ext uri="{FF2B5EF4-FFF2-40B4-BE49-F238E27FC236}">
                <a16:creationId xmlns="" xmlns:a16="http://schemas.microsoft.com/office/drawing/2014/main" id="{0CA868CD-1CD9-C44F-82E9-D6B456979EB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E920A56F-A4C7-EF4C-91E4-52267DF4BCC4}" type="slidenum">
              <a:rPr lang="en-US" altLang="cs-CZ">
                <a:solidFill>
                  <a:srgbClr val="000000"/>
                </a:solidFill>
                <a:ea typeface="MS PGothic" panose="020B0600070205080204" pitchFamily="34" charset="-128"/>
              </a:rPr>
              <a:pPr algn="r">
                <a:spcBef>
                  <a:spcPct val="0"/>
                </a:spcBef>
              </a:pPr>
              <a:t>21</a:t>
            </a:fld>
            <a:endParaRPr lang="en-US" altLang="cs-CZ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368643" name="Rectangle 2">
            <a:extLst>
              <a:ext uri="{FF2B5EF4-FFF2-40B4-BE49-F238E27FC236}">
                <a16:creationId xmlns="" xmlns:a16="http://schemas.microsoft.com/office/drawing/2014/main" id="{5AE9EB8E-46B0-574E-A390-9F82E7676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>
            <a:extLst>
              <a:ext uri="{FF2B5EF4-FFF2-40B4-BE49-F238E27FC236}">
                <a16:creationId xmlns="" xmlns:a16="http://schemas.microsoft.com/office/drawing/2014/main" id="{B84B24FD-1BC9-9149-909D-9B64A4A7C8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2625" y="4718050"/>
            <a:ext cx="5205413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782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Zástupný symbol pro obrázek snímku 1">
            <a:extLst>
              <a:ext uri="{FF2B5EF4-FFF2-40B4-BE49-F238E27FC236}">
                <a16:creationId xmlns="" xmlns:a16="http://schemas.microsoft.com/office/drawing/2014/main" id="{FFB65C8B-21C6-6341-988C-401E78CCF6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5" name="Zástupný symbol pro poznámky 2">
            <a:extLst>
              <a:ext uri="{FF2B5EF4-FFF2-40B4-BE49-F238E27FC236}">
                <a16:creationId xmlns="" xmlns:a16="http://schemas.microsoft.com/office/drawing/2014/main" id="{7718129E-EB45-AC4F-96DC-BBA8E5AE22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264196" name="Zástupný symbol pro číslo snímku 3">
            <a:extLst>
              <a:ext uri="{FF2B5EF4-FFF2-40B4-BE49-F238E27FC236}">
                <a16:creationId xmlns="" xmlns:a16="http://schemas.microsoft.com/office/drawing/2014/main" id="{4550DCEF-3EE4-294F-88F8-704663612CD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3F158506-C828-2E4D-9568-194DA970C6FD}" type="slidenum">
              <a:rPr lang="cs-CZ" altLang="cs-CZ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/>
              <a:t>22</a:t>
            </a:fld>
            <a:endParaRPr lang="cs-CZ" altLang="cs-CZ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13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0B6D600-73BF-2F44-B0AD-6C849CE96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C71DF3CE-5F76-C846-8E50-8DFF96C44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0F084A54-9864-7344-9BEC-98520A1FB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313F-A81F-A441-99DF-3D2AD3EF748B}" type="datetimeFigureOut">
              <a:rPr lang="cs-CZ" smtClean="0"/>
              <a:t>17. 10. 2019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BDE0B562-988E-A945-9017-AC3F4627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26E72B7-33D4-B243-984C-96AB9E8EF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CC99-673C-4D42-8A70-554B0B9429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194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F26D49E-E26B-0249-82EC-8076F4BC8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D147344F-D528-B042-AC59-2F42A3500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F6286AEC-7B91-7046-A22C-D1143DFB5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313F-A81F-A441-99DF-3D2AD3EF748B}" type="datetimeFigureOut">
              <a:rPr lang="cs-CZ" smtClean="0"/>
              <a:t>17. 10. 2019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A56780B-E718-4349-8D95-8A57535AB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7A3CE51-E2F4-2741-8298-1A882728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CC99-673C-4D42-8A70-554B0B9429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831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4480402D-CF70-2746-A307-E98CD08680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8CF35F1-1F7D-AF4E-A6F6-E3682FD02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4412C82B-7332-1043-9ECD-CD11A245D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313F-A81F-A441-99DF-3D2AD3EF748B}" type="datetimeFigureOut">
              <a:rPr lang="cs-CZ" smtClean="0"/>
              <a:t>17. 10. 2019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B162FA5-3743-C148-BDA1-76F059E47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4B896BB8-8003-3544-AA4E-508ACADB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CC99-673C-4D42-8A70-554B0B9429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813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556EDBF-7EDF-0F4E-8EAE-DCED1E829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817498B8-E90C-B24F-924A-974B2C3C1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05E8E65E-0A7E-B04C-9F72-9D0E32034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313F-A81F-A441-99DF-3D2AD3EF748B}" type="datetimeFigureOut">
              <a:rPr lang="cs-CZ" smtClean="0"/>
              <a:t>17. 10. 2019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234DF671-E276-8C4B-85E2-A09625781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C0E6A27-3866-964B-96C3-4258152CA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CC99-673C-4D42-8A70-554B0B9429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7839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C39AF48-390C-9643-9F9A-9839590BF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CBEC4C67-D9C9-FC42-8463-338A9507B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291D6647-7E15-4044-ADC0-16F1DC51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313F-A81F-A441-99DF-3D2AD3EF748B}" type="datetimeFigureOut">
              <a:rPr lang="cs-CZ" smtClean="0"/>
              <a:t>17. 10. 2019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9D7FBA2D-847A-C44D-BF7A-C215C2101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035D84D1-7BCD-3245-999F-4099AA6ED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CC99-673C-4D42-8A70-554B0B9429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6492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90B4D68-79EF-8441-98FA-C877CC65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32B661A9-5667-B64E-98FD-C4C7731E2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A5036661-0DCB-744C-B7F2-C141042E8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2D3B572C-4A72-4842-A98F-CC730202B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313F-A81F-A441-99DF-3D2AD3EF748B}" type="datetimeFigureOut">
              <a:rPr lang="cs-CZ" smtClean="0"/>
              <a:t>17. 10. 2019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B65E7508-A095-044B-808F-6EF78EE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3DFBA02F-C191-744C-B480-38F968FC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CC99-673C-4D42-8A70-554B0B9429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786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CF323D1-7EB6-684C-B47A-E36A034F7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5BE71903-9DC8-6443-9B8B-8041F650C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F71AA34B-BB58-0841-96EE-D2D0FF644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0893F449-EA52-C646-BD5C-AD3B3D3ED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F0142311-D817-574D-AA9D-56F8EFF4CD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F7F251C1-273C-B84F-AF01-584E643D8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313F-A81F-A441-99DF-3D2AD3EF748B}" type="datetimeFigureOut">
              <a:rPr lang="cs-CZ" smtClean="0"/>
              <a:t>17. 10. 2019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92A08C0A-20EF-A442-A872-5F28A283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D94A4D11-05C9-6641-8C16-6D8AC1FB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CC99-673C-4D42-8A70-554B0B9429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313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5B26A84-0842-CC4B-88C4-F9C7861EC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74C61A6B-699A-E44D-B583-342454AF1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313F-A81F-A441-99DF-3D2AD3EF748B}" type="datetimeFigureOut">
              <a:rPr lang="cs-CZ" smtClean="0"/>
              <a:t>17. 10. 2019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89D9AB72-0232-6E4F-AF80-EB7A3B82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2BB0DD81-B0CE-9941-92CB-F9E21D107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CC99-673C-4D42-8A70-554B0B9429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45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D22D3BE0-1FE6-984D-8F8B-ED7ED559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313F-A81F-A441-99DF-3D2AD3EF748B}" type="datetimeFigureOut">
              <a:rPr lang="cs-CZ" smtClean="0"/>
              <a:t>17. 10. 2019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5CA08A93-0EAB-EE47-9735-D8454E97A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D50983E4-D2C8-B448-9CFA-17DD155B7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CC99-673C-4D42-8A70-554B0B9429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426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3F05A0B-1EAF-8948-81CD-4CABAE40C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22DE5652-2B03-DE47-92EB-290EAD9F0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270CD6C5-22E5-204F-AC6E-AB11DA913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D970974A-65D8-E547-85B1-5568EE927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313F-A81F-A441-99DF-3D2AD3EF748B}" type="datetimeFigureOut">
              <a:rPr lang="cs-CZ" smtClean="0"/>
              <a:t>17. 10. 2019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3FDD3D75-037B-9341-AF4C-62CD35C9F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E1B95BE9-6511-FA47-A262-9A8ABD22E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CC99-673C-4D42-8A70-554B0B9429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593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7907CCB-4A02-AF45-9F76-6A763F77F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9073FDE1-DCB0-0D4D-B2D1-2415C30FB4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614FD0C4-7546-4F46-A0DA-644C52798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DC3CC5C1-4AE7-4048-88B3-65772E3DD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313F-A81F-A441-99DF-3D2AD3EF748B}" type="datetimeFigureOut">
              <a:rPr lang="cs-CZ" smtClean="0"/>
              <a:t>17. 10. 2019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B917C38D-0FB1-DC4B-800B-0EE5A2917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1663158B-5B8F-8642-B511-1147AFDB3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9CC99-673C-4D42-8A70-554B0B9429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81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DD398823-C750-104F-AD53-B83F490A2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D71C01F2-DF58-9746-947A-3AB5943F4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6F70950D-2FCB-0648-BFC6-D362040B9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C313F-A81F-A441-99DF-3D2AD3EF748B}" type="datetimeFigureOut">
              <a:rPr lang="cs-CZ" smtClean="0"/>
              <a:t>17. 10. 2019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D257B6FE-310D-7346-B0F5-A8D7F94F0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8744046-F554-5548-A9F9-E63B7814E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9CC99-673C-4D42-8A70-554B0B9429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95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236" name="Picture 4" descr="logo">
            <a:extLst>
              <a:ext uri="{FF2B5EF4-FFF2-40B4-BE49-F238E27FC236}">
                <a16:creationId xmlns="" xmlns:a16="http://schemas.microsoft.com/office/drawing/2014/main" id="{63B386B9-A502-664E-8598-B9BF254CE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4724401"/>
            <a:ext cx="19288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5237" name="Picture 5">
            <a:extLst>
              <a:ext uri="{FF2B5EF4-FFF2-40B4-BE49-F238E27FC236}">
                <a16:creationId xmlns="" xmlns:a16="http://schemas.microsoft.com/office/drawing/2014/main" id="{C081AEF6-7DC5-8C48-8D1B-BBCC4AA1D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32000" contras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963" y="4589464"/>
            <a:ext cx="194310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5238" name="Picture 2">
            <a:extLst>
              <a:ext uri="{FF2B5EF4-FFF2-40B4-BE49-F238E27FC236}">
                <a16:creationId xmlns="" xmlns:a16="http://schemas.microsoft.com/office/drawing/2014/main" id="{9932B4B0-4EEF-604B-BDBB-DF1AAFB9F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3" y="4527551"/>
            <a:ext cx="3048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B7319702-5CB3-4242-BF81-9CBCA9C979F5}"/>
              </a:ext>
            </a:extLst>
          </p:cNvPr>
          <p:cNvSpPr txBox="1"/>
          <p:nvPr/>
        </p:nvSpPr>
        <p:spPr>
          <a:xfrm>
            <a:off x="2379096" y="579015"/>
            <a:ext cx="77133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Úskalí terapie </a:t>
            </a:r>
            <a:r>
              <a:rPr lang="cs-CZ" sz="5400" b="1" dirty="0" err="1"/>
              <a:t>prostanoidy</a:t>
            </a:r>
            <a:endParaRPr lang="cs-CZ" sz="54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168D3500-9045-C44D-A14C-D9DE39BECDC9}"/>
              </a:ext>
            </a:extLst>
          </p:cNvPr>
          <p:cNvSpPr txBox="1"/>
          <p:nvPr/>
        </p:nvSpPr>
        <p:spPr>
          <a:xfrm>
            <a:off x="4487863" y="2691782"/>
            <a:ext cx="3409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Vladimír Dytrych</a:t>
            </a:r>
          </a:p>
        </p:txBody>
      </p:sp>
    </p:spTree>
    <p:extLst>
      <p:ext uri="{BB962C8B-B14F-4D97-AF65-F5344CB8AC3E}">
        <p14:creationId xmlns:p14="http://schemas.microsoft.com/office/powerpoint/2010/main" val="311884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49B1CA8-97D0-9A43-84BC-DEF924786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Nežádoucí účinky </a:t>
            </a:r>
            <a:r>
              <a:rPr lang="cs-CZ" dirty="0" err="1"/>
              <a:t>prostanoidů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511A5D0-5663-EC4F-8AFA-6038FB2FE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Poučení pacienta o nežádoucích účincích léčby a včasném hlášení nežádoucích účinků</a:t>
            </a:r>
          </a:p>
          <a:p>
            <a:r>
              <a:rPr lang="cs-CZ" dirty="0"/>
              <a:t>Řada nežádoucích účinků se časem zmírní či odezní</a:t>
            </a:r>
          </a:p>
          <a:p>
            <a:r>
              <a:rPr lang="cs-CZ" dirty="0"/>
              <a:t>Využití nefarmakologických a farmakologických opatření v řešení nežádoucích účinků (dieta a způsob stravovaní, </a:t>
            </a:r>
            <a:r>
              <a:rPr lang="cs-CZ" dirty="0" err="1"/>
              <a:t>andiarhoika</a:t>
            </a:r>
            <a:r>
              <a:rPr lang="cs-CZ" dirty="0"/>
              <a:t> a antiemetika, analgetika) – individuální přístup</a:t>
            </a:r>
          </a:p>
          <a:p>
            <a:r>
              <a:rPr lang="cs-CZ" dirty="0"/>
              <a:t>Přechodné snížení dávky s pokusem o pozvolné opětovné navyšování dávky s využitím nefarmakologických a farmakologických opatření</a:t>
            </a:r>
          </a:p>
          <a:p>
            <a:r>
              <a:rPr lang="cs-CZ" dirty="0"/>
              <a:t>Vyloučení jiné etiologie obtíží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098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55EBA5A2-7506-464B-9A1B-FB824DB8366D}"/>
              </a:ext>
            </a:extLst>
          </p:cNvPr>
          <p:cNvSpPr txBox="1"/>
          <p:nvPr/>
        </p:nvSpPr>
        <p:spPr>
          <a:xfrm>
            <a:off x="5911269" y="1957298"/>
            <a:ext cx="4966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Terapie </a:t>
            </a:r>
            <a:r>
              <a:rPr lang="cs-CZ" dirty="0" err="1"/>
              <a:t>prostanoidy</a:t>
            </a:r>
            <a:r>
              <a:rPr lang="cs-CZ" dirty="0"/>
              <a:t> je spojená s trombocytopenii, která koreluje s dávkou a </a:t>
            </a:r>
            <a:r>
              <a:rPr lang="cs-CZ" dirty="0" err="1"/>
              <a:t>hemodynamickou</a:t>
            </a:r>
            <a:r>
              <a:rPr lang="cs-CZ" dirty="0"/>
              <a:t> závažností</a:t>
            </a:r>
          </a:p>
          <a:p>
            <a:endParaRPr lang="cs-CZ" dirty="0"/>
          </a:p>
          <a:p>
            <a:r>
              <a:rPr lang="cs-CZ" dirty="0"/>
              <a:t>Ve většině případů je trombocytopenie mírná a klinicky nevýznamná</a:t>
            </a:r>
          </a:p>
          <a:p>
            <a:endParaRPr lang="cs-CZ" dirty="0"/>
          </a:p>
          <a:p>
            <a:r>
              <a:rPr lang="cs-CZ" dirty="0"/>
              <a:t>Vzácně vede k závažným krvácivým komplikacím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0AA519F3-6999-6C4B-9088-92105853A312}"/>
              </a:ext>
            </a:extLst>
          </p:cNvPr>
          <p:cNvSpPr txBox="1"/>
          <p:nvPr/>
        </p:nvSpPr>
        <p:spPr>
          <a:xfrm>
            <a:off x="8394533" y="5833633"/>
            <a:ext cx="2724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CHEST 2009; </a:t>
            </a:r>
            <a:r>
              <a:rPr lang="cs-CZ" dirty="0" smtClean="0"/>
              <a:t>135:130-136 </a:t>
            </a:r>
            <a:endParaRPr lang="cs-CZ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29" y="1887514"/>
            <a:ext cx="2871935" cy="407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43" y="130905"/>
            <a:ext cx="5316704" cy="154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9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Line 7">
            <a:extLst>
              <a:ext uri="{FF2B5EF4-FFF2-40B4-BE49-F238E27FC236}">
                <a16:creationId xmlns="" xmlns:a16="http://schemas.microsoft.com/office/drawing/2014/main" id="{EDC6ACE4-A337-0F4A-ABB0-39473DE0A82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0089" y="1500188"/>
            <a:ext cx="825182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4371" name="Line 5">
            <a:extLst>
              <a:ext uri="{FF2B5EF4-FFF2-40B4-BE49-F238E27FC236}">
                <a16:creationId xmlns="" xmlns:a16="http://schemas.microsoft.com/office/drawing/2014/main" id="{C692F715-22FE-B64A-9D49-1DA9D1F2C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163" y="1492250"/>
            <a:ext cx="8331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cs-CZ"/>
          </a:p>
        </p:txBody>
      </p:sp>
      <p:pic>
        <p:nvPicPr>
          <p:cNvPr id="314372" name="Picture 4">
            <a:extLst>
              <a:ext uri="{FF2B5EF4-FFF2-40B4-BE49-F238E27FC236}">
                <a16:creationId xmlns="" xmlns:a16="http://schemas.microsoft.com/office/drawing/2014/main" id="{3287AFFA-64CF-ED4F-97D0-5FBC3C12B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1" t="22638" r="11406" b="42665"/>
          <a:stretch>
            <a:fillRect/>
          </a:stretch>
        </p:blipFill>
        <p:spPr bwMode="auto">
          <a:xfrm>
            <a:off x="3935414" y="1501775"/>
            <a:ext cx="4319587" cy="1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4373" name="Rectangle 3">
            <a:extLst>
              <a:ext uri="{FF2B5EF4-FFF2-40B4-BE49-F238E27FC236}">
                <a16:creationId xmlns="" xmlns:a16="http://schemas.microsoft.com/office/drawing/2014/main" id="{0B96FC16-6935-8546-9B99-3958D6F9F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Univers" panose="020B05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Univers" panose="020B05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Univers" panose="020B05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3600" b="1" dirty="0">
                <a:latin typeface="Arial" panose="020B0604020202020204" pitchFamily="34" charset="0"/>
              </a:rPr>
              <a:t>EPOPROSTENOL</a:t>
            </a:r>
            <a:endParaRPr lang="en-GB" altLang="cs-CZ" sz="3600" b="1" dirty="0">
              <a:latin typeface="Arial" panose="020B0604020202020204" pitchFamily="34" charset="0"/>
            </a:endParaRPr>
          </a:p>
        </p:txBody>
      </p:sp>
      <p:graphicFrame>
        <p:nvGraphicFramePr>
          <p:cNvPr id="18" name="Content Placeholder 3">
            <a:extLst>
              <a:ext uri="{FF2B5EF4-FFF2-40B4-BE49-F238E27FC236}">
                <a16:creationId xmlns="" xmlns:a16="http://schemas.microsoft.com/office/drawing/2014/main" id="{EB007EC6-EB32-3C4B-A592-2A66DBCF57B6}"/>
              </a:ext>
            </a:extLst>
          </p:cNvPr>
          <p:cNvGraphicFramePr>
            <a:graphicFrameLocks/>
          </p:cNvGraphicFramePr>
          <p:nvPr/>
        </p:nvGraphicFramePr>
        <p:xfrm>
          <a:off x="1971676" y="3716339"/>
          <a:ext cx="8228013" cy="2271711"/>
        </p:xfrm>
        <a:graphic>
          <a:graphicData uri="http://schemas.openxmlformats.org/drawingml/2006/table">
            <a:tbl>
              <a:tblPr firstRow="1" bandRow="1"/>
              <a:tblGrid>
                <a:gridCol w="42972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307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9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/>
                        <a:t>Room</a:t>
                      </a:r>
                      <a:r>
                        <a:rPr lang="en-GB" sz="1600" baseline="0" dirty="0"/>
                        <a:t> </a:t>
                      </a:r>
                      <a:r>
                        <a:rPr lang="en-GB" sz="1600" dirty="0"/>
                        <a:t>temperature stable epoprostenol</a:t>
                      </a:r>
                      <a:r>
                        <a:rPr lang="en-GB" sz="1600" baseline="30000" dirty="0"/>
                        <a:t>1</a:t>
                      </a:r>
                    </a:p>
                  </a:txBody>
                  <a:tcPr marL="95494" marR="95494" marT="45739" marB="4573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/>
                        <a:t>Epoprostenol</a:t>
                      </a:r>
                      <a:r>
                        <a:rPr lang="en-GB" sz="1600" baseline="30000" dirty="0"/>
                        <a:t>2</a:t>
                      </a:r>
                    </a:p>
                  </a:txBody>
                  <a:tcPr marL="95494" marR="95494" marT="45739" marB="4573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9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>
                          <a:solidFill>
                            <a:srgbClr val="00004C"/>
                          </a:solidFill>
                        </a:rPr>
                        <a:t>Arginine buffer</a:t>
                      </a:r>
                    </a:p>
                  </a:txBody>
                  <a:tcPr marL="95494" marR="95494" marT="45739" marB="4573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>
                          <a:solidFill>
                            <a:srgbClr val="00004C"/>
                          </a:solidFill>
                        </a:rPr>
                        <a:t>Glycine buffer</a:t>
                      </a:r>
                    </a:p>
                  </a:txBody>
                  <a:tcPr marL="95494" marR="95494" marT="45739" marB="45739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9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>
                          <a:solidFill>
                            <a:srgbClr val="00004C"/>
                          </a:solidFill>
                        </a:rPr>
                        <a:t>Sucrose bulking agent</a:t>
                      </a:r>
                    </a:p>
                  </a:txBody>
                  <a:tcPr marL="95494" marR="95494" marT="45739" marB="4573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 err="1">
                          <a:solidFill>
                            <a:srgbClr val="00004C"/>
                          </a:solidFill>
                        </a:rPr>
                        <a:t>Mannitol</a:t>
                      </a:r>
                      <a:r>
                        <a:rPr lang="en-GB" sz="1600" dirty="0">
                          <a:solidFill>
                            <a:srgbClr val="00004C"/>
                          </a:solidFill>
                        </a:rPr>
                        <a:t> bulking agent</a:t>
                      </a:r>
                    </a:p>
                  </a:txBody>
                  <a:tcPr marL="95494" marR="95494" marT="45739" marB="4573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9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>
                          <a:solidFill>
                            <a:srgbClr val="00004C"/>
                          </a:solidFill>
                        </a:rPr>
                        <a:t>Commercially available diluents </a:t>
                      </a:r>
                    </a:p>
                    <a:p>
                      <a:r>
                        <a:rPr lang="en-GB" sz="1600" dirty="0">
                          <a:solidFill>
                            <a:srgbClr val="00004C"/>
                          </a:solidFill>
                        </a:rPr>
                        <a:t>(sterile water or 0.9% </a:t>
                      </a:r>
                      <a:r>
                        <a:rPr lang="en-GB" sz="1600" dirty="0" err="1">
                          <a:solidFill>
                            <a:srgbClr val="00004C"/>
                          </a:solidFill>
                        </a:rPr>
                        <a:t>NaCl</a:t>
                      </a:r>
                      <a:r>
                        <a:rPr lang="en-GB" sz="1600" dirty="0">
                          <a:solidFill>
                            <a:srgbClr val="00004C"/>
                          </a:solidFill>
                        </a:rPr>
                        <a:t>)</a:t>
                      </a:r>
                    </a:p>
                  </a:txBody>
                  <a:tcPr marL="95494" marR="95494" marT="45739" marB="4573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>
                          <a:solidFill>
                            <a:srgbClr val="00004C"/>
                          </a:solidFill>
                        </a:rPr>
                        <a:t>Requires specific diluent</a:t>
                      </a:r>
                    </a:p>
                  </a:txBody>
                  <a:tcPr marL="95494" marR="95494" marT="45739" marB="4573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9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>
                          <a:solidFill>
                            <a:srgbClr val="00004C"/>
                          </a:solidFill>
                        </a:rPr>
                        <a:t>Stable at room temperature for </a:t>
                      </a:r>
                      <a:r>
                        <a:rPr lang="en-GB" sz="1600" dirty="0">
                          <a:solidFill>
                            <a:srgbClr val="00004C"/>
                          </a:solidFill>
                          <a:latin typeface="Arial"/>
                          <a:cs typeface="Arial"/>
                        </a:rPr>
                        <a:t>up</a:t>
                      </a:r>
                      <a:r>
                        <a:rPr lang="en-GB" sz="1600" baseline="0" dirty="0">
                          <a:solidFill>
                            <a:srgbClr val="00004C"/>
                          </a:solidFill>
                          <a:latin typeface="Arial"/>
                          <a:cs typeface="Arial"/>
                        </a:rPr>
                        <a:t> to</a:t>
                      </a:r>
                      <a:r>
                        <a:rPr lang="en-GB" sz="1600" dirty="0">
                          <a:solidFill>
                            <a:srgbClr val="00004C"/>
                          </a:solidFill>
                          <a:latin typeface="Arial"/>
                          <a:cs typeface="Arial"/>
                        </a:rPr>
                        <a:t> </a:t>
                      </a:r>
                      <a:br>
                        <a:rPr lang="en-GB" sz="1600" dirty="0">
                          <a:solidFill>
                            <a:srgbClr val="00004C"/>
                          </a:solidFill>
                          <a:latin typeface="Arial"/>
                          <a:cs typeface="Arial"/>
                        </a:rPr>
                      </a:br>
                      <a:r>
                        <a:rPr lang="en-GB" sz="1600" dirty="0">
                          <a:solidFill>
                            <a:srgbClr val="00004C"/>
                          </a:solidFill>
                          <a:latin typeface="Arial"/>
                          <a:cs typeface="Arial"/>
                        </a:rPr>
                        <a:t>48 hrs</a:t>
                      </a:r>
                      <a:endParaRPr lang="en-GB" sz="1600" dirty="0">
                        <a:solidFill>
                          <a:srgbClr val="00004C"/>
                        </a:solidFill>
                      </a:endParaRPr>
                    </a:p>
                  </a:txBody>
                  <a:tcPr marL="95494" marR="95494" marT="45739" marB="4573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dirty="0">
                          <a:solidFill>
                            <a:srgbClr val="00004C"/>
                          </a:solidFill>
                        </a:rPr>
                        <a:t>Stable at room</a:t>
                      </a:r>
                      <a:r>
                        <a:rPr lang="en-GB" sz="1600" baseline="0" dirty="0">
                          <a:solidFill>
                            <a:srgbClr val="00004C"/>
                          </a:solidFill>
                        </a:rPr>
                        <a:t> temperature for &lt; 8 </a:t>
                      </a:r>
                      <a:r>
                        <a:rPr lang="en-GB" sz="1600" baseline="0" dirty="0" err="1">
                          <a:solidFill>
                            <a:srgbClr val="00004C"/>
                          </a:solidFill>
                        </a:rPr>
                        <a:t>hrs</a:t>
                      </a:r>
                      <a:endParaRPr lang="en-GB" sz="1600" baseline="0" dirty="0">
                        <a:solidFill>
                          <a:srgbClr val="00004C"/>
                        </a:solidFill>
                      </a:endParaRPr>
                    </a:p>
                    <a:p>
                      <a:r>
                        <a:rPr lang="en-GB" sz="1600" baseline="0" dirty="0">
                          <a:solidFill>
                            <a:srgbClr val="00004C"/>
                          </a:solidFill>
                        </a:rPr>
                        <a:t>(24 </a:t>
                      </a:r>
                      <a:r>
                        <a:rPr lang="en-GB" sz="1600" baseline="0" dirty="0" err="1">
                          <a:solidFill>
                            <a:srgbClr val="00004C"/>
                          </a:solidFill>
                        </a:rPr>
                        <a:t>hrs</a:t>
                      </a:r>
                      <a:r>
                        <a:rPr lang="en-GB" sz="1600" baseline="0" dirty="0">
                          <a:solidFill>
                            <a:srgbClr val="00004C"/>
                          </a:solidFill>
                        </a:rPr>
                        <a:t> with ice packs)</a:t>
                      </a:r>
                      <a:endParaRPr lang="en-GB" sz="1600" dirty="0">
                        <a:solidFill>
                          <a:srgbClr val="00004C"/>
                        </a:solidFill>
                      </a:endParaRPr>
                    </a:p>
                  </a:txBody>
                  <a:tcPr marL="95494" marR="95494" marT="45739" marB="4573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4385" name="TextBox 5">
            <a:extLst>
              <a:ext uri="{FF2B5EF4-FFF2-40B4-BE49-F238E27FC236}">
                <a16:creationId xmlns="" xmlns:a16="http://schemas.microsoft.com/office/drawing/2014/main" id="{3A37E2BD-3F2D-4B44-842C-9F8233F5E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3575" y="6280151"/>
            <a:ext cx="3517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Univers" panose="020B05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Univers" panose="020B05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Univers" panose="020B05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cs-CZ" sz="1200" dirty="0">
                <a:latin typeface="Arial" panose="020B0604020202020204" pitchFamily="34" charset="0"/>
                <a:ea typeface="ヒラギノ角ゴ Pro W3" panose="020B0300000000000000" pitchFamily="34" charset="-128"/>
              </a:rPr>
              <a:t>1. </a:t>
            </a:r>
            <a:r>
              <a:rPr lang="en-GB" altLang="cs-CZ" sz="1200" dirty="0" err="1">
                <a:latin typeface="Arial" panose="020B0604020202020204" pitchFamily="34" charset="0"/>
                <a:ea typeface="ヒラギノ角ゴ Pro W3" panose="020B0300000000000000" pitchFamily="34" charset="-128"/>
              </a:rPr>
              <a:t>Veletri</a:t>
            </a:r>
            <a:r>
              <a:rPr lang="en-GB" altLang="cs-CZ" sz="1200" dirty="0">
                <a:latin typeface="Arial" panose="020B0604020202020204" pitchFamily="34" charset="0"/>
                <a:ea typeface="ヒラギノ角ゴ Pro W3" panose="020B0300000000000000" pitchFamily="34" charset="-128"/>
              </a:rPr>
              <a:t> US prescribing information June 2012.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cs-CZ" sz="1200" dirty="0">
                <a:latin typeface="Arial" panose="020B0604020202020204" pitchFamily="34" charset="0"/>
                <a:ea typeface="ヒラギノ角ゴ Pro W3" panose="020B0300000000000000" pitchFamily="34" charset="-128"/>
              </a:rPr>
              <a:t>2. </a:t>
            </a:r>
            <a:r>
              <a:rPr lang="en-GB" altLang="cs-CZ" sz="1200" dirty="0" err="1">
                <a:latin typeface="Arial" panose="020B0604020202020204" pitchFamily="34" charset="0"/>
                <a:ea typeface="ヒラギノ角ゴ Pro W3" panose="020B0300000000000000" pitchFamily="34" charset="-128"/>
              </a:rPr>
              <a:t>Flolan</a:t>
            </a:r>
            <a:r>
              <a:rPr lang="en-GB" altLang="cs-CZ" sz="1200" dirty="0">
                <a:latin typeface="Arial" panose="020B0604020202020204" pitchFamily="34" charset="0"/>
                <a:ea typeface="ヒラギノ角ゴ Pro W3" panose="020B0300000000000000" pitchFamily="34" charset="-128"/>
              </a:rPr>
              <a:t> US prescribing information March 2011</a:t>
            </a:r>
            <a:r>
              <a:rPr lang="en-GB" altLang="cs-CZ" sz="1200" dirty="0">
                <a:solidFill>
                  <a:srgbClr val="FFFFFF"/>
                </a:solidFill>
                <a:latin typeface="Arial" panose="020B0604020202020204" pitchFamily="34" charset="0"/>
                <a:ea typeface="ヒラギノ角ゴ Pro W3" panose="020B0300000000000000" pitchFamily="34" charset="-128"/>
              </a:rPr>
              <a:t>.</a:t>
            </a:r>
            <a:endParaRPr lang="en-US" altLang="cs-CZ" sz="1200" dirty="0">
              <a:solidFill>
                <a:srgbClr val="FFFFFF"/>
              </a:solidFill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009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Line 7">
            <a:extLst>
              <a:ext uri="{FF2B5EF4-FFF2-40B4-BE49-F238E27FC236}">
                <a16:creationId xmlns="" xmlns:a16="http://schemas.microsoft.com/office/drawing/2014/main" id="{80BD0BF0-20A6-CF4B-B3A7-3D1F9B5013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0089" y="1500188"/>
            <a:ext cx="825182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8467" name="Line 5">
            <a:extLst>
              <a:ext uri="{FF2B5EF4-FFF2-40B4-BE49-F238E27FC236}">
                <a16:creationId xmlns="" xmlns:a16="http://schemas.microsoft.com/office/drawing/2014/main" id="{06231671-2073-5A44-826A-9B0F5D0375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163" y="1492250"/>
            <a:ext cx="8331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cs-CZ"/>
          </a:p>
        </p:txBody>
      </p:sp>
      <p:pic>
        <p:nvPicPr>
          <p:cNvPr id="318468" name="Picture 3">
            <a:extLst>
              <a:ext uri="{FF2B5EF4-FFF2-40B4-BE49-F238E27FC236}">
                <a16:creationId xmlns="" xmlns:a16="http://schemas.microsoft.com/office/drawing/2014/main" id="{14C0710C-C318-794F-8573-AE228EF48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9" t="27180" r="8659" b="56371"/>
          <a:stretch>
            <a:fillRect/>
          </a:stretch>
        </p:blipFill>
        <p:spPr bwMode="auto">
          <a:xfrm>
            <a:off x="2063750" y="333375"/>
            <a:ext cx="8135938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69" name="Text Box 4">
            <a:extLst>
              <a:ext uri="{FF2B5EF4-FFF2-40B4-BE49-F238E27FC236}">
                <a16:creationId xmlns="" xmlns:a16="http://schemas.microsoft.com/office/drawing/2014/main" id="{2FEB8C1D-D240-704A-B149-24BB626EF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1753" y="6235315"/>
            <a:ext cx="439011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Univers" panose="020B05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Univers" panose="020B05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Univers" panose="020B05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cs-CZ" sz="1600" dirty="0" err="1">
                <a:latin typeface="Arial" panose="020B0604020202020204" pitchFamily="34" charset="0"/>
                <a:ea typeface="MS PGothic" panose="020B0600070205080204" pitchFamily="34" charset="-128"/>
              </a:rPr>
              <a:t>Sitbon</a:t>
            </a:r>
            <a:r>
              <a:rPr lang="en-GB" altLang="cs-CZ" sz="1600" dirty="0">
                <a:latin typeface="Arial" panose="020B0604020202020204" pitchFamily="34" charset="0"/>
                <a:ea typeface="MS PGothic" panose="020B0600070205080204" pitchFamily="34" charset="-128"/>
              </a:rPr>
              <a:t> et al. </a:t>
            </a:r>
            <a:r>
              <a:rPr lang="en-US" altLang="cs-CZ" sz="1600" i="1" dirty="0">
                <a:latin typeface="Arial" panose="020B0604020202020204" pitchFamily="34" charset="0"/>
                <a:ea typeface="MS PGothic" panose="020B0600070205080204" pitchFamily="34" charset="-128"/>
              </a:rPr>
              <a:t>Am J Respir </a:t>
            </a:r>
            <a:r>
              <a:rPr lang="en-US" altLang="cs-CZ" sz="1600" i="1" dirty="0" err="1">
                <a:latin typeface="Arial" panose="020B0604020202020204" pitchFamily="34" charset="0"/>
                <a:ea typeface="MS PGothic" panose="020B0600070205080204" pitchFamily="34" charset="-128"/>
              </a:rPr>
              <a:t>Crit</a:t>
            </a:r>
            <a:r>
              <a:rPr lang="en-US" altLang="cs-CZ" sz="1600" i="1" dirty="0">
                <a:latin typeface="Arial" panose="020B0604020202020204" pitchFamily="34" charset="0"/>
                <a:ea typeface="MS PGothic" panose="020B0600070205080204" pitchFamily="34" charset="-128"/>
              </a:rPr>
              <a:t> Care Med</a:t>
            </a:r>
            <a:r>
              <a:rPr lang="en-US" altLang="cs-CZ" sz="1600" dirty="0">
                <a:latin typeface="Arial" panose="020B0604020202020204" pitchFamily="34" charset="0"/>
                <a:ea typeface="MS PGothic" panose="020B0600070205080204" pitchFamily="34" charset="-128"/>
              </a:rPr>
              <a:t> 2011</a:t>
            </a:r>
            <a:r>
              <a:rPr lang="en-US" altLang="cs-CZ" sz="1600" dirty="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2</a:t>
            </a:r>
            <a:endParaRPr lang="en-GB" altLang="cs-CZ" sz="1600" dirty="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8" name="Table 5">
            <a:extLst>
              <a:ext uri="{FF2B5EF4-FFF2-40B4-BE49-F238E27FC236}">
                <a16:creationId xmlns="" xmlns:a16="http://schemas.microsoft.com/office/drawing/2014/main" id="{E0136511-05DD-7B43-B6FE-C900E5E8D0CC}"/>
              </a:ext>
            </a:extLst>
          </p:cNvPr>
          <p:cNvGraphicFramePr>
            <a:graphicFrameLocks noGrp="1"/>
          </p:cNvGraphicFramePr>
          <p:nvPr/>
        </p:nvGraphicFramePr>
        <p:xfrm>
          <a:off x="2424113" y="3052763"/>
          <a:ext cx="7507288" cy="2824162"/>
        </p:xfrm>
        <a:graphic>
          <a:graphicData uri="http://schemas.openxmlformats.org/drawingml/2006/table">
            <a:tbl>
              <a:tblPr/>
              <a:tblGrid>
                <a:gridCol w="21383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843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843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9174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Univers Com 45 Light" pitchFamily="34" charset="0"/>
                        <a:defRPr sz="24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TSQM-9 (</a:t>
                      </a:r>
                      <a:r>
                        <a:rPr kumimoji="0" lang="en-US" altLang="en-US" sz="160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= 38)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Univers Com 45 Light" pitchFamily="34" charset="0"/>
                        <a:defRPr sz="24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Baseline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Univers Com 45 Light" pitchFamily="34" charset="0"/>
                        <a:defRPr sz="24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Month 3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Univers Com 45 Light" pitchFamily="34" charset="0"/>
                        <a:defRPr sz="24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Change from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baseline*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7136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Univers Com 45 Light" pitchFamily="34" charset="0"/>
                        <a:defRPr sz="24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Effectiveness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Univers Com 45 Light" pitchFamily="34" charset="0"/>
                        <a:defRPr sz="24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78.2 ± 12.6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Univers Com 45 Light" pitchFamily="34" charset="0"/>
                        <a:defRPr sz="24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74.7 ± 17.6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Univers Com 45 Light" pitchFamily="34" charset="0"/>
                        <a:defRPr sz="24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-3.5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(-8.7 to 1.7)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3179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Univers Com 45 Light" pitchFamily="34" charset="0"/>
                        <a:defRPr sz="24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Convenience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Univers Com 45 Light" pitchFamily="34" charset="0"/>
                        <a:defRPr sz="24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53.6 ± 15.8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Univers Com 45 Light" pitchFamily="34" charset="0"/>
                        <a:defRPr sz="24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66.4 ± 17.0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Univers Com 45 Light" pitchFamily="34" charset="0"/>
                        <a:defRPr sz="24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12.7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(6.1 to 19.3)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3961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Univers Com 45 Light" pitchFamily="34" charset="0"/>
                        <a:defRPr sz="24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Global satisfaction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Univers Com 45 Light" pitchFamily="34" charset="0"/>
                        <a:defRPr sz="24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71.8 ± 18.4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Univers Com 45 Light" pitchFamily="34" charset="0"/>
                        <a:defRPr sz="24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75.2 ± 15.6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Univers Com 45 Light" pitchFamily="34" charset="0"/>
                        <a:defRPr sz="24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(-1.3 to 8.1)</a:t>
                      </a: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0712">
                <a:tc gridSpan="4"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Univers Com 45 Light" pitchFamily="34" charset="0"/>
                        <a:defRPr sz="24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EA0B8C"/>
                        </a:buClr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Univers Com 45 Ligh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Mean±standard</a:t>
                      </a:r>
                      <a:r>
                        <a:rPr kumimoji="0" lang="en-US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deviation; * Mean (95% confidence limits of the mean) 	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8499" name="TextBox 7">
            <a:extLst>
              <a:ext uri="{FF2B5EF4-FFF2-40B4-BE49-F238E27FC236}">
                <a16:creationId xmlns="" xmlns:a16="http://schemas.microsoft.com/office/drawing/2014/main" id="{55EFB4F6-1FCB-7C44-93DD-0FC4CFE8F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207" y="6002337"/>
            <a:ext cx="5064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Univers" panose="020B05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Univers" panose="020B05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Univers" panose="020B05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cs-CZ" sz="1200" dirty="0">
                <a:latin typeface="Arial" panose="020B0604020202020204" pitchFamily="34" charset="0"/>
              </a:rPr>
              <a:t>TSQM-9: a tool used to measure a patient’s satisfaction with medication</a:t>
            </a:r>
            <a:endParaRPr lang="en-US" altLang="cs-CZ" sz="1200" dirty="0">
              <a:latin typeface="Arial" panose="020B0604020202020204" pitchFamily="34" charset="0"/>
            </a:endParaRPr>
          </a:p>
        </p:txBody>
      </p:sp>
      <p:sp>
        <p:nvSpPr>
          <p:cNvPr id="318500" name="TextBox 4">
            <a:extLst>
              <a:ext uri="{FF2B5EF4-FFF2-40B4-BE49-F238E27FC236}">
                <a16:creationId xmlns="" xmlns:a16="http://schemas.microsoft.com/office/drawing/2014/main" id="{F36B446B-D80E-9147-9C6A-7257BEDFC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776" y="2205038"/>
            <a:ext cx="8678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Univers" panose="020B05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Univers" panose="020B05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Univers" panose="020B05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cs-CZ" sz="1600" dirty="0">
                <a:latin typeface="Arial" panose="020B0604020202020204" pitchFamily="34" charset="0"/>
              </a:rPr>
              <a:t>EPITOME-2: Patients showed an increase in the score for the ‘convenience’ domain </a:t>
            </a:r>
            <a:br>
              <a:rPr lang="en-GB" altLang="cs-CZ" sz="1600" dirty="0">
                <a:latin typeface="Arial" panose="020B0604020202020204" pitchFamily="34" charset="0"/>
              </a:rPr>
            </a:br>
            <a:r>
              <a:rPr lang="en-GB" altLang="cs-CZ" sz="1600" dirty="0">
                <a:latin typeface="Arial" panose="020B0604020202020204" pitchFamily="34" charset="0"/>
              </a:rPr>
              <a:t>of the TSQM-9 questionnaire</a:t>
            </a:r>
          </a:p>
        </p:txBody>
      </p:sp>
    </p:spTree>
    <p:extLst>
      <p:ext uri="{BB962C8B-B14F-4D97-AF65-F5344CB8AC3E}">
        <p14:creationId xmlns:p14="http://schemas.microsoft.com/office/powerpoint/2010/main" val="15279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0A21CF0-045A-6541-ADDA-1834F0D2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Komplikace spojené s aplikací </a:t>
            </a:r>
            <a:r>
              <a:rPr lang="cs-CZ" b="1" dirty="0" err="1"/>
              <a:t>epoprostenolu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23F53B3-F330-3E43-A9A2-AADC630A8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Náhlé přerušení léčby (úmyslné, v důsledku </a:t>
            </a:r>
            <a:r>
              <a:rPr lang="cs-CZ" sz="3600" dirty="0" err="1"/>
              <a:t>malfunkce</a:t>
            </a:r>
            <a:r>
              <a:rPr lang="cs-CZ" sz="3600" dirty="0"/>
              <a:t> pumpy či katétrové komplikace) je spojeno s rizikem život ohrožujícího klinického zhoršení</a:t>
            </a:r>
          </a:p>
          <a:p>
            <a:r>
              <a:rPr lang="cs-CZ" sz="3600" dirty="0"/>
              <a:t>Neúmyslné zvýšení dávky (bolus) – riziko hypotenze</a:t>
            </a:r>
          </a:p>
        </p:txBody>
      </p:sp>
    </p:spTree>
    <p:extLst>
      <p:ext uri="{BB962C8B-B14F-4D97-AF65-F5344CB8AC3E}">
        <p14:creationId xmlns:p14="http://schemas.microsoft.com/office/powerpoint/2010/main" val="195548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D7DCC924-1A41-B440-83F6-83466FB0FAC8}"/>
              </a:ext>
            </a:extLst>
          </p:cNvPr>
          <p:cNvSpPr/>
          <p:nvPr/>
        </p:nvSpPr>
        <p:spPr>
          <a:xfrm>
            <a:off x="1100447" y="2156637"/>
            <a:ext cx="67728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Incidence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katetrových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sepsí u 192 pacientů léčených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i.v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epoprostenolem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– 0,15 na 1000 dnů léčby (</a:t>
            </a:r>
            <a:r>
              <a:rPr lang="cs-CZ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Staphylococcus</a:t>
            </a:r>
            <a:r>
              <a:rPr lang="cs-CZ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aureus, </a:t>
            </a:r>
            <a:r>
              <a:rPr lang="cs-CZ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Micrococcus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spp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.)</a:t>
            </a:r>
          </a:p>
          <a:p>
            <a:endParaRPr lang="cs-CZ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Incidence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katetrových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sepsí  u 224 pacientů léčených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i.v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epoprostenolem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a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i.v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treprostinilem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0,55 na 1000 dnů léčby (gramnegativní infekce 0,18 na 1000 dnů léčby). Pacienti léčeni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i.v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treprostinilem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měli vyšší incidenci infekcí (1,13 vs. 0,42)</a:t>
            </a:r>
          </a:p>
          <a:p>
            <a:endParaRPr lang="cs-CZ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372BCC6D-CDAF-1C49-8603-DC5F5905C1AF}"/>
              </a:ext>
            </a:extLst>
          </p:cNvPr>
          <p:cNvSpPr txBox="1"/>
          <p:nvPr/>
        </p:nvSpPr>
        <p:spPr>
          <a:xfrm>
            <a:off x="1005853" y="491918"/>
            <a:ext cx="98921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/>
              <a:t>Katetrové</a:t>
            </a:r>
            <a:r>
              <a:rPr lang="cs-CZ" sz="4000" b="1" dirty="0"/>
              <a:t> sepse u pacientů s plicní hypertenzí</a:t>
            </a:r>
          </a:p>
          <a:p>
            <a:r>
              <a:rPr lang="cs-CZ" sz="4000" b="1" dirty="0"/>
              <a:t>léčených </a:t>
            </a:r>
            <a:r>
              <a:rPr lang="cs-CZ" sz="4000" b="1" dirty="0" err="1"/>
              <a:t>i.v</a:t>
            </a:r>
            <a:r>
              <a:rPr lang="cs-CZ" sz="4000" b="1" dirty="0"/>
              <a:t>. </a:t>
            </a:r>
            <a:r>
              <a:rPr lang="cs-CZ" sz="4000" b="1" dirty="0" err="1"/>
              <a:t>prostanoidy</a:t>
            </a:r>
            <a:r>
              <a:rPr lang="cs-CZ" sz="4000" b="1" dirty="0"/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7369C0A3-A52B-654C-8877-DE91EACFFE69}"/>
              </a:ext>
            </a:extLst>
          </p:cNvPr>
          <p:cNvSpPr txBox="1"/>
          <p:nvPr/>
        </p:nvSpPr>
        <p:spPr>
          <a:xfrm>
            <a:off x="7410203" y="5759532"/>
            <a:ext cx="403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Int</a:t>
            </a:r>
            <a:r>
              <a:rPr lang="cs-CZ" dirty="0"/>
              <a:t> J </a:t>
            </a:r>
            <a:r>
              <a:rPr lang="cs-CZ" dirty="0" err="1"/>
              <a:t>Clin</a:t>
            </a:r>
            <a:r>
              <a:rPr lang="cs-CZ" dirty="0"/>
              <a:t> </a:t>
            </a:r>
            <a:r>
              <a:rPr lang="cs-CZ" dirty="0" err="1"/>
              <a:t>Pract</a:t>
            </a:r>
            <a:r>
              <a:rPr lang="cs-CZ" dirty="0"/>
              <a:t> </a:t>
            </a:r>
            <a:r>
              <a:rPr lang="cs-CZ" dirty="0" err="1"/>
              <a:t>Suppl</a:t>
            </a:r>
            <a:r>
              <a:rPr lang="cs-CZ" dirty="0"/>
              <a:t>. 2008 Jul; (160): 5–9</a:t>
            </a:r>
          </a:p>
        </p:txBody>
      </p:sp>
    </p:spTree>
    <p:extLst>
      <p:ext uri="{BB962C8B-B14F-4D97-AF65-F5344CB8AC3E}">
        <p14:creationId xmlns:p14="http://schemas.microsoft.com/office/powerpoint/2010/main" val="367173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F33C717-CFF8-3448-9F66-556055055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BE40A47A-F175-D741-BD1C-570CE2A5A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42456"/>
            <a:ext cx="6326179" cy="215141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61F735F0-678A-A147-8CD6-FB62C7CEFBA7}"/>
              </a:ext>
            </a:extLst>
          </p:cNvPr>
          <p:cNvSpPr txBox="1"/>
          <p:nvPr/>
        </p:nvSpPr>
        <p:spPr>
          <a:xfrm>
            <a:off x="752230" y="4956680"/>
            <a:ext cx="7437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Řešeno přeprogramováním či záložní pumpou, nevedlo ke klinickému zhoršeni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A71B90A9-A4E5-5644-A27D-237185A1B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34914" r="23476" b="30220"/>
          <a:stretch>
            <a:fillRect/>
          </a:stretch>
        </p:blipFill>
        <p:spPr bwMode="auto">
          <a:xfrm>
            <a:off x="2500313" y="260350"/>
            <a:ext cx="6454501" cy="178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4">
            <a:extLst>
              <a:ext uri="{FF2B5EF4-FFF2-40B4-BE49-F238E27FC236}">
                <a16:creationId xmlns="" xmlns:a16="http://schemas.microsoft.com/office/drawing/2014/main" id="{EC08EE88-6723-8245-A618-E3E9E6DB1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7322" y="6170111"/>
            <a:ext cx="3306321" cy="3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1" rIns="91360" bIns="4568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cs-CZ" sz="1600" i="1" dirty="0"/>
              <a:t>Eur Respir J  </a:t>
            </a:r>
            <a:r>
              <a:rPr lang="cs-CZ" altLang="cs-CZ" sz="1600" dirty="0"/>
              <a:t>2006, 28: 1195-1203</a:t>
            </a:r>
          </a:p>
        </p:txBody>
      </p:sp>
      <p:pic>
        <p:nvPicPr>
          <p:cNvPr id="2050" name="Picture 2" descr="VÃ½sledek obrÃ¡zku pro pump for s.c. treprostin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292" y="2241897"/>
            <a:ext cx="3201508" cy="213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25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03F9F57D-7DD7-6F48-AEA2-880A87D2B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116" y="1741054"/>
            <a:ext cx="7125356" cy="418473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64904A78-3EE3-574D-B93B-B484CED54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44" y="449613"/>
            <a:ext cx="6870700" cy="9652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557E6B57-C9FF-474B-9C64-074E9778671E}"/>
              </a:ext>
            </a:extLst>
          </p:cNvPr>
          <p:cNvSpPr txBox="1"/>
          <p:nvPr/>
        </p:nvSpPr>
        <p:spPr>
          <a:xfrm>
            <a:off x="6602681" y="6085221"/>
            <a:ext cx="5284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Am</a:t>
            </a:r>
            <a:r>
              <a:rPr lang="cs-CZ" b="1" dirty="0"/>
              <a:t> J Respir </a:t>
            </a:r>
            <a:r>
              <a:rPr lang="cs-CZ" b="1" dirty="0" err="1"/>
              <a:t>Crit</a:t>
            </a:r>
            <a:r>
              <a:rPr lang="cs-CZ" b="1" dirty="0"/>
              <a:t> Care Med Vol 165. pp 800–804, 2002 </a:t>
            </a:r>
            <a:endParaRPr lang="cs-CZ" dirty="0"/>
          </a:p>
          <a:p>
            <a:endParaRPr lang="cs-CZ" dirty="0"/>
          </a:p>
        </p:txBody>
      </p:sp>
      <p:sp>
        <p:nvSpPr>
          <p:cNvPr id="5" name="Ovál 4"/>
          <p:cNvSpPr/>
          <p:nvPr/>
        </p:nvSpPr>
        <p:spPr>
          <a:xfrm>
            <a:off x="5681785" y="2633785"/>
            <a:ext cx="1055077" cy="75027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075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F59C23C-A095-E24B-B1AA-1642B5E26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533" y="74637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LONG-TERM SUBCUTANEOUS TREPROSTINIL THERAPY - </a:t>
            </a:r>
            <a:r>
              <a:rPr lang="cs-CZ" dirty="0" err="1"/>
              <a:t>discontinuation</a:t>
            </a:r>
            <a:r>
              <a:rPr lang="cs-CZ" dirty="0"/>
              <a:t> </a:t>
            </a:r>
            <a:r>
              <a:rPr lang="cs-CZ" dirty="0" err="1"/>
              <a:t>due</a:t>
            </a:r>
            <a:r>
              <a:rPr lang="cs-CZ" dirty="0"/>
              <a:t> to </a:t>
            </a:r>
            <a:r>
              <a:rPr lang="cs-CZ" dirty="0" err="1"/>
              <a:t>site</a:t>
            </a:r>
            <a:r>
              <a:rPr lang="cs-CZ" dirty="0"/>
              <a:t> </a:t>
            </a:r>
            <a:r>
              <a:rPr lang="cs-CZ" dirty="0" err="1"/>
              <a:t>pain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(860 </a:t>
            </a:r>
            <a:r>
              <a:rPr lang="cs-CZ" dirty="0" err="1"/>
              <a:t>patients</a:t>
            </a:r>
            <a:r>
              <a:rPr lang="cs-CZ" dirty="0"/>
              <a:t>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7C9474F-B8C5-A84B-9B3D-540FD70DB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4D9476B6-1760-B94B-9149-BB79F8E31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33" y="2379353"/>
            <a:ext cx="9119457" cy="311892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92BE27A5-FE93-C548-8B59-B8C210AE78C8}"/>
              </a:ext>
            </a:extLst>
          </p:cNvPr>
          <p:cNvSpPr txBox="1"/>
          <p:nvPr/>
        </p:nvSpPr>
        <p:spPr>
          <a:xfrm>
            <a:off x="4286992" y="2743200"/>
            <a:ext cx="152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199 </a:t>
            </a:r>
            <a:r>
              <a:rPr lang="cs-CZ" dirty="0" err="1"/>
              <a:t>pts</a:t>
            </a:r>
            <a:r>
              <a:rPr lang="cs-CZ" dirty="0"/>
              <a:t> (23 %)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AC50322A-26D1-774D-A36A-121A29D2A9BE}"/>
              </a:ext>
            </a:extLst>
          </p:cNvPr>
          <p:cNvSpPr txBox="1"/>
          <p:nvPr/>
        </p:nvSpPr>
        <p:spPr>
          <a:xfrm>
            <a:off x="8004037" y="6347525"/>
            <a:ext cx="3349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Eur Respir J 2006; 28: 1195–1203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139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Line 12">
            <a:extLst>
              <a:ext uri="{FF2B5EF4-FFF2-40B4-BE49-F238E27FC236}">
                <a16:creationId xmlns="" xmlns:a16="http://schemas.microsoft.com/office/drawing/2014/main" id="{E9ADC427-F466-3D43-B5E4-26714EF9044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163" y="1492250"/>
            <a:ext cx="8331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cs-CZ"/>
          </a:p>
        </p:txBody>
      </p:sp>
      <p:sp>
        <p:nvSpPr>
          <p:cNvPr id="326659" name="TextovéPole 4">
            <a:extLst>
              <a:ext uri="{FF2B5EF4-FFF2-40B4-BE49-F238E27FC236}">
                <a16:creationId xmlns="" xmlns:a16="http://schemas.microsoft.com/office/drawing/2014/main" id="{0743CA1D-FDAE-7B45-90B1-BADC21663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2788" y="6330950"/>
            <a:ext cx="2883076" cy="33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4" tIns="45667" rIns="91334" bIns="45667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Univers" panose="020B05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700">
                <a:solidFill>
                  <a:schemeClr val="tx1"/>
                </a:solidFill>
                <a:latin typeface="Univers" panose="020B05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Univers" panose="020B05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i="1" dirty="0">
                <a:latin typeface="Arial" panose="020B0604020202020204" pitchFamily="34" charset="0"/>
                <a:ea typeface="MS PGothic" panose="020B0600070205080204" pitchFamily="34" charset="-128"/>
              </a:rPr>
              <a:t>J </a:t>
            </a:r>
            <a:r>
              <a:rPr lang="cs-CZ" altLang="cs-CZ" sz="1600" i="1" dirty="0" err="1">
                <a:latin typeface="Arial" panose="020B0604020202020204" pitchFamily="34" charset="0"/>
                <a:ea typeface="MS PGothic" panose="020B0600070205080204" pitchFamily="34" charset="-128"/>
              </a:rPr>
              <a:t>Heart</a:t>
            </a:r>
            <a:r>
              <a:rPr lang="cs-CZ" altLang="cs-CZ" sz="1600" i="1" dirty="0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ea typeface="MS PGothic" panose="020B0600070205080204" pitchFamily="34" charset="-128"/>
              </a:rPr>
              <a:t>Lung</a:t>
            </a:r>
            <a:r>
              <a:rPr lang="cs-CZ" altLang="cs-CZ" sz="1600" i="1" dirty="0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ea typeface="MS PGothic" panose="020B0600070205080204" pitchFamily="34" charset="-128"/>
              </a:rPr>
              <a:t>Transplant</a:t>
            </a:r>
            <a:r>
              <a:rPr lang="cs-CZ" altLang="cs-CZ" sz="1600" i="1" dirty="0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cs-CZ" altLang="cs-CZ" sz="1600" dirty="0">
                <a:latin typeface="Arial" panose="020B0604020202020204" pitchFamily="34" charset="0"/>
                <a:ea typeface="MS PGothic" panose="020B0600070205080204" pitchFamily="34" charset="-128"/>
              </a:rPr>
              <a:t>2012</a:t>
            </a:r>
          </a:p>
        </p:txBody>
      </p:sp>
      <p:sp>
        <p:nvSpPr>
          <p:cNvPr id="326660" name="TextovéPole 5">
            <a:extLst>
              <a:ext uri="{FF2B5EF4-FFF2-40B4-BE49-F238E27FC236}">
                <a16:creationId xmlns="" xmlns:a16="http://schemas.microsoft.com/office/drawing/2014/main" id="{CD3694DB-0A74-F740-ACBF-1B7AF586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2022476"/>
            <a:ext cx="8631238" cy="8302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34" tIns="45667" rIns="91334" bIns="45667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Univers" panose="020B05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700">
                <a:solidFill>
                  <a:schemeClr val="tx1"/>
                </a:solidFill>
                <a:latin typeface="Univers" panose="020B05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Univers" panose="020B05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  <a:ea typeface="MS PGothic" panose="020B0600070205080204" pitchFamily="34" charset="-128"/>
              </a:rPr>
              <a:t>111 </a:t>
            </a:r>
            <a:r>
              <a:rPr lang="cs-CZ" altLang="cs-CZ" sz="2400" b="1" dirty="0" err="1">
                <a:latin typeface="Arial" panose="020B0604020202020204" pitchFamily="34" charset="0"/>
                <a:ea typeface="MS PGothic" panose="020B0600070205080204" pitchFamily="34" charset="-128"/>
              </a:rPr>
              <a:t>patients</a:t>
            </a:r>
            <a:r>
              <a:rPr lang="cs-CZ" altLang="cs-CZ" sz="2400" b="1" dirty="0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ea typeface="MS PGothic" panose="020B0600070205080204" pitchFamily="34" charset="-128"/>
              </a:rPr>
              <a:t>with</a:t>
            </a:r>
            <a:r>
              <a:rPr lang="cs-CZ" altLang="cs-CZ" sz="2400" b="1" dirty="0">
                <a:latin typeface="Arial" panose="020B0604020202020204" pitchFamily="34" charset="0"/>
                <a:ea typeface="MS PGothic" panose="020B0600070205080204" pitchFamily="34" charset="-128"/>
              </a:rPr>
              <a:t> PAH and CTEPH (1999-2010), FC III+IV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  <a:ea typeface="MS PGothic" panose="020B0600070205080204" pitchFamily="34" charset="-128"/>
              </a:rPr>
              <a:t>12 % </a:t>
            </a:r>
            <a:r>
              <a:rPr lang="cs-CZ" altLang="cs-CZ" sz="2400" b="1" dirty="0" err="1">
                <a:latin typeface="Arial" panose="020B0604020202020204" pitchFamily="34" charset="0"/>
                <a:ea typeface="MS PGothic" panose="020B0600070205080204" pitchFamily="34" charset="-128"/>
              </a:rPr>
              <a:t>treatment</a:t>
            </a:r>
            <a:r>
              <a:rPr lang="cs-CZ" altLang="cs-CZ" sz="2400" b="1" dirty="0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ea typeface="MS PGothic" panose="020B0600070205080204" pitchFamily="34" charset="-128"/>
              </a:rPr>
              <a:t>termin</a:t>
            </a:r>
            <a:r>
              <a:rPr lang="cs-CZ" altLang="cs-CZ" sz="2400" b="1" dirty="0">
                <a:latin typeface="Arial" panose="020B0604020202020204" pitchFamily="34" charset="0"/>
                <a:ea typeface="MS PGothic" panose="020B0600070205080204" pitchFamily="34" charset="-128"/>
              </a:rPr>
              <a:t>. (</a:t>
            </a:r>
            <a:r>
              <a:rPr lang="cs-CZ" altLang="cs-CZ" sz="2400" b="1" dirty="0" err="1">
                <a:latin typeface="Arial" panose="020B0604020202020204" pitchFamily="34" charset="0"/>
                <a:ea typeface="MS PGothic" panose="020B0600070205080204" pitchFamily="34" charset="-128"/>
              </a:rPr>
              <a:t>side</a:t>
            </a:r>
            <a:r>
              <a:rPr lang="cs-CZ" altLang="cs-CZ" sz="2400" b="1" dirty="0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ea typeface="MS PGothic" panose="020B0600070205080204" pitchFamily="34" charset="-128"/>
              </a:rPr>
              <a:t>effect</a:t>
            </a:r>
            <a:r>
              <a:rPr lang="cs-CZ" altLang="cs-CZ" sz="2400" b="1" dirty="0">
                <a:latin typeface="Arial" panose="020B0604020202020204" pitchFamily="34" charset="0"/>
                <a:ea typeface="MS PGothic" panose="020B0600070205080204" pitchFamily="34" charset="-128"/>
              </a:rPr>
              <a:t>), 9.9 % </a:t>
            </a:r>
            <a:r>
              <a:rPr lang="cs-CZ" altLang="cs-CZ" sz="2400" b="1" dirty="0" err="1">
                <a:latin typeface="Arial" panose="020B0604020202020204" pitchFamily="34" charset="0"/>
                <a:ea typeface="MS PGothic" panose="020B0600070205080204" pitchFamily="34" charset="-128"/>
              </a:rPr>
              <a:t>Tx</a:t>
            </a:r>
            <a:r>
              <a:rPr lang="cs-CZ" altLang="cs-CZ" sz="2400" b="1" dirty="0">
                <a:latin typeface="Arial" panose="020B0604020202020204" pitchFamily="34" charset="0"/>
                <a:ea typeface="MS PGothic" panose="020B0600070205080204" pitchFamily="34" charset="-128"/>
              </a:rPr>
              <a:t>, 44.1 % </a:t>
            </a:r>
            <a:r>
              <a:rPr lang="cs-CZ" altLang="cs-CZ" sz="2400" b="1" dirty="0" err="1">
                <a:latin typeface="Arial" panose="020B0604020202020204" pitchFamily="34" charset="0"/>
                <a:ea typeface="MS PGothic" panose="020B0600070205080204" pitchFamily="34" charset="-128"/>
              </a:rPr>
              <a:t>died</a:t>
            </a:r>
            <a:endParaRPr lang="cs-CZ" altLang="cs-CZ" sz="2400" b="1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326661" name="Picture 2">
            <a:extLst>
              <a:ext uri="{FF2B5EF4-FFF2-40B4-BE49-F238E27FC236}">
                <a16:creationId xmlns="" xmlns:a16="http://schemas.microsoft.com/office/drawing/2014/main" id="{0CA74ACB-6D30-5A4C-915D-414A789D5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t="47784" r="19048" b="16998"/>
          <a:stretch>
            <a:fillRect/>
          </a:stretch>
        </p:blipFill>
        <p:spPr bwMode="auto">
          <a:xfrm>
            <a:off x="2652713" y="44451"/>
            <a:ext cx="6250075" cy="171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6662" name="Picture 3">
            <a:extLst>
              <a:ext uri="{FF2B5EF4-FFF2-40B4-BE49-F238E27FC236}">
                <a16:creationId xmlns="" xmlns:a16="http://schemas.microsoft.com/office/drawing/2014/main" id="{E4ACFC2D-9471-ED47-A597-5FE68D188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7" t="20815" r="20538" b="16995"/>
          <a:stretch>
            <a:fillRect/>
          </a:stretch>
        </p:blipFill>
        <p:spPr bwMode="auto">
          <a:xfrm>
            <a:off x="6273067" y="3303468"/>
            <a:ext cx="4567238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6663" name="Picture 8">
            <a:extLst>
              <a:ext uri="{FF2B5EF4-FFF2-40B4-BE49-F238E27FC236}">
                <a16:creationId xmlns="" xmlns:a16="http://schemas.microsoft.com/office/drawing/2014/main" id="{DDDEA624-9443-A542-9B27-36AE0FD53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4" t="24245" r="43381" b="21442"/>
          <a:stretch>
            <a:fillRect/>
          </a:stretch>
        </p:blipFill>
        <p:spPr bwMode="auto">
          <a:xfrm>
            <a:off x="2135189" y="2947988"/>
            <a:ext cx="3489325" cy="386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6664" name="Rectangle 6">
            <a:extLst>
              <a:ext uri="{FF2B5EF4-FFF2-40B4-BE49-F238E27FC236}">
                <a16:creationId xmlns="" xmlns:a16="http://schemas.microsoft.com/office/drawing/2014/main" id="{AB67E117-F04F-CD48-A12F-A8A2E07EB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525" y="3589339"/>
            <a:ext cx="3206750" cy="344487"/>
          </a:xfrm>
          <a:prstGeom prst="rect">
            <a:avLst/>
          </a:prstGeom>
          <a:solidFill>
            <a:srgbClr val="FF00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4" tIns="45667" rIns="91334" bIns="45667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Univers" panose="020B05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700">
                <a:solidFill>
                  <a:schemeClr val="tx1"/>
                </a:solidFill>
                <a:latin typeface="Univers" panose="020B05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Univers" panose="020B05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cs-CZ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326665" name="Rectangle 6">
            <a:extLst>
              <a:ext uri="{FF2B5EF4-FFF2-40B4-BE49-F238E27FC236}">
                <a16:creationId xmlns="" xmlns:a16="http://schemas.microsoft.com/office/drawing/2014/main" id="{BCFCB86C-45CA-CD4C-9ACF-51B3B4F72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525" y="4238625"/>
            <a:ext cx="3206750" cy="171450"/>
          </a:xfrm>
          <a:prstGeom prst="rect">
            <a:avLst/>
          </a:prstGeom>
          <a:solidFill>
            <a:srgbClr val="FF00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4" tIns="45667" rIns="91334" bIns="45667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Univers" panose="020B05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700">
                <a:solidFill>
                  <a:schemeClr val="tx1"/>
                </a:solidFill>
                <a:latin typeface="Univers" panose="020B05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Univers" panose="020B05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cs-CZ" sz="2400">
              <a:solidFill>
                <a:srgbClr val="FFFF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619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32E94850-40FC-1E4A-A051-7B574B0CA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573" y="1283770"/>
            <a:ext cx="5514851" cy="464637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489F4B4E-322C-804D-9A53-86E9E2D33196}"/>
              </a:ext>
            </a:extLst>
          </p:cNvPr>
          <p:cNvSpPr txBox="1"/>
          <p:nvPr/>
        </p:nvSpPr>
        <p:spPr>
          <a:xfrm>
            <a:off x="1912171" y="245237"/>
            <a:ext cx="8923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/>
              <a:t>Kvalita života pacientů s plicní hypertenzí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2B69B376-BB99-2C49-9539-ED424FCC3EC4}"/>
              </a:ext>
            </a:extLst>
          </p:cNvPr>
          <p:cNvSpPr txBox="1"/>
          <p:nvPr/>
        </p:nvSpPr>
        <p:spPr>
          <a:xfrm>
            <a:off x="8597735" y="6211669"/>
            <a:ext cx="3117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Eur Respir J 2019; 53: 1801919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022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8901F54-2147-4A47-95BD-E8908D63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121"/>
            <a:ext cx="10515600" cy="1325563"/>
          </a:xfrm>
        </p:spPr>
        <p:txBody>
          <a:bodyPr/>
          <a:lstStyle/>
          <a:p>
            <a:r>
              <a:rPr lang="cs-CZ" b="1" dirty="0"/>
              <a:t>Lokální reakce a bolest při terapii </a:t>
            </a:r>
            <a:r>
              <a:rPr lang="cs-CZ" b="1" dirty="0" err="1"/>
              <a:t>s.c</a:t>
            </a:r>
            <a:r>
              <a:rPr lang="cs-CZ" b="1" dirty="0"/>
              <a:t>. </a:t>
            </a:r>
            <a:r>
              <a:rPr lang="cs-CZ" b="1" dirty="0" err="1"/>
              <a:t>treprostinilem</a:t>
            </a: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BF5A3E69-F1D6-774E-8B9C-0CA328BD5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Lokální chlazení</a:t>
            </a:r>
          </a:p>
          <a:p>
            <a:r>
              <a:rPr lang="cs-CZ" dirty="0"/>
              <a:t>Náplasti s </a:t>
            </a:r>
            <a:r>
              <a:rPr lang="cs-CZ" dirty="0" err="1"/>
              <a:t>Mesocainem</a:t>
            </a:r>
            <a:r>
              <a:rPr lang="cs-CZ" dirty="0"/>
              <a:t> (</a:t>
            </a:r>
            <a:r>
              <a:rPr lang="cs-CZ" dirty="0" err="1"/>
              <a:t>Versatis</a:t>
            </a:r>
            <a:r>
              <a:rPr lang="cs-CZ" dirty="0"/>
              <a:t>)</a:t>
            </a:r>
          </a:p>
          <a:p>
            <a:r>
              <a:rPr lang="cs-CZ" dirty="0"/>
              <a:t>Heřmánkový gel </a:t>
            </a:r>
          </a:p>
          <a:p>
            <a:r>
              <a:rPr lang="cs-CZ" dirty="0" err="1"/>
              <a:t>Hemorhoidální</a:t>
            </a:r>
            <a:r>
              <a:rPr lang="cs-CZ" dirty="0"/>
              <a:t> masti (</a:t>
            </a:r>
            <a:r>
              <a:rPr lang="cs-CZ" dirty="0" err="1"/>
              <a:t>vasokontrikční</a:t>
            </a:r>
            <a:r>
              <a:rPr lang="cs-CZ" dirty="0"/>
              <a:t> efekt)</a:t>
            </a:r>
          </a:p>
          <a:p>
            <a:r>
              <a:rPr lang="cs-CZ" dirty="0"/>
              <a:t>Masti s antagonisty histaminových H1 a H2 receptorů</a:t>
            </a:r>
          </a:p>
          <a:p>
            <a:r>
              <a:rPr lang="cs-CZ" dirty="0" err="1"/>
              <a:t>Analagetika</a:t>
            </a:r>
            <a:r>
              <a:rPr lang="cs-CZ" dirty="0"/>
              <a:t> (ibuprofen, </a:t>
            </a:r>
            <a:r>
              <a:rPr lang="cs-CZ" dirty="0" err="1"/>
              <a:t>tramadol</a:t>
            </a:r>
            <a:r>
              <a:rPr lang="cs-CZ" dirty="0"/>
              <a:t>)</a:t>
            </a:r>
          </a:p>
          <a:p>
            <a:r>
              <a:rPr lang="cs-CZ" dirty="0"/>
              <a:t>(</a:t>
            </a:r>
            <a:r>
              <a:rPr lang="cs-CZ" dirty="0" err="1"/>
              <a:t>pregabalin</a:t>
            </a:r>
            <a:r>
              <a:rPr lang="cs-CZ" dirty="0"/>
              <a:t> a </a:t>
            </a:r>
            <a:r>
              <a:rPr lang="cs-CZ" dirty="0" err="1"/>
              <a:t>gabapentin</a:t>
            </a:r>
            <a:r>
              <a:rPr lang="cs-CZ" dirty="0"/>
              <a:t>, steroidní masti, inhibitory </a:t>
            </a:r>
            <a:r>
              <a:rPr lang="cs-CZ" dirty="0" err="1"/>
              <a:t>calcineurinu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/>
              <a:t>   antidepresiva – amitriptylin)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D9AE02BE-CD77-764B-A808-2E7871C75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133" y="1287743"/>
            <a:ext cx="3437667" cy="22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96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>
            <a:extLst>
              <a:ext uri="{FF2B5EF4-FFF2-40B4-BE49-F238E27FC236}">
                <a16:creationId xmlns="" xmlns:a16="http://schemas.microsoft.com/office/drawing/2014/main" id="{49B5C143-33CA-3449-A2A9-02F043400F0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15888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latin typeface="Arial" panose="020B0604020202020204" pitchFamily="34" charset="0"/>
              </a:rPr>
              <a:t>Pomalá vs. rychlá titrace </a:t>
            </a:r>
            <a:r>
              <a:rPr lang="cs-CZ" altLang="cs-CZ" sz="3200" b="1" dirty="0" err="1">
                <a:latin typeface="Arial" panose="020B0604020202020204" pitchFamily="34" charset="0"/>
              </a:rPr>
              <a:t>s.c</a:t>
            </a:r>
            <a:r>
              <a:rPr lang="cs-CZ" altLang="cs-CZ" sz="3200" b="1" dirty="0">
                <a:latin typeface="Arial" panose="020B0604020202020204" pitchFamily="34" charset="0"/>
              </a:rPr>
              <a:t>. </a:t>
            </a:r>
            <a:r>
              <a:rPr lang="cs-CZ" altLang="cs-CZ" sz="3200" b="1" dirty="0" err="1">
                <a:latin typeface="Arial" panose="020B0604020202020204" pitchFamily="34" charset="0"/>
              </a:rPr>
              <a:t>treprostinilu</a:t>
            </a:r>
            <a:endParaRPr lang="en-GB" altLang="cs-CZ" sz="3200" b="1" dirty="0"/>
          </a:p>
        </p:txBody>
      </p:sp>
      <p:sp>
        <p:nvSpPr>
          <p:cNvPr id="331779" name="Text Box 5">
            <a:extLst>
              <a:ext uri="{FF2B5EF4-FFF2-40B4-BE49-F238E27FC236}">
                <a16:creationId xmlns="" xmlns:a16="http://schemas.microsoft.com/office/drawing/2014/main" id="{1CA4E21B-2190-AD4C-AFCF-6D1294380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0" y="1620838"/>
            <a:ext cx="3176588" cy="33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4" tIns="45667" rIns="91334" bIns="45667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Univers" panose="020B05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700">
                <a:solidFill>
                  <a:schemeClr val="tx1"/>
                </a:solidFill>
                <a:latin typeface="Univers" panose="020B05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Univers" panose="020B05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cs-CZ" sz="1600" b="1" dirty="0">
                <a:solidFill>
                  <a:srgbClr val="FFFFFF"/>
                </a:solidFill>
                <a:ea typeface="MS PGothic" panose="020B0600070205080204" pitchFamily="34" charset="-128"/>
              </a:rPr>
              <a:t>Patients with infusion site </a:t>
            </a:r>
            <a:r>
              <a:rPr lang="en-GB" altLang="cs-CZ" sz="1600" b="1" dirty="0">
                <a:ea typeface="MS PGothic" panose="020B0600070205080204" pitchFamily="34" charset="-128"/>
              </a:rPr>
              <a:t> </a:t>
            </a:r>
            <a:r>
              <a:rPr lang="en-GB" altLang="cs-CZ" sz="1600" dirty="0">
                <a:ea typeface="MS PGothic" panose="020B0600070205080204" pitchFamily="34" charset="-128"/>
              </a:rPr>
              <a:t>(%)</a:t>
            </a:r>
          </a:p>
        </p:txBody>
      </p:sp>
      <p:sp>
        <p:nvSpPr>
          <p:cNvPr id="236548" name="Content Placeholder 11">
            <a:extLst>
              <a:ext uri="{FF2B5EF4-FFF2-40B4-BE49-F238E27FC236}">
                <a16:creationId xmlns="" xmlns:a16="http://schemas.microsoft.com/office/drawing/2014/main" id="{9B95B06C-70D0-A145-A6F4-3BF984F91C0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158082" y="1582737"/>
            <a:ext cx="3810000" cy="3762375"/>
          </a:xfrm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000" dirty="0">
                <a:latin typeface="Arial" pitchFamily="34" charset="0"/>
              </a:rPr>
              <a:t>Studie hodnotící efekt rychlosti titrace </a:t>
            </a:r>
            <a:r>
              <a:rPr lang="cs-CZ" sz="2000" dirty="0" err="1">
                <a:latin typeface="Arial" pitchFamily="34" charset="0"/>
              </a:rPr>
              <a:t>treprostinu</a:t>
            </a:r>
            <a:r>
              <a:rPr lang="cs-CZ" sz="2000" dirty="0">
                <a:latin typeface="Arial" pitchFamily="34" charset="0"/>
              </a:rPr>
              <a:t> na lokální bolest</a:t>
            </a:r>
          </a:p>
          <a:p>
            <a:pPr marL="0" indent="0">
              <a:buNone/>
              <a:defRPr/>
            </a:pPr>
            <a:endParaRPr lang="en-GB" sz="1000" dirty="0">
              <a:latin typeface="Arial" pitchFamily="34" charset="0"/>
            </a:endParaRPr>
          </a:p>
          <a:p>
            <a:pPr>
              <a:defRPr/>
            </a:pPr>
            <a:r>
              <a:rPr lang="en-GB" sz="2000" dirty="0">
                <a:latin typeface="Arial" pitchFamily="34" charset="0"/>
              </a:rPr>
              <a:t>23 </a:t>
            </a:r>
            <a:r>
              <a:rPr lang="cs-CZ" sz="2000" dirty="0">
                <a:latin typeface="Arial" pitchFamily="34" charset="0"/>
              </a:rPr>
              <a:t>pacientů randomizovaných k pomalé nebo rychlé titraci</a:t>
            </a:r>
          </a:p>
          <a:p>
            <a:pPr marL="0" indent="0">
              <a:buNone/>
              <a:defRPr/>
            </a:pPr>
            <a:endParaRPr lang="en-GB" sz="1000" dirty="0">
              <a:latin typeface="Arial" pitchFamily="34" charset="0"/>
            </a:endParaRPr>
          </a:p>
          <a:p>
            <a:pPr>
              <a:defRPr/>
            </a:pPr>
            <a:r>
              <a:rPr lang="cs-CZ" sz="2000" dirty="0">
                <a:latin typeface="Arial" pitchFamily="34" charset="0"/>
              </a:rPr>
              <a:t>Dávka t</a:t>
            </a:r>
            <a:r>
              <a:rPr lang="en-GB" sz="2000" dirty="0" err="1">
                <a:latin typeface="Arial" pitchFamily="34" charset="0"/>
              </a:rPr>
              <a:t>reprostinil</a:t>
            </a:r>
            <a:r>
              <a:rPr lang="cs-CZ" sz="2000" dirty="0">
                <a:latin typeface="Arial" pitchFamily="34" charset="0"/>
              </a:rPr>
              <a:t>u ve 12. týdnu</a:t>
            </a:r>
            <a:endParaRPr lang="en-GB" sz="2000" dirty="0">
              <a:latin typeface="Arial" pitchFamily="34" charset="0"/>
            </a:endParaRPr>
          </a:p>
          <a:p>
            <a:pPr lvl="1">
              <a:defRPr/>
            </a:pPr>
            <a:r>
              <a:rPr lang="cs-CZ" sz="1600" b="1" dirty="0">
                <a:latin typeface="Arial" pitchFamily="34" charset="0"/>
              </a:rPr>
              <a:t>Pomalá titrace</a:t>
            </a:r>
            <a:r>
              <a:rPr lang="en-GB" sz="1600" dirty="0">
                <a:latin typeface="Arial" pitchFamily="34" charset="0"/>
              </a:rPr>
              <a:t>: </a:t>
            </a:r>
            <a:br>
              <a:rPr lang="en-GB" sz="1600" dirty="0">
                <a:latin typeface="Arial" pitchFamily="34" charset="0"/>
              </a:rPr>
            </a:br>
            <a:r>
              <a:rPr lang="en-GB" sz="1600" b="1" dirty="0">
                <a:latin typeface="Arial" pitchFamily="34" charset="0"/>
              </a:rPr>
              <a:t>12.9 </a:t>
            </a:r>
            <a:r>
              <a:rPr lang="en-GB" sz="1600" b="1" dirty="0">
                <a:latin typeface="Arial" pitchFamily="34" charset="0"/>
                <a:sym typeface="Symbol" pitchFamily="18" charset="2"/>
              </a:rPr>
              <a:t></a:t>
            </a:r>
            <a:r>
              <a:rPr lang="en-GB" sz="1600" b="1" dirty="0">
                <a:latin typeface="Arial" pitchFamily="34" charset="0"/>
              </a:rPr>
              <a:t>2.7</a:t>
            </a:r>
            <a:r>
              <a:rPr lang="en-GB" sz="1600" dirty="0">
                <a:latin typeface="Arial" pitchFamily="34" charset="0"/>
              </a:rPr>
              <a:t> ng/kg/min</a:t>
            </a:r>
          </a:p>
          <a:p>
            <a:pPr lvl="1">
              <a:defRPr/>
            </a:pPr>
            <a:r>
              <a:rPr lang="cs-CZ" sz="1600" b="1" dirty="0">
                <a:latin typeface="Arial" pitchFamily="34" charset="0"/>
              </a:rPr>
              <a:t>Rychlá titrace</a:t>
            </a:r>
            <a:r>
              <a:rPr lang="en-GB" sz="1600" dirty="0">
                <a:latin typeface="Arial" pitchFamily="34" charset="0"/>
              </a:rPr>
              <a:t>: </a:t>
            </a:r>
            <a:br>
              <a:rPr lang="en-GB" sz="1600" dirty="0">
                <a:latin typeface="Arial" pitchFamily="34" charset="0"/>
              </a:rPr>
            </a:br>
            <a:r>
              <a:rPr lang="en-GB" sz="1600" b="1" dirty="0">
                <a:latin typeface="Arial" pitchFamily="34" charset="0"/>
              </a:rPr>
              <a:t>20.3 </a:t>
            </a:r>
            <a:r>
              <a:rPr lang="en-GB" sz="1600" b="1" dirty="0">
                <a:latin typeface="Arial" pitchFamily="34" charset="0"/>
                <a:sym typeface="Symbol" pitchFamily="18" charset="2"/>
              </a:rPr>
              <a:t></a:t>
            </a:r>
            <a:r>
              <a:rPr lang="en-GB" sz="1600" b="1" dirty="0">
                <a:latin typeface="Arial" pitchFamily="34" charset="0"/>
              </a:rPr>
              <a:t>5.8</a:t>
            </a:r>
            <a:r>
              <a:rPr lang="en-GB" sz="1600" dirty="0">
                <a:latin typeface="Arial" pitchFamily="34" charset="0"/>
              </a:rPr>
              <a:t> ng/kg/min</a:t>
            </a:r>
          </a:p>
        </p:txBody>
      </p:sp>
      <p:sp>
        <p:nvSpPr>
          <p:cNvPr id="331781" name="Content Placeholder 11">
            <a:extLst>
              <a:ext uri="{FF2B5EF4-FFF2-40B4-BE49-F238E27FC236}">
                <a16:creationId xmlns="" xmlns:a16="http://schemas.microsoft.com/office/drawing/2014/main" id="{2DC65D3F-ABB4-D347-9C26-6C63145E1874}"/>
              </a:ext>
            </a:extLst>
          </p:cNvPr>
          <p:cNvSpPr txBox="1">
            <a:spLocks/>
          </p:cNvSpPr>
          <p:nvPr/>
        </p:nvSpPr>
        <p:spPr bwMode="auto">
          <a:xfrm>
            <a:off x="1901825" y="5780836"/>
            <a:ext cx="82486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4" tIns="45667" rIns="91334" bIns="45667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Univers" panose="020B05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700">
                <a:solidFill>
                  <a:schemeClr val="tx1"/>
                </a:solidFill>
                <a:latin typeface="Univers" panose="020B05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Univers" panose="020B05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9pPr>
          </a:lstStyle>
          <a:p>
            <a:pPr algn="ctr">
              <a:spcBef>
                <a:spcPts val="1200"/>
              </a:spcBef>
              <a:buClr>
                <a:srgbClr val="10253F"/>
              </a:buClr>
              <a:buNone/>
            </a:pPr>
            <a:r>
              <a:rPr lang="cs-CZ" altLang="cs-CZ" sz="2000" dirty="0">
                <a:latin typeface="Arial" panose="020B0604020202020204" pitchFamily="34" charset="0"/>
                <a:ea typeface="MS PGothic" panose="020B0600070205080204" pitchFamily="34" charset="-128"/>
              </a:rPr>
              <a:t>Rychlá titrace byla spojená </a:t>
            </a:r>
            <a:endParaRPr lang="en-GB" altLang="cs-CZ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31782" name="TextBox 14">
            <a:extLst>
              <a:ext uri="{FF2B5EF4-FFF2-40B4-BE49-F238E27FC236}">
                <a16:creationId xmlns="" xmlns:a16="http://schemas.microsoft.com/office/drawing/2014/main" id="{95977630-9F6D-FC49-A86F-292609723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882" y="6183223"/>
            <a:ext cx="6591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4" tIns="45667" rIns="91334" bIns="45667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Univers" panose="020B05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700">
                <a:solidFill>
                  <a:schemeClr val="tx1"/>
                </a:solidFill>
                <a:latin typeface="Univers" panose="020B05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Univers" panose="020B05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cs-CZ" sz="800" dirty="0">
                <a:latin typeface="Frutiger LT Com 55 Roman" pitchFamily="34" charset="0"/>
                <a:ea typeface="MS PGothic" panose="020B0600070205080204" pitchFamily="34" charset="-128"/>
              </a:rPr>
              <a:t>PAH, pulmonary arterial hypertension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cs-CZ" sz="800" dirty="0">
              <a:latin typeface="Frutiger LT Com 55 Roman" pitchFamily="34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cs-CZ" sz="800" dirty="0" err="1">
                <a:latin typeface="Frutiger LT Com 55 Roman" pitchFamily="34" charset="0"/>
                <a:ea typeface="MS PGothic" panose="020B0600070205080204" pitchFamily="34" charset="-128"/>
              </a:rPr>
              <a:t>Skoro-Sajer</a:t>
            </a:r>
            <a:r>
              <a:rPr lang="en-GB" altLang="cs-CZ" sz="800" dirty="0">
                <a:latin typeface="Frutiger LT Com 55 Roman" pitchFamily="34" charset="0"/>
                <a:ea typeface="MS PGothic" panose="020B0600070205080204" pitchFamily="34" charset="-128"/>
              </a:rPr>
              <a:t> et al. </a:t>
            </a:r>
            <a:r>
              <a:rPr lang="en-GB" altLang="cs-CZ" sz="800" i="1" dirty="0">
                <a:latin typeface="Frutiger LT Com 55 Roman" pitchFamily="34" charset="0"/>
                <a:ea typeface="MS PGothic" panose="020B0600070205080204" pitchFamily="34" charset="-128"/>
              </a:rPr>
              <a:t>Clin </a:t>
            </a:r>
            <a:r>
              <a:rPr lang="en-GB" altLang="cs-CZ" sz="800" i="1" dirty="0" err="1">
                <a:latin typeface="Frutiger LT Com 55 Roman" pitchFamily="34" charset="0"/>
                <a:ea typeface="MS PGothic" panose="020B0600070205080204" pitchFamily="34" charset="-128"/>
              </a:rPr>
              <a:t>Pharmacokinet</a:t>
            </a:r>
            <a:r>
              <a:rPr lang="en-GB" altLang="cs-CZ" sz="800" dirty="0">
                <a:latin typeface="Frutiger LT Com 55 Roman" pitchFamily="34" charset="0"/>
                <a:ea typeface="MS PGothic" panose="020B0600070205080204" pitchFamily="34" charset="-128"/>
              </a:rPr>
              <a:t>. 2008;47:611-618</a:t>
            </a:r>
          </a:p>
        </p:txBody>
      </p:sp>
      <p:grpSp>
        <p:nvGrpSpPr>
          <p:cNvPr id="331783" name="Group 154">
            <a:extLst>
              <a:ext uri="{FF2B5EF4-FFF2-40B4-BE49-F238E27FC236}">
                <a16:creationId xmlns="" xmlns:a16="http://schemas.microsoft.com/office/drawing/2014/main" id="{3D4D496D-79E3-D74C-9EFB-721C34513552}"/>
              </a:ext>
            </a:extLst>
          </p:cNvPr>
          <p:cNvGrpSpPr>
            <a:grpSpLocks/>
          </p:cNvGrpSpPr>
          <p:nvPr/>
        </p:nvGrpSpPr>
        <p:grpSpPr bwMode="auto">
          <a:xfrm>
            <a:off x="5588794" y="2268279"/>
            <a:ext cx="4897438" cy="3019942"/>
            <a:chOff x="4273550" y="2174875"/>
            <a:chExt cx="4714875" cy="2906295"/>
          </a:xfrm>
        </p:grpSpPr>
        <p:sp>
          <p:nvSpPr>
            <p:cNvPr id="156" name="Freeform 155">
              <a:extLst>
                <a:ext uri="{FF2B5EF4-FFF2-40B4-BE49-F238E27FC236}">
                  <a16:creationId xmlns="" xmlns:a16="http://schemas.microsoft.com/office/drawing/2014/main" id="{A005EDE0-E17B-E54C-9EEC-0B782A06A38C}"/>
                </a:ext>
              </a:extLst>
            </p:cNvPr>
            <p:cNvSpPr/>
            <p:nvPr/>
          </p:nvSpPr>
          <p:spPr>
            <a:xfrm>
              <a:off x="4733576" y="3394027"/>
              <a:ext cx="2851850" cy="1028182"/>
            </a:xfrm>
            <a:custGeom>
              <a:avLst/>
              <a:gdLst>
                <a:gd name="connsiteX0" fmla="*/ 0 w 2851150"/>
                <a:gd name="connsiteY0" fmla="*/ 1028700 h 1028700"/>
                <a:gd name="connsiteX1" fmla="*/ 247650 w 2851150"/>
                <a:gd name="connsiteY1" fmla="*/ 901700 h 1028700"/>
                <a:gd name="connsiteX2" fmla="*/ 508000 w 2851150"/>
                <a:gd name="connsiteY2" fmla="*/ 809625 h 1028700"/>
                <a:gd name="connsiteX3" fmla="*/ 733425 w 2851150"/>
                <a:gd name="connsiteY3" fmla="*/ 739775 h 1028700"/>
                <a:gd name="connsiteX4" fmla="*/ 946150 w 2851150"/>
                <a:gd name="connsiteY4" fmla="*/ 628650 h 1028700"/>
                <a:gd name="connsiteX5" fmla="*/ 1190625 w 2851150"/>
                <a:gd name="connsiteY5" fmla="*/ 555625 h 1028700"/>
                <a:gd name="connsiteX6" fmla="*/ 1181100 w 2851150"/>
                <a:gd name="connsiteY6" fmla="*/ 549275 h 1028700"/>
                <a:gd name="connsiteX7" fmla="*/ 1425575 w 2851150"/>
                <a:gd name="connsiteY7" fmla="*/ 396875 h 1028700"/>
                <a:gd name="connsiteX8" fmla="*/ 1673225 w 2851150"/>
                <a:gd name="connsiteY8" fmla="*/ 295275 h 1028700"/>
                <a:gd name="connsiteX9" fmla="*/ 1905000 w 2851150"/>
                <a:gd name="connsiteY9" fmla="*/ 266700 h 1028700"/>
                <a:gd name="connsiteX10" fmla="*/ 2149475 w 2851150"/>
                <a:gd name="connsiteY10" fmla="*/ 269875 h 1028700"/>
                <a:gd name="connsiteX11" fmla="*/ 2381250 w 2851150"/>
                <a:gd name="connsiteY11" fmla="*/ 206375 h 1028700"/>
                <a:gd name="connsiteX12" fmla="*/ 2616200 w 2851150"/>
                <a:gd name="connsiteY12" fmla="*/ 139700 h 1028700"/>
                <a:gd name="connsiteX13" fmla="*/ 2851150 w 2851150"/>
                <a:gd name="connsiteY13" fmla="*/ 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51150" h="1028700">
                  <a:moveTo>
                    <a:pt x="0" y="1028700"/>
                  </a:moveTo>
                  <a:lnTo>
                    <a:pt x="247650" y="901700"/>
                  </a:lnTo>
                  <a:lnTo>
                    <a:pt x="508000" y="809625"/>
                  </a:lnTo>
                  <a:lnTo>
                    <a:pt x="733425" y="739775"/>
                  </a:lnTo>
                  <a:lnTo>
                    <a:pt x="946150" y="628650"/>
                  </a:lnTo>
                  <a:lnTo>
                    <a:pt x="1190625" y="555625"/>
                  </a:lnTo>
                  <a:lnTo>
                    <a:pt x="1181100" y="549275"/>
                  </a:lnTo>
                  <a:lnTo>
                    <a:pt x="1425575" y="396875"/>
                  </a:lnTo>
                  <a:lnTo>
                    <a:pt x="1673225" y="295275"/>
                  </a:lnTo>
                  <a:lnTo>
                    <a:pt x="1905000" y="266700"/>
                  </a:lnTo>
                  <a:lnTo>
                    <a:pt x="2149475" y="269875"/>
                  </a:lnTo>
                  <a:lnTo>
                    <a:pt x="2381250" y="206375"/>
                  </a:lnTo>
                  <a:lnTo>
                    <a:pt x="2616200" y="139700"/>
                  </a:lnTo>
                  <a:lnTo>
                    <a:pt x="2851150" y="0"/>
                  </a:lnTo>
                </a:path>
              </a:pathLst>
            </a:custGeom>
            <a:noFill/>
            <a:ln w="1905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57" name="Freeform 156">
              <a:extLst>
                <a:ext uri="{FF2B5EF4-FFF2-40B4-BE49-F238E27FC236}">
                  <a16:creationId xmlns="" xmlns:a16="http://schemas.microsoft.com/office/drawing/2014/main" id="{C05BE8A0-4AE2-9D45-84F6-2DB86159E37C}"/>
                </a:ext>
              </a:extLst>
            </p:cNvPr>
            <p:cNvSpPr/>
            <p:nvPr/>
          </p:nvSpPr>
          <p:spPr>
            <a:xfrm>
              <a:off x="4733576" y="2689730"/>
              <a:ext cx="2848793" cy="1701924"/>
            </a:xfrm>
            <a:custGeom>
              <a:avLst/>
              <a:gdLst>
                <a:gd name="connsiteX0" fmla="*/ 0 w 2847975"/>
                <a:gd name="connsiteY0" fmla="*/ 1701800 h 1701800"/>
                <a:gd name="connsiteX1" fmla="*/ 238125 w 2847975"/>
                <a:gd name="connsiteY1" fmla="*/ 1441450 h 1701800"/>
                <a:gd name="connsiteX2" fmla="*/ 479425 w 2847975"/>
                <a:gd name="connsiteY2" fmla="*/ 1225550 h 1701800"/>
                <a:gd name="connsiteX3" fmla="*/ 711200 w 2847975"/>
                <a:gd name="connsiteY3" fmla="*/ 1136650 h 1701800"/>
                <a:gd name="connsiteX4" fmla="*/ 939800 w 2847975"/>
                <a:gd name="connsiteY4" fmla="*/ 1035050 h 1701800"/>
                <a:gd name="connsiteX5" fmla="*/ 1181100 w 2847975"/>
                <a:gd name="connsiteY5" fmla="*/ 958850 h 1701800"/>
                <a:gd name="connsiteX6" fmla="*/ 1416050 w 2847975"/>
                <a:gd name="connsiteY6" fmla="*/ 771525 h 1701800"/>
                <a:gd name="connsiteX7" fmla="*/ 1666875 w 2847975"/>
                <a:gd name="connsiteY7" fmla="*/ 514350 h 1701800"/>
                <a:gd name="connsiteX8" fmla="*/ 1901825 w 2847975"/>
                <a:gd name="connsiteY8" fmla="*/ 419100 h 1701800"/>
                <a:gd name="connsiteX9" fmla="*/ 2143125 w 2847975"/>
                <a:gd name="connsiteY9" fmla="*/ 276225 h 1701800"/>
                <a:gd name="connsiteX10" fmla="*/ 2371725 w 2847975"/>
                <a:gd name="connsiteY10" fmla="*/ 165100 h 1701800"/>
                <a:gd name="connsiteX11" fmla="*/ 2609850 w 2847975"/>
                <a:gd name="connsiteY11" fmla="*/ 95250 h 1701800"/>
                <a:gd name="connsiteX12" fmla="*/ 2847975 w 2847975"/>
                <a:gd name="connsiteY12" fmla="*/ 0 h 170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47975" h="1701800">
                  <a:moveTo>
                    <a:pt x="0" y="1701800"/>
                  </a:moveTo>
                  <a:lnTo>
                    <a:pt x="238125" y="1441450"/>
                  </a:lnTo>
                  <a:lnTo>
                    <a:pt x="479425" y="1225550"/>
                  </a:lnTo>
                  <a:lnTo>
                    <a:pt x="711200" y="1136650"/>
                  </a:lnTo>
                  <a:lnTo>
                    <a:pt x="939800" y="1035050"/>
                  </a:lnTo>
                  <a:lnTo>
                    <a:pt x="1181100" y="958850"/>
                  </a:lnTo>
                  <a:lnTo>
                    <a:pt x="1416050" y="771525"/>
                  </a:lnTo>
                  <a:lnTo>
                    <a:pt x="1666875" y="514350"/>
                  </a:lnTo>
                  <a:lnTo>
                    <a:pt x="1901825" y="419100"/>
                  </a:lnTo>
                  <a:lnTo>
                    <a:pt x="2143125" y="276225"/>
                  </a:lnTo>
                  <a:lnTo>
                    <a:pt x="2371725" y="165100"/>
                  </a:lnTo>
                  <a:lnTo>
                    <a:pt x="2609850" y="95250"/>
                  </a:lnTo>
                  <a:lnTo>
                    <a:pt x="2847975" y="0"/>
                  </a:lnTo>
                </a:path>
              </a:pathLst>
            </a:custGeom>
            <a:noFill/>
            <a:ln w="1905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58" name="Text Box 7">
              <a:extLst>
                <a:ext uri="{FF2B5EF4-FFF2-40B4-BE49-F238E27FC236}">
                  <a16:creationId xmlns="" xmlns:a16="http://schemas.microsoft.com/office/drawing/2014/main" id="{44A74C13-97C3-F742-B051-B18B7A18F2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7131" y="2643898"/>
              <a:ext cx="1146242" cy="307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400" kern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p=0.04</a:t>
              </a:r>
            </a:p>
          </p:txBody>
        </p:sp>
        <p:sp>
          <p:nvSpPr>
            <p:cNvPr id="159" name="Line 4">
              <a:extLst>
                <a:ext uri="{FF2B5EF4-FFF2-40B4-BE49-F238E27FC236}">
                  <a16:creationId xmlns="" xmlns:a16="http://schemas.microsoft.com/office/drawing/2014/main" id="{D07559EC-982A-C84D-86E0-6B05D24E9E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2047" y="2257374"/>
              <a:ext cx="0" cy="23771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rIns="0" anchor="ctr"/>
            <a:lstStyle/>
            <a:p>
              <a:pPr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0" name="Line 5">
              <a:extLst>
                <a:ext uri="{FF2B5EF4-FFF2-40B4-BE49-F238E27FC236}">
                  <a16:creationId xmlns="" xmlns:a16="http://schemas.microsoft.com/office/drawing/2014/main" id="{2EB5DAB9-822D-2B43-9144-22AA6D54CA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2877" y="4622345"/>
              <a:ext cx="349221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1" name="Line 12">
              <a:extLst>
                <a:ext uri="{FF2B5EF4-FFF2-40B4-BE49-F238E27FC236}">
                  <a16:creationId xmlns="" xmlns:a16="http://schemas.microsoft.com/office/drawing/2014/main" id="{A22289DD-B839-4745-BA29-4183D66499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92310" y="2257374"/>
              <a:ext cx="36680" cy="0"/>
            </a:xfrm>
            <a:prstGeom prst="line">
              <a:avLst/>
            </a:prstGeom>
            <a:noFill/>
            <a:ln w="12700">
              <a:solidFill>
                <a:srgbClr val="10253F"/>
              </a:solidFill>
              <a:round/>
              <a:headEnd/>
              <a:tailEnd/>
            </a:ln>
          </p:spPr>
          <p:txBody>
            <a:bodyPr wrap="none" lIns="0" rIns="0" anchor="ctr"/>
            <a:lstStyle/>
            <a:p>
              <a:pPr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2" name="Line 12">
              <a:extLst>
                <a:ext uri="{FF2B5EF4-FFF2-40B4-BE49-F238E27FC236}">
                  <a16:creationId xmlns="" xmlns:a16="http://schemas.microsoft.com/office/drawing/2014/main" id="{186BCB7A-6E50-CE44-A2B8-24120C041A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92310" y="2738619"/>
              <a:ext cx="36680" cy="0"/>
            </a:xfrm>
            <a:prstGeom prst="line">
              <a:avLst/>
            </a:prstGeom>
            <a:noFill/>
            <a:ln w="12700">
              <a:solidFill>
                <a:srgbClr val="10253F"/>
              </a:solidFill>
              <a:round/>
              <a:headEnd/>
              <a:tailEnd/>
            </a:ln>
          </p:spPr>
          <p:txBody>
            <a:bodyPr wrap="none" lIns="0" rIns="0" anchor="ctr"/>
            <a:lstStyle/>
            <a:p>
              <a:pPr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3" name="Line 12">
              <a:extLst>
                <a:ext uri="{FF2B5EF4-FFF2-40B4-BE49-F238E27FC236}">
                  <a16:creationId xmlns="" xmlns:a16="http://schemas.microsoft.com/office/drawing/2014/main" id="{7BB14C90-1753-9B48-8C63-51B09C2D71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95367" y="3190835"/>
              <a:ext cx="35152" cy="0"/>
            </a:xfrm>
            <a:prstGeom prst="line">
              <a:avLst/>
            </a:prstGeom>
            <a:noFill/>
            <a:ln w="12700">
              <a:solidFill>
                <a:srgbClr val="10253F"/>
              </a:solidFill>
              <a:round/>
              <a:headEnd/>
              <a:tailEnd/>
            </a:ln>
          </p:spPr>
          <p:txBody>
            <a:bodyPr wrap="none" lIns="0" rIns="0" anchor="ctr"/>
            <a:lstStyle/>
            <a:p>
              <a:pPr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4" name="Line 12">
              <a:extLst>
                <a:ext uri="{FF2B5EF4-FFF2-40B4-BE49-F238E27FC236}">
                  <a16:creationId xmlns="" xmlns:a16="http://schemas.microsoft.com/office/drawing/2014/main" id="{833B6270-9387-C743-88F0-D0A22AE017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92310" y="3667496"/>
              <a:ext cx="36680" cy="0"/>
            </a:xfrm>
            <a:prstGeom prst="line">
              <a:avLst/>
            </a:prstGeom>
            <a:noFill/>
            <a:ln w="12700">
              <a:solidFill>
                <a:srgbClr val="10253F"/>
              </a:solidFill>
              <a:round/>
              <a:headEnd/>
              <a:tailEnd/>
            </a:ln>
          </p:spPr>
          <p:txBody>
            <a:bodyPr wrap="none" lIns="0" rIns="0" anchor="ctr"/>
            <a:lstStyle/>
            <a:p>
              <a:pPr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5" name="Line 12">
              <a:extLst>
                <a:ext uri="{FF2B5EF4-FFF2-40B4-BE49-F238E27FC236}">
                  <a16:creationId xmlns="" xmlns:a16="http://schemas.microsoft.com/office/drawing/2014/main" id="{42F04D48-A7EE-8F45-9A6C-66F8097EDF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95367" y="4122768"/>
              <a:ext cx="35152" cy="0"/>
            </a:xfrm>
            <a:prstGeom prst="line">
              <a:avLst/>
            </a:prstGeom>
            <a:noFill/>
            <a:ln w="12700">
              <a:solidFill>
                <a:srgbClr val="10253F"/>
              </a:solidFill>
              <a:round/>
              <a:headEnd/>
              <a:tailEnd/>
            </a:ln>
          </p:spPr>
          <p:txBody>
            <a:bodyPr wrap="none" lIns="0" rIns="0" anchor="ctr"/>
            <a:lstStyle/>
            <a:p>
              <a:pPr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6" name="Line 12">
              <a:extLst>
                <a:ext uri="{FF2B5EF4-FFF2-40B4-BE49-F238E27FC236}">
                  <a16:creationId xmlns="" xmlns:a16="http://schemas.microsoft.com/office/drawing/2014/main" id="{90446372-0F29-9740-840B-9DCB62A006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92310" y="4623873"/>
              <a:ext cx="36680" cy="0"/>
            </a:xfrm>
            <a:prstGeom prst="line">
              <a:avLst/>
            </a:prstGeom>
            <a:noFill/>
            <a:ln w="12700">
              <a:solidFill>
                <a:srgbClr val="10253F"/>
              </a:solidFill>
              <a:round/>
              <a:headEnd/>
              <a:tailEnd/>
            </a:ln>
          </p:spPr>
          <p:txBody>
            <a:bodyPr wrap="none" lIns="0" rIns="0" anchor="ctr"/>
            <a:lstStyle/>
            <a:p>
              <a:pPr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7" name="Line 12">
              <a:extLst>
                <a:ext uri="{FF2B5EF4-FFF2-40B4-BE49-F238E27FC236}">
                  <a16:creationId xmlns="" xmlns:a16="http://schemas.microsoft.com/office/drawing/2014/main" id="{2371392B-7E62-F945-9830-104C11576B4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5199720" y="4642207"/>
              <a:ext cx="36666" cy="0"/>
            </a:xfrm>
            <a:prstGeom prst="line">
              <a:avLst/>
            </a:prstGeom>
            <a:noFill/>
            <a:ln w="12700">
              <a:solidFill>
                <a:srgbClr val="10253F"/>
              </a:solidFill>
              <a:round/>
              <a:headEnd/>
              <a:tailEnd/>
            </a:ln>
          </p:spPr>
          <p:txBody>
            <a:bodyPr wrap="none" lIns="0" rIns="0" anchor="ctr"/>
            <a:lstStyle/>
            <a:p>
              <a:pPr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8" name="Line 12">
              <a:extLst>
                <a:ext uri="{FF2B5EF4-FFF2-40B4-BE49-F238E27FC236}">
                  <a16:creationId xmlns="" xmlns:a16="http://schemas.microsoft.com/office/drawing/2014/main" id="{92FAB522-DC9E-0841-9F4C-35806F2D971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5665859" y="4642207"/>
              <a:ext cx="36666" cy="0"/>
            </a:xfrm>
            <a:prstGeom prst="line">
              <a:avLst/>
            </a:prstGeom>
            <a:noFill/>
            <a:ln w="12700">
              <a:solidFill>
                <a:srgbClr val="10253F"/>
              </a:solidFill>
              <a:round/>
              <a:headEnd/>
              <a:tailEnd/>
            </a:ln>
          </p:spPr>
          <p:txBody>
            <a:bodyPr wrap="none" lIns="0" rIns="0" anchor="ctr"/>
            <a:lstStyle/>
            <a:p>
              <a:pPr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69" name="Line 12">
              <a:extLst>
                <a:ext uri="{FF2B5EF4-FFF2-40B4-BE49-F238E27FC236}">
                  <a16:creationId xmlns="" xmlns:a16="http://schemas.microsoft.com/office/drawing/2014/main" id="{6299F336-AF61-4344-8A43-6D52FDBAAA5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6144223" y="4642207"/>
              <a:ext cx="36666" cy="0"/>
            </a:xfrm>
            <a:prstGeom prst="line">
              <a:avLst/>
            </a:prstGeom>
            <a:noFill/>
            <a:ln w="12700">
              <a:solidFill>
                <a:srgbClr val="10253F"/>
              </a:solidFill>
              <a:round/>
              <a:headEnd/>
              <a:tailEnd/>
            </a:ln>
          </p:spPr>
          <p:txBody>
            <a:bodyPr wrap="none" lIns="0" rIns="0" anchor="ctr"/>
            <a:lstStyle/>
            <a:p>
              <a:pPr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70" name="Line 12">
              <a:extLst>
                <a:ext uri="{FF2B5EF4-FFF2-40B4-BE49-F238E27FC236}">
                  <a16:creationId xmlns="" xmlns:a16="http://schemas.microsoft.com/office/drawing/2014/main" id="{3C0F3F29-0ED2-E540-A335-23750403C90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6611126" y="4641442"/>
              <a:ext cx="35138" cy="0"/>
            </a:xfrm>
            <a:prstGeom prst="line">
              <a:avLst/>
            </a:prstGeom>
            <a:noFill/>
            <a:ln w="12700">
              <a:solidFill>
                <a:srgbClr val="10253F"/>
              </a:solidFill>
              <a:round/>
              <a:headEnd/>
              <a:tailEnd/>
            </a:ln>
          </p:spPr>
          <p:txBody>
            <a:bodyPr wrap="none" lIns="0" rIns="0" anchor="ctr"/>
            <a:lstStyle/>
            <a:p>
              <a:pPr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71" name="Line 12">
              <a:extLst>
                <a:ext uri="{FF2B5EF4-FFF2-40B4-BE49-F238E27FC236}">
                  <a16:creationId xmlns="" xmlns:a16="http://schemas.microsoft.com/office/drawing/2014/main" id="{D9619111-18FA-A947-9E96-BEAB2E36BDB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7081085" y="4642207"/>
              <a:ext cx="36666" cy="0"/>
            </a:xfrm>
            <a:prstGeom prst="line">
              <a:avLst/>
            </a:prstGeom>
            <a:noFill/>
            <a:ln w="12700">
              <a:solidFill>
                <a:srgbClr val="10253F"/>
              </a:solidFill>
              <a:round/>
              <a:headEnd/>
              <a:tailEnd/>
            </a:ln>
          </p:spPr>
          <p:txBody>
            <a:bodyPr wrap="none" lIns="0" rIns="0" anchor="ctr"/>
            <a:lstStyle/>
            <a:p>
              <a:pPr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72" name="Line 12">
              <a:extLst>
                <a:ext uri="{FF2B5EF4-FFF2-40B4-BE49-F238E27FC236}">
                  <a16:creationId xmlns="" xmlns:a16="http://schemas.microsoft.com/office/drawing/2014/main" id="{9FCFF7FE-896C-CA4C-8931-129BBE6150D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7547223" y="4642207"/>
              <a:ext cx="36666" cy="0"/>
            </a:xfrm>
            <a:prstGeom prst="line">
              <a:avLst/>
            </a:prstGeom>
            <a:noFill/>
            <a:ln w="12700">
              <a:solidFill>
                <a:srgbClr val="10253F"/>
              </a:solidFill>
              <a:round/>
              <a:headEnd/>
              <a:tailEnd/>
            </a:ln>
          </p:spPr>
          <p:txBody>
            <a:bodyPr wrap="none" lIns="0" rIns="0" anchor="ctr"/>
            <a:lstStyle/>
            <a:p>
              <a:pPr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grpSp>
          <p:nvGrpSpPr>
            <p:cNvPr id="331803" name="Group 45">
              <a:extLst>
                <a:ext uri="{FF2B5EF4-FFF2-40B4-BE49-F238E27FC236}">
                  <a16:creationId xmlns="" xmlns:a16="http://schemas.microsoft.com/office/drawing/2014/main" id="{0F951E74-9B30-4249-8FA9-76808CC369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05382" y="2655906"/>
              <a:ext cx="2913083" cy="1765312"/>
              <a:chOff x="4705351" y="2655882"/>
              <a:chExt cx="2913083" cy="1765312"/>
            </a:xfrm>
          </p:grpSpPr>
          <p:sp>
            <p:nvSpPr>
              <p:cNvPr id="212" name="Oval 211">
                <a:extLst>
                  <a:ext uri="{FF2B5EF4-FFF2-40B4-BE49-F238E27FC236}">
                    <a16:creationId xmlns="" xmlns:a16="http://schemas.microsoft.com/office/drawing/2014/main" id="{F2AA389E-696C-D642-8FAE-8E84F7F3663E}"/>
                  </a:ext>
                </a:extLst>
              </p:cNvPr>
              <p:cNvSpPr/>
              <p:nvPr/>
            </p:nvSpPr>
            <p:spPr>
              <a:xfrm>
                <a:off x="5873673" y="3610945"/>
                <a:ext cx="71831" cy="71805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="" xmlns:a16="http://schemas.microsoft.com/office/drawing/2014/main" id="{DD7AC7AE-9CB7-AB43-A8F6-1B03A06A830C}"/>
                  </a:ext>
                </a:extLst>
              </p:cNvPr>
              <p:cNvSpPr/>
              <p:nvPr/>
            </p:nvSpPr>
            <p:spPr>
              <a:xfrm>
                <a:off x="6115148" y="3423031"/>
                <a:ext cx="71831" cy="70277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="" xmlns:a16="http://schemas.microsoft.com/office/drawing/2014/main" id="{6C0DA148-3BDD-A64C-8729-7835489A5784}"/>
                  </a:ext>
                </a:extLst>
              </p:cNvPr>
              <p:cNvSpPr/>
              <p:nvPr/>
            </p:nvSpPr>
            <p:spPr>
              <a:xfrm>
                <a:off x="6361207" y="3172478"/>
                <a:ext cx="71832" cy="70277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="" xmlns:a16="http://schemas.microsoft.com/office/drawing/2014/main" id="{2D1183A1-035E-2845-BD3D-64FE5F63A009}"/>
                  </a:ext>
                </a:extLst>
              </p:cNvPr>
              <p:cNvSpPr/>
              <p:nvPr/>
            </p:nvSpPr>
            <p:spPr>
              <a:xfrm>
                <a:off x="6596569" y="3074702"/>
                <a:ext cx="71832" cy="71804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="" xmlns:a16="http://schemas.microsoft.com/office/drawing/2014/main" id="{ACFB023C-7E00-C845-BB2D-1F7FA859A24B}"/>
                  </a:ext>
                </a:extLst>
              </p:cNvPr>
              <p:cNvSpPr/>
              <p:nvPr/>
            </p:nvSpPr>
            <p:spPr>
              <a:xfrm>
                <a:off x="6838044" y="2932620"/>
                <a:ext cx="71832" cy="70277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="" xmlns:a16="http://schemas.microsoft.com/office/drawing/2014/main" id="{445B2C18-DBD2-7A49-8B25-2BE366187908}"/>
                  </a:ext>
                </a:extLst>
              </p:cNvPr>
              <p:cNvSpPr/>
              <p:nvPr/>
            </p:nvSpPr>
            <p:spPr>
              <a:xfrm>
                <a:off x="7070349" y="2822621"/>
                <a:ext cx="70303" cy="71805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="" xmlns:a16="http://schemas.microsoft.com/office/drawing/2014/main" id="{DB41303B-FAC6-444F-A971-63F2CCF509B4}"/>
                  </a:ext>
                </a:extLst>
              </p:cNvPr>
              <p:cNvSpPr/>
              <p:nvPr/>
            </p:nvSpPr>
            <p:spPr>
              <a:xfrm>
                <a:off x="7308767" y="2750817"/>
                <a:ext cx="71832" cy="71804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="" xmlns:a16="http://schemas.microsoft.com/office/drawing/2014/main" id="{89C2090F-6700-E246-B987-AA974A8CE49E}"/>
                  </a:ext>
                </a:extLst>
              </p:cNvPr>
              <p:cNvSpPr/>
              <p:nvPr/>
            </p:nvSpPr>
            <p:spPr>
              <a:xfrm>
                <a:off x="7547186" y="2656096"/>
                <a:ext cx="71832" cy="71804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="" xmlns:a16="http://schemas.microsoft.com/office/drawing/2014/main" id="{1564F4FB-E858-5445-B816-571C48D35C0C}"/>
                  </a:ext>
                </a:extLst>
              </p:cNvPr>
              <p:cNvSpPr/>
              <p:nvPr/>
            </p:nvSpPr>
            <p:spPr>
              <a:xfrm>
                <a:off x="4706035" y="4348853"/>
                <a:ext cx="71831" cy="71804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="" xmlns:a16="http://schemas.microsoft.com/office/drawing/2014/main" id="{4208499B-3F35-5A42-87DF-5FECA6ACF035}"/>
                  </a:ext>
                </a:extLst>
              </p:cNvPr>
              <p:cNvSpPr/>
              <p:nvPr/>
            </p:nvSpPr>
            <p:spPr>
              <a:xfrm>
                <a:off x="4939867" y="4093717"/>
                <a:ext cx="70303" cy="71805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="" xmlns:a16="http://schemas.microsoft.com/office/drawing/2014/main" id="{59069F5E-C88A-0245-B1F9-7D4A27E80F73}"/>
                  </a:ext>
                </a:extLst>
              </p:cNvPr>
              <p:cNvSpPr/>
              <p:nvPr/>
            </p:nvSpPr>
            <p:spPr>
              <a:xfrm>
                <a:off x="5179815" y="3875247"/>
                <a:ext cx="70303" cy="70277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="" xmlns:a16="http://schemas.microsoft.com/office/drawing/2014/main" id="{207AF3C3-C6B9-C540-9F23-88BFB1731196}"/>
                  </a:ext>
                </a:extLst>
              </p:cNvPr>
              <p:cNvSpPr/>
              <p:nvPr/>
            </p:nvSpPr>
            <p:spPr>
              <a:xfrm>
                <a:off x="5410591" y="3792748"/>
                <a:ext cx="71832" cy="70277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="" xmlns:a16="http://schemas.microsoft.com/office/drawing/2014/main" id="{C488DEC4-2C25-3F48-BED0-77AB7A060B25}"/>
                  </a:ext>
                </a:extLst>
              </p:cNvPr>
              <p:cNvSpPr/>
              <p:nvPr/>
            </p:nvSpPr>
            <p:spPr>
              <a:xfrm>
                <a:off x="5641368" y="3688861"/>
                <a:ext cx="71831" cy="71804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</p:grpSp>
        <p:grpSp>
          <p:nvGrpSpPr>
            <p:cNvPr id="331804" name="Group 79">
              <a:extLst>
                <a:ext uri="{FF2B5EF4-FFF2-40B4-BE49-F238E27FC236}">
                  <a16:creationId xmlns="" xmlns:a16="http://schemas.microsoft.com/office/drawing/2014/main" id="{EB4E70B9-F06A-8D4A-88B0-DDC323E8A6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08557" y="3357545"/>
              <a:ext cx="2905145" cy="1114419"/>
              <a:chOff x="4708526" y="3357562"/>
              <a:chExt cx="2905145" cy="1114433"/>
            </a:xfrm>
          </p:grpSpPr>
          <p:sp>
            <p:nvSpPr>
              <p:cNvPr id="199" name="Rectangle 198">
                <a:extLst>
                  <a:ext uri="{FF2B5EF4-FFF2-40B4-BE49-F238E27FC236}">
                    <a16:creationId xmlns="" xmlns:a16="http://schemas.microsoft.com/office/drawing/2014/main" id="{D716E99C-6C5C-C94A-8768-D1232E36FA45}"/>
                  </a:ext>
                </a:extLst>
              </p:cNvPr>
              <p:cNvSpPr/>
              <p:nvPr/>
            </p:nvSpPr>
            <p:spPr>
              <a:xfrm>
                <a:off x="7542601" y="3357377"/>
                <a:ext cx="71831" cy="71806"/>
              </a:xfrm>
              <a:prstGeom prst="rect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="" xmlns:a16="http://schemas.microsoft.com/office/drawing/2014/main" id="{5310B9A8-6A9C-6443-8D50-886EE10B115C}"/>
                  </a:ext>
                </a:extLst>
              </p:cNvPr>
              <p:cNvSpPr/>
              <p:nvPr/>
            </p:nvSpPr>
            <p:spPr>
              <a:xfrm>
                <a:off x="7313353" y="3500988"/>
                <a:ext cx="70303" cy="70278"/>
              </a:xfrm>
              <a:prstGeom prst="rect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="" xmlns:a16="http://schemas.microsoft.com/office/drawing/2014/main" id="{A202786D-568C-D043-A65F-A9C2041B7051}"/>
                  </a:ext>
                </a:extLst>
              </p:cNvPr>
              <p:cNvSpPr/>
              <p:nvPr/>
            </p:nvSpPr>
            <p:spPr>
              <a:xfrm>
                <a:off x="7076462" y="3568211"/>
                <a:ext cx="71832" cy="71806"/>
              </a:xfrm>
              <a:prstGeom prst="rect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="" xmlns:a16="http://schemas.microsoft.com/office/drawing/2014/main" id="{BE071344-96ED-CE4C-B5D2-67570AA2E469}"/>
                  </a:ext>
                </a:extLst>
              </p:cNvPr>
              <p:cNvSpPr/>
              <p:nvPr/>
            </p:nvSpPr>
            <p:spPr>
              <a:xfrm>
                <a:off x="6839573" y="3624739"/>
                <a:ext cx="71831" cy="71805"/>
              </a:xfrm>
              <a:prstGeom prst="rect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="" xmlns:a16="http://schemas.microsoft.com/office/drawing/2014/main" id="{B87466B5-4A7A-1642-9843-135390212758}"/>
                  </a:ext>
                </a:extLst>
              </p:cNvPr>
              <p:cNvSpPr/>
              <p:nvPr/>
            </p:nvSpPr>
            <p:spPr>
              <a:xfrm>
                <a:off x="6602682" y="3636961"/>
                <a:ext cx="71832" cy="71805"/>
              </a:xfrm>
              <a:prstGeom prst="rect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="" xmlns:a16="http://schemas.microsoft.com/office/drawing/2014/main" id="{06B1A9A7-C1DB-4544-8297-E041F70C5945}"/>
                  </a:ext>
                </a:extLst>
              </p:cNvPr>
              <p:cNvSpPr/>
              <p:nvPr/>
            </p:nvSpPr>
            <p:spPr>
              <a:xfrm>
                <a:off x="6376490" y="3672099"/>
                <a:ext cx="70303" cy="71806"/>
              </a:xfrm>
              <a:prstGeom prst="rect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="" xmlns:a16="http://schemas.microsoft.com/office/drawing/2014/main" id="{0B21038A-9CF4-AB4B-909B-6DE7813B3BC7}"/>
                  </a:ext>
                </a:extLst>
              </p:cNvPr>
              <p:cNvSpPr/>
              <p:nvPr/>
            </p:nvSpPr>
            <p:spPr>
              <a:xfrm>
                <a:off x="6127374" y="3766822"/>
                <a:ext cx="70303" cy="71806"/>
              </a:xfrm>
              <a:prstGeom prst="rect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="" xmlns:a16="http://schemas.microsoft.com/office/drawing/2014/main" id="{80EDE264-0B67-6040-850D-0714244C4590}"/>
                  </a:ext>
                </a:extLst>
              </p:cNvPr>
              <p:cNvSpPr/>
              <p:nvPr/>
            </p:nvSpPr>
            <p:spPr>
              <a:xfrm>
                <a:off x="5887427" y="3921128"/>
                <a:ext cx="71832" cy="71805"/>
              </a:xfrm>
              <a:prstGeom prst="rect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="" xmlns:a16="http://schemas.microsoft.com/office/drawing/2014/main" id="{CC8E3F74-86C6-ED4D-8620-8F1AFF68A591}"/>
                  </a:ext>
                </a:extLst>
              </p:cNvPr>
              <p:cNvSpPr/>
              <p:nvPr/>
            </p:nvSpPr>
            <p:spPr>
              <a:xfrm>
                <a:off x="5647481" y="3989877"/>
                <a:ext cx="71831" cy="71806"/>
              </a:xfrm>
              <a:prstGeom prst="rect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="" xmlns:a16="http://schemas.microsoft.com/office/drawing/2014/main" id="{7A9ED9BB-24D6-CB4B-BE27-CE4163AE3781}"/>
                  </a:ext>
                </a:extLst>
              </p:cNvPr>
              <p:cNvSpPr/>
              <p:nvPr/>
            </p:nvSpPr>
            <p:spPr>
              <a:xfrm>
                <a:off x="5427403" y="4101406"/>
                <a:ext cx="70303" cy="71805"/>
              </a:xfrm>
              <a:prstGeom prst="rect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="" xmlns:a16="http://schemas.microsoft.com/office/drawing/2014/main" id="{E03F29A2-7E0C-914B-9A64-0BD959623DEC}"/>
                  </a:ext>
                </a:extLst>
              </p:cNvPr>
              <p:cNvSpPr/>
              <p:nvPr/>
            </p:nvSpPr>
            <p:spPr>
              <a:xfrm>
                <a:off x="5198154" y="4174739"/>
                <a:ext cx="71831" cy="70278"/>
              </a:xfrm>
              <a:prstGeom prst="rect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="" xmlns:a16="http://schemas.microsoft.com/office/drawing/2014/main" id="{C23115E7-CECA-A545-8C59-227D7872F4BC}"/>
                  </a:ext>
                </a:extLst>
              </p:cNvPr>
              <p:cNvSpPr/>
              <p:nvPr/>
            </p:nvSpPr>
            <p:spPr>
              <a:xfrm>
                <a:off x="4939867" y="4261822"/>
                <a:ext cx="70303" cy="71806"/>
              </a:xfrm>
              <a:prstGeom prst="rect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="" xmlns:a16="http://schemas.microsoft.com/office/drawing/2014/main" id="{B0932B29-DE80-324F-A040-A64C49C1225F}"/>
                  </a:ext>
                </a:extLst>
              </p:cNvPr>
              <p:cNvSpPr/>
              <p:nvPr/>
            </p:nvSpPr>
            <p:spPr>
              <a:xfrm>
                <a:off x="4709091" y="4400850"/>
                <a:ext cx="71831" cy="71805"/>
              </a:xfrm>
              <a:prstGeom prst="rect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GB" kern="0">
                  <a:solidFill>
                    <a:srgbClr val="FFFFFF"/>
                  </a:solidFill>
                  <a:latin typeface="Univers"/>
                  <a:ea typeface="MS PGothic" pitchFamily="34" charset="-128"/>
                  <a:cs typeface="Arial" pitchFamily="34" charset="0"/>
                </a:endParaRPr>
              </a:p>
            </p:txBody>
          </p:sp>
        </p:grpSp>
        <p:sp>
          <p:nvSpPr>
            <p:cNvPr id="175" name="Text Box 22">
              <a:extLst>
                <a:ext uri="{FF2B5EF4-FFF2-40B4-BE49-F238E27FC236}">
                  <a16:creationId xmlns="" xmlns:a16="http://schemas.microsoft.com/office/drawing/2014/main" id="{A2922EAE-B55F-5D4B-B691-3A38CFD27E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5684" y="4552068"/>
              <a:ext cx="255229" cy="152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>
                <a:defRPr/>
              </a:pPr>
              <a:r>
                <a:rPr lang="en-GB" sz="1000" kern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0</a:t>
              </a:r>
              <a:endParaRPr lang="en-GB" sz="1000" kern="0" baseline="3000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76" name="Text Box 22">
              <a:extLst>
                <a:ext uri="{FF2B5EF4-FFF2-40B4-BE49-F238E27FC236}">
                  <a16:creationId xmlns="" xmlns:a16="http://schemas.microsoft.com/office/drawing/2014/main" id="{C81C9A68-7A34-5C45-B9C5-38FF6EA731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0269" y="4047908"/>
              <a:ext cx="253702" cy="148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>
                <a:defRPr/>
              </a:pPr>
              <a:r>
                <a:rPr lang="en-GB" sz="1000" kern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5</a:t>
              </a:r>
              <a:endParaRPr lang="en-GB" sz="1000" kern="0" baseline="3000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77" name="Text Box 22">
              <a:extLst>
                <a:ext uri="{FF2B5EF4-FFF2-40B4-BE49-F238E27FC236}">
                  <a16:creationId xmlns="" xmlns:a16="http://schemas.microsoft.com/office/drawing/2014/main" id="{04CCC3DF-E44C-A541-B15A-6956D73C3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9571" y="3588053"/>
              <a:ext cx="255229" cy="148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>
                <a:defRPr/>
              </a:pPr>
              <a:r>
                <a:rPr lang="en-GB" sz="1000" kern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10</a:t>
              </a:r>
              <a:endParaRPr lang="en-GB" sz="1000" kern="0" baseline="3000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78" name="Text Box 22">
              <a:extLst>
                <a:ext uri="{FF2B5EF4-FFF2-40B4-BE49-F238E27FC236}">
                  <a16:creationId xmlns="" xmlns:a16="http://schemas.microsoft.com/office/drawing/2014/main" id="{B3CAF656-D4C0-A742-A990-F371264D8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2628" y="3112919"/>
              <a:ext cx="253702" cy="148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>
                <a:defRPr/>
              </a:pPr>
              <a:r>
                <a:rPr lang="en-GB" sz="1000" kern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15</a:t>
              </a:r>
              <a:endParaRPr lang="en-GB" sz="1000" kern="0" baseline="3000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79" name="Text Box 22">
              <a:extLst>
                <a:ext uri="{FF2B5EF4-FFF2-40B4-BE49-F238E27FC236}">
                  <a16:creationId xmlns="" xmlns:a16="http://schemas.microsoft.com/office/drawing/2014/main" id="{C566F01C-24BB-4B46-9B38-BE33676874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2628" y="2665286"/>
              <a:ext cx="255229" cy="148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>
                <a:defRPr/>
              </a:pPr>
              <a:r>
                <a:rPr lang="en-GB" sz="1000" kern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20</a:t>
              </a:r>
              <a:endParaRPr lang="en-GB" sz="1000" kern="0" baseline="3000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80" name="Text Box 22">
              <a:extLst>
                <a:ext uri="{FF2B5EF4-FFF2-40B4-BE49-F238E27FC236}">
                  <a16:creationId xmlns="" xmlns:a16="http://schemas.microsoft.com/office/drawing/2014/main" id="{95F7FF15-2D50-0845-A99D-2975D2C1A0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5684" y="2174875"/>
              <a:ext cx="253702" cy="148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>
                <a:defRPr/>
              </a:pPr>
              <a:r>
                <a:rPr lang="en-GB" sz="1000" kern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25</a:t>
              </a:r>
              <a:endParaRPr lang="en-GB" sz="1000" kern="0" baseline="3000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81" name="Text Box 22">
              <a:extLst>
                <a:ext uri="{FF2B5EF4-FFF2-40B4-BE49-F238E27FC236}">
                  <a16:creationId xmlns="" xmlns:a16="http://schemas.microsoft.com/office/drawing/2014/main" id="{417CDB07-B24B-4A46-B2A9-8F40B45005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9781" y="4681928"/>
              <a:ext cx="253702" cy="148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GB" sz="1000" kern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0</a:t>
              </a:r>
              <a:endParaRPr lang="en-GB" sz="1000" kern="0" baseline="3000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82" name="Text Box 22">
              <a:extLst>
                <a:ext uri="{FF2B5EF4-FFF2-40B4-BE49-F238E27FC236}">
                  <a16:creationId xmlns="" xmlns:a16="http://schemas.microsoft.com/office/drawing/2014/main" id="{8CF20FFF-6232-D845-B4D2-C0FB1242B2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2731" y="4683456"/>
              <a:ext cx="253702" cy="148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GB" sz="1000" kern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2</a:t>
              </a:r>
              <a:endParaRPr lang="en-GB" sz="1000" kern="0" baseline="3000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83" name="Text Box 22">
              <a:extLst>
                <a:ext uri="{FF2B5EF4-FFF2-40B4-BE49-F238E27FC236}">
                  <a16:creationId xmlns="" xmlns:a16="http://schemas.microsoft.com/office/drawing/2014/main" id="{07E6B16D-6E11-A643-A73D-14E0582B66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7341" y="4684984"/>
              <a:ext cx="255230" cy="148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GB" sz="1000" kern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4</a:t>
              </a:r>
              <a:endParaRPr lang="en-GB" sz="1000" kern="0" baseline="3000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84" name="Text Box 22">
              <a:extLst>
                <a:ext uri="{FF2B5EF4-FFF2-40B4-BE49-F238E27FC236}">
                  <a16:creationId xmlns="" xmlns:a16="http://schemas.microsoft.com/office/drawing/2014/main" id="{634F182E-D88B-4B4E-9560-9BE2BF4B94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7234" y="4683456"/>
              <a:ext cx="252174" cy="148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GB" sz="1000" kern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6</a:t>
              </a:r>
              <a:endParaRPr lang="en-GB" sz="1000" kern="0" baseline="3000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85" name="Text Box 22">
              <a:extLst>
                <a:ext uri="{FF2B5EF4-FFF2-40B4-BE49-F238E27FC236}">
                  <a16:creationId xmlns="" xmlns:a16="http://schemas.microsoft.com/office/drawing/2014/main" id="{F11B8522-A19C-ED4F-8D87-25608B737E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3373" y="4681928"/>
              <a:ext cx="253702" cy="148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GB" sz="1000" kern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8</a:t>
              </a:r>
              <a:endParaRPr lang="en-GB" sz="1000" kern="0" baseline="3000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86" name="Text Box 22">
              <a:extLst>
                <a:ext uri="{FF2B5EF4-FFF2-40B4-BE49-F238E27FC236}">
                  <a16:creationId xmlns="" xmlns:a16="http://schemas.microsoft.com/office/drawing/2014/main" id="{D6268F56-1852-C94C-AA5E-70C89CDAAA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9511" y="4683456"/>
              <a:ext cx="253702" cy="148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GB" sz="1000" kern="0" dirty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10</a:t>
              </a:r>
              <a:endParaRPr lang="en-GB" sz="1000" kern="0" baseline="30000" dirty="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87" name="Text Box 22">
              <a:extLst>
                <a:ext uri="{FF2B5EF4-FFF2-40B4-BE49-F238E27FC236}">
                  <a16:creationId xmlns="" xmlns:a16="http://schemas.microsoft.com/office/drawing/2014/main" id="{B52FA171-9791-4241-93D0-96C1B3466A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6347" y="4681928"/>
              <a:ext cx="255230" cy="148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GB" sz="1000" kern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12</a:t>
              </a:r>
              <a:endParaRPr lang="en-GB" sz="1000" kern="0" baseline="3000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88" name="Text Box 22">
              <a:extLst>
                <a:ext uri="{FF2B5EF4-FFF2-40B4-BE49-F238E27FC236}">
                  <a16:creationId xmlns="" xmlns:a16="http://schemas.microsoft.com/office/drawing/2014/main" id="{CEAB1492-E58C-D242-890E-8969BA6E29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0700" y="4903453"/>
              <a:ext cx="1071354" cy="177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GB" sz="1200" b="1" kern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Time</a:t>
              </a:r>
              <a:r>
                <a:rPr lang="en-GB" sz="1200" kern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 (week)</a:t>
              </a:r>
              <a:endParaRPr lang="en-GB" sz="1200" kern="0" baseline="3000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89" name="Text Box 22">
              <a:extLst>
                <a:ext uri="{FF2B5EF4-FFF2-40B4-BE49-F238E27FC236}">
                  <a16:creationId xmlns="" xmlns:a16="http://schemas.microsoft.com/office/drawing/2014/main" id="{E7E70FA6-2F54-4A40-A1CC-7A96653A1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3739" y="4000548"/>
              <a:ext cx="1357150" cy="380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Aft>
                  <a:spcPts val="600"/>
                </a:spcAft>
                <a:defRPr/>
              </a:pPr>
              <a:r>
                <a:rPr lang="en-GB" sz="1000" kern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Rapid dose escalation</a:t>
              </a:r>
            </a:p>
            <a:p>
              <a:pPr>
                <a:spcAft>
                  <a:spcPts val="600"/>
                </a:spcAft>
                <a:defRPr/>
              </a:pPr>
              <a:r>
                <a:rPr lang="en-GB" sz="1000" kern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Slow dose escalation</a:t>
              </a:r>
            </a:p>
          </p:txBody>
        </p:sp>
        <p:sp>
          <p:nvSpPr>
            <p:cNvPr id="190" name="Text Box 22">
              <a:extLst>
                <a:ext uri="{FF2B5EF4-FFF2-40B4-BE49-F238E27FC236}">
                  <a16:creationId xmlns="" xmlns:a16="http://schemas.microsoft.com/office/drawing/2014/main" id="{889F1561-ADC8-9048-84F1-AF85A5B580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436372" y="3311494"/>
              <a:ext cx="1857755" cy="18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defRPr/>
              </a:pPr>
              <a:r>
                <a:rPr lang="en-GB" sz="1200" b="1" kern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Dose </a:t>
              </a:r>
              <a:r>
                <a:rPr lang="en-GB" sz="1200" kern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(ng/kg/min)</a:t>
              </a:r>
              <a:endParaRPr lang="en-GB" sz="1200" kern="0" baseline="3000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91" name="Text Box 22">
              <a:extLst>
                <a:ext uri="{FF2B5EF4-FFF2-40B4-BE49-F238E27FC236}">
                  <a16:creationId xmlns="" xmlns:a16="http://schemas.microsoft.com/office/drawing/2014/main" id="{369050CA-31E4-AD4A-B38C-49ADEAA6B6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3105" y="2598065"/>
              <a:ext cx="1285320" cy="325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n-GB" sz="1100" b="1" kern="0" dirty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58% experienced site pain</a:t>
              </a:r>
              <a:endParaRPr lang="en-GB" sz="1100" kern="0" baseline="30000" dirty="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92" name="Text Box 22">
              <a:extLst>
                <a:ext uri="{FF2B5EF4-FFF2-40B4-BE49-F238E27FC236}">
                  <a16:creationId xmlns="" xmlns:a16="http://schemas.microsoft.com/office/drawing/2014/main" id="{F02DC819-34F8-AE4C-8899-F5F9EC4B6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3105" y="3285556"/>
              <a:ext cx="1285320" cy="325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n-GB" sz="1100" b="1" kern="0" dirty="0">
                  <a:solidFill>
                    <a:srgbClr val="FFFFFF"/>
                  </a:solidFill>
                  <a:latin typeface="Univers"/>
                  <a:ea typeface="ＭＳ Ｐゴシック" pitchFamily="34" charset="-128"/>
                  <a:cs typeface="Arial" pitchFamily="34" charset="0"/>
                </a:rPr>
                <a:t>82% experienced site pain</a:t>
              </a:r>
              <a:endParaRPr lang="en-GB" sz="1100" kern="0" baseline="30000" dirty="0">
                <a:solidFill>
                  <a:srgbClr val="FFFFFF"/>
                </a:solidFill>
                <a:latin typeface="Univers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="" xmlns:a16="http://schemas.microsoft.com/office/drawing/2014/main" id="{180485B7-6422-E247-8220-C533BB49A1FF}"/>
                </a:ext>
              </a:extLst>
            </p:cNvPr>
            <p:cNvSpPr/>
            <p:nvPr/>
          </p:nvSpPr>
          <p:spPr>
            <a:xfrm>
              <a:off x="6856415" y="4038741"/>
              <a:ext cx="71832" cy="71805"/>
            </a:xfrm>
            <a:prstGeom prst="ellips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="" xmlns:a16="http://schemas.microsoft.com/office/drawing/2014/main" id="{2A58A93E-04C5-7445-9804-58DDA4963CA8}"/>
                </a:ext>
              </a:extLst>
            </p:cNvPr>
            <p:cNvSpPr/>
            <p:nvPr/>
          </p:nvSpPr>
          <p:spPr>
            <a:xfrm>
              <a:off x="6993964" y="4038741"/>
              <a:ext cx="71832" cy="71805"/>
            </a:xfrm>
            <a:prstGeom prst="ellipse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="" xmlns:a16="http://schemas.microsoft.com/office/drawing/2014/main" id="{78132324-C3E4-7343-9F2A-FA5FB4F0980D}"/>
                </a:ext>
              </a:extLst>
            </p:cNvPr>
            <p:cNvSpPr/>
            <p:nvPr/>
          </p:nvSpPr>
          <p:spPr>
            <a:xfrm>
              <a:off x="6995493" y="4278600"/>
              <a:ext cx="71831" cy="71804"/>
            </a:xfrm>
            <a:prstGeom prst="rect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="" xmlns:a16="http://schemas.microsoft.com/office/drawing/2014/main" id="{A9653616-71B2-D64C-B3FA-93E0014B2CC2}"/>
                </a:ext>
              </a:extLst>
            </p:cNvPr>
            <p:cNvSpPr/>
            <p:nvPr/>
          </p:nvSpPr>
          <p:spPr>
            <a:xfrm>
              <a:off x="6857944" y="4278600"/>
              <a:ext cx="71831" cy="71804"/>
            </a:xfrm>
            <a:prstGeom prst="rect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GB" kern="0">
                <a:solidFill>
                  <a:srgbClr val="FFFFFF"/>
                </a:solidFill>
                <a:latin typeface="Univers"/>
                <a:ea typeface="MS PGothic" pitchFamily="34" charset="-128"/>
                <a:cs typeface="Arial" pitchFamily="34" charset="0"/>
              </a:endParaRPr>
            </a:p>
          </p:txBody>
        </p:sp>
        <p:cxnSp>
          <p:nvCxnSpPr>
            <p:cNvPr id="331827" name="Straight Connector 196">
              <a:extLst>
                <a:ext uri="{FF2B5EF4-FFF2-40B4-BE49-F238E27FC236}">
                  <a16:creationId xmlns="" xmlns:a16="http://schemas.microsoft.com/office/drawing/2014/main" id="{6201F0A6-B3F1-114A-B3E5-EFB3EB7F942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815138" y="4313238"/>
              <a:ext cx="287337" cy="0"/>
            </a:xfrm>
            <a:prstGeom prst="line">
              <a:avLst/>
            </a:prstGeom>
            <a:noFill/>
            <a:ln w="19050" algn="ctr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1828" name="Straight Connector 197">
              <a:extLst>
                <a:ext uri="{FF2B5EF4-FFF2-40B4-BE49-F238E27FC236}">
                  <a16:creationId xmlns="" xmlns:a16="http://schemas.microsoft.com/office/drawing/2014/main" id="{EAB97696-2F5F-9D40-BE68-FCD1A865CA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815138" y="4075113"/>
              <a:ext cx="287337" cy="0"/>
            </a:xfrm>
            <a:prstGeom prst="line">
              <a:avLst/>
            </a:prstGeom>
            <a:noFill/>
            <a:ln w="19050" algn="ctr">
              <a:solidFill>
                <a:srgbClr val="F7964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31784" name="Line 4">
            <a:extLst>
              <a:ext uri="{FF2B5EF4-FFF2-40B4-BE49-F238E27FC236}">
                <a16:creationId xmlns="" xmlns:a16="http://schemas.microsoft.com/office/drawing/2014/main" id="{56B59694-2ACC-D94E-9B5D-A3278B4471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163" y="1492250"/>
            <a:ext cx="8331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cs-CZ"/>
          </a:p>
        </p:txBody>
      </p:sp>
      <p:sp>
        <p:nvSpPr>
          <p:cNvPr id="331785" name="TextBox 14">
            <a:extLst>
              <a:ext uri="{FF2B5EF4-FFF2-40B4-BE49-F238E27FC236}">
                <a16:creationId xmlns="" xmlns:a16="http://schemas.microsoft.com/office/drawing/2014/main" id="{230DD0C3-A6CB-A249-B2D8-864951CBD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938" y="6396038"/>
            <a:ext cx="483711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4" tIns="45667" rIns="91334" bIns="45667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Univers" panose="020B05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700">
                <a:solidFill>
                  <a:schemeClr val="tx1"/>
                </a:solidFill>
                <a:latin typeface="Univers" panose="020B05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Univers" panose="020B05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cs-CZ" sz="1400">
                <a:solidFill>
                  <a:srgbClr val="FFFFFF"/>
                </a:solidFill>
                <a:latin typeface="Frutiger LT Com 55 Roman" pitchFamily="34" charset="0"/>
                <a:ea typeface="MS PGothic" panose="020B0600070205080204" pitchFamily="34" charset="-128"/>
              </a:rPr>
              <a:t>Skoro-Sajer et al. </a:t>
            </a:r>
            <a:r>
              <a:rPr lang="en-GB" altLang="cs-CZ" sz="1400" i="1">
                <a:solidFill>
                  <a:srgbClr val="FFFFFF"/>
                </a:solidFill>
                <a:latin typeface="Frutiger LT Com 55 Roman" pitchFamily="34" charset="0"/>
                <a:ea typeface="MS PGothic" panose="020B0600070205080204" pitchFamily="34" charset="-128"/>
              </a:rPr>
              <a:t>Clin Pharmacokinet</a:t>
            </a:r>
            <a:r>
              <a:rPr lang="en-GB" altLang="cs-CZ" sz="1400">
                <a:solidFill>
                  <a:srgbClr val="FFFFFF"/>
                </a:solidFill>
                <a:latin typeface="Frutiger LT Com 55 Roman" pitchFamily="34" charset="0"/>
                <a:ea typeface="MS PGothic" panose="020B0600070205080204" pitchFamily="34" charset="-128"/>
              </a:rPr>
              <a:t>. 2008;47:611-618</a:t>
            </a:r>
          </a:p>
        </p:txBody>
      </p:sp>
    </p:spTree>
    <p:extLst>
      <p:ext uri="{BB962C8B-B14F-4D97-AF65-F5344CB8AC3E}">
        <p14:creationId xmlns:p14="http://schemas.microsoft.com/office/powerpoint/2010/main" val="17305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Line 3">
            <a:extLst>
              <a:ext uri="{FF2B5EF4-FFF2-40B4-BE49-F238E27FC236}">
                <a16:creationId xmlns="" xmlns:a16="http://schemas.microsoft.com/office/drawing/2014/main" id="{9E615C54-4E1A-D34B-92B2-F758E32DBF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163" y="1492250"/>
            <a:ext cx="8331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cs-CZ"/>
          </a:p>
        </p:txBody>
      </p:sp>
      <p:pic>
        <p:nvPicPr>
          <p:cNvPr id="218115" name="Picture 2">
            <a:extLst>
              <a:ext uri="{FF2B5EF4-FFF2-40B4-BE49-F238E27FC236}">
                <a16:creationId xmlns="" xmlns:a16="http://schemas.microsoft.com/office/drawing/2014/main" id="{A36B1C53-CD80-A64A-ABBC-2C6C2EE39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044826"/>
            <a:ext cx="4681538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16" name="Picture 3">
            <a:extLst>
              <a:ext uri="{FF2B5EF4-FFF2-40B4-BE49-F238E27FC236}">
                <a16:creationId xmlns="" xmlns:a16="http://schemas.microsoft.com/office/drawing/2014/main" id="{5B4B677C-522B-F743-BAD7-07F6231EF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692150"/>
            <a:ext cx="364807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17" name="Picture 5">
            <a:extLst>
              <a:ext uri="{FF2B5EF4-FFF2-40B4-BE49-F238E27FC236}">
                <a16:creationId xmlns="" xmlns:a16="http://schemas.microsoft.com/office/drawing/2014/main" id="{53F52FBD-C3B1-0E46-BB63-0B58FEE11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4" t="16843" r="32198" b="39111"/>
          <a:stretch>
            <a:fillRect/>
          </a:stretch>
        </p:blipFill>
        <p:spPr bwMode="auto">
          <a:xfrm>
            <a:off x="1847851" y="692151"/>
            <a:ext cx="30956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7C540DB7-A4A6-4D46-99C1-5A57B014E0AC}"/>
              </a:ext>
            </a:extLst>
          </p:cNvPr>
          <p:cNvSpPr txBox="1"/>
          <p:nvPr/>
        </p:nvSpPr>
        <p:spPr>
          <a:xfrm>
            <a:off x="1231483" y="161965"/>
            <a:ext cx="670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LENUS pro </a:t>
            </a:r>
            <a:r>
              <a:rPr lang="cs-CZ" dirty="0" err="1"/>
              <a:t>implantabilní</a:t>
            </a:r>
            <a:r>
              <a:rPr lang="cs-CZ" dirty="0"/>
              <a:t> pumpa pro intravenózní aplikaci </a:t>
            </a:r>
            <a:r>
              <a:rPr lang="cs-CZ" dirty="0" err="1"/>
              <a:t>treprostinilu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349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88B1CB6C-7390-FF47-91DE-E6436931D37B}"/>
              </a:ext>
            </a:extLst>
          </p:cNvPr>
          <p:cNvSpPr txBox="1"/>
          <p:nvPr/>
        </p:nvSpPr>
        <p:spPr>
          <a:xfrm>
            <a:off x="847856" y="514872"/>
            <a:ext cx="10596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LENUS pro </a:t>
            </a:r>
            <a:r>
              <a:rPr lang="cs-CZ" sz="2800" b="1" dirty="0" err="1"/>
              <a:t>implantabilní</a:t>
            </a:r>
            <a:r>
              <a:rPr lang="cs-CZ" sz="2800" b="1" dirty="0"/>
              <a:t> pumpa pro intravenózní aplikaci </a:t>
            </a:r>
            <a:r>
              <a:rPr lang="cs-CZ" sz="2800" b="1" dirty="0" err="1"/>
              <a:t>treprostinilu</a:t>
            </a:r>
            <a:endParaRPr lang="cs-CZ" sz="28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77F12BF1-03AA-E94A-98F7-0E28D7674975}"/>
              </a:ext>
            </a:extLst>
          </p:cNvPr>
          <p:cNvSpPr txBox="1"/>
          <p:nvPr/>
        </p:nvSpPr>
        <p:spPr>
          <a:xfrm>
            <a:off x="230136" y="1674830"/>
            <a:ext cx="12052595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Pumpa (8x2 cm) implantovaná subkutánně do horního pravého kvadrantu břišní stěny v CA (LA</a:t>
            </a:r>
            <a:r>
              <a:rPr lang="cs-CZ" sz="2400" dirty="0" smtClean="0"/>
              <a:t>)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Generuje konstantní  průtok (1,3 ml/den), poháněná stlačeným plynem </a:t>
            </a:r>
            <a:endParaRPr lang="cs-CZ" sz="2400" dirty="0" smtClean="0"/>
          </a:p>
          <a:p>
            <a:r>
              <a:rPr lang="cs-CZ" sz="2400" dirty="0" smtClean="0"/>
              <a:t>(</a:t>
            </a:r>
            <a:r>
              <a:rPr lang="cs-CZ" sz="2400" dirty="0"/>
              <a:t>není potřeba bateriový zdroj)</a:t>
            </a:r>
          </a:p>
          <a:p>
            <a:endParaRPr lang="cs-CZ" sz="2400" dirty="0"/>
          </a:p>
          <a:p>
            <a:r>
              <a:rPr lang="cs-CZ" sz="2400" dirty="0"/>
              <a:t>Objem rezervoáru většinou 40 ml </a:t>
            </a:r>
            <a:r>
              <a:rPr lang="cs-CZ" sz="2400" dirty="0" smtClean="0"/>
              <a:t> 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Plnění pumpy přes silikonové septum  v závislosti na velikosti rezervoáru </a:t>
            </a:r>
            <a:r>
              <a:rPr lang="cs-CZ" sz="2400" dirty="0" smtClean="0"/>
              <a:t>28 </a:t>
            </a:r>
            <a:r>
              <a:rPr lang="cs-CZ" sz="2400" dirty="0"/>
              <a:t>dní</a:t>
            </a:r>
          </a:p>
          <a:p>
            <a:endParaRPr lang="cs-CZ" sz="2400" dirty="0"/>
          </a:p>
          <a:p>
            <a:r>
              <a:rPr lang="cs-CZ" sz="2400" dirty="0"/>
              <a:t>Změna dávky </a:t>
            </a:r>
            <a:r>
              <a:rPr lang="cs-CZ" sz="2400" dirty="0" err="1"/>
              <a:t>treprostinilu</a:t>
            </a:r>
            <a:r>
              <a:rPr lang="cs-CZ" sz="2400" dirty="0"/>
              <a:t> změnou koncentrace </a:t>
            </a:r>
            <a:r>
              <a:rPr lang="cs-CZ" sz="2400" dirty="0" err="1"/>
              <a:t>treprostinilu</a:t>
            </a:r>
            <a:endParaRPr lang="cs-CZ" sz="2400" dirty="0"/>
          </a:p>
          <a:p>
            <a:endParaRPr lang="cs-CZ" dirty="0"/>
          </a:p>
          <a:p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817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DA1D8E40-42DE-4D89-83E8-141D34928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68573" y="54128"/>
            <a:ext cx="2412664" cy="888357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EC55886-C8B9-9145-A55B-83441A270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25901" cy="1119291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599AA9B-6841-8047-8197-4B046A1A8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485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51 pacientů, bez závažných </a:t>
            </a:r>
            <a:r>
              <a:rPr lang="cs-CZ" b="1" dirty="0" err="1"/>
              <a:t>periprocedurálních</a:t>
            </a:r>
            <a:r>
              <a:rPr lang="cs-CZ" b="1" dirty="0"/>
              <a:t> komplikaci</a:t>
            </a:r>
          </a:p>
          <a:p>
            <a:pPr marL="0" indent="0">
              <a:buNone/>
            </a:pPr>
            <a:r>
              <a:rPr lang="cs-CZ" b="1" dirty="0" err="1"/>
              <a:t>Postprocedurální</a:t>
            </a:r>
            <a:r>
              <a:rPr lang="cs-CZ" b="1" dirty="0"/>
              <a:t> komplikace: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05D27AB9-D46D-BC48-821F-E476A19BB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659" y="475354"/>
            <a:ext cx="7703893" cy="172526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EED57B81-8916-584B-BEEA-C2C5AAC7B875}"/>
              </a:ext>
            </a:extLst>
          </p:cNvPr>
          <p:cNvSpPr txBox="1"/>
          <p:nvPr/>
        </p:nvSpPr>
        <p:spPr>
          <a:xfrm>
            <a:off x="8929002" y="6281144"/>
            <a:ext cx="22350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Clin</a:t>
            </a:r>
            <a:r>
              <a:rPr lang="cs-CZ" dirty="0"/>
              <a:t> Res </a:t>
            </a:r>
            <a:r>
              <a:rPr lang="cs-CZ" dirty="0" err="1"/>
              <a:t>Cardiol</a:t>
            </a:r>
            <a:r>
              <a:rPr lang="cs-CZ" dirty="0"/>
              <a:t>, 2016</a:t>
            </a:r>
            <a:br>
              <a:rPr lang="cs-CZ" dirty="0"/>
            </a:br>
            <a:endParaRPr lang="cs-CZ" dirty="0"/>
          </a:p>
          <a:p>
            <a:r>
              <a:rPr lang="cs-CZ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416061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DE1A8C2-FE78-E34B-B3EB-C36888133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/>
              <a:t>LONG-TERM SAFETY AND OUTCOME OF INTRAVENOUS TREPROSTINIL VIA AN IMPLANTED PUMP IN PULMONARY HYPERTENSION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42BF8122-AC4F-674E-AF6E-3B0DB4D11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5885" y="1326718"/>
            <a:ext cx="669075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129 pacientů, </a:t>
            </a:r>
            <a:r>
              <a:rPr lang="cs-CZ" sz="1600" b="1" dirty="0" err="1"/>
              <a:t>follow</a:t>
            </a:r>
            <a:r>
              <a:rPr lang="cs-CZ" sz="1600" b="1" dirty="0"/>
              <a:t>-up 19 (11-34 měsíců), 2 fatální </a:t>
            </a:r>
            <a:r>
              <a:rPr lang="cs-CZ" sz="1600" b="1" dirty="0" err="1"/>
              <a:t>postprocedurální</a:t>
            </a:r>
            <a:r>
              <a:rPr lang="cs-CZ" sz="1600" b="1" dirty="0"/>
              <a:t> komplikace, žádná fatální komplikace při dlouhodobé léčbě </a:t>
            </a:r>
            <a:endParaRPr lang="cs-CZ" sz="1600" dirty="0"/>
          </a:p>
          <a:p>
            <a:r>
              <a:rPr lang="cs-CZ" sz="1600" dirty="0"/>
              <a:t>Výskyt katétrové sepse 0 %</a:t>
            </a:r>
          </a:p>
          <a:p>
            <a:r>
              <a:rPr lang="cs-CZ" sz="1600" dirty="0"/>
              <a:t>Lokální infekce v místě implantace pumpy – 3 pacienti (u dvou důvod k přerušení léčby)</a:t>
            </a:r>
          </a:p>
          <a:p>
            <a:r>
              <a:rPr lang="cs-CZ" sz="1600" dirty="0"/>
              <a:t>Komplikace spojené s katetrem 0.264 na 1000 dnů léčby – dislokace katétru vzácně komplikovaná </a:t>
            </a:r>
            <a:r>
              <a:rPr lang="cs-CZ" sz="1600" dirty="0" err="1"/>
              <a:t>flutterem</a:t>
            </a:r>
            <a:r>
              <a:rPr lang="cs-CZ" sz="1600" dirty="0"/>
              <a:t>/fibrilací síní, okluze katétru (trombóza</a:t>
            </a:r>
            <a:r>
              <a:rPr lang="cs-CZ" sz="1600" dirty="0" smtClean="0"/>
              <a:t>)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Komplikace </a:t>
            </a:r>
            <a:r>
              <a:rPr lang="cs-CZ" sz="1600" dirty="0"/>
              <a:t>spojené s pumpou – zvýšený průtok, defekt septa pumpy (2     </a:t>
            </a:r>
          </a:p>
          <a:p>
            <a:pPr marL="0" indent="0">
              <a:buNone/>
            </a:pPr>
            <a:r>
              <a:rPr lang="cs-CZ" sz="1600" dirty="0" smtClean="0"/>
              <a:t>     závažné </a:t>
            </a:r>
            <a:r>
              <a:rPr lang="cs-CZ" sz="1600" dirty="0"/>
              <a:t>komplikace – kardiogenní šok, žádná fatální</a:t>
            </a:r>
            <a:r>
              <a:rPr lang="cs-CZ" sz="1600" dirty="0" smtClean="0"/>
              <a:t>)</a:t>
            </a:r>
            <a:r>
              <a:rPr lang="cs-CZ" sz="1600" dirty="0" smtClean="0"/>
              <a:t>  </a:t>
            </a:r>
            <a:endParaRPr lang="cs-CZ" sz="1600" dirty="0"/>
          </a:p>
          <a:p>
            <a:r>
              <a:rPr lang="cs-CZ" sz="1600" dirty="0"/>
              <a:t>Komplikace spojené s kapsou pumpy (</a:t>
            </a:r>
            <a:r>
              <a:rPr lang="cs-CZ" sz="1600" dirty="0" smtClean="0"/>
              <a:t>hematom</a:t>
            </a:r>
            <a:r>
              <a:rPr lang="cs-CZ" sz="1600" dirty="0"/>
              <a:t>, </a:t>
            </a:r>
            <a:r>
              <a:rPr lang="cs-CZ" sz="1600" dirty="0" err="1"/>
              <a:t>serom</a:t>
            </a:r>
            <a:r>
              <a:rPr lang="cs-CZ" sz="1600" dirty="0"/>
              <a:t>, otok)</a:t>
            </a:r>
          </a:p>
          <a:p>
            <a:r>
              <a:rPr lang="cs-CZ" sz="1600" dirty="0"/>
              <a:t>Jiné komplikace (</a:t>
            </a:r>
            <a:r>
              <a:rPr lang="cs-CZ" sz="1600" dirty="0" err="1"/>
              <a:t>periprocedurální</a:t>
            </a:r>
            <a:r>
              <a:rPr lang="cs-CZ" sz="1600" dirty="0"/>
              <a:t>) – PNO, RHF, perioperační hypotenze, </a:t>
            </a:r>
            <a:r>
              <a:rPr lang="cs-CZ" sz="1600" dirty="0" smtClean="0"/>
              <a:t>bradykardie</a:t>
            </a:r>
          </a:p>
          <a:p>
            <a:r>
              <a:rPr lang="cs-CZ" sz="1600" b="1" dirty="0"/>
              <a:t>Ukončení terapie 7 (5,4 %) vs. </a:t>
            </a:r>
            <a:r>
              <a:rPr lang="cs-CZ" sz="1600" b="1" dirty="0" err="1"/>
              <a:t>s.c</a:t>
            </a:r>
            <a:r>
              <a:rPr lang="cs-CZ" sz="1600" b="1" dirty="0"/>
              <a:t>. </a:t>
            </a:r>
            <a:r>
              <a:rPr lang="cs-CZ" sz="1600" b="1" dirty="0" err="1"/>
              <a:t>treprostinil</a:t>
            </a:r>
            <a:r>
              <a:rPr lang="cs-CZ" sz="1600" b="1" dirty="0"/>
              <a:t> 4,9-23 % – nežádoucí účinky </a:t>
            </a:r>
            <a:r>
              <a:rPr lang="cs-CZ" sz="1600" b="1" dirty="0" err="1"/>
              <a:t>prostanoidů</a:t>
            </a:r>
            <a:r>
              <a:rPr lang="cs-CZ" sz="1600" b="1" dirty="0"/>
              <a:t>, lokální infekce, žádný efekt terapie</a:t>
            </a:r>
          </a:p>
          <a:p>
            <a:endParaRPr lang="cs-CZ" sz="1600" dirty="0"/>
          </a:p>
          <a:p>
            <a:endParaRPr lang="cs-CZ" sz="16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70B33A92-984B-B24C-8704-B3BAEBCA9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14"/>
          <a:stretch/>
        </p:blipFill>
        <p:spPr>
          <a:xfrm>
            <a:off x="130630" y="1326718"/>
            <a:ext cx="4695894" cy="50165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D13836D2-F9B7-824F-8457-0F82A64B3F9A}"/>
              </a:ext>
            </a:extLst>
          </p:cNvPr>
          <p:cNvSpPr txBox="1"/>
          <p:nvPr/>
        </p:nvSpPr>
        <p:spPr>
          <a:xfrm>
            <a:off x="5737129" y="6048399"/>
            <a:ext cx="6131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Journal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Heart</a:t>
            </a:r>
            <a:r>
              <a:rPr lang="cs-CZ" dirty="0"/>
              <a:t> and </a:t>
            </a:r>
            <a:r>
              <a:rPr lang="cs-CZ" dirty="0" err="1"/>
              <a:t>Lung</a:t>
            </a:r>
            <a:r>
              <a:rPr lang="cs-CZ" dirty="0"/>
              <a:t> </a:t>
            </a:r>
            <a:r>
              <a:rPr lang="cs-CZ" dirty="0" err="1"/>
              <a:t>Transplantion</a:t>
            </a:r>
            <a:r>
              <a:rPr lang="cs-CZ" dirty="0"/>
              <a:t>, 053-2498(18)31507-9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49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F3E1FAB-1DEA-3345-87A7-9229F2026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31DC6FB6-610E-6545-86D9-8EE4717A4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13" y="2303092"/>
            <a:ext cx="4835154" cy="334167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5E6E41E1-1625-0E41-912A-5241DD7A7B92}"/>
              </a:ext>
            </a:extLst>
          </p:cNvPr>
          <p:cNvSpPr txBox="1"/>
          <p:nvPr/>
        </p:nvSpPr>
        <p:spPr>
          <a:xfrm>
            <a:off x="7311405" y="2811864"/>
            <a:ext cx="30130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129 pacientů </a:t>
            </a:r>
          </a:p>
          <a:p>
            <a:endParaRPr lang="cs-CZ" dirty="0" smtClean="0"/>
          </a:p>
          <a:p>
            <a:r>
              <a:rPr lang="cs-CZ" dirty="0" smtClean="0"/>
              <a:t>Celkové </a:t>
            </a:r>
            <a:r>
              <a:rPr lang="cs-CZ" dirty="0"/>
              <a:t>3leté přežívání 66,5 %</a:t>
            </a:r>
          </a:p>
          <a:p>
            <a:endParaRPr lang="cs-CZ" dirty="0"/>
          </a:p>
          <a:p>
            <a:r>
              <a:rPr lang="cs-CZ" dirty="0"/>
              <a:t>Přežívání bez </a:t>
            </a:r>
            <a:r>
              <a:rPr lang="cs-CZ" dirty="0" err="1"/>
              <a:t>Tx</a:t>
            </a:r>
            <a:r>
              <a:rPr lang="cs-CZ" dirty="0"/>
              <a:t> plic 55,7 %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A317B35C-8C45-1E46-9955-3FD42D47E6B0}"/>
              </a:ext>
            </a:extLst>
          </p:cNvPr>
          <p:cNvSpPr txBox="1"/>
          <p:nvPr/>
        </p:nvSpPr>
        <p:spPr>
          <a:xfrm>
            <a:off x="5332021" y="5779699"/>
            <a:ext cx="6131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Journal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Heart</a:t>
            </a:r>
            <a:r>
              <a:rPr lang="cs-CZ" dirty="0"/>
              <a:t> and </a:t>
            </a:r>
            <a:r>
              <a:rPr lang="cs-CZ" dirty="0" err="1"/>
              <a:t>Lung</a:t>
            </a:r>
            <a:r>
              <a:rPr lang="cs-CZ" dirty="0"/>
              <a:t> </a:t>
            </a:r>
            <a:r>
              <a:rPr lang="cs-CZ" dirty="0" err="1"/>
              <a:t>Transplantion</a:t>
            </a:r>
            <a:r>
              <a:rPr lang="cs-CZ" dirty="0"/>
              <a:t>, 053-2498(18)31507-9 </a:t>
            </a:r>
          </a:p>
          <a:p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="" xmlns:a16="http://schemas.microsoft.com/office/drawing/2014/main" id="{02D2E928-58AE-436C-9E4A-26AB2ADA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908" y="265493"/>
            <a:ext cx="10515600" cy="1325563"/>
          </a:xfrm>
        </p:spPr>
        <p:txBody>
          <a:bodyPr/>
          <a:lstStyle/>
          <a:p>
            <a:r>
              <a:rPr lang="cs-CZ" b="1" dirty="0"/>
              <a:t>Přežívání pacientů s </a:t>
            </a:r>
            <a:r>
              <a:rPr lang="cs-CZ" b="1" dirty="0" err="1"/>
              <a:t>i.v</a:t>
            </a:r>
            <a:r>
              <a:rPr lang="cs-CZ" b="1" dirty="0"/>
              <a:t>. terapii </a:t>
            </a:r>
            <a:r>
              <a:rPr lang="cs-CZ" b="1" dirty="0" err="1"/>
              <a:t>treprostinilem</a:t>
            </a:r>
            <a:r>
              <a:rPr lang="cs-CZ" b="1" dirty="0"/>
              <a:t> </a:t>
            </a:r>
            <a:r>
              <a:rPr lang="cs-CZ" b="1" dirty="0" err="1"/>
              <a:t>implantabilní</a:t>
            </a:r>
            <a:r>
              <a:rPr lang="cs-CZ" b="1" dirty="0"/>
              <a:t> pumpou  </a:t>
            </a:r>
          </a:p>
        </p:txBody>
      </p:sp>
    </p:spTree>
    <p:extLst>
      <p:ext uri="{BB962C8B-B14F-4D97-AF65-F5344CB8AC3E}">
        <p14:creationId xmlns:p14="http://schemas.microsoft.com/office/powerpoint/2010/main" val="231813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3F0DF32C-82A8-CA4A-AE7F-912D3D7F1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948" y="2912149"/>
            <a:ext cx="9251565" cy="272324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3C2C58FE-476F-F247-86B7-ABE3957B36EA}"/>
              </a:ext>
            </a:extLst>
          </p:cNvPr>
          <p:cNvSpPr txBox="1"/>
          <p:nvPr/>
        </p:nvSpPr>
        <p:spPr>
          <a:xfrm>
            <a:off x="7612083" y="5878286"/>
            <a:ext cx="4044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BMC </a:t>
            </a:r>
            <a:r>
              <a:rPr lang="cs-CZ" dirty="0" err="1"/>
              <a:t>Pulmonary</a:t>
            </a:r>
            <a:r>
              <a:rPr lang="cs-CZ" dirty="0"/>
              <a:t> </a:t>
            </a:r>
            <a:r>
              <a:rPr lang="cs-CZ" dirty="0" err="1"/>
              <a:t>Medicine</a:t>
            </a:r>
            <a:r>
              <a:rPr lang="cs-CZ" dirty="0"/>
              <a:t> (2017) 17:162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2C09D957-555A-E842-962E-3AE59CC25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737" y="393634"/>
            <a:ext cx="6422525" cy="170498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D5FD88B7-5242-4FF6-ACFA-BBF8A2E1E13D}"/>
              </a:ext>
            </a:extLst>
          </p:cNvPr>
          <p:cNvSpPr txBox="1"/>
          <p:nvPr/>
        </p:nvSpPr>
        <p:spPr>
          <a:xfrm>
            <a:off x="899926" y="2230940"/>
            <a:ext cx="10998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Implantabilní</a:t>
            </a:r>
            <a:r>
              <a:rPr lang="cs-CZ" b="1" dirty="0"/>
              <a:t> pumpa umožnila zvýšení dávky </a:t>
            </a:r>
            <a:r>
              <a:rPr lang="cs-CZ" b="1" dirty="0" err="1"/>
              <a:t>treprostinilu</a:t>
            </a:r>
            <a:r>
              <a:rPr lang="cs-CZ" b="1" dirty="0"/>
              <a:t>, nedošlo k signifikantním změnám 6MWT a </a:t>
            </a:r>
            <a:r>
              <a:rPr lang="cs-CZ" b="1" dirty="0" smtClean="0"/>
              <a:t>NT-</a:t>
            </a:r>
            <a:r>
              <a:rPr lang="cs-CZ" b="1" dirty="0" err="1" smtClean="0"/>
              <a:t>proBNP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47130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E5E533CE-96E2-8645-95E7-638B51B9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524" y="2770731"/>
            <a:ext cx="9047016" cy="370271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7B4CE0FD-5396-C849-A86D-0EED9ACC5DDD}"/>
              </a:ext>
            </a:extLst>
          </p:cNvPr>
          <p:cNvSpPr txBox="1"/>
          <p:nvPr/>
        </p:nvSpPr>
        <p:spPr>
          <a:xfrm>
            <a:off x="1060775" y="1672403"/>
            <a:ext cx="10208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Significant</a:t>
            </a:r>
            <a:r>
              <a:rPr lang="cs-CZ" b="1" dirty="0"/>
              <a:t> </a:t>
            </a:r>
            <a:r>
              <a:rPr lang="cs-CZ" b="1" dirty="0" err="1"/>
              <a:t>improvement</a:t>
            </a:r>
            <a:r>
              <a:rPr lang="cs-CZ" b="1" dirty="0"/>
              <a:t>  </a:t>
            </a:r>
            <a:r>
              <a:rPr lang="cs-CZ" b="1" dirty="0" err="1"/>
              <a:t>HRQoL</a:t>
            </a:r>
            <a:r>
              <a:rPr lang="cs-CZ" b="1" dirty="0"/>
              <a:t> </a:t>
            </a:r>
            <a:r>
              <a:rPr lang="cs-CZ" b="1" dirty="0" err="1"/>
              <a:t>within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Physical</a:t>
            </a:r>
            <a:r>
              <a:rPr lang="cs-CZ" b="1" dirty="0"/>
              <a:t> </a:t>
            </a:r>
            <a:r>
              <a:rPr lang="cs-CZ" b="1" dirty="0" err="1"/>
              <a:t>Component</a:t>
            </a:r>
            <a:r>
              <a:rPr lang="cs-CZ" b="1" dirty="0"/>
              <a:t> </a:t>
            </a:r>
            <a:r>
              <a:rPr lang="cs-CZ" b="1" dirty="0" err="1"/>
              <a:t>Score</a:t>
            </a:r>
            <a:r>
              <a:rPr lang="cs-CZ" b="1" dirty="0"/>
              <a:t> (28 ± 7 </a:t>
            </a:r>
            <a:r>
              <a:rPr lang="cs-CZ" b="1" dirty="0" err="1"/>
              <a:t>vs</a:t>
            </a:r>
            <a:r>
              <a:rPr lang="cs-CZ" b="1" dirty="0"/>
              <a:t> 38 ± 8 </a:t>
            </a:r>
            <a:r>
              <a:rPr lang="cs-CZ" b="1" dirty="0" err="1"/>
              <a:t>pts</a:t>
            </a:r>
            <a:r>
              <a:rPr lang="cs-CZ" b="1" dirty="0"/>
              <a:t>., p &lt; 0,001) </a:t>
            </a:r>
          </a:p>
          <a:p>
            <a:r>
              <a:rPr lang="cs-CZ" b="1" dirty="0"/>
              <a:t>and in </a:t>
            </a:r>
            <a:r>
              <a:rPr lang="cs-CZ" b="1" dirty="0" err="1"/>
              <a:t>specific</a:t>
            </a:r>
            <a:r>
              <a:rPr lang="cs-CZ" b="1" dirty="0"/>
              <a:t> </a:t>
            </a:r>
            <a:r>
              <a:rPr lang="cs-CZ" b="1" dirty="0" err="1"/>
              <a:t>domains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SF-36 </a:t>
            </a:r>
            <a:r>
              <a:rPr lang="cs-CZ" b="1" dirty="0" err="1"/>
              <a:t>form</a:t>
            </a:r>
            <a:r>
              <a:rPr lang="cs-CZ" b="1" dirty="0"/>
              <a:t>: </a:t>
            </a:r>
            <a:r>
              <a:rPr lang="cs-CZ" b="1" dirty="0" err="1"/>
              <a:t>physical</a:t>
            </a:r>
            <a:r>
              <a:rPr lang="cs-CZ" b="1" dirty="0"/>
              <a:t> role (31 ± 7 </a:t>
            </a:r>
            <a:r>
              <a:rPr lang="cs-CZ" b="1" dirty="0" err="1"/>
              <a:t>pts</a:t>
            </a:r>
            <a:r>
              <a:rPr lang="cs-CZ" b="1" dirty="0"/>
              <a:t>. vs. 41 ± 12 </a:t>
            </a:r>
            <a:r>
              <a:rPr lang="cs-CZ" b="1" dirty="0" err="1"/>
              <a:t>pts</a:t>
            </a:r>
            <a:r>
              <a:rPr lang="cs-CZ" b="1" dirty="0"/>
              <a:t>., </a:t>
            </a:r>
          </a:p>
          <a:p>
            <a:r>
              <a:rPr lang="cs-CZ" b="1" dirty="0"/>
              <a:t>p = 0,03), </a:t>
            </a:r>
            <a:r>
              <a:rPr lang="cs-CZ" b="1" dirty="0" err="1"/>
              <a:t>bodily</a:t>
            </a:r>
            <a:r>
              <a:rPr lang="cs-CZ" b="1" dirty="0"/>
              <a:t> </a:t>
            </a:r>
            <a:r>
              <a:rPr lang="cs-CZ" b="1" dirty="0" err="1"/>
              <a:t>pain</a:t>
            </a:r>
            <a:r>
              <a:rPr lang="cs-CZ" b="1" dirty="0"/>
              <a:t> (31 ± 12 vs. 50 ± 14 </a:t>
            </a:r>
            <a:r>
              <a:rPr lang="cs-CZ" b="1" dirty="0" err="1"/>
              <a:t>pts</a:t>
            </a:r>
            <a:r>
              <a:rPr lang="cs-CZ" b="1" dirty="0"/>
              <a:t>., p = 0,02), and vitality (37 ± 8 </a:t>
            </a:r>
            <a:r>
              <a:rPr lang="cs-CZ" b="1" dirty="0" err="1"/>
              <a:t>pts</a:t>
            </a:r>
            <a:r>
              <a:rPr lang="cs-CZ" b="1" dirty="0"/>
              <a:t>. vs. 50 ± 14 </a:t>
            </a:r>
            <a:r>
              <a:rPr lang="cs-CZ" b="1" dirty="0" err="1"/>
              <a:t>pts</a:t>
            </a:r>
            <a:r>
              <a:rPr lang="cs-CZ" b="1" dirty="0"/>
              <a:t>., p = 0,03).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8CE8F3E0-2BAB-7F4F-96DB-AE8C4D5E1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308" y="171324"/>
            <a:ext cx="5267449" cy="139834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41B37CEB-7707-F54C-BAA5-6EF4C3005379}"/>
              </a:ext>
            </a:extLst>
          </p:cNvPr>
          <p:cNvSpPr txBox="1"/>
          <p:nvPr/>
        </p:nvSpPr>
        <p:spPr>
          <a:xfrm>
            <a:off x="7920841" y="6371439"/>
            <a:ext cx="4044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BMC </a:t>
            </a:r>
            <a:r>
              <a:rPr lang="cs-CZ" dirty="0" err="1"/>
              <a:t>Pulmonary</a:t>
            </a:r>
            <a:r>
              <a:rPr lang="cs-CZ" dirty="0"/>
              <a:t> </a:t>
            </a:r>
            <a:r>
              <a:rPr lang="cs-CZ" dirty="0" err="1"/>
              <a:t>Medicine</a:t>
            </a:r>
            <a:r>
              <a:rPr lang="cs-CZ" dirty="0"/>
              <a:t> (2017) 17:162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086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ulka 6">
            <a:extLst>
              <a:ext uri="{FF2B5EF4-FFF2-40B4-BE49-F238E27FC236}">
                <a16:creationId xmlns="" xmlns:a16="http://schemas.microsoft.com/office/drawing/2014/main" id="{605C9685-3BA6-E042-AEF0-7215C7CFFF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090251"/>
              </p:ext>
            </p:extLst>
          </p:nvPr>
        </p:nvGraphicFramePr>
        <p:xfrm>
          <a:off x="2409049" y="1733113"/>
          <a:ext cx="6787500" cy="38583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0666">
                  <a:extLst>
                    <a:ext uri="{9D8B030D-6E8A-4147-A177-3AD203B41FA5}">
                      <a16:colId xmlns="" xmlns:a16="http://schemas.microsoft.com/office/drawing/2014/main" val="3189808535"/>
                    </a:ext>
                  </a:extLst>
                </a:gridCol>
                <a:gridCol w="1130666">
                  <a:extLst>
                    <a:ext uri="{9D8B030D-6E8A-4147-A177-3AD203B41FA5}">
                      <a16:colId xmlns="" xmlns:a16="http://schemas.microsoft.com/office/drawing/2014/main" val="2927242715"/>
                    </a:ext>
                  </a:extLst>
                </a:gridCol>
                <a:gridCol w="1131542">
                  <a:extLst>
                    <a:ext uri="{9D8B030D-6E8A-4147-A177-3AD203B41FA5}">
                      <a16:colId xmlns="" xmlns:a16="http://schemas.microsoft.com/office/drawing/2014/main" val="468152425"/>
                    </a:ext>
                  </a:extLst>
                </a:gridCol>
                <a:gridCol w="1131542">
                  <a:extLst>
                    <a:ext uri="{9D8B030D-6E8A-4147-A177-3AD203B41FA5}">
                      <a16:colId xmlns="" xmlns:a16="http://schemas.microsoft.com/office/drawing/2014/main" val="1900813502"/>
                    </a:ext>
                  </a:extLst>
                </a:gridCol>
                <a:gridCol w="1131542">
                  <a:extLst>
                    <a:ext uri="{9D8B030D-6E8A-4147-A177-3AD203B41FA5}">
                      <a16:colId xmlns="" xmlns:a16="http://schemas.microsoft.com/office/drawing/2014/main" val="4160599288"/>
                    </a:ext>
                  </a:extLst>
                </a:gridCol>
                <a:gridCol w="1131542">
                  <a:extLst>
                    <a:ext uri="{9D8B030D-6E8A-4147-A177-3AD203B41FA5}">
                      <a16:colId xmlns="" xmlns:a16="http://schemas.microsoft.com/office/drawing/2014/main" val="696966298"/>
                    </a:ext>
                  </a:extLst>
                </a:gridCol>
              </a:tblGrid>
              <a:tr h="6430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Patient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PAH etiology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Gender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PAMP (mmHg)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PVR (WU)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PCW (mmHg)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46210038"/>
                  </a:ext>
                </a:extLst>
              </a:tr>
              <a:tr h="3215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CHD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F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84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11.5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14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09807966"/>
                  </a:ext>
                </a:extLst>
              </a:tr>
              <a:tr h="3215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Idiopathic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M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57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7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14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99481156"/>
                  </a:ext>
                </a:extLst>
              </a:tr>
              <a:tr h="3215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Idiopathic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F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72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19.7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11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70277918"/>
                  </a:ext>
                </a:extLst>
              </a:tr>
              <a:tr h="3215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Idiopathic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F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49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11.17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035493474"/>
                  </a:ext>
                </a:extLst>
              </a:tr>
              <a:tr h="3215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Idiopathic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F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60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6.9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13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24188300"/>
                  </a:ext>
                </a:extLst>
              </a:tr>
              <a:tr h="3215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CHD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F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75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12.45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10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99440080"/>
                  </a:ext>
                </a:extLst>
              </a:tr>
              <a:tr h="9645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7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Drug induced (pervitin)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M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19.5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07060" algn="l"/>
                        </a:tabLst>
                      </a:pPr>
                      <a:r>
                        <a:rPr lang="cs-CZ" sz="1600">
                          <a:effectLst/>
                        </a:rPr>
                        <a:t>6	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95717636"/>
                  </a:ext>
                </a:extLst>
              </a:tr>
              <a:tr h="3215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Mean</a:t>
                      </a:r>
                      <a:r>
                        <a:rPr lang="cs-CZ" sz="160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cs-CZ" sz="1600">
                          <a:effectLst/>
                        </a:rPr>
                        <a:t>SD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-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-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65.3</a:t>
                      </a:r>
                      <a:r>
                        <a:rPr lang="cs-CZ" sz="160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cs-CZ" sz="1600">
                          <a:effectLst/>
                        </a:rPr>
                        <a:t>12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12.6</a:t>
                      </a:r>
                      <a:r>
                        <a:rPr lang="cs-CZ" sz="160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cs-CZ" sz="1600">
                          <a:effectLst/>
                        </a:rPr>
                        <a:t>5.2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607060" algn="l"/>
                        </a:tabLst>
                      </a:pPr>
                      <a:r>
                        <a:rPr lang="cs-CZ" sz="1600" dirty="0">
                          <a:effectLst/>
                        </a:rPr>
                        <a:t>10.6</a:t>
                      </a:r>
                      <a:r>
                        <a:rPr lang="cs-CZ" sz="160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cs-CZ" sz="1600" dirty="0">
                          <a:effectLst/>
                        </a:rPr>
                        <a:t>3.2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81223525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58B02DEA-31D7-824F-9711-4BD1A661E37F}"/>
              </a:ext>
            </a:extLst>
          </p:cNvPr>
          <p:cNvSpPr txBox="1"/>
          <p:nvPr/>
        </p:nvSpPr>
        <p:spPr>
          <a:xfrm>
            <a:off x="893379" y="620110"/>
            <a:ext cx="9779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Naše zkušenosti s </a:t>
            </a:r>
            <a:r>
              <a:rPr lang="cs-CZ" sz="3600" dirty="0" err="1"/>
              <a:t>implantabilní</a:t>
            </a:r>
            <a:r>
              <a:rPr lang="cs-CZ" sz="3600" dirty="0"/>
              <a:t> pumpou LENUS pro</a:t>
            </a:r>
          </a:p>
        </p:txBody>
      </p:sp>
      <p:sp>
        <p:nvSpPr>
          <p:cNvPr id="6" name="Ovál 5">
            <a:extLst>
              <a:ext uri="{FF2B5EF4-FFF2-40B4-BE49-F238E27FC236}">
                <a16:creationId xmlns="" xmlns:a16="http://schemas.microsoft.com/office/drawing/2014/main" id="{82C64867-0491-AD41-AAB3-88FC4F0F4F4A}"/>
              </a:ext>
            </a:extLst>
          </p:cNvPr>
          <p:cNvSpPr/>
          <p:nvPr/>
        </p:nvSpPr>
        <p:spPr>
          <a:xfrm>
            <a:off x="5707117" y="5118537"/>
            <a:ext cx="1051901" cy="546971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="" xmlns:a16="http://schemas.microsoft.com/office/drawing/2014/main" id="{0048DED3-3EC9-EE49-B146-1778F7F09FFA}"/>
              </a:ext>
            </a:extLst>
          </p:cNvPr>
          <p:cNvSpPr/>
          <p:nvPr/>
        </p:nvSpPr>
        <p:spPr>
          <a:xfrm>
            <a:off x="6879022" y="5118538"/>
            <a:ext cx="1051900" cy="54697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="" xmlns:a16="http://schemas.microsoft.com/office/drawing/2014/main" id="{1C21F4D8-DEE5-8144-8F49-A6D1E9F11475}"/>
              </a:ext>
            </a:extLst>
          </p:cNvPr>
          <p:cNvSpPr/>
          <p:nvPr/>
        </p:nvSpPr>
        <p:spPr>
          <a:xfrm>
            <a:off x="8003631" y="5118538"/>
            <a:ext cx="961260" cy="54697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9753600" y="6275754"/>
            <a:ext cx="200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Dytrych et al.,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115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2F07A31D-A2D7-3A4A-8A70-20BA6562E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984" y="2915062"/>
            <a:ext cx="9062391" cy="274946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15BEC9B1-C5AB-F147-92B7-8AE4797882AE}"/>
              </a:ext>
            </a:extLst>
          </p:cNvPr>
          <p:cNvSpPr txBox="1"/>
          <p:nvPr/>
        </p:nvSpPr>
        <p:spPr>
          <a:xfrm>
            <a:off x="534389" y="1591293"/>
            <a:ext cx="10912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Před zavedením specifické terapie byl </a:t>
            </a:r>
            <a:r>
              <a:rPr lang="cs-CZ" b="1" dirty="0" err="1"/>
              <a:t>median</a:t>
            </a:r>
            <a:r>
              <a:rPr lang="cs-CZ" b="1" dirty="0"/>
              <a:t> přežití v prvním publikovaném registru v r. 1991 u pacientů s nově </a:t>
            </a:r>
          </a:p>
          <a:p>
            <a:r>
              <a:rPr lang="cs-CZ" b="1" dirty="0"/>
              <a:t>diagnostikovanou idiopatickou PAH 2,8 roku s přežíváním 68 % v 1 roce, 34 % ve 3 letech a 1,3 % v 5 letech. </a:t>
            </a:r>
          </a:p>
          <a:p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8AAA9933-210C-324B-BDD8-D707D889D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679" y="337553"/>
            <a:ext cx="6223000" cy="11303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69C892FA-3B79-014D-A823-BB664D3F8D4A}"/>
              </a:ext>
            </a:extLst>
          </p:cNvPr>
          <p:cNvSpPr txBox="1"/>
          <p:nvPr/>
        </p:nvSpPr>
        <p:spPr>
          <a:xfrm>
            <a:off x="7042067" y="5874116"/>
            <a:ext cx="4788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American</a:t>
            </a:r>
            <a:r>
              <a:rPr lang="cs-CZ" dirty="0"/>
              <a:t> </a:t>
            </a:r>
            <a:r>
              <a:rPr lang="cs-CZ" dirty="0" err="1"/>
              <a:t>Journal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Cardiovascular</a:t>
            </a:r>
            <a:r>
              <a:rPr lang="cs-CZ" dirty="0"/>
              <a:t> </a:t>
            </a:r>
            <a:r>
              <a:rPr lang="cs-CZ" dirty="0" err="1"/>
              <a:t>Drugs</a:t>
            </a:r>
            <a:r>
              <a:rPr lang="cs-CZ" dirty="0"/>
              <a:t>, 2019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889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="" xmlns:a16="http://schemas.microsoft.com/office/drawing/2014/main" id="{24F208F4-4949-3C4E-979B-25F99215A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721279"/>
              </p:ext>
            </p:extLst>
          </p:nvPr>
        </p:nvGraphicFramePr>
        <p:xfrm>
          <a:off x="1755228" y="1713186"/>
          <a:ext cx="8282148" cy="41620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0537">
                  <a:extLst>
                    <a:ext uri="{9D8B030D-6E8A-4147-A177-3AD203B41FA5}">
                      <a16:colId xmlns="" xmlns:a16="http://schemas.microsoft.com/office/drawing/2014/main" val="4233837745"/>
                    </a:ext>
                  </a:extLst>
                </a:gridCol>
                <a:gridCol w="2070537">
                  <a:extLst>
                    <a:ext uri="{9D8B030D-6E8A-4147-A177-3AD203B41FA5}">
                      <a16:colId xmlns="" xmlns:a16="http://schemas.microsoft.com/office/drawing/2014/main" val="3258141055"/>
                    </a:ext>
                  </a:extLst>
                </a:gridCol>
                <a:gridCol w="2070537">
                  <a:extLst>
                    <a:ext uri="{9D8B030D-6E8A-4147-A177-3AD203B41FA5}">
                      <a16:colId xmlns="" xmlns:a16="http://schemas.microsoft.com/office/drawing/2014/main" val="4025365055"/>
                    </a:ext>
                  </a:extLst>
                </a:gridCol>
                <a:gridCol w="2070537">
                  <a:extLst>
                    <a:ext uri="{9D8B030D-6E8A-4147-A177-3AD203B41FA5}">
                      <a16:colId xmlns="" xmlns:a16="http://schemas.microsoft.com/office/drawing/2014/main" val="265638401"/>
                    </a:ext>
                  </a:extLst>
                </a:gridCol>
              </a:tblGrid>
              <a:tr h="6936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Patient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Duration of s.c. therapy (months)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Duration of i.v. therapy (months)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Complications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12461755"/>
                  </a:ext>
                </a:extLst>
              </a:tr>
              <a:tr h="6936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23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76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Treprosinil intoxication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749376578"/>
                  </a:ext>
                </a:extLst>
              </a:tr>
              <a:tr h="346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12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29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None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7428025"/>
                  </a:ext>
                </a:extLst>
              </a:tr>
              <a:tr h="346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11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29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None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418612180"/>
                  </a:ext>
                </a:extLst>
              </a:tr>
              <a:tr h="346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22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None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94480597"/>
                  </a:ext>
                </a:extLst>
              </a:tr>
              <a:tr h="346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42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None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407827695"/>
                  </a:ext>
                </a:extLst>
              </a:tr>
              <a:tr h="6936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66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Postoperative PNO and hemothorax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22508705"/>
                  </a:ext>
                </a:extLst>
              </a:tr>
              <a:tr h="346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7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7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11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None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299191965"/>
                  </a:ext>
                </a:extLst>
              </a:tr>
              <a:tr h="346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Median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11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29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-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79627891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283E4F23-1EBE-6548-9408-42601F78D811}"/>
              </a:ext>
            </a:extLst>
          </p:cNvPr>
          <p:cNvSpPr txBox="1"/>
          <p:nvPr/>
        </p:nvSpPr>
        <p:spPr>
          <a:xfrm>
            <a:off x="893379" y="620110"/>
            <a:ext cx="9779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Naše zkušenosti s </a:t>
            </a:r>
            <a:r>
              <a:rPr lang="cs-CZ" sz="3600" dirty="0" err="1"/>
              <a:t>implantabilní</a:t>
            </a:r>
            <a:r>
              <a:rPr lang="cs-CZ" sz="3600" dirty="0"/>
              <a:t> pumpou LENUS pro</a:t>
            </a:r>
          </a:p>
        </p:txBody>
      </p:sp>
      <p:sp>
        <p:nvSpPr>
          <p:cNvPr id="5" name="Ovál 4">
            <a:extLst>
              <a:ext uri="{FF2B5EF4-FFF2-40B4-BE49-F238E27FC236}">
                <a16:creationId xmlns="" xmlns:a16="http://schemas.microsoft.com/office/drawing/2014/main" id="{AC8D5597-F3C2-B545-BFB5-C2B654D8948D}"/>
              </a:ext>
            </a:extLst>
          </p:cNvPr>
          <p:cNvSpPr/>
          <p:nvPr/>
        </p:nvSpPr>
        <p:spPr>
          <a:xfrm>
            <a:off x="3531476" y="5391807"/>
            <a:ext cx="987972" cy="483474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="" xmlns:a16="http://schemas.microsoft.com/office/drawing/2014/main" id="{993ADED7-8525-694D-944C-C6F31E9B5BA2}"/>
              </a:ext>
            </a:extLst>
          </p:cNvPr>
          <p:cNvSpPr/>
          <p:nvPr/>
        </p:nvSpPr>
        <p:spPr>
          <a:xfrm>
            <a:off x="5602014" y="5391807"/>
            <a:ext cx="987972" cy="483474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="" xmlns:a16="http://schemas.microsoft.com/office/drawing/2014/main" id="{772E8FB5-669E-AB4D-A83A-31A13D877216}"/>
              </a:ext>
            </a:extLst>
          </p:cNvPr>
          <p:cNvSpPr/>
          <p:nvPr/>
        </p:nvSpPr>
        <p:spPr>
          <a:xfrm>
            <a:off x="7872248" y="2177592"/>
            <a:ext cx="2165128" cy="639178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="" xmlns:a16="http://schemas.microsoft.com/office/drawing/2014/main" id="{7D7E23E9-F543-5E48-B695-17D17132C10F}"/>
              </a:ext>
            </a:extLst>
          </p:cNvPr>
          <p:cNvSpPr/>
          <p:nvPr/>
        </p:nvSpPr>
        <p:spPr>
          <a:xfrm>
            <a:off x="7835459" y="4289196"/>
            <a:ext cx="2238705" cy="855617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753600" y="6275754"/>
            <a:ext cx="200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Dytrych et al.,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773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="" xmlns:a16="http://schemas.microsoft.com/office/drawing/2014/main" id="{3ADB953A-FC2C-EC4B-9B31-C0FC9019AF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8492"/>
              </p:ext>
            </p:extLst>
          </p:nvPr>
        </p:nvGraphicFramePr>
        <p:xfrm>
          <a:off x="2386938" y="1664676"/>
          <a:ext cx="7280695" cy="4380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9525">
                  <a:extLst>
                    <a:ext uri="{9D8B030D-6E8A-4147-A177-3AD203B41FA5}">
                      <a16:colId xmlns="" xmlns:a16="http://schemas.microsoft.com/office/drawing/2014/main" val="3130076392"/>
                    </a:ext>
                  </a:extLst>
                </a:gridCol>
                <a:gridCol w="1039525">
                  <a:extLst>
                    <a:ext uri="{9D8B030D-6E8A-4147-A177-3AD203B41FA5}">
                      <a16:colId xmlns="" xmlns:a16="http://schemas.microsoft.com/office/drawing/2014/main" val="816228989"/>
                    </a:ext>
                  </a:extLst>
                </a:gridCol>
                <a:gridCol w="1040329">
                  <a:extLst>
                    <a:ext uri="{9D8B030D-6E8A-4147-A177-3AD203B41FA5}">
                      <a16:colId xmlns="" xmlns:a16="http://schemas.microsoft.com/office/drawing/2014/main" val="2411124312"/>
                    </a:ext>
                  </a:extLst>
                </a:gridCol>
                <a:gridCol w="1040329">
                  <a:extLst>
                    <a:ext uri="{9D8B030D-6E8A-4147-A177-3AD203B41FA5}">
                      <a16:colId xmlns="" xmlns:a16="http://schemas.microsoft.com/office/drawing/2014/main" val="2142357582"/>
                    </a:ext>
                  </a:extLst>
                </a:gridCol>
                <a:gridCol w="1040329">
                  <a:extLst>
                    <a:ext uri="{9D8B030D-6E8A-4147-A177-3AD203B41FA5}">
                      <a16:colId xmlns="" xmlns:a16="http://schemas.microsoft.com/office/drawing/2014/main" val="3241728046"/>
                    </a:ext>
                  </a:extLst>
                </a:gridCol>
                <a:gridCol w="1040329">
                  <a:extLst>
                    <a:ext uri="{9D8B030D-6E8A-4147-A177-3AD203B41FA5}">
                      <a16:colId xmlns="" xmlns:a16="http://schemas.microsoft.com/office/drawing/2014/main" val="17531637"/>
                    </a:ext>
                  </a:extLst>
                </a:gridCol>
                <a:gridCol w="1040329">
                  <a:extLst>
                    <a:ext uri="{9D8B030D-6E8A-4147-A177-3AD203B41FA5}">
                      <a16:colId xmlns="" xmlns:a16="http://schemas.microsoft.com/office/drawing/2014/main" val="103354513"/>
                    </a:ext>
                  </a:extLst>
                </a:gridCol>
              </a:tblGrid>
              <a:tr h="1278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</a:rPr>
                        <a:t>Patient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NYHA </a:t>
                      </a:r>
                      <a:r>
                        <a:rPr lang="cs-CZ" sz="1400" dirty="0" smtClean="0">
                          <a:effectLst/>
                        </a:rPr>
                        <a:t>on </a:t>
                      </a:r>
                      <a:r>
                        <a:rPr lang="cs-CZ" sz="1400" dirty="0" err="1" smtClean="0">
                          <a:effectLst/>
                        </a:rPr>
                        <a:t>s.c</a:t>
                      </a:r>
                      <a:r>
                        <a:rPr lang="cs-CZ" sz="1400" dirty="0" smtClean="0">
                          <a:effectLst/>
                        </a:rPr>
                        <a:t>. </a:t>
                      </a:r>
                      <a:r>
                        <a:rPr lang="cs-CZ" sz="1400" dirty="0" err="1" smtClean="0">
                          <a:effectLst/>
                        </a:rPr>
                        <a:t>treprostinil</a:t>
                      </a:r>
                      <a:r>
                        <a:rPr lang="cs-CZ" sz="1400" dirty="0" smtClean="0">
                          <a:effectLst/>
                        </a:rPr>
                        <a:t> </a:t>
                      </a:r>
                      <a:r>
                        <a:rPr lang="cs-CZ" sz="1400" dirty="0" err="1" smtClean="0">
                          <a:effectLst/>
                        </a:rPr>
                        <a:t>before</a:t>
                      </a:r>
                      <a:r>
                        <a:rPr lang="cs-CZ" sz="1400" dirty="0" smtClean="0">
                          <a:effectLst/>
                        </a:rPr>
                        <a:t> </a:t>
                      </a:r>
                      <a:r>
                        <a:rPr lang="cs-CZ" sz="1400" dirty="0" err="1" smtClean="0">
                          <a:effectLst/>
                        </a:rPr>
                        <a:t>implant</a:t>
                      </a:r>
                      <a:r>
                        <a:rPr lang="cs-CZ" sz="1400" dirty="0" smtClean="0">
                          <a:effectLst/>
                        </a:rPr>
                        <a:t>.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NYHA </a:t>
                      </a:r>
                      <a:r>
                        <a:rPr lang="cs-CZ" sz="1400" dirty="0" err="1" smtClean="0">
                          <a:effectLst/>
                        </a:rPr>
                        <a:t>at</a:t>
                      </a:r>
                      <a:r>
                        <a:rPr lang="cs-CZ" sz="1400" dirty="0" smtClean="0">
                          <a:effectLst/>
                        </a:rPr>
                        <a:t> </a:t>
                      </a:r>
                      <a:r>
                        <a:rPr lang="cs-CZ" sz="1400" dirty="0" err="1" smtClean="0">
                          <a:effectLst/>
                        </a:rPr>
                        <a:t>median</a:t>
                      </a:r>
                      <a:r>
                        <a:rPr lang="cs-CZ" sz="1400" dirty="0" smtClean="0">
                          <a:effectLst/>
                        </a:rPr>
                        <a:t> 29 </a:t>
                      </a:r>
                      <a:r>
                        <a:rPr lang="cs-CZ" sz="1400" dirty="0" err="1" smtClean="0">
                          <a:effectLst/>
                        </a:rPr>
                        <a:t>months</a:t>
                      </a:r>
                      <a:r>
                        <a:rPr lang="cs-CZ" sz="1400" dirty="0" smtClean="0">
                          <a:effectLst/>
                        </a:rPr>
                        <a:t> </a:t>
                      </a:r>
                      <a:r>
                        <a:rPr lang="cs-CZ" sz="1400" dirty="0" err="1" smtClean="0">
                          <a:effectLst/>
                        </a:rPr>
                        <a:t>after</a:t>
                      </a:r>
                      <a:r>
                        <a:rPr lang="cs-CZ" sz="1400" dirty="0" smtClean="0">
                          <a:effectLst/>
                        </a:rPr>
                        <a:t> </a:t>
                      </a:r>
                      <a:r>
                        <a:rPr lang="cs-CZ" sz="1400" dirty="0" err="1" smtClean="0">
                          <a:effectLst/>
                        </a:rPr>
                        <a:t>implant</a:t>
                      </a:r>
                      <a:r>
                        <a:rPr lang="cs-CZ" sz="1400" dirty="0" smtClean="0">
                          <a:effectLst/>
                        </a:rPr>
                        <a:t>.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effectLst/>
                        </a:rPr>
                        <a:t>6MWT </a:t>
                      </a:r>
                      <a:r>
                        <a:rPr lang="cs-CZ" sz="1400" dirty="0" smtClean="0">
                          <a:effectLst/>
                        </a:rPr>
                        <a:t> on </a:t>
                      </a:r>
                      <a:r>
                        <a:rPr lang="cs-CZ" sz="1400" dirty="0" err="1" smtClean="0">
                          <a:effectLst/>
                        </a:rPr>
                        <a:t>s.c</a:t>
                      </a:r>
                      <a:r>
                        <a:rPr lang="cs-CZ" sz="1400" dirty="0" smtClean="0">
                          <a:effectLst/>
                        </a:rPr>
                        <a:t>. </a:t>
                      </a:r>
                      <a:r>
                        <a:rPr lang="cs-CZ" sz="1400" dirty="0" err="1" smtClean="0">
                          <a:effectLst/>
                        </a:rPr>
                        <a:t>treprostinil</a:t>
                      </a:r>
                      <a:r>
                        <a:rPr lang="cs-CZ" sz="1400" dirty="0" smtClean="0">
                          <a:effectLst/>
                        </a:rPr>
                        <a:t> </a:t>
                      </a:r>
                      <a:r>
                        <a:rPr lang="cs-CZ" sz="1400" dirty="0" err="1" smtClean="0">
                          <a:effectLst/>
                        </a:rPr>
                        <a:t>before</a:t>
                      </a:r>
                      <a:r>
                        <a:rPr lang="cs-CZ" sz="1400" dirty="0" smtClean="0">
                          <a:effectLst/>
                        </a:rPr>
                        <a:t> </a:t>
                      </a:r>
                      <a:r>
                        <a:rPr lang="cs-CZ" sz="1400" dirty="0" err="1" smtClean="0">
                          <a:effectLst/>
                        </a:rPr>
                        <a:t>implant</a:t>
                      </a:r>
                      <a:r>
                        <a:rPr lang="cs-CZ" sz="1400" dirty="0" smtClean="0">
                          <a:effectLst/>
                        </a:rPr>
                        <a:t>.</a:t>
                      </a:r>
                      <a:endParaRPr lang="cs-CZ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effectLst/>
                        </a:rPr>
                        <a:t>6MWT </a:t>
                      </a:r>
                      <a:r>
                        <a:rPr lang="cs-CZ" sz="1400" dirty="0" smtClean="0">
                          <a:effectLst/>
                        </a:rPr>
                        <a:t> </a:t>
                      </a:r>
                      <a:r>
                        <a:rPr lang="cs-CZ" sz="1400" dirty="0" err="1" smtClean="0">
                          <a:effectLst/>
                        </a:rPr>
                        <a:t>at</a:t>
                      </a:r>
                      <a:r>
                        <a:rPr lang="cs-CZ" sz="1400" dirty="0" smtClean="0">
                          <a:effectLst/>
                        </a:rPr>
                        <a:t> </a:t>
                      </a:r>
                      <a:r>
                        <a:rPr lang="cs-CZ" sz="1400" dirty="0" err="1" smtClean="0">
                          <a:effectLst/>
                        </a:rPr>
                        <a:t>median</a:t>
                      </a:r>
                      <a:r>
                        <a:rPr lang="cs-CZ" sz="1400" dirty="0" smtClean="0">
                          <a:effectLst/>
                        </a:rPr>
                        <a:t> 29 </a:t>
                      </a:r>
                      <a:r>
                        <a:rPr lang="cs-CZ" sz="1400" dirty="0" err="1" smtClean="0">
                          <a:effectLst/>
                        </a:rPr>
                        <a:t>months</a:t>
                      </a:r>
                      <a:r>
                        <a:rPr lang="cs-CZ" sz="1400" dirty="0" smtClean="0">
                          <a:effectLst/>
                        </a:rPr>
                        <a:t> </a:t>
                      </a:r>
                      <a:r>
                        <a:rPr lang="cs-CZ" sz="1400" dirty="0" err="1" smtClean="0">
                          <a:effectLst/>
                        </a:rPr>
                        <a:t>after</a:t>
                      </a:r>
                      <a:r>
                        <a:rPr lang="cs-CZ" sz="1400" dirty="0" smtClean="0">
                          <a:effectLst/>
                        </a:rPr>
                        <a:t> </a:t>
                      </a:r>
                      <a:r>
                        <a:rPr lang="cs-CZ" sz="1400" dirty="0" err="1" smtClean="0">
                          <a:effectLst/>
                        </a:rPr>
                        <a:t>implant</a:t>
                      </a:r>
                      <a:r>
                        <a:rPr lang="cs-CZ" sz="1400" dirty="0" smtClean="0">
                          <a:effectLst/>
                        </a:rPr>
                        <a:t>.</a:t>
                      </a:r>
                      <a:endParaRPr lang="cs-CZ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effectLst/>
                        </a:rPr>
                        <a:t>BNP </a:t>
                      </a:r>
                      <a:r>
                        <a:rPr lang="cs-CZ" sz="1400" dirty="0" smtClean="0">
                          <a:effectLst/>
                        </a:rPr>
                        <a:t>  on </a:t>
                      </a:r>
                      <a:r>
                        <a:rPr lang="cs-CZ" sz="1400" dirty="0" err="1" smtClean="0">
                          <a:effectLst/>
                        </a:rPr>
                        <a:t>s.c</a:t>
                      </a:r>
                      <a:r>
                        <a:rPr lang="cs-CZ" sz="1400" dirty="0" smtClean="0">
                          <a:effectLst/>
                        </a:rPr>
                        <a:t>. </a:t>
                      </a:r>
                      <a:r>
                        <a:rPr lang="cs-CZ" sz="1400" dirty="0" err="1" smtClean="0">
                          <a:effectLst/>
                        </a:rPr>
                        <a:t>treprostinil</a:t>
                      </a:r>
                      <a:r>
                        <a:rPr lang="cs-CZ" sz="1400" dirty="0" smtClean="0">
                          <a:effectLst/>
                        </a:rPr>
                        <a:t> </a:t>
                      </a:r>
                      <a:r>
                        <a:rPr lang="cs-CZ" sz="1400" dirty="0" err="1" smtClean="0">
                          <a:effectLst/>
                        </a:rPr>
                        <a:t>before</a:t>
                      </a:r>
                      <a:r>
                        <a:rPr lang="cs-CZ" sz="1400" dirty="0" smtClean="0">
                          <a:effectLst/>
                        </a:rPr>
                        <a:t> </a:t>
                      </a:r>
                      <a:r>
                        <a:rPr lang="cs-CZ" sz="1400" dirty="0" err="1" smtClean="0">
                          <a:effectLst/>
                        </a:rPr>
                        <a:t>implant</a:t>
                      </a:r>
                      <a:r>
                        <a:rPr lang="cs-CZ" sz="1400" dirty="0" smtClean="0">
                          <a:effectLst/>
                        </a:rPr>
                        <a:t>.</a:t>
                      </a:r>
                      <a:endParaRPr lang="cs-CZ" sz="1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(</a:t>
                      </a:r>
                      <a:r>
                        <a:rPr lang="cs-CZ" sz="1400" dirty="0" err="1">
                          <a:effectLst/>
                        </a:rPr>
                        <a:t>ng</a:t>
                      </a:r>
                      <a:r>
                        <a:rPr lang="cs-CZ" sz="1400" dirty="0">
                          <a:effectLst/>
                        </a:rPr>
                        <a:t>/l)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effectLst/>
                        </a:rPr>
                        <a:t>BNP </a:t>
                      </a:r>
                      <a:r>
                        <a:rPr lang="cs-CZ" sz="1400" dirty="0" err="1" smtClean="0">
                          <a:effectLst/>
                        </a:rPr>
                        <a:t>at</a:t>
                      </a:r>
                      <a:r>
                        <a:rPr lang="cs-CZ" sz="1400" dirty="0" smtClean="0">
                          <a:effectLst/>
                        </a:rPr>
                        <a:t> </a:t>
                      </a:r>
                      <a:r>
                        <a:rPr lang="cs-CZ" sz="1400" dirty="0" err="1" smtClean="0">
                          <a:effectLst/>
                        </a:rPr>
                        <a:t>median</a:t>
                      </a:r>
                      <a:r>
                        <a:rPr lang="cs-CZ" sz="1400" dirty="0" smtClean="0">
                          <a:effectLst/>
                        </a:rPr>
                        <a:t> 29 </a:t>
                      </a:r>
                      <a:r>
                        <a:rPr lang="cs-CZ" sz="1400" dirty="0" err="1" smtClean="0">
                          <a:effectLst/>
                        </a:rPr>
                        <a:t>months</a:t>
                      </a:r>
                      <a:r>
                        <a:rPr lang="cs-CZ" sz="1400" dirty="0" smtClean="0">
                          <a:effectLst/>
                        </a:rPr>
                        <a:t> </a:t>
                      </a:r>
                      <a:r>
                        <a:rPr lang="cs-CZ" sz="1400" dirty="0" err="1" smtClean="0">
                          <a:effectLst/>
                        </a:rPr>
                        <a:t>after</a:t>
                      </a:r>
                      <a:r>
                        <a:rPr lang="cs-CZ" sz="1400" dirty="0" smtClean="0">
                          <a:effectLst/>
                        </a:rPr>
                        <a:t> </a:t>
                      </a:r>
                      <a:r>
                        <a:rPr lang="cs-CZ" sz="1400" dirty="0" err="1" smtClean="0">
                          <a:effectLst/>
                        </a:rPr>
                        <a:t>implant</a:t>
                      </a:r>
                      <a:r>
                        <a:rPr lang="cs-CZ" sz="1400" dirty="0" smtClean="0">
                          <a:effectLst/>
                        </a:rPr>
                        <a:t>.</a:t>
                      </a:r>
                      <a:endParaRPr lang="cs-CZ" sz="1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(</a:t>
                      </a:r>
                      <a:r>
                        <a:rPr lang="cs-CZ" sz="1400" dirty="0" err="1">
                          <a:effectLst/>
                        </a:rPr>
                        <a:t>ng</a:t>
                      </a:r>
                      <a:r>
                        <a:rPr lang="cs-CZ" sz="1400" dirty="0">
                          <a:effectLst/>
                        </a:rPr>
                        <a:t>/l)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50564634"/>
                  </a:ext>
                </a:extLst>
              </a:tr>
              <a:tr h="387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III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III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150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184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190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16549129"/>
                  </a:ext>
                </a:extLst>
              </a:tr>
              <a:tr h="387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III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III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550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512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216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142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676327600"/>
                  </a:ext>
                </a:extLst>
              </a:tr>
              <a:tr h="387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III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III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235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305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404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308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5846815"/>
                  </a:ext>
                </a:extLst>
              </a:tr>
              <a:tr h="387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III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III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300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507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22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24732007"/>
                  </a:ext>
                </a:extLst>
              </a:tr>
              <a:tr h="387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III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III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325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225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305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114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06315384"/>
                  </a:ext>
                </a:extLst>
              </a:tr>
              <a:tr h="387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6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III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III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495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545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367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196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76983027"/>
                  </a:ext>
                </a:extLst>
              </a:tr>
              <a:tr h="387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7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III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III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465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425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340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39581975"/>
                  </a:ext>
                </a:extLst>
              </a:tr>
              <a:tr h="3875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Mean </a:t>
                      </a:r>
                      <a:r>
                        <a:rPr lang="cs-CZ" sz="140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cs-CZ" sz="1400">
                          <a:effectLst/>
                        </a:rPr>
                        <a:t>SD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352</a:t>
                      </a:r>
                      <a:r>
                        <a:rPr lang="cs-CZ" sz="140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cs-CZ" sz="1400">
                          <a:effectLst/>
                        </a:rPr>
                        <a:t>140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418</a:t>
                      </a:r>
                      <a:r>
                        <a:rPr lang="cs-CZ" sz="140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cs-CZ" sz="1400">
                          <a:effectLst/>
                        </a:rPr>
                        <a:t>143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274</a:t>
                      </a:r>
                      <a:r>
                        <a:rPr lang="cs-CZ" sz="140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cs-CZ" sz="1400">
                          <a:effectLst/>
                        </a:rPr>
                        <a:t>143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190</a:t>
                      </a:r>
                      <a:r>
                        <a:rPr lang="cs-CZ" sz="140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cs-CZ" sz="1400" dirty="0">
                          <a:effectLst/>
                        </a:rPr>
                        <a:t>104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8329836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3F350D2B-08DA-EF4F-BB27-DC6723767072}"/>
              </a:ext>
            </a:extLst>
          </p:cNvPr>
          <p:cNvSpPr txBox="1"/>
          <p:nvPr/>
        </p:nvSpPr>
        <p:spPr>
          <a:xfrm>
            <a:off x="893379" y="630620"/>
            <a:ext cx="9779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Naše zkušenosti s </a:t>
            </a:r>
            <a:r>
              <a:rPr lang="cs-CZ" sz="3600" dirty="0" err="1"/>
              <a:t>implantabilní</a:t>
            </a:r>
            <a:r>
              <a:rPr lang="cs-CZ" sz="3600" dirty="0"/>
              <a:t> pumpou LENUS pro</a:t>
            </a:r>
          </a:p>
        </p:txBody>
      </p:sp>
      <p:sp>
        <p:nvSpPr>
          <p:cNvPr id="5" name="Ovál 4">
            <a:extLst>
              <a:ext uri="{FF2B5EF4-FFF2-40B4-BE49-F238E27FC236}">
                <a16:creationId xmlns="" xmlns:a16="http://schemas.microsoft.com/office/drawing/2014/main" id="{7AA846F3-C5F1-7640-8A3B-2556600FC74E}"/>
              </a:ext>
            </a:extLst>
          </p:cNvPr>
          <p:cNvSpPr/>
          <p:nvPr/>
        </p:nvSpPr>
        <p:spPr>
          <a:xfrm>
            <a:off x="5503334" y="5518726"/>
            <a:ext cx="840828" cy="472966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="" xmlns:a16="http://schemas.microsoft.com/office/drawing/2014/main" id="{E994528D-D7A6-3643-9058-3CAFD7FF5588}"/>
              </a:ext>
            </a:extLst>
          </p:cNvPr>
          <p:cNvSpPr/>
          <p:nvPr/>
        </p:nvSpPr>
        <p:spPr>
          <a:xfrm>
            <a:off x="6508465" y="5518726"/>
            <a:ext cx="840828" cy="472966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="" xmlns:a16="http://schemas.microsoft.com/office/drawing/2014/main" id="{72B57E94-20B6-444A-8D92-0D83C626FB8D}"/>
              </a:ext>
            </a:extLst>
          </p:cNvPr>
          <p:cNvSpPr/>
          <p:nvPr/>
        </p:nvSpPr>
        <p:spPr>
          <a:xfrm>
            <a:off x="7568731" y="5492701"/>
            <a:ext cx="840828" cy="472966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="" xmlns:a16="http://schemas.microsoft.com/office/drawing/2014/main" id="{2500B1F0-BE11-4A41-93ED-014058798707}"/>
              </a:ext>
            </a:extLst>
          </p:cNvPr>
          <p:cNvSpPr/>
          <p:nvPr/>
        </p:nvSpPr>
        <p:spPr>
          <a:xfrm>
            <a:off x="8581698" y="5497366"/>
            <a:ext cx="840828" cy="472966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8EFB02E8-BC85-4FBC-B64E-E74741382187}"/>
              </a:ext>
            </a:extLst>
          </p:cNvPr>
          <p:cNvSpPr txBox="1"/>
          <p:nvPr/>
        </p:nvSpPr>
        <p:spPr>
          <a:xfrm>
            <a:off x="5954598" y="5970332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P=0,25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="" xmlns:a16="http://schemas.microsoft.com/office/drawing/2014/main" id="{E85026B7-5A0F-4116-ADCE-B233544E5D0D}"/>
              </a:ext>
            </a:extLst>
          </p:cNvPr>
          <p:cNvSpPr txBox="1"/>
          <p:nvPr/>
        </p:nvSpPr>
        <p:spPr>
          <a:xfrm>
            <a:off x="8058347" y="5956215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P=0,12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753600" y="6275754"/>
            <a:ext cx="200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Dytrych et al.,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21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="" xmlns:a16="http://schemas.microsoft.com/office/drawing/2014/main" id="{CFADBCEA-4C4F-3F40-820C-AFAC6F4BCF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993164"/>
              </p:ext>
            </p:extLst>
          </p:nvPr>
        </p:nvGraphicFramePr>
        <p:xfrm>
          <a:off x="2189017" y="1116110"/>
          <a:ext cx="7813965" cy="45870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1306">
                  <a:extLst>
                    <a:ext uri="{9D8B030D-6E8A-4147-A177-3AD203B41FA5}">
                      <a16:colId xmlns="" xmlns:a16="http://schemas.microsoft.com/office/drawing/2014/main" val="3959832086"/>
                    </a:ext>
                  </a:extLst>
                </a:gridCol>
                <a:gridCol w="1224897">
                  <a:extLst>
                    <a:ext uri="{9D8B030D-6E8A-4147-A177-3AD203B41FA5}">
                      <a16:colId xmlns="" xmlns:a16="http://schemas.microsoft.com/office/drawing/2014/main" val="1925771467"/>
                    </a:ext>
                  </a:extLst>
                </a:gridCol>
                <a:gridCol w="1093016">
                  <a:extLst>
                    <a:ext uri="{9D8B030D-6E8A-4147-A177-3AD203B41FA5}">
                      <a16:colId xmlns="" xmlns:a16="http://schemas.microsoft.com/office/drawing/2014/main" val="1698811194"/>
                    </a:ext>
                  </a:extLst>
                </a:gridCol>
                <a:gridCol w="1224897">
                  <a:extLst>
                    <a:ext uri="{9D8B030D-6E8A-4147-A177-3AD203B41FA5}">
                      <a16:colId xmlns="" xmlns:a16="http://schemas.microsoft.com/office/drawing/2014/main" val="407964028"/>
                    </a:ext>
                  </a:extLst>
                </a:gridCol>
                <a:gridCol w="1093016">
                  <a:extLst>
                    <a:ext uri="{9D8B030D-6E8A-4147-A177-3AD203B41FA5}">
                      <a16:colId xmlns="" xmlns:a16="http://schemas.microsoft.com/office/drawing/2014/main" val="1235061458"/>
                    </a:ext>
                  </a:extLst>
                </a:gridCol>
                <a:gridCol w="1313817">
                  <a:extLst>
                    <a:ext uri="{9D8B030D-6E8A-4147-A177-3AD203B41FA5}">
                      <a16:colId xmlns="" xmlns:a16="http://schemas.microsoft.com/office/drawing/2014/main" val="548523915"/>
                    </a:ext>
                  </a:extLst>
                </a:gridCol>
                <a:gridCol w="1093016">
                  <a:extLst>
                    <a:ext uri="{9D8B030D-6E8A-4147-A177-3AD203B41FA5}">
                      <a16:colId xmlns="" xmlns:a16="http://schemas.microsoft.com/office/drawing/2014/main" val="3029026829"/>
                    </a:ext>
                  </a:extLst>
                </a:gridCol>
              </a:tblGrid>
              <a:tr h="17575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Patient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EQ-5D-5L index </a:t>
                      </a:r>
                      <a:r>
                        <a:rPr lang="cs-CZ" sz="1600" dirty="0" err="1">
                          <a:effectLst/>
                        </a:rPr>
                        <a:t>before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r>
                        <a:rPr lang="cs-CZ" sz="1600" dirty="0" err="1">
                          <a:effectLst/>
                        </a:rPr>
                        <a:t>treprostinil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r>
                        <a:rPr lang="cs-CZ" sz="1600" dirty="0" err="1">
                          <a:effectLst/>
                        </a:rPr>
                        <a:t>treatment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EQ-5D-5L profile </a:t>
                      </a:r>
                      <a:r>
                        <a:rPr lang="cs-CZ" sz="1600" dirty="0" err="1">
                          <a:effectLst/>
                        </a:rPr>
                        <a:t>before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r>
                        <a:rPr lang="cs-CZ" sz="1600" dirty="0" err="1">
                          <a:effectLst/>
                        </a:rPr>
                        <a:t>treprostinil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r>
                        <a:rPr lang="cs-CZ" sz="1600" dirty="0" err="1">
                          <a:effectLst/>
                        </a:rPr>
                        <a:t>treatment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EQ-5D-5L index on </a:t>
                      </a:r>
                      <a:r>
                        <a:rPr lang="cs-CZ" sz="1600" dirty="0" err="1">
                          <a:effectLst/>
                        </a:rPr>
                        <a:t>s.c</a:t>
                      </a:r>
                      <a:r>
                        <a:rPr lang="cs-CZ" sz="1600" dirty="0">
                          <a:effectLst/>
                        </a:rPr>
                        <a:t>. </a:t>
                      </a:r>
                      <a:r>
                        <a:rPr lang="cs-CZ" sz="1600" dirty="0" err="1">
                          <a:effectLst/>
                        </a:rPr>
                        <a:t>treprostinil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r>
                        <a:rPr lang="cs-CZ" sz="1600" dirty="0" err="1" smtClean="0">
                          <a:effectLst/>
                        </a:rPr>
                        <a:t>treatment</a:t>
                      </a:r>
                      <a:endParaRPr lang="cs-CZ" sz="16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</a:rPr>
                        <a:t>before</a:t>
                      </a:r>
                      <a:endParaRPr lang="cs-CZ" sz="16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</a:rPr>
                        <a:t>implant</a:t>
                      </a:r>
                      <a:r>
                        <a:rPr lang="cs-CZ" sz="1600" dirty="0" smtClean="0">
                          <a:effectLst/>
                        </a:rPr>
                        <a:t>. 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EQ-5D-5L profile </a:t>
                      </a:r>
                      <a:r>
                        <a:rPr lang="cs-CZ" sz="1600" dirty="0" smtClean="0">
                          <a:effectLst/>
                        </a:rPr>
                        <a:t>on </a:t>
                      </a:r>
                      <a:r>
                        <a:rPr lang="cs-CZ" sz="1600" dirty="0" err="1" smtClean="0">
                          <a:effectLst/>
                        </a:rPr>
                        <a:t>s.c</a:t>
                      </a:r>
                      <a:r>
                        <a:rPr lang="cs-CZ" sz="1600" dirty="0" smtClean="0">
                          <a:effectLst/>
                        </a:rPr>
                        <a:t>. </a:t>
                      </a:r>
                      <a:r>
                        <a:rPr lang="cs-CZ" sz="1600" dirty="0" err="1" smtClean="0">
                          <a:effectLst/>
                        </a:rPr>
                        <a:t>treprostinil</a:t>
                      </a:r>
                      <a:r>
                        <a:rPr lang="cs-CZ" sz="1600" dirty="0" smtClean="0">
                          <a:effectLst/>
                        </a:rPr>
                        <a:t> </a:t>
                      </a:r>
                      <a:r>
                        <a:rPr lang="cs-CZ" sz="1600" dirty="0" err="1" smtClean="0">
                          <a:effectLst/>
                        </a:rPr>
                        <a:t>treatment</a:t>
                      </a:r>
                      <a:endParaRPr lang="cs-CZ" sz="16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</a:rPr>
                        <a:t>before</a:t>
                      </a:r>
                      <a:endParaRPr lang="cs-CZ" sz="16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</a:rPr>
                        <a:t>implant</a:t>
                      </a:r>
                      <a:r>
                        <a:rPr lang="cs-CZ" sz="1600" dirty="0" smtClean="0">
                          <a:effectLst/>
                        </a:rPr>
                        <a:t>. </a:t>
                      </a:r>
                      <a:endParaRPr lang="cs-CZ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EQ-5D-5L index </a:t>
                      </a:r>
                      <a:r>
                        <a:rPr lang="cs-CZ" sz="1600" dirty="0" err="1" smtClean="0">
                          <a:effectLst/>
                        </a:rPr>
                        <a:t>at</a:t>
                      </a:r>
                      <a:r>
                        <a:rPr lang="cs-CZ" sz="1600" dirty="0" smtClean="0">
                          <a:effectLst/>
                        </a:rPr>
                        <a:t> </a:t>
                      </a:r>
                      <a:r>
                        <a:rPr lang="cs-CZ" sz="1600" dirty="0" err="1" smtClean="0">
                          <a:effectLst/>
                        </a:rPr>
                        <a:t>median</a:t>
                      </a:r>
                      <a:r>
                        <a:rPr lang="cs-CZ" sz="1600" dirty="0" smtClean="0">
                          <a:effectLst/>
                        </a:rPr>
                        <a:t> 29 </a:t>
                      </a:r>
                      <a:r>
                        <a:rPr lang="cs-CZ" sz="1600" dirty="0" err="1" smtClean="0">
                          <a:effectLst/>
                        </a:rPr>
                        <a:t>months</a:t>
                      </a:r>
                      <a:r>
                        <a:rPr lang="cs-CZ" sz="1600" dirty="0" smtClean="0">
                          <a:effectLst/>
                        </a:rPr>
                        <a:t> </a:t>
                      </a:r>
                      <a:r>
                        <a:rPr lang="cs-CZ" sz="1600" dirty="0" err="1" smtClean="0">
                          <a:effectLst/>
                        </a:rPr>
                        <a:t>after</a:t>
                      </a:r>
                      <a:r>
                        <a:rPr lang="cs-CZ" sz="1600" dirty="0" smtClean="0">
                          <a:effectLst/>
                        </a:rPr>
                        <a:t> </a:t>
                      </a:r>
                      <a:r>
                        <a:rPr lang="cs-CZ" sz="1600" dirty="0" err="1" smtClean="0">
                          <a:effectLst/>
                        </a:rPr>
                        <a:t>implant</a:t>
                      </a:r>
                      <a:r>
                        <a:rPr lang="cs-CZ" sz="1600" dirty="0" smtClean="0">
                          <a:effectLst/>
                        </a:rPr>
                        <a:t>.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EQ-5D-5L profile </a:t>
                      </a:r>
                      <a:r>
                        <a:rPr lang="cs-CZ" sz="1600" dirty="0" smtClean="0">
                          <a:effectLst/>
                        </a:rPr>
                        <a:t> </a:t>
                      </a:r>
                      <a:r>
                        <a:rPr lang="cs-CZ" sz="1600" dirty="0" err="1" smtClean="0">
                          <a:effectLst/>
                        </a:rPr>
                        <a:t>at</a:t>
                      </a:r>
                      <a:r>
                        <a:rPr lang="cs-CZ" sz="1600" dirty="0" smtClean="0">
                          <a:effectLst/>
                        </a:rPr>
                        <a:t> </a:t>
                      </a:r>
                      <a:r>
                        <a:rPr lang="cs-CZ" sz="1600" dirty="0" err="1" smtClean="0">
                          <a:effectLst/>
                        </a:rPr>
                        <a:t>median</a:t>
                      </a:r>
                      <a:r>
                        <a:rPr lang="cs-CZ" sz="1600" dirty="0" smtClean="0">
                          <a:effectLst/>
                        </a:rPr>
                        <a:t> 29 </a:t>
                      </a:r>
                      <a:r>
                        <a:rPr lang="cs-CZ" sz="1600" dirty="0" err="1" smtClean="0">
                          <a:effectLst/>
                        </a:rPr>
                        <a:t>months</a:t>
                      </a:r>
                      <a:r>
                        <a:rPr lang="cs-CZ" sz="1600" dirty="0" smtClean="0">
                          <a:effectLst/>
                        </a:rPr>
                        <a:t> </a:t>
                      </a:r>
                      <a:r>
                        <a:rPr lang="cs-CZ" sz="1600" dirty="0" err="1" smtClean="0">
                          <a:effectLst/>
                        </a:rPr>
                        <a:t>after</a:t>
                      </a:r>
                      <a:r>
                        <a:rPr lang="cs-CZ" sz="1600" dirty="0" smtClean="0">
                          <a:effectLst/>
                        </a:rPr>
                        <a:t> </a:t>
                      </a:r>
                      <a:r>
                        <a:rPr lang="cs-CZ" sz="1600" dirty="0" err="1" smtClean="0">
                          <a:effectLst/>
                        </a:rPr>
                        <a:t>implant</a:t>
                      </a:r>
                      <a:r>
                        <a:rPr lang="cs-CZ" sz="1600" dirty="0" smtClean="0">
                          <a:effectLst/>
                        </a:rPr>
                        <a:t>.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006202875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0.689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42412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0.349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23444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0.999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11112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214369934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0.733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22331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0.378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32344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1.000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11111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16362330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0.175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33451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0.755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22321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0.723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33321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39054832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0.716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32331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0.661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43331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0.755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22221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5755727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0.563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43433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0.106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44553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0.595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33433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39014170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0.716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32332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0.137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44353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1.000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11111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07618233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7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0.701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33331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0.374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34442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0.227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44544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67902961"/>
                  </a:ext>
                </a:extLst>
              </a:tr>
              <a:tr h="5858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Mean </a:t>
                      </a:r>
                      <a:r>
                        <a:rPr lang="cs-CZ" sz="160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cs-CZ" sz="1600">
                          <a:effectLst/>
                        </a:rPr>
                        <a:t>SD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0.613</a:t>
                      </a:r>
                      <a:r>
                        <a:rPr lang="cs-CZ" sz="160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cs-CZ" sz="1600" dirty="0">
                          <a:effectLst/>
                        </a:rPr>
                        <a:t>0.202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-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0.394</a:t>
                      </a:r>
                      <a:r>
                        <a:rPr lang="cs-CZ" sz="160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cs-CZ" sz="1600" dirty="0">
                          <a:effectLst/>
                        </a:rPr>
                        <a:t>0.243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-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0.757</a:t>
                      </a:r>
                      <a:r>
                        <a:rPr lang="cs-CZ" sz="160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cs-CZ" sz="1600" dirty="0">
                          <a:effectLst/>
                        </a:rPr>
                        <a:t>0.284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-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05277846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09284ED9-62FE-0B44-91E2-E2C32387B291}"/>
              </a:ext>
            </a:extLst>
          </p:cNvPr>
          <p:cNvSpPr txBox="1"/>
          <p:nvPr/>
        </p:nvSpPr>
        <p:spPr>
          <a:xfrm>
            <a:off x="1090159" y="296944"/>
            <a:ext cx="9779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Naše zkušenosti s </a:t>
            </a:r>
            <a:r>
              <a:rPr lang="cs-CZ" sz="3600" dirty="0" err="1"/>
              <a:t>implantabilní</a:t>
            </a:r>
            <a:r>
              <a:rPr lang="cs-CZ" sz="3600" dirty="0"/>
              <a:t> pumpou LENUS pro</a:t>
            </a:r>
          </a:p>
        </p:txBody>
      </p:sp>
      <p:sp>
        <p:nvSpPr>
          <p:cNvPr id="4" name="Ovál 3">
            <a:extLst>
              <a:ext uri="{FF2B5EF4-FFF2-40B4-BE49-F238E27FC236}">
                <a16:creationId xmlns="" xmlns:a16="http://schemas.microsoft.com/office/drawing/2014/main" id="{B253C34F-8060-2A45-8219-32C725DA6A75}"/>
              </a:ext>
            </a:extLst>
          </p:cNvPr>
          <p:cNvSpPr/>
          <p:nvPr/>
        </p:nvSpPr>
        <p:spPr>
          <a:xfrm>
            <a:off x="2903666" y="4968472"/>
            <a:ext cx="1275705" cy="56420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="" xmlns:a16="http://schemas.microsoft.com/office/drawing/2014/main" id="{2B40E384-88F2-6F4B-8D5B-66785EDE184C}"/>
              </a:ext>
            </a:extLst>
          </p:cNvPr>
          <p:cNvSpPr/>
          <p:nvPr/>
        </p:nvSpPr>
        <p:spPr>
          <a:xfrm>
            <a:off x="5255170" y="5007286"/>
            <a:ext cx="1275705" cy="486571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="" xmlns:a16="http://schemas.microsoft.com/office/drawing/2014/main" id="{360CA1BD-BF7C-5343-972B-A0C5F778E058}"/>
              </a:ext>
            </a:extLst>
          </p:cNvPr>
          <p:cNvSpPr/>
          <p:nvPr/>
        </p:nvSpPr>
        <p:spPr>
          <a:xfrm>
            <a:off x="7527896" y="4988068"/>
            <a:ext cx="1399288" cy="49459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28F160EB-8162-478B-B874-6E555F6977BB}"/>
              </a:ext>
            </a:extLst>
          </p:cNvPr>
          <p:cNvSpPr txBox="1"/>
          <p:nvPr/>
        </p:nvSpPr>
        <p:spPr>
          <a:xfrm>
            <a:off x="675641" y="5832394"/>
            <a:ext cx="104008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Index před zahájením </a:t>
            </a:r>
            <a:r>
              <a:rPr lang="cs-CZ" b="1" dirty="0" err="1"/>
              <a:t>s.c</a:t>
            </a:r>
            <a:r>
              <a:rPr lang="cs-CZ" b="1" dirty="0"/>
              <a:t>. </a:t>
            </a:r>
            <a:r>
              <a:rPr lang="cs-CZ" b="1" dirty="0" err="1"/>
              <a:t>treprostinilu</a:t>
            </a:r>
            <a:r>
              <a:rPr lang="cs-CZ" b="1" dirty="0"/>
              <a:t> vs. při léčbě </a:t>
            </a:r>
            <a:r>
              <a:rPr lang="cs-CZ" b="1" dirty="0" err="1"/>
              <a:t>s.c</a:t>
            </a:r>
            <a:r>
              <a:rPr lang="cs-CZ" b="1" dirty="0"/>
              <a:t>. </a:t>
            </a:r>
            <a:r>
              <a:rPr lang="cs-CZ" b="1" dirty="0" err="1"/>
              <a:t>treprostinilem</a:t>
            </a:r>
            <a:r>
              <a:rPr lang="cs-CZ" b="1" dirty="0"/>
              <a:t> 0.613</a:t>
            </a:r>
            <a:r>
              <a:rPr lang="cs-CZ" b="1" dirty="0">
                <a:sym typeface="Symbol" pitchFamily="2" charset="2"/>
              </a:rPr>
              <a:t></a:t>
            </a:r>
            <a:r>
              <a:rPr lang="cs-CZ" b="1" dirty="0"/>
              <a:t>0.202 vs. 0.394</a:t>
            </a:r>
            <a:r>
              <a:rPr lang="cs-CZ" b="1" dirty="0">
                <a:sym typeface="Symbol" pitchFamily="2" charset="2"/>
              </a:rPr>
              <a:t></a:t>
            </a:r>
            <a:r>
              <a:rPr lang="cs-CZ" b="1" dirty="0"/>
              <a:t>0.243, p &lt; 0,05</a:t>
            </a:r>
          </a:p>
          <a:p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Index při léčbě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s.c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treprostinilem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vs. index při léčbě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i.v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treprostinilem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implantabilní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pumpou (medián 29 měsíců </a:t>
            </a:r>
            <a:r>
              <a:rPr lang="cs-CZ" b="1" dirty="0"/>
              <a:t>0.394</a:t>
            </a:r>
            <a:r>
              <a:rPr lang="cs-CZ" b="1" dirty="0">
                <a:sym typeface="Symbol" pitchFamily="2" charset="2"/>
              </a:rPr>
              <a:t></a:t>
            </a:r>
            <a:r>
              <a:rPr lang="cs-CZ" b="1" dirty="0"/>
              <a:t>0.243 vs. 0.757</a:t>
            </a:r>
            <a:r>
              <a:rPr lang="cs-CZ" b="1" dirty="0">
                <a:sym typeface="Symbol" pitchFamily="2" charset="2"/>
              </a:rPr>
              <a:t></a:t>
            </a:r>
            <a:r>
              <a:rPr lang="cs-CZ" b="1" dirty="0"/>
              <a:t>0.284, p &lt; 0,05</a:t>
            </a:r>
            <a:endParaRPr lang="cs-CZ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 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35410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="" xmlns:a16="http://schemas.microsoft.com/office/drawing/2014/main" id="{35FDAB38-6A97-2543-AF90-C6F05D7952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1946668"/>
              </p:ext>
            </p:extLst>
          </p:nvPr>
        </p:nvGraphicFramePr>
        <p:xfrm>
          <a:off x="2616529" y="1543792"/>
          <a:ext cx="6669974" cy="4156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4F659202-BE5B-C140-AF89-761D769AF8BA}"/>
              </a:ext>
            </a:extLst>
          </p:cNvPr>
          <p:cNvSpPr txBox="1"/>
          <p:nvPr/>
        </p:nvSpPr>
        <p:spPr>
          <a:xfrm>
            <a:off x="1061973" y="317964"/>
            <a:ext cx="9779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Naše zkušenosti s </a:t>
            </a:r>
            <a:r>
              <a:rPr lang="cs-CZ" sz="3600" dirty="0" err="1"/>
              <a:t>implantabilní</a:t>
            </a:r>
            <a:r>
              <a:rPr lang="cs-CZ" sz="3600" dirty="0"/>
              <a:t> pumpou LENUS pro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411954" y="2523449"/>
            <a:ext cx="1301959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cs-CZ" sz="1100" b="1" dirty="0" smtClean="0"/>
              <a:t>On </a:t>
            </a:r>
            <a:r>
              <a:rPr lang="cs-CZ" sz="1100" b="1" dirty="0" err="1"/>
              <a:t>s.c</a:t>
            </a:r>
            <a:r>
              <a:rPr lang="cs-CZ" sz="1100" b="1" dirty="0"/>
              <a:t>. </a:t>
            </a:r>
            <a:r>
              <a:rPr lang="cs-CZ" sz="1100" b="1" dirty="0" err="1"/>
              <a:t>treprostinil</a:t>
            </a:r>
            <a:r>
              <a:rPr lang="cs-CZ" sz="1100" b="1" dirty="0"/>
              <a:t> </a:t>
            </a:r>
            <a:endParaRPr lang="cs-CZ" sz="1100" b="1" dirty="0" smtClean="0"/>
          </a:p>
          <a:p>
            <a:pPr>
              <a:spcAft>
                <a:spcPts val="0"/>
              </a:spcAft>
            </a:pPr>
            <a:r>
              <a:rPr lang="cs-CZ" sz="1100" b="1" dirty="0" err="1" smtClean="0"/>
              <a:t>treatment</a:t>
            </a:r>
            <a:endParaRPr lang="cs-CZ" sz="1100" b="1" dirty="0"/>
          </a:p>
          <a:p>
            <a:pPr>
              <a:spcAft>
                <a:spcPts val="0"/>
              </a:spcAft>
            </a:pPr>
            <a:r>
              <a:rPr lang="cs-CZ" sz="1100" b="1" dirty="0" err="1"/>
              <a:t>b</a:t>
            </a:r>
            <a:r>
              <a:rPr lang="cs-CZ" sz="1100" b="1" dirty="0" err="1" smtClean="0"/>
              <a:t>efore</a:t>
            </a:r>
            <a:r>
              <a:rPr lang="cs-CZ" sz="1100" b="1" dirty="0" smtClean="0"/>
              <a:t> </a:t>
            </a:r>
            <a:r>
              <a:rPr lang="cs-CZ" sz="1100" b="1" dirty="0" err="1" smtClean="0"/>
              <a:t>implant</a:t>
            </a:r>
            <a:r>
              <a:rPr lang="cs-CZ" sz="1100" b="1" dirty="0"/>
              <a:t>. </a:t>
            </a:r>
            <a:endParaRPr lang="cs-CZ" sz="11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807570" y="1543792"/>
            <a:ext cx="1000595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 smtClean="0"/>
              <a:t>At </a:t>
            </a:r>
            <a:r>
              <a:rPr lang="cs-CZ" sz="1100" b="1" dirty="0" err="1"/>
              <a:t>median</a:t>
            </a:r>
            <a:r>
              <a:rPr lang="cs-CZ" sz="1100" b="1" dirty="0"/>
              <a:t> 29 </a:t>
            </a:r>
            <a:endParaRPr lang="cs-CZ" sz="1100" b="1" dirty="0" smtClean="0"/>
          </a:p>
          <a:p>
            <a:r>
              <a:rPr lang="cs-CZ" sz="1100" b="1" dirty="0" err="1" smtClean="0"/>
              <a:t>months</a:t>
            </a:r>
            <a:r>
              <a:rPr lang="cs-CZ" sz="1100" b="1" dirty="0" smtClean="0"/>
              <a:t> </a:t>
            </a:r>
            <a:r>
              <a:rPr lang="cs-CZ" sz="1100" b="1" dirty="0" err="1"/>
              <a:t>after</a:t>
            </a:r>
            <a:r>
              <a:rPr lang="cs-CZ" sz="1100" b="1" dirty="0"/>
              <a:t> </a:t>
            </a:r>
            <a:endParaRPr lang="cs-CZ" sz="1100" b="1" dirty="0" smtClean="0"/>
          </a:p>
          <a:p>
            <a:r>
              <a:rPr lang="cs-CZ" sz="1100" b="1" dirty="0" err="1" smtClean="0"/>
              <a:t>implant</a:t>
            </a:r>
            <a:r>
              <a:rPr lang="cs-CZ" sz="1100" dirty="0"/>
              <a:t>.</a:t>
            </a:r>
            <a:endParaRPr lang="cs-CZ" sz="1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753600" y="6275754"/>
            <a:ext cx="200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Dytrych et al.,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557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="" xmlns:a16="http://schemas.microsoft.com/office/drawing/2014/main" id="{27ACFAEE-A465-544E-BBF8-3F88DF268C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5983233"/>
              </p:ext>
            </p:extLst>
          </p:nvPr>
        </p:nvGraphicFramePr>
        <p:xfrm>
          <a:off x="2632841" y="1545020"/>
          <a:ext cx="6926318" cy="4183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FB8191BC-1C1F-1E4F-A96C-9F54FEF2EC50}"/>
              </a:ext>
            </a:extLst>
          </p:cNvPr>
          <p:cNvSpPr txBox="1"/>
          <p:nvPr/>
        </p:nvSpPr>
        <p:spPr>
          <a:xfrm>
            <a:off x="1128291" y="294995"/>
            <a:ext cx="9779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Naše zkušenosti s </a:t>
            </a:r>
            <a:r>
              <a:rPr lang="cs-CZ" sz="3600" dirty="0" err="1"/>
              <a:t>implantabilní</a:t>
            </a:r>
            <a:r>
              <a:rPr lang="cs-CZ" sz="3600" dirty="0"/>
              <a:t> pumpou LENUS pro</a:t>
            </a:r>
          </a:p>
        </p:txBody>
      </p:sp>
      <p:sp>
        <p:nvSpPr>
          <p:cNvPr id="4" name="TextovéPole 1"/>
          <p:cNvSpPr txBox="1"/>
          <p:nvPr/>
        </p:nvSpPr>
        <p:spPr>
          <a:xfrm>
            <a:off x="3434862" y="2284046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err="1"/>
              <a:t>B</a:t>
            </a:r>
            <a:r>
              <a:rPr lang="cs-CZ" b="1" dirty="0" err="1" smtClean="0">
                <a:effectLst/>
              </a:rPr>
              <a:t>efore</a:t>
            </a:r>
            <a:r>
              <a:rPr lang="cs-CZ" b="1" dirty="0" smtClean="0">
                <a:effectLst/>
              </a:rPr>
              <a:t> </a:t>
            </a:r>
          </a:p>
          <a:p>
            <a:r>
              <a:rPr lang="cs-CZ" b="1" dirty="0" err="1" smtClean="0">
                <a:effectLst/>
              </a:rPr>
              <a:t>treprostinil</a:t>
            </a:r>
            <a:r>
              <a:rPr lang="cs-CZ" b="1" dirty="0" smtClean="0">
                <a:effectLst/>
              </a:rPr>
              <a:t> </a:t>
            </a:r>
          </a:p>
          <a:p>
            <a:r>
              <a:rPr lang="cs-CZ" b="1" dirty="0" err="1" smtClean="0">
                <a:effectLst/>
              </a:rPr>
              <a:t>treatment</a:t>
            </a:r>
            <a:endParaRPr lang="cs-CZ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1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452823" y="1840748"/>
            <a:ext cx="1760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cs-CZ" sz="1100" b="1" dirty="0" smtClean="0"/>
              <a:t>On </a:t>
            </a:r>
            <a:r>
              <a:rPr lang="cs-CZ" sz="1100" b="1" dirty="0" err="1"/>
              <a:t>s.c</a:t>
            </a:r>
            <a:r>
              <a:rPr lang="cs-CZ" sz="1100" b="1" dirty="0"/>
              <a:t>. </a:t>
            </a:r>
            <a:r>
              <a:rPr lang="cs-CZ" sz="1100" b="1" dirty="0" err="1"/>
              <a:t>treprostinil</a:t>
            </a:r>
            <a:r>
              <a:rPr lang="cs-CZ" sz="1100" b="1" dirty="0"/>
              <a:t> </a:t>
            </a:r>
            <a:endParaRPr lang="cs-CZ" sz="1100" b="1" dirty="0" smtClean="0"/>
          </a:p>
          <a:p>
            <a:pPr>
              <a:spcAft>
                <a:spcPts val="0"/>
              </a:spcAft>
            </a:pPr>
            <a:r>
              <a:rPr lang="cs-CZ" sz="1100" b="1" dirty="0" err="1"/>
              <a:t>t</a:t>
            </a:r>
            <a:r>
              <a:rPr lang="cs-CZ" sz="1100" b="1" dirty="0" err="1" smtClean="0"/>
              <a:t>reatment</a:t>
            </a:r>
            <a:r>
              <a:rPr lang="cs-CZ" sz="1100" b="1" dirty="0" smtClean="0"/>
              <a:t> </a:t>
            </a:r>
            <a:r>
              <a:rPr lang="cs-CZ" sz="1100" b="1" dirty="0" err="1" smtClean="0"/>
              <a:t>before</a:t>
            </a:r>
            <a:r>
              <a:rPr lang="cs-CZ" sz="1100" b="1" dirty="0" smtClean="0"/>
              <a:t> </a:t>
            </a:r>
            <a:r>
              <a:rPr lang="cs-CZ" sz="1100" b="1" dirty="0" err="1" smtClean="0"/>
              <a:t>implant</a:t>
            </a:r>
            <a:r>
              <a:rPr lang="cs-CZ" sz="1100" b="1" dirty="0"/>
              <a:t>. </a:t>
            </a:r>
            <a:endParaRPr lang="cs-CZ" sz="11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190636" y="2738819"/>
            <a:ext cx="1000595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 smtClean="0"/>
              <a:t>At </a:t>
            </a:r>
            <a:r>
              <a:rPr lang="cs-CZ" sz="1100" b="1" dirty="0" err="1"/>
              <a:t>median</a:t>
            </a:r>
            <a:r>
              <a:rPr lang="cs-CZ" sz="1100" b="1" dirty="0"/>
              <a:t> 29 </a:t>
            </a:r>
            <a:endParaRPr lang="cs-CZ" sz="1100" b="1" dirty="0" smtClean="0"/>
          </a:p>
          <a:p>
            <a:r>
              <a:rPr lang="cs-CZ" sz="1100" b="1" dirty="0" err="1" smtClean="0"/>
              <a:t>months</a:t>
            </a:r>
            <a:r>
              <a:rPr lang="cs-CZ" sz="1100" b="1" dirty="0" smtClean="0"/>
              <a:t> </a:t>
            </a:r>
            <a:r>
              <a:rPr lang="cs-CZ" sz="1100" b="1" dirty="0" err="1"/>
              <a:t>after</a:t>
            </a:r>
            <a:r>
              <a:rPr lang="cs-CZ" sz="1100" b="1" dirty="0"/>
              <a:t> </a:t>
            </a:r>
            <a:endParaRPr lang="cs-CZ" sz="1100" b="1" dirty="0" smtClean="0"/>
          </a:p>
          <a:p>
            <a:r>
              <a:rPr lang="cs-CZ" sz="1100" b="1" dirty="0" err="1" smtClean="0"/>
              <a:t>implant</a:t>
            </a:r>
            <a:r>
              <a:rPr lang="cs-CZ" sz="1100" dirty="0"/>
              <a:t>.</a:t>
            </a:r>
            <a:endParaRPr lang="cs-CZ" sz="1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753600" y="6275754"/>
            <a:ext cx="200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Dytrych et al.,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325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0CF4B58B-C1C0-428B-AB9C-670C4F26B096}"/>
              </a:ext>
            </a:extLst>
          </p:cNvPr>
          <p:cNvSpPr txBox="1"/>
          <p:nvPr/>
        </p:nvSpPr>
        <p:spPr>
          <a:xfrm>
            <a:off x="4911365" y="159536"/>
            <a:ext cx="1640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/>
              <a:t>Závěr</a:t>
            </a:r>
            <a:r>
              <a:rPr lang="cs-CZ" dirty="0"/>
              <a:t>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6668356F-4959-456F-95BD-C15368B4C377}"/>
              </a:ext>
            </a:extLst>
          </p:cNvPr>
          <p:cNvSpPr txBox="1"/>
          <p:nvPr/>
        </p:nvSpPr>
        <p:spPr>
          <a:xfrm>
            <a:off x="475310" y="1348034"/>
            <a:ext cx="11668835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Léčba </a:t>
            </a:r>
            <a:r>
              <a:rPr lang="cs-CZ" b="1" dirty="0" err="1" smtClean="0"/>
              <a:t>prostanoidy</a:t>
            </a:r>
            <a:r>
              <a:rPr lang="cs-CZ" b="1" dirty="0" smtClean="0"/>
              <a:t> je účinná a zlepšuje symptomy a přežívání pacientů s PAH</a:t>
            </a:r>
          </a:p>
          <a:p>
            <a:endParaRPr lang="cs-CZ" b="1" dirty="0"/>
          </a:p>
          <a:p>
            <a:r>
              <a:rPr lang="cs-CZ" b="1" dirty="0" smtClean="0"/>
              <a:t>Ke zlepšení kvality života a zmírnění dopadu komplikací a nežádoucích účinků spojených s léčbou je nutné řádné poučení</a:t>
            </a:r>
          </a:p>
          <a:p>
            <a:r>
              <a:rPr lang="cs-CZ" b="1" dirty="0"/>
              <a:t>a</a:t>
            </a:r>
            <a:r>
              <a:rPr lang="cs-CZ" b="1" dirty="0" smtClean="0"/>
              <a:t> podpora pacienta a adekvátní management komplikací a NÚ</a:t>
            </a:r>
            <a:endParaRPr lang="cs-CZ" b="1" dirty="0"/>
          </a:p>
          <a:p>
            <a:endParaRPr lang="cs-CZ" b="1" dirty="0"/>
          </a:p>
          <a:p>
            <a:r>
              <a:rPr lang="cs-CZ" b="1" dirty="0"/>
              <a:t>Léčba </a:t>
            </a:r>
            <a:r>
              <a:rPr lang="cs-CZ" b="1" dirty="0" err="1"/>
              <a:t>i.v</a:t>
            </a:r>
            <a:r>
              <a:rPr lang="cs-CZ" b="1" dirty="0"/>
              <a:t>. </a:t>
            </a:r>
            <a:r>
              <a:rPr lang="cs-CZ" b="1" dirty="0" err="1"/>
              <a:t>epoprostonelom</a:t>
            </a:r>
            <a:r>
              <a:rPr lang="cs-CZ" b="1" dirty="0"/>
              <a:t> je </a:t>
            </a:r>
            <a:r>
              <a:rPr lang="cs-CZ" b="1" dirty="0" smtClean="0"/>
              <a:t>spojena </a:t>
            </a:r>
            <a:r>
              <a:rPr lang="cs-CZ" b="1" dirty="0"/>
              <a:t>s rizikem katétrových sepsí a rizikem náhlého přerušení léčby či neúmyslné </a:t>
            </a:r>
          </a:p>
          <a:p>
            <a:r>
              <a:rPr lang="cs-CZ" b="1" dirty="0"/>
              <a:t>eskalace terapie</a:t>
            </a:r>
          </a:p>
          <a:p>
            <a:endParaRPr lang="cs-CZ" b="1" dirty="0"/>
          </a:p>
          <a:p>
            <a:r>
              <a:rPr lang="cs-CZ" b="1" dirty="0"/>
              <a:t>Lokální reakce a bolest v místě aplikace </a:t>
            </a:r>
            <a:r>
              <a:rPr lang="cs-CZ" b="1" dirty="0" err="1"/>
              <a:t>s.c</a:t>
            </a:r>
            <a:r>
              <a:rPr lang="cs-CZ" b="1" dirty="0"/>
              <a:t>. </a:t>
            </a:r>
            <a:r>
              <a:rPr lang="cs-CZ" b="1" dirty="0" err="1"/>
              <a:t>treprostinilu</a:t>
            </a:r>
            <a:r>
              <a:rPr lang="cs-CZ" b="1" dirty="0"/>
              <a:t> je velmi častou komplikací léčby a bývá hlavním důvodem </a:t>
            </a:r>
          </a:p>
          <a:p>
            <a:r>
              <a:rPr lang="cs-CZ" b="1" dirty="0"/>
              <a:t>přerušení terapie</a:t>
            </a:r>
          </a:p>
          <a:p>
            <a:endParaRPr lang="cs-CZ" b="1" dirty="0"/>
          </a:p>
          <a:p>
            <a:r>
              <a:rPr lang="cs-CZ" b="1" dirty="0"/>
              <a:t>Přerušení terapie </a:t>
            </a:r>
            <a:r>
              <a:rPr lang="cs-CZ" b="1" dirty="0" err="1"/>
              <a:t>prostanoidy</a:t>
            </a:r>
            <a:r>
              <a:rPr lang="cs-CZ" b="1" dirty="0"/>
              <a:t> je spojeno se špatnou prognózou</a:t>
            </a:r>
          </a:p>
          <a:p>
            <a:endParaRPr lang="cs-CZ" b="1" dirty="0"/>
          </a:p>
          <a:p>
            <a:r>
              <a:rPr lang="cs-CZ" b="1" dirty="0" err="1"/>
              <a:t>Implantabilní</a:t>
            </a:r>
            <a:r>
              <a:rPr lang="cs-CZ" b="1" dirty="0"/>
              <a:t> pumpa </a:t>
            </a:r>
            <a:r>
              <a:rPr lang="cs-CZ" b="1" dirty="0" err="1"/>
              <a:t>Lenus</a:t>
            </a:r>
            <a:r>
              <a:rPr lang="cs-CZ" b="1" dirty="0"/>
              <a:t> Pro </a:t>
            </a:r>
            <a:r>
              <a:rPr lang="cs-CZ" b="1" dirty="0" err="1"/>
              <a:t>pro</a:t>
            </a:r>
            <a:r>
              <a:rPr lang="cs-CZ" b="1" dirty="0"/>
              <a:t> </a:t>
            </a:r>
            <a:r>
              <a:rPr lang="cs-CZ" b="1" dirty="0" err="1"/>
              <a:t>i.v</a:t>
            </a:r>
            <a:r>
              <a:rPr lang="cs-CZ" b="1" dirty="0"/>
              <a:t>. aplikaci </a:t>
            </a:r>
            <a:r>
              <a:rPr lang="cs-CZ" b="1" dirty="0" err="1"/>
              <a:t>treprostinilu</a:t>
            </a:r>
            <a:r>
              <a:rPr lang="cs-CZ" b="1" dirty="0"/>
              <a:t> je alternativou </a:t>
            </a:r>
            <a:r>
              <a:rPr lang="cs-CZ" b="1" dirty="0" err="1"/>
              <a:t>s.c</a:t>
            </a:r>
            <a:r>
              <a:rPr lang="cs-CZ" b="1" dirty="0"/>
              <a:t>. léčby </a:t>
            </a:r>
            <a:r>
              <a:rPr lang="cs-CZ" b="1" dirty="0" err="1"/>
              <a:t>treprostinilem</a:t>
            </a:r>
            <a:r>
              <a:rPr lang="cs-CZ" b="1" dirty="0"/>
              <a:t> zejména při jinak </a:t>
            </a:r>
          </a:p>
          <a:p>
            <a:r>
              <a:rPr lang="cs-CZ" b="1" dirty="0"/>
              <a:t>neřešitelné velké bolesti v místě vpichu. </a:t>
            </a:r>
          </a:p>
          <a:p>
            <a:endParaRPr lang="cs-CZ" b="1" dirty="0"/>
          </a:p>
          <a:p>
            <a:r>
              <a:rPr lang="cs-CZ" b="1" dirty="0"/>
              <a:t>Implantace </a:t>
            </a:r>
            <a:r>
              <a:rPr lang="cs-CZ" b="1" dirty="0" err="1"/>
              <a:t>implantabilní</a:t>
            </a:r>
            <a:r>
              <a:rPr lang="cs-CZ" b="1" dirty="0"/>
              <a:t> pumpy </a:t>
            </a:r>
            <a:r>
              <a:rPr lang="cs-CZ" b="1" dirty="0" err="1"/>
              <a:t>Lenus</a:t>
            </a:r>
            <a:r>
              <a:rPr lang="cs-CZ" b="1" dirty="0"/>
              <a:t> Pro a dlouhodobá léčba mají </a:t>
            </a:r>
            <a:r>
              <a:rPr lang="cs-CZ" b="1" dirty="0" smtClean="0"/>
              <a:t>přijatelné </a:t>
            </a:r>
            <a:r>
              <a:rPr lang="cs-CZ" b="1" dirty="0" smtClean="0"/>
              <a:t>riziko </a:t>
            </a:r>
            <a:r>
              <a:rPr lang="cs-CZ" b="1" dirty="0"/>
              <a:t>komplikací včetně </a:t>
            </a:r>
          </a:p>
          <a:p>
            <a:r>
              <a:rPr lang="cs-CZ" b="1" dirty="0" smtClean="0"/>
              <a:t>Infekcí a nutnost přerušení terapie je relativně nízká</a:t>
            </a:r>
            <a:endParaRPr lang="cs-CZ" b="1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257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Line 12">
            <a:extLst>
              <a:ext uri="{FF2B5EF4-FFF2-40B4-BE49-F238E27FC236}">
                <a16:creationId xmlns="" xmlns:a16="http://schemas.microsoft.com/office/drawing/2014/main" id="{6A1DD310-AE0A-334A-8E6F-32619F67191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163" y="1492250"/>
            <a:ext cx="8331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cs-CZ"/>
          </a:p>
        </p:txBody>
      </p:sp>
      <p:sp>
        <p:nvSpPr>
          <p:cNvPr id="221187" name="TextovéPole 4">
            <a:extLst>
              <a:ext uri="{FF2B5EF4-FFF2-40B4-BE49-F238E27FC236}">
                <a16:creationId xmlns="" xmlns:a16="http://schemas.microsoft.com/office/drawing/2014/main" id="{2D1F782C-7E01-2847-9D7C-FD78C406F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7322" y="6180621"/>
            <a:ext cx="3306321" cy="3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1" rIns="91360" bIns="4568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cs-CZ" sz="1600" i="1" dirty="0"/>
              <a:t>Eur Respir J  </a:t>
            </a:r>
            <a:r>
              <a:rPr lang="cs-CZ" altLang="cs-CZ" sz="1600" dirty="0"/>
              <a:t>2006, 28: 1195-1203</a:t>
            </a:r>
          </a:p>
        </p:txBody>
      </p:sp>
      <p:pic>
        <p:nvPicPr>
          <p:cNvPr id="221189" name="Picture 2">
            <a:extLst>
              <a:ext uri="{FF2B5EF4-FFF2-40B4-BE49-F238E27FC236}">
                <a16:creationId xmlns="" xmlns:a16="http://schemas.microsoft.com/office/drawing/2014/main" id="{045056A8-F67D-C341-91BF-EE2938E3F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34914" r="23476" b="30220"/>
          <a:stretch>
            <a:fillRect/>
          </a:stretch>
        </p:blipFill>
        <p:spPr bwMode="auto">
          <a:xfrm>
            <a:off x="3438159" y="249559"/>
            <a:ext cx="4502272" cy="124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1190" name="Picture 3">
            <a:extLst>
              <a:ext uri="{FF2B5EF4-FFF2-40B4-BE49-F238E27FC236}">
                <a16:creationId xmlns="" xmlns:a16="http://schemas.microsoft.com/office/drawing/2014/main" id="{194BC8E4-E48A-1A43-8BD9-423914F85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7" t="40198" r="11176" b="12733"/>
          <a:stretch>
            <a:fillRect/>
          </a:stretch>
        </p:blipFill>
        <p:spPr bwMode="auto">
          <a:xfrm>
            <a:off x="1135725" y="3021182"/>
            <a:ext cx="4335463" cy="29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1191" name="Picture 4">
            <a:extLst>
              <a:ext uri="{FF2B5EF4-FFF2-40B4-BE49-F238E27FC236}">
                <a16:creationId xmlns="" xmlns:a16="http://schemas.microsoft.com/office/drawing/2014/main" id="{7C0F9BDA-B00E-BD48-9B82-12562FAFA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24908" r="49963" b="28207"/>
          <a:stretch>
            <a:fillRect/>
          </a:stretch>
        </p:blipFill>
        <p:spPr bwMode="auto">
          <a:xfrm>
            <a:off x="6123342" y="3009133"/>
            <a:ext cx="4252913" cy="29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1192" name="TextovéPole 1">
            <a:extLst>
              <a:ext uri="{FF2B5EF4-FFF2-40B4-BE49-F238E27FC236}">
                <a16:creationId xmlns="" xmlns:a16="http://schemas.microsoft.com/office/drawing/2014/main" id="{DB556CDD-93BF-904C-B638-70A8252A9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124" y="5014913"/>
            <a:ext cx="140335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1" rIns="91360" bIns="4568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000099"/>
                </a:solidFill>
              </a:rPr>
              <a:t>IPAH, N=332</a:t>
            </a:r>
          </a:p>
        </p:txBody>
      </p:sp>
      <p:sp>
        <p:nvSpPr>
          <p:cNvPr id="221193" name="TextovéPole 13">
            <a:extLst>
              <a:ext uri="{FF2B5EF4-FFF2-40B4-BE49-F238E27FC236}">
                <a16:creationId xmlns="" xmlns:a16="http://schemas.microsoft.com/office/drawing/2014/main" id="{DF050AB7-9F1F-664B-8405-C74BE17BE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0482" y="3390103"/>
            <a:ext cx="630139" cy="3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1" rIns="91360" bIns="4568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cs-CZ" sz="1600" b="1" dirty="0">
                <a:solidFill>
                  <a:srgbClr val="000099"/>
                </a:solidFill>
              </a:rPr>
              <a:t>FC II</a:t>
            </a:r>
          </a:p>
        </p:txBody>
      </p:sp>
      <p:sp>
        <p:nvSpPr>
          <p:cNvPr id="221194" name="TextovéPole 14">
            <a:extLst>
              <a:ext uri="{FF2B5EF4-FFF2-40B4-BE49-F238E27FC236}">
                <a16:creationId xmlns="" xmlns:a16="http://schemas.microsoft.com/office/drawing/2014/main" id="{C4A67F3F-DAC0-AB41-9DCC-D733FE7E3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2331" y="3651798"/>
            <a:ext cx="687847" cy="3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1" rIns="91360" bIns="4568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cs-CZ" sz="1600" b="1" dirty="0">
                <a:solidFill>
                  <a:srgbClr val="000099"/>
                </a:solidFill>
              </a:rPr>
              <a:t>FC III</a:t>
            </a:r>
          </a:p>
        </p:txBody>
      </p:sp>
      <p:sp>
        <p:nvSpPr>
          <p:cNvPr id="221195" name="TextovéPole 15">
            <a:extLst>
              <a:ext uri="{FF2B5EF4-FFF2-40B4-BE49-F238E27FC236}">
                <a16:creationId xmlns="" xmlns:a16="http://schemas.microsoft.com/office/drawing/2014/main" id="{0742D2B1-20B2-4249-B8D0-8583904C1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7676" y="4128777"/>
            <a:ext cx="708687" cy="3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1" rIns="91360" bIns="4568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cs-CZ" sz="1600" b="1" dirty="0">
                <a:solidFill>
                  <a:srgbClr val="000099"/>
                </a:solidFill>
              </a:rPr>
              <a:t>FC IV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15BEC9B1-C5AB-F147-92B7-8AE4797882AE}"/>
              </a:ext>
            </a:extLst>
          </p:cNvPr>
          <p:cNvSpPr txBox="1"/>
          <p:nvPr/>
        </p:nvSpPr>
        <p:spPr>
          <a:xfrm>
            <a:off x="534389" y="1591293"/>
            <a:ext cx="10912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Před zavedením specifické terapie byl </a:t>
            </a:r>
            <a:r>
              <a:rPr lang="cs-CZ" b="1" dirty="0" err="1"/>
              <a:t>median</a:t>
            </a:r>
            <a:r>
              <a:rPr lang="cs-CZ" b="1" dirty="0"/>
              <a:t> přežití v prvním publikovaném registru v r. 1991 u pacientů s nově </a:t>
            </a:r>
          </a:p>
          <a:p>
            <a:r>
              <a:rPr lang="cs-CZ" b="1" dirty="0"/>
              <a:t>diagnostikovanou idiopatickou PAH 2,8 roku s přežíváním 68 % v 1 roce, 34 % ve 3 letech a 1,3 % v 5 letech. </a:t>
            </a:r>
          </a:p>
          <a:p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1696455" y="2606956"/>
            <a:ext cx="407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860 pacientů léčených </a:t>
            </a:r>
            <a:r>
              <a:rPr lang="cs-CZ" b="1" dirty="0" err="1" smtClean="0"/>
              <a:t>s.c</a:t>
            </a:r>
            <a:r>
              <a:rPr lang="cs-CZ" b="1" dirty="0" smtClean="0"/>
              <a:t>. </a:t>
            </a:r>
            <a:r>
              <a:rPr lang="cs-CZ" b="1" dirty="0" err="1" smtClean="0"/>
              <a:t>treprostinilem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7842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Line 7">
            <a:extLst>
              <a:ext uri="{FF2B5EF4-FFF2-40B4-BE49-F238E27FC236}">
                <a16:creationId xmlns="" xmlns:a16="http://schemas.microsoft.com/office/drawing/2014/main" id="{54CCBEE8-4C30-8F4D-8D9F-08314ED8F00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0089" y="1500188"/>
            <a:ext cx="825182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98723" name="Line 7">
            <a:extLst>
              <a:ext uri="{FF2B5EF4-FFF2-40B4-BE49-F238E27FC236}">
                <a16:creationId xmlns="" xmlns:a16="http://schemas.microsoft.com/office/drawing/2014/main" id="{E933A8DC-CB97-BF4E-92D2-17597FCA19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0089" y="1500188"/>
            <a:ext cx="825182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21" tIns="45661" rIns="91321" bIns="45661"/>
          <a:lstStyle/>
          <a:p>
            <a:endParaRPr lang="cs-CZ"/>
          </a:p>
        </p:txBody>
      </p:sp>
      <p:sp>
        <p:nvSpPr>
          <p:cNvPr id="798724" name="Nadpis 1">
            <a:extLst>
              <a:ext uri="{FF2B5EF4-FFF2-40B4-BE49-F238E27FC236}">
                <a16:creationId xmlns="" xmlns:a16="http://schemas.microsoft.com/office/drawing/2014/main" id="{AC46B7A8-6494-4B41-88D5-743AEA5DE1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321" tIns="45661" rIns="91321" bIns="45661" rtlCol="0" anchor="ctr">
            <a:normAutofit/>
          </a:bodyPr>
          <a:lstStyle/>
          <a:p>
            <a:r>
              <a:rPr lang="en-US" altLang="cs-CZ">
                <a:effectLst/>
              </a:rPr>
              <a:t> </a:t>
            </a:r>
            <a:endParaRPr lang="cs-CZ" altLang="cs-CZ">
              <a:effectLst/>
            </a:endParaRPr>
          </a:p>
        </p:txBody>
      </p:sp>
      <p:sp>
        <p:nvSpPr>
          <p:cNvPr id="798725" name="Line 2">
            <a:extLst>
              <a:ext uri="{FF2B5EF4-FFF2-40B4-BE49-F238E27FC236}">
                <a16:creationId xmlns="" xmlns:a16="http://schemas.microsoft.com/office/drawing/2014/main" id="{090499E3-EFB2-1F40-B201-CF0872BFA2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163" y="1492250"/>
            <a:ext cx="8331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cs-CZ"/>
          </a:p>
        </p:txBody>
      </p:sp>
      <p:pic>
        <p:nvPicPr>
          <p:cNvPr id="798726" name="Picture 2">
            <a:extLst>
              <a:ext uri="{FF2B5EF4-FFF2-40B4-BE49-F238E27FC236}">
                <a16:creationId xmlns="" xmlns:a16="http://schemas.microsoft.com/office/drawing/2014/main" id="{1174C05E-D70F-8343-95C0-DE8A4B3E8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0" t="30350" r="17986" b="47302"/>
          <a:stretch>
            <a:fillRect/>
          </a:stretch>
        </p:blipFill>
        <p:spPr bwMode="auto">
          <a:xfrm>
            <a:off x="2117725" y="188913"/>
            <a:ext cx="79565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27" name="TextovéPole 2">
            <a:extLst>
              <a:ext uri="{FF2B5EF4-FFF2-40B4-BE49-F238E27FC236}">
                <a16:creationId xmlns="" xmlns:a16="http://schemas.microsoft.com/office/drawing/2014/main" id="{520D724E-A72B-8D41-B382-66C9B7FF3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3638" y="6323012"/>
            <a:ext cx="42656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9pPr>
          </a:lstStyle>
          <a:p>
            <a:pPr eaLnBrk="1" hangingPunct="1"/>
            <a:r>
              <a:rPr lang="cs-CZ" altLang="cs-CZ" sz="1600" i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J </a:t>
            </a:r>
            <a:r>
              <a:rPr lang="cs-CZ" altLang="cs-CZ" sz="1600" i="1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Heart</a:t>
            </a:r>
            <a:r>
              <a:rPr lang="cs-CZ" altLang="cs-CZ" sz="1600" i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Lung</a:t>
            </a:r>
            <a:r>
              <a:rPr lang="cs-CZ" altLang="cs-CZ" sz="1600" i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cs-CZ" altLang="cs-CZ" sz="1600" i="1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Transplant</a:t>
            </a:r>
            <a:r>
              <a:rPr lang="cs-CZ" altLang="cs-CZ" sz="1600" i="1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2013;32:1114–1122 </a:t>
            </a:r>
          </a:p>
        </p:txBody>
      </p:sp>
      <p:pic>
        <p:nvPicPr>
          <p:cNvPr id="798728" name="Picture 3">
            <a:extLst>
              <a:ext uri="{FF2B5EF4-FFF2-40B4-BE49-F238E27FC236}">
                <a16:creationId xmlns="" xmlns:a16="http://schemas.microsoft.com/office/drawing/2014/main" id="{DF7C03F9-7F30-E747-BA83-7C6BEDCC7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0" t="56622" r="23293" b="1981"/>
          <a:stretch>
            <a:fillRect/>
          </a:stretch>
        </p:blipFill>
        <p:spPr bwMode="auto">
          <a:xfrm>
            <a:off x="5951729" y="2436020"/>
            <a:ext cx="5929122" cy="322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EF4B0E4F-4C9E-954F-A1B9-D5B4FEDB0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2" t="14825" r="23195" b="44920"/>
          <a:stretch>
            <a:fillRect/>
          </a:stretch>
        </p:blipFill>
        <p:spPr bwMode="auto">
          <a:xfrm>
            <a:off x="311149" y="2742369"/>
            <a:ext cx="5599475" cy="29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5C917240-BB7D-8349-9B74-55C49AFC0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50" y="912898"/>
            <a:ext cx="8354456" cy="5331248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="" xmlns:a16="http://schemas.microsoft.com/office/drawing/2014/main" id="{8496A77C-6E7B-F549-BB40-4C1E5E180A96}"/>
              </a:ext>
            </a:extLst>
          </p:cNvPr>
          <p:cNvSpPr/>
          <p:nvPr/>
        </p:nvSpPr>
        <p:spPr>
          <a:xfrm>
            <a:off x="6726540" y="1005423"/>
            <a:ext cx="2766466" cy="1302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>
            <a:extLst>
              <a:ext uri="{FF2B5EF4-FFF2-40B4-BE49-F238E27FC236}">
                <a16:creationId xmlns="" xmlns:a16="http://schemas.microsoft.com/office/drawing/2014/main" id="{AB38A239-357A-0E43-926C-AF0696751AB3}"/>
              </a:ext>
            </a:extLst>
          </p:cNvPr>
          <p:cNvSpPr/>
          <p:nvPr/>
        </p:nvSpPr>
        <p:spPr>
          <a:xfrm>
            <a:off x="3659390" y="4839835"/>
            <a:ext cx="2039381" cy="12191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="" xmlns:a16="http://schemas.microsoft.com/office/drawing/2014/main" id="{DCBFDABE-4AA6-024B-A640-35F051C2C3A9}"/>
              </a:ext>
            </a:extLst>
          </p:cNvPr>
          <p:cNvSpPr/>
          <p:nvPr/>
        </p:nvSpPr>
        <p:spPr>
          <a:xfrm>
            <a:off x="4219097" y="1436053"/>
            <a:ext cx="2039381" cy="10762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="" xmlns:a16="http://schemas.microsoft.com/office/drawing/2014/main" id="{A974F49D-7371-254A-96BF-BBF9DB9BB163}"/>
              </a:ext>
            </a:extLst>
          </p:cNvPr>
          <p:cNvSpPr/>
          <p:nvPr/>
        </p:nvSpPr>
        <p:spPr>
          <a:xfrm>
            <a:off x="4882687" y="3578522"/>
            <a:ext cx="2039381" cy="10762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="" xmlns:a16="http://schemas.microsoft.com/office/drawing/2014/main" id="{4CD42702-FC77-A94C-A728-0CC512FB155B}"/>
              </a:ext>
            </a:extLst>
          </p:cNvPr>
          <p:cNvSpPr/>
          <p:nvPr/>
        </p:nvSpPr>
        <p:spPr>
          <a:xfrm>
            <a:off x="1679303" y="1664353"/>
            <a:ext cx="2039381" cy="10762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0EF75EA5-C8E8-934D-807D-B47453522440}"/>
              </a:ext>
            </a:extLst>
          </p:cNvPr>
          <p:cNvSpPr txBox="1"/>
          <p:nvPr/>
        </p:nvSpPr>
        <p:spPr>
          <a:xfrm>
            <a:off x="1628686" y="172735"/>
            <a:ext cx="826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Terapie </a:t>
            </a:r>
            <a:r>
              <a:rPr lang="cs-CZ" b="1" dirty="0" err="1"/>
              <a:t>prostanoidy</a:t>
            </a:r>
            <a:r>
              <a:rPr lang="cs-CZ" b="1" dirty="0"/>
              <a:t> u plicní arteriální </a:t>
            </a:r>
            <a:r>
              <a:rPr lang="cs-CZ" b="1" dirty="0" err="1"/>
              <a:t>hyppertenze</a:t>
            </a:r>
            <a:r>
              <a:rPr lang="cs-CZ" b="1" dirty="0"/>
              <a:t>, indikace funkční třída NYHA III-IV</a:t>
            </a:r>
          </a:p>
        </p:txBody>
      </p:sp>
    </p:spTree>
    <p:extLst>
      <p:ext uri="{BB962C8B-B14F-4D97-AF65-F5344CB8AC3E}">
        <p14:creationId xmlns:p14="http://schemas.microsoft.com/office/powerpoint/2010/main" val="186553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A44C4D47-D223-444A-ABA0-738FC8B62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05" y="2101520"/>
            <a:ext cx="4701803" cy="357574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EA7D2FD9-AEC3-4948-9B49-DCCAAE45C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714" y="354280"/>
            <a:ext cx="7359403" cy="134389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DEAA0CEF-889C-6744-8DEC-B731BA3CE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540" y="3330838"/>
            <a:ext cx="6337300" cy="22479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B7D42224-3234-3C49-90A0-50615E7EA68F}"/>
              </a:ext>
            </a:extLst>
          </p:cNvPr>
          <p:cNvSpPr txBox="1"/>
          <p:nvPr/>
        </p:nvSpPr>
        <p:spPr>
          <a:xfrm>
            <a:off x="6607075" y="6119336"/>
            <a:ext cx="47818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American</a:t>
            </a:r>
            <a:r>
              <a:rPr lang="cs-CZ" dirty="0"/>
              <a:t> </a:t>
            </a:r>
            <a:r>
              <a:rPr lang="cs-CZ" dirty="0" err="1"/>
              <a:t>Journal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Cardiovascular</a:t>
            </a:r>
            <a:r>
              <a:rPr lang="cs-CZ" dirty="0"/>
              <a:t> </a:t>
            </a:r>
            <a:r>
              <a:rPr lang="cs-CZ" dirty="0" err="1"/>
              <a:t>Drugs</a:t>
            </a:r>
            <a:r>
              <a:rPr lang="cs-CZ" dirty="0"/>
              <a:t>  2019 </a:t>
            </a:r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C0A4AB60-A25C-F649-B4A5-C5B4C3EFA708}"/>
              </a:ext>
            </a:extLst>
          </p:cNvPr>
          <p:cNvSpPr txBox="1"/>
          <p:nvPr/>
        </p:nvSpPr>
        <p:spPr>
          <a:xfrm>
            <a:off x="5486549" y="2052839"/>
            <a:ext cx="5945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2,5-5 </a:t>
            </a:r>
            <a:r>
              <a:rPr lang="cs-CZ" dirty="0" err="1"/>
              <a:t>ug</a:t>
            </a:r>
            <a:r>
              <a:rPr lang="cs-CZ" dirty="0"/>
              <a:t>, inhalace 6-9 </a:t>
            </a:r>
            <a:r>
              <a:rPr lang="cs-CZ" dirty="0" err="1"/>
              <a:t>x</a:t>
            </a:r>
            <a:r>
              <a:rPr lang="cs-CZ" dirty="0"/>
              <a:t> denně</a:t>
            </a:r>
          </a:p>
          <a:p>
            <a:endParaRPr lang="cs-CZ" dirty="0"/>
          </a:p>
          <a:p>
            <a:r>
              <a:rPr lang="cs-CZ" dirty="0" err="1"/>
              <a:t>Korespoduje</a:t>
            </a:r>
            <a:r>
              <a:rPr lang="cs-CZ" dirty="0"/>
              <a:t> s dávkou 0,37 </a:t>
            </a:r>
            <a:r>
              <a:rPr lang="cs-CZ" dirty="0" err="1"/>
              <a:t>ng</a:t>
            </a:r>
            <a:r>
              <a:rPr lang="cs-CZ" dirty="0"/>
              <a:t>/kg/min  </a:t>
            </a:r>
            <a:r>
              <a:rPr lang="cs-CZ" dirty="0" err="1"/>
              <a:t>i.v</a:t>
            </a:r>
            <a:r>
              <a:rPr lang="cs-CZ" dirty="0"/>
              <a:t>. či </a:t>
            </a:r>
            <a:r>
              <a:rPr lang="cs-CZ" dirty="0" err="1"/>
              <a:t>s.c</a:t>
            </a:r>
            <a:r>
              <a:rPr lang="cs-CZ" dirty="0"/>
              <a:t>.  </a:t>
            </a:r>
            <a:r>
              <a:rPr lang="cs-CZ" dirty="0" err="1"/>
              <a:t>prostanoidu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80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Line 7">
            <a:extLst>
              <a:ext uri="{FF2B5EF4-FFF2-40B4-BE49-F238E27FC236}">
                <a16:creationId xmlns="" xmlns:a16="http://schemas.microsoft.com/office/drawing/2014/main" id="{EAB33954-CB94-2744-8405-0A69D5C89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0089" y="1500188"/>
            <a:ext cx="825182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4083" name="Line 7">
            <a:extLst>
              <a:ext uri="{FF2B5EF4-FFF2-40B4-BE49-F238E27FC236}">
                <a16:creationId xmlns="" xmlns:a16="http://schemas.microsoft.com/office/drawing/2014/main" id="{F043D968-0254-6A40-8212-98D281B50B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163" y="1501775"/>
            <a:ext cx="8331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spAutoFit/>
          </a:bodyPr>
          <a:lstStyle/>
          <a:p>
            <a:endParaRPr lang="cs-CZ"/>
          </a:p>
        </p:txBody>
      </p:sp>
      <p:sp>
        <p:nvSpPr>
          <p:cNvPr id="814084" name="TextovéPole 2">
            <a:extLst>
              <a:ext uri="{FF2B5EF4-FFF2-40B4-BE49-F238E27FC236}">
                <a16:creationId xmlns="" xmlns:a16="http://schemas.microsoft.com/office/drawing/2014/main" id="{322673C5-9202-434F-A983-507850153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3264" y="6352688"/>
            <a:ext cx="4391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Univers" panose="020B05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Univers" panose="020B05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" panose="020B05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Univers" panose="020B05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CFF33"/>
              </a:buClr>
              <a:buFont typeface="Wingdings" pitchFamily="2" charset="2"/>
              <a:buNone/>
            </a:pPr>
            <a:r>
              <a:rPr lang="cs-CZ" altLang="cs-CZ" sz="1400" dirty="0">
                <a:solidFill>
                  <a:srgbClr val="000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 IM, </a:t>
            </a:r>
            <a:r>
              <a:rPr lang="cs-CZ" altLang="cs-CZ" sz="1400" dirty="0" err="1">
                <a:solidFill>
                  <a:srgbClr val="000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Gaine</a:t>
            </a:r>
            <a:r>
              <a:rPr lang="cs-CZ" altLang="cs-CZ" sz="1400" dirty="0">
                <a:solidFill>
                  <a:srgbClr val="000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S. </a:t>
            </a:r>
            <a:r>
              <a:rPr lang="cs-CZ" altLang="cs-CZ" sz="1400" i="1" dirty="0">
                <a:solidFill>
                  <a:srgbClr val="000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 Respir </a:t>
            </a:r>
            <a:r>
              <a:rPr lang="cs-CZ" altLang="cs-CZ" sz="1400" i="1" dirty="0" err="1">
                <a:solidFill>
                  <a:srgbClr val="000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cs-CZ" altLang="cs-CZ" sz="1400" dirty="0">
                <a:solidFill>
                  <a:srgbClr val="000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2015; 24: 630–641</a:t>
            </a:r>
          </a:p>
        </p:txBody>
      </p:sp>
      <p:pic>
        <p:nvPicPr>
          <p:cNvPr id="814085" name="Picture 7">
            <a:extLst>
              <a:ext uri="{FF2B5EF4-FFF2-40B4-BE49-F238E27FC236}">
                <a16:creationId xmlns="" xmlns:a16="http://schemas.microsoft.com/office/drawing/2014/main" id="{899B71CD-8821-6C42-AFC1-ABFDBC1F1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24352" r="52356" b="62823"/>
          <a:stretch>
            <a:fillRect/>
          </a:stretch>
        </p:blipFill>
        <p:spPr bwMode="auto">
          <a:xfrm>
            <a:off x="3143251" y="-34925"/>
            <a:ext cx="5832475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99003D"/>
                  </a:outerShdw>
                </a:effectLst>
              </a14:hiddenEffects>
            </a:ext>
          </a:extLst>
        </p:spPr>
      </p:pic>
      <p:pic>
        <p:nvPicPr>
          <p:cNvPr id="814086" name="Picture 8">
            <a:extLst>
              <a:ext uri="{FF2B5EF4-FFF2-40B4-BE49-F238E27FC236}">
                <a16:creationId xmlns="" xmlns:a16="http://schemas.microsoft.com/office/drawing/2014/main" id="{39285174-46A5-C640-8BDD-F34F7DC9A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t="22089" r="26967" b="5489"/>
          <a:stretch>
            <a:fillRect/>
          </a:stretch>
        </p:blipFill>
        <p:spPr bwMode="auto">
          <a:xfrm>
            <a:off x="3863976" y="1557338"/>
            <a:ext cx="4340225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99003D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3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1918E41-EB7E-E247-9200-6BD3DEEBC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="" xmlns:a16="http://schemas.microsoft.com/office/drawing/2014/main" id="{17AF23A6-3F91-4C44-ABF5-DCA52F00A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704" y="2452461"/>
            <a:ext cx="5609419" cy="195307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49EE0924-9F57-F04C-97AD-4433D4B1B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121" y="2462748"/>
            <a:ext cx="5794809" cy="273116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C212AA24-6DC1-6B44-8D04-F2221D7704A5}"/>
              </a:ext>
            </a:extLst>
          </p:cNvPr>
          <p:cNvSpPr txBox="1"/>
          <p:nvPr/>
        </p:nvSpPr>
        <p:spPr>
          <a:xfrm>
            <a:off x="188704" y="5572886"/>
            <a:ext cx="8154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Bolest hlavy, jediný nežádoucí účinek, který vedl k vysazení terapie u 0,6 % pacientů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C08F7C50-61BD-E144-8EF7-0590987B7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34914" r="23476" b="30220"/>
          <a:stretch>
            <a:fillRect/>
          </a:stretch>
        </p:blipFill>
        <p:spPr bwMode="auto">
          <a:xfrm>
            <a:off x="2500313" y="270860"/>
            <a:ext cx="6454501" cy="178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4">
            <a:extLst>
              <a:ext uri="{FF2B5EF4-FFF2-40B4-BE49-F238E27FC236}">
                <a16:creationId xmlns="" xmlns:a16="http://schemas.microsoft.com/office/drawing/2014/main" id="{D16C9AAA-D4B3-264C-A4EE-F9A6BFD3D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3309" y="6215924"/>
            <a:ext cx="3306321" cy="3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0" tIns="45681" rIns="91360" bIns="4568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cs-CZ" sz="1600" i="1" dirty="0"/>
              <a:t>Eur Respir J  </a:t>
            </a:r>
            <a:r>
              <a:rPr lang="cs-CZ" altLang="cs-CZ" sz="1600" dirty="0"/>
              <a:t>2006, 28: 1195-1203</a:t>
            </a:r>
          </a:p>
        </p:txBody>
      </p:sp>
    </p:spTree>
    <p:extLst>
      <p:ext uri="{BB962C8B-B14F-4D97-AF65-F5344CB8AC3E}">
        <p14:creationId xmlns:p14="http://schemas.microsoft.com/office/powerpoint/2010/main" val="309545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4274</TotalTime>
  <Words>1887</Words>
  <Application>Microsoft Office PowerPoint</Application>
  <PresentationFormat>Vlastní</PresentationFormat>
  <Paragraphs>476</Paragraphs>
  <Slides>35</Slides>
  <Notes>6</Notes>
  <HiddenSlides>8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6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Nežádoucí účinky prostanoidů</vt:lpstr>
      <vt:lpstr>Prezentace aplikace PowerPoint</vt:lpstr>
      <vt:lpstr>Prezentace aplikace PowerPoint</vt:lpstr>
      <vt:lpstr>Prezentace aplikace PowerPoint</vt:lpstr>
      <vt:lpstr>Komplikace spojené s aplikací epoprostenolu</vt:lpstr>
      <vt:lpstr>Prezentace aplikace PowerPoint</vt:lpstr>
      <vt:lpstr>Prezentace aplikace PowerPoint</vt:lpstr>
      <vt:lpstr>Prezentace aplikace PowerPoint</vt:lpstr>
      <vt:lpstr>LONG-TERM SUBCUTANEOUS TREPROSTINIL THERAPY - discontinuation due to site pain  (860 patients) </vt:lpstr>
      <vt:lpstr>Prezentace aplikace PowerPoint</vt:lpstr>
      <vt:lpstr>Lokální reakce a bolest při terapii s.c. treprostinilem </vt:lpstr>
      <vt:lpstr>Pomalá vs. rychlá titrace s.c. treprostinilu</vt:lpstr>
      <vt:lpstr>Prezentace aplikace PowerPoint</vt:lpstr>
      <vt:lpstr>Prezentace aplikace PowerPoint</vt:lpstr>
      <vt:lpstr>Prezentace aplikace PowerPoint</vt:lpstr>
      <vt:lpstr>LONG-TERM SAFETY AND OUTCOME OF INTRAVENOUS TREPROSTINIL VIA AN IMPLANTED PUMP IN PULMONARY HYPERTENSION  </vt:lpstr>
      <vt:lpstr>Přežívání pacientů s i.v. terapii treprostinilem implantabilní pumpou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Vladimír Dytrych</dc:creator>
  <cp:lastModifiedBy>Vladimír Dytrych</cp:lastModifiedBy>
  <cp:revision>78</cp:revision>
  <dcterms:created xsi:type="dcterms:W3CDTF">2019-10-12T11:34:37Z</dcterms:created>
  <dcterms:modified xsi:type="dcterms:W3CDTF">2019-10-17T19:24:18Z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63cd7f-2d21-486a-9f29-9c1683fdd175_Enabled">
    <vt:lpwstr>True</vt:lpwstr>
  </property>
  <property fmtid="{D5CDD505-2E9C-101B-9397-08002B2CF9AE}" pid="3" name="MSIP_Label_2063cd7f-2d21-486a-9f29-9c1683fdd175_SiteId">
    <vt:lpwstr>0f277086-d4e0-4971-bc1a-bbc5df0eb246</vt:lpwstr>
  </property>
  <property fmtid="{D5CDD505-2E9C-101B-9397-08002B2CF9AE}" pid="4" name="MSIP_Label_2063cd7f-2d21-486a-9f29-9c1683fdd175_Owner">
    <vt:lpwstr>100750@vfn.cz</vt:lpwstr>
  </property>
  <property fmtid="{D5CDD505-2E9C-101B-9397-08002B2CF9AE}" pid="5" name="MSIP_Label_2063cd7f-2d21-486a-9f29-9c1683fdd175_SetDate">
    <vt:lpwstr>2019-10-14T09:45:33.4785080Z</vt:lpwstr>
  </property>
  <property fmtid="{D5CDD505-2E9C-101B-9397-08002B2CF9AE}" pid="6" name="MSIP_Label_2063cd7f-2d21-486a-9f29-9c1683fdd175_Name">
    <vt:lpwstr>Veřejné</vt:lpwstr>
  </property>
  <property fmtid="{D5CDD505-2E9C-101B-9397-08002B2CF9AE}" pid="7" name="MSIP_Label_2063cd7f-2d21-486a-9f29-9c1683fdd175_Application">
    <vt:lpwstr>Microsoft Azure Information Protection</vt:lpwstr>
  </property>
  <property fmtid="{D5CDD505-2E9C-101B-9397-08002B2CF9AE}" pid="8" name="MSIP_Label_2063cd7f-2d21-486a-9f29-9c1683fdd175_Extended_MSFT_Method">
    <vt:lpwstr>Automatic</vt:lpwstr>
  </property>
  <property fmtid="{D5CDD505-2E9C-101B-9397-08002B2CF9AE}" pid="9" name="Sensitivity">
    <vt:lpwstr>Veřejné</vt:lpwstr>
  </property>
</Properties>
</file>