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710" r:id="rId2"/>
    <p:sldId id="5382" r:id="rId3"/>
    <p:sldId id="662" r:id="rId4"/>
    <p:sldId id="5368" r:id="rId5"/>
    <p:sldId id="1329" r:id="rId6"/>
    <p:sldId id="1327" r:id="rId7"/>
    <p:sldId id="5373" r:id="rId8"/>
    <p:sldId id="795" r:id="rId9"/>
    <p:sldId id="798" r:id="rId10"/>
    <p:sldId id="1334" r:id="rId11"/>
    <p:sldId id="5370" r:id="rId12"/>
    <p:sldId id="1049" r:id="rId13"/>
    <p:sldId id="1050" r:id="rId14"/>
    <p:sldId id="1051" r:id="rId15"/>
    <p:sldId id="1052" r:id="rId16"/>
    <p:sldId id="5376" r:id="rId17"/>
    <p:sldId id="516" r:id="rId18"/>
    <p:sldId id="1099" r:id="rId19"/>
    <p:sldId id="1260" r:id="rId20"/>
    <p:sldId id="1031" r:id="rId21"/>
    <p:sldId id="980" r:id="rId22"/>
    <p:sldId id="5383" r:id="rId23"/>
    <p:sldId id="1039" r:id="rId24"/>
    <p:sldId id="856" r:id="rId25"/>
    <p:sldId id="5379" r:id="rId26"/>
    <p:sldId id="5378" r:id="rId27"/>
    <p:sldId id="816" r:id="rId28"/>
    <p:sldId id="1340" r:id="rId29"/>
    <p:sldId id="5375" r:id="rId30"/>
    <p:sldId id="381" r:id="rId31"/>
    <p:sldId id="1321" r:id="rId32"/>
    <p:sldId id="5380" r:id="rId33"/>
    <p:sldId id="5381" r:id="rId34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27D156"/>
    <a:srgbClr val="800080"/>
    <a:srgbClr val="CC0000"/>
    <a:srgbClr val="6600CC"/>
    <a:srgbClr val="6600FF"/>
    <a:srgbClr val="1C1C1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52" autoAdjust="0"/>
    <p:restoredTop sz="86364" autoAdjust="0"/>
  </p:normalViewPr>
  <p:slideViewPr>
    <p:cSldViewPr>
      <p:cViewPr>
        <p:scale>
          <a:sx n="122" d="100"/>
          <a:sy n="122" d="100"/>
        </p:scale>
        <p:origin x="245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8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Počet ablací KA IKEM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Idiopat 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71</c:v>
                </c:pt>
                <c:pt idx="1">
                  <c:v>76</c:v>
                </c:pt>
                <c:pt idx="2">
                  <c:v>77</c:v>
                </c:pt>
                <c:pt idx="3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F1-3144-8AF2-AD33414C8D9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Strukt 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List1!$C$2:$C$5</c:f>
              <c:numCache>
                <c:formatCode>General</c:formatCode>
                <c:ptCount val="4"/>
                <c:pt idx="0">
                  <c:v>128</c:v>
                </c:pt>
                <c:pt idx="1">
                  <c:v>141</c:v>
                </c:pt>
                <c:pt idx="2">
                  <c:v>151</c:v>
                </c:pt>
                <c:pt idx="3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F1-3144-8AF2-AD33414C8D9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Sloupec2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List1!$D$2:$D$5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AFF1-3144-8AF2-AD33414C8D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6465040"/>
        <c:axId val="499860575"/>
      </c:barChart>
      <c:catAx>
        <c:axId val="165646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9860575"/>
        <c:crosses val="autoZero"/>
        <c:auto val="1"/>
        <c:lblAlgn val="ctr"/>
        <c:lblOffset val="100"/>
        <c:noMultiLvlLbl val="0"/>
      </c:catAx>
      <c:valAx>
        <c:axId val="499860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646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810421616965074"/>
          <c:y val="3.5592781167317379E-2"/>
          <c:w val="0.81578219135672958"/>
          <c:h val="0.87856430397107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DA2128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###0</c:formatCode>
                <c:ptCount val="11"/>
                <c:pt idx="0">
                  <c:v>2546</c:v>
                </c:pt>
                <c:pt idx="1">
                  <c:v>2698</c:v>
                </c:pt>
                <c:pt idx="2">
                  <c:v>2809</c:v>
                </c:pt>
                <c:pt idx="3">
                  <c:v>3198</c:v>
                </c:pt>
                <c:pt idx="4">
                  <c:v>3553</c:v>
                </c:pt>
                <c:pt idx="5">
                  <c:v>3716</c:v>
                </c:pt>
                <c:pt idx="6">
                  <c:v>4002</c:v>
                </c:pt>
                <c:pt idx="7">
                  <c:v>4185</c:v>
                </c:pt>
                <c:pt idx="8">
                  <c:v>4176</c:v>
                </c:pt>
                <c:pt idx="9">
                  <c:v>4512</c:v>
                </c:pt>
                <c:pt idx="10">
                  <c:v>4329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75-2F49-96EF-E9EA391329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61714104"/>
        <c:axId val="461714496"/>
      </c:barChart>
      <c:catAx>
        <c:axId val="461714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400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61714496"/>
        <c:crosses val="autoZero"/>
        <c:auto val="1"/>
        <c:lblAlgn val="ctr"/>
        <c:lblOffset val="100"/>
        <c:noMultiLvlLbl val="0"/>
      </c:catAx>
      <c:valAx>
        <c:axId val="461714496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cs-CZ" dirty="0"/>
                  <a:t>Počet přístrojů</a:t>
                </a:r>
              </a:p>
            </c:rich>
          </c:tx>
          <c:layout>
            <c:manualLayout>
              <c:xMode val="edge"/>
              <c:yMode val="edge"/>
              <c:x val="7.2422486343708603E-3"/>
              <c:y val="0.27926991090322673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400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61714104"/>
        <c:crosses val="autoZero"/>
        <c:crossBetween val="between"/>
      </c:valAx>
      <c:spPr>
        <a:noFill/>
        <a:ln w="3200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0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CD2FE5-C557-EE40-A3CD-0F406D3964B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289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>
                <a:latin typeface="Calibri" charset="0"/>
              </a:rPr>
              <a:t>Čermák</a:t>
            </a:r>
          </a:p>
        </p:txBody>
      </p:sp>
      <p:sp>
        <p:nvSpPr>
          <p:cNvPr id="8089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F9BF75-4413-7047-B45A-67B798C7F024}" type="slidenum">
              <a:rPr lang="cs-CZ" sz="1200"/>
              <a:pPr eaLnBrk="1" hangingPunct="1"/>
              <a:t>8</a:t>
            </a:fld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3459638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>
                <a:latin typeface="Calibri" charset="0"/>
              </a:rPr>
              <a:t>Scar along the whole septum both in LV and RV, nothing in epicardium </a:t>
            </a:r>
          </a:p>
        </p:txBody>
      </p:sp>
      <p:sp>
        <p:nvSpPr>
          <p:cNvPr id="112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670163-5316-A942-86D5-1988652950F4}" type="slidenum">
              <a:rPr lang="cs-CZ"/>
              <a:pPr eaLnBrk="1" hangingPunct="1"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28041-7352-5C47-BAC2-FD03DEEC854B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43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25BCF-2B0D-8B42-A8DD-1E0DEE969D67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5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1795439497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11855081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53769193"/>
      </p:ext>
    </p:extLst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40983828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6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51973623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6237468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65986155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79324805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639253922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633065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185367378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08843056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1028" name="Picture 7" descr="sleid d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/>
          <a:stretch>
            <a:fillRect/>
          </a:stretch>
        </p:blipFill>
        <p:spPr bwMode="auto">
          <a:xfrm>
            <a:off x="0" y="-2380"/>
            <a:ext cx="9144000" cy="51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1C1C1C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joka@medicon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14164" y="483518"/>
            <a:ext cx="8515672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4448" tIns="41482" rIns="84448" bIns="41482" anchor="ctr"/>
          <a:lstStyle/>
          <a:p>
            <a:pPr eaLnBrk="0" hangingPunct="0">
              <a:defRPr/>
            </a:pPr>
            <a:r>
              <a:rPr lang="en-US" sz="3600" b="1" dirty="0" err="1">
                <a:solidFill>
                  <a:srgbClr val="666699"/>
                </a:solidFill>
              </a:rPr>
              <a:t>Pacient</a:t>
            </a:r>
            <a:r>
              <a:rPr lang="en-US" sz="3600" b="1" dirty="0">
                <a:solidFill>
                  <a:srgbClr val="666699"/>
                </a:solidFill>
              </a:rPr>
              <a:t> se </a:t>
            </a:r>
            <a:r>
              <a:rPr lang="en-US" sz="3600" b="1" dirty="0" err="1">
                <a:solidFill>
                  <a:srgbClr val="666699"/>
                </a:solidFill>
              </a:rPr>
              <a:t>srdečním</a:t>
            </a:r>
            <a:r>
              <a:rPr lang="en-US" sz="3600" b="1" dirty="0">
                <a:solidFill>
                  <a:srgbClr val="666699"/>
                </a:solidFill>
              </a:rPr>
              <a:t> </a:t>
            </a:r>
            <a:r>
              <a:rPr lang="en-US" sz="3600" b="1" dirty="0" err="1">
                <a:solidFill>
                  <a:srgbClr val="666699"/>
                </a:solidFill>
              </a:rPr>
              <a:t>selháním</a:t>
            </a:r>
            <a:r>
              <a:rPr lang="en-US" sz="3600" b="1" dirty="0">
                <a:solidFill>
                  <a:srgbClr val="666699"/>
                </a:solidFill>
              </a:rPr>
              <a:t> a </a:t>
            </a:r>
            <a:r>
              <a:rPr lang="en-US" sz="3600" b="1" dirty="0" err="1">
                <a:solidFill>
                  <a:srgbClr val="666699"/>
                </a:solidFill>
              </a:rPr>
              <a:t>arytmiemi</a:t>
            </a:r>
            <a:r>
              <a:rPr lang="en-US" sz="3600" b="1" dirty="0">
                <a:solidFill>
                  <a:srgbClr val="666699"/>
                </a:solidFill>
              </a:rPr>
              <a:t>: </a:t>
            </a:r>
            <a:r>
              <a:rPr lang="en-US" sz="3600" b="1" dirty="0" err="1">
                <a:solidFill>
                  <a:srgbClr val="666699"/>
                </a:solidFill>
              </a:rPr>
              <a:t>tento</a:t>
            </a:r>
            <a:r>
              <a:rPr lang="en-US" sz="3600" b="1" dirty="0">
                <a:solidFill>
                  <a:srgbClr val="666699"/>
                </a:solidFill>
              </a:rPr>
              <a:t> </a:t>
            </a:r>
            <a:r>
              <a:rPr lang="en-US" sz="3600" b="1" dirty="0" err="1">
                <a:solidFill>
                  <a:srgbClr val="666699"/>
                </a:solidFill>
              </a:rPr>
              <a:t>pacient</a:t>
            </a:r>
            <a:r>
              <a:rPr lang="en-US" sz="3600" b="1" dirty="0">
                <a:solidFill>
                  <a:srgbClr val="666699"/>
                </a:solidFill>
              </a:rPr>
              <a:t> </a:t>
            </a:r>
            <a:r>
              <a:rPr lang="en-US" sz="3600" b="1" dirty="0" err="1">
                <a:solidFill>
                  <a:srgbClr val="666699"/>
                </a:solidFill>
              </a:rPr>
              <a:t>potřebuje</a:t>
            </a:r>
            <a:r>
              <a:rPr lang="en-US" sz="3600" b="1" dirty="0">
                <a:solidFill>
                  <a:srgbClr val="666699"/>
                </a:solidFill>
              </a:rPr>
              <a:t> </a:t>
            </a:r>
            <a:r>
              <a:rPr lang="en-US" sz="3600" b="1" dirty="0" err="1">
                <a:solidFill>
                  <a:srgbClr val="666699"/>
                </a:solidFill>
              </a:rPr>
              <a:t>katetrizační</a:t>
            </a:r>
            <a:r>
              <a:rPr lang="en-US" sz="3600" b="1" dirty="0">
                <a:solidFill>
                  <a:srgbClr val="666699"/>
                </a:solidFill>
              </a:rPr>
              <a:t> </a:t>
            </a:r>
            <a:r>
              <a:rPr lang="en-US" sz="3600" b="1" dirty="0" err="1">
                <a:solidFill>
                  <a:srgbClr val="666699"/>
                </a:solidFill>
              </a:rPr>
              <a:t>ablaci</a:t>
            </a:r>
            <a:endParaRPr lang="cs-CZ" sz="3200" b="1" dirty="0">
              <a:solidFill>
                <a:srgbClr val="666699"/>
              </a:solidFill>
              <a:ea typeface="+mn-ea"/>
              <a:cs typeface="Arial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88392" y="3146102"/>
            <a:ext cx="8839200" cy="131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4448" tIns="41482" rIns="84448" bIns="41482"/>
          <a:lstStyle/>
          <a:p>
            <a:pPr marL="320675" indent="-320675" defTabSz="711200" eaLnBrk="0" hangingPunct="0">
              <a:spcBef>
                <a:spcPct val="20000"/>
              </a:spcBef>
              <a:buFont typeface="Arial" charset="0"/>
              <a:buNone/>
            </a:pPr>
            <a:r>
              <a:rPr lang="cs-CZ" sz="2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panose="020B0606020202030204" pitchFamily="34" charset="0"/>
                <a:cs typeface="Arial" charset="0"/>
              </a:rPr>
              <a:t>Prof</a:t>
            </a:r>
            <a:r>
              <a:rPr lang="cs-CZ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anose="020B0606020202030204" pitchFamily="34" charset="0"/>
                <a:cs typeface="Arial" charset="0"/>
              </a:rPr>
              <a:t> Josef Kautzner, MD, PhD, FESC</a:t>
            </a:r>
          </a:p>
          <a:p>
            <a:pPr marL="320675" indent="-320675" defTabSz="711200" eaLnBrk="0" hangingPunct="0">
              <a:spcBef>
                <a:spcPct val="20000"/>
              </a:spcBef>
              <a:buFont typeface="Arial" charset="0"/>
              <a:buNone/>
            </a:pPr>
            <a:r>
              <a:rPr lang="cs-CZ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panose="020B0606020202030204" pitchFamily="34" charset="0"/>
                <a:cs typeface="Arial" charset="0"/>
              </a:rPr>
              <a:t>Kardiocentrum</a:t>
            </a:r>
            <a:r>
              <a:rPr lang="cs-CZ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anose="020B0606020202030204" pitchFamily="34" charset="0"/>
                <a:cs typeface="Arial" charset="0"/>
              </a:rPr>
              <a:t> a Klinika kardiologie IKEM</a:t>
            </a:r>
          </a:p>
          <a:p>
            <a:pPr marL="320675" indent="-320675" defTabSz="711200" eaLnBrk="0" hangingPunct="0">
              <a:spcBef>
                <a:spcPct val="20000"/>
              </a:spcBef>
              <a:buFont typeface="Arial" charset="0"/>
              <a:buNone/>
            </a:pPr>
            <a:r>
              <a:rPr lang="cs-CZ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panose="020B0606020202030204" pitchFamily="34" charset="0"/>
                <a:cs typeface="Arial" charset="0"/>
              </a:rPr>
              <a:t>Praha</a:t>
            </a: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342256" y="4446985"/>
            <a:ext cx="2357536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2000" b="1">
                <a:hlinkClick r:id="rId2"/>
              </a:rPr>
              <a:t>joka</a:t>
            </a:r>
            <a:r>
              <a:rPr lang="en-US" sz="2000" b="1">
                <a:hlinkClick r:id="rId2"/>
              </a:rPr>
              <a:t>@medicon.cz</a:t>
            </a:r>
            <a:endParaRPr lang="en-US" sz="2000" b="1"/>
          </a:p>
          <a:p>
            <a:pPr eaLnBrk="1" hangingPunct="1"/>
            <a:r>
              <a:rPr lang="en-US" sz="2000" b="1"/>
              <a:t>www.ikem.cz</a:t>
            </a:r>
            <a:endParaRPr lang="cs-CZ"/>
          </a:p>
        </p:txBody>
      </p:sp>
      <p:pic>
        <p:nvPicPr>
          <p:cNvPr id="5" name="Picture 11" descr="obr 1 C"/>
          <p:cNvPicPr>
            <a:picLocks noChangeAspect="1" noChangeArrowheads="1"/>
          </p:cNvPicPr>
          <p:nvPr/>
        </p:nvPicPr>
        <p:blipFill>
          <a:blip r:embed="rId3"/>
          <a:srcRect l="17064" t="2611" r="16412" b="33084"/>
          <a:stretch>
            <a:fillRect/>
          </a:stretch>
        </p:blipFill>
        <p:spPr bwMode="auto">
          <a:xfrm>
            <a:off x="4742644" y="1447520"/>
            <a:ext cx="3916162" cy="249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5A3286-E27A-604C-95EE-E275C20AB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128" y="1232152"/>
            <a:ext cx="3847108" cy="339447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600" dirty="0">
                <a:solidFill>
                  <a:srgbClr val="666699"/>
                </a:solidFill>
              </a:rPr>
              <a:t>Žena 65 let, AIM přední stěny (</a:t>
            </a:r>
            <a:r>
              <a:rPr lang="cs-CZ" altLang="cs-CZ" sz="1600" dirty="0" err="1">
                <a:solidFill>
                  <a:srgbClr val="666699"/>
                </a:solidFill>
              </a:rPr>
              <a:t>dPCI</a:t>
            </a:r>
            <a:r>
              <a:rPr lang="cs-CZ" altLang="cs-CZ" sz="1600" dirty="0">
                <a:solidFill>
                  <a:srgbClr val="666699"/>
                </a:solidFill>
              </a:rPr>
              <a:t> RIA), za 3 týdny trombóza ve stentu</a:t>
            </a:r>
          </a:p>
          <a:p>
            <a:pPr>
              <a:lnSpc>
                <a:spcPct val="90000"/>
              </a:lnSpc>
            </a:pPr>
            <a:r>
              <a:rPr lang="cs-CZ" altLang="cs-CZ" sz="1600" dirty="0">
                <a:solidFill>
                  <a:srgbClr val="666699"/>
                </a:solidFill>
              </a:rPr>
              <a:t>Re PCI, rozvoj dysfunkce LK (EF 25%), trombus v hrotu LK, srdeční selhání</a:t>
            </a:r>
          </a:p>
          <a:p>
            <a:pPr>
              <a:lnSpc>
                <a:spcPct val="90000"/>
              </a:lnSpc>
            </a:pPr>
            <a:r>
              <a:rPr lang="cs-CZ" altLang="cs-CZ" sz="1600" dirty="0">
                <a:solidFill>
                  <a:srgbClr val="666699"/>
                </a:solidFill>
              </a:rPr>
              <a:t>Elektrická bouře při recidivách KT/FK, UPV, </a:t>
            </a:r>
            <a:r>
              <a:rPr lang="cs-CZ" altLang="cs-CZ" sz="1600" dirty="0" err="1">
                <a:solidFill>
                  <a:srgbClr val="666699"/>
                </a:solidFill>
              </a:rPr>
              <a:t>sedace</a:t>
            </a:r>
            <a:r>
              <a:rPr lang="cs-CZ" altLang="cs-CZ" sz="1600" dirty="0">
                <a:solidFill>
                  <a:srgbClr val="666699"/>
                </a:solidFill>
              </a:rPr>
              <a:t>, překlad k RFA, kritický stav</a:t>
            </a:r>
          </a:p>
          <a:p>
            <a:pPr>
              <a:lnSpc>
                <a:spcPct val="90000"/>
              </a:lnSpc>
            </a:pPr>
            <a:r>
              <a:rPr lang="cs-CZ" altLang="cs-CZ" sz="1600" dirty="0">
                <a:solidFill>
                  <a:srgbClr val="666699"/>
                </a:solidFill>
              </a:rPr>
              <a:t>Fokálně spouštěné arytmie- urgentní RFA – ukončení bouře</a:t>
            </a:r>
          </a:p>
          <a:p>
            <a:pPr>
              <a:lnSpc>
                <a:spcPct val="90000"/>
              </a:lnSpc>
            </a:pPr>
            <a:endParaRPr lang="cs-CZ" altLang="cs-CZ" sz="1600" dirty="0">
              <a:solidFill>
                <a:srgbClr val="666699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1600" dirty="0">
              <a:solidFill>
                <a:srgbClr val="666699"/>
              </a:solidFill>
            </a:endParaRPr>
          </a:p>
          <a:p>
            <a:endParaRPr lang="cs-CZ" sz="1800" dirty="0">
              <a:solidFill>
                <a:srgbClr val="666699"/>
              </a:solidFill>
            </a:endParaRPr>
          </a:p>
        </p:txBody>
      </p:sp>
      <p:sp>
        <p:nvSpPr>
          <p:cNvPr id="8" name="Nadpis 2">
            <a:extLst>
              <a:ext uri="{FF2B5EF4-FFF2-40B4-BE49-F238E27FC236}">
                <a16:creationId xmlns:a16="http://schemas.microsoft.com/office/drawing/2014/main" id="{34D47B38-2A0D-C343-B146-8D770A13F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" y="153446"/>
            <a:ext cx="8651304" cy="857250"/>
          </a:xfrm>
        </p:spPr>
        <p:txBody>
          <a:bodyPr/>
          <a:lstStyle/>
          <a:p>
            <a:pPr algn="l"/>
            <a:r>
              <a:rPr lang="cs-CZ" sz="3600" dirty="0"/>
              <a:t>Případ 3 – Fokálně spouštěná FK při dekompenzaci CHSS nebo akutním SS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7D0C183-5604-3547-8254-D8CC583B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4" y="1212976"/>
            <a:ext cx="4549492" cy="323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300071"/>
      </p:ext>
    </p:extLst>
  </p:cSld>
  <p:clrMapOvr>
    <a:masterClrMapping/>
  </p:clrMapOvr>
  <p:transition spd="med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10551-7A67-824D-BD64-B4C1D736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" y="182846"/>
            <a:ext cx="8229600" cy="857250"/>
          </a:xfrm>
        </p:spPr>
        <p:txBody>
          <a:bodyPr/>
          <a:lstStyle/>
          <a:p>
            <a:pPr algn="l"/>
            <a:r>
              <a:rPr lang="cs-CZ" sz="2800" dirty="0"/>
              <a:t>Arytmie úspěšně potlačeny, později ablace pro SMKT, nakonec progrese CHSS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54AD81E-B80C-894E-8D24-669D83EE0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40" y="1157613"/>
            <a:ext cx="3600500" cy="215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333F344F-64F7-A64E-936F-9058AF44B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6122" y="1157613"/>
            <a:ext cx="2232248" cy="21503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28">
            <a:extLst>
              <a:ext uri="{FF2B5EF4-FFF2-40B4-BE49-F238E27FC236}">
                <a16:creationId xmlns:a16="http://schemas.microsoft.com/office/drawing/2014/main" id="{46D838E3-DAD1-7740-8C43-E629D80F6E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84" y="1117294"/>
            <a:ext cx="2082921" cy="219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edlackova2 (kopie).mp4" descr="Sedlackova2 (kopie).mp4">
            <a:hlinkClick r:id="" action="ppaction://media"/>
            <a:extLst>
              <a:ext uri="{FF2B5EF4-FFF2-40B4-BE49-F238E27FC236}">
                <a16:creationId xmlns:a16="http://schemas.microsoft.com/office/drawing/2014/main" id="{620701AA-55EA-9B43-91B7-F499C39A06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233" r="18188"/>
          <a:stretch/>
        </p:blipFill>
        <p:spPr bwMode="auto">
          <a:xfrm>
            <a:off x="6677122" y="1157613"/>
            <a:ext cx="2294660" cy="215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0B8D0BCA-9CA5-FE4A-95E2-779FE5A82980}"/>
              </a:ext>
            </a:extLst>
          </p:cNvPr>
          <p:cNvSpPr txBox="1">
            <a:spLocks/>
          </p:cNvSpPr>
          <p:nvPr/>
        </p:nvSpPr>
        <p:spPr bwMode="auto">
          <a:xfrm>
            <a:off x="219484" y="3348271"/>
            <a:ext cx="8229600" cy="137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1C1C1C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800" kern="0" dirty="0"/>
              <a:t>Implantace ICD, farmakoterapie SS</a:t>
            </a:r>
          </a:p>
          <a:p>
            <a:r>
              <a:rPr lang="cs-CZ" sz="1800" kern="0" dirty="0" err="1"/>
              <a:t>Reablace</a:t>
            </a:r>
            <a:r>
              <a:rPr lang="cs-CZ" sz="1800" kern="0" dirty="0"/>
              <a:t> za 2 roky pro setrvalé </a:t>
            </a:r>
            <a:r>
              <a:rPr lang="cs-CZ" sz="1800" kern="0" dirty="0" err="1"/>
              <a:t>monormofní</a:t>
            </a:r>
            <a:r>
              <a:rPr lang="cs-CZ" sz="1800" kern="0" dirty="0"/>
              <a:t> KT (modifikace substrátu)</a:t>
            </a:r>
          </a:p>
          <a:p>
            <a:r>
              <a:rPr lang="cs-CZ" sz="1800" kern="0" dirty="0"/>
              <a:t>Úmrtí po 3 létech na srdeční selhání</a:t>
            </a:r>
          </a:p>
        </p:txBody>
      </p:sp>
    </p:spTree>
    <p:extLst>
      <p:ext uri="{BB962C8B-B14F-4D97-AF65-F5344CB8AC3E}">
        <p14:creationId xmlns:p14="http://schemas.microsoft.com/office/powerpoint/2010/main" val="345470226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179512" y="1203598"/>
            <a:ext cx="8424936" cy="3394472"/>
          </a:xfrm>
        </p:spPr>
        <p:txBody>
          <a:bodyPr/>
          <a:lstStyle/>
          <a:p>
            <a:r>
              <a:rPr lang="cs-CZ" sz="2400" dirty="0">
                <a:solidFill>
                  <a:schemeClr val="tx1"/>
                </a:solidFill>
                <a:latin typeface="Arial" charset="0"/>
              </a:rPr>
              <a:t>59-letý muž, po akutní myokarditidě v 2008, poté rozvoj těžké dysfunkce LK, </a:t>
            </a:r>
            <a:r>
              <a:rPr lang="cs-CZ" sz="2400" dirty="0" err="1">
                <a:solidFill>
                  <a:schemeClr val="tx1"/>
                </a:solidFill>
                <a:latin typeface="Arial" charset="0"/>
              </a:rPr>
              <a:t>inotropika</a:t>
            </a:r>
            <a:r>
              <a:rPr lang="cs-CZ" sz="2400" dirty="0">
                <a:solidFill>
                  <a:schemeClr val="tx1"/>
                </a:solidFill>
                <a:latin typeface="Arial" charset="0"/>
              </a:rPr>
              <a:t>, brzká </a:t>
            </a:r>
            <a:r>
              <a:rPr lang="cs-CZ" sz="2400" dirty="0" err="1">
                <a:solidFill>
                  <a:schemeClr val="tx1"/>
                </a:solidFill>
                <a:latin typeface="Arial" charset="0"/>
              </a:rPr>
              <a:t>rekurence</a:t>
            </a:r>
            <a:r>
              <a:rPr lang="cs-CZ" sz="2400" dirty="0">
                <a:solidFill>
                  <a:schemeClr val="tx1"/>
                </a:solidFill>
                <a:latin typeface="Arial" charset="0"/>
              </a:rPr>
              <a:t> s nutností IABK a imunosuprese</a:t>
            </a:r>
          </a:p>
          <a:p>
            <a:r>
              <a:rPr lang="cs-CZ" sz="2400" dirty="0">
                <a:solidFill>
                  <a:schemeClr val="tx1"/>
                </a:solidFill>
                <a:latin typeface="Arial" charset="0"/>
              </a:rPr>
              <a:t>Rekurentní KT, 07/2008 RF modifikace substrátu na spodní a laterální stěně, implantace ICD</a:t>
            </a:r>
          </a:p>
          <a:p>
            <a:r>
              <a:rPr lang="cs-CZ" sz="2400" dirty="0">
                <a:solidFill>
                  <a:schemeClr val="tx1"/>
                </a:solidFill>
                <a:latin typeface="Arial" charset="0"/>
              </a:rPr>
              <a:t>09/2008 </a:t>
            </a:r>
            <a:r>
              <a:rPr lang="cs-CZ" sz="2400" dirty="0" err="1">
                <a:solidFill>
                  <a:schemeClr val="tx1"/>
                </a:solidFill>
                <a:latin typeface="Arial" charset="0"/>
              </a:rPr>
              <a:t>rekurence</a:t>
            </a:r>
            <a:r>
              <a:rPr lang="cs-CZ" sz="2400" dirty="0">
                <a:solidFill>
                  <a:schemeClr val="tx1"/>
                </a:solidFill>
                <a:latin typeface="Arial" charset="0"/>
              </a:rPr>
              <a:t> KT, dekompenzace CHSS</a:t>
            </a:r>
          </a:p>
          <a:p>
            <a:r>
              <a:rPr lang="cs-CZ" sz="2400" dirty="0" err="1">
                <a:solidFill>
                  <a:schemeClr val="tx1"/>
                </a:solidFill>
                <a:latin typeface="Arial" charset="0"/>
              </a:rPr>
              <a:t>Reablace</a:t>
            </a:r>
            <a:r>
              <a:rPr lang="cs-CZ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2400" dirty="0" err="1">
                <a:solidFill>
                  <a:schemeClr val="tx1"/>
                </a:solidFill>
                <a:latin typeface="Arial" charset="0"/>
              </a:rPr>
              <a:t>endo</a:t>
            </a:r>
            <a:r>
              <a:rPr lang="cs-CZ" sz="24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cs-CZ" sz="2400" dirty="0" err="1">
                <a:solidFill>
                  <a:schemeClr val="tx1"/>
                </a:solidFill>
                <a:latin typeface="Arial" charset="0"/>
              </a:rPr>
              <a:t>epi</a:t>
            </a:r>
            <a:r>
              <a:rPr lang="cs-CZ" sz="2400" dirty="0">
                <a:solidFill>
                  <a:schemeClr val="tx1"/>
                </a:solidFill>
                <a:latin typeface="Arial" charset="0"/>
              </a:rPr>
              <a:t> (10.9.2008) – ablace v oblasti septa</a:t>
            </a:r>
          </a:p>
          <a:p>
            <a:endParaRPr lang="cs-CZ" sz="2400" dirty="0">
              <a:solidFill>
                <a:schemeClr val="tx1"/>
              </a:solidFill>
              <a:latin typeface="Arial" charset="0"/>
            </a:endParaRPr>
          </a:p>
          <a:p>
            <a:pPr>
              <a:buFontTx/>
              <a:buNone/>
            </a:pPr>
            <a:endParaRPr lang="cs-CZ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2416" y="159655"/>
            <a:ext cx="8604448" cy="771550"/>
          </a:xfrm>
        </p:spPr>
        <p:txBody>
          <a:bodyPr/>
          <a:lstStyle/>
          <a:p>
            <a:pPr algn="l"/>
            <a:r>
              <a:rPr lang="en-US" sz="3200" dirty="0" err="1"/>
              <a:t>Případ</a:t>
            </a:r>
            <a:r>
              <a:rPr lang="en-US" sz="3200" dirty="0"/>
              <a:t> 4 – </a:t>
            </a:r>
            <a:r>
              <a:rPr lang="en-US" sz="3200" dirty="0" err="1"/>
              <a:t>dekompenzované</a:t>
            </a:r>
            <a:r>
              <a:rPr lang="en-US" sz="3200" dirty="0"/>
              <a:t> </a:t>
            </a:r>
            <a:r>
              <a:rPr lang="en-US" sz="3200" dirty="0" err="1"/>
              <a:t>srdeční</a:t>
            </a:r>
            <a:r>
              <a:rPr lang="en-US" sz="3200" dirty="0"/>
              <a:t> </a:t>
            </a:r>
            <a:r>
              <a:rPr lang="en-US" sz="3200" dirty="0" err="1"/>
              <a:t>selhání</a:t>
            </a:r>
            <a:r>
              <a:rPr lang="en-US" sz="3200" dirty="0"/>
              <a:t> </a:t>
            </a:r>
            <a:r>
              <a:rPr lang="en-US" sz="3200" dirty="0" err="1"/>
              <a:t>provázené</a:t>
            </a:r>
            <a:r>
              <a:rPr lang="en-US" sz="3200" dirty="0"/>
              <a:t> </a:t>
            </a:r>
            <a:r>
              <a:rPr lang="en-US" sz="3200" dirty="0" err="1"/>
              <a:t>arytmiemi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5547074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F:\To be distributed\Neverkla\VT1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1312"/>
            <a:ext cx="1720850" cy="4050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 descr="F:\To be distributed\Neverkla\vt2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951312"/>
            <a:ext cx="1547812" cy="4050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F:\To be distributed\Neverkla\VT3.T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7" y="951311"/>
            <a:ext cx="1944687" cy="404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" descr="F:\To be distributed\Neverkla\vt4.t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51312"/>
            <a:ext cx="1727200" cy="4050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6" descr="F:\To be distributed\Neverkla\vt5.t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9" y="952500"/>
            <a:ext cx="1546225" cy="4049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1470"/>
            <a:ext cx="9144000" cy="759220"/>
          </a:xfrm>
        </p:spPr>
        <p:txBody>
          <a:bodyPr/>
          <a:lstStyle/>
          <a:p>
            <a:pPr algn="l"/>
            <a:r>
              <a:rPr lang="en-US" sz="3600" dirty="0" err="1"/>
              <a:t>Různé</a:t>
            </a:r>
            <a:r>
              <a:rPr lang="en-US" sz="3600" dirty="0"/>
              <a:t> </a:t>
            </a:r>
            <a:r>
              <a:rPr lang="en-US" sz="3600" dirty="0" err="1"/>
              <a:t>morfologie</a:t>
            </a:r>
            <a:r>
              <a:rPr lang="en-US" sz="3600" dirty="0"/>
              <a:t> KT </a:t>
            </a:r>
            <a:r>
              <a:rPr lang="en-US" sz="3600" dirty="0" err="1"/>
              <a:t>během</a:t>
            </a:r>
            <a:r>
              <a:rPr lang="en-US" sz="3600" dirty="0"/>
              <a:t> </a:t>
            </a:r>
            <a:r>
              <a:rPr lang="en-US" sz="3600" dirty="0" err="1"/>
              <a:t>výkonu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7038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2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512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5125" name="Picture 2" descr="D:\epi al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906" r="4852" b="6400"/>
          <a:stretch>
            <a:fillRect/>
          </a:stretch>
        </p:blipFill>
        <p:spPr bwMode="auto">
          <a:xfrm>
            <a:off x="3995742" y="303610"/>
            <a:ext cx="4852987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 descr="D:\ENDO RA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14716" r="2576" b="34206"/>
          <a:stretch>
            <a:fillRect/>
          </a:stretch>
        </p:blipFill>
        <p:spPr bwMode="auto">
          <a:xfrm>
            <a:off x="0" y="141686"/>
            <a:ext cx="407828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 descr="D:\OBE END LA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18169" r="2771" b="33775"/>
          <a:stretch>
            <a:fillRect/>
          </a:stretch>
        </p:blipFill>
        <p:spPr bwMode="auto">
          <a:xfrm>
            <a:off x="0" y="2625331"/>
            <a:ext cx="3924300" cy="210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ovéPole 6"/>
          <p:cNvSpPr txBox="1">
            <a:spLocks noChangeArrowheads="1"/>
          </p:cNvSpPr>
          <p:nvPr/>
        </p:nvSpPr>
        <p:spPr bwMode="auto">
          <a:xfrm>
            <a:off x="1403352" y="2301479"/>
            <a:ext cx="1758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/>
              <a:t>Endo LV - RAO</a:t>
            </a:r>
          </a:p>
        </p:txBody>
      </p:sp>
      <p:sp>
        <p:nvSpPr>
          <p:cNvPr id="5129" name="TextovéPole 7"/>
          <p:cNvSpPr txBox="1">
            <a:spLocks noChangeArrowheads="1"/>
          </p:cNvSpPr>
          <p:nvPr/>
        </p:nvSpPr>
        <p:spPr bwMode="auto">
          <a:xfrm>
            <a:off x="830267" y="4786313"/>
            <a:ext cx="22996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/>
              <a:t>Endo RV + LV - LAO</a:t>
            </a:r>
          </a:p>
        </p:txBody>
      </p:sp>
      <p:sp>
        <p:nvSpPr>
          <p:cNvPr id="5130" name="TextovéPole 8"/>
          <p:cNvSpPr txBox="1">
            <a:spLocks noChangeArrowheads="1"/>
          </p:cNvSpPr>
          <p:nvPr/>
        </p:nvSpPr>
        <p:spPr bwMode="auto">
          <a:xfrm>
            <a:off x="4945744" y="3543301"/>
            <a:ext cx="29688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dirty="0" err="1"/>
              <a:t>Epi</a:t>
            </a:r>
            <a:r>
              <a:rPr lang="cs-CZ" dirty="0"/>
              <a:t> map LAO</a:t>
            </a:r>
          </a:p>
          <a:p>
            <a:pPr algn="ctr" eaLnBrk="1" hangingPunct="1"/>
            <a:r>
              <a:rPr lang="cs-CZ" dirty="0"/>
              <a:t>No </a:t>
            </a:r>
            <a:r>
              <a:rPr lang="cs-CZ" dirty="0" err="1"/>
              <a:t>extensive</a:t>
            </a:r>
            <a:r>
              <a:rPr lang="cs-CZ" dirty="0"/>
              <a:t> </a:t>
            </a:r>
            <a:r>
              <a:rPr lang="cs-CZ" dirty="0" err="1"/>
              <a:t>scar</a:t>
            </a:r>
            <a:r>
              <a:rPr lang="cs-CZ" dirty="0"/>
              <a:t> </a:t>
            </a:r>
            <a:r>
              <a:rPr lang="cs-CZ" dirty="0" err="1"/>
              <a:t>revealed</a:t>
            </a:r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 bwMode="auto">
          <a:xfrm>
            <a:off x="3923928" y="4083918"/>
            <a:ext cx="532859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9pPr>
          </a:lstStyle>
          <a:p>
            <a:r>
              <a:rPr lang="cs-CZ" sz="3600" dirty="0" err="1">
                <a:latin typeface="Arial" charset="0"/>
              </a:rPr>
              <a:t>Endo</a:t>
            </a:r>
            <a:r>
              <a:rPr lang="cs-CZ" sz="3600" dirty="0">
                <a:latin typeface="Arial" charset="0"/>
              </a:rPr>
              <a:t>/</a:t>
            </a:r>
            <a:r>
              <a:rPr lang="cs-CZ" sz="3600" dirty="0" err="1">
                <a:latin typeface="Arial" charset="0"/>
              </a:rPr>
              <a:t>epi</a:t>
            </a:r>
            <a:r>
              <a:rPr lang="cs-CZ" sz="3600" dirty="0">
                <a:latin typeface="Arial" charset="0"/>
              </a:rPr>
              <a:t> mapy</a:t>
            </a:r>
          </a:p>
        </p:txBody>
      </p:sp>
    </p:spTree>
    <p:extLst>
      <p:ext uri="{BB962C8B-B14F-4D97-AF65-F5344CB8AC3E}">
        <p14:creationId xmlns:p14="http://schemas.microsoft.com/office/powerpoint/2010/main" val="275473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40314"/>
            <a:ext cx="8229600" cy="739547"/>
          </a:xfrm>
        </p:spPr>
        <p:txBody>
          <a:bodyPr/>
          <a:lstStyle/>
          <a:p>
            <a:pPr algn="l" eaLnBrk="1" hangingPunct="1"/>
            <a:r>
              <a:rPr lang="cs-CZ" sz="3200" dirty="0" err="1">
                <a:latin typeface="Arial" charset="0"/>
              </a:rPr>
              <a:t>Intermacs</a:t>
            </a:r>
            <a:r>
              <a:rPr lang="cs-CZ" sz="3200" dirty="0">
                <a:latin typeface="Arial" charset="0"/>
              </a:rPr>
              <a:t> 3: Indikace k LVAD</a:t>
            </a:r>
          </a:p>
        </p:txBody>
      </p:sp>
      <p:sp>
        <p:nvSpPr>
          <p:cNvPr id="614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-225642" y="2568846"/>
            <a:ext cx="4392613" cy="402431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sz="1400" dirty="0" err="1">
                <a:solidFill>
                  <a:schemeClr val="tx1"/>
                </a:solidFill>
                <a:latin typeface="Arial" charset="0"/>
              </a:rPr>
              <a:t>Spontaneous</a:t>
            </a:r>
            <a:r>
              <a:rPr lang="cs-CZ" sz="1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Arial" charset="0"/>
              </a:rPr>
              <a:t>echocontrast</a:t>
            </a:r>
            <a:r>
              <a:rPr lang="cs-CZ" sz="1400" dirty="0">
                <a:solidFill>
                  <a:schemeClr val="tx1"/>
                </a:solidFill>
                <a:latin typeface="Arial" charset="0"/>
              </a:rPr>
              <a:t> in LV</a:t>
            </a:r>
          </a:p>
        </p:txBody>
      </p:sp>
      <p:sp>
        <p:nvSpPr>
          <p:cNvPr id="6150" name="TextovéPole 9"/>
          <p:cNvSpPr txBox="1">
            <a:spLocks noChangeArrowheads="1"/>
          </p:cNvSpPr>
          <p:nvPr/>
        </p:nvSpPr>
        <p:spPr bwMode="auto">
          <a:xfrm>
            <a:off x="3591995" y="2571749"/>
            <a:ext cx="27719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1400" dirty="0" err="1">
                <a:solidFill>
                  <a:srgbClr val="000000"/>
                </a:solidFill>
              </a:rPr>
              <a:t>Spontaneous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echocontrast</a:t>
            </a:r>
            <a:r>
              <a:rPr lang="cs-CZ" sz="1400" dirty="0">
                <a:solidFill>
                  <a:srgbClr val="000000"/>
                </a:solidFill>
              </a:rPr>
              <a:t> in LA</a:t>
            </a:r>
          </a:p>
        </p:txBody>
      </p:sp>
      <p:pic>
        <p:nvPicPr>
          <p:cNvPr id="2" name="nechokontrast v LK kratsi (kopie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110" y="771550"/>
            <a:ext cx="2719111" cy="1800200"/>
          </a:xfrm>
          <a:prstGeom prst="rect">
            <a:avLst/>
          </a:prstGeom>
        </p:spPr>
      </p:pic>
      <p:pic>
        <p:nvPicPr>
          <p:cNvPr id="3" name="nechokontrast v L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1880" y="771551"/>
            <a:ext cx="2872028" cy="180019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6210024-9249-F94D-9D9E-43FC5EA937C7}"/>
              </a:ext>
            </a:extLst>
          </p:cNvPr>
          <p:cNvSpPr txBox="1"/>
          <p:nvPr/>
        </p:nvSpPr>
        <p:spPr>
          <a:xfrm>
            <a:off x="611110" y="2886311"/>
            <a:ext cx="65531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Inotropní</a:t>
            </a:r>
            <a:r>
              <a:rPr lang="en-US" sz="1800" dirty="0"/>
              <a:t> </a:t>
            </a:r>
            <a:r>
              <a:rPr lang="en-US" sz="1800" dirty="0" err="1"/>
              <a:t>léčba</a:t>
            </a:r>
            <a:r>
              <a:rPr lang="en-US" sz="1800" dirty="0"/>
              <a:t>, bez </a:t>
            </a:r>
            <a:r>
              <a:rPr lang="en-US" sz="1800" dirty="0" err="1"/>
              <a:t>arytmií</a:t>
            </a:r>
            <a:endParaRPr lang="en-US" sz="1800" dirty="0"/>
          </a:p>
          <a:p>
            <a:r>
              <a:rPr lang="en-US" sz="1800" dirty="0"/>
              <a:t>28.9.2008 LVAD implant, 30.11.2008 </a:t>
            </a:r>
            <a:r>
              <a:rPr lang="en-US" sz="1800" dirty="0" err="1"/>
              <a:t>HTx</a:t>
            </a:r>
            <a:endParaRPr lang="en-US" sz="1800" dirty="0"/>
          </a:p>
          <a:p>
            <a:r>
              <a:rPr lang="en-US" sz="1800" dirty="0" err="1"/>
              <a:t>Histologie</a:t>
            </a:r>
            <a:r>
              <a:rPr lang="en-US" sz="1800" dirty="0"/>
              <a:t>: </a:t>
            </a:r>
            <a:r>
              <a:rPr lang="en-US" sz="1800" dirty="0" err="1"/>
              <a:t>hypertrofické</a:t>
            </a:r>
            <a:r>
              <a:rPr lang="en-US" sz="1800" dirty="0"/>
              <a:t> </a:t>
            </a:r>
            <a:r>
              <a:rPr lang="en-US" sz="1800" dirty="0" err="1"/>
              <a:t>kardiomyocyty</a:t>
            </a:r>
            <a:r>
              <a:rPr lang="en-US" sz="1800" dirty="0"/>
              <a:t>, </a:t>
            </a:r>
            <a:r>
              <a:rPr lang="en-US" dirty="0" err="1"/>
              <a:t>výrazná</a:t>
            </a:r>
            <a:r>
              <a:rPr lang="en-US" dirty="0"/>
              <a:t> </a:t>
            </a:r>
            <a:r>
              <a:rPr lang="en-US" dirty="0" err="1"/>
              <a:t>fibróza</a:t>
            </a:r>
            <a:r>
              <a:rPr lang="en-US" dirty="0"/>
              <a:t> s </a:t>
            </a:r>
            <a:r>
              <a:rPr lang="en-US" dirty="0" err="1"/>
              <a:t>kulatobuněčnou</a:t>
            </a:r>
            <a:r>
              <a:rPr lang="en-US" dirty="0"/>
              <a:t> </a:t>
            </a:r>
            <a:r>
              <a:rPr lang="en-US" dirty="0" err="1"/>
              <a:t>infiltrací</a:t>
            </a:r>
            <a:endParaRPr lang="en-US" sz="1800" dirty="0"/>
          </a:p>
          <a:p>
            <a:r>
              <a:rPr lang="en-US" sz="1800" dirty="0" err="1"/>
              <a:t>Příznivý</a:t>
            </a:r>
            <a:r>
              <a:rPr lang="en-US" sz="1800" dirty="0"/>
              <a:t> </a:t>
            </a:r>
            <a:r>
              <a:rPr lang="en-US" sz="1800" dirty="0" err="1"/>
              <a:t>průběh</a:t>
            </a:r>
            <a:r>
              <a:rPr lang="en-US" sz="1800" dirty="0"/>
              <a:t>, bez </a:t>
            </a:r>
            <a:r>
              <a:rPr lang="en-US" sz="1800" dirty="0" err="1"/>
              <a:t>epizod</a:t>
            </a:r>
            <a:r>
              <a:rPr lang="en-US" sz="1800" dirty="0"/>
              <a:t> </a:t>
            </a:r>
            <a:r>
              <a:rPr lang="en-US" sz="1800" dirty="0" err="1"/>
              <a:t>rejekce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4786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4A8E19-6471-E841-8AA8-BC5EBB10C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95686"/>
            <a:ext cx="8229600" cy="857250"/>
          </a:xfrm>
        </p:spPr>
        <p:txBody>
          <a:bodyPr/>
          <a:lstStyle/>
          <a:p>
            <a:pPr algn="l"/>
            <a:r>
              <a:rPr lang="cs-CZ" dirty="0"/>
              <a:t>Výsledky ablace v expertních centrech jsou dobré…</a:t>
            </a:r>
          </a:p>
        </p:txBody>
      </p:sp>
    </p:spTree>
    <p:extLst>
      <p:ext uri="{BB962C8B-B14F-4D97-AF65-F5344CB8AC3E}">
        <p14:creationId xmlns:p14="http://schemas.microsoft.com/office/powerpoint/2010/main" val="1131212098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8-09-15 v 12.56.4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0"/>
            <a:ext cx="5436096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277" y="4689140"/>
            <a:ext cx="35283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666699"/>
                </a:solidFill>
              </a:rPr>
              <a:t>Briceño</a:t>
            </a:r>
            <a:r>
              <a:rPr lang="en-US" sz="1100" dirty="0">
                <a:solidFill>
                  <a:srgbClr val="666699"/>
                </a:solidFill>
              </a:rPr>
              <a:t>  DF, et al. Card </a:t>
            </a:r>
            <a:r>
              <a:rPr lang="en-US" sz="1100" dirty="0" err="1">
                <a:solidFill>
                  <a:srgbClr val="666699"/>
                </a:solidFill>
              </a:rPr>
              <a:t>Electrophysiol</a:t>
            </a:r>
            <a:r>
              <a:rPr lang="en-US" sz="1100" dirty="0">
                <a:solidFill>
                  <a:srgbClr val="666699"/>
                </a:solidFill>
              </a:rPr>
              <a:t> Clin - (2016)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42289" y="1311610"/>
            <a:ext cx="1901519" cy="3299808"/>
            <a:chOff x="6012160" y="0"/>
            <a:chExt cx="2520280" cy="3944457"/>
          </a:xfrm>
        </p:grpSpPr>
        <p:sp>
          <p:nvSpPr>
            <p:cNvPr id="9" name="Rectangle 8"/>
            <p:cNvSpPr/>
            <p:nvPr/>
          </p:nvSpPr>
          <p:spPr>
            <a:xfrm>
              <a:off x="6012160" y="0"/>
              <a:ext cx="2520280" cy="3939902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Snímek obrazovky 2018-09-15 v 13.05.38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0"/>
            <a:stretch/>
          </p:blipFill>
          <p:spPr>
            <a:xfrm>
              <a:off x="6156176" y="0"/>
              <a:ext cx="2352506" cy="2018813"/>
            </a:xfrm>
            <a:prstGeom prst="rect">
              <a:avLst/>
            </a:prstGeom>
          </p:spPr>
        </p:pic>
        <p:pic>
          <p:nvPicPr>
            <p:cNvPr id="8" name="Picture 7" descr="Snímek obrazovky 2018-09-15 v 13.07.31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1995686"/>
              <a:ext cx="2390993" cy="1948771"/>
            </a:xfrm>
            <a:prstGeom prst="rect">
              <a:avLst/>
            </a:prstGeom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6129" y="239435"/>
            <a:ext cx="3525563" cy="857250"/>
          </a:xfrm>
        </p:spPr>
        <p:txBody>
          <a:bodyPr/>
          <a:lstStyle/>
          <a:p>
            <a:pPr algn="l"/>
            <a:r>
              <a:rPr lang="en-US" sz="2000" dirty="0" err="1">
                <a:latin typeface="+mj-lt"/>
              </a:rPr>
              <a:t>Metody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modifikace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substrátu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při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sinusovém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rytmu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dovolují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bezpečnou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modifikaci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substrátu</a:t>
            </a:r>
            <a:r>
              <a:rPr lang="en-US" sz="2000" dirty="0">
                <a:latin typeface="+mj-lt"/>
              </a:rPr>
              <a:t> </a:t>
            </a:r>
          </a:p>
        </p:txBody>
      </p:sp>
      <p:sp>
        <p:nvSpPr>
          <p:cNvPr id="12" name="Right Arrow Callout 11"/>
          <p:cNvSpPr/>
          <p:nvPr/>
        </p:nvSpPr>
        <p:spPr>
          <a:xfrm>
            <a:off x="2995588" y="2424860"/>
            <a:ext cx="720080" cy="936104"/>
          </a:xfrm>
          <a:prstGeom prst="rightArrowCallout">
            <a:avLst/>
          </a:prstGeom>
          <a:solidFill>
            <a:srgbClr val="6666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624" y="414933"/>
            <a:ext cx="8229600" cy="857250"/>
          </a:xfrm>
        </p:spPr>
        <p:txBody>
          <a:bodyPr/>
          <a:lstStyle/>
          <a:p>
            <a:pPr algn="l"/>
            <a:r>
              <a:rPr lang="en-US" sz="1800" dirty="0"/>
              <a:t>An International VT Ablation Center Collaborative Group study 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95" y="1160835"/>
            <a:ext cx="8229600" cy="3394472"/>
          </a:xfrm>
        </p:spPr>
        <p:txBody>
          <a:bodyPr/>
          <a:lstStyle/>
          <a:p>
            <a:r>
              <a:rPr lang="en-US" sz="1400" dirty="0"/>
              <a:t>2061 pts, </a:t>
            </a:r>
            <a:r>
              <a:rPr lang="en-US" sz="1400" dirty="0" err="1"/>
              <a:t>strukturní</a:t>
            </a:r>
            <a:r>
              <a:rPr lang="en-US" sz="1400" dirty="0"/>
              <a:t> </a:t>
            </a:r>
            <a:r>
              <a:rPr lang="en-US" sz="1400" dirty="0" err="1"/>
              <a:t>onemocnění</a:t>
            </a:r>
            <a:r>
              <a:rPr lang="en-US" sz="1400" dirty="0"/>
              <a:t>, 12 center</a:t>
            </a:r>
          </a:p>
          <a:p>
            <a:r>
              <a:rPr lang="en-US" sz="1400" dirty="0" err="1"/>
              <a:t>zařazení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	– IKMP a NIKMP (LVEF&lt; 55%), HOCM, ARVC </a:t>
            </a:r>
          </a:p>
          <a:p>
            <a:pPr marL="0" indent="0">
              <a:buNone/>
            </a:pPr>
            <a:r>
              <a:rPr lang="en-US" sz="1400" dirty="0"/>
              <a:t>	– </a:t>
            </a:r>
            <a:r>
              <a:rPr lang="en-US" sz="1400" dirty="0" err="1"/>
              <a:t>nízká</a:t>
            </a:r>
            <a:r>
              <a:rPr lang="en-US" sz="1400" dirty="0"/>
              <a:t> </a:t>
            </a:r>
            <a:r>
              <a:rPr lang="en-US" sz="1400" dirty="0" err="1"/>
              <a:t>voltáž</a:t>
            </a:r>
            <a:r>
              <a:rPr lang="en-US" sz="1400" dirty="0"/>
              <a:t> (&lt;1.5 mv) </a:t>
            </a:r>
            <a:r>
              <a:rPr lang="en-US" sz="1400" dirty="0" err="1"/>
              <a:t>při</a:t>
            </a:r>
            <a:r>
              <a:rPr lang="en-US" sz="1400" dirty="0"/>
              <a:t>  EAM </a:t>
            </a:r>
          </a:p>
          <a:p>
            <a:r>
              <a:rPr lang="en-US" sz="1400" dirty="0" err="1"/>
              <a:t>Základní</a:t>
            </a:r>
            <a:r>
              <a:rPr lang="en-US" sz="1400" dirty="0"/>
              <a:t> </a:t>
            </a:r>
            <a:r>
              <a:rPr lang="en-US" sz="1400" dirty="0" err="1"/>
              <a:t>charakteristiky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	–  median </a:t>
            </a:r>
            <a:r>
              <a:rPr lang="en-US" sz="1400" dirty="0" err="1"/>
              <a:t>věku</a:t>
            </a:r>
            <a:r>
              <a:rPr lang="en-US" sz="1400" dirty="0"/>
              <a:t> 65, median  LVEF 31% </a:t>
            </a:r>
          </a:p>
          <a:p>
            <a:pPr marL="0" indent="0">
              <a:buNone/>
            </a:pPr>
            <a:r>
              <a:rPr lang="en-US" sz="1400" dirty="0"/>
              <a:t>	–  NYHA III-IV 34% </a:t>
            </a:r>
          </a:p>
          <a:p>
            <a:pPr marL="0" indent="0">
              <a:buNone/>
            </a:pPr>
            <a:r>
              <a:rPr lang="en-US" sz="1400" dirty="0"/>
              <a:t>	–  </a:t>
            </a:r>
            <a:r>
              <a:rPr lang="en-US" sz="1400" dirty="0" err="1"/>
              <a:t>elektrická</a:t>
            </a:r>
            <a:r>
              <a:rPr lang="en-US" sz="1400" dirty="0"/>
              <a:t> </a:t>
            </a:r>
            <a:r>
              <a:rPr lang="en-US" sz="1400" dirty="0" err="1"/>
              <a:t>bouře</a:t>
            </a:r>
            <a:r>
              <a:rPr lang="en-US" sz="1400" dirty="0"/>
              <a:t> 35%, amiodaron 55% </a:t>
            </a:r>
          </a:p>
          <a:p>
            <a:r>
              <a:rPr lang="en-US" sz="1400" dirty="0" err="1"/>
              <a:t>Roční</a:t>
            </a:r>
            <a:r>
              <a:rPr lang="en-US" sz="1400" dirty="0"/>
              <a:t> absence KT 70% (72% IKMP, 68% NIKMP)</a:t>
            </a:r>
          </a:p>
          <a:p>
            <a:r>
              <a:rPr lang="en-US" sz="1400" dirty="0"/>
              <a:t>V </a:t>
            </a:r>
            <a:r>
              <a:rPr lang="en-US" sz="1400" dirty="0" err="1"/>
              <a:t>jednom</a:t>
            </a:r>
            <a:r>
              <a:rPr lang="en-US" sz="1400" dirty="0"/>
              <a:t> </a:t>
            </a:r>
            <a:r>
              <a:rPr lang="en-US" sz="1400" dirty="0" err="1"/>
              <a:t>roce</a:t>
            </a:r>
            <a:r>
              <a:rPr lang="en-US" sz="1400" dirty="0"/>
              <a:t>, </a:t>
            </a:r>
            <a:r>
              <a:rPr lang="en-US" sz="1400" dirty="0" err="1"/>
              <a:t>četnost</a:t>
            </a:r>
            <a:r>
              <a:rPr lang="en-US" sz="1400" dirty="0"/>
              <a:t> Tx </a:t>
            </a:r>
            <a:r>
              <a:rPr lang="en-US" sz="1400" dirty="0" err="1"/>
              <a:t>nebo</a:t>
            </a:r>
            <a:r>
              <a:rPr lang="en-US" sz="1400" dirty="0"/>
              <a:t> mortality 15%</a:t>
            </a:r>
            <a:endParaRPr lang="en-US" sz="1400" b="1" dirty="0"/>
          </a:p>
        </p:txBody>
      </p:sp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69228" y="4545757"/>
            <a:ext cx="32448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600" dirty="0">
                <a:solidFill>
                  <a:srgbClr val="666699"/>
                </a:solidFill>
              </a:rPr>
              <a:t>Tung </a:t>
            </a:r>
            <a:r>
              <a:rPr lang="cs-CZ" sz="1600" dirty="0" err="1">
                <a:solidFill>
                  <a:srgbClr val="666699"/>
                </a:solidFill>
              </a:rPr>
              <a:t>R</a:t>
            </a:r>
            <a:r>
              <a:rPr lang="cs-CZ" sz="1600" dirty="0">
                <a:solidFill>
                  <a:srgbClr val="666699"/>
                </a:solidFill>
              </a:rPr>
              <a:t>, et al. </a:t>
            </a:r>
            <a:r>
              <a:rPr lang="cs-CZ" sz="1600" dirty="0" err="1">
                <a:solidFill>
                  <a:srgbClr val="666699"/>
                </a:solidFill>
              </a:rPr>
              <a:t>Heart</a:t>
            </a:r>
            <a:r>
              <a:rPr lang="cs-CZ" sz="1600" dirty="0">
                <a:solidFill>
                  <a:srgbClr val="666699"/>
                </a:solidFill>
              </a:rPr>
              <a:t> Rhythm 2015 </a:t>
            </a:r>
          </a:p>
        </p:txBody>
      </p:sp>
      <p:pic>
        <p:nvPicPr>
          <p:cNvPr id="5" name="Picture 4" descr="Snímek obrazovky 2015-08-14 v 21.06.0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59" y="1482505"/>
            <a:ext cx="4182988" cy="2336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80112" y="2858071"/>
            <a:ext cx="3281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Effect of VT recurrence on mortality/TX</a:t>
            </a:r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08A8D264-5DCE-F44C-8FF3-E151822B8870}"/>
              </a:ext>
            </a:extLst>
          </p:cNvPr>
          <p:cNvSpPr txBox="1">
            <a:spLocks/>
          </p:cNvSpPr>
          <p:nvPr/>
        </p:nvSpPr>
        <p:spPr bwMode="auto">
          <a:xfrm>
            <a:off x="369228" y="-120647"/>
            <a:ext cx="868452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9pPr>
          </a:lstStyle>
          <a:p>
            <a:pPr algn="l"/>
            <a:r>
              <a:rPr lang="cs-CZ" sz="2800" kern="0" dirty="0"/>
              <a:t>Výsledky ablace v expertních centrech jsou dobré</a:t>
            </a:r>
          </a:p>
        </p:txBody>
      </p:sp>
    </p:spTree>
    <p:extLst>
      <p:ext uri="{BB962C8B-B14F-4D97-AF65-F5344CB8AC3E}">
        <p14:creationId xmlns:p14="http://schemas.microsoft.com/office/powerpoint/2010/main" val="845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nímek obrazovky 2018-09-15 v 13.14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14714"/>
      </p:ext>
    </p:extLst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899592" y="987574"/>
          <a:ext cx="6598329" cy="3990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91269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980023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2723121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8064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endParaRPr lang="cs-CZ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b="0" dirty="0"/>
                        <a:t>Zaměstnanecký poměr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314568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Vlastník / akcionář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Konzultant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Biosense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Webster</a:t>
                      </a:r>
                      <a:r>
                        <a:rPr lang="cs-CZ" sz="1100" dirty="0"/>
                        <a:t>, </a:t>
                      </a:r>
                      <a:r>
                        <a:rPr lang="cs-CZ" sz="1100" dirty="0" err="1"/>
                        <a:t>Medtronic</a:t>
                      </a:r>
                      <a:r>
                        <a:rPr lang="cs-CZ" sz="1100" dirty="0"/>
                        <a:t>, St </a:t>
                      </a:r>
                      <a:r>
                        <a:rPr lang="cs-CZ" sz="1100" dirty="0" err="1"/>
                        <a:t>Jude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Medical</a:t>
                      </a:r>
                      <a:r>
                        <a:rPr lang="cs-CZ" sz="1100"/>
                        <a:t>/ </a:t>
                      </a:r>
                      <a:r>
                        <a:rPr lang="cs-CZ" sz="1100" dirty="0" err="1"/>
                        <a:t>Abbott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8064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Přednášková činnost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/>
                        <a:t>Bayer,</a:t>
                      </a:r>
                      <a:r>
                        <a:rPr lang="cs-CZ" sz="1100" baseline="0" dirty="0"/>
                        <a:t> BSM, </a:t>
                      </a:r>
                      <a:r>
                        <a:rPr lang="cs-CZ" sz="1100" baseline="0" dirty="0" err="1"/>
                        <a:t>Biosense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Webster</a:t>
                      </a:r>
                      <a:r>
                        <a:rPr lang="cs-CZ" sz="1100" baseline="0" dirty="0"/>
                        <a:t>, </a:t>
                      </a:r>
                      <a:endParaRPr lang="cs-CZ" sz="1100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baseline="0" dirty="0"/>
                        <a:t> Biotronik, </a:t>
                      </a:r>
                      <a:r>
                        <a:rPr lang="cs-CZ" sz="1100" baseline="0" dirty="0" err="1"/>
                        <a:t>Boehringer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Ingelheim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Daiichi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Sankyo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Medtronic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Merck</a:t>
                      </a:r>
                      <a:r>
                        <a:rPr lang="cs-CZ" sz="1100" baseline="0" dirty="0"/>
                        <a:t>,  MSD, </a:t>
                      </a:r>
                      <a:r>
                        <a:rPr lang="cs-CZ" sz="1100" baseline="0" dirty="0" err="1"/>
                        <a:t>MYlan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Pfizer</a:t>
                      </a:r>
                      <a:r>
                        <a:rPr lang="cs-CZ" sz="1100" baseline="0" dirty="0"/>
                        <a:t>, Pro Med, St </a:t>
                      </a:r>
                      <a:r>
                        <a:rPr lang="cs-CZ" sz="1100" baseline="0" dirty="0" err="1"/>
                        <a:t>Jude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Medical</a:t>
                      </a:r>
                      <a:r>
                        <a:rPr lang="cs-CZ" sz="1100" baseline="0" dirty="0"/>
                        <a:t>/</a:t>
                      </a:r>
                      <a:r>
                        <a:rPr lang="cs-CZ" sz="1100" baseline="0" dirty="0" err="1"/>
                        <a:t>Abbott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8064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Člen poradních sborů (</a:t>
                      </a:r>
                      <a:r>
                        <a:rPr lang="cs-CZ" sz="1200" dirty="0" err="1"/>
                        <a:t>advisory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boards</a:t>
                      </a:r>
                      <a:r>
                        <a:rPr lang="cs-CZ" sz="1200" dirty="0"/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/>
                        <a:t>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/>
                        <a:t>Bayer,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Biosense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Webster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Boehringer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Ingelheim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Daiichi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Sankyo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Medtronic</a:t>
                      </a:r>
                      <a:r>
                        <a:rPr lang="cs-CZ" sz="1100" baseline="0" dirty="0"/>
                        <a:t>, Merit </a:t>
                      </a:r>
                      <a:r>
                        <a:rPr lang="cs-CZ" sz="1100" baseline="0" dirty="0" err="1"/>
                        <a:t>Medical</a:t>
                      </a:r>
                      <a:r>
                        <a:rPr lang="cs-CZ" sz="1100" baseline="0" dirty="0"/>
                        <a:t>,  St </a:t>
                      </a:r>
                      <a:r>
                        <a:rPr lang="cs-CZ" sz="1100" baseline="0" dirty="0" err="1"/>
                        <a:t>Jude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Medical</a:t>
                      </a:r>
                      <a:r>
                        <a:rPr lang="cs-CZ" sz="1100" baseline="0" dirty="0"/>
                        <a:t>/</a:t>
                      </a:r>
                      <a:r>
                        <a:rPr lang="cs-CZ" sz="1100" baseline="0" dirty="0" err="1"/>
                        <a:t>Abbott</a:t>
                      </a:r>
                      <a:endParaRPr lang="cs-CZ" sz="1100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Podpora výzkumu / granty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80644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1200" dirty="0"/>
                        <a:t>Jiné honoráře (např. za klinické studie či registry)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dirty="0" err="1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err="1"/>
                        <a:t>Affera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Biosense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Webster</a:t>
                      </a:r>
                      <a:r>
                        <a:rPr lang="cs-CZ" sz="1100" baseline="0" dirty="0"/>
                        <a:t>, </a:t>
                      </a:r>
                      <a:endParaRPr lang="cs-CZ" sz="1100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1100" baseline="0" dirty="0"/>
                        <a:t> Biotronik, </a:t>
                      </a:r>
                      <a:r>
                        <a:rPr lang="cs-CZ" sz="1100" baseline="0" dirty="0" err="1"/>
                        <a:t>Daiichi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Sankyo</a:t>
                      </a:r>
                      <a:r>
                        <a:rPr lang="cs-CZ" sz="1100" baseline="0" dirty="0"/>
                        <a:t>, </a:t>
                      </a:r>
                      <a:r>
                        <a:rPr lang="cs-CZ" sz="1100" baseline="0" dirty="0" err="1"/>
                        <a:t>Medtronic</a:t>
                      </a:r>
                      <a:r>
                        <a:rPr lang="cs-CZ" sz="1100" baseline="0" dirty="0"/>
                        <a:t>, St </a:t>
                      </a:r>
                      <a:r>
                        <a:rPr lang="cs-CZ" sz="1100" baseline="0" dirty="0" err="1"/>
                        <a:t>Jude</a:t>
                      </a:r>
                      <a:r>
                        <a:rPr lang="cs-CZ" sz="1100" baseline="0" dirty="0"/>
                        <a:t> </a:t>
                      </a:r>
                      <a:r>
                        <a:rPr lang="cs-CZ" sz="1100" baseline="0" dirty="0" err="1"/>
                        <a:t>Medical</a:t>
                      </a:r>
                      <a:r>
                        <a:rPr lang="cs-CZ" sz="1100" baseline="0" dirty="0"/>
                        <a:t>/</a:t>
                      </a:r>
                      <a:r>
                        <a:rPr lang="cs-CZ" sz="1100" baseline="0" dirty="0" err="1"/>
                        <a:t>Abbott</a:t>
                      </a:r>
                      <a:endParaRPr lang="cs-CZ" sz="1100" dirty="0"/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99592" y="0"/>
            <a:ext cx="7921489" cy="997538"/>
          </a:xfrm>
        </p:spPr>
        <p:txBody>
          <a:bodyPr/>
          <a:lstStyle/>
          <a:p>
            <a:pPr algn="l"/>
            <a:r>
              <a:rPr lang="cs-CZ" sz="3600" dirty="0"/>
              <a:t>Deklarace konfliktu zájmů</a:t>
            </a:r>
          </a:p>
        </p:txBody>
      </p:sp>
    </p:spTree>
    <p:extLst>
      <p:ext uri="{BB962C8B-B14F-4D97-AF65-F5344CB8AC3E}">
        <p14:creationId xmlns:p14="http://schemas.microsoft.com/office/powerpoint/2010/main" val="262216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ímek obrazovky 2016-01-08 v 16.39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058866"/>
            <a:ext cx="4573588" cy="2738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nímek obrazovky 2016-01-08 v 16.39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2139953"/>
            <a:ext cx="4392613" cy="214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142874" y="4561187"/>
            <a:ext cx="47022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666699"/>
                </a:solidFill>
              </a:rPr>
              <a:t>Palaniswamy</a:t>
            </a:r>
            <a:r>
              <a:rPr lang="en-US" sz="1400" dirty="0">
                <a:solidFill>
                  <a:srgbClr val="666699"/>
                </a:solidFill>
              </a:rPr>
              <a:t> C, et al. Heart Rhythm 2014;11:2056–2063</a:t>
            </a:r>
          </a:p>
        </p:txBody>
      </p:sp>
      <p:sp>
        <p:nvSpPr>
          <p:cNvPr id="51204" name="Title 1"/>
          <p:cNvSpPr>
            <a:spLocks noGrp="1"/>
          </p:cNvSpPr>
          <p:nvPr>
            <p:ph type="title"/>
          </p:nvPr>
        </p:nvSpPr>
        <p:spPr>
          <a:xfrm>
            <a:off x="142874" y="123825"/>
            <a:ext cx="9034463" cy="857250"/>
          </a:xfrm>
        </p:spPr>
        <p:txBody>
          <a:bodyPr/>
          <a:lstStyle/>
          <a:p>
            <a:pPr algn="l"/>
            <a:r>
              <a:rPr lang="en-US" sz="2800" dirty="0" err="1">
                <a:latin typeface="Arial" charset="0"/>
              </a:rPr>
              <a:t>Zkušenost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hraje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klíčovou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roli</a:t>
            </a:r>
            <a:br>
              <a:rPr lang="en-US" sz="2800" dirty="0">
                <a:latin typeface="Arial" charset="0"/>
              </a:rPr>
            </a:br>
            <a:r>
              <a:rPr lang="en-US" sz="2800" dirty="0">
                <a:latin typeface="Arial" charset="0"/>
              </a:rPr>
              <a:t>US Nationwide Sample (VT ablation)</a:t>
            </a:r>
          </a:p>
        </p:txBody>
      </p:sp>
    </p:spTree>
    <p:extLst>
      <p:ext uri="{BB962C8B-B14F-4D97-AF65-F5344CB8AC3E}">
        <p14:creationId xmlns:p14="http://schemas.microsoft.com/office/powerpoint/2010/main" val="4187119160"/>
      </p:ext>
    </p:extLst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4" y="87475"/>
            <a:ext cx="8893175" cy="756084"/>
          </a:xfrm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en-US" sz="2000" dirty="0" err="1">
                <a:ea typeface="+mj-ea"/>
              </a:rPr>
              <a:t>Počet</a:t>
            </a:r>
            <a:r>
              <a:rPr lang="en-US" sz="2000" dirty="0">
                <a:ea typeface="+mj-ea"/>
              </a:rPr>
              <a:t> </a:t>
            </a:r>
            <a:r>
              <a:rPr lang="en-US" sz="2000" dirty="0" err="1">
                <a:ea typeface="+mj-ea"/>
              </a:rPr>
              <a:t>komplikací</a:t>
            </a:r>
            <a:r>
              <a:rPr lang="en-US" sz="2000" dirty="0">
                <a:ea typeface="+mj-ea"/>
              </a:rPr>
              <a:t> v </a:t>
            </a:r>
            <a:r>
              <a:rPr lang="en-US" sz="2000" dirty="0" err="1">
                <a:ea typeface="+mj-ea"/>
              </a:rPr>
              <a:t>expertních</a:t>
            </a:r>
            <a:r>
              <a:rPr lang="en-US" sz="2000" dirty="0">
                <a:ea typeface="+mj-ea"/>
              </a:rPr>
              <a:t> </a:t>
            </a:r>
            <a:r>
              <a:rPr lang="en-US" sz="2000" dirty="0" err="1">
                <a:ea typeface="+mj-ea"/>
              </a:rPr>
              <a:t>velkoobjemových</a:t>
            </a:r>
            <a:r>
              <a:rPr lang="en-US" sz="2000" dirty="0">
                <a:ea typeface="+mj-ea"/>
              </a:rPr>
              <a:t> </a:t>
            </a:r>
            <a:r>
              <a:rPr lang="en-US" sz="2000" dirty="0" err="1">
                <a:ea typeface="+mj-ea"/>
              </a:rPr>
              <a:t>centrech</a:t>
            </a:r>
            <a:r>
              <a:rPr lang="en-US" sz="2000" dirty="0">
                <a:ea typeface="+mj-ea"/>
              </a:rPr>
              <a:t> je </a:t>
            </a:r>
            <a:r>
              <a:rPr lang="en-US" sz="2000" dirty="0" err="1">
                <a:ea typeface="+mj-ea"/>
              </a:rPr>
              <a:t>nízký</a:t>
            </a:r>
            <a:br>
              <a:rPr lang="en-US" sz="2000" dirty="0">
                <a:ea typeface="+mj-ea"/>
              </a:rPr>
            </a:br>
            <a:r>
              <a:rPr lang="en-US" sz="1600" dirty="0">
                <a:ea typeface="+mj-ea"/>
              </a:rPr>
              <a:t>(</a:t>
            </a:r>
            <a:r>
              <a:rPr lang="en-US" sz="1600" dirty="0" err="1">
                <a:ea typeface="+mj-ea"/>
              </a:rPr>
              <a:t>ablace</a:t>
            </a:r>
            <a:r>
              <a:rPr lang="en-US" sz="1600" dirty="0">
                <a:ea typeface="+mj-ea"/>
              </a:rPr>
              <a:t> u </a:t>
            </a:r>
            <a:r>
              <a:rPr lang="en-US" sz="1600" dirty="0" err="1">
                <a:ea typeface="+mj-ea"/>
              </a:rPr>
              <a:t>nemocných</a:t>
            </a:r>
            <a:r>
              <a:rPr lang="en-US" sz="1600" dirty="0">
                <a:ea typeface="+mj-ea"/>
              </a:rPr>
              <a:t> se </a:t>
            </a:r>
            <a:r>
              <a:rPr lang="en-US" sz="1600" dirty="0" err="1">
                <a:ea typeface="+mj-ea"/>
              </a:rPr>
              <a:t>strukturním</a:t>
            </a:r>
            <a:r>
              <a:rPr lang="en-US" sz="1600" dirty="0">
                <a:ea typeface="+mj-ea"/>
              </a:rPr>
              <a:t> </a:t>
            </a:r>
            <a:r>
              <a:rPr lang="en-US" sz="1600" dirty="0" err="1">
                <a:ea typeface="+mj-ea"/>
              </a:rPr>
              <a:t>postižením</a:t>
            </a:r>
            <a:r>
              <a:rPr lang="en-US" sz="1600" dirty="0">
                <a:ea typeface="+mj-ea"/>
              </a:rPr>
              <a:t>, </a:t>
            </a:r>
            <a:r>
              <a:rPr lang="en-US" sz="1600" dirty="0" err="1">
                <a:ea typeface="+mj-ea"/>
              </a:rPr>
              <a:t>cca</a:t>
            </a:r>
            <a:r>
              <a:rPr lang="en-US" sz="1600" dirty="0">
                <a:ea typeface="+mj-ea"/>
              </a:rPr>
              <a:t> 1/3 </a:t>
            </a:r>
            <a:r>
              <a:rPr lang="en-US" sz="1600" dirty="0" err="1">
                <a:ea typeface="+mj-ea"/>
              </a:rPr>
              <a:t>při</a:t>
            </a:r>
            <a:r>
              <a:rPr lang="en-US" sz="1600" dirty="0">
                <a:ea typeface="+mj-ea"/>
              </a:rPr>
              <a:t> </a:t>
            </a:r>
            <a:r>
              <a:rPr lang="en-US" sz="1600" dirty="0" err="1">
                <a:ea typeface="+mj-ea"/>
              </a:rPr>
              <a:t>elektrické</a:t>
            </a:r>
            <a:r>
              <a:rPr lang="en-US" sz="1600" dirty="0">
                <a:ea typeface="+mj-ea"/>
              </a:rPr>
              <a:t> </a:t>
            </a:r>
            <a:r>
              <a:rPr lang="en-US" sz="1600" dirty="0" err="1">
                <a:ea typeface="+mj-ea"/>
              </a:rPr>
              <a:t>bouři</a:t>
            </a:r>
            <a:r>
              <a:rPr lang="en-US" sz="1600" dirty="0">
                <a:ea typeface="+mj-ea"/>
              </a:rPr>
              <a:t>)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63575" y="843559"/>
            <a:ext cx="8229600" cy="3394472"/>
          </a:xfrm>
        </p:spPr>
        <p:txBody>
          <a:bodyPr/>
          <a:lstStyle/>
          <a:p>
            <a:pPr>
              <a:spcBef>
                <a:spcPts val="75"/>
              </a:spcBef>
            </a:pPr>
            <a:r>
              <a:rPr lang="en-US" sz="1600" b="1" dirty="0">
                <a:latin typeface="Arial" charset="0"/>
              </a:rPr>
              <a:t>Boston: SHD 6% </a:t>
            </a:r>
          </a:p>
          <a:p>
            <a:pPr lvl="1">
              <a:spcBef>
                <a:spcPts val="75"/>
              </a:spcBef>
            </a:pPr>
            <a:r>
              <a:rPr lang="en-US" sz="1400" dirty="0">
                <a:latin typeface="Arial" charset="0"/>
              </a:rPr>
              <a:t>Procedure related mortality 0.4 % </a:t>
            </a:r>
          </a:p>
          <a:p>
            <a:pPr lvl="1">
              <a:spcBef>
                <a:spcPts val="75"/>
              </a:spcBef>
            </a:pPr>
            <a:r>
              <a:rPr lang="en-US" sz="1400" dirty="0" err="1">
                <a:latin typeface="Arial" charset="0"/>
              </a:rPr>
              <a:t>Tamponade</a:t>
            </a:r>
            <a:r>
              <a:rPr lang="en-US" sz="1400" dirty="0">
                <a:latin typeface="Arial" charset="0"/>
              </a:rPr>
              <a:t> 1.4 %</a:t>
            </a:r>
          </a:p>
          <a:p>
            <a:pPr lvl="1">
              <a:spcBef>
                <a:spcPts val="75"/>
              </a:spcBef>
            </a:pPr>
            <a:r>
              <a:rPr lang="en-US" sz="1400" dirty="0">
                <a:latin typeface="Arial" charset="0"/>
              </a:rPr>
              <a:t>CVA 0.8 %</a:t>
            </a:r>
          </a:p>
          <a:p>
            <a:pPr lvl="1">
              <a:spcBef>
                <a:spcPts val="75"/>
              </a:spcBef>
            </a:pPr>
            <a:r>
              <a:rPr lang="en-US" sz="1400" dirty="0">
                <a:latin typeface="Arial" charset="0"/>
              </a:rPr>
              <a:t>Vascular 2 %</a:t>
            </a:r>
          </a:p>
          <a:p>
            <a:pPr>
              <a:spcBef>
                <a:spcPts val="75"/>
              </a:spcBef>
            </a:pPr>
            <a:r>
              <a:rPr lang="en-US" sz="1600" b="1" dirty="0">
                <a:latin typeface="Arial" charset="0"/>
              </a:rPr>
              <a:t>Milan: SHD 7.</a:t>
            </a:r>
            <a:r>
              <a:rPr lang="cs-CZ" sz="1600" b="1" dirty="0">
                <a:latin typeface="Arial" charset="0"/>
              </a:rPr>
              <a:t>7</a:t>
            </a:r>
            <a:r>
              <a:rPr lang="en-US" sz="1600" b="1" dirty="0">
                <a:latin typeface="Arial" charset="0"/>
              </a:rPr>
              <a:t>%</a:t>
            </a:r>
          </a:p>
          <a:p>
            <a:pPr lvl="1">
              <a:spcBef>
                <a:spcPts val="75"/>
              </a:spcBef>
            </a:pPr>
            <a:r>
              <a:rPr lang="en-US" sz="1400" dirty="0">
                <a:latin typeface="Arial" charset="0"/>
              </a:rPr>
              <a:t>Procedure related mortality 0.2 %, in-hospital 1.7 %</a:t>
            </a:r>
          </a:p>
          <a:p>
            <a:pPr lvl="1">
              <a:spcBef>
                <a:spcPts val="75"/>
              </a:spcBef>
            </a:pPr>
            <a:r>
              <a:rPr lang="en-US" sz="1400" dirty="0" err="1">
                <a:latin typeface="Arial" charset="0"/>
              </a:rPr>
              <a:t>Tamponade</a:t>
            </a:r>
            <a:r>
              <a:rPr lang="en-US" sz="1400" dirty="0">
                <a:latin typeface="Arial" charset="0"/>
              </a:rPr>
              <a:t> 2 %</a:t>
            </a:r>
          </a:p>
          <a:p>
            <a:pPr lvl="1">
              <a:spcBef>
                <a:spcPts val="75"/>
              </a:spcBef>
            </a:pPr>
            <a:r>
              <a:rPr lang="en-US" sz="1400" dirty="0">
                <a:latin typeface="Arial" charset="0"/>
              </a:rPr>
              <a:t>CVA 0 %</a:t>
            </a:r>
          </a:p>
          <a:p>
            <a:pPr lvl="1">
              <a:spcBef>
                <a:spcPts val="75"/>
              </a:spcBef>
            </a:pPr>
            <a:r>
              <a:rPr lang="en-US" sz="1400" dirty="0">
                <a:latin typeface="Arial" charset="0"/>
              </a:rPr>
              <a:t>Vascular 4 %</a:t>
            </a:r>
          </a:p>
          <a:p>
            <a:pPr>
              <a:spcBef>
                <a:spcPts val="75"/>
              </a:spcBef>
            </a:pPr>
            <a:r>
              <a:rPr lang="en-US" sz="1600" b="1" dirty="0">
                <a:latin typeface="Arial" charset="0"/>
              </a:rPr>
              <a:t>Prague: SHD 8 %</a:t>
            </a:r>
          </a:p>
          <a:p>
            <a:pPr lvl="1">
              <a:spcBef>
                <a:spcPts val="75"/>
              </a:spcBef>
            </a:pPr>
            <a:r>
              <a:rPr lang="en-US" sz="1400" dirty="0">
                <a:latin typeface="Arial" charset="0"/>
              </a:rPr>
              <a:t>Procedure related mortality 0 %, 30 day 2.7%</a:t>
            </a:r>
          </a:p>
          <a:p>
            <a:pPr lvl="1">
              <a:spcBef>
                <a:spcPts val="75"/>
              </a:spcBef>
            </a:pPr>
            <a:r>
              <a:rPr lang="en-US" sz="1400" dirty="0" err="1">
                <a:latin typeface="Arial" charset="0"/>
              </a:rPr>
              <a:t>Tamponade</a:t>
            </a:r>
            <a:r>
              <a:rPr lang="en-US" sz="1400" dirty="0">
                <a:latin typeface="Arial" charset="0"/>
              </a:rPr>
              <a:t> 0.4 %</a:t>
            </a:r>
          </a:p>
          <a:p>
            <a:pPr lvl="1">
              <a:spcBef>
                <a:spcPts val="75"/>
              </a:spcBef>
            </a:pPr>
            <a:r>
              <a:rPr lang="en-US" sz="1400" dirty="0">
                <a:latin typeface="Arial" charset="0"/>
              </a:rPr>
              <a:t>CVA 0.8 %</a:t>
            </a:r>
          </a:p>
          <a:p>
            <a:pPr lvl="1">
              <a:spcBef>
                <a:spcPts val="75"/>
              </a:spcBef>
            </a:pPr>
            <a:r>
              <a:rPr lang="en-US" sz="1400" dirty="0">
                <a:latin typeface="Arial" charset="0"/>
              </a:rPr>
              <a:t>Vascular 4.7 %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179390" y="4371951"/>
            <a:ext cx="43213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666699"/>
                </a:solidFill>
              </a:rPr>
              <a:t>Bohnen</a:t>
            </a:r>
            <a:r>
              <a:rPr lang="en-US" sz="1400" dirty="0">
                <a:solidFill>
                  <a:srgbClr val="666699"/>
                </a:solidFill>
              </a:rPr>
              <a:t> M, et al. Heart Rhythm 2011;8:1661–1666</a:t>
            </a:r>
          </a:p>
          <a:p>
            <a:r>
              <a:rPr lang="en-US" sz="1400" dirty="0" err="1">
                <a:solidFill>
                  <a:srgbClr val="666699"/>
                </a:solidFill>
              </a:rPr>
              <a:t>Peichl</a:t>
            </a:r>
            <a:r>
              <a:rPr lang="en-US" sz="1400" dirty="0">
                <a:solidFill>
                  <a:srgbClr val="666699"/>
                </a:solidFill>
              </a:rPr>
              <a:t> P, et al. – </a:t>
            </a:r>
            <a:r>
              <a:rPr lang="cs-CZ" sz="1400" dirty="0" err="1">
                <a:solidFill>
                  <a:srgbClr val="666699"/>
                </a:solidFill>
              </a:rPr>
              <a:t>Circ</a:t>
            </a:r>
            <a:r>
              <a:rPr lang="cs-CZ" sz="1400" dirty="0">
                <a:solidFill>
                  <a:srgbClr val="666699"/>
                </a:solidFill>
              </a:rPr>
              <a:t> EP, 2014:4:684-90</a:t>
            </a:r>
            <a:endParaRPr lang="en-US" sz="1400" dirty="0">
              <a:solidFill>
                <a:srgbClr val="666699"/>
              </a:solidFill>
            </a:endParaRPr>
          </a:p>
          <a:p>
            <a:r>
              <a:rPr lang="en-US" sz="1400" dirty="0">
                <a:solidFill>
                  <a:srgbClr val="666699"/>
                </a:solidFill>
              </a:rPr>
              <a:t>Della Bella P, et al. Circulation. 2013;127:1359-1368</a:t>
            </a:r>
          </a:p>
          <a:p>
            <a:endParaRPr lang="en-US" sz="140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5828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4A8E19-6471-E841-8AA8-BC5EBB10C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95686"/>
            <a:ext cx="8229600" cy="857250"/>
          </a:xfrm>
        </p:spPr>
        <p:txBody>
          <a:bodyPr/>
          <a:lstStyle/>
          <a:p>
            <a:pPr algn="l"/>
            <a:r>
              <a:rPr lang="cs-CZ" dirty="0"/>
              <a:t>Stále je co zlepšovat …</a:t>
            </a:r>
          </a:p>
        </p:txBody>
      </p:sp>
    </p:spTree>
    <p:extLst>
      <p:ext uri="{BB962C8B-B14F-4D97-AF65-F5344CB8AC3E}">
        <p14:creationId xmlns:p14="http://schemas.microsoft.com/office/powerpoint/2010/main" val="2590449232"/>
      </p:ext>
    </p:extLst>
  </p:cSld>
  <p:clrMapOvr>
    <a:masterClrMapping/>
  </p:clrMapOvr>
  <p:transition spd="med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Snímek obrazovky 2017-06-25 v 8.49.1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5"/>
          <a:stretch>
            <a:fillRect/>
          </a:stretch>
        </p:blipFill>
        <p:spPr bwMode="auto">
          <a:xfrm>
            <a:off x="3671888" y="1059582"/>
            <a:ext cx="5364162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4" descr="Snímek obrazovky 2017-06-25 v 8.48.2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75806"/>
            <a:ext cx="51879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5" descr="Snímek obrazovky 2017-06-25 v 8.47.4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2" y="1275482"/>
            <a:ext cx="3386137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itle 1"/>
          <p:cNvSpPr>
            <a:spLocks noGrp="1"/>
          </p:cNvSpPr>
          <p:nvPr>
            <p:ph type="title"/>
          </p:nvPr>
        </p:nvSpPr>
        <p:spPr>
          <a:xfrm>
            <a:off x="173832" y="-96041"/>
            <a:ext cx="8862218" cy="857250"/>
          </a:xfrm>
        </p:spPr>
        <p:txBody>
          <a:bodyPr/>
          <a:lstStyle/>
          <a:p>
            <a:pPr algn="l"/>
            <a:r>
              <a:rPr lang="en-US" sz="3200" dirty="0">
                <a:latin typeface="Arial" charset="0"/>
              </a:rPr>
              <a:t>Cesta k </a:t>
            </a:r>
            <a:r>
              <a:rPr lang="en-US" sz="3200" dirty="0" err="1">
                <a:latin typeface="Arial" charset="0"/>
              </a:rPr>
              <a:t>snížení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lokálních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komplikací</a:t>
            </a:r>
            <a:r>
              <a:rPr lang="en-US" sz="3200" dirty="0">
                <a:latin typeface="Arial" charset="0"/>
              </a:rPr>
              <a:t> v </a:t>
            </a:r>
            <a:r>
              <a:rPr lang="en-US" sz="3200" dirty="0" err="1">
                <a:latin typeface="Arial" charset="0"/>
              </a:rPr>
              <a:t>třísle</a:t>
            </a:r>
            <a:endParaRPr lang="en-US" sz="3200" dirty="0">
              <a:latin typeface="Arial" charset="0"/>
            </a:endParaRPr>
          </a:p>
        </p:txBody>
      </p:sp>
      <p:sp>
        <p:nvSpPr>
          <p:cNvPr id="59397" name="Rectangle 7"/>
          <p:cNvSpPr>
            <a:spLocks noChangeArrowheads="1"/>
          </p:cNvSpPr>
          <p:nvPr/>
        </p:nvSpPr>
        <p:spPr bwMode="auto">
          <a:xfrm>
            <a:off x="5435600" y="3489327"/>
            <a:ext cx="3760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>
                <a:solidFill>
                  <a:srgbClr val="666699"/>
                </a:solidFill>
              </a:rPr>
              <a:t>Yamagata K, et al. Europace 2017,</a:t>
            </a:r>
          </a:p>
          <a:p>
            <a:r>
              <a:rPr lang="fr-FR">
                <a:solidFill>
                  <a:srgbClr val="666699"/>
                </a:solidFill>
              </a:rPr>
              <a:t> doi:10.1093/europace/eux175</a:t>
            </a:r>
            <a:endParaRPr lang="en-US">
              <a:solidFill>
                <a:srgbClr val="666699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83C4040-F62F-1049-9599-D72F052EF974}"/>
              </a:ext>
            </a:extLst>
          </p:cNvPr>
          <p:cNvSpPr txBox="1"/>
          <p:nvPr/>
        </p:nvSpPr>
        <p:spPr>
          <a:xfrm>
            <a:off x="171848" y="680008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Ultrazvukem navigovaná punkce přístupových cév v třísle</a:t>
            </a:r>
          </a:p>
        </p:txBody>
      </p:sp>
    </p:spTree>
    <p:extLst>
      <p:ext uri="{BB962C8B-B14F-4D97-AF65-F5344CB8AC3E}">
        <p14:creationId xmlns:p14="http://schemas.microsoft.com/office/powerpoint/2010/main" val="3280535576"/>
      </p:ext>
    </p:extLst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/>
          <a:lstStyle/>
          <a:p>
            <a:pPr algn="l"/>
            <a:r>
              <a:rPr lang="en-US" sz="3200" dirty="0" err="1"/>
              <a:t>Ablace</a:t>
            </a:r>
            <a:r>
              <a:rPr lang="en-US" sz="3200" dirty="0"/>
              <a:t> KT s </a:t>
            </a:r>
            <a:r>
              <a:rPr lang="en-US" sz="3200" dirty="0" err="1"/>
              <a:t>navigací</a:t>
            </a:r>
            <a:r>
              <a:rPr lang="en-US" sz="3200" dirty="0"/>
              <a:t> 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3207"/>
            <a:ext cx="8229600" cy="339447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2008‐2017 IBM </a:t>
            </a:r>
            <a:r>
              <a:rPr lang="en-US" sz="1800" dirty="0" err="1"/>
              <a:t>MarketScan</a:t>
            </a:r>
            <a:r>
              <a:rPr lang="en-US" sz="1800" dirty="0"/>
              <a:t> Commercial and Medicare Supplemental databases</a:t>
            </a:r>
          </a:p>
          <a:p>
            <a:pPr>
              <a:lnSpc>
                <a:spcPct val="90000"/>
              </a:lnSpc>
            </a:pPr>
            <a:r>
              <a:rPr lang="en-US" sz="1800" dirty="0" err="1"/>
              <a:t>Ablace</a:t>
            </a:r>
            <a:r>
              <a:rPr lang="en-US" sz="1800" dirty="0"/>
              <a:t> s a bez ICE, propensity matching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1324 </a:t>
            </a:r>
            <a:r>
              <a:rPr lang="en-US" sz="1800" dirty="0" err="1"/>
              <a:t>pacientů</a:t>
            </a:r>
            <a:r>
              <a:rPr lang="en-US" sz="1800" dirty="0"/>
              <a:t> (ICE: 662; non‐ICE: 662) 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4" name="Picture 3" descr="Snímek obrazovky 2020-08-15 v 22.01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9702"/>
            <a:ext cx="4775194" cy="28811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63834" y="3939902"/>
            <a:ext cx="3268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666699"/>
                </a:solidFill>
              </a:rPr>
              <a:t>Field ME, et al. JCE 2020;31:417–422.</a:t>
            </a:r>
          </a:p>
        </p:txBody>
      </p:sp>
    </p:spTree>
    <p:extLst>
      <p:ext uri="{BB962C8B-B14F-4D97-AF65-F5344CB8AC3E}">
        <p14:creationId xmlns:p14="http://schemas.microsoft.com/office/powerpoint/2010/main" val="3525492717"/>
      </p:ext>
    </p:extLst>
  </p:cSld>
  <p:clrMapOvr>
    <a:masterClrMapping/>
  </p:clrMapOvr>
  <p:transition spd="med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3661" y="2211710"/>
            <a:ext cx="1944216" cy="857250"/>
          </a:xfrm>
        </p:spPr>
        <p:txBody>
          <a:bodyPr/>
          <a:lstStyle/>
          <a:p>
            <a:pPr algn="l"/>
            <a:r>
              <a:rPr lang="en-US" sz="2000" b="0" dirty="0" err="1">
                <a:solidFill>
                  <a:schemeClr val="tx1"/>
                </a:solidFill>
              </a:rPr>
              <a:t>Chirurgické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okénko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na</a:t>
            </a:r>
            <a:r>
              <a:rPr lang="en-US" sz="2000" b="0" dirty="0">
                <a:solidFill>
                  <a:schemeClr val="tx1"/>
                </a:solidFill>
              </a:rPr>
              <a:t> EP </a:t>
            </a:r>
            <a:r>
              <a:rPr lang="en-US" sz="2000" b="0" dirty="0" err="1">
                <a:solidFill>
                  <a:schemeClr val="tx1"/>
                </a:solidFill>
              </a:rPr>
              <a:t>sále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(</a:t>
            </a:r>
            <a:r>
              <a:rPr lang="en-US" sz="2000" b="0" dirty="0" err="1">
                <a:solidFill>
                  <a:schemeClr val="tx1"/>
                </a:solidFill>
              </a:rPr>
              <a:t>pacient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po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náhradě</a:t>
            </a:r>
            <a:r>
              <a:rPr lang="en-US" sz="2000" b="0" dirty="0">
                <a:solidFill>
                  <a:schemeClr val="tx1"/>
                </a:solidFill>
              </a:rPr>
              <a:t> mi a </a:t>
            </a:r>
            <a:r>
              <a:rPr lang="en-US" sz="2000" b="0" dirty="0" err="1">
                <a:solidFill>
                  <a:schemeClr val="tx1"/>
                </a:solidFill>
              </a:rPr>
              <a:t>ao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chlopně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mechanickými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protézami</a:t>
            </a:r>
            <a:r>
              <a:rPr lang="en-US" sz="2000" b="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" name="Picture 3" descr="IMG_977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59582"/>
            <a:ext cx="4581128" cy="343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60D113-3AE7-D846-98E8-BB818CE89E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/>
          <a:stretch/>
        </p:blipFill>
        <p:spPr>
          <a:xfrm>
            <a:off x="251519" y="267494"/>
            <a:ext cx="3382645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0F404A2-D597-A749-9F9E-A780687AEE03}"/>
              </a:ext>
            </a:extLst>
          </p:cNvPr>
          <p:cNvSpPr txBox="1">
            <a:spLocks/>
          </p:cNvSpPr>
          <p:nvPr/>
        </p:nvSpPr>
        <p:spPr bwMode="auto">
          <a:xfrm>
            <a:off x="3815310" y="171748"/>
            <a:ext cx="511256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9pPr>
          </a:lstStyle>
          <a:p>
            <a:pPr algn="l"/>
            <a:r>
              <a:rPr lang="cs-CZ" sz="2400" kern="0" dirty="0"/>
              <a:t>Kombinované výkony z </a:t>
            </a:r>
            <a:r>
              <a:rPr lang="cs-CZ" sz="2400" kern="0" dirty="0" err="1"/>
              <a:t>minithorakotomie</a:t>
            </a:r>
            <a:endParaRPr lang="cs-CZ" sz="2400" kern="0" dirty="0"/>
          </a:p>
        </p:txBody>
      </p:sp>
    </p:spTree>
    <p:extLst>
      <p:ext uri="{BB962C8B-B14F-4D97-AF65-F5344CB8AC3E}">
        <p14:creationId xmlns:p14="http://schemas.microsoft.com/office/powerpoint/2010/main" val="126777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F273D3D-A615-B343-8D36-5128966A9A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66"/>
            <a:ext cx="6804248" cy="52684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B06187-1571-244F-8A54-9B86E240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613" y="1059582"/>
            <a:ext cx="2339751" cy="857250"/>
          </a:xfrm>
        </p:spPr>
        <p:txBody>
          <a:bodyPr/>
          <a:lstStyle/>
          <a:p>
            <a:pPr algn="l"/>
            <a:r>
              <a:rPr lang="en-US" sz="2400" dirty="0" err="1"/>
              <a:t>Emergentních</a:t>
            </a:r>
            <a:r>
              <a:rPr lang="en-US" sz="2400" dirty="0"/>
              <a:t> </a:t>
            </a:r>
            <a:r>
              <a:rPr lang="en-US" sz="2400" dirty="0" err="1"/>
              <a:t>ablací</a:t>
            </a:r>
            <a:r>
              <a:rPr lang="en-US" sz="2400" dirty="0"/>
              <a:t> </a:t>
            </a:r>
            <a:r>
              <a:rPr lang="en-US" sz="2400" dirty="0" err="1"/>
              <a:t>přibývá</a:t>
            </a:r>
            <a:r>
              <a:rPr lang="en-US" sz="2400" dirty="0"/>
              <a:t>, </a:t>
            </a:r>
            <a:r>
              <a:rPr lang="en-US" sz="2400" dirty="0" err="1"/>
              <a:t>též</a:t>
            </a:r>
            <a:r>
              <a:rPr lang="en-US" sz="2400" dirty="0"/>
              <a:t> </a:t>
            </a:r>
            <a:r>
              <a:rPr lang="en-US" sz="2400" dirty="0" err="1"/>
              <a:t>ablací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mechanické</a:t>
            </a:r>
            <a:r>
              <a:rPr lang="en-US" sz="2400" dirty="0"/>
              <a:t> </a:t>
            </a:r>
            <a:r>
              <a:rPr lang="en-US" sz="2400" dirty="0" err="1"/>
              <a:t>podpoře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76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>
          <a:xfrm>
            <a:off x="353450" y="704416"/>
            <a:ext cx="2889796" cy="2035969"/>
          </a:xfrm>
        </p:spPr>
        <p:txBody>
          <a:bodyPr/>
          <a:lstStyle/>
          <a:p>
            <a:pPr>
              <a:buFontTx/>
              <a:buNone/>
            </a:pPr>
            <a:r>
              <a:rPr lang="en-US" sz="1500" dirty="0">
                <a:latin typeface="Arial" charset="0"/>
              </a:rPr>
              <a:t>Case</a:t>
            </a:r>
          </a:p>
          <a:p>
            <a:pPr>
              <a:buFontTx/>
              <a:buNone/>
            </a:pPr>
            <a:r>
              <a:rPr lang="en-US" sz="1500" dirty="0">
                <a:latin typeface="Arial" charset="0"/>
              </a:rPr>
              <a:t>55-year-old patient with IHD, terminal heart failure with left ventricular assist device (Heart Mate II)</a:t>
            </a:r>
          </a:p>
          <a:p>
            <a:pPr>
              <a:buFontTx/>
              <a:buNone/>
            </a:pPr>
            <a:r>
              <a:rPr lang="en-US" sz="1500" dirty="0">
                <a:latin typeface="Arial" charset="0"/>
              </a:rPr>
              <a:t>Recurrent runs of VT leading to hemodynamic deterioration</a:t>
            </a:r>
          </a:p>
          <a:p>
            <a:pPr>
              <a:buFontTx/>
              <a:buNone/>
            </a:pPr>
            <a:endParaRPr lang="en-US" sz="1500" dirty="0">
              <a:latin typeface="Arial" charset="0"/>
            </a:endParaRPr>
          </a:p>
        </p:txBody>
      </p:sp>
      <p:pic>
        <p:nvPicPr>
          <p:cNvPr id="9" name="Picture 2" descr="G:\To be distributed\KT u VAD\KT jirousek ablace na Heartmate\Final heart rhythm\Figure 1. klinicka kt+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06322"/>
            <a:ext cx="3374897" cy="230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7B908EE4-BB10-6041-9E81-C7BB653BECD9}"/>
              </a:ext>
            </a:extLst>
          </p:cNvPr>
          <p:cNvGrpSpPr/>
          <p:nvPr/>
        </p:nvGrpSpPr>
        <p:grpSpPr>
          <a:xfrm>
            <a:off x="323528" y="3008752"/>
            <a:ext cx="5976664" cy="1944829"/>
            <a:chOff x="1097218" y="3214300"/>
            <a:chExt cx="6229088" cy="1929200"/>
          </a:xfrm>
        </p:grpSpPr>
        <p:pic>
          <p:nvPicPr>
            <p:cNvPr id="24582" name="Picture 3" descr="G:\To be distributed\KT u VAD\KT jirousek ablace na Heartmate\edit\rtg + ice.ti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226790"/>
              <a:ext cx="4266474" cy="19167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362325"/>
              <a:ext cx="1401366" cy="178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ks0006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218" y="3214300"/>
              <a:ext cx="1988526" cy="19236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796" y="2188745"/>
            <a:ext cx="2195802" cy="2096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98D15190-71C1-C847-AF00-258870001DE2}"/>
              </a:ext>
            </a:extLst>
          </p:cNvPr>
          <p:cNvSpPr txBox="1">
            <a:spLocks/>
          </p:cNvSpPr>
          <p:nvPr/>
        </p:nvSpPr>
        <p:spPr bwMode="auto">
          <a:xfrm>
            <a:off x="323528" y="18375"/>
            <a:ext cx="8712968" cy="68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9pPr>
          </a:lstStyle>
          <a:p>
            <a:pPr algn="l"/>
            <a:r>
              <a:rPr lang="cs-CZ" sz="3600" kern="0" dirty="0"/>
              <a:t>Ablace se provádějí i na LVAD</a:t>
            </a:r>
          </a:p>
        </p:txBody>
      </p:sp>
    </p:spTree>
    <p:extLst>
      <p:ext uri="{BB962C8B-B14F-4D97-AF65-F5344CB8AC3E}">
        <p14:creationId xmlns:p14="http://schemas.microsoft.com/office/powerpoint/2010/main" val="16037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711D5-43A2-A445-873C-7FD726C34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32" y="40037"/>
            <a:ext cx="8682136" cy="857250"/>
          </a:xfrm>
        </p:spPr>
        <p:txBody>
          <a:bodyPr/>
          <a:lstStyle/>
          <a:p>
            <a:pPr algn="l"/>
            <a:r>
              <a:rPr lang="cs-CZ" sz="2000" dirty="0" err="1"/>
              <a:t>Kardiogenetika</a:t>
            </a:r>
            <a:r>
              <a:rPr lang="cs-CZ" sz="2000" dirty="0"/>
              <a:t> může pomoci v indikaci ablací u neischemických KMP: </a:t>
            </a:r>
            <a:r>
              <a:rPr lang="cs-CZ" sz="2000" dirty="0" err="1"/>
              <a:t>Nedesmozonální</a:t>
            </a:r>
            <a:r>
              <a:rPr lang="cs-CZ" sz="2000" dirty="0"/>
              <a:t> skupina má více </a:t>
            </a:r>
            <a:r>
              <a:rPr lang="cs-CZ" sz="2000" dirty="0" err="1"/>
              <a:t>rekurencí</a:t>
            </a:r>
            <a:r>
              <a:rPr lang="cs-CZ" sz="2000" dirty="0"/>
              <a:t> </a:t>
            </a:r>
            <a:r>
              <a:rPr lang="cs-CZ" sz="2000" dirty="0" err="1"/>
              <a:t>kT</a:t>
            </a:r>
            <a:r>
              <a:rPr lang="cs-CZ" sz="2000" dirty="0"/>
              <a:t> a horší prognózu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191A01D-67EE-8140-A137-6024B094BC9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31" y="1764318"/>
            <a:ext cx="7653536" cy="25553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F30BBF8-700B-E445-B909-F942857168F6}"/>
              </a:ext>
            </a:extLst>
          </p:cNvPr>
          <p:cNvSpPr txBox="1"/>
          <p:nvPr/>
        </p:nvSpPr>
        <p:spPr>
          <a:xfrm>
            <a:off x="251520" y="823813"/>
            <a:ext cx="83221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82 </a:t>
            </a:r>
            <a:r>
              <a:rPr lang="en-GB" sz="1400" dirty="0" err="1"/>
              <a:t>pacientů</a:t>
            </a:r>
            <a:r>
              <a:rPr lang="en-GB" sz="1400" dirty="0"/>
              <a:t> (</a:t>
            </a:r>
            <a:r>
              <a:rPr lang="en-GB" sz="1400" dirty="0" err="1"/>
              <a:t>věk</a:t>
            </a:r>
            <a:r>
              <a:rPr lang="en-GB" sz="1400" dirty="0"/>
              <a:t> 47±15 let, 10 </a:t>
            </a:r>
            <a:r>
              <a:rPr lang="en-GB" sz="1400" dirty="0" err="1"/>
              <a:t>žen</a:t>
            </a:r>
            <a:r>
              <a:rPr lang="en-GB" sz="1400" dirty="0"/>
              <a:t>), endo/epi </a:t>
            </a:r>
            <a:r>
              <a:rPr lang="en-GB" sz="1400" dirty="0" err="1"/>
              <a:t>ablace</a:t>
            </a:r>
            <a:r>
              <a:rPr lang="en-GB" sz="1400" dirty="0"/>
              <a:t> pro KT, LVEF 44±14 %,</a:t>
            </a:r>
            <a:r>
              <a:rPr lang="cs-CZ" sz="1400" dirty="0"/>
              <a:t> </a:t>
            </a:r>
            <a:r>
              <a:rPr lang="en-GB" sz="1400" dirty="0"/>
              <a:t>ICD u </a:t>
            </a:r>
            <a:r>
              <a:rPr lang="en-GB" sz="1400" dirty="0" err="1"/>
              <a:t>všech</a:t>
            </a:r>
            <a:endParaRPr lang="en-GB" sz="1400" dirty="0"/>
          </a:p>
          <a:p>
            <a:r>
              <a:rPr lang="en-GB" sz="1400" dirty="0" err="1"/>
              <a:t>genetické</a:t>
            </a:r>
            <a:r>
              <a:rPr lang="en-GB" sz="1400" dirty="0"/>
              <a:t> </a:t>
            </a:r>
            <a:r>
              <a:rPr lang="en-GB" sz="1400" dirty="0" err="1"/>
              <a:t>testování</a:t>
            </a:r>
            <a:r>
              <a:rPr lang="en-GB" sz="1400" dirty="0"/>
              <a:t> 228 </a:t>
            </a:r>
            <a:r>
              <a:rPr lang="en-GB" sz="1400" dirty="0" err="1"/>
              <a:t>genů</a:t>
            </a:r>
            <a:r>
              <a:rPr lang="en-GB" sz="1400" dirty="0"/>
              <a:t> (NGS), </a:t>
            </a:r>
            <a:r>
              <a:rPr lang="cs-CZ" sz="1400" dirty="0"/>
              <a:t>63% nemocných pozitivní výsledek</a:t>
            </a:r>
          </a:p>
          <a:p>
            <a:r>
              <a:rPr lang="cs-CZ" sz="1400" dirty="0"/>
              <a:t>30 % </a:t>
            </a:r>
            <a:r>
              <a:rPr lang="cs-CZ" sz="1400" dirty="0" err="1"/>
              <a:t>desmozomální</a:t>
            </a:r>
            <a:r>
              <a:rPr lang="cs-CZ" sz="1400" dirty="0"/>
              <a:t> skupina, 23% </a:t>
            </a:r>
            <a:r>
              <a:rPr lang="cs-CZ" sz="1400" dirty="0" err="1"/>
              <a:t>nedesmozomální</a:t>
            </a:r>
            <a:r>
              <a:rPr lang="cs-CZ" sz="1400" dirty="0"/>
              <a:t> skupina (lamin, </a:t>
            </a:r>
            <a:r>
              <a:rPr lang="cs-CZ" sz="1400" dirty="0" err="1"/>
              <a:t>titin</a:t>
            </a:r>
            <a:r>
              <a:rPr lang="cs-CZ" sz="1400" dirty="0"/>
              <a:t>, </a:t>
            </a:r>
            <a:r>
              <a:rPr lang="cs-CZ" sz="1400" dirty="0" err="1"/>
              <a:t>atd</a:t>
            </a:r>
            <a:r>
              <a:rPr lang="cs-CZ" sz="1400" dirty="0"/>
              <a:t>)</a:t>
            </a:r>
            <a:endParaRPr lang="en-GB" sz="1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58065D5-0BCD-CB41-87EE-2D3BF6FD4B3B}"/>
              </a:ext>
            </a:extLst>
          </p:cNvPr>
          <p:cNvSpPr txBox="1"/>
          <p:nvPr/>
        </p:nvSpPr>
        <p:spPr>
          <a:xfrm>
            <a:off x="178676" y="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2733147"/>
      </p:ext>
    </p:extLst>
  </p:cSld>
  <p:clrMapOvr>
    <a:masterClrMapping/>
  </p:clrMapOvr>
  <p:transition spd="med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4A8E19-6471-E841-8AA8-BC5EBB10C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95686"/>
            <a:ext cx="8229600" cy="857250"/>
          </a:xfrm>
        </p:spPr>
        <p:txBody>
          <a:bodyPr/>
          <a:lstStyle/>
          <a:p>
            <a:pPr algn="l"/>
            <a:r>
              <a:rPr lang="cs-CZ" dirty="0"/>
              <a:t>Pacienti jsou bohužel do expertního centra odesíláni pozdě…</a:t>
            </a:r>
          </a:p>
        </p:txBody>
      </p:sp>
    </p:spTree>
    <p:extLst>
      <p:ext uri="{BB962C8B-B14F-4D97-AF65-F5344CB8AC3E}">
        <p14:creationId xmlns:p14="http://schemas.microsoft.com/office/powerpoint/2010/main" val="2930460347"/>
      </p:ext>
    </p:extLst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5" y="1815666"/>
            <a:ext cx="255333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-95504"/>
            <a:ext cx="9144000" cy="6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cs-CZ" sz="2000" b="1" kern="0" dirty="0">
                <a:solidFill>
                  <a:srgbClr val="666699"/>
                </a:solidFill>
                <a:latin typeface="+mj-lt"/>
                <a:ea typeface="+mj-ea"/>
                <a:cs typeface="+mj-cs"/>
              </a:rPr>
              <a:t>Komorové arytmie – široké spektrum substrátů a klinických projevů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81540"/>
            <a:ext cx="3960440" cy="15242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nímek obrazovky 2013-10-04 v 17.46.1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7" y="519523"/>
            <a:ext cx="2088233" cy="152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bez ablacnich bodu cop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7" y="1923678"/>
            <a:ext cx="2393735" cy="225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Zástupný symbol pro obsah 3" descr="gif animace.gif"/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805" y="1437626"/>
            <a:ext cx="2325021" cy="184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4" descr="vykon 2 epi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59783"/>
            <a:ext cx="2666460" cy="19673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4778" t="11321" r="41137" b="21248"/>
          <a:stretch/>
        </p:blipFill>
        <p:spPr>
          <a:xfrm>
            <a:off x="5220072" y="3104031"/>
            <a:ext cx="2376264" cy="18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95027"/>
      </p:ext>
    </p:extLst>
  </p:cSld>
  <p:clrMapOvr>
    <a:masterClrMapping/>
  </p:clrMapOvr>
  <p:transition spd="med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8712968" cy="857250"/>
          </a:xfrm>
        </p:spPr>
        <p:txBody>
          <a:bodyPr/>
          <a:lstStyle/>
          <a:p>
            <a:pPr algn="l"/>
            <a:r>
              <a:rPr lang="en-US" sz="2100" dirty="0" err="1"/>
              <a:t>Opožděný</a:t>
            </a:r>
            <a:r>
              <a:rPr lang="en-US" sz="2100" dirty="0"/>
              <a:t> </a:t>
            </a:r>
            <a:r>
              <a:rPr lang="en-US" sz="2100" dirty="0" err="1"/>
              <a:t>překlad</a:t>
            </a:r>
            <a:r>
              <a:rPr lang="en-US" sz="2100" dirty="0"/>
              <a:t> do </a:t>
            </a:r>
            <a:r>
              <a:rPr lang="en-US" sz="2100" dirty="0" err="1"/>
              <a:t>ablačního</a:t>
            </a:r>
            <a:r>
              <a:rPr lang="en-US" sz="2100" dirty="0"/>
              <a:t> centra je </a:t>
            </a:r>
            <a:r>
              <a:rPr lang="en-US" sz="2100" dirty="0" err="1"/>
              <a:t>spojen</a:t>
            </a:r>
            <a:r>
              <a:rPr lang="en-US" sz="2100" dirty="0"/>
              <a:t> se </a:t>
            </a:r>
            <a:r>
              <a:rPr lang="en-US" sz="2100" dirty="0" err="1"/>
              <a:t>zvýšením</a:t>
            </a:r>
            <a:r>
              <a:rPr lang="en-US" sz="2100" dirty="0"/>
              <a:t> </a:t>
            </a:r>
            <a:r>
              <a:rPr lang="en-US" sz="2100" dirty="0" err="1"/>
              <a:t>hospitalizační</a:t>
            </a:r>
            <a:r>
              <a:rPr lang="en-US" sz="2100" dirty="0"/>
              <a:t> mortality</a:t>
            </a:r>
          </a:p>
        </p:txBody>
      </p:sp>
      <p:pic>
        <p:nvPicPr>
          <p:cNvPr id="4" name="Picture 3" descr="Snímek obrazovky 2020-09-12 v 10.52.3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33568"/>
            <a:ext cx="6480720" cy="329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66508" y="1026636"/>
            <a:ext cx="2304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2010-2018</a:t>
            </a:r>
          </a:p>
          <a:p>
            <a:r>
              <a:rPr lang="en-US" b="0" dirty="0"/>
              <a:t>85 </a:t>
            </a:r>
            <a:r>
              <a:rPr lang="en-US" b="0" dirty="0" err="1"/>
              <a:t>nemocnic</a:t>
            </a:r>
            <a:r>
              <a:rPr lang="en-US" b="0" dirty="0"/>
              <a:t> Helios, 5052 </a:t>
            </a:r>
            <a:r>
              <a:rPr lang="en-US" b="0" dirty="0" err="1"/>
              <a:t>případů</a:t>
            </a:r>
            <a:r>
              <a:rPr lang="en-US" b="0" dirty="0"/>
              <a:t> </a:t>
            </a:r>
          </a:p>
          <a:p>
            <a:r>
              <a:rPr lang="en-US" b="0" dirty="0"/>
              <a:t>(</a:t>
            </a:r>
            <a:r>
              <a:rPr lang="en-US" b="0" dirty="0" err="1"/>
              <a:t>prům</a:t>
            </a:r>
            <a:r>
              <a:rPr lang="en-US" b="0" dirty="0"/>
              <a:t> </a:t>
            </a:r>
            <a:r>
              <a:rPr lang="en-US" b="0" dirty="0" err="1"/>
              <a:t>věk</a:t>
            </a:r>
            <a:r>
              <a:rPr lang="en-US" b="0" dirty="0"/>
              <a:t> 60.9±14.3 let,</a:t>
            </a:r>
          </a:p>
          <a:p>
            <a:r>
              <a:rPr lang="en-US" b="0" dirty="0"/>
              <a:t>30.1% </a:t>
            </a:r>
            <a:r>
              <a:rPr lang="en-US" b="0" dirty="0" err="1"/>
              <a:t>žen</a:t>
            </a:r>
            <a:r>
              <a:rPr lang="en-US" b="0" dirty="0"/>
              <a:t>)</a:t>
            </a:r>
          </a:p>
          <a:p>
            <a:endParaRPr lang="en-US" dirty="0"/>
          </a:p>
          <a:p>
            <a:r>
              <a:rPr lang="en-US" dirty="0"/>
              <a:t>Ze</a:t>
            </a:r>
            <a:r>
              <a:rPr lang="en-US" b="0" dirty="0"/>
              <a:t> 30 </a:t>
            </a:r>
            <a:r>
              <a:rPr lang="en-US" b="0" dirty="0" err="1"/>
              <a:t>různých</a:t>
            </a:r>
            <a:r>
              <a:rPr lang="en-US" b="0" dirty="0"/>
              <a:t> </a:t>
            </a:r>
            <a:r>
              <a:rPr lang="en-US" b="0" dirty="0" err="1"/>
              <a:t>nemocnic</a:t>
            </a:r>
            <a:r>
              <a:rPr lang="en-US" b="0" dirty="0"/>
              <a:t>, </a:t>
            </a:r>
            <a:r>
              <a:rPr lang="en-US" b="0" dirty="0" err="1"/>
              <a:t>nemocniční</a:t>
            </a:r>
            <a:r>
              <a:rPr lang="en-US" b="0" dirty="0"/>
              <a:t> </a:t>
            </a:r>
            <a:r>
              <a:rPr lang="en-US" b="0" dirty="0" err="1"/>
              <a:t>mortalita</a:t>
            </a:r>
            <a:r>
              <a:rPr lang="en-US" b="0" dirty="0"/>
              <a:t> 1.27% </a:t>
            </a:r>
          </a:p>
          <a:p>
            <a:r>
              <a:rPr lang="en-US" b="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8" y="4504080"/>
            <a:ext cx="3041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666699"/>
                </a:solidFill>
              </a:rPr>
              <a:t>Konig</a:t>
            </a:r>
            <a:r>
              <a:rPr lang="en-US" sz="1200" dirty="0">
                <a:solidFill>
                  <a:srgbClr val="666699"/>
                </a:solidFill>
              </a:rPr>
              <a:t> S, et al. </a:t>
            </a:r>
            <a:r>
              <a:rPr lang="en-US" sz="1200" dirty="0" err="1">
                <a:solidFill>
                  <a:srgbClr val="666699"/>
                </a:solidFill>
              </a:rPr>
              <a:t>Europace</a:t>
            </a:r>
            <a:r>
              <a:rPr lang="en-US" sz="1200" dirty="0">
                <a:solidFill>
                  <a:srgbClr val="666699"/>
                </a:solidFill>
              </a:rPr>
              <a:t> 2020;22:100-108</a:t>
            </a:r>
          </a:p>
        </p:txBody>
      </p:sp>
    </p:spTree>
    <p:extLst>
      <p:ext uri="{BB962C8B-B14F-4D97-AF65-F5344CB8AC3E}">
        <p14:creationId xmlns:p14="http://schemas.microsoft.com/office/powerpoint/2010/main" val="3125403290"/>
      </p:ext>
    </p:extLst>
  </p:cSld>
  <p:clrMapOvr>
    <a:masterClrMapping/>
  </p:clrMapOvr>
  <p:transition spd="med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3" y="0"/>
            <a:ext cx="9075005" cy="590920"/>
          </a:xfrm>
        </p:spPr>
        <p:txBody>
          <a:bodyPr/>
          <a:lstStyle/>
          <a:p>
            <a:r>
              <a:rPr lang="en-US" sz="3200" dirty="0" err="1"/>
              <a:t>Lépe</a:t>
            </a:r>
            <a:r>
              <a:rPr lang="en-US" sz="3200" dirty="0"/>
              <a:t> je </a:t>
            </a:r>
            <a:r>
              <a:rPr lang="en-US" sz="3200" dirty="0" err="1"/>
              <a:t>provést</a:t>
            </a:r>
            <a:r>
              <a:rPr lang="en-US" sz="3200" dirty="0"/>
              <a:t> </a:t>
            </a:r>
            <a:r>
              <a:rPr lang="en-US" sz="3200" dirty="0" err="1"/>
              <a:t>ablaci</a:t>
            </a:r>
            <a:r>
              <a:rPr lang="en-US" sz="3200" dirty="0"/>
              <a:t> </a:t>
            </a:r>
            <a:r>
              <a:rPr lang="en-US" sz="3200" dirty="0" err="1"/>
              <a:t>před</a:t>
            </a:r>
            <a:r>
              <a:rPr lang="en-US" sz="3200" dirty="0"/>
              <a:t> </a:t>
            </a:r>
            <a:r>
              <a:rPr lang="en-US" sz="3200" dirty="0" err="1"/>
              <a:t>rozvojem</a:t>
            </a:r>
            <a:r>
              <a:rPr lang="en-US" sz="3200" dirty="0"/>
              <a:t> </a:t>
            </a:r>
            <a:r>
              <a:rPr lang="en-US" sz="3200" dirty="0" err="1"/>
              <a:t>bouře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95536" y="55552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IKEM: 2006-2013</a:t>
            </a:r>
          </a:p>
          <a:p>
            <a:r>
              <a:rPr lang="en-US" sz="1600" dirty="0"/>
              <a:t>328 pts (</a:t>
            </a:r>
            <a:r>
              <a:rPr lang="en-US" sz="1600" dirty="0" err="1"/>
              <a:t>věk</a:t>
            </a:r>
            <a:r>
              <a:rPr lang="en-US" sz="1600" dirty="0"/>
              <a:t> 63±12 let, </a:t>
            </a:r>
            <a:r>
              <a:rPr lang="cs-CZ" sz="1600" dirty="0"/>
              <a:t>88% </a:t>
            </a:r>
            <a:r>
              <a:rPr lang="en-US" sz="1600" dirty="0"/>
              <a:t>M; 72</a:t>
            </a:r>
            <a:r>
              <a:rPr lang="cs-CZ" sz="1600" dirty="0"/>
              <a:t>% </a:t>
            </a:r>
            <a:r>
              <a:rPr lang="en-US" sz="1600" dirty="0" err="1"/>
              <a:t>ischemická</a:t>
            </a:r>
            <a:r>
              <a:rPr lang="en-US" sz="1600" dirty="0"/>
              <a:t> KMP; LVEF: 32±12</a:t>
            </a:r>
            <a:r>
              <a:rPr lang="cs-CZ" sz="1600" dirty="0"/>
              <a:t>%</a:t>
            </a:r>
            <a:r>
              <a:rPr lang="en-US" sz="1600" dirty="0"/>
              <a:t>) 93 pts (28%) </a:t>
            </a:r>
            <a:r>
              <a:rPr lang="en-US" sz="1600" dirty="0" err="1"/>
              <a:t>ablace</a:t>
            </a:r>
            <a:r>
              <a:rPr lang="en-US" sz="1600" dirty="0"/>
              <a:t> </a:t>
            </a:r>
            <a:r>
              <a:rPr lang="en-US" sz="1600" dirty="0" err="1"/>
              <a:t>při</a:t>
            </a:r>
            <a:r>
              <a:rPr lang="en-US" sz="1600" dirty="0"/>
              <a:t> </a:t>
            </a:r>
            <a:r>
              <a:rPr lang="en-US" sz="1600" dirty="0" err="1"/>
              <a:t>bouři</a:t>
            </a:r>
            <a:r>
              <a:rPr lang="en-US" sz="1600" dirty="0"/>
              <a:t> </a:t>
            </a:r>
            <a:r>
              <a:rPr lang="en-US" sz="1600" dirty="0" err="1"/>
              <a:t>emergentně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71029" y="4425458"/>
            <a:ext cx="44169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666699"/>
                </a:solidFill>
              </a:rPr>
              <a:t>Aldhoon</a:t>
            </a:r>
            <a:r>
              <a:rPr lang="en-US" sz="1600" dirty="0">
                <a:solidFill>
                  <a:srgbClr val="666699"/>
                </a:solidFill>
              </a:rPr>
              <a:t> B, et al. </a:t>
            </a:r>
            <a:r>
              <a:rPr lang="en-US" sz="1600" dirty="0" err="1">
                <a:solidFill>
                  <a:srgbClr val="666699"/>
                </a:solidFill>
              </a:rPr>
              <a:t>Plos</a:t>
            </a:r>
            <a:r>
              <a:rPr lang="en-US" sz="1600" dirty="0">
                <a:solidFill>
                  <a:srgbClr val="666699"/>
                </a:solidFill>
              </a:rPr>
              <a:t> One 2017; 12:e0171830</a:t>
            </a:r>
            <a:endParaRPr lang="cs-CZ" sz="1600" dirty="0">
              <a:solidFill>
                <a:srgbClr val="666699"/>
              </a:solidFill>
            </a:endParaRPr>
          </a:p>
          <a:p>
            <a:endParaRPr lang="en-US" sz="1600" dirty="0">
              <a:solidFill>
                <a:srgbClr val="666699"/>
              </a:solidFill>
            </a:endParaRPr>
          </a:p>
        </p:txBody>
      </p:sp>
      <p:sp>
        <p:nvSpPr>
          <p:cNvPr id="13" name="Zástupný obsah 5">
            <a:extLst>
              <a:ext uri="{FF2B5EF4-FFF2-40B4-BE49-F238E27FC236}">
                <a16:creationId xmlns:a16="http://schemas.microsoft.com/office/drawing/2014/main" id="{BF0D2D9A-0C93-6C47-84EA-30FE9E5000A1}"/>
              </a:ext>
            </a:extLst>
          </p:cNvPr>
          <p:cNvSpPr txBox="1">
            <a:spLocks/>
          </p:cNvSpPr>
          <p:nvPr/>
        </p:nvSpPr>
        <p:spPr>
          <a:xfrm>
            <a:off x="5021672" y="1505325"/>
            <a:ext cx="4050320" cy="29634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1C1C1C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err="1"/>
              <a:t>Multivariační</a:t>
            </a:r>
            <a:r>
              <a:rPr lang="en-US" sz="1800" kern="0" dirty="0"/>
              <a:t> </a:t>
            </a:r>
            <a:r>
              <a:rPr lang="en-US" sz="1800" kern="0" dirty="0" err="1"/>
              <a:t>analýza</a:t>
            </a:r>
            <a:r>
              <a:rPr lang="en-US" sz="1800" kern="0" dirty="0"/>
              <a:t>, 5 </a:t>
            </a:r>
            <a:r>
              <a:rPr lang="en-US" sz="1800" kern="0" dirty="0" err="1"/>
              <a:t>faktorů</a:t>
            </a:r>
            <a:r>
              <a:rPr lang="en-US" sz="1800" kern="0" dirty="0"/>
              <a:t> </a:t>
            </a:r>
            <a:r>
              <a:rPr lang="en-US" sz="1800" kern="0" dirty="0" err="1"/>
              <a:t>spjatých</a:t>
            </a:r>
            <a:r>
              <a:rPr lang="en-US" sz="1800" kern="0" dirty="0"/>
              <a:t> s </a:t>
            </a:r>
            <a:r>
              <a:rPr lang="en-US" sz="1800" kern="0" dirty="0" err="1"/>
              <a:t>celkovou</a:t>
            </a:r>
            <a:r>
              <a:rPr lang="en-US" sz="1800" kern="0" dirty="0"/>
              <a:t> </a:t>
            </a:r>
            <a:r>
              <a:rPr lang="en-US" sz="1800" kern="0" dirty="0" err="1"/>
              <a:t>mortalitou</a:t>
            </a:r>
            <a:endParaRPr lang="en-US" sz="1800" kern="0" dirty="0"/>
          </a:p>
          <a:p>
            <a:pPr lvl="1"/>
            <a:r>
              <a:rPr lang="en-US" sz="1400" kern="0" dirty="0" err="1"/>
              <a:t>Věk</a:t>
            </a:r>
            <a:r>
              <a:rPr lang="en-US" sz="1400" kern="0" dirty="0"/>
              <a:t>  &gt;70 </a:t>
            </a:r>
            <a:r>
              <a:rPr lang="en-US" sz="1400" kern="0" dirty="0" err="1"/>
              <a:t>letHR</a:t>
            </a:r>
            <a:r>
              <a:rPr lang="en-US" sz="1400" kern="0" dirty="0"/>
              <a:t>: 1.6, 95% CI: 1.1-2.4, P=0.01)</a:t>
            </a:r>
          </a:p>
          <a:p>
            <a:pPr lvl="1"/>
            <a:r>
              <a:rPr lang="en-US" sz="1400" kern="0" dirty="0"/>
              <a:t>NYHA </a:t>
            </a:r>
            <a:r>
              <a:rPr lang="en-US" sz="1400" kern="0" dirty="0" err="1"/>
              <a:t>třída</a:t>
            </a:r>
            <a:r>
              <a:rPr lang="en-US" sz="1400" kern="0" dirty="0"/>
              <a:t> ≥3 (HR: 1.9, 95% CI: 1.2-2.9, P=0.005)</a:t>
            </a:r>
          </a:p>
          <a:p>
            <a:pPr lvl="1"/>
            <a:r>
              <a:rPr lang="en-US" sz="1400" kern="0" dirty="0" err="1"/>
              <a:t>Kreatinin</a:t>
            </a:r>
            <a:r>
              <a:rPr lang="en-US" sz="1400" kern="0" dirty="0"/>
              <a:t> v </a:t>
            </a:r>
            <a:r>
              <a:rPr lang="en-US" sz="1400" kern="0" dirty="0" err="1"/>
              <a:t>séru</a:t>
            </a:r>
            <a:r>
              <a:rPr lang="en-US" sz="1400" kern="0" dirty="0"/>
              <a:t> &gt;115 </a:t>
            </a:r>
            <a:r>
              <a:rPr lang="en-US" sz="1400" kern="0" dirty="0" err="1"/>
              <a:t>μmol</a:t>
            </a:r>
            <a:r>
              <a:rPr lang="en-US" sz="1400" kern="0" dirty="0"/>
              <a:t>/L (HR: 1.6, 95% CI: 1.1-2.3, P=0.02)</a:t>
            </a:r>
          </a:p>
          <a:p>
            <a:pPr lvl="1"/>
            <a:r>
              <a:rPr lang="en-US" sz="1400" kern="0" dirty="0"/>
              <a:t>LVEF ≤25% (HR: 2.4, 95% CI: 1.6-3.5, P=0.00004)</a:t>
            </a:r>
          </a:p>
          <a:p>
            <a:pPr lvl="1"/>
            <a:r>
              <a:rPr lang="en-US" sz="1400" kern="0" dirty="0" err="1"/>
              <a:t>Léčba</a:t>
            </a:r>
            <a:r>
              <a:rPr lang="en-US" sz="1400" kern="0" dirty="0"/>
              <a:t> </a:t>
            </a:r>
            <a:r>
              <a:rPr lang="en-US" sz="1400" kern="0" dirty="0" err="1"/>
              <a:t>amiodaronem</a:t>
            </a:r>
            <a:r>
              <a:rPr lang="en-US" sz="1400" kern="0" dirty="0"/>
              <a:t> (HR: 1.5, 95% CI: 1.0-2.2, P=0.03)</a:t>
            </a:r>
            <a:r>
              <a:rPr lang="cs-CZ" sz="1400" kern="0" dirty="0"/>
              <a:t> </a:t>
            </a:r>
            <a:endParaRPr lang="en-US" sz="1400" kern="0" dirty="0"/>
          </a:p>
          <a:p>
            <a:endParaRPr lang="cs-CZ" sz="2000" kern="0" dirty="0"/>
          </a:p>
        </p:txBody>
      </p:sp>
      <p:pic>
        <p:nvPicPr>
          <p:cNvPr id="14" name="Obrázek 4">
            <a:extLst>
              <a:ext uri="{FF2B5EF4-FFF2-40B4-BE49-F238E27FC236}">
                <a16:creationId xmlns:a16="http://schemas.microsoft.com/office/drawing/2014/main" id="{F42ABB5D-DB09-8444-B8D6-97D385969E3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9" y="1505325"/>
            <a:ext cx="4536503" cy="2827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Šipka dolů 15">
            <a:extLst>
              <a:ext uri="{FF2B5EF4-FFF2-40B4-BE49-F238E27FC236}">
                <a16:creationId xmlns:a16="http://schemas.microsoft.com/office/drawing/2014/main" id="{9CA54117-9F83-DC42-BBED-19CB34B0CD07}"/>
              </a:ext>
            </a:extLst>
          </p:cNvPr>
          <p:cNvSpPr/>
          <p:nvPr/>
        </p:nvSpPr>
        <p:spPr>
          <a:xfrm>
            <a:off x="4716016" y="1577333"/>
            <a:ext cx="305656" cy="34634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lů 16">
            <a:extLst>
              <a:ext uri="{FF2B5EF4-FFF2-40B4-BE49-F238E27FC236}">
                <a16:creationId xmlns:a16="http://schemas.microsoft.com/office/drawing/2014/main" id="{F2E70663-7585-CF46-9E04-D1D10C927E6F}"/>
              </a:ext>
            </a:extLst>
          </p:cNvPr>
          <p:cNvSpPr/>
          <p:nvPr/>
        </p:nvSpPr>
        <p:spPr>
          <a:xfrm rot="10641042">
            <a:off x="4723857" y="2526173"/>
            <a:ext cx="305656" cy="34634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6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D5A6B2-5096-8F46-90AF-7A73C6F4C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algn="l"/>
            <a:r>
              <a:rPr lang="cs-CZ" sz="3600" dirty="0"/>
              <a:t>Závěry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636130-E0B3-4148-BDDF-CD9ABD9C5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1550"/>
            <a:ext cx="8229600" cy="3394472"/>
          </a:xfrm>
        </p:spPr>
        <p:txBody>
          <a:bodyPr/>
          <a:lstStyle/>
          <a:p>
            <a:r>
              <a:rPr lang="cs-CZ" sz="2800" dirty="0"/>
              <a:t>Pacient s komorovými arytmiemi a srdečním selháním potřebuje v naprosté většině případů časnou ablaci</a:t>
            </a:r>
          </a:p>
          <a:p>
            <a:r>
              <a:rPr lang="cs-CZ" sz="2800" dirty="0"/>
              <a:t>Rozšiřující se spektrum technologií, nutnost zajištění nepřetržitého provozu a dostatečné expertízy (i s ohledem na komplikace) vyžaduje soustředění těchto nemocných do expertních velkoobjemových center </a:t>
            </a:r>
          </a:p>
        </p:txBody>
      </p:sp>
    </p:spTree>
    <p:extLst>
      <p:ext uri="{BB962C8B-B14F-4D97-AF65-F5344CB8AC3E}">
        <p14:creationId xmlns:p14="http://schemas.microsoft.com/office/powerpoint/2010/main" val="2205173973"/>
      </p:ext>
    </p:extLst>
  </p:cSld>
  <p:clrMapOvr>
    <a:masterClrMapping/>
  </p:clrMapOvr>
  <p:transition spd="med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C6E97D-1562-494A-8D0D-8BE31276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15" y="205979"/>
            <a:ext cx="8672781" cy="857250"/>
          </a:xfrm>
        </p:spPr>
        <p:txBody>
          <a:bodyPr/>
          <a:lstStyle/>
          <a:p>
            <a:pPr algn="l"/>
            <a:r>
              <a:rPr lang="cs-CZ" sz="4000" dirty="0"/>
              <a:t>Počet ablací KT ale postupně roste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8A803D2-AB44-9D48-A4FB-14956E41D5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00151"/>
          <a:ext cx="4258816" cy="187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BC23BFDF-8278-784D-897B-D10AC2BA23FC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4572000" y="1995686"/>
          <a:ext cx="4331804" cy="2108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C3C0E194-E4CA-5F47-B53F-B5DFD2D850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436096" y="1704875"/>
            <a:ext cx="34677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cs-CZ" sz="1400" b="1" dirty="0">
                <a:solidFill>
                  <a:srgbClr val="000000"/>
                </a:solidFill>
              </a:rPr>
              <a:t>Počet ICD v ČR v letech 2010–2020: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ADE6C7-24EF-7A41-80A2-9075DF0230EC}"/>
              </a:ext>
            </a:extLst>
          </p:cNvPr>
          <p:cNvSpPr txBox="1"/>
          <p:nvPr/>
        </p:nvSpPr>
        <p:spPr>
          <a:xfrm>
            <a:off x="4044743" y="1704875"/>
            <a:ext cx="867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Říjen 2021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AED2186-33BB-9B4D-8426-6DE864E0DA05}"/>
              </a:ext>
            </a:extLst>
          </p:cNvPr>
          <p:cNvSpPr txBox="1">
            <a:spLocks/>
          </p:cNvSpPr>
          <p:nvPr/>
        </p:nvSpPr>
        <p:spPr bwMode="auto">
          <a:xfrm>
            <a:off x="363715" y="3394671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9pPr>
          </a:lstStyle>
          <a:p>
            <a:pPr algn="l"/>
            <a:r>
              <a:rPr lang="cs-CZ" sz="3200" kern="0" dirty="0"/>
              <a:t>a výsledky se zlepšují</a:t>
            </a:r>
          </a:p>
        </p:txBody>
      </p:sp>
    </p:spTree>
    <p:extLst>
      <p:ext uri="{BB962C8B-B14F-4D97-AF65-F5344CB8AC3E}">
        <p14:creationId xmlns:p14="http://schemas.microsoft.com/office/powerpoint/2010/main" val="252187348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E759E7-151B-2443-80B9-7255B4169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6348"/>
            <a:ext cx="8229600" cy="857250"/>
          </a:xfrm>
        </p:spPr>
        <p:txBody>
          <a:bodyPr/>
          <a:lstStyle/>
          <a:p>
            <a:pPr algn="l"/>
            <a:r>
              <a:rPr lang="cs-CZ" sz="3600" dirty="0"/>
              <a:t>Klinické scénáře – komorové arytmie a srdeční selhání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F91FB0-3760-5548-9B66-A51ABBA53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516"/>
            <a:ext cx="8229600" cy="3394472"/>
          </a:xfrm>
        </p:spPr>
        <p:txBody>
          <a:bodyPr/>
          <a:lstStyle/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Arytmií navozená kardiomyopatie</a:t>
            </a:r>
          </a:p>
          <a:p>
            <a:r>
              <a:rPr lang="cs-CZ" sz="2400" dirty="0" err="1"/>
              <a:t>Rekurence</a:t>
            </a:r>
            <a:r>
              <a:rPr lang="cs-CZ" sz="2400" dirty="0"/>
              <a:t> komorových arytmií u pacientů se stabilním chronickým srdečním selháním</a:t>
            </a:r>
          </a:p>
          <a:p>
            <a:r>
              <a:rPr lang="cs-CZ" sz="2400" dirty="0"/>
              <a:t>Fokálně spouštěné komorové arytmie při dekompenzaci srdečního selhání</a:t>
            </a:r>
          </a:p>
          <a:p>
            <a:r>
              <a:rPr lang="en-US" sz="2400" dirty="0" err="1"/>
              <a:t>Dekompenzované</a:t>
            </a:r>
            <a:r>
              <a:rPr lang="en-US" sz="2400" dirty="0"/>
              <a:t> </a:t>
            </a:r>
            <a:r>
              <a:rPr lang="en-US" sz="2400" dirty="0" err="1"/>
              <a:t>srdeční</a:t>
            </a:r>
            <a:r>
              <a:rPr lang="en-US" sz="2400" dirty="0"/>
              <a:t> </a:t>
            </a:r>
            <a:r>
              <a:rPr lang="en-US" sz="2400" dirty="0" err="1"/>
              <a:t>selhání</a:t>
            </a:r>
            <a:r>
              <a:rPr lang="en-US" sz="2400" dirty="0"/>
              <a:t> </a:t>
            </a:r>
            <a:r>
              <a:rPr lang="en-US" sz="2400" dirty="0" err="1"/>
              <a:t>provázené</a:t>
            </a:r>
            <a:r>
              <a:rPr lang="en-US" sz="2400" dirty="0"/>
              <a:t> </a:t>
            </a:r>
            <a:r>
              <a:rPr lang="en-US" sz="2400" dirty="0" err="1"/>
              <a:t>arytmiemi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82037242"/>
      </p:ext>
    </p:extLst>
  </p:cSld>
  <p:clrMapOvr>
    <a:masterClrMapping/>
  </p:clrMapOvr>
  <p:transition spd="med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4028D68-18B3-0847-B43B-AFCEA8A3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24" y="0"/>
            <a:ext cx="8229600" cy="857250"/>
          </a:xfrm>
        </p:spPr>
        <p:txBody>
          <a:bodyPr/>
          <a:lstStyle/>
          <a:p>
            <a:pPr algn="l"/>
            <a:r>
              <a:rPr lang="cs-CZ" sz="3600" dirty="0"/>
              <a:t>Případ 1 – Arytmií navozená KMP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9061096-94C3-1C45-BFBD-56573FA4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24" y="874514"/>
            <a:ext cx="8229600" cy="3394472"/>
          </a:xfrm>
        </p:spPr>
        <p:txBody>
          <a:bodyPr/>
          <a:lstStyle/>
          <a:p>
            <a:r>
              <a:rPr lang="cs-CZ" sz="2400" dirty="0"/>
              <a:t>Pacient 70let, od 56 palpitace a progrese dušnosti, LVEF 45%, běhy NSKT 8% záznamu</a:t>
            </a:r>
          </a:p>
          <a:p>
            <a:r>
              <a:rPr lang="cs-CZ" sz="2400" dirty="0"/>
              <a:t>Ablace </a:t>
            </a:r>
            <a:r>
              <a:rPr lang="cs-CZ" sz="2400" dirty="0" err="1"/>
              <a:t>č</a:t>
            </a:r>
            <a:r>
              <a:rPr lang="cs-CZ" sz="2400" dirty="0"/>
              <a:t> 1: 2011 – lokalizace těsně pod HB, při mapování vzniká AVB (při LBBB), výkon přerušen</a:t>
            </a:r>
          </a:p>
          <a:p>
            <a:r>
              <a:rPr lang="cs-CZ" sz="2400" dirty="0"/>
              <a:t>EF 20-25%, LVEDD 67 mm, implantace ICD</a:t>
            </a:r>
          </a:p>
          <a:p>
            <a:r>
              <a:rPr lang="cs-CZ" sz="2400" dirty="0"/>
              <a:t>Léčba SS (BB, </a:t>
            </a:r>
            <a:r>
              <a:rPr lang="cs-CZ" sz="2400" dirty="0" err="1"/>
              <a:t>ACEi</a:t>
            </a:r>
            <a:r>
              <a:rPr lang="cs-CZ" sz="2400" dirty="0"/>
              <a:t>, </a:t>
            </a:r>
            <a:r>
              <a:rPr lang="cs-CZ" sz="2400" dirty="0" err="1"/>
              <a:t>Verospiron</a:t>
            </a:r>
            <a:r>
              <a:rPr lang="cs-CZ" sz="2400" dirty="0"/>
              <a:t>)</a:t>
            </a:r>
          </a:p>
          <a:p>
            <a:r>
              <a:rPr lang="cs-CZ" sz="2400" dirty="0"/>
              <a:t>Ablace </a:t>
            </a:r>
            <a:r>
              <a:rPr lang="cs-CZ" sz="2400" dirty="0" err="1"/>
              <a:t>č</a:t>
            </a:r>
            <a:r>
              <a:rPr lang="cs-CZ" sz="2400" dirty="0"/>
              <a:t> 2: 2013 ablace pod septálním cípem trikuspidální chlopně – vymizení ektopie</a:t>
            </a:r>
          </a:p>
        </p:txBody>
      </p:sp>
    </p:spTree>
    <p:extLst>
      <p:ext uri="{BB962C8B-B14F-4D97-AF65-F5344CB8AC3E}">
        <p14:creationId xmlns:p14="http://schemas.microsoft.com/office/powerpoint/2010/main" val="1670143670"/>
      </p:ext>
    </p:extLst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26529C7-BD2A-D341-B56E-DC142E7382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"/>
          <a:stretch/>
        </p:blipFill>
        <p:spPr>
          <a:xfrm>
            <a:off x="317848" y="777322"/>
            <a:ext cx="4170340" cy="21117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E1A052-DA3B-A849-A880-B30FC4328F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14" y="837094"/>
            <a:ext cx="2048637" cy="2315127"/>
          </a:xfrm>
          <a:prstGeom prst="rect">
            <a:avLst/>
          </a:prstGeom>
        </p:spPr>
      </p:pic>
      <p:sp>
        <p:nvSpPr>
          <p:cNvPr id="6" name="Nadpis 2">
            <a:extLst>
              <a:ext uri="{FF2B5EF4-FFF2-40B4-BE49-F238E27FC236}">
                <a16:creationId xmlns:a16="http://schemas.microsoft.com/office/drawing/2014/main" id="{4512174E-17AB-AA48-812D-B9170575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48" y="33578"/>
            <a:ext cx="9011344" cy="857250"/>
          </a:xfrm>
        </p:spPr>
        <p:txBody>
          <a:bodyPr/>
          <a:lstStyle/>
          <a:p>
            <a:pPr algn="l"/>
            <a:r>
              <a:rPr lang="cs-CZ" sz="3600" dirty="0"/>
              <a:t>Katetrizační ablace pod cípem TCH</a:t>
            </a:r>
          </a:p>
        </p:txBody>
      </p:sp>
      <p:pic>
        <p:nvPicPr>
          <p:cNvPr id="8" name="Zástupný obsah 4">
            <a:extLst>
              <a:ext uri="{FF2B5EF4-FFF2-40B4-BE49-F238E27FC236}">
                <a16:creationId xmlns:a16="http://schemas.microsoft.com/office/drawing/2014/main" id="{917E3851-2405-4B4C-920B-2F2F1E618B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98" y="2889060"/>
            <a:ext cx="4210054" cy="211173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29A6D39-B32A-CE4E-A837-BFE01C141C3D}"/>
              </a:ext>
            </a:extLst>
          </p:cNvPr>
          <p:cNvSpPr txBox="1"/>
          <p:nvPr/>
        </p:nvSpPr>
        <p:spPr>
          <a:xfrm>
            <a:off x="322231" y="2874298"/>
            <a:ext cx="42100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2014 – reverzní </a:t>
            </a:r>
            <a:r>
              <a:rPr lang="cs-CZ" sz="1600" dirty="0" err="1"/>
              <a:t>remodelace</a:t>
            </a:r>
            <a:r>
              <a:rPr lang="cs-CZ" sz="1600" dirty="0"/>
              <a:t>, </a:t>
            </a:r>
            <a:r>
              <a:rPr lang="cs-CZ" sz="1600" dirty="0" err="1"/>
              <a:t>lVEDD</a:t>
            </a:r>
            <a:r>
              <a:rPr lang="cs-CZ" sz="1600" dirty="0"/>
              <a:t> 56, LVEF 50-55%</a:t>
            </a:r>
          </a:p>
          <a:p>
            <a:r>
              <a:rPr lang="cs-CZ" sz="1600" dirty="0"/>
              <a:t>2016 – subklinická FS, ablace – izolace PŽ</a:t>
            </a:r>
          </a:p>
          <a:p>
            <a:r>
              <a:rPr lang="cs-CZ" sz="1600" dirty="0"/>
              <a:t>2018 – LVEDD 51, LVEF 50-55%, </a:t>
            </a:r>
          </a:p>
          <a:p>
            <a:r>
              <a:rPr lang="cs-CZ" sz="1600" dirty="0"/>
              <a:t>BIV </a:t>
            </a:r>
            <a:r>
              <a:rPr lang="cs-CZ" sz="1600" dirty="0" err="1"/>
              <a:t>pacing</a:t>
            </a:r>
            <a:r>
              <a:rPr lang="cs-CZ" sz="1600" dirty="0"/>
              <a:t> 97-100%</a:t>
            </a:r>
          </a:p>
          <a:p>
            <a:r>
              <a:rPr lang="cs-CZ" sz="1600" dirty="0"/>
              <a:t>NYHA I-II (po 10 létech léčby)</a:t>
            </a:r>
          </a:p>
        </p:txBody>
      </p:sp>
    </p:spTree>
    <p:extLst>
      <p:ext uri="{BB962C8B-B14F-4D97-AF65-F5344CB8AC3E}">
        <p14:creationId xmlns:p14="http://schemas.microsoft.com/office/powerpoint/2010/main" val="168440612"/>
      </p:ext>
    </p:extLst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389980" y="1491630"/>
            <a:ext cx="8054056" cy="3394472"/>
          </a:xfrm>
        </p:spPr>
        <p:txBody>
          <a:bodyPr/>
          <a:lstStyle/>
          <a:p>
            <a:r>
              <a:rPr lang="cs-CZ" sz="2400" dirty="0">
                <a:solidFill>
                  <a:schemeClr val="tx1"/>
                </a:solidFill>
                <a:latin typeface="Arial" charset="0"/>
              </a:rPr>
              <a:t>65-letý muž, anamnéza neischemické kardiomyopatie několik let</a:t>
            </a:r>
          </a:p>
          <a:p>
            <a:r>
              <a:rPr lang="cs-CZ" sz="2400" dirty="0">
                <a:solidFill>
                  <a:schemeClr val="tx1"/>
                </a:solidFill>
                <a:latin typeface="Arial" charset="0"/>
              </a:rPr>
              <a:t>NYHA II</a:t>
            </a:r>
          </a:p>
          <a:p>
            <a:r>
              <a:rPr lang="cs-CZ" sz="2400" dirty="0">
                <a:solidFill>
                  <a:schemeClr val="tx1"/>
                </a:solidFill>
                <a:latin typeface="Arial" charset="0"/>
              </a:rPr>
              <a:t>KT několika morfologií, RF ablace v oblasti mezikomorového septa</a:t>
            </a:r>
          </a:p>
          <a:p>
            <a:r>
              <a:rPr lang="cs-CZ" sz="2400" dirty="0">
                <a:solidFill>
                  <a:schemeClr val="tx1"/>
                </a:solidFill>
                <a:latin typeface="Arial" charset="0"/>
              </a:rPr>
              <a:t>Recidivy KT – indikace </a:t>
            </a:r>
            <a:r>
              <a:rPr lang="cs-CZ" sz="2400" dirty="0" err="1">
                <a:solidFill>
                  <a:schemeClr val="tx1"/>
                </a:solidFill>
                <a:latin typeface="Arial" charset="0"/>
              </a:rPr>
              <a:t>epi</a:t>
            </a:r>
            <a:r>
              <a:rPr lang="cs-CZ" sz="24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cs-CZ" sz="2400" dirty="0" err="1">
                <a:solidFill>
                  <a:schemeClr val="tx1"/>
                </a:solidFill>
                <a:latin typeface="Arial" charset="0"/>
              </a:rPr>
              <a:t>endo</a:t>
            </a:r>
            <a:r>
              <a:rPr lang="cs-CZ" sz="2400" dirty="0">
                <a:solidFill>
                  <a:schemeClr val="tx1"/>
                </a:solidFill>
                <a:latin typeface="Arial" charset="0"/>
              </a:rPr>
              <a:t> ablace</a:t>
            </a:r>
          </a:p>
          <a:p>
            <a:endParaRPr lang="cs-CZ" sz="2400" dirty="0">
              <a:solidFill>
                <a:schemeClr val="tx1"/>
              </a:solidFill>
              <a:latin typeface="Arial" charset="0"/>
            </a:endParaRPr>
          </a:p>
          <a:p>
            <a:pPr>
              <a:buFontTx/>
              <a:buNone/>
            </a:pPr>
            <a:endParaRPr lang="cs-CZ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0880" y="545430"/>
            <a:ext cx="8773120" cy="771550"/>
          </a:xfrm>
        </p:spPr>
        <p:txBody>
          <a:bodyPr/>
          <a:lstStyle/>
          <a:p>
            <a:pPr algn="l"/>
            <a:r>
              <a:rPr lang="en-US" sz="2800" dirty="0" err="1"/>
              <a:t>Případ</a:t>
            </a:r>
            <a:r>
              <a:rPr lang="en-US" sz="2800" dirty="0"/>
              <a:t> 2 – </a:t>
            </a:r>
            <a:r>
              <a:rPr lang="cs-CZ" sz="2800" dirty="0" err="1"/>
              <a:t>Rekurence</a:t>
            </a:r>
            <a:r>
              <a:rPr lang="cs-CZ" sz="2800" dirty="0"/>
              <a:t> komorových arytmií u pacientů se stabilním chronickým srdečním selháním</a:t>
            </a:r>
            <a:br>
              <a:rPr lang="cs-CZ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2791046"/>
      </p:ext>
    </p:extLst>
  </p:cSld>
  <p:clrMapOvr>
    <a:masterClrMapping/>
  </p:clrMapOvr>
  <p:transition spd="med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 descr="H:\To be distributed\Cases\2015\Cermak bipolarni ablace\edit\1VT na zacatku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14"/>
          <a:stretch>
            <a:fillRect/>
          </a:stretch>
        </p:blipFill>
        <p:spPr bwMode="auto">
          <a:xfrm>
            <a:off x="323827" y="267494"/>
            <a:ext cx="1585322" cy="258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3" descr="H:\To be distributed\Cases\2015\Cermak bipolarni ablace\edit\2VT na zacatku.t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04"/>
          <a:stretch>
            <a:fillRect/>
          </a:stretch>
        </p:blipFill>
        <p:spPr bwMode="auto">
          <a:xfrm>
            <a:off x="2130005" y="288432"/>
            <a:ext cx="1505891" cy="256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:\To be distributed\Cases\2015\Cermak bipolarni ablace\edit\cermak epi lao.tif">
            <a:extLst>
              <a:ext uri="{FF2B5EF4-FFF2-40B4-BE49-F238E27FC236}">
                <a16:creationId xmlns:a16="http://schemas.microsoft.com/office/drawing/2014/main" id="{509BC343-D813-7643-B51B-8F4C0DB9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7" y="3003798"/>
            <a:ext cx="4930248" cy="198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:\To be distributed\Cases\2015\Cermak bipolarni ablace\edit\cermak edno lv basal septum.tif">
            <a:extLst>
              <a:ext uri="{FF2B5EF4-FFF2-40B4-BE49-F238E27FC236}">
                <a16:creationId xmlns:a16="http://schemas.microsoft.com/office/drawing/2014/main" id="{E3DAEDCD-1FC4-7040-A80B-FC34A2696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87" y="326178"/>
            <a:ext cx="2440505" cy="2522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H:\To be distributed\Cases\2015\Cermak bipolarni ablace\edit\lp.tif">
            <a:extLst>
              <a:ext uri="{FF2B5EF4-FFF2-40B4-BE49-F238E27FC236}">
                <a16:creationId xmlns:a16="http://schemas.microsoft.com/office/drawing/2014/main" id="{B200760A-2442-C746-B4E7-83BE099DC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7"/>
          <a:stretch>
            <a:fillRect/>
          </a:stretch>
        </p:blipFill>
        <p:spPr bwMode="auto">
          <a:xfrm>
            <a:off x="6444208" y="281462"/>
            <a:ext cx="2288381" cy="3921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493331"/>
      </p:ext>
    </p:extLst>
  </p:cSld>
  <p:clrMapOvr>
    <a:masterClrMapping/>
  </p:clrMapOvr>
  <p:transition spd="med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:\To be distributed\Cases\2015\Cermak bipolarni ablace\edit\bipolarni skia cermak.t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4" y="397198"/>
            <a:ext cx="3057914" cy="2649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ce lesion under catheter in the septum+ (převedené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452" y="2733768"/>
            <a:ext cx="1946077" cy="1850368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3A3F9A5D-8623-594E-A2B3-7CFB387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205979"/>
            <a:ext cx="5626968" cy="857250"/>
          </a:xfrm>
        </p:spPr>
        <p:txBody>
          <a:bodyPr/>
          <a:lstStyle/>
          <a:p>
            <a:r>
              <a:rPr lang="cs-CZ" dirty="0"/>
              <a:t>Bipolární RF ablace</a:t>
            </a:r>
          </a:p>
        </p:txBody>
      </p:sp>
      <p:pic>
        <p:nvPicPr>
          <p:cNvPr id="8" name="Picture 3" descr="H:\To be distributed\Cases\2015\Cermak bipolarni ablace\edit\termination of vt by bipolar ablation.tif">
            <a:extLst>
              <a:ext uri="{FF2B5EF4-FFF2-40B4-BE49-F238E27FC236}">
                <a16:creationId xmlns:a16="http://schemas.microsoft.com/office/drawing/2014/main" id="{FDE93972-F81B-A749-ABD5-69B939ED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68" y="1554870"/>
            <a:ext cx="3423371" cy="2787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polarni ablace ICE+ (převedené) (kopie).mov" descr="bipolarni ablace ICE+ (převedené) (kopie).mov">
            <a:hlinkClick r:id="" action="ppaction://media"/>
            <a:extLst>
              <a:ext uri="{FF2B5EF4-FFF2-40B4-BE49-F238E27FC236}">
                <a16:creationId xmlns:a16="http://schemas.microsoft.com/office/drawing/2014/main" id="{CC1AC01A-369D-A646-80C4-ECC5D5E3295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00276" y="1570720"/>
            <a:ext cx="2403772" cy="2278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1592362-4E56-5746-BC03-2C594C766211}"/>
              </a:ext>
            </a:extLst>
          </p:cNvPr>
          <p:cNvSpPr txBox="1"/>
          <p:nvPr/>
        </p:nvSpPr>
        <p:spPr>
          <a:xfrm>
            <a:off x="2771800" y="4034031"/>
            <a:ext cx="258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Pacient bez recidiv arytmií během FU 6 let </a:t>
            </a:r>
          </a:p>
        </p:txBody>
      </p:sp>
    </p:spTree>
    <p:extLst>
      <p:ext uri="{BB962C8B-B14F-4D97-AF65-F5344CB8AC3E}">
        <p14:creationId xmlns:p14="http://schemas.microsoft.com/office/powerpoint/2010/main" val="2782726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21442</TotalTime>
  <Words>1442</Words>
  <Application>Microsoft Office PowerPoint</Application>
  <PresentationFormat>On-screen Show (16:9)</PresentationFormat>
  <Paragraphs>179</Paragraphs>
  <Slides>33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 Narrow</vt:lpstr>
      <vt:lpstr>Wingdings</vt:lpstr>
      <vt:lpstr>Arial</vt:lpstr>
      <vt:lpstr>Calibri</vt:lpstr>
      <vt:lpstr>Výchozí návrh</vt:lpstr>
      <vt:lpstr>PowerPoint Presentation</vt:lpstr>
      <vt:lpstr>Deklarace konfliktu zájmů</vt:lpstr>
      <vt:lpstr>PowerPoint Presentation</vt:lpstr>
      <vt:lpstr>Klinické scénáře – komorové arytmie a srdeční selhání</vt:lpstr>
      <vt:lpstr>Případ 1 – Arytmií navozená KMP</vt:lpstr>
      <vt:lpstr>Katetrizační ablace pod cípem TCH</vt:lpstr>
      <vt:lpstr>Případ 2 – Rekurence komorových arytmií u pacientů se stabilním chronickým srdečním selháním </vt:lpstr>
      <vt:lpstr>PowerPoint Presentation</vt:lpstr>
      <vt:lpstr>Bipolární RF ablace</vt:lpstr>
      <vt:lpstr>Případ 3 – Fokálně spouštěná FK při dekompenzaci CHSS nebo akutním SS</vt:lpstr>
      <vt:lpstr>Arytmie úspěšně potlačeny, později ablace pro SMKT, nakonec progrese CHSS</vt:lpstr>
      <vt:lpstr>Případ 4 – dekompenzované srdeční selhání provázené arytmiemi</vt:lpstr>
      <vt:lpstr>Různé morfologie KT během výkonu</vt:lpstr>
      <vt:lpstr>PowerPoint Presentation</vt:lpstr>
      <vt:lpstr>Intermacs 3: Indikace k LVAD</vt:lpstr>
      <vt:lpstr>Výsledky ablace v expertních centrech jsou dobré…</vt:lpstr>
      <vt:lpstr>Metody modifikace substrátu při sinusovém rytmu dovolují bezpečnou modifikaci substrátu </vt:lpstr>
      <vt:lpstr>An International VT Ablation Center Collaborative Group study  </vt:lpstr>
      <vt:lpstr>PowerPoint Presentation</vt:lpstr>
      <vt:lpstr>Zkušenost hraje klíčovou roli US Nationwide Sample (VT ablation)</vt:lpstr>
      <vt:lpstr>Počet komplikací v expertních velkoobjemových centrech je nízký (ablace u nemocných se strukturním postižením, cca 1/3 při elektrické bouři)</vt:lpstr>
      <vt:lpstr>Stále je co zlepšovat …</vt:lpstr>
      <vt:lpstr>Cesta k snížení lokálních komplikací v třísle</vt:lpstr>
      <vt:lpstr>Ablace KT s navigací ICE</vt:lpstr>
      <vt:lpstr>Chirurgické okénko na EP sále  (pacient po náhradě mi a ao chlopně mechanickými protézami)</vt:lpstr>
      <vt:lpstr>Emergentních ablací přibývá, též ablací na mechanické podpoře</vt:lpstr>
      <vt:lpstr>PowerPoint Presentation</vt:lpstr>
      <vt:lpstr>Kardiogenetika může pomoci v indikaci ablací u neischemických KMP: Nedesmozonální skupina má více rekurencí kT a horší prognózu</vt:lpstr>
      <vt:lpstr>Pacienti jsou bohužel do expertního centra odesíláni pozdě…</vt:lpstr>
      <vt:lpstr>Opožděný překlad do ablačního centra je spojen se zvýšením hospitalizační mortality</vt:lpstr>
      <vt:lpstr>Lépe je provést ablaci před rozvojem bouře</vt:lpstr>
      <vt:lpstr>Závěry</vt:lpstr>
      <vt:lpstr>Počet ablací KT ale postupně roste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Josef Kautzner</dc:creator>
  <cp:lastModifiedBy>GT3</cp:lastModifiedBy>
  <cp:revision>590</cp:revision>
  <dcterms:created xsi:type="dcterms:W3CDTF">2009-04-28T09:15:43Z</dcterms:created>
  <dcterms:modified xsi:type="dcterms:W3CDTF">2021-11-08T13:19:31Z</dcterms:modified>
</cp:coreProperties>
</file>