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712" r:id="rId6"/>
  </p:sldMasterIdLst>
  <p:notesMasterIdLst>
    <p:notesMasterId r:id="rId42"/>
  </p:notesMasterIdLst>
  <p:sldIdLst>
    <p:sldId id="517" r:id="rId7"/>
    <p:sldId id="430" r:id="rId8"/>
    <p:sldId id="567" r:id="rId9"/>
    <p:sldId id="568" r:id="rId10"/>
    <p:sldId id="512" r:id="rId11"/>
    <p:sldId id="513" r:id="rId12"/>
    <p:sldId id="569" r:id="rId13"/>
    <p:sldId id="561" r:id="rId14"/>
    <p:sldId id="535" r:id="rId15"/>
    <p:sldId id="557" r:id="rId16"/>
    <p:sldId id="541" r:id="rId17"/>
    <p:sldId id="554" r:id="rId18"/>
    <p:sldId id="540" r:id="rId19"/>
    <p:sldId id="507" r:id="rId20"/>
    <p:sldId id="560" r:id="rId21"/>
    <p:sldId id="559" r:id="rId22"/>
    <p:sldId id="556" r:id="rId23"/>
    <p:sldId id="555" r:id="rId24"/>
    <p:sldId id="562" r:id="rId25"/>
    <p:sldId id="563" r:id="rId26"/>
    <p:sldId id="570" r:id="rId27"/>
    <p:sldId id="521" r:id="rId28"/>
    <p:sldId id="547" r:id="rId29"/>
    <p:sldId id="553" r:id="rId30"/>
    <p:sldId id="550" r:id="rId31"/>
    <p:sldId id="551" r:id="rId32"/>
    <p:sldId id="548" r:id="rId33"/>
    <p:sldId id="549" r:id="rId34"/>
    <p:sldId id="571" r:id="rId35"/>
    <p:sldId id="518" r:id="rId36"/>
    <p:sldId id="503" r:id="rId37"/>
    <p:sldId id="443" r:id="rId38"/>
    <p:sldId id="564" r:id="rId39"/>
    <p:sldId id="565" r:id="rId40"/>
    <p:sldId id="53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QDOT Technology and Connections" id="{8E7B666C-FAD1-441D-A5EF-F1AF459B6EED}">
          <p14:sldIdLst>
            <p14:sldId id="517"/>
            <p14:sldId id="430"/>
            <p14:sldId id="567"/>
            <p14:sldId id="568"/>
          </p14:sldIdLst>
        </p14:section>
        <p14:section name="Temperature Display" id="{77915266-07FB-436A-BBC9-BFD3AD158F7B}">
          <p14:sldIdLst>
            <p14:sldId id="512"/>
            <p14:sldId id="513"/>
            <p14:sldId id="569"/>
            <p14:sldId id="561"/>
            <p14:sldId id="535"/>
            <p14:sldId id="557"/>
            <p14:sldId id="541"/>
            <p14:sldId id="554"/>
            <p14:sldId id="540"/>
            <p14:sldId id="507"/>
            <p14:sldId id="560"/>
            <p14:sldId id="559"/>
            <p14:sldId id="556"/>
            <p14:sldId id="555"/>
            <p14:sldId id="562"/>
            <p14:sldId id="563"/>
            <p14:sldId id="570"/>
            <p14:sldId id="521"/>
            <p14:sldId id="547"/>
            <p14:sldId id="553"/>
            <p14:sldId id="550"/>
            <p14:sldId id="551"/>
            <p14:sldId id="548"/>
            <p14:sldId id="549"/>
            <p14:sldId id="571"/>
            <p14:sldId id="518"/>
          </p14:sldIdLst>
        </p14:section>
        <p14:section name="End" id="{DAF4AC99-AAFD-4E38-AF1C-444FDB3F842E}">
          <p14:sldIdLst>
            <p14:sldId id="503"/>
            <p14:sldId id="443"/>
            <p14:sldId id="564"/>
            <p14:sldId id="565"/>
            <p14:sldId id="5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iley, Rosemary [BWIUS]" initials="BR[" lastIdx="4" clrIdx="0">
    <p:extLst>
      <p:ext uri="{19B8F6BF-5375-455C-9EA6-DF929625EA0E}">
        <p15:presenceInfo xmlns:p15="http://schemas.microsoft.com/office/powerpoint/2012/main" userId="S-1-5-21-1614895754-2146847981-1606980848-168536" providerId="AD"/>
      </p:ext>
    </p:extLst>
  </p:cmAuthor>
  <p:cmAuthor id="2" name="Femhøj, Peder [JNJDK]" initials="FP[" lastIdx="1" clrIdx="1">
    <p:extLst>
      <p:ext uri="{19B8F6BF-5375-455C-9EA6-DF929625EA0E}">
        <p15:presenceInfo xmlns:p15="http://schemas.microsoft.com/office/powerpoint/2012/main" userId="S-1-5-21-2335664087-1377083882-2996952026-925078" providerId="AD"/>
      </p:ext>
    </p:extLst>
  </p:cmAuthor>
  <p:cmAuthor id="3" name="Nándor Szegedi" initials="NSz" lastIdx="1" clrIdx="2">
    <p:extLst>
      <p:ext uri="{19B8F6BF-5375-455C-9EA6-DF929625EA0E}">
        <p15:presenceInfo xmlns:p15="http://schemas.microsoft.com/office/powerpoint/2012/main" userId="6e51e61d7de397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2" autoAdjust="0"/>
    <p:restoredTop sz="74153" autoAdjust="0"/>
  </p:normalViewPr>
  <p:slideViewPr>
    <p:cSldViewPr snapToGrid="0">
      <p:cViewPr varScale="1">
        <p:scale>
          <a:sx n="41" d="100"/>
          <a:sy n="41" d="100"/>
        </p:scale>
        <p:origin x="1397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56A70-D491-4C1C-BE22-D647C7037FC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95E07-CD67-4C26-AB4E-6975926DF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4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angled irrigation holes at the distal and proximal ends of the QDOT MICRO™ Catheter ablation tip provide for more global cooling around the entire tip.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64C25-4AD8-4062-BCE4-58AA88B30D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4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angled irrigation holes at the distal and proximal ends of the QDOT MICRO™ Catheter ablation tip provide for more global cooling around the entire tip.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64C25-4AD8-4062-BCE4-58AA88B30D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5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QMODE Plus application is activated, a two second pre-RF delay begins for the high flow rate to cool the surface tissue prior to the onset of radiofrequency delivery.</a:t>
            </a:r>
          </a:p>
          <a:p>
            <a:endParaRPr lang="en-US" dirty="0"/>
          </a:p>
          <a:p>
            <a:r>
              <a:rPr lang="en-US" dirty="0"/>
              <a:t>After the two second delay, the energy quickly ramps up to ninety Watts and is automatically terminated after four seconds. </a:t>
            </a:r>
          </a:p>
          <a:p>
            <a:endParaRPr lang="en-US" i="0" dirty="0">
              <a:solidFill>
                <a:schemeClr val="tx1"/>
              </a:solidFill>
            </a:endParaRPr>
          </a:p>
          <a:p>
            <a:r>
              <a:rPr lang="en-US" i="0" dirty="0">
                <a:solidFill>
                  <a:schemeClr val="tx1"/>
                </a:solidFill>
              </a:rPr>
              <a:t>At the end of each application, the high flow continues for four seconds.</a:t>
            </a:r>
          </a:p>
          <a:p>
            <a:endParaRPr lang="en-US" i="0" dirty="0">
              <a:solidFill>
                <a:schemeClr val="tx1"/>
              </a:solidFill>
            </a:endParaRPr>
          </a:p>
          <a:p>
            <a:r>
              <a:rPr lang="en-US" i="0" dirty="0">
                <a:solidFill>
                  <a:schemeClr val="tx1"/>
                </a:solidFill>
              </a:rPr>
              <a:t>Ninety Watts is delivered for the entire four seconds if the target temperature is not reached.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64C25-4AD8-4062-BCE4-58AA88B30D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38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If, during the four second application, the target temperature is reached, the power is modulated down to prevent overheating.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The power continues to be modulated in response to the temperature measured for the duration of the application.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64C25-4AD8-4062-BCE4-58AA88B30D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0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angled irrigation holes at the distal and proximal ends of the QDOT MICRO™ Catheter ablation tip provide for more global cooling around the entire tip.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64C25-4AD8-4062-BCE4-58AA88B30D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0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angled irrigation holes at the distal and proximal ends of the QDOT MICRO™ Catheter ablation tip provide for more global cooling around the entire tip.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64C25-4AD8-4062-BCE4-58AA88B30D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5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how to connect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64C25-4AD8-4062-BCE4-58AA88B30D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3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temperatures measured by the six thermocouples in the tip of the QDOT MICRO™ catheter are displayed in the catheter view window of the CARTO® 3 System.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the catheter tip is displayed in a two dimensional view, the image is flattened out to visualize the entire tip at once.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62044E-DB9A-48D0-A87A-EF541301F3C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62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2"/>
            <a:ext cx="10972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14600"/>
            <a:ext cx="10972800" cy="1524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8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52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201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2"/>
            <a:ext cx="10972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14600"/>
            <a:ext cx="10972800" cy="1524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70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203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06902"/>
            <a:ext cx="10716684" cy="1362075"/>
          </a:xfrm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2906713"/>
            <a:ext cx="107166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81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65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3374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58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40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384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5620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5273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9249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05273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69249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959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0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160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302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26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2"/>
            <a:ext cx="109728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14600"/>
            <a:ext cx="10972800" cy="1524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0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640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06902"/>
            <a:ext cx="10716684" cy="1362075"/>
          </a:xfrm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2906713"/>
            <a:ext cx="107166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491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779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992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06902"/>
            <a:ext cx="10716684" cy="1362075"/>
          </a:xfrm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2906713"/>
            <a:ext cx="107166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330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545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179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5620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5273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9249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05273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69249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440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819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13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540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81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817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03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9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834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5620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5273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9249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05273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69249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957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94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52737"/>
            <a:ext cx="10972800" cy="5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11876618" y="666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070601"/>
            <a:ext cx="1918137" cy="494452"/>
          </a:xfrm>
          <a:prstGeom prst="rect">
            <a:avLst/>
          </a:prstGeom>
        </p:spPr>
      </p:pic>
      <p:pic>
        <p:nvPicPr>
          <p:cNvPr id="10" name="Picture 9" descr="lat_map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224153" y="6442109"/>
            <a:ext cx="7721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altLang="en-US" sz="900" dirty="0">
                <a:solidFill>
                  <a:srgbClr val="AFAFB3"/>
                </a:solidFill>
              </a:rPr>
              <a:t>©Johnson &amp; Johnson Medical NV/SA </a:t>
            </a:r>
            <a:r>
              <a:rPr lang="en-US" altLang="en-US" sz="900" baseline="0" dirty="0">
                <a:solidFill>
                  <a:srgbClr val="AFAFB3"/>
                </a:solidFill>
              </a:rPr>
              <a:t> 2019 </a:t>
            </a:r>
            <a:r>
              <a:rPr lang="en-US" altLang="en-US" sz="900" dirty="0">
                <a:solidFill>
                  <a:srgbClr val="AFAFB3"/>
                </a:solidFill>
              </a:rPr>
              <a:t>| QDOT MICRO™ </a:t>
            </a:r>
            <a:r>
              <a:rPr lang="en-US" altLang="en-US" sz="900" baseline="0" dirty="0">
                <a:solidFill>
                  <a:srgbClr val="AFAFB3"/>
                </a:solidFill>
              </a:rPr>
              <a:t>Catheter </a:t>
            </a:r>
            <a:r>
              <a:rPr lang="en-US" altLang="en-US" sz="900" dirty="0">
                <a:solidFill>
                  <a:srgbClr val="AFAFB3"/>
                </a:solidFill>
              </a:rPr>
              <a:t>| April</a:t>
            </a:r>
            <a:r>
              <a:rPr lang="en-US" altLang="en-US" sz="900" baseline="0" dirty="0">
                <a:solidFill>
                  <a:srgbClr val="AFAFB3"/>
                </a:solidFill>
              </a:rPr>
              <a:t> 2019</a:t>
            </a:r>
            <a:endParaRPr lang="en-US" altLang="en-US" sz="900" dirty="0">
              <a:solidFill>
                <a:srgbClr val="AFAF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52737"/>
            <a:ext cx="10972800" cy="5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11876618" y="666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070601"/>
            <a:ext cx="1918137" cy="494452"/>
          </a:xfrm>
          <a:prstGeom prst="rect">
            <a:avLst/>
          </a:prstGeom>
        </p:spPr>
      </p:pic>
      <p:pic>
        <p:nvPicPr>
          <p:cNvPr id="10" name="Picture 9" descr="lat_map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24F0B4B-7028-4831-95E5-64ECACA150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65833" y="6475762"/>
            <a:ext cx="7721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altLang="en-US" sz="900" dirty="0">
                <a:solidFill>
                  <a:schemeClr val="accent6">
                    <a:lumMod val="50000"/>
                  </a:schemeClr>
                </a:solidFill>
              </a:rPr>
              <a:t>©Johnson &amp; Johnson Medical NV/SA </a:t>
            </a:r>
            <a:r>
              <a:rPr lang="en-US" altLang="en-US" sz="900" baseline="0" dirty="0">
                <a:solidFill>
                  <a:schemeClr val="accent6">
                    <a:lumMod val="50000"/>
                  </a:schemeClr>
                </a:solidFill>
              </a:rPr>
              <a:t> 2019 </a:t>
            </a:r>
            <a:r>
              <a:rPr lang="en-US" altLang="en-US" sz="900" dirty="0">
                <a:solidFill>
                  <a:schemeClr val="accent6">
                    <a:lumMod val="50000"/>
                  </a:schemeClr>
                </a:solidFill>
              </a:rPr>
              <a:t>| QDOT MICRO™ </a:t>
            </a:r>
            <a:r>
              <a:rPr lang="en-US" altLang="en-US" sz="900" baseline="0" dirty="0">
                <a:solidFill>
                  <a:schemeClr val="accent6">
                    <a:lumMod val="50000"/>
                  </a:schemeClr>
                </a:solidFill>
              </a:rPr>
              <a:t>Catheter </a:t>
            </a:r>
            <a:r>
              <a:rPr lang="en-US" altLang="en-US" sz="900" dirty="0">
                <a:solidFill>
                  <a:schemeClr val="accent6">
                    <a:lumMod val="50000"/>
                  </a:schemeClr>
                </a:solidFill>
              </a:rPr>
              <a:t>| June</a:t>
            </a:r>
            <a:r>
              <a:rPr lang="en-US" altLang="en-US" sz="900" baseline="0" dirty="0">
                <a:solidFill>
                  <a:schemeClr val="accent6">
                    <a:lumMod val="50000"/>
                  </a:schemeClr>
                </a:solidFill>
              </a:rPr>
              <a:t> 2019</a:t>
            </a:r>
            <a:endParaRPr lang="en-US" alt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6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52737"/>
            <a:ext cx="10972800" cy="50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11876618" y="666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070601"/>
            <a:ext cx="1918137" cy="494452"/>
          </a:xfrm>
          <a:prstGeom prst="rect">
            <a:avLst/>
          </a:prstGeom>
        </p:spPr>
      </p:pic>
      <p:pic>
        <p:nvPicPr>
          <p:cNvPr id="10" name="Picture 9" descr="lat_map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869AEC0-CA13-4751-90D1-B346B1BEA9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33902" y="6463767"/>
            <a:ext cx="7721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en-US" altLang="en-US" sz="900" dirty="0">
                <a:solidFill>
                  <a:schemeClr val="accent6">
                    <a:lumMod val="50000"/>
                  </a:schemeClr>
                </a:solidFill>
              </a:rPr>
              <a:t>©Johnson &amp; Johnson Medical NV/SA </a:t>
            </a:r>
            <a:r>
              <a:rPr lang="en-US" altLang="en-US" sz="900" baseline="0" dirty="0">
                <a:solidFill>
                  <a:schemeClr val="accent6">
                    <a:lumMod val="50000"/>
                  </a:schemeClr>
                </a:solidFill>
              </a:rPr>
              <a:t> 2019 </a:t>
            </a:r>
            <a:r>
              <a:rPr lang="en-US" altLang="en-US" sz="900" dirty="0">
                <a:solidFill>
                  <a:schemeClr val="accent6">
                    <a:lumMod val="50000"/>
                  </a:schemeClr>
                </a:solidFill>
              </a:rPr>
              <a:t>| QDOT MICRO™ </a:t>
            </a:r>
            <a:r>
              <a:rPr lang="en-US" altLang="en-US" sz="900" baseline="0" dirty="0">
                <a:solidFill>
                  <a:schemeClr val="accent6">
                    <a:lumMod val="50000"/>
                  </a:schemeClr>
                </a:solidFill>
              </a:rPr>
              <a:t>Catheter </a:t>
            </a:r>
            <a:r>
              <a:rPr lang="en-US" altLang="en-US" sz="900" dirty="0">
                <a:solidFill>
                  <a:schemeClr val="accent6">
                    <a:lumMod val="50000"/>
                  </a:schemeClr>
                </a:solidFill>
              </a:rPr>
              <a:t>| June</a:t>
            </a:r>
            <a:r>
              <a:rPr lang="en-US" altLang="en-US" sz="900" baseline="0" dirty="0">
                <a:solidFill>
                  <a:schemeClr val="accent6">
                    <a:lumMod val="50000"/>
                  </a:schemeClr>
                </a:solidFill>
              </a:rPr>
              <a:t> 2019</a:t>
            </a:r>
            <a:endParaRPr lang="en-US" alt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gif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34313" y="1744364"/>
            <a:ext cx="10972800" cy="1470025"/>
          </a:xfrm>
        </p:spPr>
        <p:txBody>
          <a:bodyPr/>
          <a:lstStyle/>
          <a:p>
            <a:pPr algn="ctr"/>
            <a:r>
              <a:rPr lang="hu-HU" sz="3200" dirty="0" err="1"/>
              <a:t>High</a:t>
            </a:r>
            <a:r>
              <a:rPr lang="hu-HU" sz="3200" dirty="0"/>
              <a:t> </a:t>
            </a:r>
            <a:r>
              <a:rPr lang="hu-HU" sz="3200" dirty="0" err="1"/>
              <a:t>power</a:t>
            </a:r>
            <a:r>
              <a:rPr lang="hu-HU" sz="3200" dirty="0"/>
              <a:t> – </a:t>
            </a:r>
            <a:r>
              <a:rPr lang="hu-HU" sz="3200" dirty="0" err="1"/>
              <a:t>short</a:t>
            </a:r>
            <a:r>
              <a:rPr lang="hu-HU" sz="3200" dirty="0"/>
              <a:t> </a:t>
            </a:r>
            <a:r>
              <a:rPr lang="hu-HU" sz="3200" dirty="0" err="1"/>
              <a:t>duration</a:t>
            </a:r>
            <a:r>
              <a:rPr lang="hu-HU" sz="3200" dirty="0"/>
              <a:t> PVI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34313" y="3268362"/>
            <a:ext cx="10972800" cy="1524000"/>
          </a:xfrm>
        </p:spPr>
        <p:txBody>
          <a:bodyPr/>
          <a:lstStyle/>
          <a:p>
            <a:pPr algn="ctr"/>
            <a:r>
              <a:rPr lang="hu-HU" sz="2800" dirty="0"/>
              <a:t>Nándor Szegedi</a:t>
            </a:r>
          </a:p>
          <a:p>
            <a:pPr algn="ctr"/>
            <a:r>
              <a:rPr lang="hu-HU" dirty="0" err="1"/>
              <a:t>Heart</a:t>
            </a:r>
            <a:r>
              <a:rPr lang="hu-HU" dirty="0"/>
              <a:t> and </a:t>
            </a:r>
            <a:r>
              <a:rPr lang="hu-HU" dirty="0" err="1"/>
              <a:t>Vascular</a:t>
            </a:r>
            <a:r>
              <a:rPr lang="hu-HU" dirty="0"/>
              <a:t> Center, Semmelweis University</a:t>
            </a:r>
          </a:p>
          <a:p>
            <a:pPr algn="ctr"/>
            <a:r>
              <a:rPr lang="hu-HU" dirty="0"/>
              <a:t>Budapest, Hungary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89469" y="5881816"/>
            <a:ext cx="11862487" cy="729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1190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Naniwadekar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PACE, 2021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1" y="0"/>
            <a:ext cx="10648049" cy="620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Kottmayer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</a:t>
            </a:r>
            <a:r>
              <a:rPr lang="hu-HU" sz="1800" dirty="0" err="1"/>
              <a:t>Europace</a:t>
            </a:r>
            <a:r>
              <a:rPr lang="hu-HU" sz="1800" dirty="0"/>
              <a:t>, 2020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715" y="1632636"/>
            <a:ext cx="8029575" cy="42862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498" y="237748"/>
            <a:ext cx="5518193" cy="11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50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Kewcharoen</a:t>
            </a:r>
            <a:r>
              <a:rPr lang="hu-HU" sz="1800" dirty="0"/>
              <a:t>, JCE, 2020. (AF free </a:t>
            </a:r>
            <a:r>
              <a:rPr lang="hu-HU" sz="1800" dirty="0" err="1"/>
              <a:t>survival</a:t>
            </a:r>
            <a:r>
              <a:rPr lang="hu-HU" sz="1800" dirty="0"/>
              <a:t>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6" y="0"/>
            <a:ext cx="11442357" cy="624853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78476" y="766119"/>
            <a:ext cx="28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Observational</a:t>
            </a:r>
            <a:r>
              <a:rPr lang="hu-HU" dirty="0"/>
              <a:t> </a:t>
            </a:r>
            <a:r>
              <a:rPr lang="hu-HU" dirty="0" err="1"/>
              <a:t>studies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778476" y="3760573"/>
            <a:ext cx="28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RCT</a:t>
            </a:r>
          </a:p>
        </p:txBody>
      </p:sp>
    </p:spTree>
    <p:extLst>
      <p:ext uri="{BB962C8B-B14F-4D97-AF65-F5344CB8AC3E}">
        <p14:creationId xmlns:p14="http://schemas.microsoft.com/office/powerpoint/2010/main" val="237682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Barkagan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JCE, 2018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43" y="220708"/>
            <a:ext cx="9648825" cy="59150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4778" y="5853198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21276" y="308919"/>
            <a:ext cx="3163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Surrounding</a:t>
            </a:r>
            <a:r>
              <a:rPr lang="hu-HU" dirty="0"/>
              <a:t> </a:t>
            </a:r>
            <a:r>
              <a:rPr lang="hu-HU" dirty="0" err="1"/>
              <a:t>tissues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less </a:t>
            </a:r>
            <a:r>
              <a:rPr lang="hu-HU" dirty="0" err="1"/>
              <a:t>affected</a:t>
            </a:r>
            <a:r>
              <a:rPr lang="hu-HU" dirty="0"/>
              <a:t> / </a:t>
            </a:r>
            <a:r>
              <a:rPr lang="hu-HU" dirty="0" err="1"/>
              <a:t>harmed</a:t>
            </a:r>
            <a:r>
              <a:rPr lang="hu-HU" dirty="0"/>
              <a:t> (</a:t>
            </a:r>
            <a:r>
              <a:rPr lang="hu-HU" dirty="0" err="1"/>
              <a:t>lung</a:t>
            </a:r>
            <a:r>
              <a:rPr lang="hu-HU" dirty="0"/>
              <a:t>, </a:t>
            </a:r>
            <a:r>
              <a:rPr lang="hu-HU" dirty="0" err="1"/>
              <a:t>esophagus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3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8736227" y="6135733"/>
            <a:ext cx="3455773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Vassallo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JCE, 2019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793" y="519112"/>
            <a:ext cx="5886450" cy="20097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0" y="0"/>
            <a:ext cx="5648325" cy="304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0" y="3411682"/>
            <a:ext cx="87534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2"/>
          <a:stretch/>
        </p:blipFill>
        <p:spPr>
          <a:xfrm>
            <a:off x="1" y="244775"/>
            <a:ext cx="7772400" cy="4932706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2868240" y="5886828"/>
            <a:ext cx="4410720" cy="771623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>
            <a:spAutoFit/>
          </a:bodyPr>
          <a:lstStyle/>
          <a:p>
            <a:r>
              <a:rPr lang="en-US" sz="1100" spc="-1" dirty="0">
                <a:solidFill>
                  <a:srgbClr val="000000"/>
                </a:solidFill>
                <a:latin typeface="Arial"/>
              </a:rPr>
              <a:t>Takashi Kaneshiro. Circulation: Arrhythmia and Electrophysiology. Characteristics of Esophageal Injury in Ablation of Atrial Fibrillation Using a High-Power Short-Duration Setting, Volume: 13, Issue: 10, DOI: (10.1161/CIRCEP.120.008602)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9144000" y="370703"/>
            <a:ext cx="17917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271 </a:t>
            </a:r>
            <a:r>
              <a:rPr lang="hu-HU" dirty="0" err="1"/>
              <a:t>patients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45-50W vs. 20-30W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Esophageal</a:t>
            </a:r>
            <a:r>
              <a:rPr lang="hu-HU" dirty="0"/>
              <a:t> </a:t>
            </a:r>
            <a:r>
              <a:rPr lang="hu-HU" dirty="0" err="1"/>
              <a:t>thermal</a:t>
            </a:r>
            <a:r>
              <a:rPr lang="hu-HU" dirty="0"/>
              <a:t> </a:t>
            </a:r>
            <a:r>
              <a:rPr lang="hu-HU" dirty="0" err="1"/>
              <a:t>injury</a:t>
            </a:r>
            <a:r>
              <a:rPr lang="hu-HU" dirty="0"/>
              <a:t> is more </a:t>
            </a:r>
            <a:r>
              <a:rPr lang="hu-HU" dirty="0" err="1"/>
              <a:t>frequent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HPSD, BUT </a:t>
            </a:r>
            <a:r>
              <a:rPr lang="hu-HU" dirty="0" err="1"/>
              <a:t>rarely</a:t>
            </a:r>
            <a:r>
              <a:rPr lang="hu-HU" dirty="0"/>
              <a:t> </a:t>
            </a:r>
            <a:r>
              <a:rPr lang="hu-HU" dirty="0" err="1"/>
              <a:t>reaches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mucosal</a:t>
            </a:r>
            <a:r>
              <a:rPr lang="hu-HU" dirty="0"/>
              <a:t> </a:t>
            </a:r>
            <a:r>
              <a:rPr lang="hu-HU" dirty="0" err="1"/>
              <a:t>layer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8916" y="5886828"/>
            <a:ext cx="2033337" cy="798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7383379" y="5886828"/>
            <a:ext cx="4563979" cy="7988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418" y="4858192"/>
            <a:ext cx="4647582" cy="20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5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Kewcharoen</a:t>
            </a:r>
            <a:r>
              <a:rPr lang="hu-HU" sz="1800" dirty="0"/>
              <a:t>, JCE, 2020. (</a:t>
            </a:r>
            <a:r>
              <a:rPr lang="hu-HU" sz="1800" dirty="0" err="1"/>
              <a:t>Complications</a:t>
            </a:r>
            <a:r>
              <a:rPr lang="hu-HU" sz="1800" dirty="0"/>
              <a:t>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0"/>
            <a:ext cx="11775989" cy="6294536"/>
          </a:xfrm>
          <a:prstGeom prst="rect">
            <a:avLst/>
          </a:prstGeom>
        </p:spPr>
      </p:pic>
      <p:sp>
        <p:nvSpPr>
          <p:cNvPr id="3" name="Szorzás 2"/>
          <p:cNvSpPr/>
          <p:nvPr/>
        </p:nvSpPr>
        <p:spPr>
          <a:xfrm>
            <a:off x="7080421" y="1334529"/>
            <a:ext cx="1569308" cy="902044"/>
          </a:xfrm>
          <a:prstGeom prst="mathMultiply">
            <a:avLst>
              <a:gd name="adj1" fmla="val 70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610865" y="1006923"/>
            <a:ext cx="300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No </a:t>
            </a:r>
            <a:r>
              <a:rPr lang="hu-HU" dirty="0" err="1"/>
              <a:t>acute</a:t>
            </a:r>
            <a:r>
              <a:rPr lang="hu-HU" dirty="0"/>
              <a:t> </a:t>
            </a:r>
            <a:r>
              <a:rPr lang="hu-HU" dirty="0" err="1"/>
              <a:t>complication</a:t>
            </a:r>
            <a:r>
              <a:rPr lang="hu-HU" dirty="0"/>
              <a:t> (</a:t>
            </a:r>
            <a:r>
              <a:rPr lang="hu-HU" dirty="0" err="1"/>
              <a:t>stroke-death-AF</a:t>
            </a:r>
            <a:r>
              <a:rPr lang="hu-HU" dirty="0"/>
              <a:t> a 3 </a:t>
            </a:r>
            <a:r>
              <a:rPr lang="hu-HU" dirty="0" err="1"/>
              <a:t>year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031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Stabile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PACE, 2021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4" y="0"/>
            <a:ext cx="6652081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43690" y="286575"/>
            <a:ext cx="39047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46 </a:t>
            </a:r>
            <a:r>
              <a:rPr lang="hu-HU" dirty="0" err="1"/>
              <a:t>patients</a:t>
            </a:r>
            <a:r>
              <a:rPr lang="hu-HU" dirty="0"/>
              <a:t>, </a:t>
            </a:r>
            <a:r>
              <a:rPr lang="hu-HU" dirty="0" err="1"/>
              <a:t>vHPSD</a:t>
            </a:r>
            <a:endParaRPr lang="hu-HU" dirty="0"/>
          </a:p>
          <a:p>
            <a:endParaRPr lang="hu-HU" dirty="0"/>
          </a:p>
          <a:p>
            <a:r>
              <a:rPr lang="hu-HU" dirty="0"/>
              <a:t>3829 </a:t>
            </a:r>
            <a:r>
              <a:rPr lang="hu-HU" dirty="0" err="1"/>
              <a:t>lesions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Successful</a:t>
            </a:r>
            <a:r>
              <a:rPr lang="hu-HU" dirty="0"/>
              <a:t> </a:t>
            </a:r>
            <a:r>
              <a:rPr lang="hu-HU" dirty="0" err="1"/>
              <a:t>lesion</a:t>
            </a:r>
            <a:r>
              <a:rPr lang="hu-HU" dirty="0"/>
              <a:t> </a:t>
            </a:r>
            <a:r>
              <a:rPr lang="hu-HU" dirty="0" err="1"/>
              <a:t>def</a:t>
            </a:r>
            <a:r>
              <a:rPr lang="hu-HU" dirty="0"/>
              <a:t>: &gt;10 Ohm </a:t>
            </a:r>
            <a:r>
              <a:rPr lang="hu-HU" dirty="0" err="1"/>
              <a:t>impedance</a:t>
            </a:r>
            <a:r>
              <a:rPr lang="hu-HU" dirty="0"/>
              <a:t> </a:t>
            </a:r>
            <a:r>
              <a:rPr lang="hu-HU" dirty="0" err="1"/>
              <a:t>drop</a:t>
            </a:r>
            <a:endParaRPr lang="hu-HU" dirty="0"/>
          </a:p>
          <a:p>
            <a:endParaRPr lang="hu-HU" dirty="0"/>
          </a:p>
          <a:p>
            <a:r>
              <a:rPr lang="hu-HU" dirty="0"/>
              <a:t>M</a:t>
            </a:r>
            <a:r>
              <a:rPr lang="en-US" dirty="0" err="1"/>
              <a:t>edian</a:t>
            </a:r>
            <a:r>
              <a:rPr lang="en-US" dirty="0"/>
              <a:t> values</a:t>
            </a:r>
            <a:r>
              <a:rPr lang="hu-HU" dirty="0"/>
              <a:t>:</a:t>
            </a:r>
          </a:p>
          <a:p>
            <a:r>
              <a:rPr lang="en-US" dirty="0"/>
              <a:t>ID</a:t>
            </a:r>
            <a:r>
              <a:rPr lang="hu-HU" dirty="0"/>
              <a:t>: </a:t>
            </a:r>
            <a:r>
              <a:rPr lang="en-US" dirty="0"/>
              <a:t>10.6 (IQR 8.6–13.1) Ohm</a:t>
            </a:r>
            <a:endParaRPr lang="hu-HU" dirty="0"/>
          </a:p>
          <a:p>
            <a:r>
              <a:rPr lang="hu-HU" b="1" dirty="0">
                <a:solidFill>
                  <a:srgbClr val="FF0000"/>
                </a:solidFill>
              </a:rPr>
              <a:t>CF: </a:t>
            </a:r>
            <a:r>
              <a:rPr lang="en-US" b="1" dirty="0">
                <a:solidFill>
                  <a:srgbClr val="FF0000"/>
                </a:solidFill>
              </a:rPr>
              <a:t>9 (5.8–13.8) g</a:t>
            </a:r>
            <a:endParaRPr lang="hu-HU" b="1" dirty="0">
              <a:solidFill>
                <a:srgbClr val="FF0000"/>
              </a:solidFill>
            </a:endParaRPr>
          </a:p>
          <a:p>
            <a:r>
              <a:rPr lang="hu-HU" dirty="0"/>
              <a:t>Max </a:t>
            </a:r>
            <a:r>
              <a:rPr lang="hu-HU" dirty="0" err="1"/>
              <a:t>Temp</a:t>
            </a:r>
            <a:r>
              <a:rPr lang="hu-HU" dirty="0"/>
              <a:t>:</a:t>
            </a:r>
            <a:r>
              <a:rPr lang="en-US" dirty="0"/>
              <a:t> 46.8 (44.1–49.8) ◦C.</a:t>
            </a:r>
            <a:endParaRPr lang="hu-HU" dirty="0"/>
          </a:p>
          <a:p>
            <a:endParaRPr lang="hu-HU" dirty="0"/>
          </a:p>
          <a:p>
            <a:r>
              <a:rPr lang="en-US" dirty="0"/>
              <a:t>CF and the maximum</a:t>
            </a:r>
          </a:p>
          <a:p>
            <a:r>
              <a:rPr lang="en-US" dirty="0"/>
              <a:t>temperature were independent predictors of ID</a:t>
            </a:r>
            <a:endParaRPr lang="hu-HU" dirty="0"/>
          </a:p>
          <a:p>
            <a:endParaRPr lang="hu-HU" dirty="0"/>
          </a:p>
          <a:p>
            <a:r>
              <a:rPr lang="en-US" b="1" dirty="0"/>
              <a:t>CF of 8 g and a maximum temperature of 47◦C </a:t>
            </a:r>
            <a:r>
              <a:rPr lang="en-US" dirty="0"/>
              <a:t>are the optimal</a:t>
            </a:r>
            <a:r>
              <a:rPr lang="hu-HU" dirty="0"/>
              <a:t> c</a:t>
            </a:r>
            <a:r>
              <a:rPr lang="en-US" dirty="0" err="1"/>
              <a:t>ut</a:t>
            </a:r>
            <a:r>
              <a:rPr lang="hu-HU" dirty="0"/>
              <a:t>-</a:t>
            </a:r>
            <a:r>
              <a:rPr lang="en-US" dirty="0"/>
              <a:t>off</a:t>
            </a:r>
            <a:r>
              <a:rPr lang="hu-HU" dirty="0"/>
              <a:t> </a:t>
            </a:r>
            <a:r>
              <a:rPr lang="hu-HU" dirty="0" err="1"/>
              <a:t>values</a:t>
            </a:r>
            <a:r>
              <a:rPr lang="en-US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predict</a:t>
            </a:r>
            <a:r>
              <a:rPr lang="en-US" dirty="0"/>
              <a:t> adequate lesion formation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8241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Bourier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JCE, 2019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91" y="135925"/>
            <a:ext cx="6029325" cy="645795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611762" y="729049"/>
            <a:ext cx="40035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Above</a:t>
            </a:r>
            <a:r>
              <a:rPr lang="hu-HU" sz="2400" dirty="0"/>
              <a:t> 30 g CF </a:t>
            </a:r>
            <a:r>
              <a:rPr lang="hu-HU" sz="2400" dirty="0" err="1"/>
              <a:t>value</a:t>
            </a:r>
            <a:r>
              <a:rPr lang="hu-HU" sz="2400" dirty="0"/>
              <a:t>, </a:t>
            </a:r>
            <a:r>
              <a:rPr lang="hu-HU" sz="2400" dirty="0" err="1"/>
              <a:t>there</a:t>
            </a:r>
            <a:r>
              <a:rPr lang="hu-HU" sz="2400" dirty="0"/>
              <a:t> is no </a:t>
            </a:r>
            <a:r>
              <a:rPr lang="hu-HU" sz="2400" dirty="0" err="1"/>
              <a:t>relevant</a:t>
            </a:r>
            <a:r>
              <a:rPr lang="hu-HU" sz="2400" dirty="0"/>
              <a:t> </a:t>
            </a:r>
            <a:r>
              <a:rPr lang="hu-HU" sz="2400" dirty="0" err="1"/>
              <a:t>change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AI / LSI </a:t>
            </a:r>
            <a:r>
              <a:rPr lang="hu-HU" sz="2400" dirty="0" err="1"/>
              <a:t>value</a:t>
            </a:r>
            <a:r>
              <a:rPr lang="hu-HU" sz="2400" dirty="0"/>
              <a:t> (30W </a:t>
            </a:r>
            <a:r>
              <a:rPr lang="hu-HU" sz="2400" dirty="0" err="1"/>
              <a:t>for</a:t>
            </a:r>
            <a:r>
              <a:rPr lang="hu-HU" sz="2400" dirty="0"/>
              <a:t> 30 sec </a:t>
            </a:r>
            <a:r>
              <a:rPr lang="hu-HU" sz="2400" dirty="0" err="1"/>
              <a:t>applications</a:t>
            </a:r>
            <a:r>
              <a:rPr lang="hu-HU" sz="2400" dirty="0"/>
              <a:t>)</a:t>
            </a:r>
          </a:p>
          <a:p>
            <a:endParaRPr lang="hu-HU" sz="2400" dirty="0"/>
          </a:p>
          <a:p>
            <a:r>
              <a:rPr lang="hu-HU" sz="2400" dirty="0" err="1"/>
              <a:t>Optimal</a:t>
            </a:r>
            <a:r>
              <a:rPr lang="hu-HU" sz="2400" dirty="0"/>
              <a:t> CF </a:t>
            </a:r>
            <a:r>
              <a:rPr lang="hu-HU" sz="2400" dirty="0" err="1"/>
              <a:t>range</a:t>
            </a:r>
            <a:r>
              <a:rPr lang="hu-HU" sz="2400" dirty="0"/>
              <a:t>: 10-20 (10-30) g </a:t>
            </a:r>
            <a:r>
              <a:rPr lang="hu-HU" sz="2400" dirty="0" err="1"/>
              <a:t>even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30 W </a:t>
            </a:r>
            <a:r>
              <a:rPr lang="hu-HU" sz="2400" dirty="0" err="1"/>
              <a:t>power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95644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F916C6E-00FE-4D82-8A7E-EB3A475A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86" y="704336"/>
            <a:ext cx="9151108" cy="562757"/>
          </a:xfrm>
        </p:spPr>
        <p:txBody>
          <a:bodyPr>
            <a:normAutofit/>
          </a:bodyPr>
          <a:lstStyle/>
          <a:p>
            <a:r>
              <a:rPr lang="en-US" b="1" dirty="0"/>
              <a:t>Clinical Experience Learned from Latest EU Trials</a:t>
            </a: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EF43C117-DD30-4BA3-B1A9-93B8DF865B9F}"/>
              </a:ext>
            </a:extLst>
          </p:cNvPr>
          <p:cNvGrpSpPr/>
          <p:nvPr/>
        </p:nvGrpSpPr>
        <p:grpSpPr>
          <a:xfrm>
            <a:off x="2298357" y="1433384"/>
            <a:ext cx="7834184" cy="4572000"/>
            <a:chOff x="1225550" y="238125"/>
            <a:chExt cx="6532563" cy="4318575"/>
          </a:xfrm>
        </p:grpSpPr>
        <p:graphicFrame>
          <p:nvGraphicFramePr>
            <p:cNvPr id="4" name="Object 6">
              <a:extLst>
                <a:ext uri="{FF2B5EF4-FFF2-40B4-BE49-F238E27FC236}">
                  <a16:creationId xmlns:a16="http://schemas.microsoft.com/office/drawing/2014/main" id="{1441E3BB-DF29-44F3-802E-C4CC749BA4A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25550" y="238125"/>
            <a:ext cx="6532563" cy="422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7" r:id="rId2" imgW="6224946" imgH="4025082" progId="Prism7.Document">
                    <p:embed/>
                  </p:oleObj>
                </mc:Choice>
                <mc:Fallback>
                  <p:oleObj name="Prism 7" r:id="rId2" imgW="6224946" imgH="4025082" progId="Prism7.Documen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25550" y="238125"/>
                          <a:ext cx="6532563" cy="4224338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alpha val="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76912EBD-C3D6-4C22-B057-FC943CDE0DFF}"/>
                </a:ext>
              </a:extLst>
            </p:cNvPr>
            <p:cNvSpPr txBox="1"/>
            <p:nvPr/>
          </p:nvSpPr>
          <p:spPr>
            <a:xfrm>
              <a:off x="1982172" y="4033480"/>
              <a:ext cx="141517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SMART-SF Study</a:t>
              </a:r>
              <a:r>
                <a:rPr lang="en-US" sz="1400" b="1" baseline="30000"/>
                <a:t>1</a:t>
              </a:r>
              <a:endParaRPr lang="en-US" sz="1400" b="1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28C4E6F3-BD2A-4B15-8B24-86DE7EE1CD2E}"/>
                </a:ext>
              </a:extLst>
            </p:cNvPr>
            <p:cNvSpPr txBox="1"/>
            <p:nvPr/>
          </p:nvSpPr>
          <p:spPr>
            <a:xfrm>
              <a:off x="3599422" y="4031768"/>
              <a:ext cx="13891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QDOT-MICRO Study</a:t>
              </a:r>
              <a:r>
                <a:rPr lang="en-US" sz="1400" b="1" baseline="30000"/>
                <a:t>2</a:t>
              </a:r>
              <a:endParaRPr lang="en-US" sz="1400" b="1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66BCA3C3-C202-4780-9D0C-F361C0908568}"/>
                </a:ext>
              </a:extLst>
            </p:cNvPr>
            <p:cNvSpPr txBox="1"/>
            <p:nvPr/>
          </p:nvSpPr>
          <p:spPr>
            <a:xfrm>
              <a:off x="5473868" y="4031769"/>
              <a:ext cx="179912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QDOT-FAST Study</a:t>
              </a:r>
              <a:r>
                <a:rPr lang="en-US" sz="1400" b="1" baseline="30000"/>
                <a:t>3</a:t>
              </a:r>
              <a:endParaRPr lang="en-US" sz="1400" b="1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197709" y="6071908"/>
            <a:ext cx="11825416" cy="6303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8165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7969593" y="6135733"/>
            <a:ext cx="4222407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Tilz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IJH </a:t>
            </a:r>
            <a:r>
              <a:rPr lang="hu-HU" sz="1800" dirty="0" err="1"/>
              <a:t>Heart</a:t>
            </a:r>
            <a:r>
              <a:rPr lang="hu-HU" sz="1800" dirty="0"/>
              <a:t> and </a:t>
            </a:r>
            <a:r>
              <a:rPr lang="hu-HU" sz="1800" dirty="0" err="1"/>
              <a:t>Vasc</a:t>
            </a:r>
            <a:r>
              <a:rPr lang="hu-HU" sz="1800" dirty="0"/>
              <a:t>, 2021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463645"/>
            <a:ext cx="8010525" cy="59531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593" y="235705"/>
            <a:ext cx="4057650" cy="390525"/>
          </a:xfrm>
          <a:prstGeom prst="rect">
            <a:avLst/>
          </a:prstGeom>
        </p:spPr>
      </p:pic>
      <p:pic>
        <p:nvPicPr>
          <p:cNvPr id="142338" name="Picture 2" descr="Fast &amp;amp; Furious 9 (2021) - Filmaffin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71" y="729108"/>
            <a:ext cx="3487176" cy="55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AGENDA</a:t>
            </a:r>
            <a:endParaRPr lang="en-US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12222" y="1423240"/>
            <a:ext cx="10216979" cy="4823100"/>
          </a:xfrm>
          <a:solidFill>
            <a:schemeClr val="bg1"/>
          </a:solidFill>
        </p:spPr>
        <p:txBody>
          <a:bodyPr/>
          <a:lstStyle/>
          <a:p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Catheter</a:t>
            </a: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technology</a:t>
            </a:r>
            <a:endParaRPr lang="hu-HU" dirty="0">
              <a:solidFill>
                <a:schemeClr val="bg2">
                  <a:lumMod val="90000"/>
                </a:schemeClr>
              </a:solidFill>
            </a:endParaRPr>
          </a:p>
          <a:p>
            <a:endParaRPr lang="hu-HU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Study</a:t>
            </a: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results</a:t>
            </a:r>
            <a:endParaRPr lang="hu-HU" dirty="0">
              <a:solidFill>
                <a:schemeClr val="bg2">
                  <a:lumMod val="90000"/>
                </a:schemeClr>
              </a:solidFill>
            </a:endParaRPr>
          </a:p>
          <a:p>
            <a:endParaRPr lang="hu-HU" dirty="0"/>
          </a:p>
          <a:p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resuts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89469" y="5881816"/>
            <a:ext cx="11862487" cy="729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99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348817"/>
            <a:ext cx="10972800" cy="562074"/>
          </a:xfrm>
        </p:spPr>
        <p:txBody>
          <a:bodyPr/>
          <a:lstStyle/>
          <a:p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results</a:t>
            </a:r>
            <a:r>
              <a:rPr lang="hu-HU" dirty="0"/>
              <a:t> - </a:t>
            </a:r>
            <a:r>
              <a:rPr lang="hu-HU" dirty="0" err="1"/>
              <a:t>Patient</a:t>
            </a:r>
            <a:r>
              <a:rPr lang="hu-HU" dirty="0"/>
              <a:t> </a:t>
            </a:r>
            <a:r>
              <a:rPr lang="hu-HU" dirty="0" err="1"/>
              <a:t>population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85392"/>
              </p:ext>
            </p:extLst>
          </p:nvPr>
        </p:nvGraphicFramePr>
        <p:xfrm>
          <a:off x="2193323" y="1259708"/>
          <a:ext cx="7805354" cy="45578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02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2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7161">
                <a:tc>
                  <a:txBody>
                    <a:bodyPr/>
                    <a:lstStyle/>
                    <a:p>
                      <a:r>
                        <a:rPr lang="hu-HU" sz="2400" dirty="0" err="1"/>
                        <a:t>Parameter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Study </a:t>
                      </a:r>
                      <a:r>
                        <a:rPr lang="hu-HU" sz="2400" dirty="0" err="1"/>
                        <a:t>population</a:t>
                      </a:r>
                      <a:endParaRPr lang="hu-HU" sz="2400" dirty="0"/>
                    </a:p>
                    <a:p>
                      <a:r>
                        <a:rPr lang="hu-HU" sz="2400" baseline="0" dirty="0"/>
                        <a:t>(n= 103)</a:t>
                      </a:r>
                      <a:endParaRPr lang="hu-H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 err="1"/>
                        <a:t>Age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61 (40-75)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 err="1"/>
                        <a:t>Hypertension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/>
                        <a:t>Diabetes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 err="1"/>
                        <a:t>Heart</a:t>
                      </a:r>
                      <a:r>
                        <a:rPr lang="hu-HU" sz="2400" dirty="0"/>
                        <a:t> </a:t>
                      </a:r>
                      <a:r>
                        <a:rPr lang="hu-HU" sz="2400" dirty="0" err="1"/>
                        <a:t>failure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/>
                        <a:t>Stroke / TIA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 err="1"/>
                        <a:t>CHADS-VASc</a:t>
                      </a:r>
                      <a:r>
                        <a:rPr lang="hu-HU" sz="2400" dirty="0"/>
                        <a:t> </a:t>
                      </a:r>
                      <a:r>
                        <a:rPr lang="hu-HU" sz="2400" dirty="0" err="1"/>
                        <a:t>score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2 (1-3)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090">
                <a:tc>
                  <a:txBody>
                    <a:bodyPr/>
                    <a:lstStyle/>
                    <a:p>
                      <a:r>
                        <a:rPr lang="hu-HU" sz="2400" dirty="0" err="1"/>
                        <a:t>Paroxysmal</a:t>
                      </a:r>
                      <a:r>
                        <a:rPr lang="hu-HU" sz="2400" baseline="0" dirty="0"/>
                        <a:t> A</a:t>
                      </a:r>
                      <a:r>
                        <a:rPr lang="hu-HU" sz="24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8984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3719" y="165605"/>
            <a:ext cx="5099222" cy="562074"/>
          </a:xfrm>
        </p:spPr>
        <p:txBody>
          <a:bodyPr/>
          <a:lstStyle/>
          <a:p>
            <a:r>
              <a:rPr lang="hu-HU" sz="3200" dirty="0" err="1"/>
              <a:t>Our</a:t>
            </a:r>
            <a:r>
              <a:rPr lang="hu-HU" sz="3200" dirty="0"/>
              <a:t> </a:t>
            </a:r>
            <a:r>
              <a:rPr lang="hu-HU" sz="3200" dirty="0" err="1"/>
              <a:t>approach</a:t>
            </a:r>
            <a:endParaRPr lang="hu-HU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343665" y="1117749"/>
            <a:ext cx="8081319" cy="653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25" y="1052513"/>
            <a:ext cx="8883550" cy="5073650"/>
          </a:xfrm>
        </p:spPr>
      </p:pic>
      <p:sp>
        <p:nvSpPr>
          <p:cNvPr id="8" name="Szövegdoboz 7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6096000" y="2128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dirty="0"/>
              <a:t>CF: 5-15 (20) g</a:t>
            </a:r>
          </a:p>
          <a:p>
            <a:r>
              <a:rPr lang="hu-HU" sz="2400" dirty="0"/>
              <a:t>QMODE+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whole</a:t>
            </a:r>
            <a:r>
              <a:rPr lang="hu-HU" sz="2400" dirty="0"/>
              <a:t> </a:t>
            </a:r>
            <a:r>
              <a:rPr lang="hu-HU" sz="2400" dirty="0" err="1"/>
              <a:t>circle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5140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Procedure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(min)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507" y="194626"/>
            <a:ext cx="10972801" cy="63130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2343665" y="1117749"/>
            <a:ext cx="8081319" cy="653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5988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Left</a:t>
            </a:r>
            <a:r>
              <a:rPr lang="hu-HU" dirty="0"/>
              <a:t> </a:t>
            </a:r>
            <a:r>
              <a:rPr lang="hu-HU" dirty="0" err="1"/>
              <a:t>atrial</a:t>
            </a:r>
            <a:r>
              <a:rPr lang="hu-HU" dirty="0"/>
              <a:t> </a:t>
            </a:r>
            <a:r>
              <a:rPr lang="hu-HU" dirty="0" err="1"/>
              <a:t>dwelling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 (min)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330" y="973028"/>
            <a:ext cx="6013942" cy="544012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97211" y="973028"/>
            <a:ext cx="8081319" cy="653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9302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RF </a:t>
            </a:r>
            <a:r>
              <a:rPr lang="hu-HU" dirty="0" err="1"/>
              <a:t>applications</a:t>
            </a:r>
            <a:r>
              <a:rPr lang="hu-HU" dirty="0"/>
              <a:t> and RF </a:t>
            </a:r>
            <a:r>
              <a:rPr lang="hu-HU" dirty="0" err="1"/>
              <a:t>time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856" y="1261787"/>
            <a:ext cx="5542947" cy="49536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83" y="1261786"/>
            <a:ext cx="5663775" cy="49536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397211" y="1261786"/>
            <a:ext cx="8081319" cy="653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1504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isolation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case</a:t>
            </a:r>
            <a:r>
              <a:rPr lang="hu-HU" dirty="0"/>
              <a:t> of </a:t>
            </a:r>
            <a:r>
              <a:rPr lang="hu-HU" dirty="0" err="1"/>
              <a:t>left</a:t>
            </a:r>
            <a:r>
              <a:rPr lang="hu-HU" dirty="0"/>
              <a:t> </a:t>
            </a:r>
            <a:r>
              <a:rPr lang="hu-HU" dirty="0" err="1"/>
              <a:t>sided</a:t>
            </a:r>
            <a:r>
              <a:rPr lang="hu-HU" dirty="0"/>
              <a:t> </a:t>
            </a:r>
            <a:r>
              <a:rPr lang="hu-HU" dirty="0" err="1"/>
              <a:t>PV-s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graphicFrame>
        <p:nvGraphicFramePr>
          <p:cNvPr id="6" name="Objektu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80835"/>
              </p:ext>
            </p:extLst>
          </p:nvPr>
        </p:nvGraphicFramePr>
        <p:xfrm>
          <a:off x="1968766" y="836712"/>
          <a:ext cx="8254468" cy="5467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2" imgW="4390775" imgH="2908964" progId="Prism6.Document">
                  <p:embed/>
                </p:oleObj>
              </mc:Choice>
              <mc:Fallback>
                <p:oleObj name="Prism 6" r:id="rId2" imgW="4390775" imgH="2908964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68766" y="836712"/>
                        <a:ext cx="8254468" cy="5467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0866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pass</a:t>
            </a:r>
            <a:r>
              <a:rPr lang="hu-HU" dirty="0"/>
              <a:t> </a:t>
            </a:r>
            <a:r>
              <a:rPr lang="hu-HU" dirty="0" err="1"/>
              <a:t>isolation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case</a:t>
            </a:r>
            <a:r>
              <a:rPr lang="hu-HU" dirty="0"/>
              <a:t> of right </a:t>
            </a:r>
            <a:r>
              <a:rPr lang="hu-HU" dirty="0" err="1"/>
              <a:t>sided</a:t>
            </a:r>
            <a:r>
              <a:rPr lang="hu-HU" dirty="0"/>
              <a:t> </a:t>
            </a:r>
            <a:r>
              <a:rPr lang="hu-HU" dirty="0" err="1"/>
              <a:t>PV-s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175667"/>
              </p:ext>
            </p:extLst>
          </p:nvPr>
        </p:nvGraphicFramePr>
        <p:xfrm>
          <a:off x="1932804" y="988541"/>
          <a:ext cx="7952601" cy="5267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2" imgW="4390775" imgH="2908964" progId="Prism6.Document">
                  <p:embed/>
                </p:oleObj>
              </mc:Choice>
              <mc:Fallback>
                <p:oleObj name="Prism 6" r:id="rId2" imgW="4390775" imgH="2908964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32804" y="988541"/>
                        <a:ext cx="7952601" cy="5267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5679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Complications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34778" y="5865555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48916" y="6515224"/>
            <a:ext cx="11754852" cy="1704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526" y="1135521"/>
            <a:ext cx="2646947" cy="2646947"/>
          </a:xfrm>
          <a:prstGeom prst="rect">
            <a:avLst/>
          </a:prstGeom>
        </p:spPr>
      </p:pic>
      <p:sp>
        <p:nvSpPr>
          <p:cNvPr id="6" name="Tartalom helye 2"/>
          <p:cNvSpPr txBox="1">
            <a:spLocks/>
          </p:cNvSpPr>
          <p:nvPr/>
        </p:nvSpPr>
        <p:spPr bwMode="auto">
          <a:xfrm>
            <a:off x="739942" y="2458995"/>
            <a:ext cx="10972800" cy="306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hu-HU" sz="3200" dirty="0"/>
          </a:p>
          <a:p>
            <a:pPr marL="0" indent="0">
              <a:buFont typeface="Arial" pitchFamily="34" charset="0"/>
              <a:buNone/>
            </a:pPr>
            <a:endParaRPr lang="hu-HU" sz="3200" dirty="0"/>
          </a:p>
          <a:p>
            <a:pPr marL="0" indent="0">
              <a:buFont typeface="Arial" pitchFamily="34" charset="0"/>
              <a:buNone/>
            </a:pPr>
            <a:endParaRPr lang="hu-HU" sz="3200" dirty="0"/>
          </a:p>
          <a:p>
            <a:r>
              <a:rPr lang="hu-HU" sz="3200" dirty="0" err="1"/>
              <a:t>Esophageal</a:t>
            </a:r>
            <a:r>
              <a:rPr lang="hu-HU" sz="3200" dirty="0"/>
              <a:t> </a:t>
            </a:r>
            <a:r>
              <a:rPr lang="hu-HU" sz="3200" dirty="0" err="1"/>
              <a:t>temperature</a:t>
            </a:r>
            <a:r>
              <a:rPr lang="hu-HU" sz="3200" dirty="0"/>
              <a:t> </a:t>
            </a:r>
            <a:r>
              <a:rPr lang="hu-HU" sz="3200" dirty="0" err="1"/>
              <a:t>rise</a:t>
            </a:r>
            <a:r>
              <a:rPr lang="hu-HU" sz="3200" dirty="0"/>
              <a:t>:</a:t>
            </a:r>
          </a:p>
          <a:p>
            <a:pPr lvl="1"/>
            <a:r>
              <a:rPr lang="hu-HU" sz="2800" dirty="0"/>
              <a:t>No ET </a:t>
            </a:r>
            <a:r>
              <a:rPr lang="hu-HU" sz="2800" dirty="0" err="1"/>
              <a:t>probe</a:t>
            </a:r>
            <a:r>
              <a:rPr lang="hu-HU" sz="2800" dirty="0"/>
              <a:t> is </a:t>
            </a:r>
            <a:r>
              <a:rPr lang="hu-HU" sz="2800" dirty="0" err="1"/>
              <a:t>used</a:t>
            </a:r>
            <a:r>
              <a:rPr lang="hu-HU" sz="2800" dirty="0"/>
              <a:t> </a:t>
            </a:r>
            <a:r>
              <a:rPr lang="hu-HU" sz="2800" dirty="0" err="1"/>
              <a:t>in</a:t>
            </a:r>
            <a:r>
              <a:rPr lang="hu-HU" sz="2800" dirty="0"/>
              <a:t> </a:t>
            </a:r>
            <a:r>
              <a:rPr lang="hu-HU" sz="2800" dirty="0" err="1"/>
              <a:t>our</a:t>
            </a:r>
            <a:r>
              <a:rPr lang="hu-HU" sz="2800" dirty="0"/>
              <a:t> </a:t>
            </a:r>
            <a:r>
              <a:rPr lang="hu-HU" sz="2800" dirty="0" err="1"/>
              <a:t>institute</a:t>
            </a:r>
            <a:endParaRPr lang="hu-HU" sz="2800" dirty="0"/>
          </a:p>
          <a:p>
            <a:pPr lvl="1"/>
            <a:r>
              <a:rPr lang="hu-HU" sz="2800" dirty="0" err="1"/>
              <a:t>Patient</a:t>
            </a:r>
            <a:r>
              <a:rPr lang="hu-HU" sz="2800" dirty="0"/>
              <a:t> </a:t>
            </a:r>
            <a:r>
              <a:rPr lang="hu-HU" sz="2800" dirty="0" err="1"/>
              <a:t>feedback</a:t>
            </a:r>
            <a:r>
              <a:rPr lang="hu-HU" sz="2800" dirty="0"/>
              <a:t> – </a:t>
            </a:r>
            <a:r>
              <a:rPr lang="hu-HU" sz="2800" dirty="0" err="1"/>
              <a:t>similar</a:t>
            </a:r>
            <a:r>
              <a:rPr lang="hu-HU" sz="2800" dirty="0"/>
              <a:t> </a:t>
            </a:r>
            <a:r>
              <a:rPr lang="hu-HU" sz="2800" dirty="0" err="1"/>
              <a:t>at</a:t>
            </a:r>
            <a:r>
              <a:rPr lang="hu-HU" sz="2800" dirty="0"/>
              <a:t> 30W and 50W, </a:t>
            </a:r>
            <a:r>
              <a:rPr lang="hu-HU" sz="2800" dirty="0" err="1"/>
              <a:t>better</a:t>
            </a:r>
            <a:r>
              <a:rPr lang="hu-HU" sz="2800" dirty="0"/>
              <a:t> </a:t>
            </a:r>
            <a:r>
              <a:rPr lang="hu-HU" sz="2800" dirty="0" err="1"/>
              <a:t>tolerability</a:t>
            </a:r>
            <a:r>
              <a:rPr lang="hu-HU" sz="2800" dirty="0"/>
              <a:t> </a:t>
            </a:r>
            <a:r>
              <a:rPr lang="hu-HU" sz="2800" dirty="0" err="1"/>
              <a:t>at</a:t>
            </a:r>
            <a:r>
              <a:rPr lang="hu-HU" sz="2800" dirty="0"/>
              <a:t> 90W</a:t>
            </a:r>
          </a:p>
          <a:p>
            <a:pPr lvl="1"/>
            <a:endParaRPr lang="hu-HU" sz="2800" dirty="0"/>
          </a:p>
          <a:p>
            <a:pPr lvl="1"/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41003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AGENDA</a:t>
            </a:r>
            <a:endParaRPr lang="en-US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12222" y="1423240"/>
            <a:ext cx="10216979" cy="4823100"/>
          </a:xfrm>
          <a:solidFill>
            <a:schemeClr val="bg1"/>
          </a:solidFill>
        </p:spPr>
        <p:txBody>
          <a:bodyPr/>
          <a:lstStyle/>
          <a:p>
            <a:r>
              <a:rPr lang="hu-HU" dirty="0" err="1"/>
              <a:t>Catheter</a:t>
            </a:r>
            <a:r>
              <a:rPr lang="hu-HU" dirty="0"/>
              <a:t> </a:t>
            </a:r>
            <a:r>
              <a:rPr lang="hu-HU" dirty="0" err="1"/>
              <a:t>technology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Study</a:t>
            </a:r>
            <a:r>
              <a:rPr lang="hu-HU" dirty="0"/>
              <a:t> </a:t>
            </a:r>
            <a:r>
              <a:rPr lang="hu-HU" dirty="0" err="1"/>
              <a:t>results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resuts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89469" y="5881816"/>
            <a:ext cx="11862487" cy="729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53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err="1"/>
              <a:t>Conclusion</a:t>
            </a:r>
            <a:endParaRPr lang="hu-HU" sz="36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609600" y="1571721"/>
            <a:ext cx="10972800" cy="5073427"/>
          </a:xfrm>
        </p:spPr>
        <p:txBody>
          <a:bodyPr/>
          <a:lstStyle/>
          <a:p>
            <a:r>
              <a:rPr lang="hu-HU" sz="2800" dirty="0" err="1"/>
              <a:t>Promising</a:t>
            </a:r>
            <a:r>
              <a:rPr lang="hu-HU" sz="2800" dirty="0"/>
              <a:t> </a:t>
            </a:r>
            <a:r>
              <a:rPr lang="hu-HU" sz="2800" dirty="0" err="1"/>
              <a:t>new</a:t>
            </a:r>
            <a:r>
              <a:rPr lang="hu-HU" sz="2800" dirty="0"/>
              <a:t> </a:t>
            </a:r>
            <a:r>
              <a:rPr lang="hu-HU" sz="2800" dirty="0" err="1"/>
              <a:t>technology</a:t>
            </a:r>
            <a:endParaRPr lang="hu-HU" sz="2800" dirty="0"/>
          </a:p>
          <a:p>
            <a:endParaRPr lang="hu-HU" sz="2800" dirty="0"/>
          </a:p>
          <a:p>
            <a:r>
              <a:rPr lang="hu-HU" sz="2800" dirty="0" err="1"/>
              <a:t>Seems</a:t>
            </a:r>
            <a:r>
              <a:rPr lang="hu-HU" sz="2800" dirty="0"/>
              <a:t> </a:t>
            </a:r>
            <a:r>
              <a:rPr lang="hu-HU" sz="2800" dirty="0" err="1"/>
              <a:t>safe</a:t>
            </a:r>
            <a:endParaRPr lang="hu-HU" sz="2800" dirty="0"/>
          </a:p>
          <a:p>
            <a:endParaRPr lang="hu-HU" sz="2800" dirty="0"/>
          </a:p>
          <a:p>
            <a:r>
              <a:rPr lang="hu-HU" sz="2800" dirty="0"/>
              <a:t>Quick</a:t>
            </a:r>
          </a:p>
          <a:p>
            <a:endParaRPr lang="hu-HU" sz="2800" dirty="0"/>
          </a:p>
          <a:p>
            <a:r>
              <a:rPr lang="hu-HU" sz="2800" dirty="0" err="1"/>
              <a:t>Long-term</a:t>
            </a:r>
            <a:r>
              <a:rPr lang="hu-HU" sz="2800" dirty="0"/>
              <a:t> </a:t>
            </a:r>
            <a:r>
              <a:rPr lang="hu-HU" sz="2800" dirty="0" err="1"/>
              <a:t>efficacy</a:t>
            </a:r>
            <a:endParaRPr lang="hu-HU" sz="2800" dirty="0"/>
          </a:p>
          <a:p>
            <a:pPr lvl="1"/>
            <a:r>
              <a:rPr lang="hu-HU" dirty="0"/>
              <a:t>50 W </a:t>
            </a:r>
            <a:r>
              <a:rPr lang="hu-HU" dirty="0" err="1"/>
              <a:t>yes</a:t>
            </a:r>
            <a:endParaRPr lang="hu-HU" dirty="0"/>
          </a:p>
          <a:p>
            <a:pPr lvl="1"/>
            <a:r>
              <a:rPr lang="hu-HU" dirty="0"/>
              <a:t>90 W </a:t>
            </a:r>
            <a:r>
              <a:rPr lang="hu-HU" dirty="0" err="1"/>
              <a:t>results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large</a:t>
            </a:r>
            <a:r>
              <a:rPr lang="hu-HU" dirty="0"/>
              <a:t> </a:t>
            </a:r>
            <a:r>
              <a:rPr lang="hu-HU" dirty="0" err="1"/>
              <a:t>populations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lacking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9677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3774CF-4838-429B-BE8E-26A66C3A3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406" y="2329715"/>
            <a:ext cx="5677583" cy="1470025"/>
          </a:xfrm>
        </p:spPr>
        <p:txBody>
          <a:bodyPr/>
          <a:lstStyle/>
          <a:p>
            <a:r>
              <a:rPr lang="hu-HU" sz="4000" dirty="0" err="1"/>
              <a:t>Thank</a:t>
            </a:r>
            <a:r>
              <a:rPr lang="hu-HU" sz="4000" dirty="0"/>
              <a:t> </a:t>
            </a:r>
            <a:r>
              <a:rPr lang="hu-HU" sz="4000" dirty="0" err="1"/>
              <a:t>you</a:t>
            </a:r>
            <a:r>
              <a:rPr lang="hu-HU" sz="4000" dirty="0"/>
              <a:t> </a:t>
            </a:r>
            <a:r>
              <a:rPr lang="hu-HU" sz="4000" dirty="0" err="1"/>
              <a:t>for</a:t>
            </a:r>
            <a:r>
              <a:rPr lang="hu-HU" sz="4000" dirty="0"/>
              <a:t> </a:t>
            </a:r>
            <a:r>
              <a:rPr lang="hu-HU" sz="4000" dirty="0" err="1"/>
              <a:t>your</a:t>
            </a:r>
            <a:r>
              <a:rPr lang="hu-HU" sz="4000" dirty="0"/>
              <a:t> </a:t>
            </a:r>
            <a:r>
              <a:rPr lang="hu-HU" sz="4000" dirty="0" err="1"/>
              <a:t>attention</a:t>
            </a:r>
            <a:r>
              <a:rPr lang="hu-HU" sz="4000" dirty="0"/>
              <a:t>!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5F118-D53C-4D75-9AC2-2C3FFEF8AD82}"/>
              </a:ext>
            </a:extLst>
          </p:cNvPr>
          <p:cNvSpPr txBox="1"/>
          <p:nvPr/>
        </p:nvSpPr>
        <p:spPr>
          <a:xfrm>
            <a:off x="498759" y="6252308"/>
            <a:ext cx="11346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73D4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104278-181215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D1E79B-0A1B-4B48-B557-BE0838E7B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6" t="10623"/>
          <a:stretch/>
        </p:blipFill>
        <p:spPr>
          <a:xfrm>
            <a:off x="8214359" y="0"/>
            <a:ext cx="3745865" cy="612945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7181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314262-504F-4138-BAC2-7EB1E6D4C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070601"/>
            <a:ext cx="1918137" cy="494452"/>
          </a:xfrm>
          <a:prstGeom prst="rect">
            <a:avLst/>
          </a:prstGeom>
        </p:spPr>
      </p:pic>
      <p:pic>
        <p:nvPicPr>
          <p:cNvPr id="9" name="Picture 8" descr="lat_map.tif">
            <a:extLst>
              <a:ext uri="{FF2B5EF4-FFF2-40B4-BE49-F238E27FC236}">
                <a16:creationId xmlns:a16="http://schemas.microsoft.com/office/drawing/2014/main" id="{34266388-5993-48CC-A178-0C85EBCED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2192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0DD19D39-2F13-4850-87B4-27A7E84C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153" y="6442109"/>
            <a:ext cx="7721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AFAFB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©Johnson &amp; Johnson Medical NV/SA  2019 | QDOT MICRO™ Catheter | January 2019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64756" y="5906277"/>
            <a:ext cx="11862487" cy="729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5" y="601182"/>
            <a:ext cx="8876607" cy="5000488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380F24C-622A-48E1-BA63-096CB530E15D}"/>
              </a:ext>
            </a:extLst>
          </p:cNvPr>
          <p:cNvSpPr txBox="1">
            <a:spLocks/>
          </p:cNvSpPr>
          <p:nvPr/>
        </p:nvSpPr>
        <p:spPr bwMode="auto">
          <a:xfrm>
            <a:off x="609600" y="1243119"/>
            <a:ext cx="5486400" cy="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b="1"/>
              <a:t>Temperature Display</a:t>
            </a:r>
            <a:endParaRPr lang="en-US" b="1" dirty="0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71756F55-7982-45F4-B9C8-69CC42385E8C}"/>
              </a:ext>
            </a:extLst>
          </p:cNvPr>
          <p:cNvSpPr txBox="1"/>
          <p:nvPr/>
        </p:nvSpPr>
        <p:spPr>
          <a:xfrm>
            <a:off x="648393" y="1942999"/>
            <a:ext cx="26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3D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 display in Catheter View window </a:t>
            </a:r>
          </a:p>
        </p:txBody>
      </p:sp>
    </p:spTree>
    <p:extLst>
      <p:ext uri="{BB962C8B-B14F-4D97-AF65-F5344CB8AC3E}">
        <p14:creationId xmlns:p14="http://schemas.microsoft.com/office/powerpoint/2010/main" val="402268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Stabile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PACE, 2021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665"/>
            <a:ext cx="12140077" cy="328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17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10342605" y="6135733"/>
            <a:ext cx="1849395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Stabile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PACE, 2021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24" y="0"/>
            <a:ext cx="4733925" cy="65532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904" y="0"/>
            <a:ext cx="51435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32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908" y="1571301"/>
            <a:ext cx="6023692" cy="45082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191" y="0"/>
            <a:ext cx="7477125" cy="12573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811265" y="2038865"/>
            <a:ext cx="181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Acute</a:t>
            </a:r>
            <a:r>
              <a:rPr lang="hu-HU" dirty="0"/>
              <a:t> </a:t>
            </a:r>
            <a:r>
              <a:rPr lang="hu-HU" dirty="0" err="1"/>
              <a:t>reconnection</a:t>
            </a:r>
            <a:r>
              <a:rPr lang="hu-HU" dirty="0"/>
              <a:t>: 15/52 </a:t>
            </a:r>
            <a:r>
              <a:rPr lang="hu-HU" dirty="0" err="1"/>
              <a:t>patients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85351" y="5918886"/>
            <a:ext cx="11841892" cy="78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Reddy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JACC EP, 2019</a:t>
            </a:r>
          </a:p>
        </p:txBody>
      </p:sp>
    </p:spTree>
    <p:extLst>
      <p:ext uri="{BB962C8B-B14F-4D97-AF65-F5344CB8AC3E}">
        <p14:creationId xmlns:p14="http://schemas.microsoft.com/office/powerpoint/2010/main" val="1336723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AGENDA</a:t>
            </a:r>
            <a:endParaRPr lang="en-US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12222" y="1423240"/>
            <a:ext cx="10216979" cy="4823100"/>
          </a:xfrm>
          <a:solidFill>
            <a:schemeClr val="bg1"/>
          </a:solidFill>
        </p:spPr>
        <p:txBody>
          <a:bodyPr/>
          <a:lstStyle/>
          <a:p>
            <a:r>
              <a:rPr lang="hu-HU" dirty="0" err="1"/>
              <a:t>Catheter</a:t>
            </a:r>
            <a:r>
              <a:rPr lang="hu-HU" dirty="0"/>
              <a:t> </a:t>
            </a:r>
            <a:r>
              <a:rPr lang="hu-HU" dirty="0" err="1"/>
              <a:t>technology</a:t>
            </a:r>
            <a:endParaRPr lang="hu-HU" dirty="0"/>
          </a:p>
          <a:p>
            <a:endParaRPr lang="hu-HU" dirty="0"/>
          </a:p>
          <a:p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Study</a:t>
            </a: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results</a:t>
            </a:r>
            <a:endParaRPr lang="hu-HU" dirty="0">
              <a:solidFill>
                <a:schemeClr val="bg2">
                  <a:lumMod val="90000"/>
                </a:schemeClr>
              </a:solidFill>
            </a:endParaRPr>
          </a:p>
          <a:p>
            <a:endParaRPr lang="hu-HU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Own</a:t>
            </a: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resuts</a:t>
            </a:r>
            <a:endParaRPr lang="hu-HU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89469" y="5881816"/>
            <a:ext cx="11862487" cy="729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91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DD6A1F-6F06-4B21-87F5-89CF251F6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0" y="5851086"/>
            <a:ext cx="1266824" cy="32655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76726" y="5851086"/>
            <a:ext cx="11810675" cy="784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39" y="789410"/>
            <a:ext cx="9203048" cy="5061676"/>
          </a:xfrm>
        </p:spPr>
      </p:pic>
    </p:spTree>
    <p:extLst>
      <p:ext uri="{BB962C8B-B14F-4D97-AF65-F5344CB8AC3E}">
        <p14:creationId xmlns:p14="http://schemas.microsoft.com/office/powerpoint/2010/main" val="28909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A8560-6444-490A-A80C-A53298C424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0" y="5851086"/>
            <a:ext cx="1266824" cy="326559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48916" y="5851086"/>
            <a:ext cx="11642233" cy="834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21" y="775564"/>
            <a:ext cx="9228221" cy="5075522"/>
          </a:xfrm>
        </p:spPr>
      </p:pic>
    </p:spTree>
    <p:extLst>
      <p:ext uri="{BB962C8B-B14F-4D97-AF65-F5344CB8AC3E}">
        <p14:creationId xmlns:p14="http://schemas.microsoft.com/office/powerpoint/2010/main" val="27014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AGENDA</a:t>
            </a:r>
            <a:endParaRPr lang="en-US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12222" y="1423240"/>
            <a:ext cx="10216979" cy="4823100"/>
          </a:xfrm>
          <a:solidFill>
            <a:schemeClr val="bg1"/>
          </a:solidFill>
        </p:spPr>
        <p:txBody>
          <a:bodyPr/>
          <a:lstStyle/>
          <a:p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Catheter</a:t>
            </a: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technology</a:t>
            </a:r>
            <a:endParaRPr lang="hu-HU" dirty="0">
              <a:solidFill>
                <a:schemeClr val="bg2">
                  <a:lumMod val="90000"/>
                </a:schemeClr>
              </a:solidFill>
            </a:endParaRPr>
          </a:p>
          <a:p>
            <a:endParaRPr lang="hu-HU" dirty="0"/>
          </a:p>
          <a:p>
            <a:r>
              <a:rPr lang="hu-HU" dirty="0" err="1"/>
              <a:t>Study</a:t>
            </a:r>
            <a:r>
              <a:rPr lang="hu-HU" dirty="0"/>
              <a:t> </a:t>
            </a:r>
            <a:r>
              <a:rPr lang="hu-HU" dirty="0" err="1"/>
              <a:t>results</a:t>
            </a:r>
            <a:endParaRPr lang="hu-HU" dirty="0"/>
          </a:p>
          <a:p>
            <a:endParaRPr lang="hu-HU" dirty="0"/>
          </a:p>
          <a:p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Own</a:t>
            </a:r>
            <a:r>
              <a:rPr lang="hu-HU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hu-HU" dirty="0" err="1">
                <a:solidFill>
                  <a:schemeClr val="bg2">
                    <a:lumMod val="90000"/>
                  </a:schemeClr>
                </a:solidFill>
              </a:rPr>
              <a:t>resuts</a:t>
            </a:r>
            <a:endParaRPr lang="hu-HU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89469" y="5881816"/>
            <a:ext cx="11862487" cy="729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78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Barkagan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JCE, 2018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95" y="98855"/>
            <a:ext cx="8733307" cy="589518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34778" y="5853198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4223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10649" y="6135733"/>
            <a:ext cx="6281351" cy="562074"/>
          </a:xfrm>
          <a:solidFill>
            <a:schemeClr val="bg1"/>
          </a:solidFill>
        </p:spPr>
        <p:txBody>
          <a:bodyPr/>
          <a:lstStyle/>
          <a:p>
            <a:r>
              <a:rPr lang="hu-HU" sz="1800" dirty="0" err="1"/>
              <a:t>Leshem</a:t>
            </a:r>
            <a:r>
              <a:rPr lang="hu-HU" sz="1800" dirty="0"/>
              <a:t> et </a:t>
            </a:r>
            <a:r>
              <a:rPr lang="hu-HU" sz="1800" dirty="0" err="1"/>
              <a:t>al</a:t>
            </a:r>
            <a:r>
              <a:rPr lang="hu-HU" sz="1800" dirty="0"/>
              <a:t>., JACC EP, 2018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67" y="187842"/>
            <a:ext cx="4048125" cy="56483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649" y="1425620"/>
            <a:ext cx="5715000" cy="37719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4778" y="5853198"/>
            <a:ext cx="2928552" cy="757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8280848"/>
      </p:ext>
    </p:extLst>
  </p:cSld>
  <p:clrMapOvr>
    <a:masterClrMapping/>
  </p:clrMapOvr>
</p:sld>
</file>

<file path=ppt/theme/theme1.xml><?xml version="1.0" encoding="utf-8"?>
<a:theme xmlns:a="http://schemas.openxmlformats.org/drawingml/2006/main" name="GSM">
  <a:themeElements>
    <a:clrScheme name="Custom 2">
      <a:dk1>
        <a:srgbClr val="373D42"/>
      </a:dk1>
      <a:lt1>
        <a:sysClr val="window" lastClr="FFFFFF"/>
      </a:lt1>
      <a:dk2>
        <a:srgbClr val="81898E"/>
      </a:dk2>
      <a:lt2>
        <a:srgbClr val="EBEBEC"/>
      </a:lt2>
      <a:accent1>
        <a:srgbClr val="F18C21"/>
      </a:accent1>
      <a:accent2>
        <a:srgbClr val="002A54"/>
      </a:accent2>
      <a:accent3>
        <a:srgbClr val="7AA73B"/>
      </a:accent3>
      <a:accent4>
        <a:srgbClr val="A50D12"/>
      </a:accent4>
      <a:accent5>
        <a:srgbClr val="FFCB05"/>
      </a:accent5>
      <a:accent6>
        <a:srgbClr val="EBEBEC"/>
      </a:accent6>
      <a:hlink>
        <a:srgbClr val="1B1E21"/>
      </a:hlink>
      <a:folHlink>
        <a:srgbClr val="373D4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M" id="{C00F781B-F05C-4953-ABD9-69E5FB40D40F}" vid="{299A436C-D70A-44A8-8235-F34AE9DFD82E}"/>
    </a:ext>
  </a:extLst>
</a:theme>
</file>

<file path=ppt/theme/theme2.xml><?xml version="1.0" encoding="utf-8"?>
<a:theme xmlns:a="http://schemas.openxmlformats.org/drawingml/2006/main" name="1_GSM">
  <a:themeElements>
    <a:clrScheme name="Custom 2">
      <a:dk1>
        <a:srgbClr val="373D42"/>
      </a:dk1>
      <a:lt1>
        <a:sysClr val="window" lastClr="FFFFFF"/>
      </a:lt1>
      <a:dk2>
        <a:srgbClr val="81898E"/>
      </a:dk2>
      <a:lt2>
        <a:srgbClr val="EBEBEC"/>
      </a:lt2>
      <a:accent1>
        <a:srgbClr val="F18C21"/>
      </a:accent1>
      <a:accent2>
        <a:srgbClr val="002A54"/>
      </a:accent2>
      <a:accent3>
        <a:srgbClr val="7AA73B"/>
      </a:accent3>
      <a:accent4>
        <a:srgbClr val="A50D12"/>
      </a:accent4>
      <a:accent5>
        <a:srgbClr val="FFCB05"/>
      </a:accent5>
      <a:accent6>
        <a:srgbClr val="EBEBEC"/>
      </a:accent6>
      <a:hlink>
        <a:srgbClr val="1B1E21"/>
      </a:hlink>
      <a:folHlink>
        <a:srgbClr val="373D4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M" id="{C00F781B-F05C-4953-ABD9-69E5FB40D40F}" vid="{299A436C-D70A-44A8-8235-F34AE9DFD82E}"/>
    </a:ext>
  </a:extLst>
</a:theme>
</file>

<file path=ppt/theme/theme3.xml><?xml version="1.0" encoding="utf-8"?>
<a:theme xmlns:a="http://schemas.openxmlformats.org/drawingml/2006/main" name="4_GSM">
  <a:themeElements>
    <a:clrScheme name="Custom 2">
      <a:dk1>
        <a:srgbClr val="373D42"/>
      </a:dk1>
      <a:lt1>
        <a:sysClr val="window" lastClr="FFFFFF"/>
      </a:lt1>
      <a:dk2>
        <a:srgbClr val="81898E"/>
      </a:dk2>
      <a:lt2>
        <a:srgbClr val="EBEBEC"/>
      </a:lt2>
      <a:accent1>
        <a:srgbClr val="F18C21"/>
      </a:accent1>
      <a:accent2>
        <a:srgbClr val="002A54"/>
      </a:accent2>
      <a:accent3>
        <a:srgbClr val="7AA73B"/>
      </a:accent3>
      <a:accent4>
        <a:srgbClr val="A50D12"/>
      </a:accent4>
      <a:accent5>
        <a:srgbClr val="FFCB05"/>
      </a:accent5>
      <a:accent6>
        <a:srgbClr val="EBEBEC"/>
      </a:accent6>
      <a:hlink>
        <a:srgbClr val="1B1E21"/>
      </a:hlink>
      <a:folHlink>
        <a:srgbClr val="373D4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M" id="{C00F781B-F05C-4953-ABD9-69E5FB40D40F}" vid="{299A436C-D70A-44A8-8235-F34AE9DFD8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88AAF9B157A4894B1E038805ED9C9" ma:contentTypeVersion="6" ma:contentTypeDescription="Create a new document." ma:contentTypeScope="" ma:versionID="96faae1fb5df1972e318a5c925d37f75">
  <xsd:schema xmlns:xsd="http://www.w3.org/2001/XMLSchema" xmlns:xs="http://www.w3.org/2001/XMLSchema" xmlns:p="http://schemas.microsoft.com/office/2006/metadata/properties" xmlns:ns2="e4d4d666-beb0-4ab0-b1b1-d2f20f88791b" targetNamespace="http://schemas.microsoft.com/office/2006/metadata/properties" ma:root="true" ma:fieldsID="df8a05f6f70a0bdc1fff3a7dd7b83925" ns2:_="">
    <xsd:import namespace="e4d4d666-beb0-4ab0-b1b1-d2f20f887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4d666-beb0-4ab0-b1b1-d2f20f8879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C01966-39BA-4702-815B-CFB58DD50737}">
  <ds:schemaRefs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e4d4d666-beb0-4ab0-b1b1-d2f20f88791b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74E94D2-DD39-41DE-AF63-6E584D122E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8D31DB-1A45-4B89-9923-0DD6C90A1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d4d666-beb0-4ab0-b1b1-d2f20f8879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926</Words>
  <Application>Microsoft Office PowerPoint</Application>
  <PresentationFormat>Širokoúhlá obrazovka</PresentationFormat>
  <Paragraphs>173</Paragraphs>
  <Slides>35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Calibri</vt:lpstr>
      <vt:lpstr>Wingdings</vt:lpstr>
      <vt:lpstr>GSM</vt:lpstr>
      <vt:lpstr>1_GSM</vt:lpstr>
      <vt:lpstr>4_GSM</vt:lpstr>
      <vt:lpstr>Prism 7</vt:lpstr>
      <vt:lpstr>Prism 6</vt:lpstr>
      <vt:lpstr>High power – short duration PVI</vt:lpstr>
      <vt:lpstr>Prezentace aplikace PowerPoint</vt:lpstr>
      <vt:lpstr>AGENDA</vt:lpstr>
      <vt:lpstr>AGENDA</vt:lpstr>
      <vt:lpstr>Prezentace aplikace PowerPoint</vt:lpstr>
      <vt:lpstr>Prezentace aplikace PowerPoint</vt:lpstr>
      <vt:lpstr>AGENDA</vt:lpstr>
      <vt:lpstr>Barkagan et al., JCE, 2018</vt:lpstr>
      <vt:lpstr>Leshem et al., JACC EP, 2018</vt:lpstr>
      <vt:lpstr>Naniwadekar et al., PACE, 2021</vt:lpstr>
      <vt:lpstr>Kottmayer et al., Europace, 2020</vt:lpstr>
      <vt:lpstr>Kewcharoen, JCE, 2020. (AF free survival)</vt:lpstr>
      <vt:lpstr>Barkagan et al., JCE, 2018</vt:lpstr>
      <vt:lpstr>Vassallo et al., JCE, 2019</vt:lpstr>
      <vt:lpstr>Prezentace aplikace PowerPoint</vt:lpstr>
      <vt:lpstr>Kewcharoen, JCE, 2020. (Complications)</vt:lpstr>
      <vt:lpstr>Stabile et al., PACE, 2021</vt:lpstr>
      <vt:lpstr>Bourier et al., JCE, 2019</vt:lpstr>
      <vt:lpstr>Clinical Experience Learned from Latest EU Trials</vt:lpstr>
      <vt:lpstr>Tilz et al., IJH Heart and Vasc, 2021</vt:lpstr>
      <vt:lpstr>AGENDA</vt:lpstr>
      <vt:lpstr>Own results - Patient population</vt:lpstr>
      <vt:lpstr>Our approach</vt:lpstr>
      <vt:lpstr>Procedure time (min)</vt:lpstr>
      <vt:lpstr>Left atrial dwelling time (min)</vt:lpstr>
      <vt:lpstr>RF applications and RF time</vt:lpstr>
      <vt:lpstr>First pass isolation in case of left sided PV-s</vt:lpstr>
      <vt:lpstr>First pass isolation in case of right sided PV-s</vt:lpstr>
      <vt:lpstr>Complications</vt:lpstr>
      <vt:lpstr>Conclusion</vt:lpstr>
      <vt:lpstr>Thank you for your attention!</vt:lpstr>
      <vt:lpstr>Prezentace aplikace PowerPoint</vt:lpstr>
      <vt:lpstr>Stabile et al., PACE, 2021</vt:lpstr>
      <vt:lpstr>Stabile et al., PACE, 2021</vt:lpstr>
      <vt:lpstr>Reddy et al., JACC EP, 2019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</dc:title>
  <dc:creator>Femhøj, Peder [JNJDK]</dc:creator>
  <cp:lastModifiedBy>GT3</cp:lastModifiedBy>
  <cp:revision>177</cp:revision>
  <dcterms:created xsi:type="dcterms:W3CDTF">2019-06-27T08:40:30Z</dcterms:created>
  <dcterms:modified xsi:type="dcterms:W3CDTF">2021-11-08T09:20:04Z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0x010100E8488AAF9B157A4894B1E038805ED9C9</vt:lpwstr>
  </property>
</Properties>
</file>