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286" r:id="rId22"/>
    <p:sldId id="604" r:id="rId23"/>
    <p:sldId id="605" r:id="rId24"/>
    <p:sldId id="60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7"/>
    <p:restoredTop sz="91045"/>
  </p:normalViewPr>
  <p:slideViewPr>
    <p:cSldViewPr snapToGrid="0" snapToObjects="1">
      <p:cViewPr varScale="1">
        <p:scale>
          <a:sx n="105" d="100"/>
          <a:sy n="105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B1081-5678-DA4C-9448-4BD8C779CA6E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C349-2376-8E4C-9E3E-A49C9E76F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61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… a je nutné zdůraznit, že současné….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305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této oblasti se nám opět potvrdilo, že je edukační sestra pro klinickou praxi velikým přínosem.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3 měsících od implantace byly odpovědi signifikantně rozdílné od vstupních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Správnou odpověď již uvedlo přes 80 % edukovaných, zatímco v needukované skupině pacientů to byla jen polovina.</a:t>
            </a:r>
            <a:r>
              <a:rPr lang="cs-CZ" b="1" dirty="0">
                <a:effectLst/>
              </a:rPr>
              <a:t>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91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2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Zde lze celkově shrnout, že na začátku studie pacienti z obou skupin neznali význam symbolů, jelikož správnou odpověď uvedlo přibližně 15 % pacientů jak z edukované, tak i z needukované skupiny.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57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3. měsících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edukovaní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pacienti odpovídali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průkazně lépe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Správně odpovědělo cca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70 %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edukovaných pacientů, kdežto v needukované skupině správnou odpověď uvedla pouze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čtvrtina 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8285E-E597-3C43-9EE0-7B71BF2184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9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vyjmenovaných výhod telemedicíny se mezi skupinami pacientů na začátku studie významně nelišil. Medián byl v obou skupinách nula.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3 měsících sledování jsme pozorovali významný nárůst počtu vyjmenovaných výhod ve skupině edukovaných pacientů s mediánem 2 ve srovnání s needukovanou skupinou pacientů s mediánem 1.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28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29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Existuje mnoho důkazů, že sledování pacientů s ICD pomocí systému HM je bezpečné a má značný počet klinických přínosů.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2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Ale především máme již dnes k dispozici tvrdá data o tom, že každodenní </a:t>
            </a:r>
            <a:r>
              <a:rPr lang="cs-CZ" dirty="0" err="1"/>
              <a:t>multiparametrické</a:t>
            </a:r>
            <a:r>
              <a:rPr lang="cs-CZ" dirty="0"/>
              <a:t> sledování ICD přístrojů s použitím HM vede ke snížení celkové i KV  mortality , jak ukázala recentně publikovaná studie INTIME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46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Celkem bylo zařazeno 163 pacientů. Z toho tři čtvrtiny muži. Pacienti z obou skupin se v jednotlivých parametrech signifikantně nelišili. Pacienti se navzájem nelišili ani v rozložení jednotlivých typů přístroje.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12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části dotazníku obecné znalosti jsme zjišťovali, zda pacienti znali možnosti kontrol ICD.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vstupním dotazníku se Četnosti správných odpovědí se mezi pacienty nelišili. Možnost ambulantního a dálkového sledování ICD uvedla správně jen 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 třetina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respondentů v obou skupinách.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36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Nicméně, Pozitivním zjištěním bylo, že 100 % edukovaných pacientů po 3 měsících již znalo možnosti sledování ICD. Needukovaní pacienti znali možnosti sledování pouze v </a:t>
            </a: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méně než polovině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/>
              <a:t>V obecných znalostech jsme i zjišťovali, zda pacienti znali pojem telemedicína. </a:t>
            </a:r>
            <a:r>
              <a:rPr lang="cs-CZ" b="1" dirty="0"/>
              <a:t>Jak se ukázalo, tak tento pojem na začátku studie znala </a:t>
            </a:r>
            <a:r>
              <a:rPr lang="cs-CZ" b="1" u="sng" dirty="0"/>
              <a:t>méně než polovina pacientů v obou skupinách.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82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Po 3 měsících sledování již došlo </a:t>
            </a:r>
            <a:r>
              <a:rPr lang="cs-CZ" b="1" u="sng" dirty="0"/>
              <a:t>k výraznému zvýšení počtu </a:t>
            </a:r>
            <a:r>
              <a:rPr lang="cs-CZ" b="1" dirty="0"/>
              <a:t>správných odpovědí ve skupině pacientů edukovaných sestrou. Pojem telemedicína již znalo 88 % edukovaných pacientů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needukované skupiny pojem umělo vysvětlit pouze necelých 60 % pacientů.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47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 zajímavém výsledku jsme dospěli i u pojmu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„pacientská jednotka“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 vstupním dotazníku výsledky ukázaly, že pacienti netušili, co pojem znamená, jelikož ani jedna ze čtyř odpovědí nedominovala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Správnou odpověď odpovědělo přibližně 40 % edukovaných i needukovaných pacientů.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BC349-2376-8E4C-9E3E-A49C9E76F2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90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D940E-0547-A940-8783-77B06583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6C4816-45F5-DC49-A955-5A1655573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AADE6C-BB5A-7C49-B4DA-ADAF447D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372A89-F666-FC45-B62D-0F564942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2A8BC5-8F4F-2C4B-A7CB-DDBE0809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24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6F685-BB6A-C246-85B4-2D5F278E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A41CF5-39F4-6D4E-9C63-96C0439F0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99A480-6246-D843-B0A1-04093BE6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5EC892-1883-1547-8708-C4217B40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F8590C-5BE3-214B-9BAA-ED167750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05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4A50CE-3E63-6549-A9F0-0FA545243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DC71A0-47D3-CD4F-84C3-FCC9F08A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5673C-B744-7D4D-83EA-F4A9D0DC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B5350-B5A1-2F4D-A858-75F8B7C5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C605BA-F235-3F4C-AE0E-1FA9B33B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45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0D9A5-F9EF-684C-8DE6-8B8B4D6E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0DCD52-4058-2F4A-A425-B35206EE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AF0FE6-4C9F-4C4E-ABE0-17CEED20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F5EC2C-2079-E041-98D8-9745EA96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0EC4B4-5917-C84F-AC2B-763CADAD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25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E519A-8363-4F43-BEEF-6B081E4F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E2A224-6CF9-4143-92A0-9AFCB7335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D7FF0-B3A8-E645-BC1F-AC4FE7BE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11293A-F1A6-6A45-BAE6-5619C80C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D84BFD-BAF1-4C44-8092-804CF1F0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59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E916A-CD18-6040-B9B7-66EA4CF0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DFF5ED-E89F-4A43-8D93-9E9584F1B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962432-8858-9C4E-ACC4-DAB7872B0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CC492A-1E2D-F548-8C7C-D2BE6578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8E11C7-6B88-0643-8FB0-3693607E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C50BBD-46E9-5D48-818B-33ADF16F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1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E57F4-A5A4-DB42-B1B7-62EBDD25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8045CB-0CC3-3F46-B0D4-4C30725A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43ABB90-B51E-3446-83EB-429EF06E5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178A707-84E6-D94E-8F11-5EF2C986A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6297CEC-F1B2-A84F-B10E-6488111AE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E49EB1-BACE-B443-98E9-8A036293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A2290E-2D25-074E-ACE0-C22269BE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644D6D-230B-0149-AF6A-18321E3F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6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28658-5F1C-034F-8694-0322ABE8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AA1E20-3C2B-E04A-AC83-05A933EB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B170D4-9ED8-0F48-BD1E-7E9C6C8F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E97698-3847-AB4B-B946-EBCF3701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27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B554F0-271C-C04F-84A9-2F5B689F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72C979-20BF-2E49-B7BA-72714AA2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7B801F-282A-3346-9314-37F6FEC7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1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ECB10-310C-3848-BE9F-34F60E99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41D668-7941-254D-89BE-C35F1AE5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57E772-855E-784F-99C6-491F63B00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398AB0-5D41-BA49-84A1-92B7086D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60C8F1-70D0-3B4D-8A72-247AB61B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1D330C-C047-8F46-AF3E-41B61398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74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8E485-9860-D74D-B73F-FEB2EC1C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DA318E-206A-AC4C-A207-5FC12EFC8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5F094CD-4743-7A49-9FD4-F1D8CE5C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C4C92E-F24B-3E47-A71A-6FEC569B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AF9B57-DDA0-7A49-8776-ADD18867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98539F-E9C0-1D45-AA88-886F6E06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20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850771-40D5-4946-8A62-ED3F0ED2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B39B6B-3BF3-2D43-B03B-DB8618856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F8D9B0-3FA6-6D42-BA14-AF51F299A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D847C-E4C8-3042-80B0-C615C1F35B60}" type="datetimeFigureOut">
              <a:rPr lang="cs-CZ" smtClean="0"/>
              <a:t>05.11.21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22C5EC-DE61-9642-ADF7-CC1A11E5B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36B2B-0CB0-CF48-9FE6-A188E3DF9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F424-F072-6942-9612-88FAB9208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34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DB97B-2505-3C4B-A77D-25E7DDEB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5" y="2380203"/>
            <a:ext cx="11379063" cy="14936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latin typeface="Arial Rounded MT Bold" panose="020F0704030504030204" pitchFamily="34" charset="0"/>
              </a:rPr>
              <a:t>Znalosti klinických výhod pacientů s dálkovým sledováním implantabilních kardioverterů-defibrilátorů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F460560-2F16-4F44-9BF0-7FE2B6F7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4610"/>
            <a:ext cx="10515600" cy="14805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/>
              <a:t>Iva Šafaříková, Alan Bulava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i="1" dirty="0"/>
              <a:t>KC Nemocnice  Č. Budějovice, a.s.</a:t>
            </a:r>
          </a:p>
          <a:p>
            <a:pPr marL="0" indent="0">
              <a:buNone/>
            </a:pPr>
            <a:r>
              <a:rPr lang="cs-CZ" sz="2000" i="1" dirty="0"/>
              <a:t>ZSF JU v Č. Budějovicích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Picture 5" descr="C:\Users\Alan\Desktop\rsz_up_logo_lf-up_had_cz_1.png">
            <a:extLst>
              <a:ext uri="{FF2B5EF4-FFF2-40B4-BE49-F238E27FC236}">
                <a16:creationId xmlns:a16="http://schemas.microsoft.com/office/drawing/2014/main" id="{D6226B5B-D4D6-1A45-9653-61B042AF0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694184" y="5435164"/>
            <a:ext cx="2869704" cy="10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lan\Desktop\zsf-ju-rgb-positive-new-2016.png">
            <a:extLst>
              <a:ext uri="{FF2B5EF4-FFF2-40B4-BE49-F238E27FC236}">
                <a16:creationId xmlns:a16="http://schemas.microsoft.com/office/drawing/2014/main" id="{C4D396E4-5411-2345-A9E6-B048BACA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79928"/>
            <a:ext cx="4389118" cy="67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8">
            <a:extLst>
              <a:ext uri="{FF2B5EF4-FFF2-40B4-BE49-F238E27FC236}">
                <a16:creationId xmlns:a16="http://schemas.microsoft.com/office/drawing/2014/main" id="{C39AA8D1-FEEF-2E4A-97DC-183925C2A8A5}"/>
              </a:ext>
            </a:extLst>
          </p:cNvPr>
          <p:cNvSpPr txBox="1"/>
          <p:nvPr/>
        </p:nvSpPr>
        <p:spPr>
          <a:xfrm>
            <a:off x="4533900" y="6545562"/>
            <a:ext cx="759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i="1" dirty="0"/>
              <a:t>XXVIII. ČESKÉ A SLOVENSKÉ SYMPOZIUM O ARYTMIÍCH A KARDIOSTIMULACI, Olomouc 07.-09. 11. 2021</a:t>
            </a:r>
            <a:endParaRPr lang="en-US" sz="1400" i="1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56102F-7C97-1A47-B7CC-EAAA1EA16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3530"/>
            <a:ext cx="12192000" cy="232617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CB1D94D-96F5-EF43-BBE1-80105791E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075" y="5435164"/>
            <a:ext cx="3502117" cy="1063934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C18DC8D-17A0-6B44-94F1-084E68421CEE}"/>
              </a:ext>
            </a:extLst>
          </p:cNvPr>
          <p:cNvCxnSpPr>
            <a:cxnSpLocks/>
          </p:cNvCxnSpPr>
          <p:nvPr/>
        </p:nvCxnSpPr>
        <p:spPr>
          <a:xfrm>
            <a:off x="570015" y="5487064"/>
            <a:ext cx="11032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9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72376-A674-4844-B785-A29C08C4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7625"/>
            <a:ext cx="9296400" cy="72707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CONSORT schéma studie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FF98FE-8ED3-B24D-B371-BE76C8C674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5482" r="2255" b="40210"/>
          <a:stretch/>
        </p:blipFill>
        <p:spPr bwMode="auto">
          <a:xfrm>
            <a:off x="3276600" y="609600"/>
            <a:ext cx="6858000" cy="614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BF48FB9-6262-1843-933D-90B19CE46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sp>
        <p:nvSpPr>
          <p:cNvPr id="9" name="Zaoblený obdélník 8">
            <a:extLst>
              <a:ext uri="{FF2B5EF4-FFF2-40B4-BE49-F238E27FC236}">
                <a16:creationId xmlns:a16="http://schemas.microsoft.com/office/drawing/2014/main" id="{04794BCF-C7CA-604D-9AA2-555FBFA82ECD}"/>
              </a:ext>
            </a:extLst>
          </p:cNvPr>
          <p:cNvSpPr/>
          <p:nvPr/>
        </p:nvSpPr>
        <p:spPr>
          <a:xfrm>
            <a:off x="3173150" y="3368431"/>
            <a:ext cx="2661139" cy="3387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FE76288E-9689-034E-909B-4DB458F156DB}"/>
              </a:ext>
            </a:extLst>
          </p:cNvPr>
          <p:cNvSpPr/>
          <p:nvPr/>
        </p:nvSpPr>
        <p:spPr>
          <a:xfrm>
            <a:off x="7435361" y="3393831"/>
            <a:ext cx="2661139" cy="3387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92787-70EC-D442-9BAA-FD0BCCA7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700" y="149225"/>
            <a:ext cx="8928100" cy="87947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Charakteristika výzkumného vzorku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A9953E-4AFF-954A-86D4-BC1E626BF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74AD14-7509-F84A-B7B0-4D2FD5AD5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124" y="1028700"/>
            <a:ext cx="6495251" cy="24927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879830-07A1-0447-A0DE-91F579A08CE3}"/>
              </a:ext>
            </a:extLst>
          </p:cNvPr>
          <p:cNvSpPr txBox="1"/>
          <p:nvPr/>
        </p:nvSpPr>
        <p:spPr>
          <a:xfrm>
            <a:off x="3642124" y="3521472"/>
            <a:ext cx="6495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BMI – Body Mass Index, EF – ejekční frakce</a:t>
            </a:r>
          </a:p>
        </p:txBody>
      </p:sp>
      <p:pic>
        <p:nvPicPr>
          <p:cNvPr id="7" name="Zástupný symbol pro obsah 13">
            <a:extLst>
              <a:ext uri="{FF2B5EF4-FFF2-40B4-BE49-F238E27FC236}">
                <a16:creationId xmlns:a16="http://schemas.microsoft.com/office/drawing/2014/main" id="{A5CCD2DD-89A4-EC48-AE6D-AA59E4D11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45217" y="3955287"/>
            <a:ext cx="8264084" cy="250781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9910612-4F7F-DA46-90A8-E9BD9C917B4D}"/>
              </a:ext>
            </a:extLst>
          </p:cNvPr>
          <p:cNvSpPr txBox="1"/>
          <p:nvPr/>
        </p:nvSpPr>
        <p:spPr>
          <a:xfrm>
            <a:off x="2645217" y="6448059"/>
            <a:ext cx="910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1D – jednodutinový ICD, 2D – dvoudutinový ICD, </a:t>
            </a:r>
            <a:r>
              <a:rPr lang="cs-CZ" sz="1200" i="1" dirty="0" err="1"/>
              <a:t>BiV</a:t>
            </a:r>
            <a:r>
              <a:rPr lang="cs-CZ" sz="1200" i="1" dirty="0"/>
              <a:t> – biventrikulární, ICD – implantabilní kardioverter-defibrilátor</a:t>
            </a: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012B40B0-EACD-C041-A5B8-0C16B2C2BC8D}"/>
              </a:ext>
            </a:extLst>
          </p:cNvPr>
          <p:cNvSpPr/>
          <p:nvPr/>
        </p:nvSpPr>
        <p:spPr>
          <a:xfrm>
            <a:off x="4318000" y="4937960"/>
            <a:ext cx="3987800" cy="15100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0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BC8FC-7B51-5F45-9192-78099B7D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0"/>
            <a:ext cx="89154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vstupní data</a:t>
            </a:r>
            <a:br>
              <a:rPr lang="cs-CZ" sz="3600" b="1" dirty="0"/>
            </a:br>
            <a:r>
              <a:rPr lang="cs-CZ" sz="3600" b="1" dirty="0"/>
              <a:t>Oblast: Možnosti kontrol ICD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7C0CFF-0042-3D44-ADE7-638F86B5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498B27C-2894-BE40-B0E1-C870B36ED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7383" y="1725671"/>
            <a:ext cx="7397434" cy="394854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A6069DD-0710-6142-A05F-8DFF673EA918}"/>
              </a:ext>
            </a:extLst>
          </p:cNvPr>
          <p:cNvSpPr/>
          <p:nvPr/>
        </p:nvSpPr>
        <p:spPr>
          <a:xfrm>
            <a:off x="7747000" y="1606550"/>
            <a:ext cx="3533953" cy="364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D3049E-E386-B04E-8200-62C6B7E4D151}"/>
              </a:ext>
            </a:extLst>
          </p:cNvPr>
          <p:cNvSpPr txBox="1"/>
          <p:nvPr/>
        </p:nvSpPr>
        <p:spPr>
          <a:xfrm>
            <a:off x="3197383" y="5790659"/>
            <a:ext cx="6787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/>
              <a:t>Správná odpověď: ambulantní a dálkové sledování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6747A2E-253B-CF40-83C8-74801E7A0C61}"/>
              </a:ext>
            </a:extLst>
          </p:cNvPr>
          <p:cNvSpPr/>
          <p:nvPr/>
        </p:nvSpPr>
        <p:spPr>
          <a:xfrm>
            <a:off x="4619387" y="4965700"/>
            <a:ext cx="330201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4BCC16E-FAB0-0942-AA44-9C5FF44165AC}"/>
              </a:ext>
            </a:extLst>
          </p:cNvPr>
          <p:cNvSpPr txBox="1"/>
          <p:nvPr/>
        </p:nvSpPr>
        <p:spPr>
          <a:xfrm>
            <a:off x="5192397" y="3004113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= 0,438 </a:t>
            </a:r>
          </a:p>
        </p:txBody>
      </p:sp>
    </p:spTree>
    <p:extLst>
      <p:ext uri="{BB962C8B-B14F-4D97-AF65-F5344CB8AC3E}">
        <p14:creationId xmlns:p14="http://schemas.microsoft.com/office/powerpoint/2010/main" val="246078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2D486-B2AA-E34D-85F6-05D7B711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800" y="0"/>
            <a:ext cx="86360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po 3 měsících</a:t>
            </a:r>
            <a:br>
              <a:rPr lang="cs-CZ" sz="3600" b="1" dirty="0"/>
            </a:br>
            <a:r>
              <a:rPr lang="cs-CZ" sz="3600" b="1" dirty="0"/>
              <a:t>Oblast: Možnosti kontrol ICD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F5AC46-40AB-FB4E-BFCB-BDA136116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29B8E38-8367-F74F-9BF7-0D23B0B8F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2768" y="2075656"/>
            <a:ext cx="7531281" cy="348694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3E308E2-CF17-A840-93BD-B0655DC0511D}"/>
              </a:ext>
            </a:extLst>
          </p:cNvPr>
          <p:cNvSpPr/>
          <p:nvPr/>
        </p:nvSpPr>
        <p:spPr>
          <a:xfrm>
            <a:off x="7807148" y="1123950"/>
            <a:ext cx="3546652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FA482A7-92B4-BF44-BB2E-6C555A74AE27}"/>
              </a:ext>
            </a:extLst>
          </p:cNvPr>
          <p:cNvSpPr/>
          <p:nvPr/>
        </p:nvSpPr>
        <p:spPr>
          <a:xfrm>
            <a:off x="4270814" y="4787900"/>
            <a:ext cx="663752" cy="77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4892EB-760A-5F41-940F-F0E7B4BA6CF7}"/>
              </a:ext>
            </a:extLst>
          </p:cNvPr>
          <p:cNvSpPr txBox="1"/>
          <p:nvPr/>
        </p:nvSpPr>
        <p:spPr>
          <a:xfrm>
            <a:off x="3102768" y="5779413"/>
            <a:ext cx="6787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/>
              <a:t>Správná odpověď: ambulantní a dálkové sledování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83DCE12-1683-1243-A364-4E132CC7FABB}"/>
              </a:ext>
            </a:extLst>
          </p:cNvPr>
          <p:cNvSpPr txBox="1"/>
          <p:nvPr/>
        </p:nvSpPr>
        <p:spPr>
          <a:xfrm>
            <a:off x="5168900" y="159791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&lt; 0,001 </a:t>
            </a:r>
          </a:p>
        </p:txBody>
      </p:sp>
    </p:spTree>
    <p:extLst>
      <p:ext uri="{BB962C8B-B14F-4D97-AF65-F5344CB8AC3E}">
        <p14:creationId xmlns:p14="http://schemas.microsoft.com/office/powerpoint/2010/main" val="223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0788F-BA64-9A4A-A15C-FA0E8CE9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0"/>
            <a:ext cx="85852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vstupní data</a:t>
            </a:r>
            <a:br>
              <a:rPr lang="cs-CZ" sz="3600" b="1" dirty="0"/>
            </a:br>
            <a:r>
              <a:rPr lang="cs-CZ" sz="3600" b="1" dirty="0"/>
              <a:t>Pojem: telemedicína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AC0898-9680-0C49-AF94-FB882856E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F394042-7EF8-AB4C-9AFA-C2EE132F6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976" y="1846267"/>
            <a:ext cx="3513666" cy="38433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i="1" dirty="0">
                <a:solidFill>
                  <a:schemeClr val="tx1"/>
                </a:solidFill>
              </a:rPr>
              <a:t>„a) Přenos a sdílení medicínské informace na vzdálenost prostřednictvím České pošty;</a:t>
            </a:r>
          </a:p>
          <a:p>
            <a:pPr marL="0" indent="0" algn="just">
              <a:buNone/>
            </a:pPr>
            <a:r>
              <a:rPr lang="cs-CZ" sz="1600" i="1" dirty="0">
                <a:solidFill>
                  <a:schemeClr val="tx1"/>
                </a:solidFill>
              </a:rPr>
              <a:t>b) Pravidelné kontroly v ambulanci lékaře s pomocí sledovací technologie;</a:t>
            </a:r>
          </a:p>
          <a:p>
            <a:pPr marL="0" indent="0" algn="just">
              <a:buNone/>
            </a:pPr>
            <a:r>
              <a:rPr lang="cs-CZ" sz="1600" i="1" dirty="0">
                <a:solidFill>
                  <a:schemeClr val="tx1"/>
                </a:solidFill>
              </a:rPr>
              <a:t>c)✲ Přenos a sdílení medicínské informace na dálku prostřednictvím zabezpečených informačních a komunikačních technologií;</a:t>
            </a:r>
          </a:p>
          <a:p>
            <a:pPr marL="0" indent="0" algn="just">
              <a:buNone/>
            </a:pPr>
            <a:r>
              <a:rPr lang="cs-CZ" sz="1600" i="1" dirty="0">
                <a:solidFill>
                  <a:schemeClr val="tx1"/>
                </a:solidFill>
              </a:rPr>
              <a:t>d) Přenos důvěrných informací výhradně mezi dvěma lékaři o jejich společných pacientech“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600" i="1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1600" i="1" dirty="0"/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C985C11C-50F2-4846-9CAD-8CA7F1E5AB74}"/>
              </a:ext>
            </a:extLst>
          </p:cNvPr>
          <p:cNvSpPr/>
          <p:nvPr/>
        </p:nvSpPr>
        <p:spPr>
          <a:xfrm rot="5400000">
            <a:off x="3064967" y="1928839"/>
            <a:ext cx="1027684" cy="3513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86B228-C4D8-124F-A0FD-78B4E5BB4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1906439"/>
            <a:ext cx="6438900" cy="4077970"/>
          </a:xfrm>
          <a:prstGeom prst="rect">
            <a:avLst/>
          </a:prstGeom>
        </p:spPr>
      </p:pic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1FB0840A-F494-B048-A331-FC36B28E1E83}"/>
              </a:ext>
            </a:extLst>
          </p:cNvPr>
          <p:cNvSpPr/>
          <p:nvPr/>
        </p:nvSpPr>
        <p:spPr>
          <a:xfrm>
            <a:off x="8974666" y="2781300"/>
            <a:ext cx="1450848" cy="29638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39541C8-C763-244E-9625-BF199AF85B44}"/>
              </a:ext>
            </a:extLst>
          </p:cNvPr>
          <p:cNvSpPr txBox="1"/>
          <p:nvPr/>
        </p:nvSpPr>
        <p:spPr>
          <a:xfrm>
            <a:off x="9156700" y="2981330"/>
            <a:ext cx="2197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= 0,798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1FC49D9-4961-D946-BB2D-D4EFE8C1AA71}"/>
              </a:ext>
            </a:extLst>
          </p:cNvPr>
          <p:cNvSpPr/>
          <p:nvPr/>
        </p:nvSpPr>
        <p:spPr>
          <a:xfrm>
            <a:off x="6477397" y="5267271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A2BCB0B-6B58-1541-8E75-09720A9888B4}"/>
              </a:ext>
            </a:extLst>
          </p:cNvPr>
          <p:cNvSpPr/>
          <p:nvPr/>
        </p:nvSpPr>
        <p:spPr>
          <a:xfrm>
            <a:off x="7875768" y="5219180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21125F6-7603-6047-B1A8-855CA34000BE}"/>
              </a:ext>
            </a:extLst>
          </p:cNvPr>
          <p:cNvSpPr/>
          <p:nvPr/>
        </p:nvSpPr>
        <p:spPr>
          <a:xfrm>
            <a:off x="9274138" y="5267271"/>
            <a:ext cx="425951" cy="42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7AF3E68-12ED-FD4A-B6CE-2277C75AD917}"/>
              </a:ext>
            </a:extLst>
          </p:cNvPr>
          <p:cNvSpPr/>
          <p:nvPr/>
        </p:nvSpPr>
        <p:spPr>
          <a:xfrm>
            <a:off x="10669083" y="5267269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6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0B43B2-81DB-BA48-83E4-2CA3F9CD1236}"/>
              </a:ext>
            </a:extLst>
          </p:cNvPr>
          <p:cNvSpPr txBox="1">
            <a:spLocks/>
          </p:cNvSpPr>
          <p:nvPr/>
        </p:nvSpPr>
        <p:spPr>
          <a:xfrm>
            <a:off x="2768600" y="0"/>
            <a:ext cx="858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po 3 měsících</a:t>
            </a:r>
            <a:br>
              <a:rPr lang="cs-CZ" sz="3600" b="1" dirty="0"/>
            </a:br>
            <a:r>
              <a:rPr lang="cs-CZ" sz="3600" b="1" dirty="0"/>
              <a:t>Pojem: telemedicína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945C08-0746-404A-B988-011C7BAE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25D1F5A-1FCC-1346-801C-79211B86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976" y="1846267"/>
            <a:ext cx="3513666" cy="38433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i="1" dirty="0">
                <a:solidFill>
                  <a:schemeClr val="tx1"/>
                </a:solidFill>
              </a:rPr>
              <a:t>„a) Přenos a sdílení medicínské informace na vzdálenost prostřednictvím České pošty;</a:t>
            </a:r>
          </a:p>
          <a:p>
            <a:pPr marL="0" indent="0" algn="just">
              <a:buNone/>
            </a:pPr>
            <a:r>
              <a:rPr lang="cs-CZ" sz="1600" i="1" dirty="0">
                <a:solidFill>
                  <a:schemeClr val="tx1"/>
                </a:solidFill>
              </a:rPr>
              <a:t>b) Pravidelné kontroly v ambulanci lékaře s pomocí sledovací technologie;</a:t>
            </a:r>
          </a:p>
          <a:p>
            <a:pPr marL="0" indent="0" algn="just">
              <a:buNone/>
            </a:pPr>
            <a:r>
              <a:rPr lang="cs-CZ" sz="1600" i="1" dirty="0">
                <a:solidFill>
                  <a:schemeClr val="tx1"/>
                </a:solidFill>
              </a:rPr>
              <a:t>c)✲ Přenos a sdílení medicínské informace na dálku prostřednictvím zabezpečených informačních a komunikačních technologií;</a:t>
            </a:r>
          </a:p>
          <a:p>
            <a:pPr marL="0" indent="0" algn="just">
              <a:buNone/>
            </a:pPr>
            <a:r>
              <a:rPr lang="cs-CZ" sz="1600" i="1" dirty="0">
                <a:solidFill>
                  <a:schemeClr val="tx1"/>
                </a:solidFill>
              </a:rPr>
              <a:t>d) Přenos důvěrných informací výhradně mezi dvěma lékaři o jejich společných pacientech“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600" i="1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1600" i="1" dirty="0"/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28D6C165-6275-1F43-A22B-0185D0D952E4}"/>
              </a:ext>
            </a:extLst>
          </p:cNvPr>
          <p:cNvSpPr/>
          <p:nvPr/>
        </p:nvSpPr>
        <p:spPr>
          <a:xfrm rot="5400000">
            <a:off x="3064967" y="1928839"/>
            <a:ext cx="1027684" cy="3513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Zástupný symbol pro obsah 4">
            <a:extLst>
              <a:ext uri="{FF2B5EF4-FFF2-40B4-BE49-F238E27FC236}">
                <a16:creationId xmlns:a16="http://schemas.microsoft.com/office/drawing/2014/main" id="{43A37DC8-C8FF-F642-B41C-9BE39BA3B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41"/>
          <a:stretch/>
        </p:blipFill>
        <p:spPr>
          <a:xfrm>
            <a:off x="5387418" y="1795467"/>
            <a:ext cx="6690282" cy="350043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571B6E1-A3FB-5D4A-88BF-6B55256C6204}"/>
              </a:ext>
            </a:extLst>
          </p:cNvPr>
          <p:cNvSpPr/>
          <p:nvPr/>
        </p:nvSpPr>
        <p:spPr>
          <a:xfrm>
            <a:off x="6477000" y="4564067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BD519B0-33FA-7340-812D-9F997EEE7A14}"/>
              </a:ext>
            </a:extLst>
          </p:cNvPr>
          <p:cNvSpPr/>
          <p:nvPr/>
        </p:nvSpPr>
        <p:spPr>
          <a:xfrm>
            <a:off x="7924800" y="4564066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5E9720A-14B4-0344-B44C-A1446002B85A}"/>
              </a:ext>
            </a:extLst>
          </p:cNvPr>
          <p:cNvSpPr/>
          <p:nvPr/>
        </p:nvSpPr>
        <p:spPr>
          <a:xfrm>
            <a:off x="9334500" y="4500566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A77310A-569B-2540-8E60-A27B51EBE030}"/>
              </a:ext>
            </a:extLst>
          </p:cNvPr>
          <p:cNvSpPr/>
          <p:nvPr/>
        </p:nvSpPr>
        <p:spPr>
          <a:xfrm>
            <a:off x="10860176" y="4500566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>
            <a:extLst>
              <a:ext uri="{FF2B5EF4-FFF2-40B4-BE49-F238E27FC236}">
                <a16:creationId xmlns:a16="http://schemas.microsoft.com/office/drawing/2014/main" id="{10C7C339-1AA6-F949-BF8C-44123C508D52}"/>
              </a:ext>
            </a:extLst>
          </p:cNvPr>
          <p:cNvSpPr/>
          <p:nvPr/>
        </p:nvSpPr>
        <p:spPr>
          <a:xfrm>
            <a:off x="9220200" y="1795466"/>
            <a:ext cx="1639976" cy="3182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DEC300F-2F02-034A-B35B-420168415FA1}"/>
              </a:ext>
            </a:extLst>
          </p:cNvPr>
          <p:cNvSpPr txBox="1"/>
          <p:nvPr/>
        </p:nvSpPr>
        <p:spPr>
          <a:xfrm>
            <a:off x="9872788" y="2167579"/>
            <a:ext cx="1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&lt; 0,001</a:t>
            </a:r>
          </a:p>
        </p:txBody>
      </p:sp>
    </p:spTree>
    <p:extLst>
      <p:ext uri="{BB962C8B-B14F-4D97-AF65-F5344CB8AC3E}">
        <p14:creationId xmlns:p14="http://schemas.microsoft.com/office/powerpoint/2010/main" val="19841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65E94-8BEA-334C-A121-02473855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165100"/>
            <a:ext cx="8851900" cy="12573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vstupní data</a:t>
            </a:r>
            <a:br>
              <a:rPr lang="cs-CZ" sz="3600" b="1" dirty="0"/>
            </a:br>
            <a:r>
              <a:rPr lang="cs-CZ" sz="3600" b="1" dirty="0"/>
              <a:t>Pojem: pacientská jednotka (CardioMessenger)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61B2A8-9D7C-B348-AA11-0D1ADE1C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10A5944-17C3-1D4D-93DD-553968E7B931}"/>
              </a:ext>
            </a:extLst>
          </p:cNvPr>
          <p:cNvSpPr txBox="1">
            <a:spLocks/>
          </p:cNvSpPr>
          <p:nvPr/>
        </p:nvSpPr>
        <p:spPr>
          <a:xfrm>
            <a:off x="1821976" y="1879600"/>
            <a:ext cx="3767666" cy="3162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i="1" dirty="0"/>
              <a:t>„a) K telefonování s lékaři v případě výskytu klinických problémů;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i="1" dirty="0"/>
              <a:t>b)✲ Ke snímání a přenosu dat z implantátu (přístroje) do zabezpečeného internetového formuláře, data jsou pak přístupná autorizovaným lékařům;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i="1" dirty="0"/>
              <a:t>c) K okamžitému přivolání lékařské pomoci v případě výskytu zdravotních problémů, a to pomocí pohotovostního tlačítka;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i="1" dirty="0"/>
              <a:t>d) Ke snadnějšímu placenému přístupu k lékařské péči“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43A474D1-823A-B147-9114-5BA306286D93}"/>
              </a:ext>
            </a:extLst>
          </p:cNvPr>
          <p:cNvSpPr/>
          <p:nvPr/>
        </p:nvSpPr>
        <p:spPr>
          <a:xfrm rot="5400000">
            <a:off x="3154375" y="1044533"/>
            <a:ext cx="1102868" cy="3767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762BCD-974D-E74A-B097-703D2C452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628" y="1917700"/>
            <a:ext cx="6437453" cy="3581400"/>
          </a:xfrm>
          <a:prstGeom prst="rect">
            <a:avLst/>
          </a:prstGeom>
        </p:spPr>
      </p:pic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EA4E2BF5-66BE-A440-8733-D449533BB451}"/>
              </a:ext>
            </a:extLst>
          </p:cNvPr>
          <p:cNvSpPr/>
          <p:nvPr/>
        </p:nvSpPr>
        <p:spPr>
          <a:xfrm>
            <a:off x="7843558" y="2376932"/>
            <a:ext cx="1585736" cy="28377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E98AC19-2FBF-814C-857B-C15AB95D7DBE}"/>
              </a:ext>
            </a:extLst>
          </p:cNvPr>
          <p:cNvSpPr txBox="1"/>
          <p:nvPr/>
        </p:nvSpPr>
        <p:spPr>
          <a:xfrm>
            <a:off x="8103656" y="2743700"/>
            <a:ext cx="1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= 0,725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E5BD002-672C-C841-9746-01C94C825991}"/>
              </a:ext>
            </a:extLst>
          </p:cNvPr>
          <p:cNvSpPr/>
          <p:nvPr/>
        </p:nvSpPr>
        <p:spPr>
          <a:xfrm>
            <a:off x="6677723" y="4802983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46DDAA1-7ED6-D543-A867-0344A41FFC68}"/>
              </a:ext>
            </a:extLst>
          </p:cNvPr>
          <p:cNvSpPr/>
          <p:nvPr/>
        </p:nvSpPr>
        <p:spPr>
          <a:xfrm>
            <a:off x="8052358" y="4802983"/>
            <a:ext cx="453882" cy="363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8E09094-F519-B246-B701-40937D3CF7E9}"/>
              </a:ext>
            </a:extLst>
          </p:cNvPr>
          <p:cNvSpPr/>
          <p:nvPr/>
        </p:nvSpPr>
        <p:spPr>
          <a:xfrm>
            <a:off x="9501280" y="4749501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E4ABC66-5A36-2041-81F7-B9FA333A9173}"/>
              </a:ext>
            </a:extLst>
          </p:cNvPr>
          <p:cNvSpPr/>
          <p:nvPr/>
        </p:nvSpPr>
        <p:spPr>
          <a:xfrm>
            <a:off x="10860176" y="4736802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5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C8129-F633-B74A-A0D7-B9912F2B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47625"/>
            <a:ext cx="8864600" cy="145097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po 3 měsících</a:t>
            </a:r>
            <a:br>
              <a:rPr lang="cs-CZ" sz="3600" b="1" dirty="0"/>
            </a:br>
            <a:r>
              <a:rPr lang="cs-CZ" sz="3600" b="1" dirty="0"/>
              <a:t>Pojem: pacientská jednotka (CardioMessenger)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0D48AC-6181-DA43-AB31-BD15904F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09904E3-D6E7-D545-AA61-DD74FACF3767}"/>
              </a:ext>
            </a:extLst>
          </p:cNvPr>
          <p:cNvSpPr txBox="1">
            <a:spLocks/>
          </p:cNvSpPr>
          <p:nvPr/>
        </p:nvSpPr>
        <p:spPr>
          <a:xfrm>
            <a:off x="1821976" y="1879600"/>
            <a:ext cx="3767666" cy="3162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i="1" dirty="0"/>
              <a:t>„a) K telefonování s lékaři v případě výskytu klinických problémů;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i="1" dirty="0"/>
              <a:t>b)✲ Ke snímání a přenosu dat z implantátu (přístroje) do zabezpečeného internetového formuláře, data jsou pak přístupná autorizovaným lékařům;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i="1" dirty="0"/>
              <a:t>c) K okamžitému přivolání lékařské pomoci v případě výskytu zdravotních problémů, a to pomocí pohotovostního tlačítka;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i="1" dirty="0"/>
              <a:t>d) Ke snadnějšímu placenému přístupu k lékařské péči“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D328F80B-D256-DE46-BEC7-145159EDD21A}"/>
              </a:ext>
            </a:extLst>
          </p:cNvPr>
          <p:cNvSpPr/>
          <p:nvPr/>
        </p:nvSpPr>
        <p:spPr>
          <a:xfrm rot="5400000">
            <a:off x="3154375" y="1044533"/>
            <a:ext cx="1102868" cy="3767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079CFDE8-F8E2-7642-9B44-5E82BEFCD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374" y="1917700"/>
            <a:ext cx="6423780" cy="3581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7F9E857-EC13-1F4A-B0FD-1EEAB879FF2D}"/>
              </a:ext>
            </a:extLst>
          </p:cNvPr>
          <p:cNvSpPr txBox="1"/>
          <p:nvPr/>
        </p:nvSpPr>
        <p:spPr>
          <a:xfrm>
            <a:off x="8474790" y="2705600"/>
            <a:ext cx="12153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/>
              <a:t>P &lt; 0,001</a:t>
            </a:r>
          </a:p>
        </p:txBody>
      </p:sp>
      <p:sp>
        <p:nvSpPr>
          <p:cNvPr id="8" name="Zaoblený obdélník 7">
            <a:extLst>
              <a:ext uri="{FF2B5EF4-FFF2-40B4-BE49-F238E27FC236}">
                <a16:creationId xmlns:a16="http://schemas.microsoft.com/office/drawing/2014/main" id="{88B2704B-E182-D747-8BCA-95E06A9FD207}"/>
              </a:ext>
            </a:extLst>
          </p:cNvPr>
          <p:cNvSpPr/>
          <p:nvPr/>
        </p:nvSpPr>
        <p:spPr>
          <a:xfrm>
            <a:off x="7731426" y="1610681"/>
            <a:ext cx="1655614" cy="36090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B3A241E-F34E-3842-8E6A-7B0A1CA16931}"/>
              </a:ext>
            </a:extLst>
          </p:cNvPr>
          <p:cNvSpPr/>
          <p:nvPr/>
        </p:nvSpPr>
        <p:spPr>
          <a:xfrm>
            <a:off x="6674688" y="4802983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CDF9821-1F21-9145-90F5-5C825F4C2B04}"/>
              </a:ext>
            </a:extLst>
          </p:cNvPr>
          <p:cNvSpPr/>
          <p:nvPr/>
        </p:nvSpPr>
        <p:spPr>
          <a:xfrm>
            <a:off x="8065107" y="4860934"/>
            <a:ext cx="393238" cy="300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429FE6C-F40C-754C-9354-BCBAB39E4E98}"/>
              </a:ext>
            </a:extLst>
          </p:cNvPr>
          <p:cNvSpPr/>
          <p:nvPr/>
        </p:nvSpPr>
        <p:spPr>
          <a:xfrm>
            <a:off x="9443288" y="4741867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1EF8A3D-EC0A-B349-985E-88AB5C61DF5C}"/>
              </a:ext>
            </a:extLst>
          </p:cNvPr>
          <p:cNvSpPr/>
          <p:nvPr/>
        </p:nvSpPr>
        <p:spPr>
          <a:xfrm>
            <a:off x="10826840" y="4741866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0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C5D53-2643-C64B-83D3-2F83ABED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49225"/>
            <a:ext cx="90551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vstupní data</a:t>
            </a:r>
            <a:br>
              <a:rPr lang="cs-CZ" sz="3600" b="1" dirty="0"/>
            </a:br>
            <a:r>
              <a:rPr lang="cs-CZ" sz="3600" b="1" dirty="0"/>
              <a:t>CardioMessenger - ikona: OK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9394F6-5AC7-D24D-A21B-782E3BA44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A90D99B-919F-0042-BB9B-C115DF337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1903134"/>
            <a:ext cx="6988921" cy="424656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0DBF92A-C448-7042-9361-F670C0DD43B5}"/>
              </a:ext>
            </a:extLst>
          </p:cNvPr>
          <p:cNvSpPr/>
          <p:nvPr/>
        </p:nvSpPr>
        <p:spPr>
          <a:xfrm>
            <a:off x="6699250" y="1594366"/>
            <a:ext cx="3711402" cy="40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CC44E2-7714-E745-9F2D-5E6CD98BB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150" y="1547122"/>
            <a:ext cx="2174217" cy="404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7A950D68-0602-F940-9ACC-2BDA6CE53FB7}"/>
              </a:ext>
            </a:extLst>
          </p:cNvPr>
          <p:cNvSpPr/>
          <p:nvPr/>
        </p:nvSpPr>
        <p:spPr>
          <a:xfrm>
            <a:off x="10029652" y="2400300"/>
            <a:ext cx="58420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0A4B026-37BD-8641-9C26-D20963BA169B}"/>
              </a:ext>
            </a:extLst>
          </p:cNvPr>
          <p:cNvSpPr/>
          <p:nvPr/>
        </p:nvSpPr>
        <p:spPr>
          <a:xfrm>
            <a:off x="3766849" y="5224467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6C87F37-DE2A-FF45-81C2-287F715ECCEA}"/>
              </a:ext>
            </a:extLst>
          </p:cNvPr>
          <p:cNvSpPr txBox="1"/>
          <p:nvPr/>
        </p:nvSpPr>
        <p:spPr>
          <a:xfrm>
            <a:off x="3844613" y="3379135"/>
            <a:ext cx="1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= 0,136</a:t>
            </a:r>
          </a:p>
        </p:txBody>
      </p:sp>
    </p:spTree>
    <p:extLst>
      <p:ext uri="{BB962C8B-B14F-4D97-AF65-F5344CB8AC3E}">
        <p14:creationId xmlns:p14="http://schemas.microsoft.com/office/powerpoint/2010/main" val="10781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9D1AD-1382-9A4B-B6DC-F9376B0E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300" y="101600"/>
            <a:ext cx="9004300" cy="14097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po 3 měsících</a:t>
            </a:r>
            <a:br>
              <a:rPr lang="cs-CZ" sz="3600" b="1" dirty="0"/>
            </a:br>
            <a:r>
              <a:rPr lang="cs-CZ" sz="3600" b="1" dirty="0"/>
              <a:t>CardioMessenger - ikona: OK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435F5F-D65A-7A4A-B530-83BAF0FD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63B20381-3FD1-B446-99EA-074AF54C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917700"/>
            <a:ext cx="7157372" cy="41370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772AAA9-9A90-4747-952E-F68DE9AC16FC}"/>
              </a:ext>
            </a:extLst>
          </p:cNvPr>
          <p:cNvSpPr/>
          <p:nvPr/>
        </p:nvSpPr>
        <p:spPr>
          <a:xfrm>
            <a:off x="6867844" y="1625600"/>
            <a:ext cx="3711402" cy="40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70DD1AB-4E4D-C749-BAFD-4A75ED21ABFC}"/>
              </a:ext>
            </a:extLst>
          </p:cNvPr>
          <p:cNvSpPr txBox="1"/>
          <p:nvPr/>
        </p:nvSpPr>
        <p:spPr>
          <a:xfrm>
            <a:off x="4968096" y="2653784"/>
            <a:ext cx="1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&lt; 0,001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DF05DCA-B636-3749-BCEA-38D77937DE5A}"/>
              </a:ext>
            </a:extLst>
          </p:cNvPr>
          <p:cNvSpPr/>
          <p:nvPr/>
        </p:nvSpPr>
        <p:spPr>
          <a:xfrm>
            <a:off x="3741449" y="5224467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AA641B-857C-DC45-A14D-315273F3A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50" y="1547122"/>
            <a:ext cx="2174217" cy="404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60CEDDC4-88EE-194E-814F-5C696D294481}"/>
              </a:ext>
            </a:extLst>
          </p:cNvPr>
          <p:cNvSpPr/>
          <p:nvPr/>
        </p:nvSpPr>
        <p:spPr>
          <a:xfrm>
            <a:off x="10029652" y="2400300"/>
            <a:ext cx="58420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0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127A3-31EE-F64F-A191-FA849C7B0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0218"/>
            <a:ext cx="9144000" cy="1025236"/>
          </a:xfrm>
        </p:spPr>
        <p:txBody>
          <a:bodyPr>
            <a:noAutofit/>
          </a:bodyPr>
          <a:lstStyle/>
          <a:p>
            <a:r>
              <a:rPr lang="cs-CZ" sz="3200" b="1" dirty="0"/>
              <a:t>Deklarace konfliktu zájmů</a:t>
            </a:r>
            <a:br>
              <a:rPr lang="cs-CZ" sz="3200" b="1" dirty="0"/>
            </a:br>
            <a:endParaRPr lang="cs-CZ" sz="3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C818B68-6186-C74B-9D00-B67C50183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30243"/>
              </p:ext>
            </p:extLst>
          </p:nvPr>
        </p:nvGraphicFramePr>
        <p:xfrm>
          <a:off x="1115616" y="1177636"/>
          <a:ext cx="9552384" cy="552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047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2130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41877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942256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1107562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611516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61151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61151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61151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678828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611516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678828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952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14944-9152-0B40-AEDF-1E3C1D59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76200"/>
            <a:ext cx="9194800" cy="1460501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</a:t>
            </a:r>
            <a:r>
              <a:rPr lang="cs-CZ" sz="3600" b="1" u="sng" dirty="0"/>
              <a:t>vstupní data</a:t>
            </a:r>
            <a:br>
              <a:rPr lang="cs-CZ" sz="3600" b="1" dirty="0"/>
            </a:br>
            <a:r>
              <a:rPr lang="cs-CZ" sz="3600" b="1" dirty="0"/>
              <a:t>CardioMessenger - ikona: telefonní sluchátko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2C602E-D6BB-9443-92FA-1B0ABFF76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85A51AB1-6E45-894C-95FC-307C4A907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957384"/>
            <a:ext cx="7378700" cy="422751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2792010-34A3-174F-8391-6C9A3E0167DA}"/>
              </a:ext>
            </a:extLst>
          </p:cNvPr>
          <p:cNvSpPr/>
          <p:nvPr/>
        </p:nvSpPr>
        <p:spPr>
          <a:xfrm>
            <a:off x="7051971" y="1752600"/>
            <a:ext cx="3533953" cy="405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D8F789-3E23-CC43-8420-D92F6A6841A1}"/>
              </a:ext>
            </a:extLst>
          </p:cNvPr>
          <p:cNvSpPr/>
          <p:nvPr/>
        </p:nvSpPr>
        <p:spPr>
          <a:xfrm>
            <a:off x="3892549" y="5326067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366D3D9-6016-AE4A-849A-9AF625520D02}"/>
              </a:ext>
            </a:extLst>
          </p:cNvPr>
          <p:cNvSpPr txBox="1"/>
          <p:nvPr/>
        </p:nvSpPr>
        <p:spPr>
          <a:xfrm>
            <a:off x="4571123" y="3701809"/>
            <a:ext cx="1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= 0,922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8E52E5-C37D-AC4A-B6D5-50E115868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150" y="1547122"/>
            <a:ext cx="2174217" cy="404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BFC219D7-3EF3-E040-B800-337646A5D53E}"/>
              </a:ext>
            </a:extLst>
          </p:cNvPr>
          <p:cNvSpPr/>
          <p:nvPr/>
        </p:nvSpPr>
        <p:spPr>
          <a:xfrm>
            <a:off x="10874258" y="2387600"/>
            <a:ext cx="43180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7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EFBFE-7496-EB43-8E31-D004C8FE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516" y="16709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</a:rPr>
              <a:t>Výsledky – </a:t>
            </a:r>
            <a:r>
              <a:rPr lang="cs-CZ" sz="3600" b="1" u="sng" dirty="0">
                <a:solidFill>
                  <a:schemeClr val="tx1"/>
                </a:solidFill>
              </a:rPr>
              <a:t>po 3 měsících</a:t>
            </a:r>
            <a:br>
              <a:rPr lang="cs-CZ" sz="3600" b="1" dirty="0">
                <a:solidFill>
                  <a:schemeClr val="tx1"/>
                </a:solidFill>
              </a:rPr>
            </a:br>
            <a:r>
              <a:rPr lang="cs-CZ" sz="3600" b="1" dirty="0">
                <a:solidFill>
                  <a:schemeClr val="tx1"/>
                </a:solidFill>
              </a:rPr>
              <a:t>CardioMessenger - ikona: telefonní sluchátko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447888C-CAAC-1140-9C94-B0F07B35A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6106" y="1951630"/>
            <a:ext cx="7590436" cy="4298666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2CEA567-C36F-8249-AA3B-0244F57EB63D}"/>
              </a:ext>
            </a:extLst>
          </p:cNvPr>
          <p:cNvSpPr/>
          <p:nvPr/>
        </p:nvSpPr>
        <p:spPr>
          <a:xfrm>
            <a:off x="3625565" y="5399881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9CE9013-C2FE-DE4B-B384-74901F28AFCC}"/>
              </a:ext>
            </a:extLst>
          </p:cNvPr>
          <p:cNvSpPr/>
          <p:nvPr/>
        </p:nvSpPr>
        <p:spPr>
          <a:xfrm>
            <a:off x="3872377" y="5381601"/>
            <a:ext cx="493624" cy="47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7E340B3-1E5B-114E-A00E-B6AA90A426CB}"/>
              </a:ext>
            </a:extLst>
          </p:cNvPr>
          <p:cNvSpPr txBox="1"/>
          <p:nvPr/>
        </p:nvSpPr>
        <p:spPr>
          <a:xfrm>
            <a:off x="4130402" y="2206725"/>
            <a:ext cx="1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&lt; 0,001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31A0ABA-48F8-DD4A-A2BE-DBABE15E947E}"/>
              </a:ext>
            </a:extLst>
          </p:cNvPr>
          <p:cNvSpPr/>
          <p:nvPr/>
        </p:nvSpPr>
        <p:spPr>
          <a:xfrm>
            <a:off x="6729401" y="1787473"/>
            <a:ext cx="3533953" cy="405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57F947A-8AEC-A848-8479-BCFD7418D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8A49A4-CA7E-0A47-9DF0-7813F630D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150" y="1547122"/>
            <a:ext cx="2174217" cy="404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46A7E0F2-18AE-C24F-81ED-1FE47E668F74}"/>
              </a:ext>
            </a:extLst>
          </p:cNvPr>
          <p:cNvSpPr/>
          <p:nvPr/>
        </p:nvSpPr>
        <p:spPr>
          <a:xfrm>
            <a:off x="10874258" y="2387600"/>
            <a:ext cx="43180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205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6187A-BDAB-D54C-9F04-15C4E157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84" y="109184"/>
            <a:ext cx="9129215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Výsledky – vstupní vs. po 3 měsících</a:t>
            </a:r>
            <a:br>
              <a:rPr lang="cs-CZ" sz="3600" b="1" dirty="0"/>
            </a:br>
            <a:r>
              <a:rPr lang="cs-CZ" sz="3600" b="1" dirty="0"/>
              <a:t>Znalosti klinických výhod telemedicíny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108C78-AD28-E84D-A3FC-7B94F7F5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12" name="Zástupný symbol pro obsah 4">
            <a:extLst>
              <a:ext uri="{FF2B5EF4-FFF2-40B4-BE49-F238E27FC236}">
                <a16:creationId xmlns:a16="http://schemas.microsoft.com/office/drawing/2014/main" id="{119408AA-D7E8-E84E-B4AB-DAAD22370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977" y="1725944"/>
            <a:ext cx="5126586" cy="3857833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BDC2AB5-FC05-B74B-BDBB-4B3E76C30558}"/>
              </a:ext>
            </a:extLst>
          </p:cNvPr>
          <p:cNvSpPr/>
          <p:nvPr/>
        </p:nvSpPr>
        <p:spPr>
          <a:xfrm>
            <a:off x="3866987" y="5393277"/>
            <a:ext cx="685800" cy="190500"/>
          </a:xfrm>
          <a:prstGeom prst="rect">
            <a:avLst/>
          </a:prstGeom>
          <a:solidFill>
            <a:srgbClr val="FFF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5F5E806-ABF0-C84C-8F7A-E326B169B7FA}"/>
              </a:ext>
            </a:extLst>
          </p:cNvPr>
          <p:cNvSpPr txBox="1"/>
          <p:nvPr/>
        </p:nvSpPr>
        <p:spPr>
          <a:xfrm>
            <a:off x="3686458" y="5214445"/>
            <a:ext cx="1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= 0,256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DB878DC-E843-8A4D-AD25-8B784B84B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803" y="1725944"/>
            <a:ext cx="5082370" cy="3857833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94DD494-7C52-404A-BA4B-1D573624253B}"/>
              </a:ext>
            </a:extLst>
          </p:cNvPr>
          <p:cNvSpPr/>
          <p:nvPr/>
        </p:nvSpPr>
        <p:spPr>
          <a:xfrm>
            <a:off x="9215088" y="5298027"/>
            <a:ext cx="685800" cy="190500"/>
          </a:xfrm>
          <a:prstGeom prst="rect">
            <a:avLst/>
          </a:prstGeom>
          <a:solidFill>
            <a:srgbClr val="FFF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A1DDE0B-DE11-9C48-A3C6-6DF76D4D7DA5}"/>
              </a:ext>
            </a:extLst>
          </p:cNvPr>
          <p:cNvSpPr txBox="1"/>
          <p:nvPr/>
        </p:nvSpPr>
        <p:spPr>
          <a:xfrm>
            <a:off x="8979369" y="5162550"/>
            <a:ext cx="1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 &lt; 0,001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E337858-3E83-904C-ACF7-368375F05C87}"/>
              </a:ext>
            </a:extLst>
          </p:cNvPr>
          <p:cNvSpPr txBox="1"/>
          <p:nvPr/>
        </p:nvSpPr>
        <p:spPr>
          <a:xfrm>
            <a:off x="3176954" y="5567197"/>
            <a:ext cx="275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0 = needukovaní; 1 = edukovaní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C846597-4BC6-504B-8F45-69AA29EABE81}"/>
              </a:ext>
            </a:extLst>
          </p:cNvPr>
          <p:cNvSpPr txBox="1"/>
          <p:nvPr/>
        </p:nvSpPr>
        <p:spPr>
          <a:xfrm>
            <a:off x="8525055" y="5531882"/>
            <a:ext cx="275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0 = needukovaní; 1 = edukovaní</a:t>
            </a:r>
          </a:p>
        </p:txBody>
      </p:sp>
    </p:spTree>
    <p:extLst>
      <p:ext uri="{BB962C8B-B14F-4D97-AF65-F5344CB8AC3E}">
        <p14:creationId xmlns:p14="http://schemas.microsoft.com/office/powerpoint/2010/main" val="4247562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C0588-8830-D24A-92E1-693466E6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78" y="177422"/>
            <a:ext cx="8788021" cy="105087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C78FF6-EC7F-0A4C-AF0C-D56A67D1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755" y="1228300"/>
            <a:ext cx="9758149" cy="5431807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Pro pacienty je nejtěžší porozumět, jak zacházet s pacientskou jednotkou </a:t>
            </a:r>
            <a:br>
              <a:rPr lang="cs-CZ" sz="2400" dirty="0"/>
            </a:br>
            <a:r>
              <a:rPr lang="cs-CZ" sz="2400" dirty="0"/>
              <a:t>a jak jednat v případě výskytu jednotlivých symbolů</a:t>
            </a:r>
          </a:p>
          <a:p>
            <a:pPr algn="just"/>
            <a:r>
              <a:rPr lang="cs-CZ" sz="2400" dirty="0"/>
              <a:t>Pacienti neznají klinické výhody telemedicíny</a:t>
            </a:r>
          </a:p>
          <a:p>
            <a:pPr lvl="1" algn="just"/>
            <a:r>
              <a:rPr lang="cs-CZ" sz="2000" dirty="0"/>
              <a:t>Znalost klinických výhod posiluje pozitivní vztah k telemedicíně </a:t>
            </a:r>
            <a:br>
              <a:rPr lang="cs-CZ" sz="2000" dirty="0"/>
            </a:br>
            <a:r>
              <a:rPr lang="cs-CZ" sz="2000" dirty="0"/>
              <a:t>i k implantátu samotnému</a:t>
            </a:r>
          </a:p>
          <a:p>
            <a:pPr algn="just"/>
            <a:r>
              <a:rPr lang="cs-CZ" sz="2400" dirty="0"/>
              <a:t>Výsledky nám potvrdily, že po edukaci vedené sestrou pacienti vykazovali prokazatelně lepší znalosti</a:t>
            </a:r>
          </a:p>
          <a:p>
            <a:pPr algn="just"/>
            <a:r>
              <a:rPr lang="cs-CZ" sz="2400" dirty="0"/>
              <a:t>Doporučením pro praxi by mohlo být zřízení programu intenzivní edukace </a:t>
            </a:r>
            <a:br>
              <a:rPr lang="cs-CZ" sz="2400" dirty="0"/>
            </a:br>
            <a:r>
              <a:rPr lang="cs-CZ" sz="2400" dirty="0"/>
              <a:t>v oblasti telemedicínské péče o pacienty s ICD vedeného edukační sestrou</a:t>
            </a:r>
          </a:p>
          <a:p>
            <a:pPr algn="just"/>
            <a:r>
              <a:rPr lang="cs-CZ" sz="2400" dirty="0"/>
              <a:t>Takový program by zajistil včasnou a adekvátní informovanost pacientů </a:t>
            </a:r>
            <a:br>
              <a:rPr lang="cs-CZ" sz="2400" dirty="0"/>
            </a:br>
            <a:r>
              <a:rPr lang="cs-CZ" sz="2400" dirty="0"/>
              <a:t>s ICD i jejich rodin</a:t>
            </a:r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61F60A-30A6-E64C-ACCF-2959BF57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4116-0133-6942-BCE1-A8AB211F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328" y="2103437"/>
            <a:ext cx="9110472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Děkuji vám za pozornost…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5C5504-3707-6342-BDB1-66821838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F6FDF-7F9C-584E-A5C4-AD47D47A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90" y="365125"/>
            <a:ext cx="9573491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Implantabilní kardioverter-defibrilátor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2151B7-D1CA-6040-B707-43B3B36E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290" y="1825625"/>
            <a:ext cx="9573492" cy="4351338"/>
          </a:xfrm>
        </p:spPr>
        <p:txBody>
          <a:bodyPr/>
          <a:lstStyle/>
          <a:p>
            <a:r>
              <a:rPr lang="cs-CZ" sz="2400" dirty="0"/>
              <a:t>Implantabilní kardiovertery-defibrilátory (ICD) jsou přístroje, jejichž hlavní funkcí je detekce a terminace život ohrožujících komorových arytmií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4FDA96-4E5C-F941-BA77-ED2B7D72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F2EA257-D38A-FB40-924B-A9E754A092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93" y="3075432"/>
            <a:ext cx="7347296" cy="274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65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23EDC-24B8-2D41-B20D-77934403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192" y="365126"/>
            <a:ext cx="8895608" cy="130929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Telemedicína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119D9F-87D2-9D4B-8C8A-F6ADB7EA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431" y="1864425"/>
            <a:ext cx="9749641" cy="4429497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Telemedicína je poskytování zdravotnických služeb, aktivit </a:t>
            </a:r>
            <a:br>
              <a:rPr lang="cs-CZ" sz="2400" dirty="0"/>
            </a:br>
            <a:r>
              <a:rPr lang="cs-CZ" sz="2400" dirty="0"/>
              <a:t>a systémů z jednoho místa na místo jiné s využitím moderních komunikačních technologií</a:t>
            </a:r>
          </a:p>
          <a:p>
            <a:pPr marL="0" indent="0" algn="just">
              <a:buNone/>
            </a:pPr>
            <a:endParaRPr lang="cs-CZ" sz="2400" dirty="0"/>
          </a:p>
          <a:p>
            <a:pPr algn="just"/>
            <a:r>
              <a:rPr lang="cs-CZ" sz="2400" b="1" dirty="0"/>
              <a:t>Současné doporučené postupy preferují dálkové sledování ICD oproti standardním ambulantním kontrolám</a:t>
            </a:r>
          </a:p>
          <a:p>
            <a:pPr marL="0" indent="0" algn="just">
              <a:buNone/>
            </a:pPr>
            <a:endParaRPr lang="cs-CZ" sz="2400" dirty="0"/>
          </a:p>
          <a:p>
            <a:pPr algn="just"/>
            <a:r>
              <a:rPr lang="cs-CZ" sz="2400" dirty="0"/>
              <a:t>Nejpokročilejšími a zároveň nejrozšířenějšími systémy v České republice je Home Monitoring</a:t>
            </a:r>
            <a:r>
              <a:rPr lang="cs-CZ" sz="2400" baseline="30000" dirty="0"/>
              <a:t>® </a:t>
            </a:r>
            <a:r>
              <a:rPr lang="cs-CZ" sz="2400" dirty="0"/>
              <a:t> (HM) německé firmy Biotronik</a:t>
            </a:r>
            <a:endParaRPr lang="cs-CZ" sz="2400" baseline="300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7BC876-831B-DD44-A652-F575AAF20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9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FB39F-02F4-F742-8CB2-395A7652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78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Schéma fungování systému HomeMonitoring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9E6E0D5-0BDE-7546-B2A0-68AABE71B7B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3"/>
          <a:stretch/>
        </p:blipFill>
        <p:spPr bwMode="auto">
          <a:xfrm>
            <a:off x="2458387" y="1139251"/>
            <a:ext cx="8499422" cy="5621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B409E9-3384-044A-A6EE-7EC29B0ED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9CDC2-82C3-C346-A90A-3527F474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564" y="215224"/>
            <a:ext cx="9324507" cy="11638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Klinické výhody telemedicíny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77AFF4-172A-CD46-B0C4-E102A1281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711" y="1379096"/>
            <a:ext cx="9893509" cy="4497048"/>
          </a:xfrm>
        </p:spPr>
        <p:txBody>
          <a:bodyPr/>
          <a:lstStyle/>
          <a:p>
            <a:pPr algn="just"/>
            <a:r>
              <a:rPr lang="cs-CZ" sz="2400" dirty="0"/>
              <a:t>Zkrácení průměrné doby od nástupu klinické příhody do rozhodnutí zasáhnout lékařem z 22 dnů na pouhých 4,6 dne, jak dokazuje studie CONNECT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ABE728-7ADD-2146-BE2D-64B178D9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35E5A9-4BA7-1C48-B99A-3C4125AF1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436" y="2650661"/>
            <a:ext cx="8022632" cy="336836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71983C4-F1B9-E745-AB24-8535332C3192}"/>
              </a:ext>
            </a:extLst>
          </p:cNvPr>
          <p:cNvSpPr txBox="1"/>
          <p:nvPr/>
        </p:nvSpPr>
        <p:spPr>
          <a:xfrm>
            <a:off x="5231565" y="6161914"/>
            <a:ext cx="6945443" cy="6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i="1" dirty="0"/>
              <a:t>CROSSLEY, GH., BOYLE, A., VITENSE, H. et al., 2011. The CONNECT (Clinical </a:t>
            </a:r>
            <a:r>
              <a:rPr lang="cs-CZ" sz="1200" i="1" dirty="0" err="1"/>
              <a:t>Evaluation</a:t>
            </a:r>
            <a:r>
              <a:rPr lang="cs-CZ" sz="1200" i="1" dirty="0"/>
              <a:t> of Remote </a:t>
            </a:r>
            <a:r>
              <a:rPr lang="cs-CZ" sz="1200" i="1" dirty="0" err="1"/>
              <a:t>Notification</a:t>
            </a:r>
            <a:r>
              <a:rPr lang="cs-CZ" sz="1200" i="1" dirty="0"/>
              <a:t> to </a:t>
            </a:r>
            <a:r>
              <a:rPr lang="cs-CZ" sz="1200" i="1" dirty="0" err="1"/>
              <a:t>Reduce</a:t>
            </a:r>
            <a:r>
              <a:rPr lang="cs-CZ" sz="1200" i="1" dirty="0"/>
              <a:t> </a:t>
            </a:r>
            <a:r>
              <a:rPr lang="cs-CZ" sz="1200" i="1" dirty="0" err="1"/>
              <a:t>Time</a:t>
            </a:r>
            <a:r>
              <a:rPr lang="cs-CZ" sz="1200" i="1" dirty="0"/>
              <a:t> to Clinical </a:t>
            </a:r>
            <a:r>
              <a:rPr lang="cs-CZ" sz="1200" i="1" dirty="0" err="1"/>
              <a:t>Decision</a:t>
            </a:r>
            <a:r>
              <a:rPr lang="cs-CZ" sz="1200" i="1" dirty="0"/>
              <a:t>) trial: the </a:t>
            </a:r>
            <a:r>
              <a:rPr lang="cs-CZ" sz="1200" i="1" dirty="0" err="1"/>
              <a:t>value</a:t>
            </a:r>
            <a:r>
              <a:rPr lang="cs-CZ" sz="1200" i="1" dirty="0"/>
              <a:t> of </a:t>
            </a:r>
            <a:r>
              <a:rPr lang="cs-CZ" sz="1200" i="1" dirty="0" err="1"/>
              <a:t>wireless</a:t>
            </a:r>
            <a:r>
              <a:rPr lang="cs-CZ" sz="1200" i="1" dirty="0"/>
              <a:t> remote monitoring with </a:t>
            </a:r>
            <a:r>
              <a:rPr lang="cs-CZ" sz="1200" i="1" dirty="0" err="1"/>
              <a:t>automatic</a:t>
            </a:r>
            <a:r>
              <a:rPr lang="cs-CZ" sz="1200" i="1" dirty="0"/>
              <a:t> </a:t>
            </a:r>
            <a:r>
              <a:rPr lang="cs-CZ" sz="1200" i="1" dirty="0" err="1"/>
              <a:t>clinician</a:t>
            </a:r>
            <a:r>
              <a:rPr lang="cs-CZ" sz="1200" i="1" dirty="0"/>
              <a:t> </a:t>
            </a:r>
            <a:r>
              <a:rPr lang="cs-CZ" sz="1200" i="1" dirty="0" err="1"/>
              <a:t>alerts</a:t>
            </a:r>
            <a:r>
              <a:rPr lang="cs-CZ" sz="1200" i="1" dirty="0"/>
              <a:t>. J </a:t>
            </a:r>
            <a:r>
              <a:rPr lang="cs-CZ" sz="1200" i="1" dirty="0" err="1"/>
              <a:t>Am</a:t>
            </a:r>
            <a:r>
              <a:rPr lang="cs-CZ" sz="1200" i="1" dirty="0"/>
              <a:t> </a:t>
            </a:r>
            <a:r>
              <a:rPr lang="cs-CZ" sz="1200" i="1" dirty="0" err="1"/>
              <a:t>Coll</a:t>
            </a:r>
            <a:r>
              <a:rPr lang="cs-CZ" sz="1200" i="1" dirty="0"/>
              <a:t> Cardiol.  57(10), 1181–1189, doi: 10.1016/j.jacc.2010.12.012.</a:t>
            </a:r>
          </a:p>
        </p:txBody>
      </p:sp>
    </p:spTree>
    <p:extLst>
      <p:ext uri="{BB962C8B-B14F-4D97-AF65-F5344CB8AC3E}">
        <p14:creationId xmlns:p14="http://schemas.microsoft.com/office/powerpoint/2010/main" val="337143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F5792FE-C98B-4245-9146-AE60682504F9}"/>
              </a:ext>
            </a:extLst>
          </p:cNvPr>
          <p:cNvSpPr txBox="1"/>
          <p:nvPr/>
        </p:nvSpPr>
        <p:spPr>
          <a:xfrm>
            <a:off x="567816" y="352355"/>
            <a:ext cx="1076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cs-CZ" sz="36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Souhrn prokázaných klinických přínosů </a:t>
            </a:r>
            <a:r>
              <a:rPr lang="en-US" sz="360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HM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6480D839-9E6E-497C-BF49-D5C2DDCADCF6}"/>
              </a:ext>
            </a:extLst>
          </p:cNvPr>
          <p:cNvSpPr>
            <a:spLocks/>
          </p:cNvSpPr>
          <p:nvPr/>
        </p:nvSpPr>
        <p:spPr bwMode="auto">
          <a:xfrm>
            <a:off x="-2125889" y="6473447"/>
            <a:ext cx="26312" cy="33547"/>
          </a:xfrm>
          <a:custGeom>
            <a:avLst/>
            <a:gdLst>
              <a:gd name="T0" fmla="*/ 10 w 35"/>
              <a:gd name="T1" fmla="*/ 0 h 42"/>
              <a:gd name="T2" fmla="*/ 10 w 35"/>
              <a:gd name="T3" fmla="*/ 11 h 42"/>
              <a:gd name="T4" fmla="*/ 20 w 35"/>
              <a:gd name="T5" fmla="*/ 11 h 42"/>
              <a:gd name="T6" fmla="*/ 26 w 35"/>
              <a:gd name="T7" fmla="*/ 1 h 42"/>
              <a:gd name="T8" fmla="*/ 26 w 35"/>
              <a:gd name="T9" fmla="*/ 11 h 42"/>
              <a:gd name="T10" fmla="*/ 33 w 35"/>
              <a:gd name="T11" fmla="*/ 11 h 42"/>
              <a:gd name="T12" fmla="*/ 27 w 35"/>
              <a:gd name="T13" fmla="*/ 18 h 42"/>
              <a:gd name="T14" fmla="*/ 33 w 35"/>
              <a:gd name="T15" fmla="*/ 35 h 42"/>
              <a:gd name="T16" fmla="*/ 33 w 35"/>
              <a:gd name="T17" fmla="*/ 40 h 42"/>
              <a:gd name="T18" fmla="*/ 20 w 35"/>
              <a:gd name="T19" fmla="*/ 30 h 42"/>
              <a:gd name="T20" fmla="*/ 20 w 35"/>
              <a:gd name="T21" fmla="*/ 18 h 42"/>
              <a:gd name="T22" fmla="*/ 11 w 35"/>
              <a:gd name="T23" fmla="*/ 18 h 42"/>
              <a:gd name="T24" fmla="*/ 16 w 35"/>
              <a:gd name="T25" fmla="*/ 35 h 42"/>
              <a:gd name="T26" fmla="*/ 16 w 35"/>
              <a:gd name="T27" fmla="*/ 40 h 42"/>
              <a:gd name="T28" fmla="*/ 4 w 35"/>
              <a:gd name="T29" fmla="*/ 31 h 42"/>
              <a:gd name="T30" fmla="*/ 3 w 35"/>
              <a:gd name="T31" fmla="*/ 22 h 42"/>
              <a:gd name="T32" fmla="*/ 1 w 35"/>
              <a:gd name="T33" fmla="*/ 17 h 42"/>
              <a:gd name="T34" fmla="*/ 1 w 35"/>
              <a:gd name="T35" fmla="*/ 12 h 42"/>
              <a:gd name="T36" fmla="*/ 4 w 35"/>
              <a:gd name="T37" fmla="*/ 5 h 42"/>
              <a:gd name="T38" fmla="*/ 10 w 35"/>
              <a:gd name="T3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42">
                <a:moveTo>
                  <a:pt x="10" y="0"/>
                </a:moveTo>
                <a:cubicBezTo>
                  <a:pt x="10" y="4"/>
                  <a:pt x="10" y="7"/>
                  <a:pt x="10" y="11"/>
                </a:cubicBezTo>
                <a:cubicBezTo>
                  <a:pt x="14" y="11"/>
                  <a:pt x="16" y="11"/>
                  <a:pt x="20" y="11"/>
                </a:cubicBezTo>
                <a:cubicBezTo>
                  <a:pt x="20" y="6"/>
                  <a:pt x="20" y="2"/>
                  <a:pt x="26" y="1"/>
                </a:cubicBezTo>
                <a:cubicBezTo>
                  <a:pt x="26" y="4"/>
                  <a:pt x="26" y="8"/>
                  <a:pt x="26" y="11"/>
                </a:cubicBezTo>
                <a:cubicBezTo>
                  <a:pt x="29" y="11"/>
                  <a:pt x="31" y="11"/>
                  <a:pt x="33" y="11"/>
                </a:cubicBezTo>
                <a:cubicBezTo>
                  <a:pt x="35" y="17"/>
                  <a:pt x="35" y="17"/>
                  <a:pt x="27" y="18"/>
                </a:cubicBezTo>
                <a:cubicBezTo>
                  <a:pt x="25" y="30"/>
                  <a:pt x="26" y="33"/>
                  <a:pt x="33" y="35"/>
                </a:cubicBezTo>
                <a:cubicBezTo>
                  <a:pt x="33" y="36"/>
                  <a:pt x="33" y="38"/>
                  <a:pt x="33" y="40"/>
                </a:cubicBezTo>
                <a:cubicBezTo>
                  <a:pt x="24" y="42"/>
                  <a:pt x="20" y="38"/>
                  <a:pt x="20" y="30"/>
                </a:cubicBezTo>
                <a:cubicBezTo>
                  <a:pt x="20" y="26"/>
                  <a:pt x="20" y="22"/>
                  <a:pt x="20" y="18"/>
                </a:cubicBezTo>
                <a:cubicBezTo>
                  <a:pt x="17" y="18"/>
                  <a:pt x="14" y="18"/>
                  <a:pt x="11" y="18"/>
                </a:cubicBezTo>
                <a:cubicBezTo>
                  <a:pt x="8" y="28"/>
                  <a:pt x="10" y="33"/>
                  <a:pt x="16" y="35"/>
                </a:cubicBezTo>
                <a:cubicBezTo>
                  <a:pt x="16" y="36"/>
                  <a:pt x="16" y="38"/>
                  <a:pt x="16" y="40"/>
                </a:cubicBezTo>
                <a:cubicBezTo>
                  <a:pt x="9" y="42"/>
                  <a:pt x="4" y="38"/>
                  <a:pt x="4" y="31"/>
                </a:cubicBezTo>
                <a:cubicBezTo>
                  <a:pt x="3" y="28"/>
                  <a:pt x="4" y="25"/>
                  <a:pt x="3" y="22"/>
                </a:cubicBezTo>
                <a:cubicBezTo>
                  <a:pt x="3" y="20"/>
                  <a:pt x="2" y="19"/>
                  <a:pt x="1" y="17"/>
                </a:cubicBezTo>
                <a:cubicBezTo>
                  <a:pt x="1" y="16"/>
                  <a:pt x="0" y="12"/>
                  <a:pt x="1" y="12"/>
                </a:cubicBezTo>
                <a:cubicBezTo>
                  <a:pt x="5" y="11"/>
                  <a:pt x="3" y="7"/>
                  <a:pt x="4" y="5"/>
                </a:cubicBezTo>
                <a:cubicBezTo>
                  <a:pt x="5" y="3"/>
                  <a:pt x="7" y="2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EF5DCE18-5685-41AA-9F5D-303891051171}"/>
              </a:ext>
            </a:extLst>
          </p:cNvPr>
          <p:cNvSpPr>
            <a:spLocks/>
          </p:cNvSpPr>
          <p:nvPr/>
        </p:nvSpPr>
        <p:spPr bwMode="auto">
          <a:xfrm>
            <a:off x="-2167238" y="6473447"/>
            <a:ext cx="18794" cy="31684"/>
          </a:xfrm>
          <a:custGeom>
            <a:avLst/>
            <a:gdLst>
              <a:gd name="T0" fmla="*/ 23 w 24"/>
              <a:gd name="T1" fmla="*/ 39 h 39"/>
              <a:gd name="T2" fmla="*/ 17 w 24"/>
              <a:gd name="T3" fmla="*/ 39 h 39"/>
              <a:gd name="T4" fmla="*/ 17 w 24"/>
              <a:gd name="T5" fmla="*/ 22 h 39"/>
              <a:gd name="T6" fmla="*/ 12 w 24"/>
              <a:gd name="T7" fmla="*/ 16 h 39"/>
              <a:gd name="T8" fmla="*/ 7 w 24"/>
              <a:gd name="T9" fmla="*/ 21 h 39"/>
              <a:gd name="T10" fmla="*/ 7 w 24"/>
              <a:gd name="T11" fmla="*/ 39 h 39"/>
              <a:gd name="T12" fmla="*/ 0 w 24"/>
              <a:gd name="T13" fmla="*/ 39 h 39"/>
              <a:gd name="T14" fmla="*/ 0 w 24"/>
              <a:gd name="T15" fmla="*/ 0 h 39"/>
              <a:gd name="T16" fmla="*/ 7 w 24"/>
              <a:gd name="T17" fmla="*/ 0 h 39"/>
              <a:gd name="T18" fmla="*/ 7 w 24"/>
              <a:gd name="T19" fmla="*/ 10 h 39"/>
              <a:gd name="T20" fmla="*/ 11 w 24"/>
              <a:gd name="T21" fmla="*/ 10 h 39"/>
              <a:gd name="T22" fmla="*/ 23 w 24"/>
              <a:gd name="T23" fmla="*/ 19 h 39"/>
              <a:gd name="T24" fmla="*/ 24 w 24"/>
              <a:gd name="T25" fmla="*/ 36 h 39"/>
              <a:gd name="T26" fmla="*/ 23 w 24"/>
              <a:gd name="T2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9">
                <a:moveTo>
                  <a:pt x="23" y="39"/>
                </a:moveTo>
                <a:cubicBezTo>
                  <a:pt x="21" y="39"/>
                  <a:pt x="19" y="39"/>
                  <a:pt x="17" y="39"/>
                </a:cubicBezTo>
                <a:cubicBezTo>
                  <a:pt x="17" y="33"/>
                  <a:pt x="17" y="28"/>
                  <a:pt x="17" y="22"/>
                </a:cubicBezTo>
                <a:cubicBezTo>
                  <a:pt x="17" y="19"/>
                  <a:pt x="16" y="16"/>
                  <a:pt x="12" y="16"/>
                </a:cubicBezTo>
                <a:cubicBezTo>
                  <a:pt x="9" y="16"/>
                  <a:pt x="7" y="17"/>
                  <a:pt x="7" y="21"/>
                </a:cubicBezTo>
                <a:cubicBezTo>
                  <a:pt x="7" y="27"/>
                  <a:pt x="7" y="33"/>
                  <a:pt x="7" y="39"/>
                </a:cubicBezTo>
                <a:cubicBezTo>
                  <a:pt x="5" y="39"/>
                  <a:pt x="3" y="39"/>
                  <a:pt x="0" y="39"/>
                </a:cubicBezTo>
                <a:cubicBezTo>
                  <a:pt x="0" y="26"/>
                  <a:pt x="0" y="13"/>
                  <a:pt x="0" y="0"/>
                </a:cubicBezTo>
                <a:cubicBezTo>
                  <a:pt x="2" y="0"/>
                  <a:pt x="4" y="0"/>
                  <a:pt x="7" y="0"/>
                </a:cubicBezTo>
                <a:cubicBezTo>
                  <a:pt x="7" y="3"/>
                  <a:pt x="7" y="7"/>
                  <a:pt x="7" y="10"/>
                </a:cubicBezTo>
                <a:cubicBezTo>
                  <a:pt x="9" y="10"/>
                  <a:pt x="10" y="10"/>
                  <a:pt x="11" y="10"/>
                </a:cubicBezTo>
                <a:cubicBezTo>
                  <a:pt x="18" y="9"/>
                  <a:pt x="23" y="13"/>
                  <a:pt x="23" y="19"/>
                </a:cubicBezTo>
                <a:cubicBezTo>
                  <a:pt x="24" y="25"/>
                  <a:pt x="24" y="30"/>
                  <a:pt x="24" y="36"/>
                </a:cubicBezTo>
                <a:cubicBezTo>
                  <a:pt x="24" y="37"/>
                  <a:pt x="23" y="38"/>
                  <a:pt x="23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2C3F1A1D-01C1-4BCD-8E50-48E8C63BE4AE}"/>
              </a:ext>
            </a:extLst>
          </p:cNvPr>
          <p:cNvSpPr>
            <a:spLocks noEditPoints="1"/>
          </p:cNvSpPr>
          <p:nvPr/>
        </p:nvSpPr>
        <p:spPr bwMode="auto">
          <a:xfrm>
            <a:off x="-2095816" y="6482767"/>
            <a:ext cx="15036" cy="24229"/>
          </a:xfrm>
          <a:custGeom>
            <a:avLst/>
            <a:gdLst>
              <a:gd name="T0" fmla="*/ 23 w 23"/>
              <a:gd name="T1" fmla="*/ 18 h 31"/>
              <a:gd name="T2" fmla="*/ 7 w 23"/>
              <a:gd name="T3" fmla="*/ 18 h 31"/>
              <a:gd name="T4" fmla="*/ 15 w 23"/>
              <a:gd name="T5" fmla="*/ 23 h 31"/>
              <a:gd name="T6" fmla="*/ 22 w 23"/>
              <a:gd name="T7" fmla="*/ 24 h 31"/>
              <a:gd name="T8" fmla="*/ 8 w 23"/>
              <a:gd name="T9" fmla="*/ 30 h 31"/>
              <a:gd name="T10" fmla="*/ 0 w 23"/>
              <a:gd name="T11" fmla="*/ 19 h 31"/>
              <a:gd name="T12" fmla="*/ 0 w 23"/>
              <a:gd name="T13" fmla="*/ 11 h 31"/>
              <a:gd name="T14" fmla="*/ 12 w 23"/>
              <a:gd name="T15" fmla="*/ 0 h 31"/>
              <a:gd name="T16" fmla="*/ 23 w 23"/>
              <a:gd name="T17" fmla="*/ 11 h 31"/>
              <a:gd name="T18" fmla="*/ 23 w 23"/>
              <a:gd name="T19" fmla="*/ 18 h 31"/>
              <a:gd name="T20" fmla="*/ 16 w 23"/>
              <a:gd name="T21" fmla="*/ 12 h 31"/>
              <a:gd name="T22" fmla="*/ 11 w 23"/>
              <a:gd name="T23" fmla="*/ 6 h 31"/>
              <a:gd name="T24" fmla="*/ 7 w 23"/>
              <a:gd name="T25" fmla="*/ 12 h 31"/>
              <a:gd name="T26" fmla="*/ 12 w 23"/>
              <a:gd name="T27" fmla="*/ 12 h 31"/>
              <a:gd name="T28" fmla="*/ 16 w 23"/>
              <a:gd name="T29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" h="31">
                <a:moveTo>
                  <a:pt x="23" y="18"/>
                </a:moveTo>
                <a:cubicBezTo>
                  <a:pt x="17" y="18"/>
                  <a:pt x="12" y="18"/>
                  <a:pt x="7" y="18"/>
                </a:cubicBezTo>
                <a:cubicBezTo>
                  <a:pt x="7" y="23"/>
                  <a:pt x="10" y="25"/>
                  <a:pt x="15" y="23"/>
                </a:cubicBezTo>
                <a:cubicBezTo>
                  <a:pt x="18" y="21"/>
                  <a:pt x="18" y="21"/>
                  <a:pt x="22" y="24"/>
                </a:cubicBezTo>
                <a:cubicBezTo>
                  <a:pt x="19" y="29"/>
                  <a:pt x="14" y="31"/>
                  <a:pt x="8" y="30"/>
                </a:cubicBezTo>
                <a:cubicBezTo>
                  <a:pt x="2" y="28"/>
                  <a:pt x="0" y="25"/>
                  <a:pt x="0" y="19"/>
                </a:cubicBezTo>
                <a:cubicBezTo>
                  <a:pt x="0" y="16"/>
                  <a:pt x="0" y="14"/>
                  <a:pt x="0" y="11"/>
                </a:cubicBezTo>
                <a:cubicBezTo>
                  <a:pt x="0" y="4"/>
                  <a:pt x="4" y="0"/>
                  <a:pt x="12" y="0"/>
                </a:cubicBezTo>
                <a:cubicBezTo>
                  <a:pt x="19" y="0"/>
                  <a:pt x="23" y="4"/>
                  <a:pt x="23" y="11"/>
                </a:cubicBezTo>
                <a:cubicBezTo>
                  <a:pt x="23" y="13"/>
                  <a:pt x="23" y="15"/>
                  <a:pt x="23" y="18"/>
                </a:cubicBezTo>
                <a:close/>
                <a:moveTo>
                  <a:pt x="16" y="12"/>
                </a:moveTo>
                <a:cubicBezTo>
                  <a:pt x="17" y="8"/>
                  <a:pt x="15" y="6"/>
                  <a:pt x="11" y="6"/>
                </a:cubicBezTo>
                <a:cubicBezTo>
                  <a:pt x="8" y="6"/>
                  <a:pt x="6" y="9"/>
                  <a:pt x="7" y="12"/>
                </a:cubicBezTo>
                <a:cubicBezTo>
                  <a:pt x="9" y="12"/>
                  <a:pt x="10" y="12"/>
                  <a:pt x="12" y="12"/>
                </a:cubicBezTo>
                <a:cubicBezTo>
                  <a:pt x="13" y="13"/>
                  <a:pt x="14" y="12"/>
                  <a:pt x="1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5E7D658E-B753-4448-A7EC-9A9EB8D1E147}"/>
              </a:ext>
            </a:extLst>
          </p:cNvPr>
          <p:cNvSpPr>
            <a:spLocks/>
          </p:cNvSpPr>
          <p:nvPr/>
        </p:nvSpPr>
        <p:spPr bwMode="auto">
          <a:xfrm>
            <a:off x="-2144683" y="6482767"/>
            <a:ext cx="18794" cy="22365"/>
          </a:xfrm>
          <a:custGeom>
            <a:avLst/>
            <a:gdLst>
              <a:gd name="T0" fmla="*/ 17 w 24"/>
              <a:gd name="T1" fmla="*/ 0 h 30"/>
              <a:gd name="T2" fmla="*/ 24 w 24"/>
              <a:gd name="T3" fmla="*/ 0 h 30"/>
              <a:gd name="T4" fmla="*/ 24 w 24"/>
              <a:gd name="T5" fmla="*/ 26 h 30"/>
              <a:gd name="T6" fmla="*/ 22 w 24"/>
              <a:gd name="T7" fmla="*/ 28 h 30"/>
              <a:gd name="T8" fmla="*/ 7 w 24"/>
              <a:gd name="T9" fmla="*/ 29 h 30"/>
              <a:gd name="T10" fmla="*/ 1 w 24"/>
              <a:gd name="T11" fmla="*/ 22 h 30"/>
              <a:gd name="T12" fmla="*/ 1 w 24"/>
              <a:gd name="T13" fmla="*/ 0 h 30"/>
              <a:gd name="T14" fmla="*/ 7 w 24"/>
              <a:gd name="T15" fmla="*/ 0 h 30"/>
              <a:gd name="T16" fmla="*/ 7 w 24"/>
              <a:gd name="T17" fmla="*/ 19 h 30"/>
              <a:gd name="T18" fmla="*/ 11 w 24"/>
              <a:gd name="T19" fmla="*/ 24 h 30"/>
              <a:gd name="T20" fmla="*/ 17 w 24"/>
              <a:gd name="T21" fmla="*/ 20 h 30"/>
              <a:gd name="T22" fmla="*/ 17 w 24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0">
                <a:moveTo>
                  <a:pt x="17" y="0"/>
                </a:moveTo>
                <a:cubicBezTo>
                  <a:pt x="19" y="0"/>
                  <a:pt x="21" y="0"/>
                  <a:pt x="24" y="0"/>
                </a:cubicBezTo>
                <a:cubicBezTo>
                  <a:pt x="24" y="9"/>
                  <a:pt x="24" y="18"/>
                  <a:pt x="24" y="26"/>
                </a:cubicBezTo>
                <a:cubicBezTo>
                  <a:pt x="24" y="27"/>
                  <a:pt x="23" y="28"/>
                  <a:pt x="22" y="28"/>
                </a:cubicBezTo>
                <a:cubicBezTo>
                  <a:pt x="17" y="29"/>
                  <a:pt x="12" y="30"/>
                  <a:pt x="7" y="29"/>
                </a:cubicBezTo>
                <a:cubicBezTo>
                  <a:pt x="4" y="29"/>
                  <a:pt x="1" y="26"/>
                  <a:pt x="1" y="22"/>
                </a:cubicBezTo>
                <a:cubicBezTo>
                  <a:pt x="0" y="15"/>
                  <a:pt x="1" y="8"/>
                  <a:pt x="1" y="0"/>
                </a:cubicBezTo>
                <a:cubicBezTo>
                  <a:pt x="3" y="0"/>
                  <a:pt x="5" y="0"/>
                  <a:pt x="7" y="0"/>
                </a:cubicBezTo>
                <a:cubicBezTo>
                  <a:pt x="7" y="7"/>
                  <a:pt x="7" y="13"/>
                  <a:pt x="7" y="19"/>
                </a:cubicBezTo>
                <a:cubicBezTo>
                  <a:pt x="7" y="21"/>
                  <a:pt x="8" y="23"/>
                  <a:pt x="11" y="24"/>
                </a:cubicBezTo>
                <a:cubicBezTo>
                  <a:pt x="15" y="25"/>
                  <a:pt x="17" y="24"/>
                  <a:pt x="17" y="20"/>
                </a:cubicBezTo>
                <a:cubicBezTo>
                  <a:pt x="17" y="13"/>
                  <a:pt x="17" y="7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AED5990B-3DF9-4A6E-9AEE-736165043CE4}"/>
              </a:ext>
            </a:extLst>
          </p:cNvPr>
          <p:cNvSpPr>
            <a:spLocks/>
          </p:cNvSpPr>
          <p:nvPr/>
        </p:nvSpPr>
        <p:spPr bwMode="auto">
          <a:xfrm>
            <a:off x="-2065744" y="6480902"/>
            <a:ext cx="18794" cy="26092"/>
          </a:xfrm>
          <a:custGeom>
            <a:avLst/>
            <a:gdLst>
              <a:gd name="T0" fmla="*/ 0 w 24"/>
              <a:gd name="T1" fmla="*/ 29 h 32"/>
              <a:gd name="T2" fmla="*/ 2 w 24"/>
              <a:gd name="T3" fmla="*/ 24 h 32"/>
              <a:gd name="T4" fmla="*/ 13 w 24"/>
              <a:gd name="T5" fmla="*/ 24 h 32"/>
              <a:gd name="T6" fmla="*/ 16 w 24"/>
              <a:gd name="T7" fmla="*/ 22 h 32"/>
              <a:gd name="T8" fmla="*/ 14 w 24"/>
              <a:gd name="T9" fmla="*/ 19 h 32"/>
              <a:gd name="T10" fmla="*/ 8 w 24"/>
              <a:gd name="T11" fmla="*/ 18 h 32"/>
              <a:gd name="T12" fmla="*/ 2 w 24"/>
              <a:gd name="T13" fmla="*/ 11 h 32"/>
              <a:gd name="T14" fmla="*/ 6 w 24"/>
              <a:gd name="T15" fmla="*/ 2 h 32"/>
              <a:gd name="T16" fmla="*/ 23 w 24"/>
              <a:gd name="T17" fmla="*/ 3 h 32"/>
              <a:gd name="T18" fmla="*/ 21 w 24"/>
              <a:gd name="T19" fmla="*/ 8 h 32"/>
              <a:gd name="T20" fmla="*/ 12 w 24"/>
              <a:gd name="T21" fmla="*/ 7 h 32"/>
              <a:gd name="T22" fmla="*/ 9 w 24"/>
              <a:gd name="T23" fmla="*/ 10 h 32"/>
              <a:gd name="T24" fmla="*/ 12 w 24"/>
              <a:gd name="T25" fmla="*/ 12 h 32"/>
              <a:gd name="T26" fmla="*/ 17 w 24"/>
              <a:gd name="T27" fmla="*/ 13 h 32"/>
              <a:gd name="T28" fmla="*/ 23 w 24"/>
              <a:gd name="T29" fmla="*/ 21 h 32"/>
              <a:gd name="T30" fmla="*/ 17 w 24"/>
              <a:gd name="T31" fmla="*/ 30 h 32"/>
              <a:gd name="T32" fmla="*/ 0 w 24"/>
              <a:gd name="T3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2">
                <a:moveTo>
                  <a:pt x="0" y="29"/>
                </a:moveTo>
                <a:cubicBezTo>
                  <a:pt x="1" y="27"/>
                  <a:pt x="2" y="25"/>
                  <a:pt x="2" y="24"/>
                </a:cubicBezTo>
                <a:cubicBezTo>
                  <a:pt x="6" y="24"/>
                  <a:pt x="10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6" y="21"/>
                  <a:pt x="15" y="20"/>
                  <a:pt x="14" y="19"/>
                </a:cubicBezTo>
                <a:cubicBezTo>
                  <a:pt x="12" y="18"/>
                  <a:pt x="10" y="18"/>
                  <a:pt x="8" y="18"/>
                </a:cubicBezTo>
                <a:cubicBezTo>
                  <a:pt x="4" y="17"/>
                  <a:pt x="2" y="14"/>
                  <a:pt x="2" y="11"/>
                </a:cubicBezTo>
                <a:cubicBezTo>
                  <a:pt x="2" y="7"/>
                  <a:pt x="3" y="4"/>
                  <a:pt x="6" y="2"/>
                </a:cubicBezTo>
                <a:cubicBezTo>
                  <a:pt x="12" y="0"/>
                  <a:pt x="17" y="1"/>
                  <a:pt x="23" y="3"/>
                </a:cubicBezTo>
                <a:cubicBezTo>
                  <a:pt x="22" y="5"/>
                  <a:pt x="21" y="7"/>
                  <a:pt x="21" y="8"/>
                </a:cubicBezTo>
                <a:cubicBezTo>
                  <a:pt x="18" y="8"/>
                  <a:pt x="15" y="7"/>
                  <a:pt x="12" y="7"/>
                </a:cubicBezTo>
                <a:cubicBezTo>
                  <a:pt x="11" y="7"/>
                  <a:pt x="10" y="9"/>
                  <a:pt x="9" y="10"/>
                </a:cubicBezTo>
                <a:cubicBezTo>
                  <a:pt x="10" y="11"/>
                  <a:pt x="10" y="12"/>
                  <a:pt x="12" y="12"/>
                </a:cubicBezTo>
                <a:cubicBezTo>
                  <a:pt x="13" y="13"/>
                  <a:pt x="15" y="13"/>
                  <a:pt x="17" y="13"/>
                </a:cubicBezTo>
                <a:cubicBezTo>
                  <a:pt x="21" y="14"/>
                  <a:pt x="23" y="17"/>
                  <a:pt x="23" y="21"/>
                </a:cubicBezTo>
                <a:cubicBezTo>
                  <a:pt x="24" y="26"/>
                  <a:pt x="21" y="29"/>
                  <a:pt x="17" y="30"/>
                </a:cubicBezTo>
                <a:cubicBezTo>
                  <a:pt x="12" y="32"/>
                  <a:pt x="6" y="31"/>
                  <a:pt x="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19F24869-787C-4E0F-A6E8-19BB6FCB8AD6}"/>
              </a:ext>
            </a:extLst>
          </p:cNvPr>
          <p:cNvSpPr>
            <a:spLocks/>
          </p:cNvSpPr>
          <p:nvPr/>
        </p:nvSpPr>
        <p:spPr bwMode="auto">
          <a:xfrm>
            <a:off x="-2186035" y="6480902"/>
            <a:ext cx="18794" cy="26092"/>
          </a:xfrm>
          <a:custGeom>
            <a:avLst/>
            <a:gdLst>
              <a:gd name="T0" fmla="*/ 22 w 23"/>
              <a:gd name="T1" fmla="*/ 3 h 32"/>
              <a:gd name="T2" fmla="*/ 20 w 23"/>
              <a:gd name="T3" fmla="*/ 8 h 32"/>
              <a:gd name="T4" fmla="*/ 11 w 23"/>
              <a:gd name="T5" fmla="*/ 7 h 32"/>
              <a:gd name="T6" fmla="*/ 8 w 23"/>
              <a:gd name="T7" fmla="*/ 10 h 32"/>
              <a:gd name="T8" fmla="*/ 11 w 23"/>
              <a:gd name="T9" fmla="*/ 12 h 32"/>
              <a:gd name="T10" fmla="*/ 17 w 23"/>
              <a:gd name="T11" fmla="*/ 14 h 32"/>
              <a:gd name="T12" fmla="*/ 23 w 23"/>
              <a:gd name="T13" fmla="*/ 21 h 32"/>
              <a:gd name="T14" fmla="*/ 18 w 23"/>
              <a:gd name="T15" fmla="*/ 30 h 32"/>
              <a:gd name="T16" fmla="*/ 0 w 23"/>
              <a:gd name="T17" fmla="*/ 29 h 32"/>
              <a:gd name="T18" fmla="*/ 2 w 23"/>
              <a:gd name="T19" fmla="*/ 24 h 32"/>
              <a:gd name="T20" fmla="*/ 12 w 23"/>
              <a:gd name="T21" fmla="*/ 24 h 32"/>
              <a:gd name="T22" fmla="*/ 16 w 23"/>
              <a:gd name="T23" fmla="*/ 22 h 32"/>
              <a:gd name="T24" fmla="*/ 13 w 23"/>
              <a:gd name="T25" fmla="*/ 19 h 32"/>
              <a:gd name="T26" fmla="*/ 7 w 23"/>
              <a:gd name="T27" fmla="*/ 18 h 32"/>
              <a:gd name="T28" fmla="*/ 1 w 23"/>
              <a:gd name="T29" fmla="*/ 10 h 32"/>
              <a:gd name="T30" fmla="*/ 7 w 23"/>
              <a:gd name="T31" fmla="*/ 2 h 32"/>
              <a:gd name="T32" fmla="*/ 22 w 23"/>
              <a:gd name="T3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32">
                <a:moveTo>
                  <a:pt x="22" y="3"/>
                </a:moveTo>
                <a:cubicBezTo>
                  <a:pt x="21" y="5"/>
                  <a:pt x="20" y="7"/>
                  <a:pt x="20" y="8"/>
                </a:cubicBezTo>
                <a:cubicBezTo>
                  <a:pt x="17" y="8"/>
                  <a:pt x="14" y="7"/>
                  <a:pt x="11" y="7"/>
                </a:cubicBezTo>
                <a:cubicBezTo>
                  <a:pt x="10" y="7"/>
                  <a:pt x="9" y="9"/>
                  <a:pt x="8" y="10"/>
                </a:cubicBezTo>
                <a:cubicBezTo>
                  <a:pt x="9" y="10"/>
                  <a:pt x="10" y="12"/>
                  <a:pt x="11" y="12"/>
                </a:cubicBezTo>
                <a:cubicBezTo>
                  <a:pt x="13" y="13"/>
                  <a:pt x="15" y="13"/>
                  <a:pt x="17" y="14"/>
                </a:cubicBezTo>
                <a:cubicBezTo>
                  <a:pt x="20" y="15"/>
                  <a:pt x="22" y="17"/>
                  <a:pt x="23" y="21"/>
                </a:cubicBezTo>
                <a:cubicBezTo>
                  <a:pt x="23" y="25"/>
                  <a:pt x="21" y="28"/>
                  <a:pt x="18" y="30"/>
                </a:cubicBezTo>
                <a:cubicBezTo>
                  <a:pt x="12" y="32"/>
                  <a:pt x="6" y="31"/>
                  <a:pt x="0" y="29"/>
                </a:cubicBezTo>
                <a:cubicBezTo>
                  <a:pt x="0" y="27"/>
                  <a:pt x="1" y="25"/>
                  <a:pt x="2" y="24"/>
                </a:cubicBezTo>
                <a:cubicBezTo>
                  <a:pt x="5" y="24"/>
                  <a:pt x="9" y="24"/>
                  <a:pt x="12" y="24"/>
                </a:cubicBezTo>
                <a:cubicBezTo>
                  <a:pt x="13" y="24"/>
                  <a:pt x="15" y="23"/>
                  <a:pt x="16" y="22"/>
                </a:cubicBezTo>
                <a:cubicBezTo>
                  <a:pt x="15" y="21"/>
                  <a:pt x="14" y="20"/>
                  <a:pt x="13" y="19"/>
                </a:cubicBezTo>
                <a:cubicBezTo>
                  <a:pt x="11" y="19"/>
                  <a:pt x="9" y="18"/>
                  <a:pt x="7" y="18"/>
                </a:cubicBezTo>
                <a:cubicBezTo>
                  <a:pt x="3" y="17"/>
                  <a:pt x="1" y="14"/>
                  <a:pt x="1" y="10"/>
                </a:cubicBezTo>
                <a:cubicBezTo>
                  <a:pt x="1" y="6"/>
                  <a:pt x="3" y="3"/>
                  <a:pt x="7" y="2"/>
                </a:cubicBezTo>
                <a:cubicBezTo>
                  <a:pt x="12" y="0"/>
                  <a:pt x="17" y="1"/>
                  <a:pt x="2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0C3F7F4D-A4F0-4EE4-9E4D-AF5E2687A933}"/>
              </a:ext>
            </a:extLst>
          </p:cNvPr>
          <p:cNvSpPr>
            <a:spLocks/>
          </p:cNvSpPr>
          <p:nvPr/>
        </p:nvSpPr>
        <p:spPr bwMode="auto">
          <a:xfrm>
            <a:off x="-2046947" y="6473447"/>
            <a:ext cx="15036" cy="33547"/>
          </a:xfrm>
          <a:custGeom>
            <a:avLst/>
            <a:gdLst>
              <a:gd name="T0" fmla="*/ 10 w 16"/>
              <a:gd name="T1" fmla="*/ 10 h 41"/>
              <a:gd name="T2" fmla="*/ 16 w 16"/>
              <a:gd name="T3" fmla="*/ 10 h 41"/>
              <a:gd name="T4" fmla="*/ 16 w 16"/>
              <a:gd name="T5" fmla="*/ 16 h 41"/>
              <a:gd name="T6" fmla="*/ 11 w 16"/>
              <a:gd name="T7" fmla="*/ 17 h 41"/>
              <a:gd name="T8" fmla="*/ 16 w 16"/>
              <a:gd name="T9" fmla="*/ 34 h 41"/>
              <a:gd name="T10" fmla="*/ 16 w 16"/>
              <a:gd name="T11" fmla="*/ 39 h 41"/>
              <a:gd name="T12" fmla="*/ 3 w 16"/>
              <a:gd name="T13" fmla="*/ 29 h 41"/>
              <a:gd name="T14" fmla="*/ 3 w 16"/>
              <a:gd name="T15" fmla="*/ 22 h 41"/>
              <a:gd name="T16" fmla="*/ 1 w 16"/>
              <a:gd name="T17" fmla="*/ 16 h 41"/>
              <a:gd name="T18" fmla="*/ 0 w 16"/>
              <a:gd name="T19" fmla="*/ 11 h 41"/>
              <a:gd name="T20" fmla="*/ 3 w 16"/>
              <a:gd name="T21" fmla="*/ 5 h 41"/>
              <a:gd name="T22" fmla="*/ 8 w 16"/>
              <a:gd name="T23" fmla="*/ 0 h 41"/>
              <a:gd name="T24" fmla="*/ 9 w 16"/>
              <a:gd name="T25" fmla="*/ 0 h 41"/>
              <a:gd name="T26" fmla="*/ 10 w 16"/>
              <a:gd name="T2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41">
                <a:moveTo>
                  <a:pt x="10" y="10"/>
                </a:moveTo>
                <a:cubicBezTo>
                  <a:pt x="12" y="10"/>
                  <a:pt x="14" y="10"/>
                  <a:pt x="16" y="10"/>
                </a:cubicBezTo>
                <a:cubicBezTo>
                  <a:pt x="16" y="12"/>
                  <a:pt x="16" y="14"/>
                  <a:pt x="16" y="16"/>
                </a:cubicBezTo>
                <a:cubicBezTo>
                  <a:pt x="15" y="17"/>
                  <a:pt x="12" y="17"/>
                  <a:pt x="11" y="17"/>
                </a:cubicBezTo>
                <a:cubicBezTo>
                  <a:pt x="8" y="27"/>
                  <a:pt x="9" y="32"/>
                  <a:pt x="16" y="34"/>
                </a:cubicBezTo>
                <a:cubicBezTo>
                  <a:pt x="16" y="35"/>
                  <a:pt x="16" y="37"/>
                  <a:pt x="16" y="39"/>
                </a:cubicBezTo>
                <a:cubicBezTo>
                  <a:pt x="8" y="41"/>
                  <a:pt x="3" y="37"/>
                  <a:pt x="3" y="29"/>
                </a:cubicBezTo>
                <a:cubicBezTo>
                  <a:pt x="3" y="27"/>
                  <a:pt x="3" y="24"/>
                  <a:pt x="3" y="22"/>
                </a:cubicBezTo>
                <a:cubicBezTo>
                  <a:pt x="3" y="20"/>
                  <a:pt x="4" y="17"/>
                  <a:pt x="1" y="16"/>
                </a:cubicBezTo>
                <a:cubicBezTo>
                  <a:pt x="0" y="16"/>
                  <a:pt x="0" y="11"/>
                  <a:pt x="0" y="11"/>
                </a:cubicBezTo>
                <a:cubicBezTo>
                  <a:pt x="4" y="10"/>
                  <a:pt x="2" y="7"/>
                  <a:pt x="3" y="5"/>
                </a:cubicBezTo>
                <a:cubicBezTo>
                  <a:pt x="4" y="3"/>
                  <a:pt x="6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0" y="7"/>
                  <a:pt x="1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6C9729D0-5EF4-4504-9FA0-FE581E8A3DE9}"/>
              </a:ext>
            </a:extLst>
          </p:cNvPr>
          <p:cNvSpPr>
            <a:spLocks/>
          </p:cNvSpPr>
          <p:nvPr/>
        </p:nvSpPr>
        <p:spPr bwMode="auto">
          <a:xfrm>
            <a:off x="-2077020" y="6480902"/>
            <a:ext cx="11276" cy="24229"/>
          </a:xfrm>
          <a:custGeom>
            <a:avLst/>
            <a:gdLst>
              <a:gd name="T0" fmla="*/ 15 w 15"/>
              <a:gd name="T1" fmla="*/ 3 h 31"/>
              <a:gd name="T2" fmla="*/ 15 w 15"/>
              <a:gd name="T3" fmla="*/ 8 h 31"/>
              <a:gd name="T4" fmla="*/ 7 w 15"/>
              <a:gd name="T5" fmla="*/ 17 h 31"/>
              <a:gd name="T6" fmla="*/ 7 w 15"/>
              <a:gd name="T7" fmla="*/ 30 h 31"/>
              <a:gd name="T8" fmla="*/ 7 w 15"/>
              <a:gd name="T9" fmla="*/ 31 h 31"/>
              <a:gd name="T10" fmla="*/ 1 w 15"/>
              <a:gd name="T11" fmla="*/ 31 h 31"/>
              <a:gd name="T12" fmla="*/ 1 w 15"/>
              <a:gd name="T13" fmla="*/ 9 h 31"/>
              <a:gd name="T14" fmla="*/ 15 w 15"/>
              <a:gd name="T1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5" y="3"/>
                </a:moveTo>
                <a:cubicBezTo>
                  <a:pt x="15" y="4"/>
                  <a:pt x="15" y="6"/>
                  <a:pt x="15" y="8"/>
                </a:cubicBezTo>
                <a:cubicBezTo>
                  <a:pt x="7" y="9"/>
                  <a:pt x="7" y="9"/>
                  <a:pt x="7" y="17"/>
                </a:cubicBezTo>
                <a:cubicBezTo>
                  <a:pt x="7" y="22"/>
                  <a:pt x="7" y="26"/>
                  <a:pt x="7" y="30"/>
                </a:cubicBezTo>
                <a:cubicBezTo>
                  <a:pt x="7" y="30"/>
                  <a:pt x="7" y="30"/>
                  <a:pt x="7" y="31"/>
                </a:cubicBezTo>
                <a:cubicBezTo>
                  <a:pt x="5" y="31"/>
                  <a:pt x="3" y="31"/>
                  <a:pt x="1" y="31"/>
                </a:cubicBezTo>
                <a:cubicBezTo>
                  <a:pt x="1" y="24"/>
                  <a:pt x="0" y="17"/>
                  <a:pt x="1" y="9"/>
                </a:cubicBezTo>
                <a:cubicBezTo>
                  <a:pt x="1" y="3"/>
                  <a:pt x="8" y="0"/>
                  <a:pt x="1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5B978A1F-7437-49C6-8E91-2CA27EB1DBB5}"/>
              </a:ext>
            </a:extLst>
          </p:cNvPr>
          <p:cNvSpPr>
            <a:spLocks/>
          </p:cNvSpPr>
          <p:nvPr/>
        </p:nvSpPr>
        <p:spPr bwMode="auto">
          <a:xfrm>
            <a:off x="-2031911" y="6480902"/>
            <a:ext cx="15036" cy="13047"/>
          </a:xfrm>
          <a:custGeom>
            <a:avLst/>
            <a:gdLst>
              <a:gd name="T0" fmla="*/ 1 w 16"/>
              <a:gd name="T1" fmla="*/ 17 h 17"/>
              <a:gd name="T2" fmla="*/ 16 w 16"/>
              <a:gd name="T3" fmla="*/ 2 h 17"/>
              <a:gd name="T4" fmla="*/ 16 w 16"/>
              <a:gd name="T5" fmla="*/ 8 h 17"/>
              <a:gd name="T6" fmla="*/ 7 w 16"/>
              <a:gd name="T7" fmla="*/ 17 h 17"/>
              <a:gd name="T8" fmla="*/ 1 w 1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1" y="17"/>
                </a:moveTo>
                <a:cubicBezTo>
                  <a:pt x="0" y="4"/>
                  <a:pt x="3" y="0"/>
                  <a:pt x="16" y="2"/>
                </a:cubicBezTo>
                <a:cubicBezTo>
                  <a:pt x="16" y="4"/>
                  <a:pt x="16" y="6"/>
                  <a:pt x="16" y="8"/>
                </a:cubicBezTo>
                <a:cubicBezTo>
                  <a:pt x="8" y="9"/>
                  <a:pt x="8" y="9"/>
                  <a:pt x="7" y="17"/>
                </a:cubicBezTo>
                <a:cubicBezTo>
                  <a:pt x="5" y="17"/>
                  <a:pt x="3" y="17"/>
                  <a:pt x="1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id="{2FEF7DAE-96C2-4D10-8301-38CDD67ACE13}"/>
              </a:ext>
            </a:extLst>
          </p:cNvPr>
          <p:cNvSpPr>
            <a:spLocks/>
          </p:cNvSpPr>
          <p:nvPr/>
        </p:nvSpPr>
        <p:spPr bwMode="auto">
          <a:xfrm>
            <a:off x="-2024392" y="6492085"/>
            <a:ext cx="11276" cy="13047"/>
          </a:xfrm>
          <a:custGeom>
            <a:avLst/>
            <a:gdLst>
              <a:gd name="T0" fmla="*/ 1 w 15"/>
              <a:gd name="T1" fmla="*/ 16 h 17"/>
              <a:gd name="T2" fmla="*/ 5 w 15"/>
              <a:gd name="T3" fmla="*/ 10 h 17"/>
              <a:gd name="T4" fmla="*/ 9 w 15"/>
              <a:gd name="T5" fmla="*/ 6 h 17"/>
              <a:gd name="T6" fmla="*/ 9 w 15"/>
              <a:gd name="T7" fmla="*/ 2 h 17"/>
              <a:gd name="T8" fmla="*/ 15 w 15"/>
              <a:gd name="T9" fmla="*/ 6 h 17"/>
              <a:gd name="T10" fmla="*/ 1 w 15"/>
              <a:gd name="T11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7">
                <a:moveTo>
                  <a:pt x="1" y="16"/>
                </a:moveTo>
                <a:cubicBezTo>
                  <a:pt x="0" y="12"/>
                  <a:pt x="0" y="9"/>
                  <a:pt x="5" y="10"/>
                </a:cubicBezTo>
                <a:cubicBezTo>
                  <a:pt x="8" y="10"/>
                  <a:pt x="9" y="9"/>
                  <a:pt x="9" y="6"/>
                </a:cubicBezTo>
                <a:cubicBezTo>
                  <a:pt x="8" y="5"/>
                  <a:pt x="9" y="3"/>
                  <a:pt x="9" y="2"/>
                </a:cubicBezTo>
                <a:cubicBezTo>
                  <a:pt x="15" y="0"/>
                  <a:pt x="15" y="1"/>
                  <a:pt x="15" y="6"/>
                </a:cubicBezTo>
                <a:cubicBezTo>
                  <a:pt x="15" y="15"/>
                  <a:pt x="11" y="17"/>
                  <a:pt x="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5">
            <a:extLst>
              <a:ext uri="{FF2B5EF4-FFF2-40B4-BE49-F238E27FC236}">
                <a16:creationId xmlns:a16="http://schemas.microsoft.com/office/drawing/2014/main" id="{FAD52364-7B40-4472-BC79-D6853209ACF3}"/>
              </a:ext>
            </a:extLst>
          </p:cNvPr>
          <p:cNvSpPr>
            <a:spLocks/>
          </p:cNvSpPr>
          <p:nvPr/>
        </p:nvSpPr>
        <p:spPr bwMode="auto">
          <a:xfrm>
            <a:off x="-2092056" y="6486494"/>
            <a:ext cx="7518" cy="5592"/>
          </a:xfrm>
          <a:custGeom>
            <a:avLst/>
            <a:gdLst>
              <a:gd name="T0" fmla="*/ 10 w 11"/>
              <a:gd name="T1" fmla="*/ 6 h 7"/>
              <a:gd name="T2" fmla="*/ 6 w 11"/>
              <a:gd name="T3" fmla="*/ 6 h 7"/>
              <a:gd name="T4" fmla="*/ 1 w 11"/>
              <a:gd name="T5" fmla="*/ 6 h 7"/>
              <a:gd name="T6" fmla="*/ 5 w 11"/>
              <a:gd name="T7" fmla="*/ 0 h 7"/>
              <a:gd name="T8" fmla="*/ 10 w 11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6"/>
                </a:moveTo>
                <a:cubicBezTo>
                  <a:pt x="8" y="6"/>
                  <a:pt x="7" y="7"/>
                  <a:pt x="6" y="6"/>
                </a:cubicBezTo>
                <a:cubicBezTo>
                  <a:pt x="4" y="6"/>
                  <a:pt x="3" y="6"/>
                  <a:pt x="1" y="6"/>
                </a:cubicBezTo>
                <a:cubicBezTo>
                  <a:pt x="0" y="3"/>
                  <a:pt x="2" y="0"/>
                  <a:pt x="5" y="0"/>
                </a:cubicBezTo>
                <a:cubicBezTo>
                  <a:pt x="9" y="0"/>
                  <a:pt x="11" y="2"/>
                  <a:pt x="1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D528DCF-C818-4300-BC2E-BD28A2DC1175}"/>
              </a:ext>
            </a:extLst>
          </p:cNvPr>
          <p:cNvSpPr txBox="1"/>
          <p:nvPr/>
        </p:nvSpPr>
        <p:spPr>
          <a:xfrm>
            <a:off x="767425" y="1569251"/>
            <a:ext cx="25335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Včasná detekce poruch přístroje, elektrod a závažných technických událostí</a:t>
            </a:r>
          </a:p>
          <a:p>
            <a:pPr lvl="0" algn="just">
              <a:defRPr/>
            </a:pPr>
            <a:endParaRPr lang="en-GB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BB26D2-36BD-4823-B6E7-69B01C034A6C}"/>
              </a:ext>
            </a:extLst>
          </p:cNvPr>
          <p:cNvSpPr/>
          <p:nvPr/>
        </p:nvSpPr>
        <p:spPr>
          <a:xfrm>
            <a:off x="595822" y="1644475"/>
            <a:ext cx="98520" cy="1081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B6F2E3-CA96-4D66-9EDA-CFCCD6078BD5}"/>
              </a:ext>
            </a:extLst>
          </p:cNvPr>
          <p:cNvSpPr txBox="1"/>
          <p:nvPr/>
        </p:nvSpPr>
        <p:spPr>
          <a:xfrm>
            <a:off x="721679" y="3048415"/>
            <a:ext cx="2533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Snížení počtu neadekvátních terapií ICD</a:t>
            </a:r>
          </a:p>
          <a:p>
            <a:pPr lvl="0" algn="just">
              <a:defRPr/>
            </a:pPr>
            <a:endParaRPr lang="en-GB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CDAE27-1F28-424E-AE10-98BDF1CCAF58}"/>
              </a:ext>
            </a:extLst>
          </p:cNvPr>
          <p:cNvSpPr/>
          <p:nvPr/>
        </p:nvSpPr>
        <p:spPr>
          <a:xfrm>
            <a:off x="595822" y="3060102"/>
            <a:ext cx="98520" cy="1081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F648F1E-443B-4787-A671-91725F59FB90}"/>
              </a:ext>
            </a:extLst>
          </p:cNvPr>
          <p:cNvSpPr txBox="1"/>
          <p:nvPr/>
        </p:nvSpPr>
        <p:spPr>
          <a:xfrm>
            <a:off x="749550" y="4552095"/>
            <a:ext cx="25335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Snížení počtu požadovaných ambulantních kontrol</a:t>
            </a:r>
          </a:p>
          <a:p>
            <a:pPr lvl="0">
              <a:defRPr/>
            </a:pPr>
            <a:r>
              <a:rPr lang="cs-CZ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Snížení počtu hospitalizací i jejich délky</a:t>
            </a:r>
          </a:p>
          <a:p>
            <a:pPr lvl="0">
              <a:defRPr/>
            </a:pPr>
            <a:endParaRPr lang="cs-CZ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>
              <a:defRPr/>
            </a:pPr>
            <a:endParaRPr lang="cs-CZ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0" algn="just">
              <a:defRPr/>
            </a:pPr>
            <a:endParaRPr lang="en-GB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125B6C3-75E0-4029-848D-170000ED395D}"/>
              </a:ext>
            </a:extLst>
          </p:cNvPr>
          <p:cNvSpPr/>
          <p:nvPr/>
        </p:nvSpPr>
        <p:spPr>
          <a:xfrm>
            <a:off x="595822" y="4665382"/>
            <a:ext cx="98520" cy="108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F369F3-F375-4A2E-B7D6-9EE070EE2363}"/>
              </a:ext>
            </a:extLst>
          </p:cNvPr>
          <p:cNvSpPr txBox="1"/>
          <p:nvPr/>
        </p:nvSpPr>
        <p:spPr>
          <a:xfrm>
            <a:off x="8989126" y="1580663"/>
            <a:ext cx="2533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Úspora času pacienta a snížení cestovních nákladů</a:t>
            </a:r>
          </a:p>
          <a:p>
            <a:pPr lvl="0" algn="just">
              <a:defRPr/>
            </a:pPr>
            <a:endParaRPr lang="en-GB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CDCADB-5475-400D-8F13-29D77F08C30F}"/>
              </a:ext>
            </a:extLst>
          </p:cNvPr>
          <p:cNvSpPr/>
          <p:nvPr/>
        </p:nvSpPr>
        <p:spPr>
          <a:xfrm>
            <a:off x="8800022" y="1644475"/>
            <a:ext cx="98520" cy="10810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B3EC21-4091-4A41-8DCA-0666223D05B7}"/>
              </a:ext>
            </a:extLst>
          </p:cNvPr>
          <p:cNvSpPr txBox="1"/>
          <p:nvPr/>
        </p:nvSpPr>
        <p:spPr>
          <a:xfrm>
            <a:off x="8961415" y="2936131"/>
            <a:ext cx="3141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Poskytování lékařské péče v případě klinicky závažných událostí sledovaných implantabilních zařízení, obvykle následující pracovní den</a:t>
            </a:r>
          </a:p>
          <a:p>
            <a:pPr lvl="0" algn="just">
              <a:defRPr/>
            </a:pPr>
            <a:endParaRPr lang="en-GB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095FC1-BBA7-4279-BB9D-9891577D2E5B}"/>
              </a:ext>
            </a:extLst>
          </p:cNvPr>
          <p:cNvSpPr/>
          <p:nvPr/>
        </p:nvSpPr>
        <p:spPr>
          <a:xfrm>
            <a:off x="8800022" y="3060102"/>
            <a:ext cx="98520" cy="1081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FDAA7F-2F9C-4D8B-B5D9-880738CF3C9F}"/>
              </a:ext>
            </a:extLst>
          </p:cNvPr>
          <p:cNvSpPr txBox="1"/>
          <p:nvPr/>
        </p:nvSpPr>
        <p:spPr>
          <a:xfrm>
            <a:off x="8991596" y="4589044"/>
            <a:ext cx="253350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Rychlá detekce řady příčin zhoršení chronického srdečního selhání</a:t>
            </a:r>
          </a:p>
          <a:p>
            <a:pPr lvl="0" algn="just">
              <a:defRPr/>
            </a:pPr>
            <a:endParaRPr lang="en-GB" sz="15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361480-27D9-4BFE-8C10-665ED767B8E1}"/>
              </a:ext>
            </a:extLst>
          </p:cNvPr>
          <p:cNvSpPr/>
          <p:nvPr/>
        </p:nvSpPr>
        <p:spPr>
          <a:xfrm>
            <a:off x="8800022" y="4665382"/>
            <a:ext cx="98520" cy="1081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3B67E2-559A-4A6C-AE64-2495443303B5}"/>
              </a:ext>
            </a:extLst>
          </p:cNvPr>
          <p:cNvSpPr/>
          <p:nvPr/>
        </p:nvSpPr>
        <p:spPr>
          <a:xfrm>
            <a:off x="5358670" y="2985697"/>
            <a:ext cx="1438370" cy="1438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lock Arc 63">
            <a:extLst>
              <a:ext uri="{FF2B5EF4-FFF2-40B4-BE49-F238E27FC236}">
                <a16:creationId xmlns:a16="http://schemas.microsoft.com/office/drawing/2014/main" id="{7DF8707A-8C3E-45FF-AB3C-BA610C2A4455}"/>
              </a:ext>
            </a:extLst>
          </p:cNvPr>
          <p:cNvSpPr/>
          <p:nvPr/>
        </p:nvSpPr>
        <p:spPr>
          <a:xfrm rot="3045405">
            <a:off x="3644487" y="1384506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8913BBA9-2CA4-4089-9A1C-A6E9AF8E3D06}"/>
              </a:ext>
            </a:extLst>
          </p:cNvPr>
          <p:cNvSpPr/>
          <p:nvPr/>
        </p:nvSpPr>
        <p:spPr>
          <a:xfrm rot="17157635">
            <a:off x="3629645" y="1384507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98B20592-56D3-4E26-85C6-907D0AD33463}"/>
              </a:ext>
            </a:extLst>
          </p:cNvPr>
          <p:cNvSpPr/>
          <p:nvPr/>
        </p:nvSpPr>
        <p:spPr>
          <a:xfrm rot="17157635">
            <a:off x="3629646" y="1384507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Block Arc 66">
            <a:extLst>
              <a:ext uri="{FF2B5EF4-FFF2-40B4-BE49-F238E27FC236}">
                <a16:creationId xmlns:a16="http://schemas.microsoft.com/office/drawing/2014/main" id="{16986607-3CC2-4EF3-A23D-F8A25E5CEA0F}"/>
              </a:ext>
            </a:extLst>
          </p:cNvPr>
          <p:cNvSpPr/>
          <p:nvPr/>
        </p:nvSpPr>
        <p:spPr>
          <a:xfrm rot="20877494">
            <a:off x="3644486" y="1384506"/>
            <a:ext cx="4522001" cy="4521999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Block Arc 67">
            <a:extLst>
              <a:ext uri="{FF2B5EF4-FFF2-40B4-BE49-F238E27FC236}">
                <a16:creationId xmlns:a16="http://schemas.microsoft.com/office/drawing/2014/main" id="{DE103F3D-4CFB-42ED-BBA9-CA83D96F4889}"/>
              </a:ext>
            </a:extLst>
          </p:cNvPr>
          <p:cNvSpPr/>
          <p:nvPr/>
        </p:nvSpPr>
        <p:spPr>
          <a:xfrm rot="13845405">
            <a:off x="3832459" y="1391971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Block Arc 68">
            <a:extLst>
              <a:ext uri="{FF2B5EF4-FFF2-40B4-BE49-F238E27FC236}">
                <a16:creationId xmlns:a16="http://schemas.microsoft.com/office/drawing/2014/main" id="{30383180-32B3-4D26-BEC4-C30F8E7FE042}"/>
              </a:ext>
            </a:extLst>
          </p:cNvPr>
          <p:cNvSpPr/>
          <p:nvPr/>
        </p:nvSpPr>
        <p:spPr>
          <a:xfrm rot="6357635">
            <a:off x="3847300" y="1391970"/>
            <a:ext cx="4521999" cy="45220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Block Arc 69">
            <a:extLst>
              <a:ext uri="{FF2B5EF4-FFF2-40B4-BE49-F238E27FC236}">
                <a16:creationId xmlns:a16="http://schemas.microsoft.com/office/drawing/2014/main" id="{B50903FB-A3C6-44EC-9EC7-0AABEC2D4B2E}"/>
              </a:ext>
            </a:extLst>
          </p:cNvPr>
          <p:cNvSpPr/>
          <p:nvPr/>
        </p:nvSpPr>
        <p:spPr>
          <a:xfrm rot="10077494">
            <a:off x="3832458" y="1391973"/>
            <a:ext cx="4522001" cy="4521999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4" name="Obrázek 73">
            <a:extLst>
              <a:ext uri="{FF2B5EF4-FFF2-40B4-BE49-F238E27FC236}">
                <a16:creationId xmlns:a16="http://schemas.microsoft.com/office/drawing/2014/main" id="{51C3E6D5-A076-A345-B8D6-26D5EFB3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581" y="1944076"/>
            <a:ext cx="1792757" cy="3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78303-C7D9-4842-A0B8-A87C6FAF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36" y="-61595"/>
            <a:ext cx="8956964" cy="78092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Klinické výhody telemedicíny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9B7637-4BCC-1E43-A81E-2BC3692E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272" y="585216"/>
            <a:ext cx="9990272" cy="1426465"/>
          </a:xfrm>
        </p:spPr>
        <p:txBody>
          <a:bodyPr/>
          <a:lstStyle/>
          <a:p>
            <a:pPr algn="just"/>
            <a:r>
              <a:rPr lang="cs-CZ" sz="2400" dirty="0"/>
              <a:t>Studie IN-TIME byla první randomizovanou prospektivní studií, která zaznamenala více než 50% snížení úmrtnosti ve prospěch skupiny implantátů využívajících HM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B0A9DE-A649-B549-BE68-E6247067F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CF3C15-80CE-3045-821B-C510C9242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04" y="1780268"/>
            <a:ext cx="5398804" cy="496190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ED17804-69D5-7E40-8C88-BE8F9AE66EAE}"/>
              </a:ext>
            </a:extLst>
          </p:cNvPr>
          <p:cNvSpPr txBox="1"/>
          <p:nvPr/>
        </p:nvSpPr>
        <p:spPr>
          <a:xfrm>
            <a:off x="7387543" y="5862411"/>
            <a:ext cx="459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i="1" dirty="0"/>
              <a:t>HINDRICKS, G., TABORSKY, M., GLIKSON, M. et al., 2014b. </a:t>
            </a:r>
            <a:r>
              <a:rPr lang="cs-CZ" sz="1200" i="1" dirty="0" err="1"/>
              <a:t>Implant</a:t>
            </a:r>
            <a:r>
              <a:rPr lang="cs-CZ" sz="1200" i="1" dirty="0"/>
              <a:t>-based </a:t>
            </a:r>
            <a:r>
              <a:rPr lang="cs-CZ" sz="1200" i="1" dirty="0" err="1"/>
              <a:t>multiparameter</a:t>
            </a:r>
            <a:r>
              <a:rPr lang="cs-CZ" sz="1200" i="1" dirty="0"/>
              <a:t> telemonitoring of patients with </a:t>
            </a:r>
            <a:r>
              <a:rPr lang="cs-CZ" sz="1200" i="1" dirty="0" err="1"/>
              <a:t>heart</a:t>
            </a:r>
            <a:r>
              <a:rPr lang="cs-CZ" sz="1200" i="1" dirty="0"/>
              <a:t> </a:t>
            </a:r>
            <a:r>
              <a:rPr lang="cs-CZ" sz="1200" i="1" dirty="0" err="1"/>
              <a:t>failure</a:t>
            </a:r>
            <a:r>
              <a:rPr lang="cs-CZ" sz="1200" i="1" dirty="0"/>
              <a:t> (IN-TIME): a </a:t>
            </a:r>
            <a:r>
              <a:rPr lang="cs-CZ" sz="1200" i="1" dirty="0" err="1"/>
              <a:t>randomised</a:t>
            </a:r>
            <a:r>
              <a:rPr lang="cs-CZ" sz="1200" i="1" dirty="0"/>
              <a:t> </a:t>
            </a:r>
            <a:r>
              <a:rPr lang="cs-CZ" sz="1200" i="1" dirty="0" err="1"/>
              <a:t>controlled</a:t>
            </a:r>
            <a:r>
              <a:rPr lang="cs-CZ" sz="1200" i="1" dirty="0"/>
              <a:t> trial. The Lancet. 384(9943), 583-590, doi: 10.1016/S0140-6736(14)61176-4.</a:t>
            </a:r>
          </a:p>
        </p:txBody>
      </p:sp>
    </p:spTree>
    <p:extLst>
      <p:ext uri="{BB962C8B-B14F-4D97-AF65-F5344CB8AC3E}">
        <p14:creationId xmlns:p14="http://schemas.microsoft.com/office/powerpoint/2010/main" val="337529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E6683-00E1-4948-B647-61E5157B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00" y="365125"/>
            <a:ext cx="93599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Cíle studie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4C329-56EC-3C46-9AB0-F8A3D608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2006601"/>
            <a:ext cx="9105900" cy="3598862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Zjistit, jaká je současná úroveň znalostí pacientů s ICD o možnostech telemedicínské péče a zda by vytvořený edukační program zaměřený na problematiku telemedicínské péče o pacienty s implantovaným ICD mohl přinést aditivní prospěch, a tedy zda má smysl takový edukační program zavést v podmínkách České republiky do běžné klinické praxe</a:t>
            </a: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983047-D879-4E43-A2D0-591986CF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1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26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1506</Words>
  <Application>Microsoft Macintosh PowerPoint</Application>
  <PresentationFormat>Širokoúhlá obrazovka</PresentationFormat>
  <Paragraphs>139</Paragraphs>
  <Slides>24</Slides>
  <Notes>15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Noto Sans</vt:lpstr>
      <vt:lpstr>Wingdings</vt:lpstr>
      <vt:lpstr>Motiv Office</vt:lpstr>
      <vt:lpstr>Znalosti klinických výhod pacientů s dálkovým sledováním implantabilních kardioverterů-defibrilátorů</vt:lpstr>
      <vt:lpstr>Deklarace konfliktu zájmů </vt:lpstr>
      <vt:lpstr>Implantabilní kardioverter-defibrilátor</vt:lpstr>
      <vt:lpstr>Telemedicína</vt:lpstr>
      <vt:lpstr>Schéma fungování systému HomeMonitoring</vt:lpstr>
      <vt:lpstr>Klinické výhody telemedicíny</vt:lpstr>
      <vt:lpstr>Prezentace aplikace PowerPoint</vt:lpstr>
      <vt:lpstr>Klinické výhody telemedicíny</vt:lpstr>
      <vt:lpstr>Cíle studie</vt:lpstr>
      <vt:lpstr>CONSORT schéma studie</vt:lpstr>
      <vt:lpstr>Charakteristika výzkumného vzorku</vt:lpstr>
      <vt:lpstr>Výsledky – vstupní data Oblast: Možnosti kontrol ICD</vt:lpstr>
      <vt:lpstr>Výsledky – po 3 měsících Oblast: Možnosti kontrol ICD</vt:lpstr>
      <vt:lpstr>Výsledky – vstupní data Pojem: telemedicína</vt:lpstr>
      <vt:lpstr>Prezentace aplikace PowerPoint</vt:lpstr>
      <vt:lpstr>Výsledky – vstupní data Pojem: pacientská jednotka (CardioMessenger)</vt:lpstr>
      <vt:lpstr>Výsledky – po 3 měsících Pojem: pacientská jednotka (CardioMessenger)</vt:lpstr>
      <vt:lpstr>Výsledky – vstupní data CardioMessenger - ikona: OK</vt:lpstr>
      <vt:lpstr>Výsledky – po 3 měsících CardioMessenger - ikona: OK</vt:lpstr>
      <vt:lpstr>Výsledky – vstupní data CardioMessenger - ikona: telefonní sluchátko</vt:lpstr>
      <vt:lpstr>Výsledky – po 3 měsících CardioMessenger - ikona: telefonní sluchátko</vt:lpstr>
      <vt:lpstr>Výsledky – vstupní vs. po 3 měsících Znalosti klinických výhod telemedicíny</vt:lpstr>
      <vt:lpstr>Závěr</vt:lpstr>
      <vt:lpstr>Děkuji vám za pozornost…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Šafaříková</dc:creator>
  <cp:lastModifiedBy>Iva Šafaříková</cp:lastModifiedBy>
  <cp:revision>20</cp:revision>
  <dcterms:created xsi:type="dcterms:W3CDTF">2021-11-02T12:33:20Z</dcterms:created>
  <dcterms:modified xsi:type="dcterms:W3CDTF">2021-11-05T16:01:57Z</dcterms:modified>
</cp:coreProperties>
</file>