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1"/>
  </p:notesMasterIdLst>
  <p:sldIdLst>
    <p:sldId id="344" r:id="rId2"/>
    <p:sldId id="632" r:id="rId3"/>
    <p:sldId id="542" r:id="rId4"/>
    <p:sldId id="268" r:id="rId5"/>
    <p:sldId id="606" r:id="rId6"/>
    <p:sldId id="331" r:id="rId7"/>
    <p:sldId id="470" r:id="rId8"/>
    <p:sldId id="326" r:id="rId9"/>
    <p:sldId id="318" r:id="rId10"/>
    <p:sldId id="469" r:id="rId11"/>
    <p:sldId id="468" r:id="rId12"/>
    <p:sldId id="467" r:id="rId13"/>
    <p:sldId id="420" r:id="rId14"/>
    <p:sldId id="609" r:id="rId15"/>
    <p:sldId id="610" r:id="rId16"/>
    <p:sldId id="611" r:id="rId17"/>
    <p:sldId id="612" r:id="rId18"/>
    <p:sldId id="613" r:id="rId19"/>
    <p:sldId id="614" r:id="rId20"/>
    <p:sldId id="622" r:id="rId21"/>
    <p:sldId id="628" r:id="rId22"/>
    <p:sldId id="631" r:id="rId23"/>
    <p:sldId id="623" r:id="rId24"/>
    <p:sldId id="624" r:id="rId25"/>
    <p:sldId id="625" r:id="rId26"/>
    <p:sldId id="627" r:id="rId27"/>
    <p:sldId id="626" r:id="rId28"/>
    <p:sldId id="615" r:id="rId29"/>
    <p:sldId id="582" r:id="rId30"/>
    <p:sldId id="629" r:id="rId31"/>
    <p:sldId id="349" r:id="rId32"/>
    <p:sldId id="601" r:id="rId33"/>
    <p:sldId id="616" r:id="rId34"/>
    <p:sldId id="617" r:id="rId35"/>
    <p:sldId id="618" r:id="rId36"/>
    <p:sldId id="619" r:id="rId37"/>
    <p:sldId id="620" r:id="rId38"/>
    <p:sldId id="621" r:id="rId39"/>
    <p:sldId id="445" r:id="rId4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MS PGothic" panose="020B0600070205080204" pitchFamily="34" charset="-128"/>
      <p:regular r:id="rId46"/>
    </p:embeddedFont>
    <p:embeddedFont>
      <p:font typeface="MS PGothic" panose="020B0600070205080204" pitchFamily="34" charset="-128"/>
      <p:regular r:id="rId46"/>
    </p:embeddedFont>
    <p:embeddedFont>
      <p:font typeface="Arial Unicode MS" panose="020B0604020202020204" pitchFamily="34" charset="-128"/>
      <p:regular r:id="rId47"/>
    </p:embeddedFont>
    <p:embeddedFont>
      <p:font typeface="Verdana" panose="020B0604030504040204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404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809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213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618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2022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427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831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2359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78F"/>
    <a:srgbClr val="1C4E86"/>
    <a:srgbClr val="002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 snapToGrid="0" showGuides="1">
      <p:cViewPr varScale="1">
        <p:scale>
          <a:sx n="292" d="100"/>
          <a:sy n="292" d="100"/>
        </p:scale>
        <p:origin x="500" y="1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5603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1206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76809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2412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28015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3618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792209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4824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2A5CC4C-1456-4965-A105-1C3BB89C9FE8}" type="slidenum">
              <a:rPr lang="cs-CZ" altLang="cs-CZ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323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32A2-A779-4F08-A108-1874870CB44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96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32A2-A779-4F08-A108-1874870CB44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83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2A7C7-607C-49E9-9BD0-F79F9CD58837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37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5325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7834" fontAlgn="base">
              <a:spcBef>
                <a:spcPct val="0"/>
              </a:spcBef>
              <a:spcAft>
                <a:spcPct val="0"/>
              </a:spcAft>
            </a:pPr>
            <a:fld id="{DC102DE6-EA6D-461A-9085-F6DF2A2A6EA1}" type="slidenum">
              <a:rPr lang="en-US">
                <a:solidFill>
                  <a:prstClr val="black"/>
                </a:solidFill>
              </a:rPr>
              <a:pPr defTabSz="977834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05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>
              <a:latin typeface="Arial" charset="0"/>
              <a:ea typeface="MS PGothic"/>
              <a:cs typeface="MS PGothic"/>
            </a:endParaRPr>
          </a:p>
        </p:txBody>
      </p:sp>
      <p:sp>
        <p:nvSpPr>
          <p:cNvPr id="860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783A16-EB50-46B4-8079-F1675F8B1CEC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50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Cardiac monitoring is required for ≥24 hours; cardiac telemetry is not sufficient. Imaging of the proximal aortic arch is not needed.</a:t>
            </a:r>
          </a:p>
          <a:p>
            <a:endParaRPr lang="en-GB" dirty="0"/>
          </a:p>
          <a:p>
            <a:r>
              <a:rPr lang="en-GB" b="1" dirty="0"/>
              <a:t>Reference</a:t>
            </a:r>
          </a:p>
          <a:p>
            <a:r>
              <a:rPr lang="en-GB" dirty="0"/>
              <a:t>Hart RG et al. Lancet Neurol 2014;13:429–38</a:t>
            </a:r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C04D35D-4C85-4517-A226-94252585A3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A1DDF8B7-A713-4443-9D46-A3BEFD4D73FE}"/>
              </a:ext>
            </a:extLst>
          </p:cNvPr>
          <p:cNvSpPr txBox="1">
            <a:spLocks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995000-CE6F-42CD-B467-E8FB0DB8ECB6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8" name="Slide Image Placeholder 7">
            <a:extLst>
              <a:ext uri="{FF2B5EF4-FFF2-40B4-BE49-F238E27FC236}">
                <a16:creationId xmlns="" xmlns:a16="http://schemas.microsoft.com/office/drawing/2014/main" id="{B4E99185-2FF8-4C18-93AC-612AC3073E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199468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Animace po řádcích 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5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3" t="450" r="33397" b="-450"/>
          <a:stretch/>
        </p:blipFill>
        <p:spPr>
          <a:xfrm>
            <a:off x="91490" y="57178"/>
            <a:ext cx="2641662" cy="5074865"/>
          </a:xfrm>
          <a:prstGeom prst="rect">
            <a:avLst/>
          </a:prstGeom>
        </p:spPr>
      </p:pic>
      <p:sp>
        <p:nvSpPr>
          <p:cNvPr id="3" name="Rectangle 2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6" name="Obdélník 5"/>
          <p:cNvSpPr/>
          <p:nvPr userDrawn="1"/>
        </p:nvSpPr>
        <p:spPr>
          <a:xfrm>
            <a:off x="3337576" y="1108727"/>
            <a:ext cx="5806427" cy="914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cs-CZ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276000" y="3143239"/>
            <a:ext cx="5868000" cy="457200"/>
          </a:xfrm>
        </p:spPr>
        <p:txBody>
          <a:bodyPr anchor="b" anchorCtr="0">
            <a:noAutofit/>
          </a:bodyPr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0"/>
          </p:nvPr>
        </p:nvSpPr>
        <p:spPr>
          <a:xfrm>
            <a:off x="3276000" y="3841241"/>
            <a:ext cx="3240000" cy="165497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11" name="Picture 3" descr="D:\Dropbox\FNOL\FNOL_Design manual\PPT\FNOL_logo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7" b="-16667"/>
          <a:stretch/>
        </p:blipFill>
        <p:spPr bwMode="auto">
          <a:xfrm>
            <a:off x="3611892" y="1272939"/>
            <a:ext cx="1887727" cy="65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590" b="-16590"/>
          <a:stretch/>
        </p:blipFill>
        <p:spPr bwMode="auto">
          <a:xfrm>
            <a:off x="7498048" y="1272940"/>
            <a:ext cx="1076523" cy="65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Dropbox\FNOL\Kardiovaskularni centrum\LOGO\UP_LF_logo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18" b="-16718"/>
          <a:stretch/>
        </p:blipFill>
        <p:spPr bwMode="auto">
          <a:xfrm>
            <a:off x="5852148" y="1285947"/>
            <a:ext cx="1287465" cy="6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7209"/>
            <a:ext cx="8280000" cy="4572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57200" y="994428"/>
            <a:ext cx="8280000" cy="3609073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 marL="536575" indent="-268288"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 marL="804863" indent="-268288"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073150" indent="-268288">
              <a:buFont typeface="Arial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4pPr>
            <a:lvl5pPr marL="1258888" indent="-185738">
              <a:buFont typeface="Arial" pitchFamily="34" charset="0"/>
              <a:buChar char="•"/>
              <a:defRPr sz="17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Rectangle 28"/>
          <p:cNvSpPr/>
          <p:nvPr userDrawn="1"/>
        </p:nvSpPr>
        <p:spPr>
          <a:xfrm>
            <a:off x="0" y="4657500"/>
            <a:ext cx="9144000" cy="486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1" y="4712494"/>
            <a:ext cx="4571994" cy="377429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10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5029195" y="4688166"/>
            <a:ext cx="82364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4" y="4705458"/>
            <a:ext cx="1275467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34" y="4705458"/>
            <a:ext cx="1668109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35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7209"/>
            <a:ext cx="8280000" cy="4572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Rectangle 28"/>
          <p:cNvSpPr/>
          <p:nvPr userDrawn="1"/>
        </p:nvSpPr>
        <p:spPr>
          <a:xfrm>
            <a:off x="0" y="4657500"/>
            <a:ext cx="9144000" cy="486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1" y="4712494"/>
            <a:ext cx="4571994" cy="377429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10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5029195" y="4688166"/>
            <a:ext cx="82364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4" y="4705458"/>
            <a:ext cx="1275467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34" y="4705458"/>
            <a:ext cx="1668109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78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+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7209"/>
            <a:ext cx="8280000" cy="4572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57201" y="994428"/>
            <a:ext cx="4004215" cy="3609073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Rectangle 28"/>
          <p:cNvSpPr/>
          <p:nvPr userDrawn="1"/>
        </p:nvSpPr>
        <p:spPr>
          <a:xfrm>
            <a:off x="0" y="4657500"/>
            <a:ext cx="9144000" cy="486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10" name="Zástupný symbol pro obsah 3"/>
          <p:cNvSpPr>
            <a:spLocks noGrp="1"/>
          </p:cNvSpPr>
          <p:nvPr>
            <p:ph sz="quarter" idx="16"/>
          </p:nvPr>
        </p:nvSpPr>
        <p:spPr>
          <a:xfrm>
            <a:off x="4754879" y="994428"/>
            <a:ext cx="4004215" cy="3609073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1" y="4712494"/>
            <a:ext cx="4571994" cy="377429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12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5029195" y="4688166"/>
            <a:ext cx="82364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4" y="4705458"/>
            <a:ext cx="1275467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34" y="4705458"/>
            <a:ext cx="1668109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72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57200" y="308635"/>
            <a:ext cx="8280000" cy="4294865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Rectangle 28"/>
          <p:cNvSpPr/>
          <p:nvPr userDrawn="1"/>
        </p:nvSpPr>
        <p:spPr>
          <a:xfrm>
            <a:off x="0" y="4657500"/>
            <a:ext cx="9144000" cy="486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1" y="4712494"/>
            <a:ext cx="4571994" cy="377429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11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5029195" y="4688166"/>
            <a:ext cx="82364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4" y="4705458"/>
            <a:ext cx="1275467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34" y="4705458"/>
            <a:ext cx="1668109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77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BB9F-FA08-40C8-83D8-5C31A368E5DD}" type="datetimeFigureOut">
              <a:rPr lang="cs-CZ" smtClean="0"/>
              <a:t>17. 1. 2019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DAE4-2EB7-4135-ABAC-C325996547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12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4C7-7249-43A8-A72B-7D0A618511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6F26-1573-4488-991A-FBE89AFB69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77209"/>
            <a:ext cx="8229555" cy="4572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4428"/>
            <a:ext cx="8229600" cy="3634700"/>
          </a:xfrm>
          <a:prstGeom prst="rect">
            <a:avLst/>
          </a:prstGeom>
        </p:spPr>
        <p:txBody>
          <a:bodyPr vert="horz" lIns="51206" tIns="25603" rIns="51206" bIns="25603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46" y="4766287"/>
            <a:ext cx="1828800" cy="273844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4766287"/>
            <a:ext cx="2743200" cy="273844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7955" y="4766287"/>
            <a:ext cx="1828800" cy="273844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28"/>
          <p:cNvSpPr/>
          <p:nvPr userDrawn="1"/>
        </p:nvSpPr>
        <p:spPr>
          <a:xfrm>
            <a:off x="0" y="4657500"/>
            <a:ext cx="9144000" cy="486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16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5029195" y="4688166"/>
            <a:ext cx="82364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4" y="4705458"/>
            <a:ext cx="1275467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ek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34" y="4705458"/>
            <a:ext cx="1668109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27" r:id="rId2"/>
    <p:sldLayoutId id="2147483730" r:id="rId3"/>
    <p:sldLayoutId id="2147483729" r:id="rId4"/>
    <p:sldLayoutId id="2147483728" r:id="rId5"/>
    <p:sldLayoutId id="2147483675" r:id="rId6"/>
    <p:sldLayoutId id="2147483731" r:id="rId7"/>
    <p:sldLayoutId id="2147483732" r:id="rId8"/>
  </p:sldLayoutIdLst>
  <p:hf sldNum="0" hdr="0" ftr="0" dt="0"/>
  <p:txStyles>
    <p:titleStyle>
      <a:lvl1pPr algn="ctr" defTabSz="76809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768090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5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0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35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80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247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292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37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382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3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8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2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7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1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359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91489" y="3508995"/>
            <a:ext cx="9052511" cy="43434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Možnost detekce poruch srdečního rytmu: Zaměřeno na fibrilaci síní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0"/>
          </p:nvPr>
        </p:nvSpPr>
        <p:spPr>
          <a:xfrm>
            <a:off x="3275999" y="4052155"/>
            <a:ext cx="5812999" cy="531253"/>
          </a:xfrm>
        </p:spPr>
        <p:txBody>
          <a:bodyPr/>
          <a:lstStyle/>
          <a:p>
            <a:r>
              <a:rPr lang="cs-CZ" i="1" dirty="0"/>
              <a:t>Miloš Táborský</a:t>
            </a:r>
          </a:p>
          <a:p>
            <a:r>
              <a:rPr lang="cs-CZ" i="1" dirty="0"/>
              <a:t>Sympózium Asociace ambulantních kardiologů</a:t>
            </a:r>
          </a:p>
          <a:p>
            <a:r>
              <a:rPr lang="cs-CZ" i="1" dirty="0"/>
              <a:t>Olomouc, </a:t>
            </a:r>
            <a:r>
              <a:rPr lang="cs-CZ" i="1" dirty="0" smtClean="0"/>
              <a:t>18.1.2019</a:t>
            </a:r>
          </a:p>
          <a:p>
            <a:r>
              <a:rPr lang="cs-CZ" i="1" dirty="0" smtClean="0"/>
              <a:t>                                                                 Prezentace se podpořena společností Pfizer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5883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9B605CC-1495-427F-ABA8-9A7876B3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Adhezivní patch: Jedna z alternativ moderní dlouhodobé monitorace EKG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="" xmlns:a16="http://schemas.microsoft.com/office/drawing/2014/main" id="{E16368B1-704C-4A4D-961C-A8F7D165C65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72" y="1100888"/>
            <a:ext cx="4281055" cy="3395749"/>
          </a:xfr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/>
              <a:t>iRhythmZioXT: FDA approved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5269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CCEE8C8-B430-41F4-BD5A-88D1B11BB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mSToPS Clinical Trial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82CDD866-00F1-4A69-B3B7-5E5B76FDDE7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OBJECTIVE To determine the effect of a self-applied wearable electrocardiogram (ECG) patch</a:t>
            </a:r>
            <a:r>
              <a:rPr lang="cs-CZ" dirty="0"/>
              <a:t> </a:t>
            </a:r>
            <a:r>
              <a:rPr lang="en-US" dirty="0"/>
              <a:t>in detecting AF and the clinical consequences associated with such a detection strategy</a:t>
            </a:r>
            <a:r>
              <a:rPr lang="cs-CZ" dirty="0"/>
              <a:t>.</a:t>
            </a:r>
          </a:p>
          <a:p>
            <a:r>
              <a:rPr lang="en-US" dirty="0"/>
              <a:t>The primary end point</a:t>
            </a:r>
            <a:r>
              <a:rPr lang="cs-CZ" dirty="0"/>
              <a:t> </a:t>
            </a:r>
            <a:r>
              <a:rPr lang="en-US" dirty="0"/>
              <a:t>was the incidence of a new diagnosis</a:t>
            </a:r>
            <a:r>
              <a:rPr lang="cs-CZ" dirty="0"/>
              <a:t> </a:t>
            </a:r>
            <a:r>
              <a:rPr lang="en-US" dirty="0"/>
              <a:t>of AF at 4 months among those randomized to immediate monitoring vs delayed monitoring.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/>
              <a:t>Steinhubl S R. JAMA. 2018;320(2):146-155. doi:10.1001/jama.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738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C7EF3B4-B756-45CC-9E5C-96BEA255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Cumulative Rate of First Diagnosis of Atrial Fibrillation in the Actively Monitored and Observational Cohorts</a:t>
            </a:r>
            <a:endParaRPr lang="cs-CZ" sz="2800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="" xmlns:a16="http://schemas.microsoft.com/office/drawing/2014/main" id="{DAF21C5C-3D23-444D-8DCB-3A929F53360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12748" t="1509" r="14820" b="3108"/>
          <a:stretch/>
        </p:blipFill>
        <p:spPr>
          <a:xfrm>
            <a:off x="1573306" y="1048871"/>
            <a:ext cx="5997388" cy="344244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/>
              <a:t>Steinhubl S R. JAMA. 2018;320(2):146-155. doi:10.1001/jama.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8650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7" t="52572" r="24419" b="4921"/>
          <a:stretch/>
        </p:blipFill>
        <p:spPr bwMode="auto">
          <a:xfrm>
            <a:off x="4297684" y="2228855"/>
            <a:ext cx="3675788" cy="162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367" y="377209"/>
            <a:ext cx="8645666" cy="457200"/>
          </a:xfrm>
        </p:spPr>
        <p:txBody>
          <a:bodyPr>
            <a:normAutofit fontScale="90000"/>
          </a:bodyPr>
          <a:lstStyle/>
          <a:p>
            <a:r>
              <a:rPr lang="cs-CZ" dirty="0"/>
              <a:t>Komerční monitorace: „Bič na ambulantní kardiology“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5" t="32452" r="19923" b="19392"/>
          <a:stretch/>
        </p:blipFill>
        <p:spPr>
          <a:xfrm>
            <a:off x="4389122" y="1067697"/>
            <a:ext cx="1763486" cy="93951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6" t="21288" r="63986" b="55787"/>
          <a:stretch/>
        </p:blipFill>
        <p:spPr bwMode="auto">
          <a:xfrm>
            <a:off x="7040853" y="1108726"/>
            <a:ext cx="754372" cy="75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Zástupný symbol pro obsah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4" y="1474482"/>
            <a:ext cx="3185251" cy="238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29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BF95122-5333-427A-A6DB-0B2C1BFA7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0" y="3143239"/>
            <a:ext cx="5760656" cy="457200"/>
          </a:xfrm>
        </p:spPr>
        <p:txBody>
          <a:bodyPr/>
          <a:lstStyle/>
          <a:p>
            <a:r>
              <a:rPr lang="cs-CZ" dirty="0"/>
              <a:t>Význam monitorace</a:t>
            </a:r>
            <a:br>
              <a:rPr lang="cs-CZ" dirty="0"/>
            </a:br>
            <a:r>
              <a:rPr lang="cs-CZ" dirty="0"/>
              <a:t>a včasné detekce FS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="" xmlns:a16="http://schemas.microsoft.com/office/drawing/2014/main" id="{CC7C2FF5-038D-4F7A-B5F9-05A36E92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7" y="3211823"/>
            <a:ext cx="2834609" cy="165817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48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36E3CCC-B9EF-44A6-AFB5-B6B8CF3CC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Atrial</a:t>
            </a:r>
            <a:r>
              <a:rPr lang="cs-CZ" dirty="0"/>
              <a:t> </a:t>
            </a:r>
            <a:r>
              <a:rPr lang="cs-CZ" dirty="0" err="1"/>
              <a:t>High-Rate</a:t>
            </a:r>
            <a:r>
              <a:rPr lang="cs-CZ" dirty="0"/>
              <a:t> </a:t>
            </a:r>
            <a:r>
              <a:rPr lang="cs-CZ" dirty="0" err="1"/>
              <a:t>Episodes</a:t>
            </a:r>
            <a:r>
              <a:rPr lang="cs-CZ" dirty="0"/>
              <a:t> (</a:t>
            </a:r>
            <a:r>
              <a:rPr lang="cs-CZ" dirty="0" err="1"/>
              <a:t>AHREs</a:t>
            </a:r>
            <a:r>
              <a:rPr lang="cs-CZ" dirty="0"/>
              <a:t>)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="" xmlns:a16="http://schemas.microsoft.com/office/drawing/2014/main" id="{75711019-8AD2-490C-B196-F2AF39B87CF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/>
              <a:t>Used as surrogate for atrial fibrillation</a:t>
            </a:r>
          </a:p>
          <a:p>
            <a:r>
              <a:rPr lang="en-US" dirty="0"/>
              <a:t>False +</a:t>
            </a:r>
          </a:p>
          <a:p>
            <a:pPr lvl="1"/>
            <a:r>
              <a:rPr lang="en-US" dirty="0"/>
              <a:t>Atrial leads far-field </a:t>
            </a:r>
            <a:r>
              <a:rPr lang="en-US" dirty="0" err="1"/>
              <a:t>oversensing</a:t>
            </a:r>
            <a:endParaRPr lang="en-US" dirty="0"/>
          </a:p>
          <a:p>
            <a:pPr lvl="1"/>
            <a:r>
              <a:rPr lang="en-US" dirty="0"/>
              <a:t>False positivity frequent (17.3% AHREs &gt; 190/min &gt; 6 min)</a:t>
            </a:r>
          </a:p>
          <a:p>
            <a:r>
              <a:rPr lang="en-US" dirty="0"/>
              <a:t>False –</a:t>
            </a:r>
          </a:p>
          <a:p>
            <a:pPr lvl="1"/>
            <a:r>
              <a:rPr lang="en-US" dirty="0"/>
              <a:t>ILRs/single lead devices rely on RR intervals – may not detect</a:t>
            </a:r>
            <a:r>
              <a:rPr lang="cs-CZ" dirty="0"/>
              <a:t> </a:t>
            </a:r>
            <a:r>
              <a:rPr lang="en-US" dirty="0" err="1"/>
              <a:t>Afib</a:t>
            </a:r>
            <a:endParaRPr lang="en-US" dirty="0"/>
          </a:p>
          <a:p>
            <a:pPr lvl="1"/>
            <a:r>
              <a:rPr lang="en-US" dirty="0"/>
              <a:t>Slow </a:t>
            </a:r>
            <a:r>
              <a:rPr lang="en-US" dirty="0" err="1"/>
              <a:t>Afib</a:t>
            </a:r>
            <a:r>
              <a:rPr lang="en-US" dirty="0"/>
              <a:t> may be missed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Usually &gt; 5 or 6 min required - brief episodes not detected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E3CE57AD-1158-4F33-8BD3-C33CA5092B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/>
              <a:t>ChenLY et al. Circulation. 2018;137:e623–e644.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5875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E5E6562-5172-4428-B600-591FEC6C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Daily Atrial Tachyarrhythmia Burden From Implantable Device Diagnostics and Stroke Risk 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>
                <a:solidFill>
                  <a:schemeClr val="tx2"/>
                </a:solidFill>
              </a:rPr>
              <a:t>The</a:t>
            </a:r>
            <a:r>
              <a:rPr lang="cs-CZ" dirty="0">
                <a:solidFill>
                  <a:schemeClr val="tx2"/>
                </a:solidFill>
              </a:rPr>
              <a:t> TRENDS Study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6D5A0895-D041-4D78-AE0D-FA9AB3E97E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2" y="1291604"/>
            <a:ext cx="3474726" cy="3311897"/>
          </a:xfrm>
        </p:spPr>
        <p:txBody>
          <a:bodyPr/>
          <a:lstStyle/>
          <a:p>
            <a:pPr marL="180975" indent="-180975"/>
            <a:r>
              <a:rPr lang="en-US" sz="2000" dirty="0"/>
              <a:t>n =2486</a:t>
            </a:r>
          </a:p>
          <a:p>
            <a:pPr marL="180975" indent="-180975"/>
            <a:r>
              <a:rPr lang="en-US" sz="2000" dirty="0"/>
              <a:t>≥ 30 days of device data for</a:t>
            </a:r>
            <a:r>
              <a:rPr lang="cs-CZ" sz="2000" dirty="0"/>
              <a:t> </a:t>
            </a:r>
            <a:r>
              <a:rPr lang="en-US" sz="2000" dirty="0"/>
              <a:t>analysis</a:t>
            </a:r>
          </a:p>
          <a:p>
            <a:pPr marL="180975" indent="-180975"/>
            <a:r>
              <a:rPr lang="en-US" sz="2000" dirty="0"/>
              <a:t>AT/AF burden = max.</a:t>
            </a:r>
            <a:r>
              <a:rPr lang="cs-CZ" sz="2000" dirty="0"/>
              <a:t> </a:t>
            </a:r>
            <a:r>
              <a:rPr lang="en-US" sz="2000" dirty="0"/>
              <a:t>number of hours of AT/AF on</a:t>
            </a:r>
            <a:r>
              <a:rPr lang="cs-CZ" sz="2000" dirty="0"/>
              <a:t> </a:t>
            </a:r>
            <a:r>
              <a:rPr lang="en-US" sz="2000" dirty="0"/>
              <a:t>any day during the</a:t>
            </a:r>
            <a:r>
              <a:rPr lang="cs-CZ" sz="2000" dirty="0"/>
              <a:t> </a:t>
            </a:r>
            <a:r>
              <a:rPr lang="en-US" sz="2000" dirty="0"/>
              <a:t>antecedent 30 days and may</a:t>
            </a:r>
            <a:r>
              <a:rPr lang="cs-CZ" sz="2000" dirty="0"/>
              <a:t> </a:t>
            </a:r>
            <a:r>
              <a:rPr lang="en-US" sz="2000" dirty="0"/>
              <a:t>have included ≥ 1 episode of</a:t>
            </a:r>
            <a:r>
              <a:rPr lang="cs-CZ" sz="2000" dirty="0"/>
              <a:t> </a:t>
            </a:r>
            <a:r>
              <a:rPr lang="en-US" sz="2000" dirty="0"/>
              <a:t>AT/AF on that day</a:t>
            </a:r>
          </a:p>
          <a:p>
            <a:pPr marL="180975" indent="-180975"/>
            <a:r>
              <a:rPr lang="en-US" sz="2000" dirty="0"/>
              <a:t>5.5 h threshold</a:t>
            </a:r>
            <a:endParaRPr lang="cs-CZ" sz="2000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77E195F9-8275-45CF-936B-30ACA7F7D7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/>
              <a:t>Glotzer T. Circ Arrhythmia Electrophysiol. 2009;2:474-480</a:t>
            </a:r>
            <a:endParaRPr lang="cs-CZ" dirty="0"/>
          </a:p>
        </p:txBody>
      </p:sp>
      <p:pic>
        <p:nvPicPr>
          <p:cNvPr id="23" name="Picture 3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4" y="1200165"/>
            <a:ext cx="4968903" cy="329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522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4124B6-17D3-4A22-A1B6-1007C10E4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Device-detected </a:t>
            </a:r>
            <a:r>
              <a:rPr lang="en-US" dirty="0" err="1"/>
              <a:t>AFib</a:t>
            </a:r>
            <a:r>
              <a:rPr lang="en-US" dirty="0"/>
              <a:t> and risk for stroke: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10 016 patients from the </a:t>
            </a:r>
            <a:r>
              <a:rPr lang="en-US" dirty="0">
                <a:solidFill>
                  <a:schemeClr val="tx2"/>
                </a:solidFill>
              </a:rPr>
              <a:t>SOS AF project 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180975" indent="-180975"/>
            <a:r>
              <a:rPr lang="en-US" sz="2000" dirty="0"/>
              <a:t>Implanted CIEDs</a:t>
            </a:r>
          </a:p>
          <a:p>
            <a:pPr marL="180975" indent="-180975"/>
            <a:r>
              <a:rPr lang="en-US" sz="2000" dirty="0"/>
              <a:t>&gt; 3 </a:t>
            </a:r>
            <a:r>
              <a:rPr lang="en-US" sz="2000" dirty="0" err="1"/>
              <a:t>mo</a:t>
            </a:r>
            <a:r>
              <a:rPr lang="en-US" sz="2000" dirty="0"/>
              <a:t> follow-up</a:t>
            </a:r>
          </a:p>
          <a:p>
            <a:pPr marL="180975" indent="-180975"/>
            <a:r>
              <a:rPr lang="en-US" sz="2000" dirty="0"/>
              <a:t>1 h threshold</a:t>
            </a:r>
          </a:p>
          <a:p>
            <a:pPr marL="180975" indent="-180975"/>
            <a:r>
              <a:rPr lang="en-US" sz="2000" dirty="0"/>
              <a:t>2.11 (95% CI: 1.22–3.64, P=0.008)</a:t>
            </a:r>
            <a:endParaRPr lang="cs-CZ" sz="2000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B11DB870-45FD-439C-B8F6-DDEB97A177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/>
              <a:t>Boriani G. European Heart Journal (2014) 35, 508–516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r="4012" b="875"/>
          <a:stretch/>
        </p:blipFill>
        <p:spPr bwMode="auto">
          <a:xfrm>
            <a:off x="4735161" y="1022217"/>
            <a:ext cx="3892924" cy="36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Přímá spojnice 12"/>
          <p:cNvCxnSpPr/>
          <p:nvPr/>
        </p:nvCxnSpPr>
        <p:spPr>
          <a:xfrm>
            <a:off x="6603830" y="2549319"/>
            <a:ext cx="0" cy="2047537"/>
          </a:xfrm>
          <a:prstGeom prst="line">
            <a:avLst/>
          </a:prstGeom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6602510" y="4309785"/>
            <a:ext cx="504000" cy="2880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01" y="2575501"/>
            <a:ext cx="4240988" cy="202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072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2E7BD67-16E6-4845-8463-82A340CDA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Interpretation of guideline recommendations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56D73EB-8366-4113-B33E-FFD67E553A5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AHREs may not have the same prognostic implication as clinical AF</a:t>
            </a:r>
          </a:p>
          <a:p>
            <a:r>
              <a:rPr lang="en-US" dirty="0"/>
              <a:t>Patients with AHREs/SCAF were usually not included in clinical trials with anticoagulation</a:t>
            </a:r>
          </a:p>
          <a:p>
            <a:r>
              <a:rPr lang="en-US" dirty="0"/>
              <a:t>Current guidelines recommend detection of AHREs and SCAF</a:t>
            </a:r>
          </a:p>
          <a:p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cs-CZ" b="1" dirty="0">
                <a:solidFill>
                  <a:srgbClr val="FF0000"/>
                </a:solidFill>
              </a:rPr>
              <a:t>e</a:t>
            </a:r>
            <a:r>
              <a:rPr lang="en-US" b="1" dirty="0" err="1">
                <a:solidFill>
                  <a:srgbClr val="FF0000"/>
                </a:solidFill>
              </a:rPr>
              <a:t>cruiting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trials–</a:t>
            </a:r>
            <a:r>
              <a:rPr lang="en-US" b="1" dirty="0" err="1">
                <a:solidFill>
                  <a:srgbClr val="FF0000"/>
                </a:solidFill>
              </a:rPr>
              <a:t>ATRESiA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Apixaban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for the Reduction of </a:t>
            </a:r>
            <a:r>
              <a:rPr lang="en-US" b="1" dirty="0" err="1">
                <a:solidFill>
                  <a:srgbClr val="FF0000"/>
                </a:solidFill>
              </a:rPr>
              <a:t>Thrombo</a:t>
            </a:r>
            <a:r>
              <a:rPr lang="en-US" b="1" dirty="0">
                <a:solidFill>
                  <a:srgbClr val="FF0000"/>
                </a:solidFill>
              </a:rPr>
              <a:t>-Embolism in Patients</a:t>
            </a:r>
            <a:r>
              <a:rPr lang="cs-CZ" b="1" dirty="0">
                <a:solidFill>
                  <a:srgbClr val="FF0000"/>
                </a:solidFill>
              </a:rPr>
              <a:t> w</a:t>
            </a:r>
            <a:r>
              <a:rPr lang="en-US" b="1" dirty="0" err="1">
                <a:solidFill>
                  <a:srgbClr val="FF0000"/>
                </a:solidFill>
              </a:rPr>
              <a:t>ith</a:t>
            </a:r>
            <a:r>
              <a:rPr lang="en-US" b="1" dirty="0">
                <a:solidFill>
                  <a:srgbClr val="FF0000"/>
                </a:solidFill>
              </a:rPr>
              <a:t> Device-Detected Sub-Clinical Atrial Fibrillation)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3CF59800-8B11-4929-8115-98B7B72D9E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/>
              <a:t>Camm J. Europace(2017) 19, 169–179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6539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C7FFF28-83B8-401F-A2AD-A5FB62AE9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Suggested management 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17798767-623B-450B-854D-E8BDF4498E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/>
              <a:t>Camm J. Europace (2017) 19, 169–179</a:t>
            </a:r>
            <a:endParaRPr lang="cs-CZ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87" y="993775"/>
            <a:ext cx="63920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110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40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738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0C1326D-DDA0-428A-8F1C-560E5354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91" y="3143238"/>
            <a:ext cx="7406609" cy="891535"/>
          </a:xfrm>
        </p:spPr>
        <p:txBody>
          <a:bodyPr/>
          <a:lstStyle/>
          <a:p>
            <a:r>
              <a:rPr lang="cs-CZ" dirty="0"/>
              <a:t>Dle čeho se řídíme při výběru optimální molekuly ?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FC9E4507-E4FE-4907-888E-43F89F1156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33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8099"/>
            <a:ext cx="6408965" cy="461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70579" y="4186882"/>
            <a:ext cx="977722" cy="3428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4"/>
          <p:cNvSpPr/>
          <p:nvPr/>
        </p:nvSpPr>
        <p:spPr>
          <a:xfrm>
            <a:off x="6535964" y="4324349"/>
            <a:ext cx="25046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latin typeface="+mn-lt"/>
              </a:rPr>
              <a:t>R. </a:t>
            </a:r>
            <a:r>
              <a:rPr lang="en-US" sz="900" dirty="0" err="1">
                <a:latin typeface="+mn-lt"/>
              </a:rPr>
              <a:t>Čihák</a:t>
            </a:r>
            <a:r>
              <a:rPr lang="en-US" sz="900" dirty="0">
                <a:latin typeface="+mn-lt"/>
              </a:rPr>
              <a:t>, et al., </a:t>
            </a:r>
            <a:r>
              <a:rPr lang="en-US" sz="900" dirty="0" err="1" smtClean="0">
                <a:latin typeface="+mn-lt"/>
              </a:rPr>
              <a:t>Cor</a:t>
            </a:r>
            <a:r>
              <a:rPr lang="en-US" sz="900" dirty="0" smtClean="0">
                <a:latin typeface="+mn-lt"/>
              </a:rPr>
              <a:t> </a:t>
            </a:r>
            <a:r>
              <a:rPr lang="en-US" sz="900" dirty="0">
                <a:latin typeface="+mn-lt"/>
              </a:rPr>
              <a:t>et Vasa 58 (2016) e636–e683</a:t>
            </a:r>
            <a:r>
              <a:rPr lang="cs-CZ" sz="900" dirty="0">
                <a:latin typeface="+mn-lt"/>
              </a:rPr>
              <a:t>.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424" y="38099"/>
            <a:ext cx="2844576" cy="6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5"/>
          <p:cNvCxnSpPr/>
          <p:nvPr/>
        </p:nvCxnSpPr>
        <p:spPr>
          <a:xfrm>
            <a:off x="7183989" y="532440"/>
            <a:ext cx="83628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6"/>
          <p:cNvCxnSpPr/>
          <p:nvPr/>
        </p:nvCxnSpPr>
        <p:spPr>
          <a:xfrm>
            <a:off x="6305774" y="662536"/>
            <a:ext cx="17653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9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2309"/>
            <a:ext cx="8280000" cy="457200"/>
          </a:xfrm>
        </p:spPr>
        <p:txBody>
          <a:bodyPr>
            <a:normAutofit fontScale="90000"/>
          </a:bodyPr>
          <a:lstStyle/>
          <a:p>
            <a:r>
              <a:rPr lang="cs-CZ" dirty="0"/>
              <a:t>Důsledky neuspokojivého TTR  - Registr GARFIELD AF 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(střední TTR v souboru 55%)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251520" y="4904671"/>
            <a:ext cx="45466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C1C1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900" i="1" dirty="0">
                <a:solidFill>
                  <a:schemeClr val="tx1"/>
                </a:solidFill>
                <a:latin typeface="+mj-lt"/>
              </a:rPr>
              <a:t>Haas S et al, </a:t>
            </a:r>
            <a:r>
              <a:rPr lang="cs-CZ" altLang="cs-CZ" sz="900" i="1" dirty="0" err="1">
                <a:solidFill>
                  <a:schemeClr val="tx1"/>
                </a:solidFill>
                <a:latin typeface="+mj-lt"/>
              </a:rPr>
              <a:t>PLoS</a:t>
            </a:r>
            <a:r>
              <a:rPr lang="cs-CZ" altLang="cs-CZ" sz="9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altLang="cs-CZ" sz="900" i="1" dirty="0" err="1">
                <a:solidFill>
                  <a:schemeClr val="tx1"/>
                </a:solidFill>
                <a:latin typeface="+mj-lt"/>
              </a:rPr>
              <a:t>One</a:t>
            </a:r>
            <a:r>
              <a:rPr lang="cs-CZ" altLang="cs-CZ" sz="900" i="1" dirty="0">
                <a:solidFill>
                  <a:schemeClr val="tx1"/>
                </a:solidFill>
                <a:latin typeface="+mj-lt"/>
              </a:rPr>
              <a:t>. 2016; 11(10): e0164076.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r="3103"/>
          <a:stretch/>
        </p:blipFill>
        <p:spPr bwMode="auto">
          <a:xfrm>
            <a:off x="671209" y="1450892"/>
            <a:ext cx="804607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8213" y="4078319"/>
            <a:ext cx="3939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9934 pacientů, roční sledování, 136 087 INR měření</a:t>
            </a:r>
            <a:endParaRPr lang="cs-CZ" sz="1400" dirty="0"/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568326" y="4398169"/>
            <a:ext cx="7286625" cy="155972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buClr>
                <a:srgbClr val="A9A100"/>
              </a:buClr>
              <a:buSzPct val="95000"/>
              <a:defRPr/>
            </a:pPr>
            <a:r>
              <a:rPr lang="cs-CZ" sz="900" i="1" dirty="0" smtClean="0">
                <a:latin typeface="+mn-lt"/>
              </a:rPr>
              <a:t>TTR </a:t>
            </a:r>
            <a:r>
              <a:rPr lang="cs-CZ" sz="900" i="1" dirty="0">
                <a:latin typeface="+mn-lt"/>
              </a:rPr>
              <a:t>– </a:t>
            </a:r>
            <a:r>
              <a:rPr lang="cs-CZ" sz="900" i="1" dirty="0" err="1">
                <a:latin typeface="+mn-lt"/>
              </a:rPr>
              <a:t>Time</a:t>
            </a:r>
            <a:r>
              <a:rPr lang="cs-CZ" sz="900" i="1" dirty="0">
                <a:latin typeface="+mn-lt"/>
              </a:rPr>
              <a:t> in </a:t>
            </a:r>
            <a:r>
              <a:rPr lang="cs-CZ" sz="900" i="1" dirty="0" err="1">
                <a:latin typeface="+mn-lt"/>
              </a:rPr>
              <a:t>Therapeutic</a:t>
            </a:r>
            <a:r>
              <a:rPr lang="cs-CZ" sz="900" i="1" dirty="0">
                <a:latin typeface="+mn-lt"/>
              </a:rPr>
              <a:t> </a:t>
            </a:r>
            <a:r>
              <a:rPr lang="cs-CZ" sz="900" i="1" dirty="0" err="1" smtClean="0">
                <a:latin typeface="+mn-lt"/>
              </a:rPr>
              <a:t>Range</a:t>
            </a:r>
            <a:r>
              <a:rPr lang="cs-CZ" sz="900" i="1" dirty="0" smtClean="0">
                <a:latin typeface="+mn-lt"/>
              </a:rPr>
              <a:t>; SE – systémová </a:t>
            </a:r>
            <a:r>
              <a:rPr lang="cs-CZ" sz="900" i="1" dirty="0" err="1" smtClean="0">
                <a:latin typeface="+mn-lt"/>
              </a:rPr>
              <a:t>embolizace</a:t>
            </a:r>
            <a:endParaRPr lang="en-GB" sz="9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6297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Fragilní a rizikoví pacienti</a:t>
            </a:r>
            <a:endParaRPr lang="cs-CZ" dirty="0"/>
          </a:p>
        </p:txBody>
      </p:sp>
      <p:graphicFrame>
        <p:nvGraphicFramePr>
          <p:cNvPr id="13" name="Zástupný symbol pro obsah 12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123717726"/>
              </p:ext>
            </p:extLst>
          </p:nvPr>
        </p:nvGraphicFramePr>
        <p:xfrm>
          <a:off x="457200" y="2147507"/>
          <a:ext cx="8280000" cy="1767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2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200" dirty="0"/>
                        <a:t>U pacientů s vysokým rizikem gastrointestinálního krvácení bychom měli upřednostnit VKA nebo jiné NOAC před </a:t>
                      </a:r>
                      <a:r>
                        <a:rPr lang="cs-CZ" sz="2200" dirty="0" err="1"/>
                        <a:t>dabigatranem</a:t>
                      </a:r>
                      <a:r>
                        <a:rPr lang="cs-CZ" sz="2200" dirty="0"/>
                        <a:t> v dávce 150 mg dvakrát denně, </a:t>
                      </a:r>
                      <a:r>
                        <a:rPr lang="cs-CZ" sz="2200" dirty="0" err="1"/>
                        <a:t>rivaroxabanem</a:t>
                      </a:r>
                      <a:r>
                        <a:rPr lang="cs-CZ" sz="2200" dirty="0"/>
                        <a:t> 20 mg jednou denně nebo </a:t>
                      </a:r>
                      <a:r>
                        <a:rPr lang="cs-CZ" sz="2200" dirty="0" err="1"/>
                        <a:t>edoxabanem</a:t>
                      </a:r>
                      <a:r>
                        <a:rPr lang="cs-CZ" sz="2200" dirty="0"/>
                        <a:t> 60 mg jednou denně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 err="1"/>
                        <a:t>IIa</a:t>
                      </a:r>
                      <a:endParaRPr lang="cs-CZ" sz="22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Čihák R.: Doporučené postupy ESC, </a:t>
            </a:r>
            <a:r>
              <a:rPr lang="cs-CZ" dirty="0" err="1"/>
              <a:t>Cor</a:t>
            </a:r>
            <a:r>
              <a:rPr lang="cs-CZ" dirty="0"/>
              <a:t> </a:t>
            </a:r>
            <a:r>
              <a:rPr lang="cs-CZ" dirty="0" err="1"/>
              <a:t>Vasa</a:t>
            </a:r>
            <a:r>
              <a:rPr lang="cs-CZ" dirty="0"/>
              <a:t> 2016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EF944450-BCD9-48A0-84BC-A1B0089396A5}"/>
              </a:ext>
            </a:extLst>
          </p:cNvPr>
          <p:cNvSpPr txBox="1"/>
          <p:nvPr/>
        </p:nvSpPr>
        <p:spPr>
          <a:xfrm>
            <a:off x="485544" y="1301356"/>
            <a:ext cx="7744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</a:rPr>
              <a:t>Detekce AHRE epizod = jasná indikace k zahájení antikoagulační terapie</a:t>
            </a:r>
          </a:p>
        </p:txBody>
      </p:sp>
    </p:spTree>
    <p:extLst>
      <p:ext uri="{BB962C8B-B14F-4D97-AF65-F5344CB8AC3E}">
        <p14:creationId xmlns:p14="http://schemas.microsoft.com/office/powerpoint/2010/main" val="13952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10075"/>
              </p:ext>
            </p:extLst>
          </p:nvPr>
        </p:nvGraphicFramePr>
        <p:xfrm>
          <a:off x="1385647" y="1311634"/>
          <a:ext cx="6426715" cy="28448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394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78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78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351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14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648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0320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Subgroup</a:t>
                      </a:r>
                      <a:r>
                        <a:rPr kumimoji="0" lang="en-US" sz="80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Apixaban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69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Warfarin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A9B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 (95% CI)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52" charset="-128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004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kumimoji="0" lang="en-US" sz="8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for</a:t>
                      </a:r>
                      <a:b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interaction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320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T="36000" marB="36000" anchor="ctr" horzOverflow="overflow">
                    <a:solidFill>
                      <a:srgbClr val="E9EC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No. of events </a:t>
                      </a: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(%/year)</a:t>
                      </a:r>
                      <a:endParaRPr lang="en-GB" sz="8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+mn-lt"/>
                        <a:ea typeface="ＭＳ Ｐゴシック" pitchFamily="-52" charset="-128"/>
                      </a:endParaRPr>
                    </a:p>
                  </a:txBody>
                  <a:tcPr marL="68580" marR="68580" marT="0" marB="0" anchor="ctr" horzOverflow="overflow">
                    <a:solidFill>
                      <a:srgbClr val="E9ECF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 horzOverflow="overflow">
                    <a:solidFill>
                      <a:srgbClr val="E9ECF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+mn-lt"/>
                        <a:ea typeface="ＭＳ Ｐゴシック" pitchFamily="-52" charset="-128"/>
                      </a:endParaRPr>
                    </a:p>
                  </a:txBody>
                  <a:tcPr marL="68580" marR="68580" marT="0" marB="0" anchor="ctr" horzOverflow="overflow">
                    <a:solidFill>
                      <a:srgbClr val="E9EC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T="36000" marB="36000" anchor="ctr" horzOverflow="overflow"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20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CMP/SE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26A38"/>
                        </a:solidFill>
                        <a:effectLst/>
                        <a:latin typeface="Arial" charset="0"/>
                        <a:ea typeface="ＭＳ Ｐゴシック" pitchFamily="-52" charset="-128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76004B"/>
                        </a:solidFill>
                        <a:effectLst/>
                        <a:latin typeface="Arial" charset="0"/>
                        <a:ea typeface="ＭＳ Ｐゴシック" pitchFamily="-52" charset="-128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5E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T="36000" marB="3600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5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Overall</a:t>
                      </a:r>
                      <a:r>
                        <a:rPr kumimoji="0" lang="en-US" sz="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3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212 (1.27)</a:t>
                      </a: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265 (1.60)</a:t>
                      </a: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D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0.79 (0.66</a:t>
                      </a:r>
                      <a:r>
                        <a:rPr kumimoji="0" lang="fr-FR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–0.95)</a:t>
                      </a: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0.01</a:t>
                      </a: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3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Věk</a:t>
                      </a: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&lt;80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179 (1.23)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225 (1.55)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D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0.79 (0.65–0.96)</a:t>
                      </a: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0.91</a:t>
                      </a: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Věk</a:t>
                      </a: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≥80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 (1.53)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(1.90)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D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0.81 (0.51–1.29)</a:t>
                      </a: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T="36000" marB="3600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320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Závažné krvácení</a:t>
                      </a:r>
                      <a:endParaRPr kumimoji="0" lang="en-US" sz="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26A38"/>
                        </a:solidFill>
                        <a:effectLst/>
                        <a:latin typeface="Arial" charset="0"/>
                        <a:ea typeface="ＭＳ Ｐゴシック" pitchFamily="-52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76004B"/>
                        </a:solidFill>
                        <a:effectLst/>
                        <a:latin typeface="Arial" charset="0"/>
                        <a:ea typeface="ＭＳ Ｐゴシック" pitchFamily="-52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5E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36000" marB="3600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5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3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Overall</a:t>
                      </a:r>
                      <a:r>
                        <a:rPr kumimoji="0" lang="en-US" sz="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3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327 (2.13)</a:t>
                      </a: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462 (3.09)</a:t>
                      </a: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D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0.69 (0.60</a:t>
                      </a:r>
                      <a:r>
                        <a:rPr kumimoji="0" lang="fr-FR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–0.80)</a:t>
                      </a: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&lt;0.001</a:t>
                      </a: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3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Věk</a:t>
                      </a: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&lt;80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260 (1.93)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366 (2.78)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D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0.70 (0.60–0.82)</a:t>
                      </a: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0.74</a:t>
                      </a: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3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Věk</a:t>
                      </a: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≥80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 (3.55)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 (5.41)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D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0.66 (0.48–0.90)</a:t>
                      </a: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T="36000" marB="3600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320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Všechno krvácení</a:t>
                      </a:r>
                      <a:endParaRPr kumimoji="0" lang="en-US" sz="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26A38"/>
                        </a:solidFill>
                        <a:effectLst/>
                        <a:latin typeface="Arial" charset="0"/>
                        <a:ea typeface="ＭＳ Ｐゴシック" pitchFamily="-52" charset="-128"/>
                      </a:endParaRPr>
                    </a:p>
                  </a:txBody>
                  <a:tcPr marT="0" marB="0" anchor="ctr" horzOverflow="overflow"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76004B"/>
                        </a:solidFill>
                        <a:effectLst/>
                        <a:latin typeface="Arial" charset="0"/>
                        <a:ea typeface="ＭＳ Ｐゴシック" pitchFamily="-52" charset="-128"/>
                      </a:endParaRPr>
                    </a:p>
                  </a:txBody>
                  <a:tcPr marT="0" marB="0" anchor="ctr" horzOverflow="overflow"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5E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36000" marB="3600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5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3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Overall</a:t>
                      </a:r>
                      <a:r>
                        <a:rPr kumimoji="0" lang="en-US" sz="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3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2356 (18.1)</a:t>
                      </a: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3060 (25.8)</a:t>
                      </a: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D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0.71 (0.68–0.75)</a:t>
                      </a: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&lt;0.001</a:t>
                      </a: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3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Věk</a:t>
                      </a: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&lt;80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1964 (17.0)</a:t>
                      </a: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2558 (24.4)</a:t>
                      </a: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D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0.71 (0.67</a:t>
                      </a:r>
                      <a:r>
                        <a:rPr kumimoji="0" lang="fr-FR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0.76)</a:t>
                      </a: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0.83</a:t>
                      </a: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3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Věk</a:t>
                      </a: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≥80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392 (26.4)</a:t>
                      </a: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502 (37.4)</a:t>
                      </a: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D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0.73 (0.64</a:t>
                      </a:r>
                      <a:r>
                        <a:rPr kumimoji="0" lang="fr-FR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52" charset="-128"/>
                          <a:cs typeface="Calibri" panose="020F0502020204030204" pitchFamily="34" charset="0"/>
                        </a:rPr>
                        <a:t>0.83)</a:t>
                      </a:r>
                    </a:p>
                  </a:txBody>
                  <a:tcPr marL="51435" marR="51435" marT="18000" marB="18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ＭＳ Ｐゴシック" pitchFamily="-52" charset="-128"/>
                        <a:cs typeface="Calibri" panose="020F0502020204030204" pitchFamily="34" charset="0"/>
                      </a:endParaRPr>
                    </a:p>
                  </a:txBody>
                  <a:tcPr marT="36000" marB="3600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4579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dirty="0" smtClean="0"/>
              <a:t>Apixaban </a:t>
            </a:r>
            <a:r>
              <a:rPr lang="cs-CZ" altLang="en-US" dirty="0"/>
              <a:t>- lepší účinnost a lepší bezpečnost je zachována napříč věkovými skupinami </a:t>
            </a:r>
            <a:br>
              <a:rPr lang="cs-CZ" altLang="en-US" dirty="0"/>
            </a:br>
            <a:r>
              <a:rPr lang="cs-CZ" altLang="en-US" dirty="0"/>
              <a:t>(apixaban vs. warfarin)</a:t>
            </a:r>
            <a:endParaRPr lang="nb-NO" alt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/>
              <a:t>1. Halvorsen S, et al. Eur Heart J 2014;35:1864–72; 2. Halvorsen S. Oral presentation at ACC 2013 Scientific Sessions; California, USA; 3. Granger CB, et al. N Eng J Med 2011;365:981–92</a:t>
            </a:r>
            <a:endParaRPr lang="cs-CZ" dirty="0"/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 flipH="1" flipV="1">
            <a:off x="5534306" y="1720344"/>
            <a:ext cx="0" cy="250960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51432" tIns="25717" rIns="51432" bIns="25717"/>
          <a:lstStyle/>
          <a:p>
            <a:pPr defTabSz="514312"/>
            <a:endParaRPr lang="en-GB" sz="105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60" name="Rectangle 56"/>
          <p:cNvSpPr>
            <a:spLocks noChangeArrowheads="1"/>
          </p:cNvSpPr>
          <p:nvPr/>
        </p:nvSpPr>
        <p:spPr bwMode="auto">
          <a:xfrm>
            <a:off x="5405680" y="4279836"/>
            <a:ext cx="256154" cy="14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2" tIns="25717" rIns="51432" bIns="25717">
            <a:spAutoFit/>
          </a:bodyPr>
          <a:lstStyle/>
          <a:p>
            <a:pPr algn="ctr" defTabSz="514312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r>
              <a:rPr lang="en-US" sz="675" b="1" dirty="0">
                <a:solidFill>
                  <a:prstClr val="black"/>
                </a:solidFill>
                <a:ea typeface="MS PGothic" pitchFamily="34" charset="-128"/>
                <a:cs typeface="Calibri" panose="020F0502020204030204" pitchFamily="34" charset="0"/>
              </a:rPr>
              <a:t>1.00</a:t>
            </a:r>
          </a:p>
        </p:txBody>
      </p:sp>
      <p:sp>
        <p:nvSpPr>
          <p:cNvPr id="61" name="Line 5"/>
          <p:cNvSpPr>
            <a:spLocks noChangeShapeType="1"/>
          </p:cNvSpPr>
          <p:nvPr/>
        </p:nvSpPr>
        <p:spPr bwMode="auto">
          <a:xfrm flipV="1">
            <a:off x="5534582" y="4211942"/>
            <a:ext cx="0" cy="6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51432" tIns="25717" rIns="51432" bIns="25717"/>
          <a:lstStyle/>
          <a:p>
            <a:pPr defTabSz="514312"/>
            <a:endParaRPr lang="en-GB" sz="105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62" name="Line 37"/>
          <p:cNvSpPr>
            <a:spLocks noChangeShapeType="1"/>
          </p:cNvSpPr>
          <p:nvPr/>
        </p:nvSpPr>
        <p:spPr bwMode="auto">
          <a:xfrm>
            <a:off x="3824404" y="4230890"/>
            <a:ext cx="256472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51432" tIns="25717" rIns="51432" bIns="25717"/>
          <a:lstStyle/>
          <a:p>
            <a:pPr defTabSz="514312"/>
            <a:endParaRPr lang="en-GB" sz="105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63" name="Line 5"/>
          <p:cNvSpPr>
            <a:spLocks noChangeShapeType="1"/>
          </p:cNvSpPr>
          <p:nvPr/>
        </p:nvSpPr>
        <p:spPr bwMode="auto">
          <a:xfrm flipV="1">
            <a:off x="3830270" y="4229950"/>
            <a:ext cx="0" cy="6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514312"/>
            <a:endParaRPr lang="en-GB" sz="105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65" name="Rectangle 54"/>
          <p:cNvSpPr>
            <a:spLocks noChangeArrowheads="1"/>
          </p:cNvSpPr>
          <p:nvPr/>
        </p:nvSpPr>
        <p:spPr bwMode="auto">
          <a:xfrm>
            <a:off x="3662953" y="4251817"/>
            <a:ext cx="336952" cy="18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514312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r>
              <a:rPr lang="en-US" sz="675" b="1" dirty="0">
                <a:solidFill>
                  <a:prstClr val="black"/>
                </a:solidFill>
                <a:ea typeface="MS PGothic" pitchFamily="34" charset="-128"/>
                <a:cs typeface="Calibri" panose="020F0502020204030204" pitchFamily="34" charset="0"/>
              </a:rPr>
              <a:t>0.25</a:t>
            </a:r>
          </a:p>
        </p:txBody>
      </p:sp>
      <p:sp>
        <p:nvSpPr>
          <p:cNvPr id="68" name="Text Box 42"/>
          <p:cNvSpPr txBox="1">
            <a:spLocks noChangeArrowheads="1"/>
          </p:cNvSpPr>
          <p:nvPr/>
        </p:nvSpPr>
        <p:spPr bwMode="auto">
          <a:xfrm>
            <a:off x="5810770" y="4425165"/>
            <a:ext cx="748923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514312">
              <a:spcBef>
                <a:spcPct val="50000"/>
              </a:spcBef>
              <a:buClr>
                <a:srgbClr val="FF9900"/>
              </a:buClr>
            </a:pPr>
            <a:r>
              <a:rPr lang="en-US" sz="675" b="1" dirty="0" err="1">
                <a:solidFill>
                  <a:srgbClr val="2C6A9B"/>
                </a:solidFill>
                <a:ea typeface="MS PGothic" pitchFamily="34" charset="-128"/>
                <a:cs typeface="Calibri" panose="020F0502020204030204" pitchFamily="34" charset="0"/>
              </a:rPr>
              <a:t>Warfarin</a:t>
            </a:r>
            <a:r>
              <a:rPr lang="en-US" sz="675" b="1" dirty="0">
                <a:solidFill>
                  <a:srgbClr val="2C6A9B"/>
                </a:solidFill>
                <a:ea typeface="MS PGothic" pitchFamily="34" charset="-128"/>
                <a:cs typeface="Calibri" panose="020F0502020204030204" pitchFamily="34" charset="0"/>
              </a:rPr>
              <a:t> better</a:t>
            </a:r>
          </a:p>
        </p:txBody>
      </p:sp>
      <p:sp>
        <p:nvSpPr>
          <p:cNvPr id="69" name="Line 44"/>
          <p:cNvSpPr>
            <a:spLocks noChangeShapeType="1"/>
          </p:cNvSpPr>
          <p:nvPr/>
        </p:nvSpPr>
        <p:spPr bwMode="auto">
          <a:xfrm>
            <a:off x="5598398" y="4474644"/>
            <a:ext cx="207219" cy="0"/>
          </a:xfrm>
          <a:prstGeom prst="line">
            <a:avLst/>
          </a:prstGeom>
          <a:noFill/>
          <a:ln w="28575" algn="ctr">
            <a:solidFill>
              <a:srgbClr val="2C6A9B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514312"/>
            <a:endParaRPr lang="en-GB" sz="1125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70" name="Line 44"/>
          <p:cNvSpPr>
            <a:spLocks noChangeShapeType="1"/>
          </p:cNvSpPr>
          <p:nvPr/>
        </p:nvSpPr>
        <p:spPr bwMode="auto">
          <a:xfrm>
            <a:off x="5236843" y="4474644"/>
            <a:ext cx="207219" cy="0"/>
          </a:xfrm>
          <a:prstGeom prst="line">
            <a:avLst/>
          </a:prstGeom>
          <a:noFill/>
          <a:ln w="28575" algn="ctr">
            <a:solidFill>
              <a:srgbClr val="F26938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pPr defTabSz="514312"/>
            <a:endParaRPr lang="en-GB" sz="1125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71" name="Text Box 42"/>
          <p:cNvSpPr txBox="1">
            <a:spLocks noChangeArrowheads="1"/>
          </p:cNvSpPr>
          <p:nvPr/>
        </p:nvSpPr>
        <p:spPr bwMode="auto">
          <a:xfrm>
            <a:off x="4456762" y="4425165"/>
            <a:ext cx="76816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defTabSz="514312">
              <a:spcBef>
                <a:spcPct val="50000"/>
              </a:spcBef>
              <a:buClr>
                <a:srgbClr val="FF9900"/>
              </a:buClr>
            </a:pPr>
            <a:r>
              <a:rPr lang="en-US" sz="675" b="1" dirty="0">
                <a:solidFill>
                  <a:srgbClr val="F26938"/>
                </a:solidFill>
                <a:ea typeface="MS PGothic" pitchFamily="34" charset="-128"/>
                <a:cs typeface="Calibri" panose="020F0502020204030204" pitchFamily="34" charset="0"/>
              </a:rPr>
              <a:t>Apixaban better</a:t>
            </a:r>
          </a:p>
        </p:txBody>
      </p:sp>
      <p:sp>
        <p:nvSpPr>
          <p:cNvPr id="73" name="Line 5"/>
          <p:cNvSpPr>
            <a:spLocks noChangeShapeType="1"/>
          </p:cNvSpPr>
          <p:nvPr/>
        </p:nvSpPr>
        <p:spPr bwMode="auto">
          <a:xfrm flipV="1">
            <a:off x="4681439" y="4229950"/>
            <a:ext cx="0" cy="6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514312"/>
            <a:endParaRPr lang="en-GB" sz="105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74" name="Rectangle 54"/>
          <p:cNvSpPr>
            <a:spLocks noChangeArrowheads="1"/>
          </p:cNvSpPr>
          <p:nvPr/>
        </p:nvSpPr>
        <p:spPr bwMode="auto">
          <a:xfrm>
            <a:off x="4514123" y="4251817"/>
            <a:ext cx="336952" cy="18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514312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r>
              <a:rPr lang="en-US" sz="675" b="1" dirty="0">
                <a:solidFill>
                  <a:prstClr val="black"/>
                </a:solidFill>
                <a:ea typeface="MS PGothic" pitchFamily="34" charset="-128"/>
                <a:cs typeface="Calibri" panose="020F0502020204030204" pitchFamily="34" charset="0"/>
              </a:rPr>
              <a:t>0.50</a:t>
            </a:r>
          </a:p>
        </p:txBody>
      </p:sp>
      <p:sp>
        <p:nvSpPr>
          <p:cNvPr id="76" name="Line 5"/>
          <p:cNvSpPr>
            <a:spLocks noChangeShapeType="1"/>
          </p:cNvSpPr>
          <p:nvPr/>
        </p:nvSpPr>
        <p:spPr bwMode="auto">
          <a:xfrm flipV="1">
            <a:off x="6383775" y="4229950"/>
            <a:ext cx="0" cy="6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514312"/>
            <a:endParaRPr lang="en-GB" sz="105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77" name="Rectangle 54"/>
          <p:cNvSpPr>
            <a:spLocks noChangeArrowheads="1"/>
          </p:cNvSpPr>
          <p:nvPr/>
        </p:nvSpPr>
        <p:spPr bwMode="auto">
          <a:xfrm>
            <a:off x="6216459" y="4251817"/>
            <a:ext cx="336952" cy="18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514312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r>
              <a:rPr lang="en-US" sz="675" b="1" dirty="0">
                <a:solidFill>
                  <a:prstClr val="black"/>
                </a:solidFill>
                <a:ea typeface="MS PGothic" pitchFamily="34" charset="-128"/>
                <a:cs typeface="Calibri" panose="020F0502020204030204" pitchFamily="34" charset="0"/>
              </a:rPr>
              <a:t>2.00</a:t>
            </a:r>
          </a:p>
        </p:txBody>
      </p:sp>
      <p:sp>
        <p:nvSpPr>
          <p:cNvPr id="95" name="Line 37"/>
          <p:cNvSpPr>
            <a:spLocks noChangeShapeType="1"/>
          </p:cNvSpPr>
          <p:nvPr/>
        </p:nvSpPr>
        <p:spPr bwMode="auto">
          <a:xfrm>
            <a:off x="4961940" y="4049848"/>
            <a:ext cx="301706" cy="0"/>
          </a:xfrm>
          <a:prstGeom prst="line">
            <a:avLst/>
          </a:prstGeom>
          <a:solidFill>
            <a:schemeClr val="accent5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en-GB" sz="825">
              <a:solidFill>
                <a:srgbClr val="293E6B"/>
              </a:solidFill>
              <a:ea typeface="ＭＳ Ｐゴシック" pitchFamily="34" charset="-128"/>
            </a:endParaRPr>
          </a:p>
        </p:txBody>
      </p:sp>
      <p:sp>
        <p:nvSpPr>
          <p:cNvPr id="96" name="Rectangle 60"/>
          <p:cNvSpPr>
            <a:spLocks noChangeArrowheads="1"/>
          </p:cNvSpPr>
          <p:nvPr/>
        </p:nvSpPr>
        <p:spPr bwMode="auto">
          <a:xfrm>
            <a:off x="5092056" y="3993900"/>
            <a:ext cx="83927" cy="11190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/>
          <a:lstStyle/>
          <a:p>
            <a:pPr defTabSz="420463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fr-FR" sz="375" dirty="0">
              <a:solidFill>
                <a:srgbClr val="76004B"/>
              </a:solidFill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93" name="Line 37"/>
          <p:cNvSpPr>
            <a:spLocks noChangeShapeType="1"/>
          </p:cNvSpPr>
          <p:nvPr/>
        </p:nvSpPr>
        <p:spPr bwMode="auto">
          <a:xfrm>
            <a:off x="4983727" y="3846847"/>
            <a:ext cx="191744" cy="0"/>
          </a:xfrm>
          <a:prstGeom prst="line">
            <a:avLst/>
          </a:prstGeom>
          <a:solidFill>
            <a:schemeClr val="accent5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en-GB" sz="825">
              <a:solidFill>
                <a:srgbClr val="293E6B"/>
              </a:solidFill>
              <a:ea typeface="ＭＳ Ｐゴシック" pitchFamily="34" charset="-128"/>
            </a:endParaRPr>
          </a:p>
        </p:txBody>
      </p:sp>
      <p:sp>
        <p:nvSpPr>
          <p:cNvPr id="94" name="Rectangle 60"/>
          <p:cNvSpPr>
            <a:spLocks noChangeArrowheads="1"/>
          </p:cNvSpPr>
          <p:nvPr/>
        </p:nvSpPr>
        <p:spPr bwMode="auto">
          <a:xfrm>
            <a:off x="5041829" y="3790896"/>
            <a:ext cx="83927" cy="11190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/>
          <a:lstStyle/>
          <a:p>
            <a:pPr defTabSz="420463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fr-FR" sz="375" dirty="0">
              <a:solidFill>
                <a:srgbClr val="76004B"/>
              </a:solidFill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102" name="Line 37"/>
          <p:cNvSpPr>
            <a:spLocks noChangeShapeType="1"/>
          </p:cNvSpPr>
          <p:nvPr/>
        </p:nvSpPr>
        <p:spPr bwMode="auto">
          <a:xfrm>
            <a:off x="4559873" y="3238691"/>
            <a:ext cx="798245" cy="0"/>
          </a:xfrm>
          <a:prstGeom prst="line">
            <a:avLst/>
          </a:prstGeom>
          <a:solidFill>
            <a:schemeClr val="accent5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en-GB" sz="825">
              <a:solidFill>
                <a:srgbClr val="293E6B"/>
              </a:solidFill>
              <a:ea typeface="ＭＳ Ｐゴシック" pitchFamily="34" charset="-128"/>
            </a:endParaRPr>
          </a:p>
        </p:txBody>
      </p:sp>
      <p:sp>
        <p:nvSpPr>
          <p:cNvPr id="103" name="Rectangle 60"/>
          <p:cNvSpPr>
            <a:spLocks noChangeArrowheads="1"/>
          </p:cNvSpPr>
          <p:nvPr/>
        </p:nvSpPr>
        <p:spPr bwMode="auto">
          <a:xfrm>
            <a:off x="4936702" y="3182740"/>
            <a:ext cx="83927" cy="11190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/>
          <a:lstStyle/>
          <a:p>
            <a:pPr defTabSz="420463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fr-FR" sz="375" dirty="0">
              <a:solidFill>
                <a:srgbClr val="76004B"/>
              </a:solidFill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100" name="Line 37"/>
          <p:cNvSpPr>
            <a:spLocks noChangeShapeType="1"/>
          </p:cNvSpPr>
          <p:nvPr/>
        </p:nvSpPr>
        <p:spPr bwMode="auto">
          <a:xfrm>
            <a:off x="4878757" y="3037029"/>
            <a:ext cx="378590" cy="0"/>
          </a:xfrm>
          <a:prstGeom prst="line">
            <a:avLst/>
          </a:prstGeom>
          <a:solidFill>
            <a:schemeClr val="accent5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en-GB" sz="825">
              <a:solidFill>
                <a:srgbClr val="293E6B"/>
              </a:solidFill>
              <a:ea typeface="ＭＳ Ｐゴシック" pitchFamily="34" charset="-128"/>
            </a:endParaRPr>
          </a:p>
        </p:txBody>
      </p:sp>
      <p:sp>
        <p:nvSpPr>
          <p:cNvPr id="101" name="Rectangle 60"/>
          <p:cNvSpPr>
            <a:spLocks noChangeArrowheads="1"/>
          </p:cNvSpPr>
          <p:nvPr/>
        </p:nvSpPr>
        <p:spPr bwMode="auto">
          <a:xfrm>
            <a:off x="5003883" y="2981080"/>
            <a:ext cx="83927" cy="11190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/>
          <a:lstStyle/>
          <a:p>
            <a:pPr defTabSz="420463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fr-FR" sz="375" dirty="0">
              <a:solidFill>
                <a:srgbClr val="76004B"/>
              </a:solidFill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109" name="Line 37"/>
          <p:cNvSpPr>
            <a:spLocks noChangeShapeType="1"/>
          </p:cNvSpPr>
          <p:nvPr/>
        </p:nvSpPr>
        <p:spPr bwMode="auto">
          <a:xfrm>
            <a:off x="4771688" y="2431422"/>
            <a:ext cx="993710" cy="0"/>
          </a:xfrm>
          <a:prstGeom prst="line">
            <a:avLst/>
          </a:prstGeom>
          <a:solidFill>
            <a:schemeClr val="accent5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en-GB" sz="825">
              <a:solidFill>
                <a:srgbClr val="293E6B"/>
              </a:solidFill>
              <a:ea typeface="ＭＳ Ｐゴシック" pitchFamily="34" charset="-128"/>
            </a:endParaRPr>
          </a:p>
        </p:txBody>
      </p:sp>
      <p:sp>
        <p:nvSpPr>
          <p:cNvPr id="110" name="Rectangle 60"/>
          <p:cNvSpPr>
            <a:spLocks noChangeArrowheads="1"/>
          </p:cNvSpPr>
          <p:nvPr/>
        </p:nvSpPr>
        <p:spPr bwMode="auto">
          <a:xfrm>
            <a:off x="5270503" y="2375471"/>
            <a:ext cx="83927" cy="11190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/>
          <a:lstStyle/>
          <a:p>
            <a:pPr defTabSz="420463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fr-FR" sz="375" dirty="0">
              <a:solidFill>
                <a:srgbClr val="76004B"/>
              </a:solidFill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107" name="Line 37"/>
          <p:cNvSpPr>
            <a:spLocks noChangeShapeType="1"/>
          </p:cNvSpPr>
          <p:nvPr/>
        </p:nvSpPr>
        <p:spPr bwMode="auto">
          <a:xfrm>
            <a:off x="5069800" y="2227867"/>
            <a:ext cx="389087" cy="0"/>
          </a:xfrm>
          <a:prstGeom prst="line">
            <a:avLst/>
          </a:prstGeom>
          <a:solidFill>
            <a:schemeClr val="accent5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en-GB" sz="825">
              <a:solidFill>
                <a:srgbClr val="293E6B"/>
              </a:solidFill>
              <a:ea typeface="ＭＳ Ｐゴシック" pitchFamily="34" charset="-128"/>
            </a:endParaRPr>
          </a:p>
        </p:txBody>
      </p:sp>
      <p:sp>
        <p:nvSpPr>
          <p:cNvPr id="108" name="Rectangle 60"/>
          <p:cNvSpPr>
            <a:spLocks noChangeArrowheads="1"/>
          </p:cNvSpPr>
          <p:nvPr/>
        </p:nvSpPr>
        <p:spPr bwMode="auto">
          <a:xfrm>
            <a:off x="5207524" y="2171916"/>
            <a:ext cx="83927" cy="11190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/>
          <a:lstStyle/>
          <a:p>
            <a:pPr defTabSz="420463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fr-FR" sz="375" dirty="0">
              <a:solidFill>
                <a:srgbClr val="76004B"/>
              </a:solidFill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54" name="Line 37"/>
          <p:cNvSpPr>
            <a:spLocks noChangeShapeType="1"/>
          </p:cNvSpPr>
          <p:nvPr/>
        </p:nvSpPr>
        <p:spPr bwMode="auto">
          <a:xfrm>
            <a:off x="5079593" y="2016234"/>
            <a:ext cx="392850" cy="0"/>
          </a:xfrm>
          <a:prstGeom prst="line">
            <a:avLst/>
          </a:prstGeom>
          <a:solidFill>
            <a:schemeClr val="accent5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en-GB" sz="825">
              <a:solidFill>
                <a:srgbClr val="293E6B"/>
              </a:solidFill>
              <a:ea typeface="ＭＳ Ｐゴシック" pitchFamily="34" charset="-128"/>
            </a:endParaRPr>
          </a:p>
        </p:txBody>
      </p:sp>
      <p:sp>
        <p:nvSpPr>
          <p:cNvPr id="55" name="Rectangle 64"/>
          <p:cNvSpPr>
            <a:spLocks noChangeArrowheads="1"/>
          </p:cNvSpPr>
          <p:nvPr/>
        </p:nvSpPr>
        <p:spPr bwMode="auto">
          <a:xfrm>
            <a:off x="5201963" y="1949999"/>
            <a:ext cx="101250" cy="135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/>
          <a:lstStyle/>
          <a:p>
            <a:pPr defTabSz="420463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fr-FR" sz="375" dirty="0">
              <a:solidFill>
                <a:srgbClr val="76004B"/>
              </a:solidFill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56" name="Line 37"/>
          <p:cNvSpPr>
            <a:spLocks noChangeShapeType="1"/>
          </p:cNvSpPr>
          <p:nvPr/>
        </p:nvSpPr>
        <p:spPr bwMode="auto">
          <a:xfrm>
            <a:off x="4878758" y="2833624"/>
            <a:ext cx="358088" cy="0"/>
          </a:xfrm>
          <a:prstGeom prst="line">
            <a:avLst/>
          </a:prstGeom>
          <a:solidFill>
            <a:schemeClr val="accent5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en-GB" sz="825">
              <a:solidFill>
                <a:srgbClr val="293E6B"/>
              </a:solidFill>
              <a:ea typeface="ＭＳ Ｐゴシック" pitchFamily="34" charset="-128"/>
            </a:endParaRPr>
          </a:p>
        </p:txBody>
      </p:sp>
      <p:sp>
        <p:nvSpPr>
          <p:cNvPr id="57" name="Rectangle 64"/>
          <p:cNvSpPr>
            <a:spLocks noChangeArrowheads="1"/>
          </p:cNvSpPr>
          <p:nvPr/>
        </p:nvSpPr>
        <p:spPr bwMode="auto">
          <a:xfrm>
            <a:off x="4979249" y="2767388"/>
            <a:ext cx="101250" cy="135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/>
          <a:lstStyle/>
          <a:p>
            <a:pPr defTabSz="420463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fr-FR" sz="375" dirty="0">
              <a:solidFill>
                <a:srgbClr val="76004B"/>
              </a:solidFill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51" name="Line 37"/>
          <p:cNvSpPr>
            <a:spLocks noChangeShapeType="1"/>
          </p:cNvSpPr>
          <p:nvPr/>
        </p:nvSpPr>
        <p:spPr bwMode="auto">
          <a:xfrm>
            <a:off x="4988354" y="3637710"/>
            <a:ext cx="178200" cy="0"/>
          </a:xfrm>
          <a:prstGeom prst="line">
            <a:avLst/>
          </a:prstGeom>
          <a:solidFill>
            <a:schemeClr val="accent5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en-GB" sz="825">
              <a:solidFill>
                <a:srgbClr val="293E6B"/>
              </a:solidFill>
              <a:ea typeface="ＭＳ Ｐゴシック" pitchFamily="34" charset="-128"/>
            </a:endParaRPr>
          </a:p>
        </p:txBody>
      </p:sp>
      <p:sp>
        <p:nvSpPr>
          <p:cNvPr id="52" name="Rectangle 64"/>
          <p:cNvSpPr>
            <a:spLocks noChangeArrowheads="1"/>
          </p:cNvSpPr>
          <p:nvPr/>
        </p:nvSpPr>
        <p:spPr bwMode="auto">
          <a:xfrm>
            <a:off x="5040580" y="3571475"/>
            <a:ext cx="101250" cy="135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/>
          <a:lstStyle/>
          <a:p>
            <a:pPr defTabSz="420463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</a:pPr>
            <a:endParaRPr lang="fr-FR" sz="375" dirty="0">
              <a:solidFill>
                <a:srgbClr val="76004B"/>
              </a:solidFill>
              <a:ea typeface="Arial Unicode MS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2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279752"/>
              </p:ext>
            </p:extLst>
          </p:nvPr>
        </p:nvGraphicFramePr>
        <p:xfrm>
          <a:off x="1616869" y="1177743"/>
          <a:ext cx="5909310" cy="2967449"/>
        </p:xfrm>
        <a:graphic>
          <a:graphicData uri="http://schemas.openxmlformats.org/drawingml/2006/table">
            <a:tbl>
              <a:tblPr/>
              <a:tblGrid>
                <a:gridCol w="12731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285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70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1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Eliquis</a:t>
                      </a:r>
                      <a:endParaRPr lang="cs-CZ" sz="15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Warfarin</a:t>
                      </a:r>
                      <a:endParaRPr kumimoji="0" lang="cs-CZ" sz="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Hazard Ratio (95% CI)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Hodnota P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702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%/rok (počet příhod)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702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CMP / SE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Interakce: 0,705</a:t>
                      </a:r>
                      <a:endParaRPr kumimoji="0" lang="cs-CZ" sz="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6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eGFR</a:t>
                      </a:r>
                      <a:r>
                        <a:rPr kumimoji="0" lang="cs-CZ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&gt;80 ml/min</a:t>
                      </a:r>
                      <a:r>
                        <a:rPr kumimoji="0" lang="cs-CZ" sz="8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0,99% (70)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1,12% (79)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6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eGFR</a:t>
                      </a:r>
                      <a:r>
                        <a:rPr kumimoji="0" lang="cs-CZ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&gt;50-80 ml/min</a:t>
                      </a:r>
                      <a:r>
                        <a:rPr kumimoji="0" lang="cs-CZ" sz="8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1,24% (87)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1,69% (116)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6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eGFR</a:t>
                      </a:r>
                      <a:r>
                        <a:rPr kumimoji="0" lang="cs-CZ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≤50 ml/min</a:t>
                      </a:r>
                      <a:r>
                        <a:rPr kumimoji="0" lang="cs-CZ" sz="8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2,11% (54)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2,67% (69)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702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Závažné krvácení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Interakce: 0,03 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6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eGFR</a:t>
                      </a:r>
                      <a:r>
                        <a:rPr kumimoji="0" lang="cs-CZ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&gt;80 </a:t>
                      </a:r>
                      <a:r>
                        <a:rPr kumimoji="0" lang="cs-CZ" sz="8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mL</a:t>
                      </a:r>
                      <a:r>
                        <a:rPr kumimoji="0" lang="cs-CZ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/min</a:t>
                      </a:r>
                      <a:r>
                        <a:rPr kumimoji="0" lang="cs-CZ" sz="8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1,46% (96)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1,84% (119)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6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eGFR</a:t>
                      </a:r>
                      <a:r>
                        <a:rPr kumimoji="0" lang="cs-CZ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&gt;50-80 </a:t>
                      </a:r>
                      <a:r>
                        <a:rPr kumimoji="0" lang="cs-CZ" sz="8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mL</a:t>
                      </a:r>
                      <a:r>
                        <a:rPr kumimoji="0" lang="cs-CZ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/min</a:t>
                      </a:r>
                      <a:r>
                        <a:rPr kumimoji="0" lang="cs-CZ" sz="8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2,45% (157)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3,21% (199)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6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eGFR</a:t>
                      </a:r>
                      <a:r>
                        <a:rPr kumimoji="0" lang="cs-CZ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≤50 </a:t>
                      </a:r>
                      <a:r>
                        <a:rPr kumimoji="0" lang="cs-CZ" sz="8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mL</a:t>
                      </a:r>
                      <a:r>
                        <a:rPr kumimoji="0" lang="cs-CZ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/min</a:t>
                      </a:r>
                      <a:r>
                        <a:rPr kumimoji="0" lang="cs-CZ" sz="8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3,21% (73)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6,44% (142)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702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Celková mortalita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Interakce: 0,627 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6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eGFR</a:t>
                      </a:r>
                      <a:r>
                        <a:rPr kumimoji="0" lang="cs-CZ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&gt;80 </a:t>
                      </a:r>
                      <a:r>
                        <a:rPr kumimoji="0" lang="cs-CZ" sz="8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mL</a:t>
                      </a:r>
                      <a:r>
                        <a:rPr kumimoji="0" lang="cs-CZ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/min</a:t>
                      </a:r>
                      <a:r>
                        <a:rPr kumimoji="0" lang="cs-CZ" sz="8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2,33% (169)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2,71% (195)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6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eGFR</a:t>
                      </a:r>
                      <a:r>
                        <a:rPr kumimoji="0" lang="cs-CZ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&gt;50-80 </a:t>
                      </a:r>
                      <a:r>
                        <a:rPr kumimoji="0" lang="cs-CZ" sz="8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mL</a:t>
                      </a:r>
                      <a:r>
                        <a:rPr kumimoji="0" lang="cs-CZ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/min</a:t>
                      </a:r>
                      <a:r>
                        <a:rPr kumimoji="0" lang="cs-CZ" sz="8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3,41% (244)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3,56% (251)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6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eGFR</a:t>
                      </a:r>
                      <a:r>
                        <a:rPr kumimoji="0" lang="cs-CZ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≤50 </a:t>
                      </a:r>
                      <a:r>
                        <a:rPr kumimoji="0" lang="cs-CZ" sz="8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mL</a:t>
                      </a:r>
                      <a:r>
                        <a:rPr kumimoji="0" lang="cs-CZ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/min</a:t>
                      </a:r>
                      <a:r>
                        <a:rPr kumimoji="0" lang="cs-CZ" sz="8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7,12% (188)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8,30% (221)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5067" name="Rectangle 54"/>
          <p:cNvSpPr>
            <a:spLocks noChangeArrowheads="1"/>
          </p:cNvSpPr>
          <p:nvPr/>
        </p:nvSpPr>
        <p:spPr bwMode="auto">
          <a:xfrm>
            <a:off x="4641693" y="4231629"/>
            <a:ext cx="426720" cy="23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r>
              <a:rPr lang="en-US" sz="1050" b="1">
                <a:solidFill>
                  <a:srgbClr val="595959"/>
                </a:solidFill>
                <a:ea typeface="MS PGothic"/>
                <a:cs typeface="MS PGothic"/>
              </a:rPr>
              <a:t>0</a:t>
            </a:r>
            <a:r>
              <a:rPr lang="cs-CZ" sz="1050" b="1">
                <a:solidFill>
                  <a:srgbClr val="595959"/>
                </a:solidFill>
                <a:ea typeface="MS PGothic"/>
                <a:cs typeface="MS PGothic"/>
              </a:rPr>
              <a:t>,</a:t>
            </a:r>
            <a:r>
              <a:rPr lang="en-US" sz="1050" b="1">
                <a:solidFill>
                  <a:srgbClr val="595959"/>
                </a:solidFill>
                <a:ea typeface="MS PGothic"/>
                <a:cs typeface="MS PGothic"/>
              </a:rPr>
              <a:t>25</a:t>
            </a:r>
            <a:endParaRPr lang="en-US" sz="1050">
              <a:solidFill>
                <a:srgbClr val="595959"/>
              </a:solidFill>
              <a:ea typeface="MS PGothic"/>
              <a:cs typeface="MS PGothic"/>
            </a:endParaRPr>
          </a:p>
        </p:txBody>
      </p:sp>
      <p:sp>
        <p:nvSpPr>
          <p:cNvPr id="85068" name="Line 5"/>
          <p:cNvSpPr>
            <a:spLocks noChangeShapeType="1"/>
          </p:cNvSpPr>
          <p:nvPr/>
        </p:nvSpPr>
        <p:spPr bwMode="auto">
          <a:xfrm flipV="1">
            <a:off x="5979253" y="1802304"/>
            <a:ext cx="0" cy="245734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25">
              <a:solidFill>
                <a:srgbClr val="595959"/>
              </a:solidFill>
              <a:ea typeface="ＭＳ Ｐゴシック" charset="-128"/>
            </a:endParaRPr>
          </a:p>
        </p:txBody>
      </p:sp>
      <p:sp>
        <p:nvSpPr>
          <p:cNvPr id="85069" name="Line 37"/>
          <p:cNvSpPr>
            <a:spLocks noChangeShapeType="1"/>
          </p:cNvSpPr>
          <p:nvPr/>
        </p:nvSpPr>
        <p:spPr bwMode="auto">
          <a:xfrm>
            <a:off x="4850427" y="4178813"/>
            <a:ext cx="167415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25">
              <a:solidFill>
                <a:srgbClr val="595959"/>
              </a:solidFill>
              <a:ea typeface="ＭＳ Ｐゴシック" charset="-128"/>
            </a:endParaRPr>
          </a:p>
        </p:txBody>
      </p:sp>
      <p:sp>
        <p:nvSpPr>
          <p:cNvPr id="85070" name="Line 5"/>
          <p:cNvSpPr>
            <a:spLocks noChangeShapeType="1"/>
          </p:cNvSpPr>
          <p:nvPr/>
        </p:nvSpPr>
        <p:spPr bwMode="auto">
          <a:xfrm flipV="1">
            <a:off x="4858336" y="4168640"/>
            <a:ext cx="0" cy="8727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25">
              <a:solidFill>
                <a:srgbClr val="595959"/>
              </a:solidFill>
              <a:ea typeface="ＭＳ Ｐゴシック" charset="-128"/>
            </a:endParaRPr>
          </a:p>
        </p:txBody>
      </p:sp>
      <p:sp>
        <p:nvSpPr>
          <p:cNvPr id="85071" name="Line 5"/>
          <p:cNvSpPr>
            <a:spLocks noChangeShapeType="1"/>
          </p:cNvSpPr>
          <p:nvPr/>
        </p:nvSpPr>
        <p:spPr bwMode="auto">
          <a:xfrm flipV="1">
            <a:off x="5418704" y="4168640"/>
            <a:ext cx="0" cy="8727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25">
              <a:solidFill>
                <a:srgbClr val="595959"/>
              </a:solidFill>
              <a:ea typeface="ＭＳ Ｐゴシック" charset="-128"/>
            </a:endParaRPr>
          </a:p>
        </p:txBody>
      </p:sp>
      <p:sp>
        <p:nvSpPr>
          <p:cNvPr id="85072" name="Line 5"/>
          <p:cNvSpPr>
            <a:spLocks noChangeShapeType="1"/>
          </p:cNvSpPr>
          <p:nvPr/>
        </p:nvSpPr>
        <p:spPr bwMode="auto">
          <a:xfrm flipV="1">
            <a:off x="6521693" y="4168640"/>
            <a:ext cx="0" cy="8727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25">
              <a:solidFill>
                <a:srgbClr val="595959"/>
              </a:solidFill>
              <a:ea typeface="ＭＳ Ｐゴシック" charset="-128"/>
            </a:endParaRPr>
          </a:p>
        </p:txBody>
      </p:sp>
      <p:sp>
        <p:nvSpPr>
          <p:cNvPr id="85073" name="Rectangle 55"/>
          <p:cNvSpPr>
            <a:spLocks noChangeArrowheads="1"/>
          </p:cNvSpPr>
          <p:nvPr/>
        </p:nvSpPr>
        <p:spPr bwMode="auto">
          <a:xfrm>
            <a:off x="5239007" y="4231489"/>
            <a:ext cx="357791" cy="23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r>
              <a:rPr lang="en-US" sz="1050" b="1">
                <a:solidFill>
                  <a:srgbClr val="595959"/>
                </a:solidFill>
                <a:ea typeface="MS PGothic"/>
                <a:cs typeface="MS PGothic"/>
              </a:rPr>
              <a:t>0</a:t>
            </a:r>
            <a:r>
              <a:rPr lang="cs-CZ" sz="1050" b="1">
                <a:solidFill>
                  <a:srgbClr val="595959"/>
                </a:solidFill>
                <a:ea typeface="MS PGothic"/>
                <a:cs typeface="MS PGothic"/>
              </a:rPr>
              <a:t>,</a:t>
            </a:r>
            <a:r>
              <a:rPr lang="en-US" sz="1050" b="1">
                <a:solidFill>
                  <a:srgbClr val="595959"/>
                </a:solidFill>
                <a:ea typeface="MS PGothic"/>
                <a:cs typeface="MS PGothic"/>
              </a:rPr>
              <a:t>5</a:t>
            </a:r>
            <a:endParaRPr lang="en-US" sz="1050">
              <a:solidFill>
                <a:srgbClr val="595959"/>
              </a:solidFill>
              <a:ea typeface="MS PGothic"/>
              <a:cs typeface="MS PGothic"/>
            </a:endParaRPr>
          </a:p>
        </p:txBody>
      </p:sp>
      <p:sp>
        <p:nvSpPr>
          <p:cNvPr id="85074" name="Rectangle 56"/>
          <p:cNvSpPr>
            <a:spLocks noChangeArrowheads="1"/>
          </p:cNvSpPr>
          <p:nvPr/>
        </p:nvSpPr>
        <p:spPr bwMode="auto">
          <a:xfrm>
            <a:off x="5754177" y="4231489"/>
            <a:ext cx="426720" cy="23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r>
              <a:rPr lang="en-US" sz="1050" b="1">
                <a:solidFill>
                  <a:srgbClr val="595959"/>
                </a:solidFill>
                <a:ea typeface="MS PGothic"/>
                <a:cs typeface="MS PGothic"/>
              </a:rPr>
              <a:t>1</a:t>
            </a:r>
            <a:r>
              <a:rPr lang="cs-CZ" sz="1050" b="1">
                <a:solidFill>
                  <a:srgbClr val="595959"/>
                </a:solidFill>
                <a:ea typeface="MS PGothic"/>
                <a:cs typeface="MS PGothic"/>
              </a:rPr>
              <a:t>,</a:t>
            </a:r>
            <a:r>
              <a:rPr lang="en-US" sz="1050" b="1">
                <a:solidFill>
                  <a:srgbClr val="595959"/>
                </a:solidFill>
                <a:ea typeface="MS PGothic"/>
                <a:cs typeface="MS PGothic"/>
              </a:rPr>
              <a:t>00</a:t>
            </a:r>
            <a:endParaRPr lang="en-US" sz="1050">
              <a:solidFill>
                <a:srgbClr val="595959"/>
              </a:solidFill>
              <a:ea typeface="MS PGothic"/>
              <a:cs typeface="MS PGothic"/>
            </a:endParaRPr>
          </a:p>
        </p:txBody>
      </p:sp>
      <p:sp>
        <p:nvSpPr>
          <p:cNvPr id="85075" name="Rectangle 57"/>
          <p:cNvSpPr>
            <a:spLocks noChangeArrowheads="1"/>
          </p:cNvSpPr>
          <p:nvPr/>
        </p:nvSpPr>
        <p:spPr bwMode="auto">
          <a:xfrm>
            <a:off x="6341833" y="4231489"/>
            <a:ext cx="357791" cy="23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r>
              <a:rPr lang="en-US" sz="1050" b="1">
                <a:solidFill>
                  <a:srgbClr val="595959"/>
                </a:solidFill>
                <a:ea typeface="MS PGothic"/>
                <a:cs typeface="MS PGothic"/>
              </a:rPr>
              <a:t>2</a:t>
            </a:r>
            <a:r>
              <a:rPr lang="cs-CZ" sz="1050" b="1">
                <a:solidFill>
                  <a:srgbClr val="595959"/>
                </a:solidFill>
                <a:ea typeface="MS PGothic"/>
                <a:cs typeface="MS PGothic"/>
              </a:rPr>
              <a:t>,</a:t>
            </a:r>
            <a:r>
              <a:rPr lang="en-US" sz="1050" b="1">
                <a:solidFill>
                  <a:srgbClr val="595959"/>
                </a:solidFill>
                <a:ea typeface="MS PGothic"/>
                <a:cs typeface="MS PGothic"/>
              </a:rPr>
              <a:t>0</a:t>
            </a:r>
            <a:endParaRPr lang="en-US" sz="1050">
              <a:solidFill>
                <a:srgbClr val="595959"/>
              </a:solidFill>
              <a:ea typeface="MS PGothic"/>
              <a:cs typeface="MS PGothic"/>
            </a:endParaRPr>
          </a:p>
        </p:txBody>
      </p:sp>
      <p:sp>
        <p:nvSpPr>
          <p:cNvPr id="85076" name="Text Box 41"/>
          <p:cNvSpPr txBox="1">
            <a:spLocks noChangeArrowheads="1"/>
          </p:cNvSpPr>
          <p:nvPr/>
        </p:nvSpPr>
        <p:spPr bwMode="auto">
          <a:xfrm>
            <a:off x="4838520" y="4470520"/>
            <a:ext cx="1079983" cy="20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r>
              <a:rPr lang="cs-CZ" sz="825" b="1" dirty="0">
                <a:solidFill>
                  <a:srgbClr val="595959"/>
                </a:solidFill>
                <a:ea typeface="MS PGothic"/>
                <a:cs typeface="MS PGothic"/>
              </a:rPr>
              <a:t>Eliquis</a:t>
            </a:r>
            <a:r>
              <a:rPr lang="en-US" sz="825" b="1" dirty="0">
                <a:solidFill>
                  <a:srgbClr val="595959"/>
                </a:solidFill>
                <a:ea typeface="MS PGothic"/>
                <a:cs typeface="MS PGothic"/>
              </a:rPr>
              <a:t> </a:t>
            </a:r>
            <a:r>
              <a:rPr lang="cs-CZ" sz="825" b="1" dirty="0">
                <a:solidFill>
                  <a:srgbClr val="595959"/>
                </a:solidFill>
                <a:ea typeface="MS PGothic"/>
                <a:cs typeface="MS PGothic"/>
              </a:rPr>
              <a:t>lepší</a:t>
            </a:r>
            <a:endParaRPr lang="en-US" sz="825" b="1" dirty="0">
              <a:solidFill>
                <a:srgbClr val="595959"/>
              </a:solidFill>
              <a:ea typeface="MS PGothic"/>
              <a:cs typeface="MS PGothic"/>
            </a:endParaRPr>
          </a:p>
        </p:txBody>
      </p:sp>
      <p:sp>
        <p:nvSpPr>
          <p:cNvPr id="85077" name="Line 43"/>
          <p:cNvSpPr>
            <a:spLocks noChangeShapeType="1"/>
          </p:cNvSpPr>
          <p:nvPr/>
        </p:nvSpPr>
        <p:spPr bwMode="auto">
          <a:xfrm flipH="1">
            <a:off x="4853215" y="4452792"/>
            <a:ext cx="987683" cy="0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25">
              <a:solidFill>
                <a:srgbClr val="595959"/>
              </a:solidFill>
              <a:ea typeface="ＭＳ Ｐゴシック" charset="-128"/>
            </a:endParaRPr>
          </a:p>
        </p:txBody>
      </p:sp>
      <p:sp>
        <p:nvSpPr>
          <p:cNvPr id="85078" name="Text Box 42"/>
          <p:cNvSpPr txBox="1">
            <a:spLocks noChangeArrowheads="1"/>
          </p:cNvSpPr>
          <p:nvPr/>
        </p:nvSpPr>
        <p:spPr bwMode="auto">
          <a:xfrm>
            <a:off x="6052071" y="4469548"/>
            <a:ext cx="999142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r>
              <a:rPr lang="cs-CZ" sz="825" b="1">
                <a:solidFill>
                  <a:srgbClr val="595959"/>
                </a:solidFill>
                <a:ea typeface="MS PGothic"/>
                <a:cs typeface="MS PGothic"/>
              </a:rPr>
              <a:t>w</a:t>
            </a:r>
            <a:r>
              <a:rPr lang="en-US" sz="825" b="1">
                <a:solidFill>
                  <a:srgbClr val="595959"/>
                </a:solidFill>
                <a:ea typeface="MS PGothic"/>
                <a:cs typeface="MS PGothic"/>
              </a:rPr>
              <a:t>arfarin </a:t>
            </a:r>
            <a:r>
              <a:rPr lang="cs-CZ" sz="825" b="1">
                <a:solidFill>
                  <a:srgbClr val="595959"/>
                </a:solidFill>
                <a:ea typeface="MS PGothic"/>
                <a:cs typeface="MS PGothic"/>
              </a:rPr>
              <a:t>lepší</a:t>
            </a:r>
            <a:endParaRPr lang="en-US" sz="825" b="1">
              <a:solidFill>
                <a:srgbClr val="595959"/>
              </a:solidFill>
              <a:ea typeface="MS PGothic"/>
              <a:cs typeface="MS PGothic"/>
            </a:endParaRPr>
          </a:p>
        </p:txBody>
      </p:sp>
      <p:sp>
        <p:nvSpPr>
          <p:cNvPr id="85079" name="Line 44"/>
          <p:cNvSpPr>
            <a:spLocks noChangeShapeType="1"/>
          </p:cNvSpPr>
          <p:nvPr/>
        </p:nvSpPr>
        <p:spPr bwMode="auto">
          <a:xfrm>
            <a:off x="6126879" y="4450277"/>
            <a:ext cx="989488" cy="0"/>
          </a:xfrm>
          <a:prstGeom prst="line">
            <a:avLst/>
          </a:prstGeom>
          <a:noFill/>
          <a:ln w="3810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25">
              <a:solidFill>
                <a:srgbClr val="595959"/>
              </a:solidFill>
              <a:ea typeface="ＭＳ Ｐゴシック" charset="-128"/>
            </a:endParaRPr>
          </a:p>
        </p:txBody>
      </p:sp>
      <p:sp>
        <p:nvSpPr>
          <p:cNvPr id="85080" name="Line 37"/>
          <p:cNvSpPr>
            <a:spLocks noChangeShapeType="1"/>
          </p:cNvSpPr>
          <p:nvPr/>
        </p:nvSpPr>
        <p:spPr bwMode="auto">
          <a:xfrm>
            <a:off x="5477938" y="2221338"/>
            <a:ext cx="45842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25">
              <a:solidFill>
                <a:srgbClr val="595959"/>
              </a:solidFill>
              <a:ea typeface="ＭＳ Ｐゴシック" charset="-128"/>
            </a:endParaRPr>
          </a:p>
        </p:txBody>
      </p:sp>
      <p:sp>
        <p:nvSpPr>
          <p:cNvPr id="85081" name="Rectangle 64"/>
          <p:cNvSpPr>
            <a:spLocks noChangeArrowheads="1"/>
          </p:cNvSpPr>
          <p:nvPr/>
        </p:nvSpPr>
        <p:spPr bwMode="auto">
          <a:xfrm>
            <a:off x="5647019" y="2184430"/>
            <a:ext cx="80969" cy="809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endParaRPr lang="fr-FR" sz="750">
              <a:solidFill>
                <a:srgbClr val="59595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5082" name="Line 37"/>
          <p:cNvSpPr>
            <a:spLocks noChangeShapeType="1"/>
          </p:cNvSpPr>
          <p:nvPr/>
        </p:nvSpPr>
        <p:spPr bwMode="auto">
          <a:xfrm>
            <a:off x="5645827" y="3674472"/>
            <a:ext cx="37745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25">
              <a:solidFill>
                <a:srgbClr val="595959"/>
              </a:solidFill>
              <a:ea typeface="ＭＳ Ｐゴシック" charset="-128"/>
            </a:endParaRPr>
          </a:p>
        </p:txBody>
      </p:sp>
      <p:sp>
        <p:nvSpPr>
          <p:cNvPr id="85083" name="Rectangle 60"/>
          <p:cNvSpPr>
            <a:spLocks noChangeArrowheads="1"/>
          </p:cNvSpPr>
          <p:nvPr/>
        </p:nvSpPr>
        <p:spPr bwMode="auto">
          <a:xfrm>
            <a:off x="5772045" y="3636372"/>
            <a:ext cx="80969" cy="809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endParaRPr lang="fr-FR" sz="750">
              <a:solidFill>
                <a:srgbClr val="59595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5084" name="Line 37"/>
          <p:cNvSpPr>
            <a:spLocks noChangeShapeType="1"/>
          </p:cNvSpPr>
          <p:nvPr/>
        </p:nvSpPr>
        <p:spPr bwMode="auto">
          <a:xfrm>
            <a:off x="5582721" y="2038331"/>
            <a:ext cx="53939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25">
              <a:solidFill>
                <a:srgbClr val="595959"/>
              </a:solidFill>
              <a:ea typeface="ＭＳ Ｐゴシック" charset="-128"/>
            </a:endParaRPr>
          </a:p>
        </p:txBody>
      </p:sp>
      <p:sp>
        <p:nvSpPr>
          <p:cNvPr id="85085" name="Rectangle 60"/>
          <p:cNvSpPr>
            <a:spLocks noChangeArrowheads="1"/>
          </p:cNvSpPr>
          <p:nvPr/>
        </p:nvSpPr>
        <p:spPr bwMode="auto">
          <a:xfrm>
            <a:off x="5800621" y="1999041"/>
            <a:ext cx="80969" cy="809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endParaRPr lang="fr-FR" sz="750">
              <a:solidFill>
                <a:srgbClr val="59595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5086" name="Line 37"/>
          <p:cNvSpPr>
            <a:spLocks noChangeShapeType="1"/>
          </p:cNvSpPr>
          <p:nvPr/>
        </p:nvSpPr>
        <p:spPr bwMode="auto">
          <a:xfrm>
            <a:off x="5542236" y="2854826"/>
            <a:ext cx="47271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25">
              <a:solidFill>
                <a:srgbClr val="595959"/>
              </a:solidFill>
              <a:ea typeface="ＭＳ Ｐゴシック" charset="-128"/>
            </a:endParaRPr>
          </a:p>
        </p:txBody>
      </p:sp>
      <p:sp>
        <p:nvSpPr>
          <p:cNvPr id="85087" name="Rectangle 60"/>
          <p:cNvSpPr>
            <a:spLocks noChangeArrowheads="1"/>
          </p:cNvSpPr>
          <p:nvPr/>
        </p:nvSpPr>
        <p:spPr bwMode="auto">
          <a:xfrm>
            <a:off x="5714890" y="2816725"/>
            <a:ext cx="80969" cy="809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endParaRPr lang="fr-FR" sz="750">
              <a:solidFill>
                <a:srgbClr val="59595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5088" name="Line 37"/>
          <p:cNvSpPr>
            <a:spLocks noChangeShapeType="1"/>
          </p:cNvSpPr>
          <p:nvPr/>
        </p:nvSpPr>
        <p:spPr bwMode="auto">
          <a:xfrm>
            <a:off x="5552951" y="3046519"/>
            <a:ext cx="37745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25">
              <a:solidFill>
                <a:srgbClr val="595959"/>
              </a:solidFill>
              <a:ea typeface="ＭＳ Ｐゴシック" charset="-128"/>
            </a:endParaRPr>
          </a:p>
        </p:txBody>
      </p:sp>
      <p:sp>
        <p:nvSpPr>
          <p:cNvPr id="85089" name="Rectangle 64"/>
          <p:cNvSpPr>
            <a:spLocks noChangeArrowheads="1"/>
          </p:cNvSpPr>
          <p:nvPr/>
        </p:nvSpPr>
        <p:spPr bwMode="auto">
          <a:xfrm>
            <a:off x="5689885" y="3003655"/>
            <a:ext cx="80969" cy="809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endParaRPr lang="fr-FR" sz="750">
              <a:solidFill>
                <a:srgbClr val="59595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5090" name="Line 37"/>
          <p:cNvSpPr>
            <a:spLocks noChangeShapeType="1"/>
          </p:cNvSpPr>
          <p:nvPr/>
        </p:nvSpPr>
        <p:spPr bwMode="auto">
          <a:xfrm>
            <a:off x="5768472" y="3870506"/>
            <a:ext cx="31077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25">
              <a:solidFill>
                <a:srgbClr val="595959"/>
              </a:solidFill>
              <a:ea typeface="ＭＳ Ｐゴシック" charset="-128"/>
            </a:endParaRPr>
          </a:p>
        </p:txBody>
      </p:sp>
      <p:sp>
        <p:nvSpPr>
          <p:cNvPr id="85091" name="Rectangle 64"/>
          <p:cNvSpPr>
            <a:spLocks noChangeArrowheads="1"/>
          </p:cNvSpPr>
          <p:nvPr/>
        </p:nvSpPr>
        <p:spPr bwMode="auto">
          <a:xfrm>
            <a:off x="5899451" y="3828835"/>
            <a:ext cx="80969" cy="809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endParaRPr lang="fr-FR" sz="750">
              <a:solidFill>
                <a:srgbClr val="59595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5092" name="Line 37"/>
          <p:cNvSpPr>
            <a:spLocks noChangeShapeType="1"/>
          </p:cNvSpPr>
          <p:nvPr/>
        </p:nvSpPr>
        <p:spPr bwMode="auto">
          <a:xfrm>
            <a:off x="5481508" y="2410787"/>
            <a:ext cx="59417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25">
              <a:solidFill>
                <a:srgbClr val="595959"/>
              </a:solidFill>
              <a:ea typeface="ＭＳ Ｐゴシック" charset="-128"/>
            </a:endParaRPr>
          </a:p>
        </p:txBody>
      </p:sp>
      <p:sp>
        <p:nvSpPr>
          <p:cNvPr id="85093" name="Rectangle 64"/>
          <p:cNvSpPr>
            <a:spLocks noChangeArrowheads="1"/>
          </p:cNvSpPr>
          <p:nvPr/>
        </p:nvSpPr>
        <p:spPr bwMode="auto">
          <a:xfrm>
            <a:off x="5700601" y="2367925"/>
            <a:ext cx="80969" cy="809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endParaRPr lang="fr-FR" sz="750">
              <a:solidFill>
                <a:srgbClr val="59595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5094" name="Line 37"/>
          <p:cNvSpPr>
            <a:spLocks noChangeShapeType="1"/>
          </p:cNvSpPr>
          <p:nvPr/>
        </p:nvSpPr>
        <p:spPr bwMode="auto">
          <a:xfrm>
            <a:off x="5271942" y="3231066"/>
            <a:ext cx="32387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25">
              <a:solidFill>
                <a:srgbClr val="595959"/>
              </a:solidFill>
              <a:ea typeface="ＭＳ Ｐゴシック" charset="-128"/>
            </a:endParaRPr>
          </a:p>
        </p:txBody>
      </p:sp>
      <p:sp>
        <p:nvSpPr>
          <p:cNvPr id="85095" name="Rectangle 64"/>
          <p:cNvSpPr>
            <a:spLocks noChangeArrowheads="1"/>
          </p:cNvSpPr>
          <p:nvPr/>
        </p:nvSpPr>
        <p:spPr bwMode="auto">
          <a:xfrm>
            <a:off x="5380298" y="3194158"/>
            <a:ext cx="80969" cy="809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endParaRPr lang="fr-FR" sz="750">
              <a:solidFill>
                <a:srgbClr val="59595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5096" name="Line 37"/>
          <p:cNvSpPr>
            <a:spLocks noChangeShapeType="1"/>
          </p:cNvSpPr>
          <p:nvPr/>
        </p:nvSpPr>
        <p:spPr bwMode="auto">
          <a:xfrm>
            <a:off x="5650591" y="4053094"/>
            <a:ext cx="36436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25">
              <a:solidFill>
                <a:srgbClr val="595959"/>
              </a:solidFill>
              <a:ea typeface="ＭＳ Ｐゴシック" charset="-128"/>
            </a:endParaRPr>
          </a:p>
        </p:txBody>
      </p:sp>
      <p:sp>
        <p:nvSpPr>
          <p:cNvPr id="85097" name="Rectangle 64"/>
          <p:cNvSpPr>
            <a:spLocks noChangeArrowheads="1"/>
          </p:cNvSpPr>
          <p:nvPr/>
        </p:nvSpPr>
        <p:spPr bwMode="auto">
          <a:xfrm>
            <a:off x="5773235" y="4016184"/>
            <a:ext cx="80969" cy="809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endParaRPr lang="fr-FR" sz="750">
              <a:solidFill>
                <a:srgbClr val="59595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5065" name="ZoneTexte 41"/>
          <p:cNvSpPr txBox="1">
            <a:spLocks noChangeArrowheads="1"/>
          </p:cNvSpPr>
          <p:nvPr/>
        </p:nvSpPr>
        <p:spPr bwMode="auto">
          <a:xfrm>
            <a:off x="1601391" y="4457817"/>
            <a:ext cx="2180405" cy="20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r>
              <a:rPr lang="fr-FR" sz="825" b="1" baseline="30000" dirty="0">
                <a:solidFill>
                  <a:prstClr val="black"/>
                </a:solidFill>
                <a:ea typeface="MS PGothic"/>
                <a:cs typeface="MS PGothic"/>
              </a:rPr>
              <a:t>1</a:t>
            </a:r>
            <a:r>
              <a:rPr lang="fr-FR" sz="825" b="1" dirty="0">
                <a:solidFill>
                  <a:prstClr val="black"/>
                </a:solidFill>
                <a:ea typeface="MS PGothic"/>
                <a:cs typeface="MS PGothic"/>
              </a:rPr>
              <a:t>n=7518 (41%); </a:t>
            </a:r>
            <a:r>
              <a:rPr lang="fr-FR" sz="825" b="1" baseline="30000" dirty="0">
                <a:solidFill>
                  <a:prstClr val="black"/>
                </a:solidFill>
                <a:ea typeface="MS PGothic"/>
                <a:cs typeface="MS PGothic"/>
              </a:rPr>
              <a:t>2</a:t>
            </a:r>
            <a:r>
              <a:rPr lang="fr-FR" sz="825" b="1" dirty="0">
                <a:solidFill>
                  <a:prstClr val="black"/>
                </a:solidFill>
                <a:ea typeface="MS PGothic"/>
                <a:cs typeface="MS PGothic"/>
              </a:rPr>
              <a:t>n=7587 (42%); </a:t>
            </a:r>
            <a:r>
              <a:rPr lang="fr-FR" sz="825" b="1" baseline="30000" dirty="0">
                <a:solidFill>
                  <a:prstClr val="black"/>
                </a:solidFill>
                <a:ea typeface="MS PGothic"/>
                <a:cs typeface="MS PGothic"/>
              </a:rPr>
              <a:t>3</a:t>
            </a:r>
            <a:r>
              <a:rPr lang="fr-FR" sz="825" b="1" dirty="0">
                <a:solidFill>
                  <a:prstClr val="black"/>
                </a:solidFill>
                <a:ea typeface="MS PGothic"/>
                <a:cs typeface="MS PGothic"/>
              </a:rPr>
              <a:t>n=3017 (17%)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5088577" y="3119536"/>
            <a:ext cx="614548" cy="24047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</a:pPr>
            <a:endParaRPr lang="en-US" sz="750">
              <a:solidFill>
                <a:srgbClr val="FFFFFF"/>
              </a:solidFill>
              <a:ea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67028" y="868879"/>
            <a:ext cx="13227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  <a:ea typeface="ＭＳ Ｐゴシック" pitchFamily="34" charset="-128"/>
              </a:rPr>
              <a:t>(</a:t>
            </a:r>
            <a:r>
              <a:rPr lang="cs-CZ" sz="1050" dirty="0">
                <a:solidFill>
                  <a:prstClr val="black"/>
                </a:solidFill>
                <a:ea typeface="ＭＳ Ｐゴシック" pitchFamily="34" charset="-128"/>
              </a:rPr>
              <a:t>dle </a:t>
            </a:r>
            <a:r>
              <a:rPr lang="en-US" sz="1050" dirty="0">
                <a:solidFill>
                  <a:prstClr val="black"/>
                </a:solidFill>
                <a:ea typeface="ＭＳ Ｐゴシック" pitchFamily="34" charset="-128"/>
              </a:rPr>
              <a:t>Cockcroft-Gault)</a:t>
            </a:r>
            <a:endParaRPr lang="cs-CZ" sz="1050" dirty="0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3589"/>
            <a:ext cx="8280000" cy="457200"/>
          </a:xfrm>
        </p:spPr>
        <p:txBody>
          <a:bodyPr>
            <a:noAutofit/>
          </a:bodyPr>
          <a:lstStyle/>
          <a:p>
            <a:r>
              <a:rPr lang="cs-CZ" sz="2200" dirty="0" smtClean="0"/>
              <a:t>Apixaban </a:t>
            </a:r>
            <a:r>
              <a:rPr lang="cs-CZ" sz="2200" dirty="0"/>
              <a:t>- lepší účinnost a lepší bezpečnost je zachována u pacientů </a:t>
            </a:r>
            <a:br>
              <a:rPr lang="cs-CZ" sz="2200" dirty="0"/>
            </a:br>
            <a:r>
              <a:rPr lang="cs-CZ" sz="2200" dirty="0"/>
              <a:t>s různým stupněm renální insuficience (apixaban vs. warfarin)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 err="1"/>
              <a:t>Hohnloser</a:t>
            </a:r>
            <a:r>
              <a:rPr lang="cs-CZ" dirty="0"/>
              <a:t> et al. Eur </a:t>
            </a:r>
            <a:r>
              <a:rPr lang="cs-CZ" dirty="0" err="1"/>
              <a:t>Heart</a:t>
            </a:r>
            <a:r>
              <a:rPr lang="cs-CZ" dirty="0"/>
              <a:t> J 2012; e-</a:t>
            </a:r>
            <a:r>
              <a:rPr lang="cs-CZ" dirty="0" err="1"/>
              <a:t>published</a:t>
            </a:r>
            <a:r>
              <a:rPr lang="cs-CZ" dirty="0"/>
              <a:t> August 29, doi:10.1093/</a:t>
            </a:r>
            <a:r>
              <a:rPr lang="cs-CZ" dirty="0" err="1"/>
              <a:t>eurheartj</a:t>
            </a:r>
            <a:r>
              <a:rPr lang="cs-CZ" dirty="0"/>
              <a:t>/ehs274.</a:t>
            </a:r>
          </a:p>
        </p:txBody>
      </p:sp>
    </p:spTree>
    <p:extLst>
      <p:ext uri="{BB962C8B-B14F-4D97-AF65-F5344CB8AC3E}">
        <p14:creationId xmlns:p14="http://schemas.microsoft.com/office/powerpoint/2010/main" val="3791783937"/>
      </p:ext>
    </p:extLst>
  </p:cSld>
  <p:clrMapOvr>
    <a:masterClrMapping/>
  </p:clrMapOvr>
  <p:transition spd="slow"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Apixaban u fibrilace síní ve vztahu k </a:t>
            </a:r>
            <a:r>
              <a:rPr lang="cs-CZ" dirty="0" err="1"/>
              <a:t>clearance</a:t>
            </a:r>
            <a:r>
              <a:rPr lang="cs-CZ" dirty="0"/>
              <a:t> kreatininu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 descr="NOAC a ledvi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998" y="1038154"/>
            <a:ext cx="5433471" cy="338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60169" y="4353444"/>
            <a:ext cx="29357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cs-CZ" altLang="cs-CZ" sz="1050" dirty="0">
                <a:solidFill>
                  <a:schemeClr val="accent1"/>
                </a:solidFill>
              </a:rPr>
              <a:t>2018 EHRA </a:t>
            </a:r>
            <a:r>
              <a:rPr lang="cs-CZ" altLang="cs-CZ" sz="1050" dirty="0" err="1">
                <a:solidFill>
                  <a:schemeClr val="accent1"/>
                </a:solidFill>
              </a:rPr>
              <a:t>Practical</a:t>
            </a:r>
            <a:r>
              <a:rPr lang="cs-CZ" altLang="cs-CZ" sz="1050" dirty="0">
                <a:solidFill>
                  <a:schemeClr val="accent1"/>
                </a:solidFill>
              </a:rPr>
              <a:t> </a:t>
            </a:r>
            <a:r>
              <a:rPr lang="cs-CZ" altLang="cs-CZ" sz="1050" dirty="0" err="1">
                <a:solidFill>
                  <a:schemeClr val="accent1"/>
                </a:solidFill>
              </a:rPr>
              <a:t>Guide</a:t>
            </a:r>
            <a:r>
              <a:rPr lang="cs-CZ" altLang="cs-CZ" sz="1050" dirty="0">
                <a:solidFill>
                  <a:schemeClr val="accent1"/>
                </a:solidFill>
              </a:rPr>
              <a:t>…, EHJ 3.2018</a:t>
            </a:r>
            <a:endParaRPr lang="da-DK" altLang="cs-CZ" sz="10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84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CustomShape 1"/>
          <p:cNvSpPr/>
          <p:nvPr/>
        </p:nvSpPr>
        <p:spPr>
          <a:xfrm>
            <a:off x="3216574" y="3933060"/>
            <a:ext cx="830520" cy="516510"/>
          </a:xfrm>
          <a:prstGeom prst="roundRect">
            <a:avLst>
              <a:gd name="adj" fmla="val 16667"/>
            </a:avLst>
          </a:prstGeom>
          <a:solidFill>
            <a:srgbClr val="ED9A13"/>
          </a:solidFill>
          <a:ln w="12600">
            <a:solidFill>
              <a:srgbClr val="3F97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cs-CZ" sz="1400" b="1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</a:rPr>
              <a:t>2.5 mg 2x denně</a:t>
            </a:r>
            <a:endParaRPr lang="cs-CZ" sz="1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49" name="CustomShape 2"/>
          <p:cNvSpPr/>
          <p:nvPr/>
        </p:nvSpPr>
        <p:spPr>
          <a:xfrm>
            <a:off x="4401360" y="3933060"/>
            <a:ext cx="830520" cy="516510"/>
          </a:xfrm>
          <a:prstGeom prst="roundRect">
            <a:avLst>
              <a:gd name="adj" fmla="val 16667"/>
            </a:avLst>
          </a:prstGeom>
          <a:solidFill>
            <a:srgbClr val="ED9A13"/>
          </a:solidFill>
          <a:ln w="12600">
            <a:solidFill>
              <a:srgbClr val="3F97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cs-CZ" sz="1400" b="1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</a:rPr>
              <a:t>2.5 mg 2x denně</a:t>
            </a:r>
            <a:endParaRPr lang="cs-CZ" sz="1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50" name="CustomShape 3"/>
          <p:cNvSpPr/>
          <p:nvPr/>
        </p:nvSpPr>
        <p:spPr>
          <a:xfrm>
            <a:off x="5553180" y="3933060"/>
            <a:ext cx="830520" cy="51651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600">
            <a:solidFill>
              <a:srgbClr val="3F97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cs-CZ" sz="1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5 mg 2x denně</a:t>
            </a:r>
            <a:endParaRPr lang="cs-CZ" sz="1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75" name="CustomShape 28"/>
          <p:cNvSpPr/>
          <p:nvPr/>
        </p:nvSpPr>
        <p:spPr>
          <a:xfrm>
            <a:off x="3112759" y="1374000"/>
            <a:ext cx="1038150" cy="322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3F97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cs-CZ" sz="1000" b="1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Odhad CrCl</a:t>
            </a:r>
            <a:endParaRPr lang="cs-CZ" sz="1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76" name="CustomShape 29"/>
          <p:cNvSpPr/>
          <p:nvPr/>
        </p:nvSpPr>
        <p:spPr>
          <a:xfrm>
            <a:off x="2228400" y="1826250"/>
            <a:ext cx="830520" cy="322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3F97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cs-CZ" sz="1000" b="1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&lt;15 ml/min</a:t>
            </a:r>
            <a:endParaRPr lang="cs-CZ" sz="1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77" name="CustomShape 30"/>
          <p:cNvSpPr/>
          <p:nvPr/>
        </p:nvSpPr>
        <p:spPr>
          <a:xfrm>
            <a:off x="3216574" y="1826250"/>
            <a:ext cx="830520" cy="322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3F97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cs-CZ" sz="1000" b="1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15–29 ml/min</a:t>
            </a:r>
            <a:endParaRPr lang="cs-CZ" sz="1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78" name="CustomShape 31"/>
          <p:cNvSpPr/>
          <p:nvPr/>
        </p:nvSpPr>
        <p:spPr>
          <a:xfrm>
            <a:off x="4969980" y="1826250"/>
            <a:ext cx="830520" cy="322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3F97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cs-CZ" sz="1000" b="1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≥30 ml/min</a:t>
            </a:r>
            <a:endParaRPr lang="cs-CZ" sz="1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79" name="CustomShape 32"/>
          <p:cNvSpPr/>
          <p:nvPr/>
        </p:nvSpPr>
        <p:spPr>
          <a:xfrm>
            <a:off x="3818835" y="2352480"/>
            <a:ext cx="830520" cy="322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3F97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cs-CZ" sz="900" b="1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Zkontrolovat věk</a:t>
            </a:r>
            <a:endParaRPr lang="cs-CZ" sz="1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80" name="CustomShape 33"/>
          <p:cNvSpPr/>
          <p:nvPr/>
        </p:nvSpPr>
        <p:spPr>
          <a:xfrm>
            <a:off x="4969980" y="2352480"/>
            <a:ext cx="830520" cy="322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3F97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cs-CZ" sz="900" b="1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Zkontrolovat hmotnost</a:t>
            </a:r>
            <a:endParaRPr lang="cs-CZ" sz="1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81" name="CustomShape 34"/>
          <p:cNvSpPr/>
          <p:nvPr/>
        </p:nvSpPr>
        <p:spPr>
          <a:xfrm>
            <a:off x="6117480" y="2352480"/>
            <a:ext cx="830520" cy="48033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3F97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cs-CZ" sz="900" b="1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Zkontrolovat kreatinin v séru</a:t>
            </a:r>
            <a:endParaRPr lang="cs-CZ" sz="1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82" name="CustomShape 35"/>
          <p:cNvSpPr/>
          <p:nvPr/>
        </p:nvSpPr>
        <p:spPr>
          <a:xfrm>
            <a:off x="3818835" y="2935410"/>
            <a:ext cx="830520" cy="322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3F97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cs-CZ" sz="900" b="1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≥80 years</a:t>
            </a:r>
            <a:endParaRPr lang="cs-CZ" sz="1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83" name="CustomShape 36"/>
          <p:cNvSpPr/>
          <p:nvPr/>
        </p:nvSpPr>
        <p:spPr>
          <a:xfrm>
            <a:off x="4969980" y="2935410"/>
            <a:ext cx="830520" cy="322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3F97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cs-CZ" sz="900" b="1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≤60 kg</a:t>
            </a:r>
            <a:endParaRPr lang="cs-CZ" sz="1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84" name="CustomShape 37"/>
          <p:cNvSpPr/>
          <p:nvPr/>
        </p:nvSpPr>
        <p:spPr>
          <a:xfrm>
            <a:off x="6117480" y="2935410"/>
            <a:ext cx="830520" cy="322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3F97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cs-CZ" sz="900" b="1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≥133 µmol/l</a:t>
            </a:r>
            <a:endParaRPr lang="cs-CZ" sz="1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85" name="CustomShape 38"/>
          <p:cNvSpPr/>
          <p:nvPr/>
        </p:nvSpPr>
        <p:spPr>
          <a:xfrm>
            <a:off x="4401360" y="3468660"/>
            <a:ext cx="830520" cy="322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3F97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cs-CZ" sz="1000" b="1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≥2 faktory</a:t>
            </a:r>
            <a:endParaRPr lang="cs-CZ" sz="1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86" name="CustomShape 39"/>
          <p:cNvSpPr/>
          <p:nvPr/>
        </p:nvSpPr>
        <p:spPr>
          <a:xfrm>
            <a:off x="5553180" y="3468660"/>
            <a:ext cx="830520" cy="322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3F97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cs-CZ" sz="1000" b="1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≤1 faktor</a:t>
            </a:r>
            <a:endParaRPr lang="cs-CZ" sz="1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87" name="CustomShape 40"/>
          <p:cNvSpPr/>
          <p:nvPr/>
        </p:nvSpPr>
        <p:spPr>
          <a:xfrm>
            <a:off x="2141730" y="3933060"/>
            <a:ext cx="1003860" cy="51651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3F97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cs-CZ" sz="900" b="1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NEDOPORUČUJE SE</a:t>
            </a:r>
            <a:endParaRPr lang="cs-CZ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88" name="CustomShape 41"/>
          <p:cNvSpPr/>
          <p:nvPr/>
        </p:nvSpPr>
        <p:spPr>
          <a:xfrm>
            <a:off x="2659024" y="936330"/>
            <a:ext cx="1945620" cy="322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3F97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cs-CZ" sz="1000" b="1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Pacient s FIS má rizikový faktor pro CMP</a:t>
            </a:r>
            <a:endParaRPr lang="cs-CZ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19084"/>
            <a:ext cx="8280000" cy="457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Význam dodržování standardního dávkování  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/>
              <a:t>SPC Eliquis</a:t>
            </a:r>
            <a:endParaRPr lang="cs-CZ" dirty="0"/>
          </a:p>
        </p:txBody>
      </p:sp>
      <p:cxnSp>
        <p:nvCxnSpPr>
          <p:cNvPr id="25" name="Přímá spojnice 24"/>
          <p:cNvCxnSpPr>
            <a:stCxn id="1588" idx="2"/>
            <a:endCxn id="1575" idx="0"/>
          </p:cNvCxnSpPr>
          <p:nvPr/>
        </p:nvCxnSpPr>
        <p:spPr>
          <a:xfrm>
            <a:off x="3631834" y="1258980"/>
            <a:ext cx="0" cy="115020"/>
          </a:xfrm>
          <a:prstGeom prst="line">
            <a:avLst/>
          </a:prstGeom>
          <a:ln w="12700">
            <a:solidFill>
              <a:srgbClr val="3F9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>
            <a:stCxn id="1575" idx="2"/>
            <a:endCxn id="1577" idx="0"/>
          </p:cNvCxnSpPr>
          <p:nvPr/>
        </p:nvCxnSpPr>
        <p:spPr>
          <a:xfrm>
            <a:off x="3631834" y="1696650"/>
            <a:ext cx="0" cy="129600"/>
          </a:xfrm>
          <a:prstGeom prst="line">
            <a:avLst/>
          </a:prstGeom>
          <a:ln w="12700">
            <a:solidFill>
              <a:srgbClr val="3F9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>
            <a:stCxn id="1577" idx="2"/>
            <a:endCxn id="1548" idx="0"/>
          </p:cNvCxnSpPr>
          <p:nvPr/>
        </p:nvCxnSpPr>
        <p:spPr>
          <a:xfrm>
            <a:off x="3631834" y="2148900"/>
            <a:ext cx="0" cy="1784160"/>
          </a:xfrm>
          <a:prstGeom prst="line">
            <a:avLst/>
          </a:prstGeom>
          <a:ln w="12700">
            <a:solidFill>
              <a:srgbClr val="3F9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>
            <a:stCxn id="1576" idx="2"/>
            <a:endCxn id="1587" idx="0"/>
          </p:cNvCxnSpPr>
          <p:nvPr/>
        </p:nvCxnSpPr>
        <p:spPr>
          <a:xfrm>
            <a:off x="2643660" y="2148900"/>
            <a:ext cx="0" cy="1784160"/>
          </a:xfrm>
          <a:prstGeom prst="line">
            <a:avLst/>
          </a:prstGeom>
          <a:ln w="12700">
            <a:solidFill>
              <a:srgbClr val="3F9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2" name="Přímá spojnice 1591"/>
          <p:cNvCxnSpPr>
            <a:stCxn id="1579" idx="2"/>
            <a:endCxn id="1582" idx="0"/>
          </p:cNvCxnSpPr>
          <p:nvPr/>
        </p:nvCxnSpPr>
        <p:spPr>
          <a:xfrm>
            <a:off x="4234095" y="2675130"/>
            <a:ext cx="0" cy="260280"/>
          </a:xfrm>
          <a:prstGeom prst="line">
            <a:avLst/>
          </a:prstGeom>
          <a:ln w="12700">
            <a:solidFill>
              <a:srgbClr val="3F9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4" name="Přímá spojnice 1593"/>
          <p:cNvCxnSpPr>
            <a:stCxn id="1578" idx="2"/>
            <a:endCxn id="1580" idx="0"/>
          </p:cNvCxnSpPr>
          <p:nvPr/>
        </p:nvCxnSpPr>
        <p:spPr>
          <a:xfrm>
            <a:off x="5385240" y="2148900"/>
            <a:ext cx="0" cy="203580"/>
          </a:xfrm>
          <a:prstGeom prst="line">
            <a:avLst/>
          </a:prstGeom>
          <a:ln w="12700">
            <a:solidFill>
              <a:srgbClr val="3F9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6" name="Přímá spojnice 1595"/>
          <p:cNvCxnSpPr>
            <a:stCxn id="1580" idx="2"/>
            <a:endCxn id="1583" idx="0"/>
          </p:cNvCxnSpPr>
          <p:nvPr/>
        </p:nvCxnSpPr>
        <p:spPr>
          <a:xfrm>
            <a:off x="5385240" y="2675130"/>
            <a:ext cx="0" cy="260280"/>
          </a:xfrm>
          <a:prstGeom prst="line">
            <a:avLst/>
          </a:prstGeom>
          <a:ln w="12700">
            <a:solidFill>
              <a:srgbClr val="3F9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8" name="Přímá spojnice 1597"/>
          <p:cNvCxnSpPr>
            <a:stCxn id="1581" idx="2"/>
            <a:endCxn id="1584" idx="0"/>
          </p:cNvCxnSpPr>
          <p:nvPr/>
        </p:nvCxnSpPr>
        <p:spPr>
          <a:xfrm>
            <a:off x="6532740" y="2832810"/>
            <a:ext cx="0" cy="102600"/>
          </a:xfrm>
          <a:prstGeom prst="line">
            <a:avLst/>
          </a:prstGeom>
          <a:ln w="12700">
            <a:solidFill>
              <a:srgbClr val="3F9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6" name="Přímá spojnice 1535"/>
          <p:cNvCxnSpPr>
            <a:stCxn id="1585" idx="2"/>
            <a:endCxn id="1549" idx="0"/>
          </p:cNvCxnSpPr>
          <p:nvPr/>
        </p:nvCxnSpPr>
        <p:spPr>
          <a:xfrm>
            <a:off x="4816620" y="3791310"/>
            <a:ext cx="0" cy="141750"/>
          </a:xfrm>
          <a:prstGeom prst="line">
            <a:avLst/>
          </a:prstGeom>
          <a:ln w="12700">
            <a:solidFill>
              <a:srgbClr val="3F9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8" name="Přímá spojnice 1537"/>
          <p:cNvCxnSpPr>
            <a:stCxn id="1586" idx="2"/>
            <a:endCxn id="1550" idx="0"/>
          </p:cNvCxnSpPr>
          <p:nvPr/>
        </p:nvCxnSpPr>
        <p:spPr>
          <a:xfrm>
            <a:off x="5968440" y="3791310"/>
            <a:ext cx="0" cy="141750"/>
          </a:xfrm>
          <a:prstGeom prst="line">
            <a:avLst/>
          </a:prstGeom>
          <a:ln w="12700">
            <a:solidFill>
              <a:srgbClr val="3F9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0" name="Pravoúhlá spojnice 1539"/>
          <p:cNvCxnSpPr>
            <a:stCxn id="1575" idx="2"/>
            <a:endCxn id="1576" idx="0"/>
          </p:cNvCxnSpPr>
          <p:nvPr/>
        </p:nvCxnSpPr>
        <p:spPr>
          <a:xfrm rot="5400000">
            <a:off x="3072947" y="1267363"/>
            <a:ext cx="129600" cy="988174"/>
          </a:xfrm>
          <a:prstGeom prst="bentConnector3">
            <a:avLst/>
          </a:prstGeom>
          <a:ln w="12700">
            <a:solidFill>
              <a:srgbClr val="3F9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2" name="Pravoúhlá spojnice 1541"/>
          <p:cNvCxnSpPr>
            <a:stCxn id="1575" idx="2"/>
            <a:endCxn id="1578" idx="0"/>
          </p:cNvCxnSpPr>
          <p:nvPr/>
        </p:nvCxnSpPr>
        <p:spPr>
          <a:xfrm rot="16200000" flipH="1">
            <a:off x="4443737" y="884747"/>
            <a:ext cx="129600" cy="1753406"/>
          </a:xfrm>
          <a:prstGeom prst="bentConnector3">
            <a:avLst/>
          </a:prstGeom>
          <a:ln w="12700">
            <a:solidFill>
              <a:srgbClr val="3F9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4" name="Pravoúhlá spojnice 1543"/>
          <p:cNvCxnSpPr>
            <a:stCxn id="1582" idx="2"/>
            <a:endCxn id="1585" idx="0"/>
          </p:cNvCxnSpPr>
          <p:nvPr/>
        </p:nvCxnSpPr>
        <p:spPr>
          <a:xfrm rot="16200000" flipH="1">
            <a:off x="4420057" y="3072097"/>
            <a:ext cx="210600" cy="582525"/>
          </a:xfrm>
          <a:prstGeom prst="bentConnector3">
            <a:avLst/>
          </a:prstGeom>
          <a:ln w="12700">
            <a:solidFill>
              <a:srgbClr val="3F9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6" name="Pravoúhlá spojnice 1545"/>
          <p:cNvCxnSpPr>
            <a:stCxn id="1578" idx="2"/>
            <a:endCxn id="1579" idx="0"/>
          </p:cNvCxnSpPr>
          <p:nvPr/>
        </p:nvCxnSpPr>
        <p:spPr>
          <a:xfrm rot="5400000">
            <a:off x="4707878" y="1675118"/>
            <a:ext cx="203580" cy="1151145"/>
          </a:xfrm>
          <a:prstGeom prst="bentConnector3">
            <a:avLst/>
          </a:prstGeom>
          <a:ln w="12700">
            <a:solidFill>
              <a:srgbClr val="3F9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0" name="Pravoúhlá spojnice 1599"/>
          <p:cNvCxnSpPr>
            <a:stCxn id="1578" idx="2"/>
            <a:endCxn id="1581" idx="0"/>
          </p:cNvCxnSpPr>
          <p:nvPr/>
        </p:nvCxnSpPr>
        <p:spPr>
          <a:xfrm rot="16200000" flipH="1">
            <a:off x="5857200" y="1676940"/>
            <a:ext cx="203580" cy="1147500"/>
          </a:xfrm>
          <a:prstGeom prst="bentConnector3">
            <a:avLst/>
          </a:prstGeom>
          <a:ln w="12700">
            <a:solidFill>
              <a:srgbClr val="3F9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2" name="Pravoúhlá spojnice 1601"/>
          <p:cNvCxnSpPr>
            <a:stCxn id="1583" idx="2"/>
            <a:endCxn id="1585" idx="0"/>
          </p:cNvCxnSpPr>
          <p:nvPr/>
        </p:nvCxnSpPr>
        <p:spPr>
          <a:xfrm rot="5400000">
            <a:off x="4995630" y="3079050"/>
            <a:ext cx="210600" cy="568620"/>
          </a:xfrm>
          <a:prstGeom prst="bentConnector3">
            <a:avLst/>
          </a:prstGeom>
          <a:ln w="12700">
            <a:solidFill>
              <a:srgbClr val="3F9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4" name="Pravoúhlá spojnice 1603"/>
          <p:cNvCxnSpPr>
            <a:stCxn id="1583" idx="2"/>
            <a:endCxn id="1586" idx="0"/>
          </p:cNvCxnSpPr>
          <p:nvPr/>
        </p:nvCxnSpPr>
        <p:spPr>
          <a:xfrm rot="16200000" flipH="1">
            <a:off x="5571540" y="3071760"/>
            <a:ext cx="210600" cy="583200"/>
          </a:xfrm>
          <a:prstGeom prst="bentConnector3">
            <a:avLst/>
          </a:prstGeom>
          <a:ln w="12700">
            <a:solidFill>
              <a:srgbClr val="3F9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6" name="Pravoúhlá spojnice 1605"/>
          <p:cNvCxnSpPr>
            <a:stCxn id="1584" idx="2"/>
            <a:endCxn id="1586" idx="0"/>
          </p:cNvCxnSpPr>
          <p:nvPr/>
        </p:nvCxnSpPr>
        <p:spPr>
          <a:xfrm rot="5400000">
            <a:off x="6145290" y="3081210"/>
            <a:ext cx="210600" cy="564300"/>
          </a:xfrm>
          <a:prstGeom prst="bentConnector3">
            <a:avLst/>
          </a:prstGeom>
          <a:ln w="12700">
            <a:solidFill>
              <a:srgbClr val="3F9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8138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="" xmlns:a16="http://schemas.microsoft.com/office/drawing/2014/main" id="{81E6979E-3D2B-4E16-B6F1-715B15909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59" y="3143238"/>
            <a:ext cx="6309341" cy="1623047"/>
          </a:xfrm>
        </p:spPr>
        <p:txBody>
          <a:bodyPr/>
          <a:lstStyle/>
          <a:p>
            <a:r>
              <a:rPr lang="cs-CZ" dirty="0"/>
              <a:t>Jaké jsou možnosti detekce a terapie FS v sekundární prevenci ve spolupráci s neurology</a:t>
            </a:r>
          </a:p>
        </p:txBody>
      </p:sp>
    </p:spTree>
    <p:extLst>
      <p:ext uri="{BB962C8B-B14F-4D97-AF65-F5344CB8AC3E}">
        <p14:creationId xmlns:p14="http://schemas.microsoft.com/office/powerpoint/2010/main" val="3566420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6486CDE-666D-4081-878A-6BA784CCB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0" dirty="0"/>
              <a:t>Klinický standard pro diagnostiku a léčbu</a:t>
            </a:r>
            <a:br>
              <a:rPr lang="cs-CZ" b="0" dirty="0"/>
            </a:br>
            <a:r>
              <a:rPr lang="cs-CZ" b="0" dirty="0"/>
              <a:t>pacientů s ischemickou cévní mozkovou příhodou</a:t>
            </a:r>
            <a:br>
              <a:rPr lang="cs-CZ" b="0" dirty="0"/>
            </a:br>
            <a:r>
              <a:rPr lang="pt-BR" b="0" dirty="0"/>
              <a:t>a s tranzitorní ischemickou atakou – verze 2016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="" xmlns:a16="http://schemas.microsoft.com/office/drawing/2014/main" id="{3273FCAD-AC92-492E-BDB9-63AF1B31F87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194586" y="1291604"/>
            <a:ext cx="4206194" cy="331214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8DFA2B17-3DD9-4088-882C-8581220C63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Škoda O. </a:t>
            </a:r>
            <a:r>
              <a:rPr lang="cs-CZ" dirty="0" err="1"/>
              <a:t>Cesk</a:t>
            </a:r>
            <a:r>
              <a:rPr lang="cs-CZ" dirty="0"/>
              <a:t> Slov </a:t>
            </a:r>
            <a:r>
              <a:rPr lang="cs-CZ" dirty="0" err="1"/>
              <a:t>Neurol</a:t>
            </a:r>
            <a:r>
              <a:rPr lang="cs-CZ" dirty="0"/>
              <a:t> N 2016; 79/ 112(3): 351– 363 351</a:t>
            </a:r>
          </a:p>
        </p:txBody>
      </p:sp>
    </p:spTree>
    <p:extLst>
      <p:ext uri="{BB962C8B-B14F-4D97-AF65-F5344CB8AC3E}">
        <p14:creationId xmlns:p14="http://schemas.microsoft.com/office/powerpoint/2010/main" val="182118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BFA7E7B-FF82-4D83-B8FD-AA0EA842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Cíle detekce fibrilace síní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6E88E9CD-5F61-42CE-82E2-2BE9C2DB8D4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monitoring of atrial fibrillation (AF) is </a:t>
            </a:r>
            <a:r>
              <a:rPr lang="en-US" b="1" dirty="0">
                <a:solidFill>
                  <a:schemeClr val="tx1"/>
                </a:solidFill>
              </a:rPr>
              <a:t>performed using a variety of tools</a:t>
            </a:r>
            <a:r>
              <a:rPr lang="en-US" dirty="0">
                <a:solidFill>
                  <a:schemeClr val="tx1"/>
                </a:solidFill>
              </a:rPr>
              <a:t>, ranging from the conventional </a:t>
            </a:r>
            <a:r>
              <a:rPr lang="en-US" dirty="0" err="1">
                <a:solidFill>
                  <a:schemeClr val="tx1"/>
                </a:solidFill>
              </a:rPr>
              <a:t>Holter</a:t>
            </a:r>
            <a:r>
              <a:rPr lang="en-US" dirty="0">
                <a:solidFill>
                  <a:schemeClr val="tx1"/>
                </a:solidFill>
              </a:rPr>
              <a:t> electrocardiogram to modern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implantable loop recording with remote data exchange.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main clinical areas in AF where monitoring is crucial for decision-making are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catheter and surgical ablation, as well as anticoagulation to prevent strokes.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Identifying the patient cohort at risk </a:t>
            </a:r>
            <a:r>
              <a:rPr lang="en-US" dirty="0">
                <a:solidFill>
                  <a:schemeClr val="tx1"/>
                </a:solidFill>
              </a:rPr>
              <a:t>– e.g., those </a:t>
            </a:r>
            <a:r>
              <a:rPr lang="en-US" b="1" dirty="0">
                <a:solidFill>
                  <a:schemeClr val="tx1"/>
                </a:solidFill>
              </a:rPr>
              <a:t>with subclinical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silent AF </a:t>
            </a:r>
            <a:r>
              <a:rPr lang="en-US" dirty="0">
                <a:solidFill>
                  <a:schemeClr val="tx1"/>
                </a:solidFill>
              </a:rPr>
              <a:t>– is a challenge.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 addition, the </a:t>
            </a:r>
            <a:r>
              <a:rPr lang="en-US" b="1" dirty="0">
                <a:solidFill>
                  <a:schemeClr val="tx1"/>
                </a:solidFill>
              </a:rPr>
              <a:t>interaction of AF with implanted devices </a:t>
            </a:r>
            <a:r>
              <a:rPr lang="en-US" dirty="0">
                <a:solidFill>
                  <a:schemeClr val="tx1"/>
                </a:solidFill>
              </a:rPr>
              <a:t>– e.g. AF-triggered inadequate shock therapy – should be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 object of continuous monitoring. The prevention of inadequate shock delivery in particular is of major clinical importance.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/>
              <a:t>www: escardio.org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64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787" y="303498"/>
            <a:ext cx="8563476" cy="40164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 smtClean="0"/>
              <a:t>Doporučení CVS ČSN 2018</a:t>
            </a:r>
            <a:endParaRPr lang="en-US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806" y="3597864"/>
            <a:ext cx="8563475" cy="1242138"/>
          </a:xfrm>
        </p:spPr>
        <p:txBody>
          <a:bodyPr/>
          <a:lstStyle/>
          <a:p>
            <a:r>
              <a:rPr lang="cs-CZ" sz="1800" dirty="0" smtClean="0"/>
              <a:t>Pacienti s kryptogenní </a:t>
            </a:r>
            <a:r>
              <a:rPr lang="cs-CZ" sz="1800" dirty="0" err="1" smtClean="0"/>
              <a:t>iCMP</a:t>
            </a:r>
            <a:r>
              <a:rPr lang="cs-CZ" sz="1800" smtClean="0"/>
              <a:t>/ESUS:</a:t>
            </a:r>
            <a:endParaRPr lang="cs-CZ" sz="1800" dirty="0" smtClean="0"/>
          </a:p>
          <a:p>
            <a:pPr lvl="1">
              <a:buFont typeface="Arial" pitchFamily="34" charset="0"/>
              <a:buChar char="•"/>
            </a:pPr>
            <a:r>
              <a:rPr lang="cs-CZ" sz="1400" dirty="0" smtClean="0"/>
              <a:t>Klinické, radiologické známky svědčící pro </a:t>
            </a:r>
            <a:r>
              <a:rPr lang="cs-CZ" sz="1400" dirty="0" err="1" smtClean="0"/>
              <a:t>embolizační</a:t>
            </a:r>
            <a:r>
              <a:rPr lang="cs-CZ" sz="1400" dirty="0" smtClean="0"/>
              <a:t> CMP</a:t>
            </a:r>
          </a:p>
          <a:p>
            <a:pPr lvl="1">
              <a:buFont typeface="Arial" pitchFamily="34" charset="0"/>
              <a:buChar char="•"/>
            </a:pPr>
            <a:r>
              <a:rPr lang="cs-CZ" sz="1400" dirty="0" smtClean="0"/>
              <a:t>Laboratorní nebo ECHO charakteristiky sdružené s FS</a:t>
            </a:r>
          </a:p>
          <a:p>
            <a:pPr lvl="1">
              <a:buFont typeface="Arial" pitchFamily="34" charset="0"/>
              <a:buChar char="•"/>
            </a:pPr>
            <a:r>
              <a:rPr lang="cs-CZ" sz="1400" dirty="0" smtClean="0"/>
              <a:t>Negativní 24h EKG-</a:t>
            </a:r>
            <a:r>
              <a:rPr lang="cs-CZ" sz="1400" dirty="0" err="1" smtClean="0"/>
              <a:t>Holter</a:t>
            </a:r>
            <a:r>
              <a:rPr lang="cs-CZ" sz="1400" dirty="0" smtClean="0"/>
              <a:t> nebo telemetrie během hospitalizace</a:t>
            </a:r>
            <a:endParaRPr lang="en-US" sz="1400" dirty="0" smtClean="0"/>
          </a:p>
          <a:p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9" y="951570"/>
            <a:ext cx="5017317" cy="2477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179512" y="4785997"/>
            <a:ext cx="259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err="1" smtClean="0">
                <a:solidFill>
                  <a:schemeClr val="tx1"/>
                </a:solidFill>
                <a:latin typeface="Calibri" pitchFamily="34" charset="0"/>
              </a:rPr>
              <a:t>Šaňák</a:t>
            </a:r>
            <a:r>
              <a:rPr lang="cs-CZ" sz="1200" i="1" dirty="0" smtClean="0">
                <a:solidFill>
                  <a:schemeClr val="tx1"/>
                </a:solidFill>
                <a:latin typeface="Calibri" pitchFamily="34" charset="0"/>
              </a:rPr>
              <a:t> D, </a:t>
            </a:r>
            <a:r>
              <a:rPr lang="cs-CZ" sz="1200" i="1" dirty="0" err="1" smtClean="0">
                <a:solidFill>
                  <a:schemeClr val="tx1"/>
                </a:solidFill>
                <a:latin typeface="Calibri" pitchFamily="34" charset="0"/>
              </a:rPr>
              <a:t>et</a:t>
            </a:r>
            <a:r>
              <a:rPr lang="cs-CZ" sz="12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1200" i="1" dirty="0" err="1" smtClean="0">
                <a:solidFill>
                  <a:schemeClr val="tx1"/>
                </a:solidFill>
                <a:latin typeface="Calibri" pitchFamily="34" charset="0"/>
              </a:rPr>
              <a:t>al</a:t>
            </a:r>
            <a:r>
              <a:rPr lang="cs-CZ" sz="1200" i="1" dirty="0" smtClean="0">
                <a:solidFill>
                  <a:schemeClr val="tx1"/>
                </a:solidFill>
                <a:latin typeface="Calibri" pitchFamily="34" charset="0"/>
              </a:rPr>
              <a:t>. ČSNN 2018</a:t>
            </a:r>
            <a:endParaRPr lang="en-US" sz="12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746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05445D-5ACC-4D6A-873A-FD7B07F37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ECG, cardiac monitoring, and echocardiography to exclude major-risk cardioembolic sources</a:t>
            </a:r>
            <a:endParaRPr lang="en-GB" dirty="0"/>
          </a:p>
        </p:txBody>
      </p:sp>
      <p:pic>
        <p:nvPicPr>
          <p:cNvPr id="11" name="Picture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97384"/>
            <a:ext cx="4003675" cy="3002756"/>
          </a:xfrm>
        </p:spPr>
      </p:pic>
      <p:sp>
        <p:nvSpPr>
          <p:cNvPr id="8" name="Zástupný symbol pro obsah 7"/>
          <p:cNvSpPr>
            <a:spLocks noGrp="1"/>
          </p:cNvSpPr>
          <p:nvPr>
            <p:ph sz="quarter" idx="16"/>
          </p:nvPr>
        </p:nvSpPr>
        <p:spPr>
          <a:xfrm>
            <a:off x="4754879" y="1738745"/>
            <a:ext cx="4004215" cy="2563092"/>
          </a:xfrm>
        </p:spPr>
        <p:txBody>
          <a:bodyPr numCol="2"/>
          <a:lstStyle/>
          <a:p>
            <a:pPr marL="179388" indent="-179388"/>
            <a:r>
              <a:rPr lang="en-GB" sz="1600" dirty="0"/>
              <a:t>Atrial fibrillation</a:t>
            </a:r>
          </a:p>
          <a:p>
            <a:pPr marL="179388" indent="-179388"/>
            <a:r>
              <a:rPr lang="en-GB" sz="1600" dirty="0"/>
              <a:t>Sustained atrial flutter</a:t>
            </a:r>
          </a:p>
          <a:p>
            <a:pPr marL="179388" indent="-179388"/>
            <a:r>
              <a:rPr lang="en-GB" sz="1600" dirty="0" err="1"/>
              <a:t>Intracardiac</a:t>
            </a:r>
            <a:r>
              <a:rPr lang="en-GB" sz="1600" dirty="0"/>
              <a:t> thrombus</a:t>
            </a:r>
          </a:p>
          <a:p>
            <a:pPr marL="179388" indent="-179388"/>
            <a:r>
              <a:rPr lang="en-GB" sz="1600" dirty="0"/>
              <a:t>Prosthetic valve </a:t>
            </a:r>
          </a:p>
          <a:p>
            <a:pPr marL="179388" indent="-179388"/>
            <a:r>
              <a:rPr lang="en-GB" sz="1600" dirty="0"/>
              <a:t>Atrial </a:t>
            </a:r>
            <a:r>
              <a:rPr lang="en-GB" sz="1600" dirty="0" err="1"/>
              <a:t>myxoma</a:t>
            </a:r>
            <a:r>
              <a:rPr lang="en-GB" sz="1600" dirty="0"/>
              <a:t> or other cardiac tumours</a:t>
            </a:r>
          </a:p>
          <a:p>
            <a:pPr marL="179388" indent="-179388"/>
            <a:r>
              <a:rPr lang="en-GB" sz="1600" dirty="0"/>
              <a:t>Mitral stenosis </a:t>
            </a:r>
          </a:p>
          <a:p>
            <a:pPr marL="179388" indent="-179388"/>
            <a:r>
              <a:rPr lang="en-GB" sz="1600" dirty="0"/>
              <a:t>Recent (&lt;4 weeks) myocardial infarction</a:t>
            </a:r>
          </a:p>
          <a:p>
            <a:pPr marL="179388" indent="-179388"/>
            <a:r>
              <a:rPr lang="en-GB" sz="1600" dirty="0"/>
              <a:t>LVEF &lt;30%</a:t>
            </a:r>
          </a:p>
          <a:p>
            <a:pPr marL="179388" indent="-179388"/>
            <a:r>
              <a:rPr lang="en-GB" sz="1600" dirty="0" err="1"/>
              <a:t>Valvular</a:t>
            </a:r>
            <a:r>
              <a:rPr lang="en-GB" sz="1600" dirty="0"/>
              <a:t> </a:t>
            </a:r>
            <a:r>
              <a:rPr lang="en-GB" sz="1600" dirty="0" err="1"/>
              <a:t>vegetations</a:t>
            </a:r>
            <a:endParaRPr lang="en-GB" sz="1600" dirty="0"/>
          </a:p>
          <a:p>
            <a:pPr marL="179388" indent="-179388"/>
            <a:r>
              <a:rPr lang="en-GB" sz="1600" dirty="0"/>
              <a:t>Infective endocarditis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Hart et al. Lancet Neurol 2014</a:t>
            </a:r>
            <a:endParaRPr lang="en-GB" dirty="0"/>
          </a:p>
        </p:txBody>
      </p:sp>
      <p:sp>
        <p:nvSpPr>
          <p:cNvPr id="16" name="Zástupný symbol pro obsah 7"/>
          <p:cNvSpPr txBox="1">
            <a:spLocks/>
          </p:cNvSpPr>
          <p:nvPr/>
        </p:nvSpPr>
        <p:spPr>
          <a:xfrm>
            <a:off x="4754885" y="1299223"/>
            <a:ext cx="4004215" cy="328705"/>
          </a:xfrm>
          <a:prstGeom prst="rect">
            <a:avLst/>
          </a:prstGeom>
        </p:spPr>
        <p:txBody>
          <a:bodyPr vert="horz" lIns="51206" tIns="25603" rIns="51206" bIns="25603" rtlCol="0">
            <a:spAutoFit/>
          </a:bodyPr>
          <a:lstStyle>
            <a:lvl1pPr marL="268288" indent="-268288" algn="l" defTabSz="768090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defTabSz="768090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8288" algn="l" defTabSz="768090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8288" algn="l" defTabSz="768090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8888" indent="-185738" algn="l" defTabSz="768090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12247" indent="-192022" algn="l" defTabSz="768090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6292" indent="-192022" algn="l" defTabSz="768090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37" indent="-192022" algn="l" defTabSz="768090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4382" indent="-192022" algn="l" defTabSz="768090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/>
              <a:t>Major-risk </a:t>
            </a:r>
            <a:r>
              <a:rPr lang="en-GB" sz="2000" b="1" dirty="0" err="1"/>
              <a:t>cardioembolic</a:t>
            </a:r>
            <a:r>
              <a:rPr lang="en-GB" sz="2000" b="1" dirty="0"/>
              <a:t> sources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642288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05E3185-0A46-47EF-AC39-E416713F5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000" y="3143238"/>
            <a:ext cx="5868000" cy="1623047"/>
          </a:xfrm>
        </p:spPr>
        <p:txBody>
          <a:bodyPr/>
          <a:lstStyle/>
          <a:p>
            <a:r>
              <a:rPr lang="cs-CZ" dirty="0"/>
              <a:t>Optimální prevence CMP/TIA na úrovni kardiologických ambulancí</a:t>
            </a:r>
          </a:p>
        </p:txBody>
      </p:sp>
    </p:spTree>
    <p:extLst>
      <p:ext uri="{BB962C8B-B14F-4D97-AF65-F5344CB8AC3E}">
        <p14:creationId xmlns:p14="http://schemas.microsoft.com/office/powerpoint/2010/main" val="3410918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B04DD1D-EB19-4C9A-B011-D0F1F031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1. Koho intenzivně monitorovat – detekce FS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DEAAF8E-2436-45AF-9F31-FA7F4E10C3B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/>
              <a:t>Nad rámec dokumentovaných pacientů s FS --&gt; zaměřit se na </a:t>
            </a:r>
            <a:r>
              <a:rPr lang="cs-CZ" dirty="0" err="1"/>
              <a:t>polymorbidní</a:t>
            </a:r>
            <a:r>
              <a:rPr lang="cs-CZ" dirty="0"/>
              <a:t> pacienty &gt; 65 let</a:t>
            </a:r>
          </a:p>
          <a:p>
            <a:r>
              <a:rPr lang="cs-CZ" dirty="0"/>
              <a:t>Čím vyšší CHADS</a:t>
            </a:r>
            <a:r>
              <a:rPr lang="cs-CZ" baseline="-25000" dirty="0"/>
              <a:t>2</a:t>
            </a:r>
            <a:r>
              <a:rPr lang="cs-CZ" dirty="0"/>
              <a:t>DS</a:t>
            </a:r>
            <a:r>
              <a:rPr lang="cs-CZ" baseline="-25000" dirty="0"/>
              <a:t>2</a:t>
            </a:r>
            <a:r>
              <a:rPr lang="cs-CZ" dirty="0"/>
              <a:t>VASc skóre, tím vyšší pravděpodobnost detekce FS i u asymptomatických pacientů</a:t>
            </a:r>
          </a:p>
          <a:p>
            <a:r>
              <a:rPr lang="cs-CZ" dirty="0"/>
              <a:t>Monitorovat pacienty s palpitacemi, </a:t>
            </a:r>
            <a:r>
              <a:rPr lang="cs-CZ" dirty="0" err="1"/>
              <a:t>presynkopami</a:t>
            </a:r>
            <a:r>
              <a:rPr lang="cs-CZ" dirty="0"/>
              <a:t>, synkopami, nejasným neurologickým závěrem i po vyšetření neurologem …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583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A566668-56D9-44B9-AB1E-F2FE965B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2. Jak monitorovat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9038B9D5-D1F0-43DA-8BEA-9E9E7433C90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60363" indent="-360363">
              <a:spcBef>
                <a:spcPts val="1800"/>
              </a:spcBef>
              <a:buAutoNum type="arabicPeriod"/>
            </a:pPr>
            <a:r>
              <a:rPr lang="cs-CZ" dirty="0"/>
              <a:t>Využití vlastních základních zdrojů monitorace</a:t>
            </a:r>
          </a:p>
          <a:p>
            <a:pPr marL="360363" indent="-360363">
              <a:spcBef>
                <a:spcPts val="1800"/>
              </a:spcBef>
              <a:buAutoNum type="arabicPeriod"/>
            </a:pPr>
            <a:r>
              <a:rPr lang="cs-CZ" dirty="0"/>
              <a:t>Obecně však platí – „čím delší, tím </a:t>
            </a:r>
            <a:r>
              <a:rPr lang="cs-CZ" dirty="0" err="1"/>
              <a:t>výtěžnější</a:t>
            </a:r>
            <a:r>
              <a:rPr lang="cs-CZ" dirty="0"/>
              <a:t>“</a:t>
            </a:r>
          </a:p>
          <a:p>
            <a:pPr marL="360363" indent="-360363">
              <a:spcBef>
                <a:spcPts val="1800"/>
              </a:spcBef>
              <a:buAutoNum type="arabicPeriod"/>
            </a:pPr>
            <a:r>
              <a:rPr lang="cs-CZ" dirty="0"/>
              <a:t>Pořízení dlouhodobých </a:t>
            </a:r>
            <a:r>
              <a:rPr lang="cs-CZ" dirty="0" err="1"/>
              <a:t>holterovských</a:t>
            </a:r>
            <a:r>
              <a:rPr lang="cs-CZ" dirty="0"/>
              <a:t> systémů</a:t>
            </a:r>
          </a:p>
          <a:p>
            <a:pPr marL="360363" indent="-360363">
              <a:spcBef>
                <a:spcPts val="1800"/>
              </a:spcBef>
              <a:buAutoNum type="arabicPeriod"/>
            </a:pPr>
            <a:r>
              <a:rPr lang="cs-CZ" dirty="0" err="1"/>
              <a:t>Outsorsing</a:t>
            </a:r>
            <a:r>
              <a:rPr lang="cs-CZ" dirty="0"/>
              <a:t> – projekt pro pacienty VZP, OZP …</a:t>
            </a:r>
          </a:p>
          <a:p>
            <a:pPr marL="360363" indent="-360363">
              <a:spcBef>
                <a:spcPts val="1800"/>
              </a:spcBef>
              <a:buAutoNum type="arabicPeriod"/>
            </a:pPr>
            <a:r>
              <a:rPr lang="cs-CZ" dirty="0"/>
              <a:t>AHRE epizody </a:t>
            </a:r>
            <a:r>
              <a:rPr lang="cs-CZ" dirty="0" err="1"/>
              <a:t>implantabilních</a:t>
            </a:r>
            <a:r>
              <a:rPr lang="cs-CZ" dirty="0"/>
              <a:t> přístrojů</a:t>
            </a:r>
          </a:p>
          <a:p>
            <a:pPr marL="360363" indent="-360363">
              <a:spcBef>
                <a:spcPts val="1800"/>
              </a:spcBef>
              <a:buAutoNum type="arabicPeriod"/>
            </a:pPr>
            <a:r>
              <a:rPr lang="cs-CZ" dirty="0"/>
              <a:t>Komerční monitorace ve vlastní režii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707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27AFC9C-B6DA-40E9-82B3-C46669A8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3. Jak postupovat při detekci FS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3B84ADB-B3F1-43C4-9FE0-8FB13B50C5A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891065"/>
            <a:ext cx="8280000" cy="3609073"/>
          </a:xfrm>
        </p:spPr>
        <p:txBody>
          <a:bodyPr/>
          <a:lstStyle/>
          <a:p>
            <a:pPr marL="360363" indent="-360363">
              <a:buAutoNum type="arabicPeriod"/>
            </a:pPr>
            <a:r>
              <a:rPr lang="cs-CZ" sz="2400" dirty="0"/>
              <a:t>Kompletní klinické vyšetření pacienta</a:t>
            </a:r>
          </a:p>
          <a:p>
            <a:pPr marL="360363" indent="-360363">
              <a:buAutoNum type="arabicPeriod"/>
            </a:pPr>
            <a:r>
              <a:rPr lang="cs-CZ" sz="2400" dirty="0"/>
              <a:t>Vyloučení sekundárních příčin</a:t>
            </a:r>
          </a:p>
          <a:p>
            <a:pPr marL="360363" indent="-360363">
              <a:buAutoNum type="arabicPeriod"/>
            </a:pPr>
            <a:r>
              <a:rPr lang="cs-CZ" sz="2400" dirty="0"/>
              <a:t>Stanovení rizika </a:t>
            </a:r>
            <a:r>
              <a:rPr lang="cs-CZ" sz="2400" dirty="0" err="1"/>
              <a:t>tromboembolismu</a:t>
            </a:r>
            <a:endParaRPr lang="cs-CZ" sz="2400" dirty="0"/>
          </a:p>
          <a:p>
            <a:pPr marL="360363" indent="-360363">
              <a:buAutoNum type="arabicPeriod"/>
            </a:pPr>
            <a:r>
              <a:rPr lang="cs-CZ" sz="2400" dirty="0"/>
              <a:t>Zahájení antikoagulační terapie </a:t>
            </a:r>
            <a:r>
              <a:rPr lang="cs-CZ" sz="2400" dirty="0" smtClean="0"/>
              <a:t>warfarinem –</a:t>
            </a:r>
            <a:r>
              <a:rPr lang="cs-CZ" sz="2400" dirty="0" smtClean="0">
                <a:solidFill>
                  <a:srgbClr val="FF0000"/>
                </a:solidFill>
              </a:rPr>
              <a:t> převod na NOACs (ESC 2016) při splnění indikačních omezení – nejvhodnější pravidlo 2 ze 6 </a:t>
            </a:r>
          </a:p>
          <a:p>
            <a:pPr marL="360363" indent="-360363">
              <a:buAutoNum type="arabicPeriod"/>
            </a:pPr>
            <a:r>
              <a:rPr lang="cs-CZ" sz="2400" dirty="0" smtClean="0"/>
              <a:t>Stanovení </a:t>
            </a:r>
            <a:r>
              <a:rPr lang="cs-CZ" sz="2400" dirty="0"/>
              <a:t>cíle managementu FS – kontrola rytmu x kontrola frekvence</a:t>
            </a:r>
          </a:p>
          <a:p>
            <a:pPr marL="360363" indent="-360363">
              <a:buAutoNum type="arabicPeriod"/>
            </a:pPr>
            <a:r>
              <a:rPr lang="cs-CZ" sz="2400" dirty="0"/>
              <a:t>Komunikace s KC – ablace, chirurgie + MAZE, uzávěr ouška LS, event. další postupy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65322F72-6CA6-450F-BEDB-BE5DDB1AAD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918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B2840A1-FAF1-4698-9513-98ABF7979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4. Správná práce s rozpočtem ambulance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07E6175-4363-421C-B7C2-58A0AA31322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60363" indent="-360363">
              <a:buAutoNum type="arabicPeriod"/>
            </a:pPr>
            <a:r>
              <a:rPr lang="cs-CZ" dirty="0"/>
              <a:t>Samozřejmě je nutné dodržovat preskripční limitace </a:t>
            </a:r>
            <a:r>
              <a:rPr lang="cs-CZ" dirty="0" smtClean="0"/>
              <a:t>NOAC </a:t>
            </a:r>
          </a:p>
          <a:p>
            <a:pPr marL="360363" indent="-360363">
              <a:buAutoNum type="arabicPeriod"/>
            </a:pPr>
            <a:r>
              <a:rPr lang="cs-CZ" dirty="0" smtClean="0"/>
              <a:t>Definice</a:t>
            </a:r>
            <a:r>
              <a:rPr lang="cs-CZ" dirty="0"/>
              <a:t>, komu při splnění indikačních kritérií bude NOAC předepsán – hlavně dlouhodobá adherence k léčbě, komorbidity, bezpečnost, efektivita…</a:t>
            </a:r>
          </a:p>
          <a:p>
            <a:pPr marL="360363" indent="-360363">
              <a:buAutoNum type="arabicPeriod"/>
            </a:pPr>
            <a:r>
              <a:rPr lang="cs-CZ" dirty="0"/>
              <a:t>Problém: Doporučení KV center x realita ambulantních rozpočtů</a:t>
            </a:r>
          </a:p>
          <a:p>
            <a:pPr marL="360363" indent="-360363">
              <a:buAutoNum type="arabicPeriod"/>
            </a:pPr>
            <a:r>
              <a:rPr lang="cs-CZ" dirty="0"/>
              <a:t>Hranice ekonomické bezpečnosti: 50 % pacientů indikovaných k AK terapii může být léčeno </a:t>
            </a:r>
            <a:r>
              <a:rPr lang="cs-CZ" dirty="0" smtClean="0"/>
              <a:t>NOAC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EE3396AE-5ACF-4E4A-8CF5-07C994FE06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431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F95226D-FA7C-49C3-8B69-366B24033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5391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828960B-203D-49B7-8434-FC06E752B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Take</a:t>
            </a:r>
            <a:r>
              <a:rPr lang="cs-CZ" dirty="0"/>
              <a:t> </a:t>
            </a:r>
            <a:r>
              <a:rPr lang="cs-CZ" dirty="0" err="1"/>
              <a:t>home</a:t>
            </a:r>
            <a:r>
              <a:rPr lang="cs-CZ" dirty="0"/>
              <a:t> </a:t>
            </a:r>
            <a:r>
              <a:rPr lang="cs-CZ" dirty="0" err="1" smtClean="0"/>
              <a:t>message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A7AA633-0AE8-4678-BBB8-2DFB20B255D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/>
              <a:t>Monitorujte nad rámec pacientů se známou FS </a:t>
            </a:r>
            <a:r>
              <a:rPr lang="cs-CZ" dirty="0" err="1"/>
              <a:t>polymorbidní</a:t>
            </a:r>
            <a:r>
              <a:rPr lang="cs-CZ" dirty="0"/>
              <a:t> rizikové pro FS asymptomatické pacienty</a:t>
            </a:r>
          </a:p>
          <a:p>
            <a:r>
              <a:rPr lang="cs-CZ" dirty="0"/>
              <a:t>Využívejte moderních technologií monitorace, které by měly být dostupné v každé ambulanci</a:t>
            </a:r>
          </a:p>
          <a:p>
            <a:r>
              <a:rPr lang="cs-CZ" dirty="0"/>
              <a:t>Motivujte pacienty k </a:t>
            </a:r>
            <a:r>
              <a:rPr lang="cs-CZ" dirty="0" err="1"/>
              <a:t>selfmonitoringu</a:t>
            </a:r>
            <a:r>
              <a:rPr lang="cs-CZ" dirty="0"/>
              <a:t> tepu</a:t>
            </a:r>
          </a:p>
          <a:p>
            <a:r>
              <a:rPr lang="cs-CZ" dirty="0"/>
              <a:t>Koordinujte aktivity v této oblasti s PL, internisty, neurology a dalšími obory</a:t>
            </a:r>
          </a:p>
          <a:p>
            <a:r>
              <a:rPr lang="cs-CZ" dirty="0"/>
              <a:t>Ambulantní kardiolog = klíč v mozaice multidisciplinární spolupráce, která zvládne epidemii pacientů s FS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43F9E7F9-B824-4DA5-BB95-A262DCA6E0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4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Ã½sledek obrÃ¡zku pro artificial intelli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19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63" y="2917834"/>
            <a:ext cx="1842912" cy="64624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13" y="2819179"/>
            <a:ext cx="2048666" cy="90076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81875" y="1840780"/>
            <a:ext cx="4572000" cy="75405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ts val="300"/>
              </a:spcBef>
            </a:pPr>
            <a:r>
              <a:rPr lang="cs-CZ" sz="2700" spc="100" dirty="0">
                <a:solidFill>
                  <a:schemeClr val="bg1"/>
                </a:solidFill>
                <a:ea typeface="Roboto Condensed Light" panose="02000000000000000000" pitchFamily="2" charset="0"/>
              </a:rPr>
              <a:t>Děkuji za pozornost</a:t>
            </a:r>
            <a:endParaRPr lang="en-US" sz="2700" spc="1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  <a:p>
            <a:pPr algn="ctr">
              <a:spcBef>
                <a:spcPts val="300"/>
              </a:spcBef>
            </a:pPr>
            <a:r>
              <a:rPr lang="cs-CZ" spc="100" dirty="0">
                <a:solidFill>
                  <a:schemeClr val="bg1"/>
                </a:solidFill>
                <a:ea typeface="Roboto Condensed Light" panose="02000000000000000000" pitchFamily="2" charset="0"/>
              </a:rPr>
              <a:t>Fakultní nemocnice Olomouc</a:t>
            </a:r>
            <a:endParaRPr lang="en-US" spc="1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42617"/>
      </p:ext>
    </p:extLst>
  </p:cSld>
  <p:clrMapOvr>
    <a:masterClrMapping/>
  </p:clrMapOvr>
  <p:transition spd="slow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noProof="0" dirty="0" err="1"/>
              <a:t>Guidelines</a:t>
            </a:r>
            <a:r>
              <a:rPr lang="cs-CZ" noProof="0" dirty="0"/>
              <a:t> ESC/ČKS: </a:t>
            </a:r>
            <a:r>
              <a:rPr lang="en-US" noProof="0" dirty="0"/>
              <a:t>Screening </a:t>
            </a:r>
            <a:r>
              <a:rPr lang="cs-CZ" noProof="0" dirty="0"/>
              <a:t>FS</a:t>
            </a:r>
            <a:endParaRPr lang="en-US" noProof="0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 err="1"/>
              <a:t>Kirchhof</a:t>
            </a:r>
            <a:r>
              <a:rPr lang="cs-CZ" dirty="0"/>
              <a:t> P. Eur </a:t>
            </a:r>
            <a:r>
              <a:rPr lang="cs-CZ" dirty="0" err="1"/>
              <a:t>Heart</a:t>
            </a:r>
            <a:r>
              <a:rPr lang="cs-CZ" dirty="0"/>
              <a:t> J. 2016;37(38):2893-2962</a:t>
            </a:r>
          </a:p>
        </p:txBody>
      </p:sp>
      <p:pic>
        <p:nvPicPr>
          <p:cNvPr id="10" name="Picture 1" descr="AF guidelines slide set v7 final for web unprotected0013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" t="18263" r="4615" b="18306"/>
          <a:stretch/>
        </p:blipFill>
        <p:spPr bwMode="auto">
          <a:xfrm>
            <a:off x="1028541" y="874504"/>
            <a:ext cx="6756058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"/>
          <p:cNvSpPr/>
          <p:nvPr/>
        </p:nvSpPr>
        <p:spPr>
          <a:xfrm>
            <a:off x="222636" y="1009816"/>
            <a:ext cx="8460187" cy="22899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25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4A615D-7B82-4133-BAE6-EDACF510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76" y="3143238"/>
            <a:ext cx="6035024" cy="1074413"/>
          </a:xfrm>
        </p:spPr>
        <p:txBody>
          <a:bodyPr/>
          <a:lstStyle/>
          <a:p>
            <a:r>
              <a:rPr lang="cs-CZ" dirty="0"/>
              <a:t>Jaké jsou možnosti detekce poruch srdečního rytmu ?</a:t>
            </a:r>
          </a:p>
        </p:txBody>
      </p:sp>
    </p:spTree>
    <p:extLst>
      <p:ext uri="{BB962C8B-B14F-4D97-AF65-F5344CB8AC3E}">
        <p14:creationId xmlns:p14="http://schemas.microsoft.com/office/powerpoint/2010/main" val="3874692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Přehled jednotlivých EKG monitorovacích technik</a:t>
            </a:r>
          </a:p>
        </p:txBody>
      </p:sp>
      <p:sp>
        <p:nvSpPr>
          <p:cNvPr id="3" name="Podnadpis 2"/>
          <p:cNvSpPr>
            <a:spLocks noGrp="1"/>
          </p:cNvSpPr>
          <p:nvPr>
            <p:ph sz="quarter" idx="14"/>
          </p:nvPr>
        </p:nvSpPr>
        <p:spPr>
          <a:xfrm>
            <a:off x="457200" y="914918"/>
            <a:ext cx="8280000" cy="3609073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cs-CZ" sz="2000" b="1" dirty="0"/>
              <a:t>Standardní 12-ti svodové EKG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sz="2000" b="1" dirty="0"/>
              <a:t>24 hodinová </a:t>
            </a:r>
            <a:r>
              <a:rPr lang="cs-CZ" sz="2000" b="1" dirty="0" err="1"/>
              <a:t>holterovská</a:t>
            </a:r>
            <a:r>
              <a:rPr lang="cs-CZ" sz="2000" b="1" dirty="0"/>
              <a:t> EKG monitorace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sz="2000" b="1" dirty="0"/>
              <a:t>2-7 denní kontinuální EKG monitorace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sz="2000" b="1" dirty="0"/>
              <a:t>Epizodní záznamník s automatickou detekcí poruch rytmu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sz="2000" b="1" dirty="0"/>
              <a:t>Epizodní EKG záznamník pacientem spouštěný – EKG karta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sz="2000" b="1" dirty="0"/>
              <a:t>Implantabilní epizodní </a:t>
            </a:r>
            <a:r>
              <a:rPr lang="cs-CZ" sz="2000" b="1" dirty="0" smtClean="0"/>
              <a:t>záznamník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sz="2000" b="1" dirty="0" smtClean="0"/>
              <a:t>AHRE epizody KS/ICD/SRL</a:t>
            </a:r>
            <a:endParaRPr lang="cs-CZ" sz="2000" b="1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Data KS/ICD/SRL - AHRE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8224384" y="1984994"/>
            <a:ext cx="457200" cy="1257300"/>
          </a:xfrm>
          <a:prstGeom prst="downArrow">
            <a:avLst>
              <a:gd name="adj1" fmla="val 50000"/>
              <a:gd name="adj2" fmla="val 68750"/>
            </a:avLst>
          </a:prstGeom>
          <a:gradFill rotWithShape="0">
            <a:gsLst>
              <a:gs pos="0">
                <a:srgbClr val="FF0000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886932" y="1427422"/>
            <a:ext cx="113210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rgbClr val="EA0218"/>
                </a:solidFill>
                <a:effectLst/>
                <a:ea typeface="Times New Roman" pitchFamily="18" charset="0"/>
                <a:cs typeface="Times New Roman" pitchFamily="18" charset="0"/>
              </a:rPr>
              <a:t>velmi časté</a:t>
            </a:r>
            <a:endParaRPr kumimoji="0" lang="cs-CZ" altLang="cs-CZ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600" b="1" i="0" u="none" strike="noStrike" cap="none" normalizeH="0" baseline="0" dirty="0">
              <a:ln>
                <a:noFill/>
              </a:ln>
              <a:solidFill>
                <a:srgbClr val="FFCC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600" b="1" dirty="0">
              <a:solidFill>
                <a:srgbClr val="FFCC00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600" b="1" i="0" u="none" strike="noStrike" cap="none" normalizeH="0" baseline="0" dirty="0">
              <a:ln>
                <a:noFill/>
              </a:ln>
              <a:solidFill>
                <a:srgbClr val="FFCC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600" b="1" dirty="0">
              <a:solidFill>
                <a:srgbClr val="FFCC00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600" b="1" i="0" u="none" strike="noStrike" cap="none" normalizeH="0" baseline="0" dirty="0">
              <a:ln>
                <a:noFill/>
              </a:ln>
              <a:solidFill>
                <a:srgbClr val="FFCC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600" b="1" dirty="0">
              <a:solidFill>
                <a:srgbClr val="FFCC00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600" b="1" i="0" u="none" strike="noStrike" cap="none" normalizeH="0" baseline="0" dirty="0">
              <a:ln>
                <a:noFill/>
              </a:ln>
              <a:solidFill>
                <a:srgbClr val="FFCC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rgbClr val="FFCC00"/>
                </a:solidFill>
                <a:effectLst/>
                <a:ea typeface="Times New Roman" pitchFamily="18" charset="0"/>
                <a:cs typeface="Times New Roman" pitchFamily="18" charset="0"/>
              </a:rPr>
              <a:t>málo časté</a:t>
            </a:r>
            <a:endParaRPr kumimoji="0" lang="cs-CZ" altLang="cs-CZ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1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3">
            <a:extLst>
              <a:ext uri="{FF2B5EF4-FFF2-40B4-BE49-F238E27FC236}">
                <a16:creationId xmlns="" xmlns:a16="http://schemas.microsoft.com/office/drawing/2014/main" id="{08E06EA0-49F2-48D9-A82F-B4477ED2B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dirty="0"/>
              <a:t>Efektivita monitorace FS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Hindricks G, Dagres N. Europace 2012</a:t>
            </a:r>
            <a:endParaRPr lang="cs-CZ" dirty="0"/>
          </a:p>
        </p:txBody>
      </p:sp>
      <p:grpSp>
        <p:nvGrpSpPr>
          <p:cNvPr id="4099" name="Group 2">
            <a:extLst>
              <a:ext uri="{FF2B5EF4-FFF2-40B4-BE49-F238E27FC236}">
                <a16:creationId xmlns="" xmlns:a16="http://schemas.microsoft.com/office/drawing/2014/main" id="{2894804C-2B2F-41F6-94F5-AFE4F3B535CA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1371635" y="1108726"/>
            <a:ext cx="6534317" cy="3186113"/>
            <a:chOff x="820" y="1175"/>
            <a:chExt cx="5011" cy="2391"/>
          </a:xfrm>
        </p:grpSpPr>
        <p:sp>
          <p:nvSpPr>
            <p:cNvPr id="28" name="Line 3">
              <a:extLst>
                <a:ext uri="{FF2B5EF4-FFF2-40B4-BE49-F238E27FC236}">
                  <a16:creationId xmlns="" xmlns:a16="http://schemas.microsoft.com/office/drawing/2014/main" id="{A5A5E860-5832-4E3B-9F7E-28E29B565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9" y="1272"/>
              <a:ext cx="0" cy="229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cs-CZ" sz="1125"/>
            </a:p>
          </p:txBody>
        </p:sp>
        <p:sp>
          <p:nvSpPr>
            <p:cNvPr id="29" name="Line 4">
              <a:extLst>
                <a:ext uri="{FF2B5EF4-FFF2-40B4-BE49-F238E27FC236}">
                  <a16:creationId xmlns="" xmlns:a16="http://schemas.microsoft.com/office/drawing/2014/main" id="{02F383F4-8F6B-40E8-AA1D-F1643CD724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5" y="3566"/>
              <a:ext cx="378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cs-CZ" sz="1125"/>
            </a:p>
          </p:txBody>
        </p:sp>
        <p:sp>
          <p:nvSpPr>
            <p:cNvPr id="30" name="Line 5">
              <a:extLst>
                <a:ext uri="{FF2B5EF4-FFF2-40B4-BE49-F238E27FC236}">
                  <a16:creationId xmlns="" xmlns:a16="http://schemas.microsoft.com/office/drawing/2014/main" id="{E8C990CD-4A72-43A9-AF07-F465885FC8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2" y="1272"/>
              <a:ext cx="1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cs-CZ" sz="1125"/>
            </a:p>
          </p:txBody>
        </p:sp>
        <p:sp>
          <p:nvSpPr>
            <p:cNvPr id="31" name="Text Box 6">
              <a:extLst>
                <a:ext uri="{FF2B5EF4-FFF2-40B4-BE49-F238E27FC236}">
                  <a16:creationId xmlns="" xmlns:a16="http://schemas.microsoft.com/office/drawing/2014/main" id="{087EECB6-EE6A-4761-8F8B-6F3EFC25FA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229" y="2246"/>
              <a:ext cx="2353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cs-CZ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Detekce epizod </a:t>
              </a:r>
              <a:r>
                <a:rPr lang="cs-CZ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FiS</a:t>
              </a:r>
              <a:endParaRPr lang="de-DE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104" name="Text Box 7">
              <a:extLst>
                <a:ext uri="{FF2B5EF4-FFF2-40B4-BE49-F238E27FC236}">
                  <a16:creationId xmlns="" xmlns:a16="http://schemas.microsoft.com/office/drawing/2014/main" id="{BC5F6982-ACF8-4F94-821E-C305CBE57B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" y="1175"/>
              <a:ext cx="580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de-DE" altLang="cs-CZ">
                  <a:latin typeface="Verdana" panose="020B0604030504040204" pitchFamily="34" charset="0"/>
                </a:rPr>
                <a:t>100%</a:t>
              </a:r>
            </a:p>
          </p:txBody>
        </p:sp>
        <p:sp>
          <p:nvSpPr>
            <p:cNvPr id="33" name="Arc 8">
              <a:extLst>
                <a:ext uri="{FF2B5EF4-FFF2-40B4-BE49-F238E27FC236}">
                  <a16:creationId xmlns="" xmlns:a16="http://schemas.microsoft.com/office/drawing/2014/main" id="{FAFBC8AA-8621-4A0D-A094-F25DA2710CD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11" y="1453"/>
              <a:ext cx="3780" cy="2113"/>
            </a:xfrm>
            <a:custGeom>
              <a:avLst/>
              <a:gdLst>
                <a:gd name="G0" fmla="+- 85 0 0"/>
                <a:gd name="G1" fmla="+- 21600 0 0"/>
                <a:gd name="G2" fmla="+- 21600 0 0"/>
                <a:gd name="T0" fmla="*/ 0 w 21685"/>
                <a:gd name="T1" fmla="*/ 0 h 21600"/>
                <a:gd name="T2" fmla="*/ 21685 w 21685"/>
                <a:gd name="T3" fmla="*/ 21600 h 21600"/>
                <a:gd name="T4" fmla="*/ 85 w 216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5" h="21600" fill="none" extrusionOk="0">
                  <a:moveTo>
                    <a:pt x="0" y="0"/>
                  </a:moveTo>
                  <a:cubicBezTo>
                    <a:pt x="28" y="0"/>
                    <a:pt x="56" y="-1"/>
                    <a:pt x="85" y="0"/>
                  </a:cubicBezTo>
                  <a:cubicBezTo>
                    <a:pt x="12014" y="0"/>
                    <a:pt x="21685" y="9670"/>
                    <a:pt x="21685" y="21600"/>
                  </a:cubicBezTo>
                </a:path>
                <a:path w="21685" h="21600" stroke="0" extrusionOk="0">
                  <a:moveTo>
                    <a:pt x="0" y="0"/>
                  </a:moveTo>
                  <a:cubicBezTo>
                    <a:pt x="28" y="0"/>
                    <a:pt x="56" y="-1"/>
                    <a:pt x="85" y="0"/>
                  </a:cubicBezTo>
                  <a:cubicBezTo>
                    <a:pt x="12014" y="0"/>
                    <a:pt x="21685" y="9670"/>
                    <a:pt x="21685" y="21600"/>
                  </a:cubicBezTo>
                  <a:lnTo>
                    <a:pt x="85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cs-CZ" sz="1125"/>
            </a:p>
          </p:txBody>
        </p:sp>
        <p:sp>
          <p:nvSpPr>
            <p:cNvPr id="35" name="AutoShape 10">
              <a:extLst>
                <a:ext uri="{FF2B5EF4-FFF2-40B4-BE49-F238E27FC236}">
                  <a16:creationId xmlns="" xmlns:a16="http://schemas.microsoft.com/office/drawing/2014/main" id="{E23A417F-EEF3-4EE7-AFD9-265FEF849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" y="2190"/>
              <a:ext cx="175" cy="16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cs-CZ" sz="1125"/>
            </a:p>
          </p:txBody>
        </p:sp>
        <p:sp>
          <p:nvSpPr>
            <p:cNvPr id="36" name="AutoShape 11">
              <a:extLst>
                <a:ext uri="{FF2B5EF4-FFF2-40B4-BE49-F238E27FC236}">
                  <a16:creationId xmlns="" xmlns:a16="http://schemas.microsoft.com/office/drawing/2014/main" id="{7285DEF2-99E1-4361-9A3A-0CAD5F3D8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2" y="1797"/>
              <a:ext cx="177" cy="16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cs-CZ" sz="1125"/>
            </a:p>
          </p:txBody>
        </p:sp>
        <p:sp>
          <p:nvSpPr>
            <p:cNvPr id="38" name="Text Box 13">
              <a:extLst>
                <a:ext uri="{FF2B5EF4-FFF2-40B4-BE49-F238E27FC236}">
                  <a16:creationId xmlns="" xmlns:a16="http://schemas.microsoft.com/office/drawing/2014/main" id="{81B7B122-A58F-41B1-8733-F698F068A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5" y="2226"/>
              <a:ext cx="882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de-DE" sz="1125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24</a:t>
              </a:r>
              <a:r>
                <a:rPr lang="cs-CZ" sz="1125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hodinové </a:t>
              </a:r>
              <a:r>
                <a:rPr lang="de-DE" sz="1125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E</a:t>
              </a:r>
              <a:r>
                <a:rPr lang="cs-CZ" sz="1125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K</a:t>
              </a:r>
              <a:r>
                <a:rPr lang="de-DE" sz="1125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G</a:t>
              </a:r>
            </a:p>
          </p:txBody>
        </p:sp>
        <p:sp>
          <p:nvSpPr>
            <p:cNvPr id="39" name="Text Box 14">
              <a:extLst>
                <a:ext uri="{FF2B5EF4-FFF2-40B4-BE49-F238E27FC236}">
                  <a16:creationId xmlns="" xmlns:a16="http://schemas.microsoft.com/office/drawing/2014/main" id="{C35E76A9-64F6-46BF-8BCB-6A1477F7A2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" y="1750"/>
              <a:ext cx="749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cs-CZ" sz="1125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7denní</a:t>
              </a:r>
              <a:r>
                <a:rPr lang="cs-CZ" sz="1125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cs-CZ" sz="1125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holter</a:t>
              </a:r>
              <a:endParaRPr lang="de-DE" sz="1125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0" name="AutoShape 15">
              <a:extLst>
                <a:ext uri="{FF2B5EF4-FFF2-40B4-BE49-F238E27FC236}">
                  <a16:creationId xmlns="" xmlns:a16="http://schemas.microsoft.com/office/drawing/2014/main" id="{DE7C6B78-103C-42A8-AD83-EB711C149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2" y="1348"/>
              <a:ext cx="177" cy="16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cs-CZ" sz="1125"/>
            </a:p>
          </p:txBody>
        </p:sp>
        <p:sp>
          <p:nvSpPr>
            <p:cNvPr id="41" name="Text Box 16">
              <a:extLst>
                <a:ext uri="{FF2B5EF4-FFF2-40B4-BE49-F238E27FC236}">
                  <a16:creationId xmlns="" xmlns:a16="http://schemas.microsoft.com/office/drawing/2014/main" id="{B6E7D260-D0B3-42AF-AF01-F64BD7AF43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9" y="1565"/>
              <a:ext cx="1332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cs-CZ" sz="1125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Implantabilní</a:t>
              </a:r>
              <a:r>
                <a:rPr lang="cs-CZ" sz="1125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Monitor</a:t>
              </a:r>
            </a:p>
            <a:p>
              <a:pPr eaLnBrk="0" hangingPunct="0">
                <a:defRPr/>
              </a:pPr>
              <a:r>
                <a:rPr lang="cs-CZ" sz="1125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AHRE epizody KS/ICD/SRL</a:t>
              </a:r>
              <a:endParaRPr lang="de-DE" sz="1125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2" name="AutoShape 17">
              <a:extLst>
                <a:ext uri="{FF2B5EF4-FFF2-40B4-BE49-F238E27FC236}">
                  <a16:creationId xmlns="" xmlns:a16="http://schemas.microsoft.com/office/drawing/2014/main" id="{9CFA4D70-4D78-4A91-8536-A7BEF93EA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" y="1706"/>
              <a:ext cx="176" cy="16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cs-CZ" sz="1125"/>
            </a:p>
          </p:txBody>
        </p:sp>
        <p:sp>
          <p:nvSpPr>
            <p:cNvPr id="43" name="Text Box 18">
              <a:extLst>
                <a:ext uri="{FF2B5EF4-FFF2-40B4-BE49-F238E27FC236}">
                  <a16:creationId xmlns="" xmlns:a16="http://schemas.microsoft.com/office/drawing/2014/main" id="{8D2E7BCB-5554-4E96-A0A6-22007359F3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6" y="1916"/>
              <a:ext cx="1000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cs-CZ" sz="1125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Transtelefonní</a:t>
              </a:r>
              <a:r>
                <a:rPr lang="cs-CZ" sz="1125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de-DE" sz="1125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E</a:t>
              </a:r>
              <a:r>
                <a:rPr lang="cs-CZ" sz="1125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K</a:t>
              </a:r>
              <a:r>
                <a:rPr lang="de-DE" sz="1125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G</a:t>
              </a:r>
            </a:p>
          </p:txBody>
        </p:sp>
        <p:sp>
          <p:nvSpPr>
            <p:cNvPr id="44" name="AutoShape 19">
              <a:extLst>
                <a:ext uri="{FF2B5EF4-FFF2-40B4-BE49-F238E27FC236}">
                  <a16:creationId xmlns="" xmlns:a16="http://schemas.microsoft.com/office/drawing/2014/main" id="{7D28EAD6-916D-428B-BE6E-06D73D00C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787"/>
              <a:ext cx="176" cy="170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cs-CZ" sz="1125"/>
            </a:p>
          </p:txBody>
        </p:sp>
        <p:sp>
          <p:nvSpPr>
            <p:cNvPr id="45" name="Text Box 20">
              <a:extLst>
                <a:ext uri="{FF2B5EF4-FFF2-40B4-BE49-F238E27FC236}">
                  <a16:creationId xmlns="" xmlns:a16="http://schemas.microsoft.com/office/drawing/2014/main" id="{8B45EBFF-628C-4D6C-957B-D77B201A4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" y="2810"/>
              <a:ext cx="324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de-DE" sz="1125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E</a:t>
              </a:r>
              <a:r>
                <a:rPr lang="cs-CZ" sz="1125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K</a:t>
              </a:r>
              <a:r>
                <a:rPr lang="de-DE" sz="1125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G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1235921" y="1017287"/>
            <a:ext cx="6672158" cy="1818504"/>
            <a:chOff x="1243679" y="824843"/>
            <a:chExt cx="6672158" cy="1818504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679" y="824843"/>
              <a:ext cx="1818504" cy="1818504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146" y="1273466"/>
              <a:ext cx="2340864" cy="921258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4973" y="826687"/>
              <a:ext cx="2340864" cy="1814816"/>
            </a:xfrm>
            <a:prstGeom prst="rect">
              <a:avLst/>
            </a:prstGeom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Dlouhodobá monitorace pacientů</a:t>
            </a:r>
            <a:br>
              <a:rPr lang="cs-CZ" dirty="0"/>
            </a:br>
            <a:r>
              <a:rPr lang="cs-CZ" dirty="0"/>
              <a:t>s vyšším CHADS</a:t>
            </a:r>
            <a:r>
              <a:rPr lang="cs-CZ" baseline="-25000" dirty="0"/>
              <a:t>2</a:t>
            </a:r>
            <a:r>
              <a:rPr lang="cs-CZ" dirty="0"/>
              <a:t>-DS</a:t>
            </a:r>
            <a:r>
              <a:rPr lang="cs-CZ" baseline="-25000" dirty="0"/>
              <a:t>2</a:t>
            </a:r>
            <a:r>
              <a:rPr lang="cs-CZ" dirty="0"/>
              <a:t>VASc skóre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2" name="Zástupný symbol pro obsah 14"/>
          <p:cNvSpPr txBox="1">
            <a:spLocks/>
          </p:cNvSpPr>
          <p:nvPr/>
        </p:nvSpPr>
        <p:spPr>
          <a:xfrm>
            <a:off x="1235921" y="2925386"/>
            <a:ext cx="6722558" cy="1566583"/>
          </a:xfrm>
          <a:prstGeom prst="rect">
            <a:avLst/>
          </a:prstGeom>
        </p:spPr>
        <p:txBody>
          <a:bodyPr/>
          <a:lstStyle>
            <a:lvl1pPr marL="0" indent="0" algn="l" defTabSz="768090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5" indent="0" algn="l" defTabSz="768090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0" indent="0" algn="l" defTabSz="768090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35" indent="0" algn="l" defTabSz="768090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80" indent="0" algn="l" defTabSz="768090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12247" indent="-192022" algn="l" defTabSz="768090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6292" indent="-192022" algn="l" defTabSz="768090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37" indent="-192022" algn="l" defTabSz="768090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4382" indent="-192022" algn="l" defTabSz="768090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buFont typeface="Arial" panose="020B0604020202020204" pitchFamily="34" charset="0"/>
              <a:buChar char="•"/>
              <a:tabLst>
                <a:tab pos="3765550" algn="l"/>
              </a:tabLst>
            </a:pPr>
            <a:r>
              <a:rPr lang="cs-CZ" altLang="cs-CZ" sz="1800" dirty="0"/>
              <a:t>Epizodní záznamník EKG karta	manuální aktivace záznamu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3765550" algn="l"/>
              </a:tabLst>
            </a:pPr>
            <a:r>
              <a:rPr lang="cs-CZ" altLang="cs-CZ" sz="1800" dirty="0"/>
              <a:t>Epizodní záznamník smyčkový	automatický záznam arytmie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3765550" algn="l"/>
              </a:tabLst>
            </a:pPr>
            <a:r>
              <a:rPr lang="cs-CZ" altLang="cs-CZ" sz="1800" dirty="0"/>
              <a:t>Kontinuální EKG záznamník	kontinuální záznam arytmií</a:t>
            </a:r>
            <a:br>
              <a:rPr lang="cs-CZ" altLang="cs-CZ" sz="1800" dirty="0"/>
            </a:br>
            <a:r>
              <a:rPr lang="cs-CZ" altLang="cs-CZ" sz="1800" dirty="0"/>
              <a:t>	ve tvaru reálného EKG v</a:t>
            </a:r>
            <a:br>
              <a:rPr lang="cs-CZ" altLang="cs-CZ" sz="1800" dirty="0"/>
            </a:br>
            <a:r>
              <a:rPr lang="cs-CZ" altLang="cs-CZ" sz="1800" dirty="0"/>
              <a:t>	době napojení záznamníku</a:t>
            </a:r>
          </a:p>
        </p:txBody>
      </p:sp>
    </p:spTree>
    <p:extLst>
      <p:ext uri="{BB962C8B-B14F-4D97-AF65-F5344CB8AC3E}">
        <p14:creationId xmlns:p14="http://schemas.microsoft.com/office/powerpoint/2010/main" val="1231962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79" y="65392"/>
            <a:ext cx="7081442" cy="50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79778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3654</TotalTime>
  <Words>1750</Words>
  <Application>Microsoft Office PowerPoint</Application>
  <PresentationFormat>Předvádění na obrazovce (16:9)</PresentationFormat>
  <Paragraphs>294</Paragraphs>
  <Slides>39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9" baseType="lpstr">
      <vt:lpstr>Arial</vt:lpstr>
      <vt:lpstr>Wingdings</vt:lpstr>
      <vt:lpstr>Calibri</vt:lpstr>
      <vt:lpstr>MS PGothic</vt:lpstr>
      <vt:lpstr>MS PGothic</vt:lpstr>
      <vt:lpstr>Arial Unicode MS</vt:lpstr>
      <vt:lpstr>Times New Roman</vt:lpstr>
      <vt:lpstr>Roboto Condensed Light</vt:lpstr>
      <vt:lpstr>Verdana</vt:lpstr>
      <vt:lpstr>Medical</vt:lpstr>
      <vt:lpstr>Možnost detekce poruch srdečního rytmu: Zaměřeno na fibrilaci síní</vt:lpstr>
      <vt:lpstr>Prezentace aplikace PowerPoint</vt:lpstr>
      <vt:lpstr>Cíle detekce fibrilace síní</vt:lpstr>
      <vt:lpstr>Guidelines ESC/ČKS: Screening FS</vt:lpstr>
      <vt:lpstr>Jaké jsou možnosti detekce poruch srdečního rytmu ?</vt:lpstr>
      <vt:lpstr>Přehled jednotlivých EKG monitorovacích technik</vt:lpstr>
      <vt:lpstr>Efektivita monitorace FS</vt:lpstr>
      <vt:lpstr>Dlouhodobá monitorace pacientů s vyšším CHADS2-DS2VASc skóre</vt:lpstr>
      <vt:lpstr>Prezentace aplikace PowerPoint</vt:lpstr>
      <vt:lpstr>Adhezivní patch: Jedna z alternativ moderní dlouhodobé monitorace EKG</vt:lpstr>
      <vt:lpstr>mSToPS Clinical Trial</vt:lpstr>
      <vt:lpstr>Cumulative Rate of First Diagnosis of Atrial Fibrillation in the Actively Monitored and Observational Cohorts</vt:lpstr>
      <vt:lpstr>Komerční monitorace: „Bič na ambulantní kardiology“</vt:lpstr>
      <vt:lpstr>Význam monitorace a včasné detekce FS</vt:lpstr>
      <vt:lpstr>Atrial High-Rate Episodes (AHREs)</vt:lpstr>
      <vt:lpstr>Daily Atrial Tachyarrhythmia Burden From Implantable Device Diagnostics and Stroke Risk  The TRENDS Study </vt:lpstr>
      <vt:lpstr>Device-detected AFib and risk for stroke: 10 016 patients from the SOS AF project </vt:lpstr>
      <vt:lpstr>Interpretation of guideline recommendations</vt:lpstr>
      <vt:lpstr>Suggested management </vt:lpstr>
      <vt:lpstr>Dle čeho se řídíme při výběru optimální molekuly ?</vt:lpstr>
      <vt:lpstr>Prezentace aplikace PowerPoint</vt:lpstr>
      <vt:lpstr>Důsledky neuspokojivého TTR  - Registr GARFIELD AF  (střední TTR v souboru 55%) </vt:lpstr>
      <vt:lpstr>Fragilní a rizikoví pacienti</vt:lpstr>
      <vt:lpstr>Apixaban - lepší účinnost a lepší bezpečnost je zachována napříč věkovými skupinami  (apixaban vs. warfarin)</vt:lpstr>
      <vt:lpstr>Apixaban - lepší účinnost a lepší bezpečnost je zachována u pacientů  s různým stupněm renální insuficience (apixaban vs. warfarin)</vt:lpstr>
      <vt:lpstr>Apixaban u fibrilace síní ve vztahu k clearance kreatininu</vt:lpstr>
      <vt:lpstr>Význam dodržování standardního dávkování  </vt:lpstr>
      <vt:lpstr>Jaké jsou možnosti detekce a terapie FS v sekundární prevenci ve spolupráci s neurology</vt:lpstr>
      <vt:lpstr>Klinický standard pro diagnostiku a léčbu pacientů s ischemickou cévní mozkovou příhodou a s tranzitorní ischemickou atakou – verze 2016</vt:lpstr>
      <vt:lpstr>Doporučení CVS ČSN 2018</vt:lpstr>
      <vt:lpstr>ECG, cardiac monitoring, and echocardiography to exclude major-risk cardioembolic sources</vt:lpstr>
      <vt:lpstr>Optimální prevence CMP/TIA na úrovni kardiologických ambulancí</vt:lpstr>
      <vt:lpstr>1. Koho intenzivně monitorovat – detekce FS</vt:lpstr>
      <vt:lpstr>2. Jak monitorovat</vt:lpstr>
      <vt:lpstr>3. Jak postupovat při detekci FS</vt:lpstr>
      <vt:lpstr>4. Správná práce s rozpočtem ambulance</vt:lpstr>
      <vt:lpstr>Závěry</vt:lpstr>
      <vt:lpstr>Take home message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</dc:creator>
  <cp:lastModifiedBy>Miloš Táborský</cp:lastModifiedBy>
  <cp:revision>1100</cp:revision>
  <dcterms:created xsi:type="dcterms:W3CDTF">2015-11-01T18:08:10Z</dcterms:created>
  <dcterms:modified xsi:type="dcterms:W3CDTF">2019-01-17T19:05:42Z</dcterms:modified>
</cp:coreProperties>
</file>