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2" r:id="rId3"/>
    <p:sldId id="287" r:id="rId4"/>
    <p:sldId id="300" r:id="rId5"/>
    <p:sldId id="280" r:id="rId6"/>
    <p:sldId id="279" r:id="rId7"/>
    <p:sldId id="272" r:id="rId8"/>
    <p:sldId id="297" r:id="rId9"/>
    <p:sldId id="298" r:id="rId10"/>
    <p:sldId id="295" r:id="rId11"/>
    <p:sldId id="294" r:id="rId12"/>
    <p:sldId id="299" r:id="rId13"/>
    <p:sldId id="296" r:id="rId14"/>
    <p:sldId id="301" r:id="rId15"/>
    <p:sldId id="293" r:id="rId1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413"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8A2E2-08B1-4383-8D06-E3CDBAF37FA8}" type="datetimeFigureOut">
              <a:rPr lang="cs-CZ" smtClean="0"/>
              <a:t>07.11.2021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39A4D-5857-4C2C-9663-321C513605D0}" type="slidenum">
              <a:rPr lang="cs-CZ" smtClean="0"/>
              <a:t>‹#›</a:t>
            </a:fld>
            <a:endParaRPr lang="cs-CZ"/>
          </a:p>
        </p:txBody>
      </p:sp>
    </p:spTree>
    <p:extLst>
      <p:ext uri="{BB962C8B-B14F-4D97-AF65-F5344CB8AC3E}">
        <p14:creationId xmlns:p14="http://schemas.microsoft.com/office/powerpoint/2010/main" val="126207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45316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88793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54781"/>
            <a:ext cx="2057400" cy="329088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54781"/>
            <a:ext cx="6019800" cy="329088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405039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159896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342697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99B8C9D-2ED7-49A8-847E-C83C0A612D75}" type="datetimeFigureOut">
              <a:rPr lang="cs-CZ" smtClean="0"/>
              <a:t>07.11.2021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164944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8229600" cy="85725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99B8C9D-2ED7-49A8-847E-C83C0A612D75}" type="datetimeFigureOut">
              <a:rPr lang="cs-CZ" smtClean="0"/>
              <a:t>07.11.2021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94179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99B8C9D-2ED7-49A8-847E-C83C0A612D75}" type="datetimeFigureOut">
              <a:rPr lang="cs-CZ" smtClean="0"/>
              <a:t>07.11.2021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428242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99B8C9D-2ED7-49A8-847E-C83C0A612D75}" type="datetimeFigureOut">
              <a:rPr lang="cs-CZ" smtClean="0"/>
              <a:t>07.11.2021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74995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99B8C9D-2ED7-49A8-847E-C83C0A612D75}" type="datetimeFigureOut">
              <a:rPr lang="cs-CZ" smtClean="0"/>
              <a:t>07.11.2021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173384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99B8C9D-2ED7-49A8-847E-C83C0A612D75}" type="datetimeFigureOut">
              <a:rPr lang="cs-CZ" smtClean="0"/>
              <a:t>07.11.2021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A22D9D-EB8A-4A55-889C-0C5D291761AE}" type="slidenum">
              <a:rPr lang="cs-CZ" smtClean="0"/>
              <a:t>‹#›</a:t>
            </a:fld>
            <a:endParaRPr lang="cs-CZ"/>
          </a:p>
        </p:txBody>
      </p:sp>
    </p:spTree>
    <p:extLst>
      <p:ext uri="{BB962C8B-B14F-4D97-AF65-F5344CB8AC3E}">
        <p14:creationId xmlns:p14="http://schemas.microsoft.com/office/powerpoint/2010/main" val="312444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9B8C9D-2ED7-49A8-847E-C83C0A612D75}" type="datetimeFigureOut">
              <a:rPr lang="cs-CZ" smtClean="0"/>
              <a:t>07.11.2021</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A22D9D-EB8A-4A55-889C-0C5D291761AE}" type="slidenum">
              <a:rPr lang="cs-CZ" smtClean="0"/>
              <a:t>‹#›</a:t>
            </a:fld>
            <a:endParaRPr lang="cs-CZ"/>
          </a:p>
        </p:txBody>
      </p:sp>
    </p:spTree>
    <p:extLst>
      <p:ext uri="{BB962C8B-B14F-4D97-AF65-F5344CB8AC3E}">
        <p14:creationId xmlns:p14="http://schemas.microsoft.com/office/powerpoint/2010/main" val="119167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203598"/>
            <a:ext cx="7772400" cy="1102519"/>
          </a:xfrm>
        </p:spPr>
        <p:txBody>
          <a:bodyPr>
            <a:normAutofit fontScale="90000"/>
          </a:bodyPr>
          <a:lstStyle/>
          <a:p>
            <a:r>
              <a:rPr lang="cs-CZ" b="1" dirty="0"/>
              <a:t>Strategie ablace (dlouhodobé) perzistentní FS</a:t>
            </a:r>
          </a:p>
        </p:txBody>
      </p:sp>
      <p:sp>
        <p:nvSpPr>
          <p:cNvPr id="3" name="Podnadpis 2"/>
          <p:cNvSpPr>
            <a:spLocks noGrp="1"/>
          </p:cNvSpPr>
          <p:nvPr>
            <p:ph type="subTitle" idx="1"/>
          </p:nvPr>
        </p:nvSpPr>
        <p:spPr>
          <a:xfrm>
            <a:off x="755576" y="3057500"/>
            <a:ext cx="7560840" cy="1314450"/>
          </a:xfrm>
        </p:spPr>
        <p:txBody>
          <a:bodyPr>
            <a:normAutofit lnSpcReduction="10000"/>
          </a:bodyPr>
          <a:lstStyle/>
          <a:p>
            <a:r>
              <a:rPr lang="cs-CZ" dirty="0"/>
              <a:t>Martin Fiala</a:t>
            </a:r>
          </a:p>
          <a:p>
            <a:r>
              <a:rPr lang="cs-CZ" sz="2200" dirty="0"/>
              <a:t>Centrum kardiovaskulární péče, Brno</a:t>
            </a:r>
          </a:p>
          <a:p>
            <a:r>
              <a:rPr lang="cs-CZ" sz="2200" dirty="0"/>
              <a:t>Interní kardiologická klinika, FN a MU v Brně</a:t>
            </a:r>
          </a:p>
        </p:txBody>
      </p:sp>
    </p:spTree>
    <p:extLst>
      <p:ext uri="{BB962C8B-B14F-4D97-AF65-F5344CB8AC3E}">
        <p14:creationId xmlns:p14="http://schemas.microsoft.com/office/powerpoint/2010/main" val="336911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14215" y="51470"/>
            <a:ext cx="8750273" cy="59639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800" dirty="0">
                <a:latin typeface="+mn-lt"/>
              </a:rPr>
              <a:t>Studie STAR AF II – význam terminace FS do SR ablací</a:t>
            </a:r>
            <a:endParaRPr lang="en-US" sz="2800" dirty="0">
              <a:latin typeface="+mn-lt"/>
            </a:endParaRPr>
          </a:p>
        </p:txBody>
      </p:sp>
      <p:pic>
        <p:nvPicPr>
          <p:cNvPr id="3" name="Obrázek 2"/>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4705895" y="1851670"/>
            <a:ext cx="4186585" cy="3047437"/>
          </a:xfrm>
          <a:prstGeom prst="rect">
            <a:avLst/>
          </a:prstGeom>
          <a:ln>
            <a:solidFill>
              <a:schemeClr val="tx1">
                <a:lumMod val="95000"/>
                <a:lumOff val="5000"/>
              </a:schemeClr>
            </a:solidFill>
          </a:ln>
        </p:spPr>
      </p:pic>
      <p:sp>
        <p:nvSpPr>
          <p:cNvPr id="4" name="Rectangle 13"/>
          <p:cNvSpPr>
            <a:spLocks noChangeArrowheads="1"/>
          </p:cNvSpPr>
          <p:nvPr/>
        </p:nvSpPr>
        <p:spPr bwMode="auto">
          <a:xfrm>
            <a:off x="4517183" y="4825484"/>
            <a:ext cx="37491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600" dirty="0">
                <a:solidFill>
                  <a:schemeClr val="bg1">
                    <a:lumMod val="50000"/>
                  </a:schemeClr>
                </a:solidFill>
                <a:cs typeface="Arial" panose="020B0604020202020204" pitchFamily="34" charset="0"/>
              </a:rPr>
              <a:t>Fiala M, et al. </a:t>
            </a:r>
            <a:r>
              <a:rPr lang="cs-CZ" sz="1600" dirty="0" err="1">
                <a:solidFill>
                  <a:schemeClr val="bg1">
                    <a:lumMod val="50000"/>
                  </a:schemeClr>
                </a:solidFill>
                <a:cs typeface="Arial" panose="020B0604020202020204" pitchFamily="34" charset="0"/>
              </a:rPr>
              <a:t>Heart</a:t>
            </a:r>
            <a:r>
              <a:rPr lang="cs-CZ" sz="1600" dirty="0">
                <a:solidFill>
                  <a:schemeClr val="bg1">
                    <a:lumMod val="50000"/>
                  </a:schemeClr>
                </a:solidFill>
                <a:cs typeface="Arial" panose="020B0604020202020204" pitchFamily="34" charset="0"/>
              </a:rPr>
              <a:t> Rhythm 2015;</a:t>
            </a:r>
            <a:r>
              <a:rPr lang="en-GB" sz="1600" dirty="0">
                <a:solidFill>
                  <a:schemeClr val="bg1">
                    <a:lumMod val="50000"/>
                  </a:schemeClr>
                </a:solidFill>
                <a:cs typeface="Arial" panose="020B0604020202020204" pitchFamily="34" charset="0"/>
              </a:rPr>
              <a:t>12:687</a:t>
            </a:r>
            <a:r>
              <a:rPr lang="cs-CZ" sz="1600" dirty="0">
                <a:solidFill>
                  <a:schemeClr val="bg1">
                    <a:lumMod val="50000"/>
                  </a:schemeClr>
                </a:solidFill>
                <a:cs typeface="Arial" panose="020B0604020202020204" pitchFamily="34" charset="0"/>
              </a:rPr>
              <a:t> </a:t>
            </a:r>
            <a:endParaRPr lang="en-US" sz="1600" dirty="0">
              <a:solidFill>
                <a:schemeClr val="bg1">
                  <a:lumMod val="50000"/>
                </a:schemeClr>
              </a:solidFill>
              <a:cs typeface="Arial" pitchFamily="34"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23"/>
          <a:stretch/>
        </p:blipFill>
        <p:spPr bwMode="auto">
          <a:xfrm>
            <a:off x="157641" y="1851670"/>
            <a:ext cx="4135933" cy="3054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3851920" y="2601595"/>
            <a:ext cx="700809" cy="369332"/>
          </a:xfrm>
          <a:prstGeom prst="rect">
            <a:avLst/>
          </a:prstGeom>
          <a:noFill/>
        </p:spPr>
        <p:txBody>
          <a:bodyPr wrap="square" rtlCol="0">
            <a:spAutoFit/>
          </a:bodyPr>
          <a:lstStyle/>
          <a:p>
            <a:r>
              <a:rPr lang="cs-CZ" dirty="0"/>
              <a:t>60%</a:t>
            </a:r>
          </a:p>
        </p:txBody>
      </p:sp>
      <p:sp>
        <p:nvSpPr>
          <p:cNvPr id="7" name="TextovéPole 6"/>
          <p:cNvSpPr txBox="1"/>
          <p:nvPr/>
        </p:nvSpPr>
        <p:spPr>
          <a:xfrm>
            <a:off x="3851920" y="2889627"/>
            <a:ext cx="700809" cy="369332"/>
          </a:xfrm>
          <a:prstGeom prst="rect">
            <a:avLst/>
          </a:prstGeom>
          <a:noFill/>
        </p:spPr>
        <p:txBody>
          <a:bodyPr wrap="square" rtlCol="0">
            <a:spAutoFit/>
          </a:bodyPr>
          <a:lstStyle/>
          <a:p>
            <a:r>
              <a:rPr lang="cs-CZ" dirty="0"/>
              <a:t>50%</a:t>
            </a:r>
          </a:p>
        </p:txBody>
      </p:sp>
      <p:sp>
        <p:nvSpPr>
          <p:cNvPr id="8" name="TextovéPole 7"/>
          <p:cNvSpPr txBox="1"/>
          <p:nvPr/>
        </p:nvSpPr>
        <p:spPr>
          <a:xfrm>
            <a:off x="3851920" y="3177659"/>
            <a:ext cx="700809" cy="369332"/>
          </a:xfrm>
          <a:prstGeom prst="rect">
            <a:avLst/>
          </a:prstGeom>
          <a:noFill/>
        </p:spPr>
        <p:txBody>
          <a:bodyPr wrap="square" rtlCol="0">
            <a:spAutoFit/>
          </a:bodyPr>
          <a:lstStyle/>
          <a:p>
            <a:r>
              <a:rPr lang="cs-CZ" dirty="0"/>
              <a:t>48%</a:t>
            </a:r>
          </a:p>
        </p:txBody>
      </p:sp>
      <p:sp>
        <p:nvSpPr>
          <p:cNvPr id="9" name="Obdélník 8"/>
          <p:cNvSpPr/>
          <p:nvPr/>
        </p:nvSpPr>
        <p:spPr>
          <a:xfrm>
            <a:off x="179512" y="4825484"/>
            <a:ext cx="3826497" cy="338554"/>
          </a:xfrm>
          <a:prstGeom prst="rect">
            <a:avLst/>
          </a:prstGeom>
        </p:spPr>
        <p:txBody>
          <a:bodyPr wrap="none">
            <a:spAutoFit/>
          </a:bodyPr>
          <a:lstStyle/>
          <a:p>
            <a:r>
              <a:rPr lang="cs-CZ" sz="1600" dirty="0" err="1">
                <a:solidFill>
                  <a:schemeClr val="bg1">
                    <a:lumMod val="50000"/>
                  </a:schemeClr>
                </a:solidFill>
                <a:cs typeface="Arial" panose="020B0604020202020204" pitchFamily="34" charset="0"/>
              </a:rPr>
              <a:t>Verma</a:t>
            </a:r>
            <a:r>
              <a:rPr lang="cs-CZ" sz="1600" dirty="0">
                <a:solidFill>
                  <a:schemeClr val="bg1">
                    <a:lumMod val="50000"/>
                  </a:schemeClr>
                </a:solidFill>
                <a:cs typeface="Arial" panose="020B0604020202020204" pitchFamily="34" charset="0"/>
              </a:rPr>
              <a:t> A, et al. N </a:t>
            </a:r>
            <a:r>
              <a:rPr lang="cs-CZ" sz="1600" dirty="0" err="1">
                <a:solidFill>
                  <a:schemeClr val="bg1">
                    <a:lumMod val="50000"/>
                  </a:schemeClr>
                </a:solidFill>
                <a:cs typeface="Arial" panose="020B0604020202020204" pitchFamily="34" charset="0"/>
              </a:rPr>
              <a:t>Engl</a:t>
            </a:r>
            <a:r>
              <a:rPr lang="cs-CZ" sz="1600" dirty="0">
                <a:solidFill>
                  <a:schemeClr val="bg1">
                    <a:lumMod val="50000"/>
                  </a:schemeClr>
                </a:solidFill>
                <a:cs typeface="Arial" panose="020B0604020202020204" pitchFamily="34" charset="0"/>
              </a:rPr>
              <a:t> J Med 2015;372:1812</a:t>
            </a:r>
          </a:p>
        </p:txBody>
      </p:sp>
      <p:sp>
        <p:nvSpPr>
          <p:cNvPr id="10" name="TextovéPole 9"/>
          <p:cNvSpPr txBox="1"/>
          <p:nvPr/>
        </p:nvSpPr>
        <p:spPr>
          <a:xfrm>
            <a:off x="4716015" y="699542"/>
            <a:ext cx="4176465" cy="1200329"/>
          </a:xfrm>
          <a:prstGeom prst="rect">
            <a:avLst/>
          </a:prstGeom>
          <a:noFill/>
        </p:spPr>
        <p:txBody>
          <a:bodyPr wrap="square" rtlCol="0">
            <a:spAutoFit/>
          </a:bodyPr>
          <a:lstStyle/>
          <a:p>
            <a:r>
              <a:rPr lang="cs-CZ" b="1" dirty="0">
                <a:cs typeface="Arial" panose="020B0604020202020204" pitchFamily="34" charset="0"/>
              </a:rPr>
              <a:t>Dlouhodobá perzistentní FS	</a:t>
            </a:r>
          </a:p>
          <a:p>
            <a:r>
              <a:rPr lang="cs-CZ" dirty="0"/>
              <a:t>Konverze FS (do SR či AT)	67%</a:t>
            </a:r>
          </a:p>
          <a:p>
            <a:r>
              <a:rPr lang="cs-CZ" dirty="0"/>
              <a:t>Obnovení </a:t>
            </a:r>
            <a:r>
              <a:rPr lang="en-GB" dirty="0"/>
              <a:t>SR </a:t>
            </a:r>
            <a:r>
              <a:rPr lang="cs-CZ" dirty="0"/>
              <a:t>		</a:t>
            </a:r>
            <a:r>
              <a:rPr lang="en-GB" dirty="0"/>
              <a:t>50% </a:t>
            </a:r>
            <a:endParaRPr lang="cs-CZ" dirty="0"/>
          </a:p>
          <a:p>
            <a:r>
              <a:rPr lang="cs-CZ" dirty="0"/>
              <a:t>Obnovení SR </a:t>
            </a:r>
            <a:r>
              <a:rPr lang="en-GB" dirty="0"/>
              <a:t>PV</a:t>
            </a:r>
            <a:r>
              <a:rPr lang="cs-CZ" dirty="0"/>
              <a:t>I		1</a:t>
            </a:r>
            <a:r>
              <a:rPr lang="en-GB" dirty="0"/>
              <a:t>6</a:t>
            </a:r>
            <a:r>
              <a:rPr lang="cs-CZ" dirty="0"/>
              <a:t> (8%)</a:t>
            </a:r>
            <a:r>
              <a:rPr lang="en-GB" dirty="0"/>
              <a:t> </a:t>
            </a:r>
            <a:endParaRPr lang="cs-CZ" dirty="0">
              <a:cs typeface="Arial" panose="020B0604020202020204" pitchFamily="34" charset="0"/>
            </a:endParaRPr>
          </a:p>
        </p:txBody>
      </p:sp>
      <p:sp>
        <p:nvSpPr>
          <p:cNvPr id="11" name="Obdélník 10"/>
          <p:cNvSpPr/>
          <p:nvPr/>
        </p:nvSpPr>
        <p:spPr>
          <a:xfrm>
            <a:off x="200010" y="699542"/>
            <a:ext cx="4299982" cy="1200329"/>
          </a:xfrm>
          <a:prstGeom prst="rect">
            <a:avLst/>
          </a:prstGeom>
        </p:spPr>
        <p:txBody>
          <a:bodyPr wrap="square">
            <a:spAutoFit/>
          </a:bodyPr>
          <a:lstStyle/>
          <a:p>
            <a:r>
              <a:rPr lang="cs-CZ" b="1" dirty="0">
                <a:cs typeface="Arial" panose="020B0604020202020204" pitchFamily="34" charset="0"/>
              </a:rPr>
              <a:t>Perzistentní FS (21% v SR)</a:t>
            </a:r>
          </a:p>
          <a:p>
            <a:r>
              <a:rPr lang="cs-CZ" dirty="0" err="1">
                <a:cs typeface="Arial" panose="020B0604020202020204" pitchFamily="34" charset="0"/>
              </a:rPr>
              <a:t>Random</a:t>
            </a:r>
            <a:r>
              <a:rPr lang="cs-CZ" dirty="0">
                <a:cs typeface="Arial" panose="020B0604020202020204" pitchFamily="34" charset="0"/>
              </a:rPr>
              <a:t>: 1:4:4    PVI : PVI+CFAE : PVI+ Linie</a:t>
            </a:r>
          </a:p>
          <a:p>
            <a:r>
              <a:rPr lang="cs-CZ" dirty="0">
                <a:cs typeface="Arial" panose="020B0604020202020204" pitchFamily="34" charset="0"/>
              </a:rPr>
              <a:t>Konverze FS  (do SR nebo AT) 	     31%</a:t>
            </a:r>
          </a:p>
          <a:p>
            <a:r>
              <a:rPr lang="cs-CZ" dirty="0">
                <a:cs typeface="Arial" panose="020B0604020202020204" pitchFamily="34" charset="0"/>
              </a:rPr>
              <a:t>Obnovení SR ablací - neznámo</a:t>
            </a:r>
          </a:p>
        </p:txBody>
      </p:sp>
    </p:spTree>
    <p:extLst>
      <p:ext uri="{BB962C8B-B14F-4D97-AF65-F5344CB8AC3E}">
        <p14:creationId xmlns:p14="http://schemas.microsoft.com/office/powerpoint/2010/main" val="157630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Skupina 77"/>
          <p:cNvGrpSpPr/>
          <p:nvPr/>
        </p:nvGrpSpPr>
        <p:grpSpPr>
          <a:xfrm>
            <a:off x="228122" y="661164"/>
            <a:ext cx="8121717" cy="4293101"/>
            <a:chOff x="228122" y="661164"/>
            <a:chExt cx="8664358" cy="4778712"/>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19833" t="16207" r="14334" b="5999"/>
            <a:stretch/>
          </p:blipFill>
          <p:spPr>
            <a:xfrm>
              <a:off x="296345" y="3061309"/>
              <a:ext cx="3537111" cy="2378567"/>
            </a:xfrm>
            <a:prstGeom prst="rect">
              <a:avLst/>
            </a:prstGeom>
            <a:ln>
              <a:solidFill>
                <a:schemeClr val="tx1"/>
              </a:solidFill>
            </a:ln>
          </p:spPr>
        </p:pic>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29552" t="8399" r="26021" b="6800"/>
            <a:stretch/>
          </p:blipFill>
          <p:spPr>
            <a:xfrm>
              <a:off x="3843956" y="3061309"/>
              <a:ext cx="2189792" cy="2378567"/>
            </a:xfrm>
            <a:prstGeom prst="rect">
              <a:avLst/>
            </a:prstGeom>
            <a:ln>
              <a:solidFill>
                <a:schemeClr val="tx1"/>
              </a:solidFill>
            </a:ln>
          </p:spPr>
        </p:pic>
        <p:sp>
          <p:nvSpPr>
            <p:cNvPr id="4" name="Volný tvar 3"/>
            <p:cNvSpPr/>
            <p:nvPr/>
          </p:nvSpPr>
          <p:spPr>
            <a:xfrm>
              <a:off x="5026319" y="4308410"/>
              <a:ext cx="386718" cy="730654"/>
            </a:xfrm>
            <a:custGeom>
              <a:avLst/>
              <a:gdLst>
                <a:gd name="connsiteX0" fmla="*/ 61818 w 442818"/>
                <a:gd name="connsiteY0" fmla="*/ 857040 h 918858"/>
                <a:gd name="connsiteX1" fmla="*/ 77058 w 442818"/>
                <a:gd name="connsiteY1" fmla="*/ 780840 h 918858"/>
                <a:gd name="connsiteX2" fmla="*/ 168498 w 442818"/>
                <a:gd name="connsiteY2" fmla="*/ 735120 h 918858"/>
                <a:gd name="connsiteX3" fmla="*/ 214218 w 442818"/>
                <a:gd name="connsiteY3" fmla="*/ 704640 h 918858"/>
                <a:gd name="connsiteX4" fmla="*/ 244698 w 442818"/>
                <a:gd name="connsiteY4" fmla="*/ 613200 h 918858"/>
                <a:gd name="connsiteX5" fmla="*/ 290418 w 442818"/>
                <a:gd name="connsiteY5" fmla="*/ 521760 h 918858"/>
                <a:gd name="connsiteX6" fmla="*/ 320898 w 442818"/>
                <a:gd name="connsiteY6" fmla="*/ 369360 h 918858"/>
                <a:gd name="connsiteX7" fmla="*/ 351378 w 442818"/>
                <a:gd name="connsiteY7" fmla="*/ 277920 h 918858"/>
                <a:gd name="connsiteX8" fmla="*/ 366618 w 442818"/>
                <a:gd name="connsiteY8" fmla="*/ 232200 h 918858"/>
                <a:gd name="connsiteX9" fmla="*/ 381858 w 442818"/>
                <a:gd name="connsiteY9" fmla="*/ 186480 h 918858"/>
                <a:gd name="connsiteX10" fmla="*/ 397098 w 442818"/>
                <a:gd name="connsiteY10" fmla="*/ 140760 h 918858"/>
                <a:gd name="connsiteX11" fmla="*/ 412338 w 442818"/>
                <a:gd name="connsiteY11" fmla="*/ 3600 h 918858"/>
                <a:gd name="connsiteX12" fmla="*/ 442818 w 442818"/>
                <a:gd name="connsiteY12" fmla="*/ 49320 h 918858"/>
                <a:gd name="connsiteX13" fmla="*/ 412338 w 442818"/>
                <a:gd name="connsiteY13" fmla="*/ 140760 h 918858"/>
                <a:gd name="connsiteX14" fmla="*/ 397098 w 442818"/>
                <a:gd name="connsiteY14" fmla="*/ 262680 h 918858"/>
                <a:gd name="connsiteX15" fmla="*/ 366618 w 442818"/>
                <a:gd name="connsiteY15" fmla="*/ 354120 h 918858"/>
                <a:gd name="connsiteX16" fmla="*/ 320898 w 442818"/>
                <a:gd name="connsiteY16" fmla="*/ 506520 h 918858"/>
                <a:gd name="connsiteX17" fmla="*/ 305658 w 442818"/>
                <a:gd name="connsiteY17" fmla="*/ 567480 h 918858"/>
                <a:gd name="connsiteX18" fmla="*/ 275178 w 442818"/>
                <a:gd name="connsiteY18" fmla="*/ 658920 h 918858"/>
                <a:gd name="connsiteX19" fmla="*/ 259938 w 442818"/>
                <a:gd name="connsiteY19" fmla="*/ 704640 h 918858"/>
                <a:gd name="connsiteX20" fmla="*/ 229458 w 442818"/>
                <a:gd name="connsiteY20" fmla="*/ 750360 h 918858"/>
                <a:gd name="connsiteX21" fmla="*/ 214218 w 442818"/>
                <a:gd name="connsiteY21" fmla="*/ 796080 h 918858"/>
                <a:gd name="connsiteX22" fmla="*/ 122778 w 442818"/>
                <a:gd name="connsiteY22" fmla="*/ 857040 h 918858"/>
                <a:gd name="connsiteX23" fmla="*/ 107538 w 442818"/>
                <a:gd name="connsiteY23" fmla="*/ 902760 h 918858"/>
                <a:gd name="connsiteX24" fmla="*/ 16098 w 442818"/>
                <a:gd name="connsiteY24" fmla="*/ 902760 h 918858"/>
                <a:gd name="connsiteX25" fmla="*/ 16098 w 442818"/>
                <a:gd name="connsiteY25" fmla="*/ 811320 h 918858"/>
                <a:gd name="connsiteX26" fmla="*/ 61818 w 442818"/>
                <a:gd name="connsiteY26" fmla="*/ 796080 h 918858"/>
                <a:gd name="connsiteX27" fmla="*/ 77058 w 442818"/>
                <a:gd name="connsiteY27" fmla="*/ 765600 h 9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2818" h="918858">
                  <a:moveTo>
                    <a:pt x="61818" y="857040"/>
                  </a:moveTo>
                  <a:cubicBezTo>
                    <a:pt x="66898" y="831640"/>
                    <a:pt x="64207" y="803330"/>
                    <a:pt x="77058" y="780840"/>
                  </a:cubicBezTo>
                  <a:cubicBezTo>
                    <a:pt x="94528" y="750267"/>
                    <a:pt x="141901" y="748418"/>
                    <a:pt x="168498" y="735120"/>
                  </a:cubicBezTo>
                  <a:cubicBezTo>
                    <a:pt x="184881" y="726929"/>
                    <a:pt x="198978" y="714800"/>
                    <a:pt x="214218" y="704640"/>
                  </a:cubicBezTo>
                  <a:cubicBezTo>
                    <a:pt x="224378" y="674160"/>
                    <a:pt x="226876" y="639933"/>
                    <a:pt x="244698" y="613200"/>
                  </a:cubicBezTo>
                  <a:cubicBezTo>
                    <a:pt x="278094" y="563106"/>
                    <a:pt x="274644" y="576969"/>
                    <a:pt x="290418" y="521760"/>
                  </a:cubicBezTo>
                  <a:cubicBezTo>
                    <a:pt x="341075" y="344460"/>
                    <a:pt x="261021" y="608869"/>
                    <a:pt x="320898" y="369360"/>
                  </a:cubicBezTo>
                  <a:cubicBezTo>
                    <a:pt x="328690" y="338191"/>
                    <a:pt x="341218" y="308400"/>
                    <a:pt x="351378" y="277920"/>
                  </a:cubicBezTo>
                  <a:lnTo>
                    <a:pt x="366618" y="232200"/>
                  </a:lnTo>
                  <a:lnTo>
                    <a:pt x="381858" y="186480"/>
                  </a:lnTo>
                  <a:lnTo>
                    <a:pt x="397098" y="140760"/>
                  </a:lnTo>
                  <a:cubicBezTo>
                    <a:pt x="402178" y="95040"/>
                    <a:pt x="391766" y="44745"/>
                    <a:pt x="412338" y="3600"/>
                  </a:cubicBezTo>
                  <a:cubicBezTo>
                    <a:pt x="420529" y="-12783"/>
                    <a:pt x="442818" y="31004"/>
                    <a:pt x="442818" y="49320"/>
                  </a:cubicBezTo>
                  <a:cubicBezTo>
                    <a:pt x="442818" y="81449"/>
                    <a:pt x="412338" y="140760"/>
                    <a:pt x="412338" y="140760"/>
                  </a:cubicBezTo>
                  <a:cubicBezTo>
                    <a:pt x="407258" y="181400"/>
                    <a:pt x="405680" y="222633"/>
                    <a:pt x="397098" y="262680"/>
                  </a:cubicBezTo>
                  <a:cubicBezTo>
                    <a:pt x="390366" y="294096"/>
                    <a:pt x="366618" y="354120"/>
                    <a:pt x="366618" y="354120"/>
                  </a:cubicBezTo>
                  <a:cubicBezTo>
                    <a:pt x="331135" y="602499"/>
                    <a:pt x="380304" y="367905"/>
                    <a:pt x="320898" y="506520"/>
                  </a:cubicBezTo>
                  <a:cubicBezTo>
                    <a:pt x="312647" y="525772"/>
                    <a:pt x="311677" y="547418"/>
                    <a:pt x="305658" y="567480"/>
                  </a:cubicBezTo>
                  <a:cubicBezTo>
                    <a:pt x="296426" y="598254"/>
                    <a:pt x="285338" y="628440"/>
                    <a:pt x="275178" y="658920"/>
                  </a:cubicBezTo>
                  <a:cubicBezTo>
                    <a:pt x="270098" y="674160"/>
                    <a:pt x="268849" y="691274"/>
                    <a:pt x="259938" y="704640"/>
                  </a:cubicBezTo>
                  <a:cubicBezTo>
                    <a:pt x="249778" y="719880"/>
                    <a:pt x="237649" y="733977"/>
                    <a:pt x="229458" y="750360"/>
                  </a:cubicBezTo>
                  <a:cubicBezTo>
                    <a:pt x="222274" y="764728"/>
                    <a:pt x="225577" y="784721"/>
                    <a:pt x="214218" y="796080"/>
                  </a:cubicBezTo>
                  <a:cubicBezTo>
                    <a:pt x="188315" y="821983"/>
                    <a:pt x="122778" y="857040"/>
                    <a:pt x="122778" y="857040"/>
                  </a:cubicBezTo>
                  <a:cubicBezTo>
                    <a:pt x="117698" y="872280"/>
                    <a:pt x="118897" y="891401"/>
                    <a:pt x="107538" y="902760"/>
                  </a:cubicBezTo>
                  <a:cubicBezTo>
                    <a:pt x="77058" y="933240"/>
                    <a:pt x="46578" y="912920"/>
                    <a:pt x="16098" y="902760"/>
                  </a:cubicBezTo>
                  <a:cubicBezTo>
                    <a:pt x="5938" y="872280"/>
                    <a:pt x="-14382" y="841800"/>
                    <a:pt x="16098" y="811320"/>
                  </a:cubicBezTo>
                  <a:cubicBezTo>
                    <a:pt x="27457" y="799961"/>
                    <a:pt x="46578" y="801160"/>
                    <a:pt x="61818" y="796080"/>
                  </a:cubicBezTo>
                  <a:cubicBezTo>
                    <a:pt x="78664" y="745541"/>
                    <a:pt x="77058" y="734296"/>
                    <a:pt x="77058" y="765600"/>
                  </a:cubicBezTo>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olný tvar 4"/>
            <p:cNvSpPr/>
            <p:nvPr/>
          </p:nvSpPr>
          <p:spPr>
            <a:xfrm>
              <a:off x="908089" y="3257679"/>
              <a:ext cx="878409" cy="778686"/>
            </a:xfrm>
            <a:custGeom>
              <a:avLst/>
              <a:gdLst>
                <a:gd name="connsiteX0" fmla="*/ 929640 w 960120"/>
                <a:gd name="connsiteY0" fmla="*/ 30480 h 944880"/>
                <a:gd name="connsiteX1" fmla="*/ 685800 w 960120"/>
                <a:gd name="connsiteY1" fmla="*/ 15240 h 944880"/>
                <a:gd name="connsiteX2" fmla="*/ 640080 w 960120"/>
                <a:gd name="connsiteY2" fmla="*/ 0 h 944880"/>
                <a:gd name="connsiteX3" fmla="*/ 563880 w 960120"/>
                <a:gd name="connsiteY3" fmla="*/ 15240 h 944880"/>
                <a:gd name="connsiteX4" fmla="*/ 472440 w 960120"/>
                <a:gd name="connsiteY4" fmla="*/ 45720 h 944880"/>
                <a:gd name="connsiteX5" fmla="*/ 426720 w 960120"/>
                <a:gd name="connsiteY5" fmla="*/ 137160 h 944880"/>
                <a:gd name="connsiteX6" fmla="*/ 289560 w 960120"/>
                <a:gd name="connsiteY6" fmla="*/ 213360 h 944880"/>
                <a:gd name="connsiteX7" fmla="*/ 243840 w 960120"/>
                <a:gd name="connsiteY7" fmla="*/ 259080 h 944880"/>
                <a:gd name="connsiteX8" fmla="*/ 198120 w 960120"/>
                <a:gd name="connsiteY8" fmla="*/ 274320 h 944880"/>
                <a:gd name="connsiteX9" fmla="*/ 182880 w 960120"/>
                <a:gd name="connsiteY9" fmla="*/ 320040 h 944880"/>
                <a:gd name="connsiteX10" fmla="*/ 137160 w 960120"/>
                <a:gd name="connsiteY10" fmla="*/ 350520 h 944880"/>
                <a:gd name="connsiteX11" fmla="*/ 91440 w 960120"/>
                <a:gd name="connsiteY11" fmla="*/ 441960 h 944880"/>
                <a:gd name="connsiteX12" fmla="*/ 76200 w 960120"/>
                <a:gd name="connsiteY12" fmla="*/ 487680 h 944880"/>
                <a:gd name="connsiteX13" fmla="*/ 45720 w 960120"/>
                <a:gd name="connsiteY13" fmla="*/ 533400 h 944880"/>
                <a:gd name="connsiteX14" fmla="*/ 15240 w 960120"/>
                <a:gd name="connsiteY14" fmla="*/ 624840 h 944880"/>
                <a:gd name="connsiteX15" fmla="*/ 0 w 960120"/>
                <a:gd name="connsiteY15" fmla="*/ 670560 h 944880"/>
                <a:gd name="connsiteX16" fmla="*/ 15240 w 960120"/>
                <a:gd name="connsiteY16" fmla="*/ 883920 h 944880"/>
                <a:gd name="connsiteX17" fmla="*/ 60960 w 960120"/>
                <a:gd name="connsiteY17" fmla="*/ 914400 h 944880"/>
                <a:gd name="connsiteX18" fmla="*/ 152400 w 960120"/>
                <a:gd name="connsiteY18" fmla="*/ 944880 h 944880"/>
                <a:gd name="connsiteX19" fmla="*/ 335280 w 960120"/>
                <a:gd name="connsiteY19" fmla="*/ 929640 h 944880"/>
                <a:gd name="connsiteX20" fmla="*/ 411480 w 960120"/>
                <a:gd name="connsiteY20" fmla="*/ 853440 h 944880"/>
                <a:gd name="connsiteX21" fmla="*/ 502920 w 960120"/>
                <a:gd name="connsiteY21" fmla="*/ 777240 h 944880"/>
                <a:gd name="connsiteX22" fmla="*/ 518160 w 960120"/>
                <a:gd name="connsiteY22" fmla="*/ 731520 h 944880"/>
                <a:gd name="connsiteX23" fmla="*/ 670560 w 960120"/>
                <a:gd name="connsiteY23" fmla="*/ 579120 h 944880"/>
                <a:gd name="connsiteX24" fmla="*/ 716280 w 960120"/>
                <a:gd name="connsiteY24" fmla="*/ 548640 h 944880"/>
                <a:gd name="connsiteX25" fmla="*/ 762000 w 960120"/>
                <a:gd name="connsiteY25" fmla="*/ 518160 h 944880"/>
                <a:gd name="connsiteX26" fmla="*/ 807720 w 960120"/>
                <a:gd name="connsiteY26" fmla="*/ 426720 h 944880"/>
                <a:gd name="connsiteX27" fmla="*/ 853440 w 960120"/>
                <a:gd name="connsiteY27" fmla="*/ 411480 h 944880"/>
                <a:gd name="connsiteX28" fmla="*/ 883920 w 960120"/>
                <a:gd name="connsiteY28" fmla="*/ 320040 h 944880"/>
                <a:gd name="connsiteX29" fmla="*/ 960120 w 960120"/>
                <a:gd name="connsiteY29" fmla="*/ 182880 h 944880"/>
                <a:gd name="connsiteX30" fmla="*/ 944880 w 960120"/>
                <a:gd name="connsiteY30" fmla="*/ 91440 h 944880"/>
                <a:gd name="connsiteX31" fmla="*/ 929640 w 960120"/>
                <a:gd name="connsiteY31" fmla="*/ 304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120" h="944880">
                  <a:moveTo>
                    <a:pt x="929640" y="30480"/>
                  </a:moveTo>
                  <a:cubicBezTo>
                    <a:pt x="886460" y="17780"/>
                    <a:pt x="766791" y="23765"/>
                    <a:pt x="685800" y="15240"/>
                  </a:cubicBezTo>
                  <a:cubicBezTo>
                    <a:pt x="669824" y="13558"/>
                    <a:pt x="656144" y="0"/>
                    <a:pt x="640080" y="0"/>
                  </a:cubicBezTo>
                  <a:cubicBezTo>
                    <a:pt x="614177" y="0"/>
                    <a:pt x="588870" y="8424"/>
                    <a:pt x="563880" y="15240"/>
                  </a:cubicBezTo>
                  <a:cubicBezTo>
                    <a:pt x="532883" y="23694"/>
                    <a:pt x="472440" y="45720"/>
                    <a:pt x="472440" y="45720"/>
                  </a:cubicBezTo>
                  <a:cubicBezTo>
                    <a:pt x="461569" y="78333"/>
                    <a:pt x="454525" y="112830"/>
                    <a:pt x="426720" y="137160"/>
                  </a:cubicBezTo>
                  <a:cubicBezTo>
                    <a:pt x="362224" y="193594"/>
                    <a:pt x="352355" y="192428"/>
                    <a:pt x="289560" y="213360"/>
                  </a:cubicBezTo>
                  <a:cubicBezTo>
                    <a:pt x="274320" y="228600"/>
                    <a:pt x="261773" y="247125"/>
                    <a:pt x="243840" y="259080"/>
                  </a:cubicBezTo>
                  <a:cubicBezTo>
                    <a:pt x="230474" y="267991"/>
                    <a:pt x="209479" y="262961"/>
                    <a:pt x="198120" y="274320"/>
                  </a:cubicBezTo>
                  <a:cubicBezTo>
                    <a:pt x="186761" y="285679"/>
                    <a:pt x="192915" y="307496"/>
                    <a:pt x="182880" y="320040"/>
                  </a:cubicBezTo>
                  <a:cubicBezTo>
                    <a:pt x="171438" y="334343"/>
                    <a:pt x="152400" y="340360"/>
                    <a:pt x="137160" y="350520"/>
                  </a:cubicBezTo>
                  <a:cubicBezTo>
                    <a:pt x="98854" y="465438"/>
                    <a:pt x="150526" y="323787"/>
                    <a:pt x="91440" y="441960"/>
                  </a:cubicBezTo>
                  <a:cubicBezTo>
                    <a:pt x="84256" y="456328"/>
                    <a:pt x="83384" y="473312"/>
                    <a:pt x="76200" y="487680"/>
                  </a:cubicBezTo>
                  <a:cubicBezTo>
                    <a:pt x="68009" y="504063"/>
                    <a:pt x="53159" y="516662"/>
                    <a:pt x="45720" y="533400"/>
                  </a:cubicBezTo>
                  <a:cubicBezTo>
                    <a:pt x="32671" y="562760"/>
                    <a:pt x="25400" y="594360"/>
                    <a:pt x="15240" y="624840"/>
                  </a:cubicBezTo>
                  <a:lnTo>
                    <a:pt x="0" y="670560"/>
                  </a:lnTo>
                  <a:cubicBezTo>
                    <a:pt x="5080" y="741680"/>
                    <a:pt x="-2053" y="814748"/>
                    <a:pt x="15240" y="883920"/>
                  </a:cubicBezTo>
                  <a:cubicBezTo>
                    <a:pt x="19682" y="901689"/>
                    <a:pt x="44222" y="906961"/>
                    <a:pt x="60960" y="914400"/>
                  </a:cubicBezTo>
                  <a:cubicBezTo>
                    <a:pt x="90320" y="927449"/>
                    <a:pt x="152400" y="944880"/>
                    <a:pt x="152400" y="944880"/>
                  </a:cubicBezTo>
                  <a:cubicBezTo>
                    <a:pt x="213360" y="939800"/>
                    <a:pt x="275297" y="941637"/>
                    <a:pt x="335280" y="929640"/>
                  </a:cubicBezTo>
                  <a:cubicBezTo>
                    <a:pt x="379984" y="920699"/>
                    <a:pt x="387096" y="882701"/>
                    <a:pt x="411480" y="853440"/>
                  </a:cubicBezTo>
                  <a:cubicBezTo>
                    <a:pt x="448150" y="809436"/>
                    <a:pt x="457965" y="807210"/>
                    <a:pt x="502920" y="777240"/>
                  </a:cubicBezTo>
                  <a:cubicBezTo>
                    <a:pt x="508000" y="762000"/>
                    <a:pt x="510358" y="745563"/>
                    <a:pt x="518160" y="731520"/>
                  </a:cubicBezTo>
                  <a:cubicBezTo>
                    <a:pt x="577925" y="623944"/>
                    <a:pt x="570155" y="646056"/>
                    <a:pt x="670560" y="579120"/>
                  </a:cubicBezTo>
                  <a:lnTo>
                    <a:pt x="716280" y="548640"/>
                  </a:lnTo>
                  <a:lnTo>
                    <a:pt x="762000" y="518160"/>
                  </a:lnTo>
                  <a:cubicBezTo>
                    <a:pt x="772040" y="488041"/>
                    <a:pt x="780863" y="448206"/>
                    <a:pt x="807720" y="426720"/>
                  </a:cubicBezTo>
                  <a:cubicBezTo>
                    <a:pt x="820264" y="416685"/>
                    <a:pt x="838200" y="416560"/>
                    <a:pt x="853440" y="411480"/>
                  </a:cubicBezTo>
                  <a:cubicBezTo>
                    <a:pt x="863600" y="381000"/>
                    <a:pt x="866098" y="346773"/>
                    <a:pt x="883920" y="320040"/>
                  </a:cubicBezTo>
                  <a:cubicBezTo>
                    <a:pt x="953791" y="215234"/>
                    <a:pt x="933296" y="263353"/>
                    <a:pt x="960120" y="182880"/>
                  </a:cubicBezTo>
                  <a:cubicBezTo>
                    <a:pt x="955040" y="152400"/>
                    <a:pt x="958699" y="119078"/>
                    <a:pt x="944880" y="91440"/>
                  </a:cubicBezTo>
                  <a:cubicBezTo>
                    <a:pt x="894933" y="-8454"/>
                    <a:pt x="972820" y="43180"/>
                    <a:pt x="929640" y="30480"/>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5"/>
            <p:cNvSpPr/>
            <p:nvPr/>
          </p:nvSpPr>
          <p:spPr>
            <a:xfrm>
              <a:off x="761686" y="4298010"/>
              <a:ext cx="1176111" cy="656255"/>
            </a:xfrm>
            <a:custGeom>
              <a:avLst/>
              <a:gdLst>
                <a:gd name="connsiteX0" fmla="*/ 1097280 w 1346726"/>
                <a:gd name="connsiteY0" fmla="*/ 764336 h 825296"/>
                <a:gd name="connsiteX1" fmla="*/ 624840 w 1346726"/>
                <a:gd name="connsiteY1" fmla="*/ 764336 h 825296"/>
                <a:gd name="connsiteX2" fmla="*/ 533400 w 1346726"/>
                <a:gd name="connsiteY2" fmla="*/ 718616 h 825296"/>
                <a:gd name="connsiteX3" fmla="*/ 487680 w 1346726"/>
                <a:gd name="connsiteY3" fmla="*/ 703376 h 825296"/>
                <a:gd name="connsiteX4" fmla="*/ 441960 w 1346726"/>
                <a:gd name="connsiteY4" fmla="*/ 672896 h 825296"/>
                <a:gd name="connsiteX5" fmla="*/ 396240 w 1346726"/>
                <a:gd name="connsiteY5" fmla="*/ 657656 h 825296"/>
                <a:gd name="connsiteX6" fmla="*/ 304800 w 1346726"/>
                <a:gd name="connsiteY6" fmla="*/ 611936 h 825296"/>
                <a:gd name="connsiteX7" fmla="*/ 228600 w 1346726"/>
                <a:gd name="connsiteY7" fmla="*/ 535736 h 825296"/>
                <a:gd name="connsiteX8" fmla="*/ 182880 w 1346726"/>
                <a:gd name="connsiteY8" fmla="*/ 444296 h 825296"/>
                <a:gd name="connsiteX9" fmla="*/ 106680 w 1346726"/>
                <a:gd name="connsiteY9" fmla="*/ 352856 h 825296"/>
                <a:gd name="connsiteX10" fmla="*/ 45720 w 1346726"/>
                <a:gd name="connsiteY10" fmla="*/ 261416 h 825296"/>
                <a:gd name="connsiteX11" fmla="*/ 15240 w 1346726"/>
                <a:gd name="connsiteY11" fmla="*/ 169976 h 825296"/>
                <a:gd name="connsiteX12" fmla="*/ 0 w 1346726"/>
                <a:gd name="connsiteY12" fmla="*/ 124256 h 825296"/>
                <a:gd name="connsiteX13" fmla="*/ 15240 w 1346726"/>
                <a:gd name="connsiteY13" fmla="*/ 32816 h 825296"/>
                <a:gd name="connsiteX14" fmla="*/ 198120 w 1346726"/>
                <a:gd name="connsiteY14" fmla="*/ 17576 h 825296"/>
                <a:gd name="connsiteX15" fmla="*/ 274320 w 1346726"/>
                <a:gd name="connsiteY15" fmla="*/ 93776 h 825296"/>
                <a:gd name="connsiteX16" fmla="*/ 320040 w 1346726"/>
                <a:gd name="connsiteY16" fmla="*/ 139496 h 825296"/>
                <a:gd name="connsiteX17" fmla="*/ 350520 w 1346726"/>
                <a:gd name="connsiteY17" fmla="*/ 185216 h 825296"/>
                <a:gd name="connsiteX18" fmla="*/ 396240 w 1346726"/>
                <a:gd name="connsiteY18" fmla="*/ 200456 h 825296"/>
                <a:gd name="connsiteX19" fmla="*/ 426720 w 1346726"/>
                <a:gd name="connsiteY19" fmla="*/ 246176 h 825296"/>
                <a:gd name="connsiteX20" fmla="*/ 518160 w 1346726"/>
                <a:gd name="connsiteY20" fmla="*/ 307136 h 825296"/>
                <a:gd name="connsiteX21" fmla="*/ 563880 w 1346726"/>
                <a:gd name="connsiteY21" fmla="*/ 352856 h 825296"/>
                <a:gd name="connsiteX22" fmla="*/ 655320 w 1346726"/>
                <a:gd name="connsiteY22" fmla="*/ 413816 h 825296"/>
                <a:gd name="connsiteX23" fmla="*/ 777240 w 1346726"/>
                <a:gd name="connsiteY23" fmla="*/ 444296 h 825296"/>
                <a:gd name="connsiteX24" fmla="*/ 1234440 w 1346726"/>
                <a:gd name="connsiteY24" fmla="*/ 490016 h 825296"/>
                <a:gd name="connsiteX25" fmla="*/ 1325880 w 1346726"/>
                <a:gd name="connsiteY25" fmla="*/ 535736 h 825296"/>
                <a:gd name="connsiteX26" fmla="*/ 1325880 w 1346726"/>
                <a:gd name="connsiteY26" fmla="*/ 672896 h 825296"/>
                <a:gd name="connsiteX27" fmla="*/ 1234440 w 1346726"/>
                <a:gd name="connsiteY27" fmla="*/ 703376 h 825296"/>
                <a:gd name="connsiteX28" fmla="*/ 1188720 w 1346726"/>
                <a:gd name="connsiteY28" fmla="*/ 733856 h 825296"/>
                <a:gd name="connsiteX29" fmla="*/ 1143000 w 1346726"/>
                <a:gd name="connsiteY29" fmla="*/ 749096 h 825296"/>
                <a:gd name="connsiteX30" fmla="*/ 1005840 w 1346726"/>
                <a:gd name="connsiteY30" fmla="*/ 825296 h 825296"/>
                <a:gd name="connsiteX31" fmla="*/ 868680 w 1346726"/>
                <a:gd name="connsiteY31" fmla="*/ 810056 h 8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46726" h="825296">
                  <a:moveTo>
                    <a:pt x="1097280" y="764336"/>
                  </a:moveTo>
                  <a:cubicBezTo>
                    <a:pt x="873161" y="786748"/>
                    <a:pt x="923596" y="789232"/>
                    <a:pt x="624840" y="764336"/>
                  </a:cubicBezTo>
                  <a:cubicBezTo>
                    <a:pt x="578873" y="760505"/>
                    <a:pt x="572956" y="738394"/>
                    <a:pt x="533400" y="718616"/>
                  </a:cubicBezTo>
                  <a:cubicBezTo>
                    <a:pt x="519032" y="711432"/>
                    <a:pt x="502048" y="710560"/>
                    <a:pt x="487680" y="703376"/>
                  </a:cubicBezTo>
                  <a:cubicBezTo>
                    <a:pt x="471297" y="695185"/>
                    <a:pt x="458343" y="681087"/>
                    <a:pt x="441960" y="672896"/>
                  </a:cubicBezTo>
                  <a:cubicBezTo>
                    <a:pt x="427592" y="665712"/>
                    <a:pt x="410608" y="664840"/>
                    <a:pt x="396240" y="657656"/>
                  </a:cubicBezTo>
                  <a:cubicBezTo>
                    <a:pt x="278067" y="598570"/>
                    <a:pt x="419718" y="650242"/>
                    <a:pt x="304800" y="611936"/>
                  </a:cubicBezTo>
                  <a:cubicBezTo>
                    <a:pt x="223520" y="490016"/>
                    <a:pt x="330200" y="637336"/>
                    <a:pt x="228600" y="535736"/>
                  </a:cubicBezTo>
                  <a:cubicBezTo>
                    <a:pt x="184924" y="492060"/>
                    <a:pt x="207670" y="493876"/>
                    <a:pt x="182880" y="444296"/>
                  </a:cubicBezTo>
                  <a:cubicBezTo>
                    <a:pt x="161662" y="401861"/>
                    <a:pt x="140385" y="386561"/>
                    <a:pt x="106680" y="352856"/>
                  </a:cubicBezTo>
                  <a:cubicBezTo>
                    <a:pt x="56262" y="201601"/>
                    <a:pt x="140852" y="432654"/>
                    <a:pt x="45720" y="261416"/>
                  </a:cubicBezTo>
                  <a:cubicBezTo>
                    <a:pt x="30117" y="233330"/>
                    <a:pt x="25400" y="200456"/>
                    <a:pt x="15240" y="169976"/>
                  </a:cubicBezTo>
                  <a:lnTo>
                    <a:pt x="0" y="124256"/>
                  </a:lnTo>
                  <a:cubicBezTo>
                    <a:pt x="5080" y="93776"/>
                    <a:pt x="1421" y="60454"/>
                    <a:pt x="15240" y="32816"/>
                  </a:cubicBezTo>
                  <a:cubicBezTo>
                    <a:pt x="46186" y="-29075"/>
                    <a:pt x="175991" y="15117"/>
                    <a:pt x="198120" y="17576"/>
                  </a:cubicBezTo>
                  <a:cubicBezTo>
                    <a:pt x="254000" y="101396"/>
                    <a:pt x="198120" y="30276"/>
                    <a:pt x="274320" y="93776"/>
                  </a:cubicBezTo>
                  <a:cubicBezTo>
                    <a:pt x="290877" y="107574"/>
                    <a:pt x="306242" y="122939"/>
                    <a:pt x="320040" y="139496"/>
                  </a:cubicBezTo>
                  <a:cubicBezTo>
                    <a:pt x="331766" y="153567"/>
                    <a:pt x="336217" y="173774"/>
                    <a:pt x="350520" y="185216"/>
                  </a:cubicBezTo>
                  <a:cubicBezTo>
                    <a:pt x="363064" y="195251"/>
                    <a:pt x="381000" y="195376"/>
                    <a:pt x="396240" y="200456"/>
                  </a:cubicBezTo>
                  <a:cubicBezTo>
                    <a:pt x="406400" y="215696"/>
                    <a:pt x="412936" y="234115"/>
                    <a:pt x="426720" y="246176"/>
                  </a:cubicBezTo>
                  <a:cubicBezTo>
                    <a:pt x="454289" y="270299"/>
                    <a:pt x="492257" y="281233"/>
                    <a:pt x="518160" y="307136"/>
                  </a:cubicBezTo>
                  <a:cubicBezTo>
                    <a:pt x="533400" y="322376"/>
                    <a:pt x="546867" y="339624"/>
                    <a:pt x="563880" y="352856"/>
                  </a:cubicBezTo>
                  <a:cubicBezTo>
                    <a:pt x="592796" y="375346"/>
                    <a:pt x="619781" y="404931"/>
                    <a:pt x="655320" y="413816"/>
                  </a:cubicBezTo>
                  <a:lnTo>
                    <a:pt x="777240" y="444296"/>
                  </a:lnTo>
                  <a:cubicBezTo>
                    <a:pt x="939995" y="552799"/>
                    <a:pt x="783432" y="459949"/>
                    <a:pt x="1234440" y="490016"/>
                  </a:cubicBezTo>
                  <a:cubicBezTo>
                    <a:pt x="1269493" y="492353"/>
                    <a:pt x="1298767" y="517661"/>
                    <a:pt x="1325880" y="535736"/>
                  </a:cubicBezTo>
                  <a:cubicBezTo>
                    <a:pt x="1339993" y="578075"/>
                    <a:pt x="1364725" y="628502"/>
                    <a:pt x="1325880" y="672896"/>
                  </a:cubicBezTo>
                  <a:cubicBezTo>
                    <a:pt x="1304723" y="697075"/>
                    <a:pt x="1261173" y="685554"/>
                    <a:pt x="1234440" y="703376"/>
                  </a:cubicBezTo>
                  <a:cubicBezTo>
                    <a:pt x="1219200" y="713536"/>
                    <a:pt x="1205103" y="725665"/>
                    <a:pt x="1188720" y="733856"/>
                  </a:cubicBezTo>
                  <a:cubicBezTo>
                    <a:pt x="1174352" y="741040"/>
                    <a:pt x="1157043" y="741294"/>
                    <a:pt x="1143000" y="749096"/>
                  </a:cubicBezTo>
                  <a:cubicBezTo>
                    <a:pt x="985790" y="836435"/>
                    <a:pt x="1109293" y="790812"/>
                    <a:pt x="1005840" y="825296"/>
                  </a:cubicBezTo>
                  <a:cubicBezTo>
                    <a:pt x="889102" y="808619"/>
                    <a:pt x="935081" y="810056"/>
                    <a:pt x="868680" y="810056"/>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18017" t="15274" r="23983" b="5270"/>
            <a:stretch/>
          </p:blipFill>
          <p:spPr>
            <a:xfrm>
              <a:off x="6033748" y="3061308"/>
              <a:ext cx="2858732" cy="2378567"/>
            </a:xfrm>
            <a:prstGeom prst="rect">
              <a:avLst/>
            </a:prstGeom>
            <a:ln>
              <a:solidFill>
                <a:schemeClr val="tx1"/>
              </a:solidFill>
            </a:ln>
          </p:spPr>
        </p:pic>
        <p:sp>
          <p:nvSpPr>
            <p:cNvPr id="8" name="Volný tvar 7"/>
            <p:cNvSpPr/>
            <p:nvPr/>
          </p:nvSpPr>
          <p:spPr>
            <a:xfrm>
              <a:off x="493655" y="4180177"/>
              <a:ext cx="1292843" cy="1090662"/>
            </a:xfrm>
            <a:custGeom>
              <a:avLst/>
              <a:gdLst>
                <a:gd name="connsiteX0" fmla="*/ 47833 w 1480393"/>
                <a:gd name="connsiteY0" fmla="*/ 335280 h 1371600"/>
                <a:gd name="connsiteX1" fmla="*/ 78313 w 1480393"/>
                <a:gd name="connsiteY1" fmla="*/ 487680 h 1371600"/>
                <a:gd name="connsiteX2" fmla="*/ 124033 w 1480393"/>
                <a:gd name="connsiteY2" fmla="*/ 533400 h 1371600"/>
                <a:gd name="connsiteX3" fmla="*/ 169753 w 1480393"/>
                <a:gd name="connsiteY3" fmla="*/ 624840 h 1371600"/>
                <a:gd name="connsiteX4" fmla="*/ 184993 w 1480393"/>
                <a:gd name="connsiteY4" fmla="*/ 670560 h 1371600"/>
                <a:gd name="connsiteX5" fmla="*/ 245953 w 1480393"/>
                <a:gd name="connsiteY5" fmla="*/ 762000 h 1371600"/>
                <a:gd name="connsiteX6" fmla="*/ 276433 w 1480393"/>
                <a:gd name="connsiteY6" fmla="*/ 807720 h 1371600"/>
                <a:gd name="connsiteX7" fmla="*/ 352633 w 1480393"/>
                <a:gd name="connsiteY7" fmla="*/ 944880 h 1371600"/>
                <a:gd name="connsiteX8" fmla="*/ 459313 w 1480393"/>
                <a:gd name="connsiteY8" fmla="*/ 1005840 h 1371600"/>
                <a:gd name="connsiteX9" fmla="*/ 565993 w 1480393"/>
                <a:gd name="connsiteY9" fmla="*/ 1021080 h 1371600"/>
                <a:gd name="connsiteX10" fmla="*/ 611713 w 1480393"/>
                <a:gd name="connsiteY10" fmla="*/ 1066800 h 1371600"/>
                <a:gd name="connsiteX11" fmla="*/ 657433 w 1480393"/>
                <a:gd name="connsiteY11" fmla="*/ 1158240 h 1371600"/>
                <a:gd name="connsiteX12" fmla="*/ 748873 w 1480393"/>
                <a:gd name="connsiteY12" fmla="*/ 1188720 h 1371600"/>
                <a:gd name="connsiteX13" fmla="*/ 794593 w 1480393"/>
                <a:gd name="connsiteY13" fmla="*/ 1203960 h 1371600"/>
                <a:gd name="connsiteX14" fmla="*/ 840313 w 1480393"/>
                <a:gd name="connsiteY14" fmla="*/ 1219200 h 1371600"/>
                <a:gd name="connsiteX15" fmla="*/ 931753 w 1480393"/>
                <a:gd name="connsiteY15" fmla="*/ 1234440 h 1371600"/>
                <a:gd name="connsiteX16" fmla="*/ 1038433 w 1480393"/>
                <a:gd name="connsiteY16" fmla="*/ 1280160 h 1371600"/>
                <a:gd name="connsiteX17" fmla="*/ 1084153 w 1480393"/>
                <a:gd name="connsiteY17" fmla="*/ 1310640 h 1371600"/>
                <a:gd name="connsiteX18" fmla="*/ 1129873 w 1480393"/>
                <a:gd name="connsiteY18" fmla="*/ 1325880 h 1371600"/>
                <a:gd name="connsiteX19" fmla="*/ 1267033 w 1480393"/>
                <a:gd name="connsiteY19" fmla="*/ 1356360 h 1371600"/>
                <a:gd name="connsiteX20" fmla="*/ 1312753 w 1480393"/>
                <a:gd name="connsiteY20" fmla="*/ 1371600 h 1371600"/>
                <a:gd name="connsiteX21" fmla="*/ 1404193 w 1480393"/>
                <a:gd name="connsiteY21" fmla="*/ 1356360 h 1371600"/>
                <a:gd name="connsiteX22" fmla="*/ 1449913 w 1480393"/>
                <a:gd name="connsiteY22" fmla="*/ 1341120 h 1371600"/>
                <a:gd name="connsiteX23" fmla="*/ 1465153 w 1480393"/>
                <a:gd name="connsiteY23" fmla="*/ 1264920 h 1371600"/>
                <a:gd name="connsiteX24" fmla="*/ 1480393 w 1480393"/>
                <a:gd name="connsiteY24" fmla="*/ 1219200 h 1371600"/>
                <a:gd name="connsiteX25" fmla="*/ 1465153 w 1480393"/>
                <a:gd name="connsiteY25" fmla="*/ 1112520 h 1371600"/>
                <a:gd name="connsiteX26" fmla="*/ 1419433 w 1480393"/>
                <a:gd name="connsiteY26" fmla="*/ 1082040 h 1371600"/>
                <a:gd name="connsiteX27" fmla="*/ 1373713 w 1480393"/>
                <a:gd name="connsiteY27" fmla="*/ 1066800 h 1371600"/>
                <a:gd name="connsiteX28" fmla="*/ 1327993 w 1480393"/>
                <a:gd name="connsiteY28" fmla="*/ 1036320 h 1371600"/>
                <a:gd name="connsiteX29" fmla="*/ 1282273 w 1480393"/>
                <a:gd name="connsiteY29" fmla="*/ 1021080 h 1371600"/>
                <a:gd name="connsiteX30" fmla="*/ 1236553 w 1480393"/>
                <a:gd name="connsiteY30" fmla="*/ 990600 h 1371600"/>
                <a:gd name="connsiteX31" fmla="*/ 1038433 w 1480393"/>
                <a:gd name="connsiteY31" fmla="*/ 944880 h 1371600"/>
                <a:gd name="connsiteX32" fmla="*/ 946993 w 1480393"/>
                <a:gd name="connsiteY32" fmla="*/ 929640 h 1371600"/>
                <a:gd name="connsiteX33" fmla="*/ 901273 w 1480393"/>
                <a:gd name="connsiteY33" fmla="*/ 914400 h 1371600"/>
                <a:gd name="connsiteX34" fmla="*/ 794593 w 1480393"/>
                <a:gd name="connsiteY34" fmla="*/ 899160 h 1371600"/>
                <a:gd name="connsiteX35" fmla="*/ 703153 w 1480393"/>
                <a:gd name="connsiteY35" fmla="*/ 853440 h 1371600"/>
                <a:gd name="connsiteX36" fmla="*/ 611713 w 1480393"/>
                <a:gd name="connsiteY36" fmla="*/ 807720 h 1371600"/>
                <a:gd name="connsiteX37" fmla="*/ 535513 w 1480393"/>
                <a:gd name="connsiteY37" fmla="*/ 731520 h 1371600"/>
                <a:gd name="connsiteX38" fmla="*/ 459313 w 1480393"/>
                <a:gd name="connsiteY38" fmla="*/ 655320 h 1371600"/>
                <a:gd name="connsiteX39" fmla="*/ 398353 w 1480393"/>
                <a:gd name="connsiteY39" fmla="*/ 579120 h 1371600"/>
                <a:gd name="connsiteX40" fmla="*/ 367873 w 1480393"/>
                <a:gd name="connsiteY40" fmla="*/ 487680 h 1371600"/>
                <a:gd name="connsiteX41" fmla="*/ 352633 w 1480393"/>
                <a:gd name="connsiteY41" fmla="*/ 441960 h 1371600"/>
                <a:gd name="connsiteX42" fmla="*/ 291673 w 1480393"/>
                <a:gd name="connsiteY42" fmla="*/ 350520 h 1371600"/>
                <a:gd name="connsiteX43" fmla="*/ 261193 w 1480393"/>
                <a:gd name="connsiteY43" fmla="*/ 304800 h 1371600"/>
                <a:gd name="connsiteX44" fmla="*/ 230713 w 1480393"/>
                <a:gd name="connsiteY44" fmla="*/ 213360 h 1371600"/>
                <a:gd name="connsiteX45" fmla="*/ 184993 w 1480393"/>
                <a:gd name="connsiteY45" fmla="*/ 121920 h 1371600"/>
                <a:gd name="connsiteX46" fmla="*/ 169753 w 1480393"/>
                <a:gd name="connsiteY46" fmla="*/ 45720 h 1371600"/>
                <a:gd name="connsiteX47" fmla="*/ 78313 w 1480393"/>
                <a:gd name="connsiteY47" fmla="*/ 15240 h 1371600"/>
                <a:gd name="connsiteX48" fmla="*/ 32593 w 1480393"/>
                <a:gd name="connsiteY48" fmla="*/ 0 h 1371600"/>
                <a:gd name="connsiteX49" fmla="*/ 2113 w 1480393"/>
                <a:gd name="connsiteY49" fmla="*/ 1219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80393" h="1371600">
                  <a:moveTo>
                    <a:pt x="47833" y="335280"/>
                  </a:moveTo>
                  <a:cubicBezTo>
                    <a:pt x="49124" y="344315"/>
                    <a:pt x="58968" y="458663"/>
                    <a:pt x="78313" y="487680"/>
                  </a:cubicBezTo>
                  <a:cubicBezTo>
                    <a:pt x="90268" y="505613"/>
                    <a:pt x="108793" y="518160"/>
                    <a:pt x="124033" y="533400"/>
                  </a:cubicBezTo>
                  <a:cubicBezTo>
                    <a:pt x="162339" y="648318"/>
                    <a:pt x="110667" y="506667"/>
                    <a:pt x="169753" y="624840"/>
                  </a:cubicBezTo>
                  <a:cubicBezTo>
                    <a:pt x="176937" y="639208"/>
                    <a:pt x="177191" y="656517"/>
                    <a:pt x="184993" y="670560"/>
                  </a:cubicBezTo>
                  <a:cubicBezTo>
                    <a:pt x="202783" y="702582"/>
                    <a:pt x="225633" y="731520"/>
                    <a:pt x="245953" y="762000"/>
                  </a:cubicBezTo>
                  <a:cubicBezTo>
                    <a:pt x="256113" y="777240"/>
                    <a:pt x="270641" y="790344"/>
                    <a:pt x="276433" y="807720"/>
                  </a:cubicBezTo>
                  <a:cubicBezTo>
                    <a:pt x="292314" y="855364"/>
                    <a:pt x="307716" y="914935"/>
                    <a:pt x="352633" y="944880"/>
                  </a:cubicBezTo>
                  <a:cubicBezTo>
                    <a:pt x="381282" y="963979"/>
                    <a:pt x="426591" y="996916"/>
                    <a:pt x="459313" y="1005840"/>
                  </a:cubicBezTo>
                  <a:cubicBezTo>
                    <a:pt x="493968" y="1015291"/>
                    <a:pt x="530433" y="1016000"/>
                    <a:pt x="565993" y="1021080"/>
                  </a:cubicBezTo>
                  <a:cubicBezTo>
                    <a:pt x="581233" y="1036320"/>
                    <a:pt x="599758" y="1048867"/>
                    <a:pt x="611713" y="1066800"/>
                  </a:cubicBezTo>
                  <a:cubicBezTo>
                    <a:pt x="634252" y="1100608"/>
                    <a:pt x="616324" y="1132547"/>
                    <a:pt x="657433" y="1158240"/>
                  </a:cubicBezTo>
                  <a:cubicBezTo>
                    <a:pt x="684678" y="1175268"/>
                    <a:pt x="718393" y="1178560"/>
                    <a:pt x="748873" y="1188720"/>
                  </a:cubicBezTo>
                  <a:lnTo>
                    <a:pt x="794593" y="1203960"/>
                  </a:lnTo>
                  <a:cubicBezTo>
                    <a:pt x="809833" y="1209040"/>
                    <a:pt x="824467" y="1216559"/>
                    <a:pt x="840313" y="1219200"/>
                  </a:cubicBezTo>
                  <a:lnTo>
                    <a:pt x="931753" y="1234440"/>
                  </a:lnTo>
                  <a:cubicBezTo>
                    <a:pt x="1046536" y="1310962"/>
                    <a:pt x="900657" y="1221113"/>
                    <a:pt x="1038433" y="1280160"/>
                  </a:cubicBezTo>
                  <a:cubicBezTo>
                    <a:pt x="1055268" y="1287375"/>
                    <a:pt x="1067770" y="1302449"/>
                    <a:pt x="1084153" y="1310640"/>
                  </a:cubicBezTo>
                  <a:cubicBezTo>
                    <a:pt x="1098521" y="1317824"/>
                    <a:pt x="1114427" y="1321467"/>
                    <a:pt x="1129873" y="1325880"/>
                  </a:cubicBezTo>
                  <a:cubicBezTo>
                    <a:pt x="1239386" y="1357169"/>
                    <a:pt x="1141327" y="1324933"/>
                    <a:pt x="1267033" y="1356360"/>
                  </a:cubicBezTo>
                  <a:cubicBezTo>
                    <a:pt x="1282618" y="1360256"/>
                    <a:pt x="1297513" y="1366520"/>
                    <a:pt x="1312753" y="1371600"/>
                  </a:cubicBezTo>
                  <a:cubicBezTo>
                    <a:pt x="1343233" y="1366520"/>
                    <a:pt x="1374028" y="1363063"/>
                    <a:pt x="1404193" y="1356360"/>
                  </a:cubicBezTo>
                  <a:cubicBezTo>
                    <a:pt x="1419875" y="1352875"/>
                    <a:pt x="1441002" y="1354486"/>
                    <a:pt x="1449913" y="1341120"/>
                  </a:cubicBezTo>
                  <a:cubicBezTo>
                    <a:pt x="1464281" y="1319567"/>
                    <a:pt x="1458871" y="1290050"/>
                    <a:pt x="1465153" y="1264920"/>
                  </a:cubicBezTo>
                  <a:cubicBezTo>
                    <a:pt x="1469049" y="1249335"/>
                    <a:pt x="1475313" y="1234440"/>
                    <a:pt x="1480393" y="1219200"/>
                  </a:cubicBezTo>
                  <a:cubicBezTo>
                    <a:pt x="1475313" y="1183640"/>
                    <a:pt x="1479742" y="1145345"/>
                    <a:pt x="1465153" y="1112520"/>
                  </a:cubicBezTo>
                  <a:cubicBezTo>
                    <a:pt x="1457714" y="1095782"/>
                    <a:pt x="1435816" y="1090231"/>
                    <a:pt x="1419433" y="1082040"/>
                  </a:cubicBezTo>
                  <a:cubicBezTo>
                    <a:pt x="1405065" y="1074856"/>
                    <a:pt x="1388081" y="1073984"/>
                    <a:pt x="1373713" y="1066800"/>
                  </a:cubicBezTo>
                  <a:cubicBezTo>
                    <a:pt x="1357330" y="1058609"/>
                    <a:pt x="1344376" y="1044511"/>
                    <a:pt x="1327993" y="1036320"/>
                  </a:cubicBezTo>
                  <a:cubicBezTo>
                    <a:pt x="1313625" y="1029136"/>
                    <a:pt x="1296641" y="1028264"/>
                    <a:pt x="1282273" y="1021080"/>
                  </a:cubicBezTo>
                  <a:cubicBezTo>
                    <a:pt x="1265890" y="1012889"/>
                    <a:pt x="1253291" y="998039"/>
                    <a:pt x="1236553" y="990600"/>
                  </a:cubicBezTo>
                  <a:cubicBezTo>
                    <a:pt x="1154343" y="954062"/>
                    <a:pt x="1128499" y="958736"/>
                    <a:pt x="1038433" y="944880"/>
                  </a:cubicBezTo>
                  <a:cubicBezTo>
                    <a:pt x="1007892" y="940181"/>
                    <a:pt x="977158" y="936343"/>
                    <a:pt x="946993" y="929640"/>
                  </a:cubicBezTo>
                  <a:cubicBezTo>
                    <a:pt x="931311" y="926155"/>
                    <a:pt x="917025" y="917550"/>
                    <a:pt x="901273" y="914400"/>
                  </a:cubicBezTo>
                  <a:cubicBezTo>
                    <a:pt x="866050" y="907355"/>
                    <a:pt x="830153" y="904240"/>
                    <a:pt x="794593" y="899160"/>
                  </a:cubicBezTo>
                  <a:cubicBezTo>
                    <a:pt x="679675" y="860854"/>
                    <a:pt x="821326" y="912526"/>
                    <a:pt x="703153" y="853440"/>
                  </a:cubicBezTo>
                  <a:cubicBezTo>
                    <a:pt x="576960" y="790344"/>
                    <a:pt x="742740" y="895071"/>
                    <a:pt x="611713" y="807720"/>
                  </a:cubicBezTo>
                  <a:cubicBezTo>
                    <a:pt x="530433" y="685800"/>
                    <a:pt x="637113" y="833120"/>
                    <a:pt x="535513" y="731520"/>
                  </a:cubicBezTo>
                  <a:cubicBezTo>
                    <a:pt x="433913" y="629920"/>
                    <a:pt x="581233" y="736600"/>
                    <a:pt x="459313" y="655320"/>
                  </a:cubicBezTo>
                  <a:cubicBezTo>
                    <a:pt x="403733" y="488579"/>
                    <a:pt x="496830" y="736684"/>
                    <a:pt x="398353" y="579120"/>
                  </a:cubicBezTo>
                  <a:cubicBezTo>
                    <a:pt x="381325" y="551875"/>
                    <a:pt x="378033" y="518160"/>
                    <a:pt x="367873" y="487680"/>
                  </a:cubicBezTo>
                  <a:cubicBezTo>
                    <a:pt x="362793" y="472440"/>
                    <a:pt x="361544" y="455326"/>
                    <a:pt x="352633" y="441960"/>
                  </a:cubicBezTo>
                  <a:lnTo>
                    <a:pt x="291673" y="350520"/>
                  </a:lnTo>
                  <a:cubicBezTo>
                    <a:pt x="281513" y="335280"/>
                    <a:pt x="266985" y="322176"/>
                    <a:pt x="261193" y="304800"/>
                  </a:cubicBezTo>
                  <a:cubicBezTo>
                    <a:pt x="251033" y="274320"/>
                    <a:pt x="248535" y="240093"/>
                    <a:pt x="230713" y="213360"/>
                  </a:cubicBezTo>
                  <a:cubicBezTo>
                    <a:pt x="200914" y="168662"/>
                    <a:pt x="197612" y="172397"/>
                    <a:pt x="184993" y="121920"/>
                  </a:cubicBezTo>
                  <a:cubicBezTo>
                    <a:pt x="178711" y="96790"/>
                    <a:pt x="188069" y="64036"/>
                    <a:pt x="169753" y="45720"/>
                  </a:cubicBezTo>
                  <a:cubicBezTo>
                    <a:pt x="147035" y="23002"/>
                    <a:pt x="108793" y="25400"/>
                    <a:pt x="78313" y="15240"/>
                  </a:cubicBezTo>
                  <a:lnTo>
                    <a:pt x="32593" y="0"/>
                  </a:lnTo>
                  <a:cubicBezTo>
                    <a:pt x="-11976" y="66854"/>
                    <a:pt x="2113" y="27404"/>
                    <a:pt x="2113" y="121920"/>
                  </a:cubicBezTo>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5120511" y="3948433"/>
              <a:ext cx="372660" cy="957360"/>
            </a:xfrm>
            <a:custGeom>
              <a:avLst/>
              <a:gdLst>
                <a:gd name="connsiteX0" fmla="*/ 213360 w 426720"/>
                <a:gd name="connsiteY0" fmla="*/ 15240 h 1203960"/>
                <a:gd name="connsiteX1" fmla="*/ 198120 w 426720"/>
                <a:gd name="connsiteY1" fmla="*/ 289560 h 1203960"/>
                <a:gd name="connsiteX2" fmla="*/ 167640 w 426720"/>
                <a:gd name="connsiteY2" fmla="*/ 381000 h 1203960"/>
                <a:gd name="connsiteX3" fmla="*/ 152400 w 426720"/>
                <a:gd name="connsiteY3" fmla="*/ 563880 h 1203960"/>
                <a:gd name="connsiteX4" fmla="*/ 121920 w 426720"/>
                <a:gd name="connsiteY4" fmla="*/ 655320 h 1203960"/>
                <a:gd name="connsiteX5" fmla="*/ 76200 w 426720"/>
                <a:gd name="connsiteY5" fmla="*/ 822960 h 1203960"/>
                <a:gd name="connsiteX6" fmla="*/ 45720 w 426720"/>
                <a:gd name="connsiteY6" fmla="*/ 929640 h 1203960"/>
                <a:gd name="connsiteX7" fmla="*/ 15240 w 426720"/>
                <a:gd name="connsiteY7" fmla="*/ 1021080 h 1203960"/>
                <a:gd name="connsiteX8" fmla="*/ 0 w 426720"/>
                <a:gd name="connsiteY8" fmla="*/ 1066800 h 1203960"/>
                <a:gd name="connsiteX9" fmla="*/ 15240 w 426720"/>
                <a:gd name="connsiteY9" fmla="*/ 1127760 h 1203960"/>
                <a:gd name="connsiteX10" fmla="*/ 60960 w 426720"/>
                <a:gd name="connsiteY10" fmla="*/ 1143000 h 1203960"/>
                <a:gd name="connsiteX11" fmla="*/ 106680 w 426720"/>
                <a:gd name="connsiteY11" fmla="*/ 1173480 h 1203960"/>
                <a:gd name="connsiteX12" fmla="*/ 213360 w 426720"/>
                <a:gd name="connsiteY12" fmla="*/ 1203960 h 1203960"/>
                <a:gd name="connsiteX13" fmla="*/ 274320 w 426720"/>
                <a:gd name="connsiteY13" fmla="*/ 1188720 h 1203960"/>
                <a:gd name="connsiteX14" fmla="*/ 289560 w 426720"/>
                <a:gd name="connsiteY14" fmla="*/ 1143000 h 1203960"/>
                <a:gd name="connsiteX15" fmla="*/ 320040 w 426720"/>
                <a:gd name="connsiteY15" fmla="*/ 1097280 h 1203960"/>
                <a:gd name="connsiteX16" fmla="*/ 350520 w 426720"/>
                <a:gd name="connsiteY16" fmla="*/ 975360 h 1203960"/>
                <a:gd name="connsiteX17" fmla="*/ 365760 w 426720"/>
                <a:gd name="connsiteY17" fmla="*/ 929640 h 1203960"/>
                <a:gd name="connsiteX18" fmla="*/ 396240 w 426720"/>
                <a:gd name="connsiteY18" fmla="*/ 731520 h 1203960"/>
                <a:gd name="connsiteX19" fmla="*/ 411480 w 426720"/>
                <a:gd name="connsiteY19" fmla="*/ 472440 h 1203960"/>
                <a:gd name="connsiteX20" fmla="*/ 426720 w 426720"/>
                <a:gd name="connsiteY20" fmla="*/ 396240 h 1203960"/>
                <a:gd name="connsiteX21" fmla="*/ 411480 w 426720"/>
                <a:gd name="connsiteY21" fmla="*/ 274320 h 1203960"/>
                <a:gd name="connsiteX22" fmla="*/ 289560 w 426720"/>
                <a:gd name="connsiteY22" fmla="*/ 0 h 1203960"/>
                <a:gd name="connsiteX23" fmla="*/ 243840 w 426720"/>
                <a:gd name="connsiteY23" fmla="*/ 15240 h 1203960"/>
                <a:gd name="connsiteX24" fmla="*/ 213360 w 426720"/>
                <a:gd name="connsiteY24" fmla="*/ 15240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720" h="1203960">
                  <a:moveTo>
                    <a:pt x="213360" y="15240"/>
                  </a:moveTo>
                  <a:cubicBezTo>
                    <a:pt x="208280" y="106680"/>
                    <a:pt x="209479" y="198686"/>
                    <a:pt x="198120" y="289560"/>
                  </a:cubicBezTo>
                  <a:cubicBezTo>
                    <a:pt x="194135" y="321441"/>
                    <a:pt x="167640" y="381000"/>
                    <a:pt x="167640" y="381000"/>
                  </a:cubicBezTo>
                  <a:cubicBezTo>
                    <a:pt x="162560" y="441960"/>
                    <a:pt x="162456" y="503541"/>
                    <a:pt x="152400" y="563880"/>
                  </a:cubicBezTo>
                  <a:cubicBezTo>
                    <a:pt x="147118" y="595572"/>
                    <a:pt x="128221" y="623815"/>
                    <a:pt x="121920" y="655320"/>
                  </a:cubicBezTo>
                  <a:cubicBezTo>
                    <a:pt x="100379" y="763025"/>
                    <a:pt x="114871" y="706946"/>
                    <a:pt x="76200" y="822960"/>
                  </a:cubicBezTo>
                  <a:cubicBezTo>
                    <a:pt x="24983" y="976611"/>
                    <a:pt x="103129" y="738278"/>
                    <a:pt x="45720" y="929640"/>
                  </a:cubicBezTo>
                  <a:cubicBezTo>
                    <a:pt x="36488" y="960414"/>
                    <a:pt x="25400" y="990600"/>
                    <a:pt x="15240" y="1021080"/>
                  </a:cubicBezTo>
                  <a:lnTo>
                    <a:pt x="0" y="1066800"/>
                  </a:lnTo>
                  <a:cubicBezTo>
                    <a:pt x="5080" y="1087120"/>
                    <a:pt x="2156" y="1111404"/>
                    <a:pt x="15240" y="1127760"/>
                  </a:cubicBezTo>
                  <a:cubicBezTo>
                    <a:pt x="25275" y="1140304"/>
                    <a:pt x="46592" y="1135816"/>
                    <a:pt x="60960" y="1143000"/>
                  </a:cubicBezTo>
                  <a:cubicBezTo>
                    <a:pt x="77343" y="1151191"/>
                    <a:pt x="90297" y="1165289"/>
                    <a:pt x="106680" y="1173480"/>
                  </a:cubicBezTo>
                  <a:cubicBezTo>
                    <a:pt x="128544" y="1184412"/>
                    <a:pt x="193828" y="1199077"/>
                    <a:pt x="213360" y="1203960"/>
                  </a:cubicBezTo>
                  <a:cubicBezTo>
                    <a:pt x="233680" y="1198880"/>
                    <a:pt x="257964" y="1201804"/>
                    <a:pt x="274320" y="1188720"/>
                  </a:cubicBezTo>
                  <a:cubicBezTo>
                    <a:pt x="286864" y="1178685"/>
                    <a:pt x="282376" y="1157368"/>
                    <a:pt x="289560" y="1143000"/>
                  </a:cubicBezTo>
                  <a:cubicBezTo>
                    <a:pt x="297751" y="1126617"/>
                    <a:pt x="311849" y="1113663"/>
                    <a:pt x="320040" y="1097280"/>
                  </a:cubicBezTo>
                  <a:cubicBezTo>
                    <a:pt x="337458" y="1062443"/>
                    <a:pt x="341825" y="1010139"/>
                    <a:pt x="350520" y="975360"/>
                  </a:cubicBezTo>
                  <a:cubicBezTo>
                    <a:pt x="354416" y="959775"/>
                    <a:pt x="361864" y="945225"/>
                    <a:pt x="365760" y="929640"/>
                  </a:cubicBezTo>
                  <a:cubicBezTo>
                    <a:pt x="383214" y="859823"/>
                    <a:pt x="386986" y="805550"/>
                    <a:pt x="396240" y="731520"/>
                  </a:cubicBezTo>
                  <a:cubicBezTo>
                    <a:pt x="401320" y="645160"/>
                    <a:pt x="403648" y="558594"/>
                    <a:pt x="411480" y="472440"/>
                  </a:cubicBezTo>
                  <a:cubicBezTo>
                    <a:pt x="413825" y="446643"/>
                    <a:pt x="426720" y="422143"/>
                    <a:pt x="426720" y="396240"/>
                  </a:cubicBezTo>
                  <a:cubicBezTo>
                    <a:pt x="426720" y="355284"/>
                    <a:pt x="416560" y="314960"/>
                    <a:pt x="411480" y="274320"/>
                  </a:cubicBezTo>
                  <a:cubicBezTo>
                    <a:pt x="398023" y="45548"/>
                    <a:pt x="480264" y="0"/>
                    <a:pt x="289560" y="0"/>
                  </a:cubicBezTo>
                  <a:cubicBezTo>
                    <a:pt x="273496" y="0"/>
                    <a:pt x="259080" y="10160"/>
                    <a:pt x="243840" y="15240"/>
                  </a:cubicBezTo>
                  <a:cubicBezTo>
                    <a:pt x="196453" y="86321"/>
                    <a:pt x="213360" y="42644"/>
                    <a:pt x="213360" y="152400"/>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9"/>
            <p:cNvSpPr/>
            <p:nvPr/>
          </p:nvSpPr>
          <p:spPr>
            <a:xfrm>
              <a:off x="7160271" y="3473092"/>
              <a:ext cx="599387" cy="382462"/>
            </a:xfrm>
            <a:custGeom>
              <a:avLst/>
              <a:gdLst>
                <a:gd name="connsiteX0" fmla="*/ 533464 w 579548"/>
                <a:gd name="connsiteY0" fmla="*/ 62691 h 367491"/>
                <a:gd name="connsiteX1" fmla="*/ 228664 w 579548"/>
                <a:gd name="connsiteY1" fmla="*/ 32211 h 367491"/>
                <a:gd name="connsiteX2" fmla="*/ 182944 w 579548"/>
                <a:gd name="connsiteY2" fmla="*/ 62691 h 367491"/>
                <a:gd name="connsiteX3" fmla="*/ 137224 w 579548"/>
                <a:gd name="connsiteY3" fmla="*/ 77931 h 367491"/>
                <a:gd name="connsiteX4" fmla="*/ 30544 w 579548"/>
                <a:gd name="connsiteY4" fmla="*/ 199851 h 367491"/>
                <a:gd name="connsiteX5" fmla="*/ 15304 w 579548"/>
                <a:gd name="connsiteY5" fmla="*/ 337011 h 367491"/>
                <a:gd name="connsiteX6" fmla="*/ 61024 w 579548"/>
                <a:gd name="connsiteY6" fmla="*/ 367491 h 367491"/>
                <a:gd name="connsiteX7" fmla="*/ 198184 w 579548"/>
                <a:gd name="connsiteY7" fmla="*/ 321771 h 367491"/>
                <a:gd name="connsiteX8" fmla="*/ 243904 w 579548"/>
                <a:gd name="connsiteY8" fmla="*/ 306531 h 367491"/>
                <a:gd name="connsiteX9" fmla="*/ 335344 w 579548"/>
                <a:gd name="connsiteY9" fmla="*/ 245571 h 367491"/>
                <a:gd name="connsiteX10" fmla="*/ 426784 w 579548"/>
                <a:gd name="connsiteY10" fmla="*/ 199851 h 367491"/>
                <a:gd name="connsiteX11" fmla="*/ 457264 w 579548"/>
                <a:gd name="connsiteY11" fmla="*/ 154131 h 367491"/>
                <a:gd name="connsiteX12" fmla="*/ 548704 w 579548"/>
                <a:gd name="connsiteY12" fmla="*/ 93171 h 367491"/>
                <a:gd name="connsiteX13" fmla="*/ 579184 w 579548"/>
                <a:gd name="connsiteY13" fmla="*/ 47451 h 367491"/>
                <a:gd name="connsiteX14" fmla="*/ 487744 w 579548"/>
                <a:gd name="connsiteY14" fmla="*/ 1731 h 367491"/>
                <a:gd name="connsiteX15" fmla="*/ 335344 w 579548"/>
                <a:gd name="connsiteY15" fmla="*/ 1731 h 3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548" h="367491">
                  <a:moveTo>
                    <a:pt x="533464" y="62691"/>
                  </a:moveTo>
                  <a:cubicBezTo>
                    <a:pt x="404839" y="-14484"/>
                    <a:pt x="453147" y="-5203"/>
                    <a:pt x="228664" y="32211"/>
                  </a:cubicBezTo>
                  <a:cubicBezTo>
                    <a:pt x="210597" y="35222"/>
                    <a:pt x="199327" y="54500"/>
                    <a:pt x="182944" y="62691"/>
                  </a:cubicBezTo>
                  <a:cubicBezTo>
                    <a:pt x="168576" y="69875"/>
                    <a:pt x="152464" y="72851"/>
                    <a:pt x="137224" y="77931"/>
                  </a:cubicBezTo>
                  <a:cubicBezTo>
                    <a:pt x="66104" y="184611"/>
                    <a:pt x="106744" y="149051"/>
                    <a:pt x="30544" y="199851"/>
                  </a:cubicBezTo>
                  <a:cubicBezTo>
                    <a:pt x="15902" y="243778"/>
                    <a:pt x="-20555" y="292187"/>
                    <a:pt x="15304" y="337011"/>
                  </a:cubicBezTo>
                  <a:cubicBezTo>
                    <a:pt x="26746" y="351314"/>
                    <a:pt x="45784" y="357331"/>
                    <a:pt x="61024" y="367491"/>
                  </a:cubicBezTo>
                  <a:cubicBezTo>
                    <a:pt x="230785" y="339198"/>
                    <a:pt x="91038" y="375344"/>
                    <a:pt x="198184" y="321771"/>
                  </a:cubicBezTo>
                  <a:cubicBezTo>
                    <a:pt x="212552" y="314587"/>
                    <a:pt x="229861" y="314333"/>
                    <a:pt x="243904" y="306531"/>
                  </a:cubicBezTo>
                  <a:cubicBezTo>
                    <a:pt x="275926" y="288741"/>
                    <a:pt x="300591" y="257155"/>
                    <a:pt x="335344" y="245571"/>
                  </a:cubicBezTo>
                  <a:cubicBezTo>
                    <a:pt x="398440" y="224539"/>
                    <a:pt x="367698" y="239242"/>
                    <a:pt x="426784" y="199851"/>
                  </a:cubicBezTo>
                  <a:cubicBezTo>
                    <a:pt x="436944" y="184611"/>
                    <a:pt x="443480" y="166192"/>
                    <a:pt x="457264" y="154131"/>
                  </a:cubicBezTo>
                  <a:cubicBezTo>
                    <a:pt x="484833" y="130008"/>
                    <a:pt x="548704" y="93171"/>
                    <a:pt x="548704" y="93171"/>
                  </a:cubicBezTo>
                  <a:cubicBezTo>
                    <a:pt x="558864" y="77931"/>
                    <a:pt x="582776" y="65412"/>
                    <a:pt x="579184" y="47451"/>
                  </a:cubicBezTo>
                  <a:cubicBezTo>
                    <a:pt x="575853" y="30795"/>
                    <a:pt x="501940" y="2823"/>
                    <a:pt x="487744" y="1731"/>
                  </a:cubicBezTo>
                  <a:cubicBezTo>
                    <a:pt x="437094" y="-2165"/>
                    <a:pt x="386144" y="1731"/>
                    <a:pt x="335344" y="1731"/>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olný tvar 10"/>
            <p:cNvSpPr/>
            <p:nvPr/>
          </p:nvSpPr>
          <p:spPr>
            <a:xfrm>
              <a:off x="7080472" y="3807079"/>
              <a:ext cx="601635" cy="290844"/>
            </a:xfrm>
            <a:custGeom>
              <a:avLst/>
              <a:gdLst>
                <a:gd name="connsiteX0" fmla="*/ 502920 w 688913"/>
                <a:gd name="connsiteY0" fmla="*/ 15240 h 365760"/>
                <a:gd name="connsiteX1" fmla="*/ 320040 w 688913"/>
                <a:gd name="connsiteY1" fmla="*/ 45720 h 365760"/>
                <a:gd name="connsiteX2" fmla="*/ 274320 w 688913"/>
                <a:gd name="connsiteY2" fmla="*/ 76200 h 365760"/>
                <a:gd name="connsiteX3" fmla="*/ 137160 w 688913"/>
                <a:gd name="connsiteY3" fmla="*/ 137160 h 365760"/>
                <a:gd name="connsiteX4" fmla="*/ 106680 w 688913"/>
                <a:gd name="connsiteY4" fmla="*/ 182880 h 365760"/>
                <a:gd name="connsiteX5" fmla="*/ 60960 w 688913"/>
                <a:gd name="connsiteY5" fmla="*/ 198120 h 365760"/>
                <a:gd name="connsiteX6" fmla="*/ 0 w 688913"/>
                <a:gd name="connsiteY6" fmla="*/ 289560 h 365760"/>
                <a:gd name="connsiteX7" fmla="*/ 198120 w 688913"/>
                <a:gd name="connsiteY7" fmla="*/ 365760 h 365760"/>
                <a:gd name="connsiteX8" fmla="*/ 350520 w 688913"/>
                <a:gd name="connsiteY8" fmla="*/ 335280 h 365760"/>
                <a:gd name="connsiteX9" fmla="*/ 487680 w 688913"/>
                <a:gd name="connsiteY9" fmla="*/ 259080 h 365760"/>
                <a:gd name="connsiteX10" fmla="*/ 533400 w 688913"/>
                <a:gd name="connsiteY10" fmla="*/ 213360 h 365760"/>
                <a:gd name="connsiteX11" fmla="*/ 579120 w 688913"/>
                <a:gd name="connsiteY11" fmla="*/ 198120 h 365760"/>
                <a:gd name="connsiteX12" fmla="*/ 609600 w 688913"/>
                <a:gd name="connsiteY12" fmla="*/ 152400 h 365760"/>
                <a:gd name="connsiteX13" fmla="*/ 655320 w 688913"/>
                <a:gd name="connsiteY13" fmla="*/ 121920 h 365760"/>
                <a:gd name="connsiteX14" fmla="*/ 670560 w 688913"/>
                <a:gd name="connsiteY14" fmla="*/ 30480 h 365760"/>
                <a:gd name="connsiteX15" fmla="*/ 579120 w 688913"/>
                <a:gd name="connsiteY15" fmla="*/ 0 h 365760"/>
                <a:gd name="connsiteX16" fmla="*/ 502920 w 688913"/>
                <a:gd name="connsiteY16" fmla="*/ 1524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913" h="365760">
                  <a:moveTo>
                    <a:pt x="502920" y="15240"/>
                  </a:moveTo>
                  <a:cubicBezTo>
                    <a:pt x="459461" y="20069"/>
                    <a:pt x="371103" y="20188"/>
                    <a:pt x="320040" y="45720"/>
                  </a:cubicBezTo>
                  <a:cubicBezTo>
                    <a:pt x="303657" y="53911"/>
                    <a:pt x="291058" y="68761"/>
                    <a:pt x="274320" y="76200"/>
                  </a:cubicBezTo>
                  <a:cubicBezTo>
                    <a:pt x="111096" y="148744"/>
                    <a:pt x="240630" y="68180"/>
                    <a:pt x="137160" y="137160"/>
                  </a:cubicBezTo>
                  <a:cubicBezTo>
                    <a:pt x="127000" y="152400"/>
                    <a:pt x="120983" y="171438"/>
                    <a:pt x="106680" y="182880"/>
                  </a:cubicBezTo>
                  <a:cubicBezTo>
                    <a:pt x="94136" y="192915"/>
                    <a:pt x="72319" y="186761"/>
                    <a:pt x="60960" y="198120"/>
                  </a:cubicBezTo>
                  <a:cubicBezTo>
                    <a:pt x="35057" y="224023"/>
                    <a:pt x="0" y="289560"/>
                    <a:pt x="0" y="289560"/>
                  </a:cubicBezTo>
                  <a:cubicBezTo>
                    <a:pt x="121328" y="370445"/>
                    <a:pt x="55176" y="345339"/>
                    <a:pt x="198120" y="365760"/>
                  </a:cubicBezTo>
                  <a:cubicBezTo>
                    <a:pt x="224624" y="361974"/>
                    <a:pt x="313690" y="355741"/>
                    <a:pt x="350520" y="335280"/>
                  </a:cubicBezTo>
                  <a:cubicBezTo>
                    <a:pt x="507730" y="247941"/>
                    <a:pt x="384227" y="293564"/>
                    <a:pt x="487680" y="259080"/>
                  </a:cubicBezTo>
                  <a:cubicBezTo>
                    <a:pt x="502920" y="243840"/>
                    <a:pt x="515467" y="225315"/>
                    <a:pt x="533400" y="213360"/>
                  </a:cubicBezTo>
                  <a:cubicBezTo>
                    <a:pt x="546766" y="204449"/>
                    <a:pt x="566576" y="208155"/>
                    <a:pt x="579120" y="198120"/>
                  </a:cubicBezTo>
                  <a:cubicBezTo>
                    <a:pt x="593423" y="186678"/>
                    <a:pt x="596648" y="165352"/>
                    <a:pt x="609600" y="152400"/>
                  </a:cubicBezTo>
                  <a:cubicBezTo>
                    <a:pt x="622552" y="139448"/>
                    <a:pt x="640080" y="132080"/>
                    <a:pt x="655320" y="121920"/>
                  </a:cubicBezTo>
                  <a:cubicBezTo>
                    <a:pt x="669957" y="99964"/>
                    <a:pt x="713303" y="61010"/>
                    <a:pt x="670560" y="30480"/>
                  </a:cubicBezTo>
                  <a:cubicBezTo>
                    <a:pt x="644416" y="11806"/>
                    <a:pt x="579120" y="0"/>
                    <a:pt x="579120" y="0"/>
                  </a:cubicBezTo>
                  <a:lnTo>
                    <a:pt x="502920" y="15240"/>
                  </a:ln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1"/>
            <p:cNvSpPr/>
            <p:nvPr/>
          </p:nvSpPr>
          <p:spPr>
            <a:xfrm>
              <a:off x="7266801" y="4134245"/>
              <a:ext cx="492857" cy="496889"/>
            </a:xfrm>
            <a:custGeom>
              <a:avLst/>
              <a:gdLst>
                <a:gd name="connsiteX0" fmla="*/ 152400 w 564354"/>
                <a:gd name="connsiteY0" fmla="*/ 41 h 624881"/>
                <a:gd name="connsiteX1" fmla="*/ 45720 w 564354"/>
                <a:gd name="connsiteY1" fmla="*/ 15281 h 624881"/>
                <a:gd name="connsiteX2" fmla="*/ 0 w 564354"/>
                <a:gd name="connsiteY2" fmla="*/ 106721 h 624881"/>
                <a:gd name="connsiteX3" fmla="*/ 15240 w 564354"/>
                <a:gd name="connsiteY3" fmla="*/ 182921 h 624881"/>
                <a:gd name="connsiteX4" fmla="*/ 76200 w 564354"/>
                <a:gd name="connsiteY4" fmla="*/ 274361 h 624881"/>
                <a:gd name="connsiteX5" fmla="*/ 106680 w 564354"/>
                <a:gd name="connsiteY5" fmla="*/ 320081 h 624881"/>
                <a:gd name="connsiteX6" fmla="*/ 137160 w 564354"/>
                <a:gd name="connsiteY6" fmla="*/ 411521 h 624881"/>
                <a:gd name="connsiteX7" fmla="*/ 182880 w 564354"/>
                <a:gd name="connsiteY7" fmla="*/ 442001 h 624881"/>
                <a:gd name="connsiteX8" fmla="*/ 198120 w 564354"/>
                <a:gd name="connsiteY8" fmla="*/ 487721 h 624881"/>
                <a:gd name="connsiteX9" fmla="*/ 274320 w 564354"/>
                <a:gd name="connsiteY9" fmla="*/ 579161 h 624881"/>
                <a:gd name="connsiteX10" fmla="*/ 320040 w 564354"/>
                <a:gd name="connsiteY10" fmla="*/ 594401 h 624881"/>
                <a:gd name="connsiteX11" fmla="*/ 365760 w 564354"/>
                <a:gd name="connsiteY11" fmla="*/ 624881 h 624881"/>
                <a:gd name="connsiteX12" fmla="*/ 533400 w 564354"/>
                <a:gd name="connsiteY12" fmla="*/ 609641 h 624881"/>
                <a:gd name="connsiteX13" fmla="*/ 563880 w 564354"/>
                <a:gd name="connsiteY13" fmla="*/ 563921 h 624881"/>
                <a:gd name="connsiteX14" fmla="*/ 518160 w 564354"/>
                <a:gd name="connsiteY14" fmla="*/ 274361 h 624881"/>
                <a:gd name="connsiteX15" fmla="*/ 487680 w 564354"/>
                <a:gd name="connsiteY15" fmla="*/ 228641 h 624881"/>
                <a:gd name="connsiteX16" fmla="*/ 441960 w 564354"/>
                <a:gd name="connsiteY16" fmla="*/ 213401 h 624881"/>
                <a:gd name="connsiteX17" fmla="*/ 365760 w 564354"/>
                <a:gd name="connsiteY17" fmla="*/ 152441 h 624881"/>
                <a:gd name="connsiteX18" fmla="*/ 335280 w 564354"/>
                <a:gd name="connsiteY18" fmla="*/ 106721 h 624881"/>
                <a:gd name="connsiteX19" fmla="*/ 243840 w 564354"/>
                <a:gd name="connsiteY19" fmla="*/ 45761 h 624881"/>
                <a:gd name="connsiteX20" fmla="*/ 198120 w 564354"/>
                <a:gd name="connsiteY20" fmla="*/ 15281 h 624881"/>
                <a:gd name="connsiteX21" fmla="*/ 152400 w 564354"/>
                <a:gd name="connsiteY21" fmla="*/ 41 h 6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354" h="624881">
                  <a:moveTo>
                    <a:pt x="152400" y="41"/>
                  </a:moveTo>
                  <a:cubicBezTo>
                    <a:pt x="127000" y="41"/>
                    <a:pt x="78545" y="692"/>
                    <a:pt x="45720" y="15281"/>
                  </a:cubicBezTo>
                  <a:cubicBezTo>
                    <a:pt x="22599" y="25557"/>
                    <a:pt x="6762" y="86434"/>
                    <a:pt x="0" y="106721"/>
                  </a:cubicBezTo>
                  <a:cubicBezTo>
                    <a:pt x="5080" y="132121"/>
                    <a:pt x="4521" y="159340"/>
                    <a:pt x="15240" y="182921"/>
                  </a:cubicBezTo>
                  <a:cubicBezTo>
                    <a:pt x="30399" y="216270"/>
                    <a:pt x="55880" y="243881"/>
                    <a:pt x="76200" y="274361"/>
                  </a:cubicBezTo>
                  <a:cubicBezTo>
                    <a:pt x="86360" y="289601"/>
                    <a:pt x="100888" y="302705"/>
                    <a:pt x="106680" y="320081"/>
                  </a:cubicBezTo>
                  <a:cubicBezTo>
                    <a:pt x="116840" y="350561"/>
                    <a:pt x="120132" y="384276"/>
                    <a:pt x="137160" y="411521"/>
                  </a:cubicBezTo>
                  <a:cubicBezTo>
                    <a:pt x="146868" y="427053"/>
                    <a:pt x="167640" y="431841"/>
                    <a:pt x="182880" y="442001"/>
                  </a:cubicBezTo>
                  <a:cubicBezTo>
                    <a:pt x="187960" y="457241"/>
                    <a:pt x="190936" y="473353"/>
                    <a:pt x="198120" y="487721"/>
                  </a:cubicBezTo>
                  <a:cubicBezTo>
                    <a:pt x="212177" y="515834"/>
                    <a:pt x="249041" y="562309"/>
                    <a:pt x="274320" y="579161"/>
                  </a:cubicBezTo>
                  <a:cubicBezTo>
                    <a:pt x="287686" y="588072"/>
                    <a:pt x="305672" y="587217"/>
                    <a:pt x="320040" y="594401"/>
                  </a:cubicBezTo>
                  <a:cubicBezTo>
                    <a:pt x="336423" y="602592"/>
                    <a:pt x="350520" y="614721"/>
                    <a:pt x="365760" y="624881"/>
                  </a:cubicBezTo>
                  <a:cubicBezTo>
                    <a:pt x="421640" y="619801"/>
                    <a:pt x="479771" y="626142"/>
                    <a:pt x="533400" y="609641"/>
                  </a:cubicBezTo>
                  <a:cubicBezTo>
                    <a:pt x="550906" y="604254"/>
                    <a:pt x="562737" y="582202"/>
                    <a:pt x="563880" y="563921"/>
                  </a:cubicBezTo>
                  <a:cubicBezTo>
                    <a:pt x="566427" y="523168"/>
                    <a:pt x="559762" y="336764"/>
                    <a:pt x="518160" y="274361"/>
                  </a:cubicBezTo>
                  <a:cubicBezTo>
                    <a:pt x="508000" y="259121"/>
                    <a:pt x="501983" y="240083"/>
                    <a:pt x="487680" y="228641"/>
                  </a:cubicBezTo>
                  <a:cubicBezTo>
                    <a:pt x="475136" y="218606"/>
                    <a:pt x="457200" y="218481"/>
                    <a:pt x="441960" y="213401"/>
                  </a:cubicBezTo>
                  <a:cubicBezTo>
                    <a:pt x="354609" y="82374"/>
                    <a:pt x="470920" y="236569"/>
                    <a:pt x="365760" y="152441"/>
                  </a:cubicBezTo>
                  <a:cubicBezTo>
                    <a:pt x="351457" y="140999"/>
                    <a:pt x="347006" y="120792"/>
                    <a:pt x="335280" y="106721"/>
                  </a:cubicBezTo>
                  <a:cubicBezTo>
                    <a:pt x="273373" y="32433"/>
                    <a:pt x="313605" y="80644"/>
                    <a:pt x="243840" y="45761"/>
                  </a:cubicBezTo>
                  <a:cubicBezTo>
                    <a:pt x="227457" y="37570"/>
                    <a:pt x="214503" y="23472"/>
                    <a:pt x="198120" y="15281"/>
                  </a:cubicBezTo>
                  <a:cubicBezTo>
                    <a:pt x="164427" y="-1565"/>
                    <a:pt x="177800" y="41"/>
                    <a:pt x="152400" y="41"/>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a:off x="7572914" y="3879790"/>
              <a:ext cx="492443" cy="363554"/>
            </a:xfrm>
            <a:custGeom>
              <a:avLst/>
              <a:gdLst>
                <a:gd name="connsiteX0" fmla="*/ 472440 w 563880"/>
                <a:gd name="connsiteY0" fmla="*/ 15240 h 457200"/>
                <a:gd name="connsiteX1" fmla="*/ 213360 w 563880"/>
                <a:gd name="connsiteY1" fmla="*/ 45720 h 457200"/>
                <a:gd name="connsiteX2" fmla="*/ 167640 w 563880"/>
                <a:gd name="connsiteY2" fmla="*/ 76200 h 457200"/>
                <a:gd name="connsiteX3" fmla="*/ 121920 w 563880"/>
                <a:gd name="connsiteY3" fmla="*/ 91440 h 457200"/>
                <a:gd name="connsiteX4" fmla="*/ 76200 w 563880"/>
                <a:gd name="connsiteY4" fmla="*/ 137160 h 457200"/>
                <a:gd name="connsiteX5" fmla="*/ 60960 w 563880"/>
                <a:gd name="connsiteY5" fmla="*/ 182880 h 457200"/>
                <a:gd name="connsiteX6" fmla="*/ 30480 w 563880"/>
                <a:gd name="connsiteY6" fmla="*/ 228600 h 457200"/>
                <a:gd name="connsiteX7" fmla="*/ 0 w 563880"/>
                <a:gd name="connsiteY7" fmla="*/ 335280 h 457200"/>
                <a:gd name="connsiteX8" fmla="*/ 15240 w 563880"/>
                <a:gd name="connsiteY8" fmla="*/ 411480 h 457200"/>
                <a:gd name="connsiteX9" fmla="*/ 60960 w 563880"/>
                <a:gd name="connsiteY9" fmla="*/ 426720 h 457200"/>
                <a:gd name="connsiteX10" fmla="*/ 182880 w 563880"/>
                <a:gd name="connsiteY10" fmla="*/ 457200 h 457200"/>
                <a:gd name="connsiteX11" fmla="*/ 304800 w 563880"/>
                <a:gd name="connsiteY11" fmla="*/ 441960 h 457200"/>
                <a:gd name="connsiteX12" fmla="*/ 350520 w 563880"/>
                <a:gd name="connsiteY12" fmla="*/ 426720 h 457200"/>
                <a:gd name="connsiteX13" fmla="*/ 381000 w 563880"/>
                <a:gd name="connsiteY13" fmla="*/ 381000 h 457200"/>
                <a:gd name="connsiteX14" fmla="*/ 426720 w 563880"/>
                <a:gd name="connsiteY14" fmla="*/ 365760 h 457200"/>
                <a:gd name="connsiteX15" fmla="*/ 518160 w 563880"/>
                <a:gd name="connsiteY15" fmla="*/ 304800 h 457200"/>
                <a:gd name="connsiteX16" fmla="*/ 563880 w 563880"/>
                <a:gd name="connsiteY16" fmla="*/ 152400 h 457200"/>
                <a:gd name="connsiteX17" fmla="*/ 548640 w 563880"/>
                <a:gd name="connsiteY17" fmla="*/ 76200 h 457200"/>
                <a:gd name="connsiteX18" fmla="*/ 441960 w 563880"/>
                <a:gd name="connsiteY18" fmla="*/ 30480 h 457200"/>
                <a:gd name="connsiteX19" fmla="*/ 396240 w 563880"/>
                <a:gd name="connsiteY1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3880" h="457200">
                  <a:moveTo>
                    <a:pt x="472440" y="15240"/>
                  </a:moveTo>
                  <a:cubicBezTo>
                    <a:pt x="459867" y="16497"/>
                    <a:pt x="247050" y="35613"/>
                    <a:pt x="213360" y="45720"/>
                  </a:cubicBezTo>
                  <a:cubicBezTo>
                    <a:pt x="195816" y="50983"/>
                    <a:pt x="184023" y="68009"/>
                    <a:pt x="167640" y="76200"/>
                  </a:cubicBezTo>
                  <a:cubicBezTo>
                    <a:pt x="153272" y="83384"/>
                    <a:pt x="137160" y="86360"/>
                    <a:pt x="121920" y="91440"/>
                  </a:cubicBezTo>
                  <a:cubicBezTo>
                    <a:pt x="106680" y="106680"/>
                    <a:pt x="88155" y="119227"/>
                    <a:pt x="76200" y="137160"/>
                  </a:cubicBezTo>
                  <a:cubicBezTo>
                    <a:pt x="67289" y="150526"/>
                    <a:pt x="68144" y="168512"/>
                    <a:pt x="60960" y="182880"/>
                  </a:cubicBezTo>
                  <a:cubicBezTo>
                    <a:pt x="52769" y="199263"/>
                    <a:pt x="38671" y="212217"/>
                    <a:pt x="30480" y="228600"/>
                  </a:cubicBezTo>
                  <a:cubicBezTo>
                    <a:pt x="19548" y="250464"/>
                    <a:pt x="4883" y="315748"/>
                    <a:pt x="0" y="335280"/>
                  </a:cubicBezTo>
                  <a:cubicBezTo>
                    <a:pt x="5080" y="360680"/>
                    <a:pt x="872" y="389927"/>
                    <a:pt x="15240" y="411480"/>
                  </a:cubicBezTo>
                  <a:cubicBezTo>
                    <a:pt x="24151" y="424846"/>
                    <a:pt x="45375" y="422824"/>
                    <a:pt x="60960" y="426720"/>
                  </a:cubicBezTo>
                  <a:lnTo>
                    <a:pt x="182880" y="457200"/>
                  </a:lnTo>
                  <a:cubicBezTo>
                    <a:pt x="223520" y="452120"/>
                    <a:pt x="264504" y="449286"/>
                    <a:pt x="304800" y="441960"/>
                  </a:cubicBezTo>
                  <a:cubicBezTo>
                    <a:pt x="320605" y="439086"/>
                    <a:pt x="337976" y="436755"/>
                    <a:pt x="350520" y="426720"/>
                  </a:cubicBezTo>
                  <a:cubicBezTo>
                    <a:pt x="364823" y="415278"/>
                    <a:pt x="366697" y="392442"/>
                    <a:pt x="381000" y="381000"/>
                  </a:cubicBezTo>
                  <a:cubicBezTo>
                    <a:pt x="393544" y="370965"/>
                    <a:pt x="412677" y="373562"/>
                    <a:pt x="426720" y="365760"/>
                  </a:cubicBezTo>
                  <a:cubicBezTo>
                    <a:pt x="458742" y="347970"/>
                    <a:pt x="518160" y="304800"/>
                    <a:pt x="518160" y="304800"/>
                  </a:cubicBezTo>
                  <a:cubicBezTo>
                    <a:pt x="555264" y="193489"/>
                    <a:pt x="540848" y="244529"/>
                    <a:pt x="563880" y="152400"/>
                  </a:cubicBezTo>
                  <a:cubicBezTo>
                    <a:pt x="558800" y="127000"/>
                    <a:pt x="561491" y="98690"/>
                    <a:pt x="548640" y="76200"/>
                  </a:cubicBezTo>
                  <a:cubicBezTo>
                    <a:pt x="531099" y="45503"/>
                    <a:pt x="468536" y="37124"/>
                    <a:pt x="441960" y="30480"/>
                  </a:cubicBezTo>
                  <a:lnTo>
                    <a:pt x="396240" y="0"/>
                  </a:ln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Volný tvar 13"/>
            <p:cNvSpPr/>
            <p:nvPr/>
          </p:nvSpPr>
          <p:spPr>
            <a:xfrm>
              <a:off x="4837663" y="3729076"/>
              <a:ext cx="465824" cy="461726"/>
            </a:xfrm>
            <a:custGeom>
              <a:avLst/>
              <a:gdLst>
                <a:gd name="connsiteX0" fmla="*/ 320040 w 533400"/>
                <a:gd name="connsiteY0" fmla="*/ 1539 h 580659"/>
                <a:gd name="connsiteX1" fmla="*/ 121920 w 533400"/>
                <a:gd name="connsiteY1" fmla="*/ 16779 h 580659"/>
                <a:gd name="connsiteX2" fmla="*/ 60960 w 533400"/>
                <a:gd name="connsiteY2" fmla="*/ 92979 h 580659"/>
                <a:gd name="connsiteX3" fmla="*/ 15240 w 533400"/>
                <a:gd name="connsiteY3" fmla="*/ 123459 h 580659"/>
                <a:gd name="connsiteX4" fmla="*/ 0 w 533400"/>
                <a:gd name="connsiteY4" fmla="*/ 169179 h 580659"/>
                <a:gd name="connsiteX5" fmla="*/ 15240 w 533400"/>
                <a:gd name="connsiteY5" fmla="*/ 321579 h 580659"/>
                <a:gd name="connsiteX6" fmla="*/ 45720 w 533400"/>
                <a:gd name="connsiteY6" fmla="*/ 413019 h 580659"/>
                <a:gd name="connsiteX7" fmla="*/ 76200 w 533400"/>
                <a:gd name="connsiteY7" fmla="*/ 519699 h 580659"/>
                <a:gd name="connsiteX8" fmla="*/ 91440 w 533400"/>
                <a:gd name="connsiteY8" fmla="*/ 565419 h 580659"/>
                <a:gd name="connsiteX9" fmla="*/ 137160 w 533400"/>
                <a:gd name="connsiteY9" fmla="*/ 580659 h 580659"/>
                <a:gd name="connsiteX10" fmla="*/ 335280 w 533400"/>
                <a:gd name="connsiteY10" fmla="*/ 565419 h 580659"/>
                <a:gd name="connsiteX11" fmla="*/ 381000 w 533400"/>
                <a:gd name="connsiteY11" fmla="*/ 534939 h 580659"/>
                <a:gd name="connsiteX12" fmla="*/ 426720 w 533400"/>
                <a:gd name="connsiteY12" fmla="*/ 519699 h 580659"/>
                <a:gd name="connsiteX13" fmla="*/ 457200 w 533400"/>
                <a:gd name="connsiteY13" fmla="*/ 473979 h 580659"/>
                <a:gd name="connsiteX14" fmla="*/ 487680 w 533400"/>
                <a:gd name="connsiteY14" fmla="*/ 382539 h 580659"/>
                <a:gd name="connsiteX15" fmla="*/ 533400 w 533400"/>
                <a:gd name="connsiteY15" fmla="*/ 352059 h 580659"/>
                <a:gd name="connsiteX16" fmla="*/ 518160 w 533400"/>
                <a:gd name="connsiteY16" fmla="*/ 184419 h 580659"/>
                <a:gd name="connsiteX17" fmla="*/ 426720 w 533400"/>
                <a:gd name="connsiteY17" fmla="*/ 123459 h 580659"/>
                <a:gd name="connsiteX18" fmla="*/ 365760 w 533400"/>
                <a:gd name="connsiteY18" fmla="*/ 47259 h 580659"/>
                <a:gd name="connsiteX19" fmla="*/ 320040 w 533400"/>
                <a:gd name="connsiteY19" fmla="*/ 1539 h 5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400" h="580659">
                  <a:moveTo>
                    <a:pt x="320040" y="1539"/>
                  </a:moveTo>
                  <a:cubicBezTo>
                    <a:pt x="279400" y="-3541"/>
                    <a:pt x="187021" y="4573"/>
                    <a:pt x="121920" y="16779"/>
                  </a:cubicBezTo>
                  <a:cubicBezTo>
                    <a:pt x="49984" y="30267"/>
                    <a:pt x="93262" y="52601"/>
                    <a:pt x="60960" y="92979"/>
                  </a:cubicBezTo>
                  <a:cubicBezTo>
                    <a:pt x="49518" y="107282"/>
                    <a:pt x="30480" y="113299"/>
                    <a:pt x="15240" y="123459"/>
                  </a:cubicBezTo>
                  <a:cubicBezTo>
                    <a:pt x="10160" y="138699"/>
                    <a:pt x="0" y="153115"/>
                    <a:pt x="0" y="169179"/>
                  </a:cubicBezTo>
                  <a:cubicBezTo>
                    <a:pt x="0" y="220232"/>
                    <a:pt x="5831" y="271400"/>
                    <a:pt x="15240" y="321579"/>
                  </a:cubicBezTo>
                  <a:cubicBezTo>
                    <a:pt x="21161" y="353157"/>
                    <a:pt x="35560" y="382539"/>
                    <a:pt x="45720" y="413019"/>
                  </a:cubicBezTo>
                  <a:cubicBezTo>
                    <a:pt x="82260" y="522640"/>
                    <a:pt x="37928" y="385746"/>
                    <a:pt x="76200" y="519699"/>
                  </a:cubicBezTo>
                  <a:cubicBezTo>
                    <a:pt x="80613" y="535145"/>
                    <a:pt x="80081" y="554060"/>
                    <a:pt x="91440" y="565419"/>
                  </a:cubicBezTo>
                  <a:cubicBezTo>
                    <a:pt x="102799" y="576778"/>
                    <a:pt x="121920" y="575579"/>
                    <a:pt x="137160" y="580659"/>
                  </a:cubicBezTo>
                  <a:cubicBezTo>
                    <a:pt x="203200" y="575579"/>
                    <a:pt x="270179" y="577625"/>
                    <a:pt x="335280" y="565419"/>
                  </a:cubicBezTo>
                  <a:cubicBezTo>
                    <a:pt x="353282" y="562044"/>
                    <a:pt x="364617" y="543130"/>
                    <a:pt x="381000" y="534939"/>
                  </a:cubicBezTo>
                  <a:cubicBezTo>
                    <a:pt x="395368" y="527755"/>
                    <a:pt x="411480" y="524779"/>
                    <a:pt x="426720" y="519699"/>
                  </a:cubicBezTo>
                  <a:cubicBezTo>
                    <a:pt x="436880" y="504459"/>
                    <a:pt x="449761" y="490717"/>
                    <a:pt x="457200" y="473979"/>
                  </a:cubicBezTo>
                  <a:cubicBezTo>
                    <a:pt x="470249" y="444619"/>
                    <a:pt x="460947" y="400361"/>
                    <a:pt x="487680" y="382539"/>
                  </a:cubicBezTo>
                  <a:lnTo>
                    <a:pt x="533400" y="352059"/>
                  </a:lnTo>
                  <a:cubicBezTo>
                    <a:pt x="528320" y="296179"/>
                    <a:pt x="541888" y="235265"/>
                    <a:pt x="518160" y="184419"/>
                  </a:cubicBezTo>
                  <a:cubicBezTo>
                    <a:pt x="502669" y="151223"/>
                    <a:pt x="426720" y="123459"/>
                    <a:pt x="426720" y="123459"/>
                  </a:cubicBezTo>
                  <a:cubicBezTo>
                    <a:pt x="401702" y="48404"/>
                    <a:pt x="429391" y="100285"/>
                    <a:pt x="365760" y="47259"/>
                  </a:cubicBezTo>
                  <a:cubicBezTo>
                    <a:pt x="306585" y="-2053"/>
                    <a:pt x="360680" y="6619"/>
                    <a:pt x="320040" y="1539"/>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a:off x="6948264" y="3939902"/>
              <a:ext cx="501443" cy="752310"/>
            </a:xfrm>
            <a:custGeom>
              <a:avLst/>
              <a:gdLst>
                <a:gd name="connsiteX0" fmla="*/ 81208 w 574186"/>
                <a:gd name="connsiteY0" fmla="*/ 10277 h 817997"/>
                <a:gd name="connsiteX1" fmla="*/ 5008 w 574186"/>
                <a:gd name="connsiteY1" fmla="*/ 71237 h 817997"/>
                <a:gd name="connsiteX2" fmla="*/ 20248 w 574186"/>
                <a:gd name="connsiteY2" fmla="*/ 269357 h 817997"/>
                <a:gd name="connsiteX3" fmla="*/ 65968 w 574186"/>
                <a:gd name="connsiteY3" fmla="*/ 421757 h 817997"/>
                <a:gd name="connsiteX4" fmla="*/ 81208 w 574186"/>
                <a:gd name="connsiteY4" fmla="*/ 467477 h 817997"/>
                <a:gd name="connsiteX5" fmla="*/ 126928 w 574186"/>
                <a:gd name="connsiteY5" fmla="*/ 497957 h 817997"/>
                <a:gd name="connsiteX6" fmla="*/ 218368 w 574186"/>
                <a:gd name="connsiteY6" fmla="*/ 589397 h 817997"/>
                <a:gd name="connsiteX7" fmla="*/ 325048 w 574186"/>
                <a:gd name="connsiteY7" fmla="*/ 696077 h 817997"/>
                <a:gd name="connsiteX8" fmla="*/ 370768 w 574186"/>
                <a:gd name="connsiteY8" fmla="*/ 726557 h 817997"/>
                <a:gd name="connsiteX9" fmla="*/ 462208 w 574186"/>
                <a:gd name="connsiteY9" fmla="*/ 787517 h 817997"/>
                <a:gd name="connsiteX10" fmla="*/ 553648 w 574186"/>
                <a:gd name="connsiteY10" fmla="*/ 817997 h 817997"/>
                <a:gd name="connsiteX11" fmla="*/ 553648 w 574186"/>
                <a:gd name="connsiteY11" fmla="*/ 635117 h 817997"/>
                <a:gd name="connsiteX12" fmla="*/ 523168 w 574186"/>
                <a:gd name="connsiteY12" fmla="*/ 589397 h 817997"/>
                <a:gd name="connsiteX13" fmla="*/ 507928 w 574186"/>
                <a:gd name="connsiteY13" fmla="*/ 543677 h 817997"/>
                <a:gd name="connsiteX14" fmla="*/ 446968 w 574186"/>
                <a:gd name="connsiteY14" fmla="*/ 452237 h 817997"/>
                <a:gd name="connsiteX15" fmla="*/ 401248 w 574186"/>
                <a:gd name="connsiteY15" fmla="*/ 436997 h 817997"/>
                <a:gd name="connsiteX16" fmla="*/ 309808 w 574186"/>
                <a:gd name="connsiteY16" fmla="*/ 360797 h 817997"/>
                <a:gd name="connsiteX17" fmla="*/ 264088 w 574186"/>
                <a:gd name="connsiteY17" fmla="*/ 269357 h 817997"/>
                <a:gd name="connsiteX18" fmla="*/ 233608 w 574186"/>
                <a:gd name="connsiteY18" fmla="*/ 223637 h 817997"/>
                <a:gd name="connsiteX19" fmla="*/ 218368 w 574186"/>
                <a:gd name="connsiteY19" fmla="*/ 162677 h 817997"/>
                <a:gd name="connsiteX20" fmla="*/ 172648 w 574186"/>
                <a:gd name="connsiteY20" fmla="*/ 71237 h 817997"/>
                <a:gd name="connsiteX21" fmla="*/ 157408 w 574186"/>
                <a:gd name="connsiteY21" fmla="*/ 10277 h 817997"/>
                <a:gd name="connsiteX22" fmla="*/ 81208 w 574186"/>
                <a:gd name="connsiteY22" fmla="*/ 10277 h 81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186" h="817997">
                  <a:moveTo>
                    <a:pt x="81208" y="10277"/>
                  </a:moveTo>
                  <a:cubicBezTo>
                    <a:pt x="55808" y="20437"/>
                    <a:pt x="12458" y="39574"/>
                    <a:pt x="5008" y="71237"/>
                  </a:cubicBezTo>
                  <a:cubicBezTo>
                    <a:pt x="-10162" y="135711"/>
                    <a:pt x="13314" y="203486"/>
                    <a:pt x="20248" y="269357"/>
                  </a:cubicBezTo>
                  <a:cubicBezTo>
                    <a:pt x="32759" y="388207"/>
                    <a:pt x="26422" y="329482"/>
                    <a:pt x="65968" y="421757"/>
                  </a:cubicBezTo>
                  <a:cubicBezTo>
                    <a:pt x="72296" y="436522"/>
                    <a:pt x="71173" y="454933"/>
                    <a:pt x="81208" y="467477"/>
                  </a:cubicBezTo>
                  <a:cubicBezTo>
                    <a:pt x="92650" y="481780"/>
                    <a:pt x="113976" y="485005"/>
                    <a:pt x="126928" y="497957"/>
                  </a:cubicBezTo>
                  <a:cubicBezTo>
                    <a:pt x="240347" y="611376"/>
                    <a:pt x="110620" y="517565"/>
                    <a:pt x="218368" y="589397"/>
                  </a:cubicBezTo>
                  <a:cubicBezTo>
                    <a:pt x="245192" y="669870"/>
                    <a:pt x="220242" y="626206"/>
                    <a:pt x="325048" y="696077"/>
                  </a:cubicBezTo>
                  <a:lnTo>
                    <a:pt x="370768" y="726557"/>
                  </a:lnTo>
                  <a:cubicBezTo>
                    <a:pt x="395720" y="801413"/>
                    <a:pt x="367804" y="761770"/>
                    <a:pt x="462208" y="787517"/>
                  </a:cubicBezTo>
                  <a:cubicBezTo>
                    <a:pt x="493205" y="795971"/>
                    <a:pt x="553648" y="817997"/>
                    <a:pt x="553648" y="817997"/>
                  </a:cubicBezTo>
                  <a:cubicBezTo>
                    <a:pt x="579191" y="741368"/>
                    <a:pt x="582815" y="751785"/>
                    <a:pt x="553648" y="635117"/>
                  </a:cubicBezTo>
                  <a:cubicBezTo>
                    <a:pt x="549206" y="617348"/>
                    <a:pt x="531359" y="605780"/>
                    <a:pt x="523168" y="589397"/>
                  </a:cubicBezTo>
                  <a:cubicBezTo>
                    <a:pt x="515984" y="575029"/>
                    <a:pt x="515730" y="557720"/>
                    <a:pt x="507928" y="543677"/>
                  </a:cubicBezTo>
                  <a:cubicBezTo>
                    <a:pt x="490138" y="511655"/>
                    <a:pt x="481721" y="463821"/>
                    <a:pt x="446968" y="452237"/>
                  </a:cubicBezTo>
                  <a:cubicBezTo>
                    <a:pt x="431728" y="447157"/>
                    <a:pt x="415616" y="444181"/>
                    <a:pt x="401248" y="436997"/>
                  </a:cubicBezTo>
                  <a:cubicBezTo>
                    <a:pt x="366997" y="419871"/>
                    <a:pt x="333883" y="389687"/>
                    <a:pt x="309808" y="360797"/>
                  </a:cubicBezTo>
                  <a:cubicBezTo>
                    <a:pt x="255213" y="295283"/>
                    <a:pt x="298455" y="338090"/>
                    <a:pt x="264088" y="269357"/>
                  </a:cubicBezTo>
                  <a:cubicBezTo>
                    <a:pt x="255897" y="252974"/>
                    <a:pt x="243768" y="238877"/>
                    <a:pt x="233608" y="223637"/>
                  </a:cubicBezTo>
                  <a:cubicBezTo>
                    <a:pt x="228528" y="203317"/>
                    <a:pt x="226619" y="181929"/>
                    <a:pt x="218368" y="162677"/>
                  </a:cubicBezTo>
                  <a:cubicBezTo>
                    <a:pt x="161118" y="29094"/>
                    <a:pt x="209344" y="199671"/>
                    <a:pt x="172648" y="71237"/>
                  </a:cubicBezTo>
                  <a:cubicBezTo>
                    <a:pt x="166894" y="51098"/>
                    <a:pt x="170492" y="26633"/>
                    <a:pt x="157408" y="10277"/>
                  </a:cubicBezTo>
                  <a:cubicBezTo>
                    <a:pt x="143931" y="-6569"/>
                    <a:pt x="106608" y="117"/>
                    <a:pt x="81208" y="10277"/>
                  </a:cubicBezTo>
                  <a:close/>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a:off x="1813118" y="4781995"/>
              <a:ext cx="505752" cy="560657"/>
            </a:xfrm>
            <a:custGeom>
              <a:avLst/>
              <a:gdLst>
                <a:gd name="connsiteX0" fmla="*/ 335280 w 579120"/>
                <a:gd name="connsiteY0" fmla="*/ 3284 h 705073"/>
                <a:gd name="connsiteX1" fmla="*/ 259080 w 579120"/>
                <a:gd name="connsiteY1" fmla="*/ 33764 h 705073"/>
                <a:gd name="connsiteX2" fmla="*/ 243840 w 579120"/>
                <a:gd name="connsiteY2" fmla="*/ 79484 h 705073"/>
                <a:gd name="connsiteX3" fmla="*/ 198120 w 579120"/>
                <a:gd name="connsiteY3" fmla="*/ 94724 h 705073"/>
                <a:gd name="connsiteX4" fmla="*/ 152400 w 579120"/>
                <a:gd name="connsiteY4" fmla="*/ 125204 h 705073"/>
                <a:gd name="connsiteX5" fmla="*/ 106680 w 579120"/>
                <a:gd name="connsiteY5" fmla="*/ 216644 h 705073"/>
                <a:gd name="connsiteX6" fmla="*/ 91440 w 579120"/>
                <a:gd name="connsiteY6" fmla="*/ 262364 h 705073"/>
                <a:gd name="connsiteX7" fmla="*/ 45720 w 579120"/>
                <a:gd name="connsiteY7" fmla="*/ 292844 h 705073"/>
                <a:gd name="connsiteX8" fmla="*/ 15240 w 579120"/>
                <a:gd name="connsiteY8" fmla="*/ 384284 h 705073"/>
                <a:gd name="connsiteX9" fmla="*/ 0 w 579120"/>
                <a:gd name="connsiteY9" fmla="*/ 430004 h 705073"/>
                <a:gd name="connsiteX10" fmla="*/ 15240 w 579120"/>
                <a:gd name="connsiteY10" fmla="*/ 536684 h 705073"/>
                <a:gd name="connsiteX11" fmla="*/ 152400 w 579120"/>
                <a:gd name="connsiteY11" fmla="*/ 689084 h 705073"/>
                <a:gd name="connsiteX12" fmla="*/ 198120 w 579120"/>
                <a:gd name="connsiteY12" fmla="*/ 704324 h 705073"/>
                <a:gd name="connsiteX13" fmla="*/ 381000 w 579120"/>
                <a:gd name="connsiteY13" fmla="*/ 689084 h 705073"/>
                <a:gd name="connsiteX14" fmla="*/ 411480 w 579120"/>
                <a:gd name="connsiteY14" fmla="*/ 597644 h 705073"/>
                <a:gd name="connsiteX15" fmla="*/ 472440 w 579120"/>
                <a:gd name="connsiteY15" fmla="*/ 506204 h 705073"/>
                <a:gd name="connsiteX16" fmla="*/ 502920 w 579120"/>
                <a:gd name="connsiteY16" fmla="*/ 460484 h 705073"/>
                <a:gd name="connsiteX17" fmla="*/ 533400 w 579120"/>
                <a:gd name="connsiteY17" fmla="*/ 414764 h 705073"/>
                <a:gd name="connsiteX18" fmla="*/ 548640 w 579120"/>
                <a:gd name="connsiteY18" fmla="*/ 323324 h 705073"/>
                <a:gd name="connsiteX19" fmla="*/ 579120 w 579120"/>
                <a:gd name="connsiteY19" fmla="*/ 231884 h 705073"/>
                <a:gd name="connsiteX20" fmla="*/ 563880 w 579120"/>
                <a:gd name="connsiteY20" fmla="*/ 94724 h 705073"/>
                <a:gd name="connsiteX21" fmla="*/ 548640 w 579120"/>
                <a:gd name="connsiteY21" fmla="*/ 49004 h 705073"/>
                <a:gd name="connsiteX22" fmla="*/ 502920 w 579120"/>
                <a:gd name="connsiteY22" fmla="*/ 18524 h 705073"/>
                <a:gd name="connsiteX23" fmla="*/ 441960 w 579120"/>
                <a:gd name="connsiteY23" fmla="*/ 3284 h 705073"/>
                <a:gd name="connsiteX24" fmla="*/ 335280 w 579120"/>
                <a:gd name="connsiteY24" fmla="*/ 3284 h 7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120" h="705073">
                  <a:moveTo>
                    <a:pt x="335280" y="3284"/>
                  </a:moveTo>
                  <a:cubicBezTo>
                    <a:pt x="304800" y="8364"/>
                    <a:pt x="280096" y="16251"/>
                    <a:pt x="259080" y="33764"/>
                  </a:cubicBezTo>
                  <a:cubicBezTo>
                    <a:pt x="246739" y="44048"/>
                    <a:pt x="255199" y="68125"/>
                    <a:pt x="243840" y="79484"/>
                  </a:cubicBezTo>
                  <a:cubicBezTo>
                    <a:pt x="232481" y="90843"/>
                    <a:pt x="212488" y="87540"/>
                    <a:pt x="198120" y="94724"/>
                  </a:cubicBezTo>
                  <a:cubicBezTo>
                    <a:pt x="181737" y="102915"/>
                    <a:pt x="167640" y="115044"/>
                    <a:pt x="152400" y="125204"/>
                  </a:cubicBezTo>
                  <a:cubicBezTo>
                    <a:pt x="114094" y="240122"/>
                    <a:pt x="165766" y="98471"/>
                    <a:pt x="106680" y="216644"/>
                  </a:cubicBezTo>
                  <a:cubicBezTo>
                    <a:pt x="99496" y="231012"/>
                    <a:pt x="101475" y="249820"/>
                    <a:pt x="91440" y="262364"/>
                  </a:cubicBezTo>
                  <a:cubicBezTo>
                    <a:pt x="79998" y="276667"/>
                    <a:pt x="60960" y="282684"/>
                    <a:pt x="45720" y="292844"/>
                  </a:cubicBezTo>
                  <a:lnTo>
                    <a:pt x="15240" y="384284"/>
                  </a:lnTo>
                  <a:lnTo>
                    <a:pt x="0" y="430004"/>
                  </a:lnTo>
                  <a:cubicBezTo>
                    <a:pt x="5080" y="465564"/>
                    <a:pt x="8195" y="501461"/>
                    <a:pt x="15240" y="536684"/>
                  </a:cubicBezTo>
                  <a:cubicBezTo>
                    <a:pt x="29313" y="607050"/>
                    <a:pt x="83265" y="666039"/>
                    <a:pt x="152400" y="689084"/>
                  </a:cubicBezTo>
                  <a:lnTo>
                    <a:pt x="198120" y="704324"/>
                  </a:lnTo>
                  <a:cubicBezTo>
                    <a:pt x="259080" y="699244"/>
                    <a:pt x="326287" y="716441"/>
                    <a:pt x="381000" y="689084"/>
                  </a:cubicBezTo>
                  <a:cubicBezTo>
                    <a:pt x="409737" y="674716"/>
                    <a:pt x="393658" y="624377"/>
                    <a:pt x="411480" y="597644"/>
                  </a:cubicBezTo>
                  <a:lnTo>
                    <a:pt x="472440" y="506204"/>
                  </a:lnTo>
                  <a:lnTo>
                    <a:pt x="502920" y="460484"/>
                  </a:lnTo>
                  <a:lnTo>
                    <a:pt x="533400" y="414764"/>
                  </a:lnTo>
                  <a:cubicBezTo>
                    <a:pt x="538480" y="384284"/>
                    <a:pt x="541146" y="353302"/>
                    <a:pt x="548640" y="323324"/>
                  </a:cubicBezTo>
                  <a:cubicBezTo>
                    <a:pt x="556432" y="292155"/>
                    <a:pt x="579120" y="231884"/>
                    <a:pt x="579120" y="231884"/>
                  </a:cubicBezTo>
                  <a:cubicBezTo>
                    <a:pt x="574040" y="186164"/>
                    <a:pt x="571443" y="140099"/>
                    <a:pt x="563880" y="94724"/>
                  </a:cubicBezTo>
                  <a:cubicBezTo>
                    <a:pt x="561239" y="78878"/>
                    <a:pt x="558675" y="61548"/>
                    <a:pt x="548640" y="49004"/>
                  </a:cubicBezTo>
                  <a:cubicBezTo>
                    <a:pt x="537198" y="34701"/>
                    <a:pt x="519755" y="25739"/>
                    <a:pt x="502920" y="18524"/>
                  </a:cubicBezTo>
                  <a:cubicBezTo>
                    <a:pt x="483668" y="10273"/>
                    <a:pt x="462852" y="4776"/>
                    <a:pt x="441960" y="3284"/>
                  </a:cubicBezTo>
                  <a:cubicBezTo>
                    <a:pt x="391289" y="-335"/>
                    <a:pt x="365760" y="-1796"/>
                    <a:pt x="335280" y="3284"/>
                  </a:cubicBezTo>
                  <a:close/>
                </a:path>
              </a:pathLst>
            </a:custGeom>
            <a:solidFill>
              <a:schemeClr val="accent6">
                <a:lumMod val="40000"/>
                <a:lumOff val="60000"/>
                <a:alpha val="34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6"/>
            <p:cNvSpPr txBox="1"/>
            <p:nvPr/>
          </p:nvSpPr>
          <p:spPr>
            <a:xfrm>
              <a:off x="1129385" y="3534628"/>
              <a:ext cx="276038" cy="307777"/>
            </a:xfrm>
            <a:prstGeom prst="rect">
              <a:avLst/>
            </a:prstGeom>
            <a:noFill/>
          </p:spPr>
          <p:txBody>
            <a:bodyPr wrap="none" rtlCol="0">
              <a:spAutoFit/>
            </a:bodyPr>
            <a:lstStyle/>
            <a:p>
              <a:r>
                <a:rPr lang="cs-CZ" sz="1400" b="1" dirty="0">
                  <a:cs typeface="Arial" panose="020B0604020202020204" pitchFamily="34" charset="0"/>
                </a:rPr>
                <a:t>3</a:t>
              </a:r>
            </a:p>
          </p:txBody>
        </p:sp>
        <p:sp>
          <p:nvSpPr>
            <p:cNvPr id="18" name="TextovéPole 17"/>
            <p:cNvSpPr txBox="1"/>
            <p:nvPr/>
          </p:nvSpPr>
          <p:spPr>
            <a:xfrm>
              <a:off x="1118796" y="4622549"/>
              <a:ext cx="276038" cy="307777"/>
            </a:xfrm>
            <a:prstGeom prst="rect">
              <a:avLst/>
            </a:prstGeom>
            <a:noFill/>
          </p:spPr>
          <p:txBody>
            <a:bodyPr wrap="none" rtlCol="0">
              <a:spAutoFit/>
            </a:bodyPr>
            <a:lstStyle/>
            <a:p>
              <a:r>
                <a:rPr lang="cs-CZ" sz="1400" b="1" dirty="0">
                  <a:cs typeface="Arial" panose="020B0604020202020204" pitchFamily="34" charset="0"/>
                </a:rPr>
                <a:t>7</a:t>
              </a:r>
            </a:p>
          </p:txBody>
        </p:sp>
        <p:sp>
          <p:nvSpPr>
            <p:cNvPr id="19" name="TextovéPole 18"/>
            <p:cNvSpPr txBox="1"/>
            <p:nvPr/>
          </p:nvSpPr>
          <p:spPr>
            <a:xfrm>
              <a:off x="1129385" y="4924544"/>
              <a:ext cx="276038" cy="307777"/>
            </a:xfrm>
            <a:prstGeom prst="rect">
              <a:avLst/>
            </a:prstGeom>
            <a:noFill/>
          </p:spPr>
          <p:txBody>
            <a:bodyPr wrap="none" rtlCol="0">
              <a:spAutoFit/>
            </a:bodyPr>
            <a:lstStyle/>
            <a:p>
              <a:r>
                <a:rPr lang="cs-CZ" sz="1400" b="1" dirty="0">
                  <a:cs typeface="Arial" panose="020B0604020202020204" pitchFamily="34" charset="0"/>
                </a:rPr>
                <a:t>6</a:t>
              </a:r>
            </a:p>
          </p:txBody>
        </p:sp>
        <p:sp>
          <p:nvSpPr>
            <p:cNvPr id="20" name="TextovéPole 19"/>
            <p:cNvSpPr txBox="1"/>
            <p:nvPr/>
          </p:nvSpPr>
          <p:spPr>
            <a:xfrm>
              <a:off x="5152090" y="4351956"/>
              <a:ext cx="276038" cy="307777"/>
            </a:xfrm>
            <a:prstGeom prst="rect">
              <a:avLst/>
            </a:prstGeom>
            <a:noFill/>
          </p:spPr>
          <p:txBody>
            <a:bodyPr wrap="none" rtlCol="0">
              <a:spAutoFit/>
            </a:bodyPr>
            <a:lstStyle/>
            <a:p>
              <a:r>
                <a:rPr lang="cs-CZ" sz="1400" b="1" dirty="0">
                  <a:cs typeface="Arial" panose="020B0604020202020204" pitchFamily="34" charset="0"/>
                </a:rPr>
                <a:t>6</a:t>
              </a:r>
            </a:p>
          </p:txBody>
        </p:sp>
        <p:sp>
          <p:nvSpPr>
            <p:cNvPr id="21" name="TextovéPole 20"/>
            <p:cNvSpPr txBox="1"/>
            <p:nvPr/>
          </p:nvSpPr>
          <p:spPr>
            <a:xfrm>
              <a:off x="4943001" y="3893883"/>
              <a:ext cx="276038" cy="307777"/>
            </a:xfrm>
            <a:prstGeom prst="rect">
              <a:avLst/>
            </a:prstGeom>
            <a:noFill/>
          </p:spPr>
          <p:txBody>
            <a:bodyPr wrap="none" rtlCol="0">
              <a:spAutoFit/>
            </a:bodyPr>
            <a:lstStyle/>
            <a:p>
              <a:r>
                <a:rPr lang="cs-CZ" sz="1400" b="1" dirty="0">
                  <a:cs typeface="Arial" panose="020B0604020202020204" pitchFamily="34" charset="0"/>
                </a:rPr>
                <a:t>9</a:t>
              </a:r>
            </a:p>
          </p:txBody>
        </p:sp>
        <p:sp>
          <p:nvSpPr>
            <p:cNvPr id="22" name="TextovéPole 21"/>
            <p:cNvSpPr txBox="1"/>
            <p:nvPr/>
          </p:nvSpPr>
          <p:spPr>
            <a:xfrm>
              <a:off x="7260936" y="3557763"/>
              <a:ext cx="276038" cy="307777"/>
            </a:xfrm>
            <a:prstGeom prst="rect">
              <a:avLst/>
            </a:prstGeom>
            <a:noFill/>
          </p:spPr>
          <p:txBody>
            <a:bodyPr wrap="none" rtlCol="0">
              <a:spAutoFit/>
            </a:bodyPr>
            <a:lstStyle/>
            <a:p>
              <a:r>
                <a:rPr lang="cs-CZ" sz="1400" b="1" dirty="0">
                  <a:cs typeface="Arial" panose="020B0604020202020204" pitchFamily="34" charset="0"/>
                </a:rPr>
                <a:t>1</a:t>
              </a:r>
            </a:p>
          </p:txBody>
        </p:sp>
        <p:sp>
          <p:nvSpPr>
            <p:cNvPr id="23" name="TextovéPole 22"/>
            <p:cNvSpPr txBox="1"/>
            <p:nvPr/>
          </p:nvSpPr>
          <p:spPr>
            <a:xfrm>
              <a:off x="7697658" y="3942875"/>
              <a:ext cx="276038" cy="307777"/>
            </a:xfrm>
            <a:prstGeom prst="rect">
              <a:avLst/>
            </a:prstGeom>
            <a:noFill/>
          </p:spPr>
          <p:txBody>
            <a:bodyPr wrap="none" rtlCol="0">
              <a:spAutoFit/>
            </a:bodyPr>
            <a:lstStyle/>
            <a:p>
              <a:r>
                <a:rPr lang="cs-CZ" sz="1400" b="1" dirty="0">
                  <a:cs typeface="Arial" panose="020B0604020202020204" pitchFamily="34" charset="0"/>
                </a:rPr>
                <a:t>1</a:t>
              </a:r>
            </a:p>
          </p:txBody>
        </p:sp>
        <p:sp>
          <p:nvSpPr>
            <p:cNvPr id="24" name="TextovéPole 23"/>
            <p:cNvSpPr txBox="1"/>
            <p:nvPr/>
          </p:nvSpPr>
          <p:spPr>
            <a:xfrm>
              <a:off x="7280423" y="3844057"/>
              <a:ext cx="316112" cy="307777"/>
            </a:xfrm>
            <a:prstGeom prst="rect">
              <a:avLst/>
            </a:prstGeom>
            <a:noFill/>
          </p:spPr>
          <p:txBody>
            <a:bodyPr wrap="none" rtlCol="0">
              <a:spAutoFit/>
            </a:bodyPr>
            <a:lstStyle/>
            <a:p>
              <a:r>
                <a:rPr lang="cs-CZ" sz="1400" b="1" dirty="0">
                  <a:cs typeface="Arial" panose="020B0604020202020204" pitchFamily="34" charset="0"/>
                </a:rPr>
                <a:t>4 </a:t>
              </a:r>
            </a:p>
          </p:txBody>
        </p:sp>
        <p:sp>
          <p:nvSpPr>
            <p:cNvPr id="25" name="TextovéPole 24"/>
            <p:cNvSpPr txBox="1"/>
            <p:nvPr/>
          </p:nvSpPr>
          <p:spPr>
            <a:xfrm>
              <a:off x="7320346" y="4244870"/>
              <a:ext cx="316112" cy="307777"/>
            </a:xfrm>
            <a:prstGeom prst="rect">
              <a:avLst/>
            </a:prstGeom>
            <a:noFill/>
          </p:spPr>
          <p:txBody>
            <a:bodyPr wrap="none" rtlCol="0">
              <a:spAutoFit/>
            </a:bodyPr>
            <a:lstStyle/>
            <a:p>
              <a:r>
                <a:rPr lang="cs-CZ" sz="1400" b="1" dirty="0">
                  <a:cs typeface="Arial" panose="020B0604020202020204" pitchFamily="34" charset="0"/>
                </a:rPr>
                <a:t>7 </a:t>
              </a:r>
            </a:p>
          </p:txBody>
        </p:sp>
        <p:sp>
          <p:nvSpPr>
            <p:cNvPr id="26" name="TextovéPole 25"/>
            <p:cNvSpPr txBox="1"/>
            <p:nvPr/>
          </p:nvSpPr>
          <p:spPr>
            <a:xfrm>
              <a:off x="7020272" y="4227934"/>
              <a:ext cx="316112" cy="307777"/>
            </a:xfrm>
            <a:prstGeom prst="rect">
              <a:avLst/>
            </a:prstGeom>
            <a:noFill/>
          </p:spPr>
          <p:txBody>
            <a:bodyPr wrap="none" rtlCol="0">
              <a:spAutoFit/>
            </a:bodyPr>
            <a:lstStyle/>
            <a:p>
              <a:r>
                <a:rPr lang="cs-CZ" sz="1400" b="1" dirty="0">
                  <a:cs typeface="Arial" panose="020B0604020202020204" pitchFamily="34" charset="0"/>
                </a:rPr>
                <a:t>4 </a:t>
              </a:r>
            </a:p>
          </p:txBody>
        </p:sp>
        <p:sp>
          <p:nvSpPr>
            <p:cNvPr id="27" name="TextovéPole 26"/>
            <p:cNvSpPr txBox="1"/>
            <p:nvPr/>
          </p:nvSpPr>
          <p:spPr>
            <a:xfrm>
              <a:off x="1946895" y="4966103"/>
              <a:ext cx="316112" cy="307777"/>
            </a:xfrm>
            <a:prstGeom prst="rect">
              <a:avLst/>
            </a:prstGeom>
            <a:noFill/>
          </p:spPr>
          <p:txBody>
            <a:bodyPr wrap="none" rtlCol="0">
              <a:spAutoFit/>
            </a:bodyPr>
            <a:lstStyle/>
            <a:p>
              <a:r>
                <a:rPr lang="cs-CZ" sz="1400" b="1" dirty="0">
                  <a:cs typeface="Arial" panose="020B0604020202020204" pitchFamily="34" charset="0"/>
                </a:rPr>
                <a:t>1 </a:t>
              </a:r>
            </a:p>
          </p:txBody>
        </p:sp>
        <p:sp>
          <p:nvSpPr>
            <p:cNvPr id="28" name="Volný tvar 27"/>
            <p:cNvSpPr/>
            <p:nvPr/>
          </p:nvSpPr>
          <p:spPr>
            <a:xfrm>
              <a:off x="7937354" y="3306413"/>
              <a:ext cx="585095" cy="536313"/>
            </a:xfrm>
            <a:custGeom>
              <a:avLst/>
              <a:gdLst>
                <a:gd name="connsiteX0" fmla="*/ 53673 w 617553"/>
                <a:gd name="connsiteY0" fmla="*/ 106680 h 457200"/>
                <a:gd name="connsiteX1" fmla="*/ 38433 w 617553"/>
                <a:gd name="connsiteY1" fmla="*/ 182880 h 457200"/>
                <a:gd name="connsiteX2" fmla="*/ 23193 w 617553"/>
                <a:gd name="connsiteY2" fmla="*/ 304800 h 457200"/>
                <a:gd name="connsiteX3" fmla="*/ 68913 w 617553"/>
                <a:gd name="connsiteY3" fmla="*/ 335280 h 457200"/>
                <a:gd name="connsiteX4" fmla="*/ 160353 w 617553"/>
                <a:gd name="connsiteY4" fmla="*/ 365760 h 457200"/>
                <a:gd name="connsiteX5" fmla="*/ 206073 w 617553"/>
                <a:gd name="connsiteY5" fmla="*/ 381000 h 457200"/>
                <a:gd name="connsiteX6" fmla="*/ 251793 w 617553"/>
                <a:gd name="connsiteY6" fmla="*/ 396240 h 457200"/>
                <a:gd name="connsiteX7" fmla="*/ 312753 w 617553"/>
                <a:gd name="connsiteY7" fmla="*/ 411480 h 457200"/>
                <a:gd name="connsiteX8" fmla="*/ 404193 w 617553"/>
                <a:gd name="connsiteY8" fmla="*/ 441960 h 457200"/>
                <a:gd name="connsiteX9" fmla="*/ 449913 w 617553"/>
                <a:gd name="connsiteY9" fmla="*/ 457200 h 457200"/>
                <a:gd name="connsiteX10" fmla="*/ 556593 w 617553"/>
                <a:gd name="connsiteY10" fmla="*/ 411480 h 457200"/>
                <a:gd name="connsiteX11" fmla="*/ 617553 w 617553"/>
                <a:gd name="connsiteY11" fmla="*/ 320040 h 457200"/>
                <a:gd name="connsiteX12" fmla="*/ 602313 w 617553"/>
                <a:gd name="connsiteY12" fmla="*/ 243840 h 457200"/>
                <a:gd name="connsiteX13" fmla="*/ 510873 w 617553"/>
                <a:gd name="connsiteY13" fmla="*/ 182880 h 457200"/>
                <a:gd name="connsiteX14" fmla="*/ 388953 w 617553"/>
                <a:gd name="connsiteY14" fmla="*/ 76200 h 457200"/>
                <a:gd name="connsiteX15" fmla="*/ 343233 w 617553"/>
                <a:gd name="connsiteY15" fmla="*/ 45720 h 457200"/>
                <a:gd name="connsiteX16" fmla="*/ 251793 w 617553"/>
                <a:gd name="connsiteY16" fmla="*/ 15240 h 457200"/>
                <a:gd name="connsiteX17" fmla="*/ 206073 w 617553"/>
                <a:gd name="connsiteY17" fmla="*/ 0 h 457200"/>
                <a:gd name="connsiteX18" fmla="*/ 129873 w 617553"/>
                <a:gd name="connsiteY18" fmla="*/ 60960 h 457200"/>
                <a:gd name="connsiteX19" fmla="*/ 129873 w 617553"/>
                <a:gd name="connsiteY19" fmla="*/ 76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553" h="457200">
                  <a:moveTo>
                    <a:pt x="53673" y="106680"/>
                  </a:moveTo>
                  <a:cubicBezTo>
                    <a:pt x="48593" y="132080"/>
                    <a:pt x="47528" y="158626"/>
                    <a:pt x="38433" y="182880"/>
                  </a:cubicBezTo>
                  <a:cubicBezTo>
                    <a:pt x="15230" y="244754"/>
                    <a:pt x="-26251" y="218274"/>
                    <a:pt x="23193" y="304800"/>
                  </a:cubicBezTo>
                  <a:cubicBezTo>
                    <a:pt x="32280" y="320703"/>
                    <a:pt x="52175" y="327841"/>
                    <a:pt x="68913" y="335280"/>
                  </a:cubicBezTo>
                  <a:cubicBezTo>
                    <a:pt x="98273" y="348329"/>
                    <a:pt x="129873" y="355600"/>
                    <a:pt x="160353" y="365760"/>
                  </a:cubicBezTo>
                  <a:lnTo>
                    <a:pt x="206073" y="381000"/>
                  </a:lnTo>
                  <a:cubicBezTo>
                    <a:pt x="221313" y="386080"/>
                    <a:pt x="236208" y="392344"/>
                    <a:pt x="251793" y="396240"/>
                  </a:cubicBezTo>
                  <a:cubicBezTo>
                    <a:pt x="272113" y="401320"/>
                    <a:pt x="292691" y="405461"/>
                    <a:pt x="312753" y="411480"/>
                  </a:cubicBezTo>
                  <a:cubicBezTo>
                    <a:pt x="343527" y="420712"/>
                    <a:pt x="373713" y="431800"/>
                    <a:pt x="404193" y="441960"/>
                  </a:cubicBezTo>
                  <a:lnTo>
                    <a:pt x="449913" y="457200"/>
                  </a:lnTo>
                  <a:cubicBezTo>
                    <a:pt x="490129" y="447146"/>
                    <a:pt x="527124" y="445159"/>
                    <a:pt x="556593" y="411480"/>
                  </a:cubicBezTo>
                  <a:cubicBezTo>
                    <a:pt x="580716" y="383911"/>
                    <a:pt x="617553" y="320040"/>
                    <a:pt x="617553" y="320040"/>
                  </a:cubicBezTo>
                  <a:cubicBezTo>
                    <a:pt x="612473" y="294640"/>
                    <a:pt x="613897" y="267008"/>
                    <a:pt x="602313" y="243840"/>
                  </a:cubicBezTo>
                  <a:cubicBezTo>
                    <a:pt x="579481" y="198177"/>
                    <a:pt x="551513" y="196427"/>
                    <a:pt x="510873" y="182880"/>
                  </a:cubicBezTo>
                  <a:cubicBezTo>
                    <a:pt x="460073" y="106680"/>
                    <a:pt x="495633" y="147320"/>
                    <a:pt x="388953" y="76200"/>
                  </a:cubicBezTo>
                  <a:cubicBezTo>
                    <a:pt x="373713" y="66040"/>
                    <a:pt x="360609" y="51512"/>
                    <a:pt x="343233" y="45720"/>
                  </a:cubicBezTo>
                  <a:lnTo>
                    <a:pt x="251793" y="15240"/>
                  </a:lnTo>
                  <a:lnTo>
                    <a:pt x="206073" y="0"/>
                  </a:lnTo>
                  <a:cubicBezTo>
                    <a:pt x="137130" y="17236"/>
                    <a:pt x="145906" y="-3173"/>
                    <a:pt x="129873" y="60960"/>
                  </a:cubicBezTo>
                  <a:cubicBezTo>
                    <a:pt x="128641" y="65888"/>
                    <a:pt x="129873" y="71120"/>
                    <a:pt x="129873" y="76200"/>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extovéPole 28"/>
            <p:cNvSpPr txBox="1"/>
            <p:nvPr/>
          </p:nvSpPr>
          <p:spPr>
            <a:xfrm>
              <a:off x="8073801" y="3373085"/>
              <a:ext cx="276038" cy="307777"/>
            </a:xfrm>
            <a:prstGeom prst="rect">
              <a:avLst/>
            </a:prstGeom>
            <a:noFill/>
          </p:spPr>
          <p:txBody>
            <a:bodyPr wrap="none" rtlCol="0">
              <a:spAutoFit/>
            </a:bodyPr>
            <a:lstStyle/>
            <a:p>
              <a:r>
                <a:rPr lang="cs-CZ" sz="1400" b="1" dirty="0">
                  <a:cs typeface="Arial" panose="020B0604020202020204" pitchFamily="34" charset="0"/>
                </a:rPr>
                <a:t>9</a:t>
              </a:r>
            </a:p>
          </p:txBody>
        </p:sp>
        <p:cxnSp>
          <p:nvCxnSpPr>
            <p:cNvPr id="30" name="Přímá spojnice 29"/>
            <p:cNvCxnSpPr/>
            <p:nvPr/>
          </p:nvCxnSpPr>
          <p:spPr>
            <a:xfrm>
              <a:off x="1771322" y="3373085"/>
              <a:ext cx="503498" cy="20001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01015" y="4071724"/>
              <a:ext cx="503498" cy="19224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7181208" y="4832077"/>
              <a:ext cx="142136" cy="40778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1331640" y="4085706"/>
              <a:ext cx="463376" cy="2207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228122" y="4021510"/>
              <a:ext cx="316112" cy="307777"/>
            </a:xfrm>
            <a:prstGeom prst="rect">
              <a:avLst/>
            </a:prstGeom>
            <a:noFill/>
          </p:spPr>
          <p:txBody>
            <a:bodyPr wrap="none" rtlCol="0">
              <a:spAutoFit/>
            </a:bodyPr>
            <a:lstStyle/>
            <a:p>
              <a:r>
                <a:rPr lang="cs-CZ" sz="1400" b="1" dirty="0">
                  <a:solidFill>
                    <a:srgbClr val="FF0000"/>
                  </a:solidFill>
                  <a:cs typeface="Arial" panose="020B0604020202020204" pitchFamily="34" charset="0"/>
                </a:rPr>
                <a:t>8 </a:t>
              </a:r>
            </a:p>
          </p:txBody>
        </p:sp>
        <p:sp>
          <p:nvSpPr>
            <p:cNvPr id="35" name="TextovéPole 34"/>
            <p:cNvSpPr txBox="1"/>
            <p:nvPr/>
          </p:nvSpPr>
          <p:spPr>
            <a:xfrm>
              <a:off x="1958616" y="3221462"/>
              <a:ext cx="316112" cy="307777"/>
            </a:xfrm>
            <a:prstGeom prst="rect">
              <a:avLst/>
            </a:prstGeom>
            <a:noFill/>
          </p:spPr>
          <p:txBody>
            <a:bodyPr wrap="none" rtlCol="0">
              <a:spAutoFit/>
            </a:bodyPr>
            <a:lstStyle/>
            <a:p>
              <a:r>
                <a:rPr lang="cs-CZ" sz="1400" b="1" dirty="0">
                  <a:solidFill>
                    <a:srgbClr val="FF0000"/>
                  </a:solidFill>
                  <a:cs typeface="Arial" panose="020B0604020202020204" pitchFamily="34" charset="0"/>
                </a:rPr>
                <a:t>8 </a:t>
              </a:r>
            </a:p>
          </p:txBody>
        </p:sp>
        <p:sp>
          <p:nvSpPr>
            <p:cNvPr id="36" name="TextovéPole 35"/>
            <p:cNvSpPr txBox="1"/>
            <p:nvPr/>
          </p:nvSpPr>
          <p:spPr>
            <a:xfrm>
              <a:off x="1549277" y="3954840"/>
              <a:ext cx="316112" cy="307777"/>
            </a:xfrm>
            <a:prstGeom prst="rect">
              <a:avLst/>
            </a:prstGeom>
            <a:noFill/>
          </p:spPr>
          <p:txBody>
            <a:bodyPr wrap="none" rtlCol="0">
              <a:spAutoFit/>
            </a:bodyPr>
            <a:lstStyle/>
            <a:p>
              <a:r>
                <a:rPr lang="cs-CZ" sz="1400" b="1" dirty="0">
                  <a:solidFill>
                    <a:srgbClr val="FF0000"/>
                  </a:solidFill>
                  <a:cs typeface="Arial" panose="020B0604020202020204" pitchFamily="34" charset="0"/>
                </a:rPr>
                <a:t>1 </a:t>
              </a:r>
            </a:p>
          </p:txBody>
        </p:sp>
        <p:sp>
          <p:nvSpPr>
            <p:cNvPr id="37" name="TextovéPole 36"/>
            <p:cNvSpPr txBox="1"/>
            <p:nvPr/>
          </p:nvSpPr>
          <p:spPr>
            <a:xfrm>
              <a:off x="6982228" y="4906511"/>
              <a:ext cx="316112" cy="307777"/>
            </a:xfrm>
            <a:prstGeom prst="rect">
              <a:avLst/>
            </a:prstGeom>
            <a:noFill/>
          </p:spPr>
          <p:txBody>
            <a:bodyPr wrap="none" rtlCol="0">
              <a:spAutoFit/>
            </a:bodyPr>
            <a:lstStyle/>
            <a:p>
              <a:r>
                <a:rPr lang="cs-CZ" sz="1400" b="1" dirty="0">
                  <a:solidFill>
                    <a:srgbClr val="FF0000"/>
                  </a:solidFill>
                  <a:cs typeface="Arial" panose="020B0604020202020204" pitchFamily="34" charset="0"/>
                </a:rPr>
                <a:t>4 </a:t>
              </a:r>
            </a:p>
          </p:txBody>
        </p:sp>
        <p:pic>
          <p:nvPicPr>
            <p:cNvPr id="38" name="Obrázek 37"/>
            <p:cNvPicPr>
              <a:picLocks noChangeAspect="1"/>
            </p:cNvPicPr>
            <p:nvPr/>
          </p:nvPicPr>
          <p:blipFill rotWithShape="1">
            <a:blip r:embed="rId2" cstate="print">
              <a:extLst>
                <a:ext uri="{28A0092B-C50C-407E-A947-70E740481C1C}">
                  <a14:useLocalDpi xmlns:a14="http://schemas.microsoft.com/office/drawing/2010/main" val="0"/>
                </a:ext>
              </a:extLst>
            </a:blip>
            <a:srcRect l="19833" t="16207" r="14334" b="5999"/>
            <a:stretch/>
          </p:blipFill>
          <p:spPr>
            <a:xfrm>
              <a:off x="296345" y="682742"/>
              <a:ext cx="3537111" cy="2378567"/>
            </a:xfrm>
            <a:prstGeom prst="rect">
              <a:avLst/>
            </a:prstGeom>
            <a:ln>
              <a:solidFill>
                <a:schemeClr val="tx1"/>
              </a:solidFill>
            </a:ln>
          </p:spPr>
        </p:pic>
        <p:pic>
          <p:nvPicPr>
            <p:cNvPr id="39" name="Obrázek 38"/>
            <p:cNvPicPr>
              <a:picLocks noChangeAspect="1"/>
            </p:cNvPicPr>
            <p:nvPr/>
          </p:nvPicPr>
          <p:blipFill rotWithShape="1">
            <a:blip r:embed="rId3" cstate="print">
              <a:extLst>
                <a:ext uri="{28A0092B-C50C-407E-A947-70E740481C1C}">
                  <a14:useLocalDpi xmlns:a14="http://schemas.microsoft.com/office/drawing/2010/main" val="0"/>
                </a:ext>
              </a:extLst>
            </a:blip>
            <a:srcRect l="29552" t="8399" r="26021" b="6800"/>
            <a:stretch/>
          </p:blipFill>
          <p:spPr>
            <a:xfrm>
              <a:off x="3843956" y="682742"/>
              <a:ext cx="2189792" cy="2378567"/>
            </a:xfrm>
            <a:prstGeom prst="rect">
              <a:avLst/>
            </a:prstGeom>
            <a:ln>
              <a:solidFill>
                <a:schemeClr val="tx1"/>
              </a:solidFill>
            </a:ln>
          </p:spPr>
        </p:pic>
        <p:sp>
          <p:nvSpPr>
            <p:cNvPr id="40" name="Volný tvar 39"/>
            <p:cNvSpPr/>
            <p:nvPr/>
          </p:nvSpPr>
          <p:spPr>
            <a:xfrm>
              <a:off x="5026319" y="1929842"/>
              <a:ext cx="386718" cy="730654"/>
            </a:xfrm>
            <a:custGeom>
              <a:avLst/>
              <a:gdLst>
                <a:gd name="connsiteX0" fmla="*/ 61818 w 442818"/>
                <a:gd name="connsiteY0" fmla="*/ 857040 h 918858"/>
                <a:gd name="connsiteX1" fmla="*/ 77058 w 442818"/>
                <a:gd name="connsiteY1" fmla="*/ 780840 h 918858"/>
                <a:gd name="connsiteX2" fmla="*/ 168498 w 442818"/>
                <a:gd name="connsiteY2" fmla="*/ 735120 h 918858"/>
                <a:gd name="connsiteX3" fmla="*/ 214218 w 442818"/>
                <a:gd name="connsiteY3" fmla="*/ 704640 h 918858"/>
                <a:gd name="connsiteX4" fmla="*/ 244698 w 442818"/>
                <a:gd name="connsiteY4" fmla="*/ 613200 h 918858"/>
                <a:gd name="connsiteX5" fmla="*/ 290418 w 442818"/>
                <a:gd name="connsiteY5" fmla="*/ 521760 h 918858"/>
                <a:gd name="connsiteX6" fmla="*/ 320898 w 442818"/>
                <a:gd name="connsiteY6" fmla="*/ 369360 h 918858"/>
                <a:gd name="connsiteX7" fmla="*/ 351378 w 442818"/>
                <a:gd name="connsiteY7" fmla="*/ 277920 h 918858"/>
                <a:gd name="connsiteX8" fmla="*/ 366618 w 442818"/>
                <a:gd name="connsiteY8" fmla="*/ 232200 h 918858"/>
                <a:gd name="connsiteX9" fmla="*/ 381858 w 442818"/>
                <a:gd name="connsiteY9" fmla="*/ 186480 h 918858"/>
                <a:gd name="connsiteX10" fmla="*/ 397098 w 442818"/>
                <a:gd name="connsiteY10" fmla="*/ 140760 h 918858"/>
                <a:gd name="connsiteX11" fmla="*/ 412338 w 442818"/>
                <a:gd name="connsiteY11" fmla="*/ 3600 h 918858"/>
                <a:gd name="connsiteX12" fmla="*/ 442818 w 442818"/>
                <a:gd name="connsiteY12" fmla="*/ 49320 h 918858"/>
                <a:gd name="connsiteX13" fmla="*/ 412338 w 442818"/>
                <a:gd name="connsiteY13" fmla="*/ 140760 h 918858"/>
                <a:gd name="connsiteX14" fmla="*/ 397098 w 442818"/>
                <a:gd name="connsiteY14" fmla="*/ 262680 h 918858"/>
                <a:gd name="connsiteX15" fmla="*/ 366618 w 442818"/>
                <a:gd name="connsiteY15" fmla="*/ 354120 h 918858"/>
                <a:gd name="connsiteX16" fmla="*/ 320898 w 442818"/>
                <a:gd name="connsiteY16" fmla="*/ 506520 h 918858"/>
                <a:gd name="connsiteX17" fmla="*/ 305658 w 442818"/>
                <a:gd name="connsiteY17" fmla="*/ 567480 h 918858"/>
                <a:gd name="connsiteX18" fmla="*/ 275178 w 442818"/>
                <a:gd name="connsiteY18" fmla="*/ 658920 h 918858"/>
                <a:gd name="connsiteX19" fmla="*/ 259938 w 442818"/>
                <a:gd name="connsiteY19" fmla="*/ 704640 h 918858"/>
                <a:gd name="connsiteX20" fmla="*/ 229458 w 442818"/>
                <a:gd name="connsiteY20" fmla="*/ 750360 h 918858"/>
                <a:gd name="connsiteX21" fmla="*/ 214218 w 442818"/>
                <a:gd name="connsiteY21" fmla="*/ 796080 h 918858"/>
                <a:gd name="connsiteX22" fmla="*/ 122778 w 442818"/>
                <a:gd name="connsiteY22" fmla="*/ 857040 h 918858"/>
                <a:gd name="connsiteX23" fmla="*/ 107538 w 442818"/>
                <a:gd name="connsiteY23" fmla="*/ 902760 h 918858"/>
                <a:gd name="connsiteX24" fmla="*/ 16098 w 442818"/>
                <a:gd name="connsiteY24" fmla="*/ 902760 h 918858"/>
                <a:gd name="connsiteX25" fmla="*/ 16098 w 442818"/>
                <a:gd name="connsiteY25" fmla="*/ 811320 h 918858"/>
                <a:gd name="connsiteX26" fmla="*/ 61818 w 442818"/>
                <a:gd name="connsiteY26" fmla="*/ 796080 h 918858"/>
                <a:gd name="connsiteX27" fmla="*/ 77058 w 442818"/>
                <a:gd name="connsiteY27" fmla="*/ 765600 h 9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2818" h="918858">
                  <a:moveTo>
                    <a:pt x="61818" y="857040"/>
                  </a:moveTo>
                  <a:cubicBezTo>
                    <a:pt x="66898" y="831640"/>
                    <a:pt x="64207" y="803330"/>
                    <a:pt x="77058" y="780840"/>
                  </a:cubicBezTo>
                  <a:cubicBezTo>
                    <a:pt x="94528" y="750267"/>
                    <a:pt x="141901" y="748418"/>
                    <a:pt x="168498" y="735120"/>
                  </a:cubicBezTo>
                  <a:cubicBezTo>
                    <a:pt x="184881" y="726929"/>
                    <a:pt x="198978" y="714800"/>
                    <a:pt x="214218" y="704640"/>
                  </a:cubicBezTo>
                  <a:cubicBezTo>
                    <a:pt x="224378" y="674160"/>
                    <a:pt x="226876" y="639933"/>
                    <a:pt x="244698" y="613200"/>
                  </a:cubicBezTo>
                  <a:cubicBezTo>
                    <a:pt x="278094" y="563106"/>
                    <a:pt x="274644" y="576969"/>
                    <a:pt x="290418" y="521760"/>
                  </a:cubicBezTo>
                  <a:cubicBezTo>
                    <a:pt x="341075" y="344460"/>
                    <a:pt x="261021" y="608869"/>
                    <a:pt x="320898" y="369360"/>
                  </a:cubicBezTo>
                  <a:cubicBezTo>
                    <a:pt x="328690" y="338191"/>
                    <a:pt x="341218" y="308400"/>
                    <a:pt x="351378" y="277920"/>
                  </a:cubicBezTo>
                  <a:lnTo>
                    <a:pt x="366618" y="232200"/>
                  </a:lnTo>
                  <a:lnTo>
                    <a:pt x="381858" y="186480"/>
                  </a:lnTo>
                  <a:lnTo>
                    <a:pt x="397098" y="140760"/>
                  </a:lnTo>
                  <a:cubicBezTo>
                    <a:pt x="402178" y="95040"/>
                    <a:pt x="391766" y="44745"/>
                    <a:pt x="412338" y="3600"/>
                  </a:cubicBezTo>
                  <a:cubicBezTo>
                    <a:pt x="420529" y="-12783"/>
                    <a:pt x="442818" y="31004"/>
                    <a:pt x="442818" y="49320"/>
                  </a:cubicBezTo>
                  <a:cubicBezTo>
                    <a:pt x="442818" y="81449"/>
                    <a:pt x="412338" y="140760"/>
                    <a:pt x="412338" y="140760"/>
                  </a:cubicBezTo>
                  <a:cubicBezTo>
                    <a:pt x="407258" y="181400"/>
                    <a:pt x="405680" y="222633"/>
                    <a:pt x="397098" y="262680"/>
                  </a:cubicBezTo>
                  <a:cubicBezTo>
                    <a:pt x="390366" y="294096"/>
                    <a:pt x="366618" y="354120"/>
                    <a:pt x="366618" y="354120"/>
                  </a:cubicBezTo>
                  <a:cubicBezTo>
                    <a:pt x="331135" y="602499"/>
                    <a:pt x="380304" y="367905"/>
                    <a:pt x="320898" y="506520"/>
                  </a:cubicBezTo>
                  <a:cubicBezTo>
                    <a:pt x="312647" y="525772"/>
                    <a:pt x="311677" y="547418"/>
                    <a:pt x="305658" y="567480"/>
                  </a:cubicBezTo>
                  <a:cubicBezTo>
                    <a:pt x="296426" y="598254"/>
                    <a:pt x="285338" y="628440"/>
                    <a:pt x="275178" y="658920"/>
                  </a:cubicBezTo>
                  <a:cubicBezTo>
                    <a:pt x="270098" y="674160"/>
                    <a:pt x="268849" y="691274"/>
                    <a:pt x="259938" y="704640"/>
                  </a:cubicBezTo>
                  <a:cubicBezTo>
                    <a:pt x="249778" y="719880"/>
                    <a:pt x="237649" y="733977"/>
                    <a:pt x="229458" y="750360"/>
                  </a:cubicBezTo>
                  <a:cubicBezTo>
                    <a:pt x="222274" y="764728"/>
                    <a:pt x="225577" y="784721"/>
                    <a:pt x="214218" y="796080"/>
                  </a:cubicBezTo>
                  <a:cubicBezTo>
                    <a:pt x="188315" y="821983"/>
                    <a:pt x="122778" y="857040"/>
                    <a:pt x="122778" y="857040"/>
                  </a:cubicBezTo>
                  <a:cubicBezTo>
                    <a:pt x="117698" y="872280"/>
                    <a:pt x="118897" y="891401"/>
                    <a:pt x="107538" y="902760"/>
                  </a:cubicBezTo>
                  <a:cubicBezTo>
                    <a:pt x="77058" y="933240"/>
                    <a:pt x="46578" y="912920"/>
                    <a:pt x="16098" y="902760"/>
                  </a:cubicBezTo>
                  <a:cubicBezTo>
                    <a:pt x="5938" y="872280"/>
                    <a:pt x="-14382" y="841800"/>
                    <a:pt x="16098" y="811320"/>
                  </a:cubicBezTo>
                  <a:cubicBezTo>
                    <a:pt x="27457" y="799961"/>
                    <a:pt x="46578" y="801160"/>
                    <a:pt x="61818" y="796080"/>
                  </a:cubicBezTo>
                  <a:cubicBezTo>
                    <a:pt x="78664" y="745541"/>
                    <a:pt x="77058" y="734296"/>
                    <a:pt x="77058" y="765600"/>
                  </a:cubicBezTo>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olný tvar 40"/>
            <p:cNvSpPr/>
            <p:nvPr/>
          </p:nvSpPr>
          <p:spPr>
            <a:xfrm>
              <a:off x="908089" y="879111"/>
              <a:ext cx="905029" cy="778687"/>
            </a:xfrm>
            <a:custGeom>
              <a:avLst/>
              <a:gdLst>
                <a:gd name="connsiteX0" fmla="*/ 929640 w 960120"/>
                <a:gd name="connsiteY0" fmla="*/ 30480 h 944880"/>
                <a:gd name="connsiteX1" fmla="*/ 685800 w 960120"/>
                <a:gd name="connsiteY1" fmla="*/ 15240 h 944880"/>
                <a:gd name="connsiteX2" fmla="*/ 640080 w 960120"/>
                <a:gd name="connsiteY2" fmla="*/ 0 h 944880"/>
                <a:gd name="connsiteX3" fmla="*/ 563880 w 960120"/>
                <a:gd name="connsiteY3" fmla="*/ 15240 h 944880"/>
                <a:gd name="connsiteX4" fmla="*/ 472440 w 960120"/>
                <a:gd name="connsiteY4" fmla="*/ 45720 h 944880"/>
                <a:gd name="connsiteX5" fmla="*/ 426720 w 960120"/>
                <a:gd name="connsiteY5" fmla="*/ 137160 h 944880"/>
                <a:gd name="connsiteX6" fmla="*/ 289560 w 960120"/>
                <a:gd name="connsiteY6" fmla="*/ 213360 h 944880"/>
                <a:gd name="connsiteX7" fmla="*/ 243840 w 960120"/>
                <a:gd name="connsiteY7" fmla="*/ 259080 h 944880"/>
                <a:gd name="connsiteX8" fmla="*/ 198120 w 960120"/>
                <a:gd name="connsiteY8" fmla="*/ 274320 h 944880"/>
                <a:gd name="connsiteX9" fmla="*/ 182880 w 960120"/>
                <a:gd name="connsiteY9" fmla="*/ 320040 h 944880"/>
                <a:gd name="connsiteX10" fmla="*/ 137160 w 960120"/>
                <a:gd name="connsiteY10" fmla="*/ 350520 h 944880"/>
                <a:gd name="connsiteX11" fmla="*/ 91440 w 960120"/>
                <a:gd name="connsiteY11" fmla="*/ 441960 h 944880"/>
                <a:gd name="connsiteX12" fmla="*/ 76200 w 960120"/>
                <a:gd name="connsiteY12" fmla="*/ 487680 h 944880"/>
                <a:gd name="connsiteX13" fmla="*/ 45720 w 960120"/>
                <a:gd name="connsiteY13" fmla="*/ 533400 h 944880"/>
                <a:gd name="connsiteX14" fmla="*/ 15240 w 960120"/>
                <a:gd name="connsiteY14" fmla="*/ 624840 h 944880"/>
                <a:gd name="connsiteX15" fmla="*/ 0 w 960120"/>
                <a:gd name="connsiteY15" fmla="*/ 670560 h 944880"/>
                <a:gd name="connsiteX16" fmla="*/ 15240 w 960120"/>
                <a:gd name="connsiteY16" fmla="*/ 883920 h 944880"/>
                <a:gd name="connsiteX17" fmla="*/ 60960 w 960120"/>
                <a:gd name="connsiteY17" fmla="*/ 914400 h 944880"/>
                <a:gd name="connsiteX18" fmla="*/ 152400 w 960120"/>
                <a:gd name="connsiteY18" fmla="*/ 944880 h 944880"/>
                <a:gd name="connsiteX19" fmla="*/ 335280 w 960120"/>
                <a:gd name="connsiteY19" fmla="*/ 929640 h 944880"/>
                <a:gd name="connsiteX20" fmla="*/ 411480 w 960120"/>
                <a:gd name="connsiteY20" fmla="*/ 853440 h 944880"/>
                <a:gd name="connsiteX21" fmla="*/ 502920 w 960120"/>
                <a:gd name="connsiteY21" fmla="*/ 777240 h 944880"/>
                <a:gd name="connsiteX22" fmla="*/ 518160 w 960120"/>
                <a:gd name="connsiteY22" fmla="*/ 731520 h 944880"/>
                <a:gd name="connsiteX23" fmla="*/ 670560 w 960120"/>
                <a:gd name="connsiteY23" fmla="*/ 579120 h 944880"/>
                <a:gd name="connsiteX24" fmla="*/ 716280 w 960120"/>
                <a:gd name="connsiteY24" fmla="*/ 548640 h 944880"/>
                <a:gd name="connsiteX25" fmla="*/ 762000 w 960120"/>
                <a:gd name="connsiteY25" fmla="*/ 518160 h 944880"/>
                <a:gd name="connsiteX26" fmla="*/ 807720 w 960120"/>
                <a:gd name="connsiteY26" fmla="*/ 426720 h 944880"/>
                <a:gd name="connsiteX27" fmla="*/ 853440 w 960120"/>
                <a:gd name="connsiteY27" fmla="*/ 411480 h 944880"/>
                <a:gd name="connsiteX28" fmla="*/ 883920 w 960120"/>
                <a:gd name="connsiteY28" fmla="*/ 320040 h 944880"/>
                <a:gd name="connsiteX29" fmla="*/ 960120 w 960120"/>
                <a:gd name="connsiteY29" fmla="*/ 182880 h 944880"/>
                <a:gd name="connsiteX30" fmla="*/ 944880 w 960120"/>
                <a:gd name="connsiteY30" fmla="*/ 91440 h 944880"/>
                <a:gd name="connsiteX31" fmla="*/ 929640 w 960120"/>
                <a:gd name="connsiteY31" fmla="*/ 304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120" h="944880">
                  <a:moveTo>
                    <a:pt x="929640" y="30480"/>
                  </a:moveTo>
                  <a:cubicBezTo>
                    <a:pt x="886460" y="17780"/>
                    <a:pt x="766791" y="23765"/>
                    <a:pt x="685800" y="15240"/>
                  </a:cubicBezTo>
                  <a:cubicBezTo>
                    <a:pt x="669824" y="13558"/>
                    <a:pt x="656144" y="0"/>
                    <a:pt x="640080" y="0"/>
                  </a:cubicBezTo>
                  <a:cubicBezTo>
                    <a:pt x="614177" y="0"/>
                    <a:pt x="588870" y="8424"/>
                    <a:pt x="563880" y="15240"/>
                  </a:cubicBezTo>
                  <a:cubicBezTo>
                    <a:pt x="532883" y="23694"/>
                    <a:pt x="472440" y="45720"/>
                    <a:pt x="472440" y="45720"/>
                  </a:cubicBezTo>
                  <a:cubicBezTo>
                    <a:pt x="461569" y="78333"/>
                    <a:pt x="454525" y="112830"/>
                    <a:pt x="426720" y="137160"/>
                  </a:cubicBezTo>
                  <a:cubicBezTo>
                    <a:pt x="362224" y="193594"/>
                    <a:pt x="352355" y="192428"/>
                    <a:pt x="289560" y="213360"/>
                  </a:cubicBezTo>
                  <a:cubicBezTo>
                    <a:pt x="274320" y="228600"/>
                    <a:pt x="261773" y="247125"/>
                    <a:pt x="243840" y="259080"/>
                  </a:cubicBezTo>
                  <a:cubicBezTo>
                    <a:pt x="230474" y="267991"/>
                    <a:pt x="209479" y="262961"/>
                    <a:pt x="198120" y="274320"/>
                  </a:cubicBezTo>
                  <a:cubicBezTo>
                    <a:pt x="186761" y="285679"/>
                    <a:pt x="192915" y="307496"/>
                    <a:pt x="182880" y="320040"/>
                  </a:cubicBezTo>
                  <a:cubicBezTo>
                    <a:pt x="171438" y="334343"/>
                    <a:pt x="152400" y="340360"/>
                    <a:pt x="137160" y="350520"/>
                  </a:cubicBezTo>
                  <a:cubicBezTo>
                    <a:pt x="98854" y="465438"/>
                    <a:pt x="150526" y="323787"/>
                    <a:pt x="91440" y="441960"/>
                  </a:cubicBezTo>
                  <a:cubicBezTo>
                    <a:pt x="84256" y="456328"/>
                    <a:pt x="83384" y="473312"/>
                    <a:pt x="76200" y="487680"/>
                  </a:cubicBezTo>
                  <a:cubicBezTo>
                    <a:pt x="68009" y="504063"/>
                    <a:pt x="53159" y="516662"/>
                    <a:pt x="45720" y="533400"/>
                  </a:cubicBezTo>
                  <a:cubicBezTo>
                    <a:pt x="32671" y="562760"/>
                    <a:pt x="25400" y="594360"/>
                    <a:pt x="15240" y="624840"/>
                  </a:cubicBezTo>
                  <a:lnTo>
                    <a:pt x="0" y="670560"/>
                  </a:lnTo>
                  <a:cubicBezTo>
                    <a:pt x="5080" y="741680"/>
                    <a:pt x="-2053" y="814748"/>
                    <a:pt x="15240" y="883920"/>
                  </a:cubicBezTo>
                  <a:cubicBezTo>
                    <a:pt x="19682" y="901689"/>
                    <a:pt x="44222" y="906961"/>
                    <a:pt x="60960" y="914400"/>
                  </a:cubicBezTo>
                  <a:cubicBezTo>
                    <a:pt x="90320" y="927449"/>
                    <a:pt x="152400" y="944880"/>
                    <a:pt x="152400" y="944880"/>
                  </a:cubicBezTo>
                  <a:cubicBezTo>
                    <a:pt x="213360" y="939800"/>
                    <a:pt x="275297" y="941637"/>
                    <a:pt x="335280" y="929640"/>
                  </a:cubicBezTo>
                  <a:cubicBezTo>
                    <a:pt x="379984" y="920699"/>
                    <a:pt x="387096" y="882701"/>
                    <a:pt x="411480" y="853440"/>
                  </a:cubicBezTo>
                  <a:cubicBezTo>
                    <a:pt x="448150" y="809436"/>
                    <a:pt x="457965" y="807210"/>
                    <a:pt x="502920" y="777240"/>
                  </a:cubicBezTo>
                  <a:cubicBezTo>
                    <a:pt x="508000" y="762000"/>
                    <a:pt x="510358" y="745563"/>
                    <a:pt x="518160" y="731520"/>
                  </a:cubicBezTo>
                  <a:cubicBezTo>
                    <a:pt x="577925" y="623944"/>
                    <a:pt x="570155" y="646056"/>
                    <a:pt x="670560" y="579120"/>
                  </a:cubicBezTo>
                  <a:lnTo>
                    <a:pt x="716280" y="548640"/>
                  </a:lnTo>
                  <a:lnTo>
                    <a:pt x="762000" y="518160"/>
                  </a:lnTo>
                  <a:cubicBezTo>
                    <a:pt x="772040" y="488041"/>
                    <a:pt x="780863" y="448206"/>
                    <a:pt x="807720" y="426720"/>
                  </a:cubicBezTo>
                  <a:cubicBezTo>
                    <a:pt x="820264" y="416685"/>
                    <a:pt x="838200" y="416560"/>
                    <a:pt x="853440" y="411480"/>
                  </a:cubicBezTo>
                  <a:cubicBezTo>
                    <a:pt x="863600" y="381000"/>
                    <a:pt x="866098" y="346773"/>
                    <a:pt x="883920" y="320040"/>
                  </a:cubicBezTo>
                  <a:cubicBezTo>
                    <a:pt x="953791" y="215234"/>
                    <a:pt x="933296" y="263353"/>
                    <a:pt x="960120" y="182880"/>
                  </a:cubicBezTo>
                  <a:cubicBezTo>
                    <a:pt x="955040" y="152400"/>
                    <a:pt x="958699" y="119078"/>
                    <a:pt x="944880" y="91440"/>
                  </a:cubicBezTo>
                  <a:cubicBezTo>
                    <a:pt x="894933" y="-8454"/>
                    <a:pt x="972820" y="43180"/>
                    <a:pt x="929640" y="30480"/>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olný tvar 41"/>
            <p:cNvSpPr/>
            <p:nvPr/>
          </p:nvSpPr>
          <p:spPr>
            <a:xfrm>
              <a:off x="1746572" y="1156060"/>
              <a:ext cx="931915" cy="971253"/>
            </a:xfrm>
            <a:custGeom>
              <a:avLst/>
              <a:gdLst>
                <a:gd name="connsiteX0" fmla="*/ 716280 w 960427"/>
                <a:gd name="connsiteY0" fmla="*/ 60960 h 1219200"/>
                <a:gd name="connsiteX1" fmla="*/ 594360 w 960427"/>
                <a:gd name="connsiteY1" fmla="*/ 91440 h 1219200"/>
                <a:gd name="connsiteX2" fmla="*/ 487680 w 960427"/>
                <a:gd name="connsiteY2" fmla="*/ 137160 h 1219200"/>
                <a:gd name="connsiteX3" fmla="*/ 457200 w 960427"/>
                <a:gd name="connsiteY3" fmla="*/ 182880 h 1219200"/>
                <a:gd name="connsiteX4" fmla="*/ 411480 w 960427"/>
                <a:gd name="connsiteY4" fmla="*/ 274320 h 1219200"/>
                <a:gd name="connsiteX5" fmla="*/ 365760 w 960427"/>
                <a:gd name="connsiteY5" fmla="*/ 304800 h 1219200"/>
                <a:gd name="connsiteX6" fmla="*/ 335280 w 960427"/>
                <a:gd name="connsiteY6" fmla="*/ 365760 h 1219200"/>
                <a:gd name="connsiteX7" fmla="*/ 289560 w 960427"/>
                <a:gd name="connsiteY7" fmla="*/ 396240 h 1219200"/>
                <a:gd name="connsiteX8" fmla="*/ 259080 w 960427"/>
                <a:gd name="connsiteY8" fmla="*/ 502920 h 1219200"/>
                <a:gd name="connsiteX9" fmla="*/ 182880 w 960427"/>
                <a:gd name="connsiteY9" fmla="*/ 640080 h 1219200"/>
                <a:gd name="connsiteX10" fmla="*/ 137160 w 960427"/>
                <a:gd name="connsiteY10" fmla="*/ 670560 h 1219200"/>
                <a:gd name="connsiteX11" fmla="*/ 91440 w 960427"/>
                <a:gd name="connsiteY11" fmla="*/ 807720 h 1219200"/>
                <a:gd name="connsiteX12" fmla="*/ 76200 w 960427"/>
                <a:gd name="connsiteY12" fmla="*/ 853440 h 1219200"/>
                <a:gd name="connsiteX13" fmla="*/ 45720 w 960427"/>
                <a:gd name="connsiteY13" fmla="*/ 899160 h 1219200"/>
                <a:gd name="connsiteX14" fmla="*/ 0 w 960427"/>
                <a:gd name="connsiteY14" fmla="*/ 990600 h 1219200"/>
                <a:gd name="connsiteX15" fmla="*/ 15240 w 960427"/>
                <a:gd name="connsiteY15" fmla="*/ 1112520 h 1219200"/>
                <a:gd name="connsiteX16" fmla="*/ 60960 w 960427"/>
                <a:gd name="connsiteY16" fmla="*/ 1127760 h 1219200"/>
                <a:gd name="connsiteX17" fmla="*/ 152400 w 960427"/>
                <a:gd name="connsiteY17" fmla="*/ 1143000 h 1219200"/>
                <a:gd name="connsiteX18" fmla="*/ 182880 w 960427"/>
                <a:gd name="connsiteY18" fmla="*/ 1188720 h 1219200"/>
                <a:gd name="connsiteX19" fmla="*/ 243840 w 960427"/>
                <a:gd name="connsiteY19" fmla="*/ 1203960 h 1219200"/>
                <a:gd name="connsiteX20" fmla="*/ 289560 w 960427"/>
                <a:gd name="connsiteY20" fmla="*/ 1219200 h 1219200"/>
                <a:gd name="connsiteX21" fmla="*/ 411480 w 960427"/>
                <a:gd name="connsiteY21" fmla="*/ 1203960 h 1219200"/>
                <a:gd name="connsiteX22" fmla="*/ 502920 w 960427"/>
                <a:gd name="connsiteY22" fmla="*/ 1158240 h 1219200"/>
                <a:gd name="connsiteX23" fmla="*/ 594360 w 960427"/>
                <a:gd name="connsiteY23" fmla="*/ 1112520 h 1219200"/>
                <a:gd name="connsiteX24" fmla="*/ 685800 w 960427"/>
                <a:gd name="connsiteY24" fmla="*/ 975360 h 1219200"/>
                <a:gd name="connsiteX25" fmla="*/ 716280 w 960427"/>
                <a:gd name="connsiteY25" fmla="*/ 929640 h 1219200"/>
                <a:gd name="connsiteX26" fmla="*/ 762000 w 960427"/>
                <a:gd name="connsiteY26" fmla="*/ 899160 h 1219200"/>
                <a:gd name="connsiteX27" fmla="*/ 792480 w 960427"/>
                <a:gd name="connsiteY27" fmla="*/ 792480 h 1219200"/>
                <a:gd name="connsiteX28" fmla="*/ 822960 w 960427"/>
                <a:gd name="connsiteY28" fmla="*/ 701040 h 1219200"/>
                <a:gd name="connsiteX29" fmla="*/ 868680 w 960427"/>
                <a:gd name="connsiteY29" fmla="*/ 670560 h 1219200"/>
                <a:gd name="connsiteX30" fmla="*/ 914400 w 960427"/>
                <a:gd name="connsiteY30" fmla="*/ 579120 h 1219200"/>
                <a:gd name="connsiteX31" fmla="*/ 944880 w 960427"/>
                <a:gd name="connsiteY31" fmla="*/ 472440 h 1219200"/>
                <a:gd name="connsiteX32" fmla="*/ 944880 w 960427"/>
                <a:gd name="connsiteY32" fmla="*/ 198120 h 1219200"/>
                <a:gd name="connsiteX33" fmla="*/ 883920 w 960427"/>
                <a:gd name="connsiteY33" fmla="*/ 106680 h 1219200"/>
                <a:gd name="connsiteX34" fmla="*/ 853440 w 960427"/>
                <a:gd name="connsiteY34" fmla="*/ 60960 h 1219200"/>
                <a:gd name="connsiteX35" fmla="*/ 822960 w 960427"/>
                <a:gd name="connsiteY35" fmla="*/ 15240 h 1219200"/>
                <a:gd name="connsiteX36" fmla="*/ 777240 w 960427"/>
                <a:gd name="connsiteY36" fmla="*/ 0 h 1219200"/>
                <a:gd name="connsiteX37" fmla="*/ 731520 w 960427"/>
                <a:gd name="connsiteY37" fmla="*/ 15240 h 1219200"/>
                <a:gd name="connsiteX38" fmla="*/ 716280 w 960427"/>
                <a:gd name="connsiteY38" fmla="*/ 60960 h 1219200"/>
                <a:gd name="connsiteX39" fmla="*/ 716280 w 960427"/>
                <a:gd name="connsiteY39" fmla="*/ 6096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60427" h="1219200">
                  <a:moveTo>
                    <a:pt x="716280" y="60960"/>
                  </a:moveTo>
                  <a:cubicBezTo>
                    <a:pt x="695960" y="66040"/>
                    <a:pt x="635365" y="73867"/>
                    <a:pt x="594360" y="91440"/>
                  </a:cubicBezTo>
                  <a:cubicBezTo>
                    <a:pt x="462535" y="147936"/>
                    <a:pt x="594902" y="101419"/>
                    <a:pt x="487680" y="137160"/>
                  </a:cubicBezTo>
                  <a:cubicBezTo>
                    <a:pt x="477520" y="152400"/>
                    <a:pt x="465391" y="166497"/>
                    <a:pt x="457200" y="182880"/>
                  </a:cubicBezTo>
                  <a:cubicBezTo>
                    <a:pt x="432410" y="232460"/>
                    <a:pt x="455156" y="230644"/>
                    <a:pt x="411480" y="274320"/>
                  </a:cubicBezTo>
                  <a:cubicBezTo>
                    <a:pt x="398528" y="287272"/>
                    <a:pt x="381000" y="294640"/>
                    <a:pt x="365760" y="304800"/>
                  </a:cubicBezTo>
                  <a:cubicBezTo>
                    <a:pt x="355600" y="325120"/>
                    <a:pt x="349824" y="348307"/>
                    <a:pt x="335280" y="365760"/>
                  </a:cubicBezTo>
                  <a:cubicBezTo>
                    <a:pt x="323554" y="379831"/>
                    <a:pt x="301002" y="381937"/>
                    <a:pt x="289560" y="396240"/>
                  </a:cubicBezTo>
                  <a:cubicBezTo>
                    <a:pt x="281440" y="406390"/>
                    <a:pt x="260297" y="498661"/>
                    <a:pt x="259080" y="502920"/>
                  </a:cubicBezTo>
                  <a:cubicBezTo>
                    <a:pt x="246001" y="548695"/>
                    <a:pt x="221406" y="614396"/>
                    <a:pt x="182880" y="640080"/>
                  </a:cubicBezTo>
                  <a:lnTo>
                    <a:pt x="137160" y="670560"/>
                  </a:lnTo>
                  <a:lnTo>
                    <a:pt x="91440" y="807720"/>
                  </a:lnTo>
                  <a:cubicBezTo>
                    <a:pt x="86360" y="822960"/>
                    <a:pt x="85111" y="840074"/>
                    <a:pt x="76200" y="853440"/>
                  </a:cubicBezTo>
                  <a:cubicBezTo>
                    <a:pt x="66040" y="868680"/>
                    <a:pt x="53911" y="882777"/>
                    <a:pt x="45720" y="899160"/>
                  </a:cubicBezTo>
                  <a:cubicBezTo>
                    <a:pt x="-17376" y="1025353"/>
                    <a:pt x="87351" y="859573"/>
                    <a:pt x="0" y="990600"/>
                  </a:cubicBezTo>
                  <a:cubicBezTo>
                    <a:pt x="5080" y="1031240"/>
                    <a:pt x="-1394" y="1075094"/>
                    <a:pt x="15240" y="1112520"/>
                  </a:cubicBezTo>
                  <a:cubicBezTo>
                    <a:pt x="21764" y="1127200"/>
                    <a:pt x="45278" y="1124275"/>
                    <a:pt x="60960" y="1127760"/>
                  </a:cubicBezTo>
                  <a:cubicBezTo>
                    <a:pt x="91125" y="1134463"/>
                    <a:pt x="121920" y="1137920"/>
                    <a:pt x="152400" y="1143000"/>
                  </a:cubicBezTo>
                  <a:cubicBezTo>
                    <a:pt x="162560" y="1158240"/>
                    <a:pt x="167640" y="1178560"/>
                    <a:pt x="182880" y="1188720"/>
                  </a:cubicBezTo>
                  <a:cubicBezTo>
                    <a:pt x="200308" y="1200338"/>
                    <a:pt x="223701" y="1198206"/>
                    <a:pt x="243840" y="1203960"/>
                  </a:cubicBezTo>
                  <a:cubicBezTo>
                    <a:pt x="259286" y="1208373"/>
                    <a:pt x="274320" y="1214120"/>
                    <a:pt x="289560" y="1219200"/>
                  </a:cubicBezTo>
                  <a:cubicBezTo>
                    <a:pt x="330200" y="1214120"/>
                    <a:pt x="371184" y="1211286"/>
                    <a:pt x="411480" y="1203960"/>
                  </a:cubicBezTo>
                  <a:cubicBezTo>
                    <a:pt x="471675" y="1193015"/>
                    <a:pt x="447141" y="1186129"/>
                    <a:pt x="502920" y="1158240"/>
                  </a:cubicBezTo>
                  <a:cubicBezTo>
                    <a:pt x="629113" y="1095144"/>
                    <a:pt x="463333" y="1199871"/>
                    <a:pt x="594360" y="1112520"/>
                  </a:cubicBezTo>
                  <a:lnTo>
                    <a:pt x="685800" y="975360"/>
                  </a:lnTo>
                  <a:cubicBezTo>
                    <a:pt x="695960" y="960120"/>
                    <a:pt x="701040" y="939800"/>
                    <a:pt x="716280" y="929640"/>
                  </a:cubicBezTo>
                  <a:lnTo>
                    <a:pt x="762000" y="899160"/>
                  </a:lnTo>
                  <a:cubicBezTo>
                    <a:pt x="813217" y="745509"/>
                    <a:pt x="735071" y="983842"/>
                    <a:pt x="792480" y="792480"/>
                  </a:cubicBezTo>
                  <a:cubicBezTo>
                    <a:pt x="801712" y="761706"/>
                    <a:pt x="796227" y="718862"/>
                    <a:pt x="822960" y="701040"/>
                  </a:cubicBezTo>
                  <a:lnTo>
                    <a:pt x="868680" y="670560"/>
                  </a:lnTo>
                  <a:cubicBezTo>
                    <a:pt x="906986" y="555642"/>
                    <a:pt x="855314" y="697293"/>
                    <a:pt x="914400" y="579120"/>
                  </a:cubicBezTo>
                  <a:cubicBezTo>
                    <a:pt x="925332" y="557256"/>
                    <a:pt x="939997" y="491972"/>
                    <a:pt x="944880" y="472440"/>
                  </a:cubicBezTo>
                  <a:cubicBezTo>
                    <a:pt x="953271" y="388531"/>
                    <a:pt x="975216" y="283061"/>
                    <a:pt x="944880" y="198120"/>
                  </a:cubicBezTo>
                  <a:cubicBezTo>
                    <a:pt x="932559" y="163622"/>
                    <a:pt x="904240" y="137160"/>
                    <a:pt x="883920" y="106680"/>
                  </a:cubicBezTo>
                  <a:lnTo>
                    <a:pt x="853440" y="60960"/>
                  </a:lnTo>
                  <a:cubicBezTo>
                    <a:pt x="843280" y="45720"/>
                    <a:pt x="840336" y="21032"/>
                    <a:pt x="822960" y="15240"/>
                  </a:cubicBezTo>
                  <a:lnTo>
                    <a:pt x="777240" y="0"/>
                  </a:lnTo>
                  <a:cubicBezTo>
                    <a:pt x="762000" y="5080"/>
                    <a:pt x="742879" y="3881"/>
                    <a:pt x="731520" y="15240"/>
                  </a:cubicBezTo>
                  <a:cubicBezTo>
                    <a:pt x="720161" y="26599"/>
                    <a:pt x="727639" y="49601"/>
                    <a:pt x="716280" y="60960"/>
                  </a:cubicBezTo>
                  <a:lnTo>
                    <a:pt x="716280" y="60960"/>
                  </a:ln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olný tvar 42"/>
            <p:cNvSpPr/>
            <p:nvPr/>
          </p:nvSpPr>
          <p:spPr>
            <a:xfrm>
              <a:off x="761686" y="1919442"/>
              <a:ext cx="1176111" cy="656255"/>
            </a:xfrm>
            <a:custGeom>
              <a:avLst/>
              <a:gdLst>
                <a:gd name="connsiteX0" fmla="*/ 1097280 w 1346726"/>
                <a:gd name="connsiteY0" fmla="*/ 764336 h 825296"/>
                <a:gd name="connsiteX1" fmla="*/ 624840 w 1346726"/>
                <a:gd name="connsiteY1" fmla="*/ 764336 h 825296"/>
                <a:gd name="connsiteX2" fmla="*/ 533400 w 1346726"/>
                <a:gd name="connsiteY2" fmla="*/ 718616 h 825296"/>
                <a:gd name="connsiteX3" fmla="*/ 487680 w 1346726"/>
                <a:gd name="connsiteY3" fmla="*/ 703376 h 825296"/>
                <a:gd name="connsiteX4" fmla="*/ 441960 w 1346726"/>
                <a:gd name="connsiteY4" fmla="*/ 672896 h 825296"/>
                <a:gd name="connsiteX5" fmla="*/ 396240 w 1346726"/>
                <a:gd name="connsiteY5" fmla="*/ 657656 h 825296"/>
                <a:gd name="connsiteX6" fmla="*/ 304800 w 1346726"/>
                <a:gd name="connsiteY6" fmla="*/ 611936 h 825296"/>
                <a:gd name="connsiteX7" fmla="*/ 228600 w 1346726"/>
                <a:gd name="connsiteY7" fmla="*/ 535736 h 825296"/>
                <a:gd name="connsiteX8" fmla="*/ 182880 w 1346726"/>
                <a:gd name="connsiteY8" fmla="*/ 444296 h 825296"/>
                <a:gd name="connsiteX9" fmla="*/ 106680 w 1346726"/>
                <a:gd name="connsiteY9" fmla="*/ 352856 h 825296"/>
                <a:gd name="connsiteX10" fmla="*/ 45720 w 1346726"/>
                <a:gd name="connsiteY10" fmla="*/ 261416 h 825296"/>
                <a:gd name="connsiteX11" fmla="*/ 15240 w 1346726"/>
                <a:gd name="connsiteY11" fmla="*/ 169976 h 825296"/>
                <a:gd name="connsiteX12" fmla="*/ 0 w 1346726"/>
                <a:gd name="connsiteY12" fmla="*/ 124256 h 825296"/>
                <a:gd name="connsiteX13" fmla="*/ 15240 w 1346726"/>
                <a:gd name="connsiteY13" fmla="*/ 32816 h 825296"/>
                <a:gd name="connsiteX14" fmla="*/ 198120 w 1346726"/>
                <a:gd name="connsiteY14" fmla="*/ 17576 h 825296"/>
                <a:gd name="connsiteX15" fmla="*/ 274320 w 1346726"/>
                <a:gd name="connsiteY15" fmla="*/ 93776 h 825296"/>
                <a:gd name="connsiteX16" fmla="*/ 320040 w 1346726"/>
                <a:gd name="connsiteY16" fmla="*/ 139496 h 825296"/>
                <a:gd name="connsiteX17" fmla="*/ 350520 w 1346726"/>
                <a:gd name="connsiteY17" fmla="*/ 185216 h 825296"/>
                <a:gd name="connsiteX18" fmla="*/ 396240 w 1346726"/>
                <a:gd name="connsiteY18" fmla="*/ 200456 h 825296"/>
                <a:gd name="connsiteX19" fmla="*/ 426720 w 1346726"/>
                <a:gd name="connsiteY19" fmla="*/ 246176 h 825296"/>
                <a:gd name="connsiteX20" fmla="*/ 518160 w 1346726"/>
                <a:gd name="connsiteY20" fmla="*/ 307136 h 825296"/>
                <a:gd name="connsiteX21" fmla="*/ 563880 w 1346726"/>
                <a:gd name="connsiteY21" fmla="*/ 352856 h 825296"/>
                <a:gd name="connsiteX22" fmla="*/ 655320 w 1346726"/>
                <a:gd name="connsiteY22" fmla="*/ 413816 h 825296"/>
                <a:gd name="connsiteX23" fmla="*/ 777240 w 1346726"/>
                <a:gd name="connsiteY23" fmla="*/ 444296 h 825296"/>
                <a:gd name="connsiteX24" fmla="*/ 1234440 w 1346726"/>
                <a:gd name="connsiteY24" fmla="*/ 490016 h 825296"/>
                <a:gd name="connsiteX25" fmla="*/ 1325880 w 1346726"/>
                <a:gd name="connsiteY25" fmla="*/ 535736 h 825296"/>
                <a:gd name="connsiteX26" fmla="*/ 1325880 w 1346726"/>
                <a:gd name="connsiteY26" fmla="*/ 672896 h 825296"/>
                <a:gd name="connsiteX27" fmla="*/ 1234440 w 1346726"/>
                <a:gd name="connsiteY27" fmla="*/ 703376 h 825296"/>
                <a:gd name="connsiteX28" fmla="*/ 1188720 w 1346726"/>
                <a:gd name="connsiteY28" fmla="*/ 733856 h 825296"/>
                <a:gd name="connsiteX29" fmla="*/ 1143000 w 1346726"/>
                <a:gd name="connsiteY29" fmla="*/ 749096 h 825296"/>
                <a:gd name="connsiteX30" fmla="*/ 1005840 w 1346726"/>
                <a:gd name="connsiteY30" fmla="*/ 825296 h 825296"/>
                <a:gd name="connsiteX31" fmla="*/ 868680 w 1346726"/>
                <a:gd name="connsiteY31" fmla="*/ 810056 h 8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46726" h="825296">
                  <a:moveTo>
                    <a:pt x="1097280" y="764336"/>
                  </a:moveTo>
                  <a:cubicBezTo>
                    <a:pt x="873161" y="786748"/>
                    <a:pt x="923596" y="789232"/>
                    <a:pt x="624840" y="764336"/>
                  </a:cubicBezTo>
                  <a:cubicBezTo>
                    <a:pt x="578873" y="760505"/>
                    <a:pt x="572956" y="738394"/>
                    <a:pt x="533400" y="718616"/>
                  </a:cubicBezTo>
                  <a:cubicBezTo>
                    <a:pt x="519032" y="711432"/>
                    <a:pt x="502048" y="710560"/>
                    <a:pt x="487680" y="703376"/>
                  </a:cubicBezTo>
                  <a:cubicBezTo>
                    <a:pt x="471297" y="695185"/>
                    <a:pt x="458343" y="681087"/>
                    <a:pt x="441960" y="672896"/>
                  </a:cubicBezTo>
                  <a:cubicBezTo>
                    <a:pt x="427592" y="665712"/>
                    <a:pt x="410608" y="664840"/>
                    <a:pt x="396240" y="657656"/>
                  </a:cubicBezTo>
                  <a:cubicBezTo>
                    <a:pt x="278067" y="598570"/>
                    <a:pt x="419718" y="650242"/>
                    <a:pt x="304800" y="611936"/>
                  </a:cubicBezTo>
                  <a:cubicBezTo>
                    <a:pt x="223520" y="490016"/>
                    <a:pt x="330200" y="637336"/>
                    <a:pt x="228600" y="535736"/>
                  </a:cubicBezTo>
                  <a:cubicBezTo>
                    <a:pt x="184924" y="492060"/>
                    <a:pt x="207670" y="493876"/>
                    <a:pt x="182880" y="444296"/>
                  </a:cubicBezTo>
                  <a:cubicBezTo>
                    <a:pt x="161662" y="401861"/>
                    <a:pt x="140385" y="386561"/>
                    <a:pt x="106680" y="352856"/>
                  </a:cubicBezTo>
                  <a:cubicBezTo>
                    <a:pt x="56262" y="201601"/>
                    <a:pt x="140852" y="432654"/>
                    <a:pt x="45720" y="261416"/>
                  </a:cubicBezTo>
                  <a:cubicBezTo>
                    <a:pt x="30117" y="233330"/>
                    <a:pt x="25400" y="200456"/>
                    <a:pt x="15240" y="169976"/>
                  </a:cubicBezTo>
                  <a:lnTo>
                    <a:pt x="0" y="124256"/>
                  </a:lnTo>
                  <a:cubicBezTo>
                    <a:pt x="5080" y="93776"/>
                    <a:pt x="1421" y="60454"/>
                    <a:pt x="15240" y="32816"/>
                  </a:cubicBezTo>
                  <a:cubicBezTo>
                    <a:pt x="46186" y="-29075"/>
                    <a:pt x="175991" y="15117"/>
                    <a:pt x="198120" y="17576"/>
                  </a:cubicBezTo>
                  <a:cubicBezTo>
                    <a:pt x="254000" y="101396"/>
                    <a:pt x="198120" y="30276"/>
                    <a:pt x="274320" y="93776"/>
                  </a:cubicBezTo>
                  <a:cubicBezTo>
                    <a:pt x="290877" y="107574"/>
                    <a:pt x="306242" y="122939"/>
                    <a:pt x="320040" y="139496"/>
                  </a:cubicBezTo>
                  <a:cubicBezTo>
                    <a:pt x="331766" y="153567"/>
                    <a:pt x="336217" y="173774"/>
                    <a:pt x="350520" y="185216"/>
                  </a:cubicBezTo>
                  <a:cubicBezTo>
                    <a:pt x="363064" y="195251"/>
                    <a:pt x="381000" y="195376"/>
                    <a:pt x="396240" y="200456"/>
                  </a:cubicBezTo>
                  <a:cubicBezTo>
                    <a:pt x="406400" y="215696"/>
                    <a:pt x="412936" y="234115"/>
                    <a:pt x="426720" y="246176"/>
                  </a:cubicBezTo>
                  <a:cubicBezTo>
                    <a:pt x="454289" y="270299"/>
                    <a:pt x="492257" y="281233"/>
                    <a:pt x="518160" y="307136"/>
                  </a:cubicBezTo>
                  <a:cubicBezTo>
                    <a:pt x="533400" y="322376"/>
                    <a:pt x="546867" y="339624"/>
                    <a:pt x="563880" y="352856"/>
                  </a:cubicBezTo>
                  <a:cubicBezTo>
                    <a:pt x="592796" y="375346"/>
                    <a:pt x="619781" y="404931"/>
                    <a:pt x="655320" y="413816"/>
                  </a:cubicBezTo>
                  <a:lnTo>
                    <a:pt x="777240" y="444296"/>
                  </a:lnTo>
                  <a:cubicBezTo>
                    <a:pt x="939995" y="552799"/>
                    <a:pt x="783432" y="459949"/>
                    <a:pt x="1234440" y="490016"/>
                  </a:cubicBezTo>
                  <a:cubicBezTo>
                    <a:pt x="1269493" y="492353"/>
                    <a:pt x="1298767" y="517661"/>
                    <a:pt x="1325880" y="535736"/>
                  </a:cubicBezTo>
                  <a:cubicBezTo>
                    <a:pt x="1339993" y="578075"/>
                    <a:pt x="1364725" y="628502"/>
                    <a:pt x="1325880" y="672896"/>
                  </a:cubicBezTo>
                  <a:cubicBezTo>
                    <a:pt x="1304723" y="697075"/>
                    <a:pt x="1261173" y="685554"/>
                    <a:pt x="1234440" y="703376"/>
                  </a:cubicBezTo>
                  <a:cubicBezTo>
                    <a:pt x="1219200" y="713536"/>
                    <a:pt x="1205103" y="725665"/>
                    <a:pt x="1188720" y="733856"/>
                  </a:cubicBezTo>
                  <a:cubicBezTo>
                    <a:pt x="1174352" y="741040"/>
                    <a:pt x="1157043" y="741294"/>
                    <a:pt x="1143000" y="749096"/>
                  </a:cubicBezTo>
                  <a:cubicBezTo>
                    <a:pt x="985790" y="836435"/>
                    <a:pt x="1109293" y="790812"/>
                    <a:pt x="1005840" y="825296"/>
                  </a:cubicBezTo>
                  <a:cubicBezTo>
                    <a:pt x="889102" y="808619"/>
                    <a:pt x="935081" y="810056"/>
                    <a:pt x="868680" y="810056"/>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4" name="Obrázek 43"/>
            <p:cNvPicPr>
              <a:picLocks noChangeAspect="1"/>
            </p:cNvPicPr>
            <p:nvPr/>
          </p:nvPicPr>
          <p:blipFill rotWithShape="1">
            <a:blip r:embed="rId4" cstate="print">
              <a:extLst>
                <a:ext uri="{28A0092B-C50C-407E-A947-70E740481C1C}">
                  <a14:useLocalDpi xmlns:a14="http://schemas.microsoft.com/office/drawing/2010/main" val="0"/>
                </a:ext>
              </a:extLst>
            </a:blip>
            <a:srcRect l="18017" t="15274" r="23983" b="5270"/>
            <a:stretch/>
          </p:blipFill>
          <p:spPr>
            <a:xfrm>
              <a:off x="6033748" y="682741"/>
              <a:ext cx="2858732" cy="2378567"/>
            </a:xfrm>
            <a:prstGeom prst="rect">
              <a:avLst/>
            </a:prstGeom>
            <a:ln>
              <a:solidFill>
                <a:schemeClr val="tx1"/>
              </a:solidFill>
            </a:ln>
          </p:spPr>
        </p:pic>
        <p:sp>
          <p:nvSpPr>
            <p:cNvPr id="45" name="Volný tvar 44"/>
            <p:cNvSpPr/>
            <p:nvPr/>
          </p:nvSpPr>
          <p:spPr>
            <a:xfrm>
              <a:off x="493655" y="1801610"/>
              <a:ext cx="1292843" cy="1090662"/>
            </a:xfrm>
            <a:custGeom>
              <a:avLst/>
              <a:gdLst>
                <a:gd name="connsiteX0" fmla="*/ 47833 w 1480393"/>
                <a:gd name="connsiteY0" fmla="*/ 335280 h 1371600"/>
                <a:gd name="connsiteX1" fmla="*/ 78313 w 1480393"/>
                <a:gd name="connsiteY1" fmla="*/ 487680 h 1371600"/>
                <a:gd name="connsiteX2" fmla="*/ 124033 w 1480393"/>
                <a:gd name="connsiteY2" fmla="*/ 533400 h 1371600"/>
                <a:gd name="connsiteX3" fmla="*/ 169753 w 1480393"/>
                <a:gd name="connsiteY3" fmla="*/ 624840 h 1371600"/>
                <a:gd name="connsiteX4" fmla="*/ 184993 w 1480393"/>
                <a:gd name="connsiteY4" fmla="*/ 670560 h 1371600"/>
                <a:gd name="connsiteX5" fmla="*/ 245953 w 1480393"/>
                <a:gd name="connsiteY5" fmla="*/ 762000 h 1371600"/>
                <a:gd name="connsiteX6" fmla="*/ 276433 w 1480393"/>
                <a:gd name="connsiteY6" fmla="*/ 807720 h 1371600"/>
                <a:gd name="connsiteX7" fmla="*/ 352633 w 1480393"/>
                <a:gd name="connsiteY7" fmla="*/ 944880 h 1371600"/>
                <a:gd name="connsiteX8" fmla="*/ 459313 w 1480393"/>
                <a:gd name="connsiteY8" fmla="*/ 1005840 h 1371600"/>
                <a:gd name="connsiteX9" fmla="*/ 565993 w 1480393"/>
                <a:gd name="connsiteY9" fmla="*/ 1021080 h 1371600"/>
                <a:gd name="connsiteX10" fmla="*/ 611713 w 1480393"/>
                <a:gd name="connsiteY10" fmla="*/ 1066800 h 1371600"/>
                <a:gd name="connsiteX11" fmla="*/ 657433 w 1480393"/>
                <a:gd name="connsiteY11" fmla="*/ 1158240 h 1371600"/>
                <a:gd name="connsiteX12" fmla="*/ 748873 w 1480393"/>
                <a:gd name="connsiteY12" fmla="*/ 1188720 h 1371600"/>
                <a:gd name="connsiteX13" fmla="*/ 794593 w 1480393"/>
                <a:gd name="connsiteY13" fmla="*/ 1203960 h 1371600"/>
                <a:gd name="connsiteX14" fmla="*/ 840313 w 1480393"/>
                <a:gd name="connsiteY14" fmla="*/ 1219200 h 1371600"/>
                <a:gd name="connsiteX15" fmla="*/ 931753 w 1480393"/>
                <a:gd name="connsiteY15" fmla="*/ 1234440 h 1371600"/>
                <a:gd name="connsiteX16" fmla="*/ 1038433 w 1480393"/>
                <a:gd name="connsiteY16" fmla="*/ 1280160 h 1371600"/>
                <a:gd name="connsiteX17" fmla="*/ 1084153 w 1480393"/>
                <a:gd name="connsiteY17" fmla="*/ 1310640 h 1371600"/>
                <a:gd name="connsiteX18" fmla="*/ 1129873 w 1480393"/>
                <a:gd name="connsiteY18" fmla="*/ 1325880 h 1371600"/>
                <a:gd name="connsiteX19" fmla="*/ 1267033 w 1480393"/>
                <a:gd name="connsiteY19" fmla="*/ 1356360 h 1371600"/>
                <a:gd name="connsiteX20" fmla="*/ 1312753 w 1480393"/>
                <a:gd name="connsiteY20" fmla="*/ 1371600 h 1371600"/>
                <a:gd name="connsiteX21" fmla="*/ 1404193 w 1480393"/>
                <a:gd name="connsiteY21" fmla="*/ 1356360 h 1371600"/>
                <a:gd name="connsiteX22" fmla="*/ 1449913 w 1480393"/>
                <a:gd name="connsiteY22" fmla="*/ 1341120 h 1371600"/>
                <a:gd name="connsiteX23" fmla="*/ 1465153 w 1480393"/>
                <a:gd name="connsiteY23" fmla="*/ 1264920 h 1371600"/>
                <a:gd name="connsiteX24" fmla="*/ 1480393 w 1480393"/>
                <a:gd name="connsiteY24" fmla="*/ 1219200 h 1371600"/>
                <a:gd name="connsiteX25" fmla="*/ 1465153 w 1480393"/>
                <a:gd name="connsiteY25" fmla="*/ 1112520 h 1371600"/>
                <a:gd name="connsiteX26" fmla="*/ 1419433 w 1480393"/>
                <a:gd name="connsiteY26" fmla="*/ 1082040 h 1371600"/>
                <a:gd name="connsiteX27" fmla="*/ 1373713 w 1480393"/>
                <a:gd name="connsiteY27" fmla="*/ 1066800 h 1371600"/>
                <a:gd name="connsiteX28" fmla="*/ 1327993 w 1480393"/>
                <a:gd name="connsiteY28" fmla="*/ 1036320 h 1371600"/>
                <a:gd name="connsiteX29" fmla="*/ 1282273 w 1480393"/>
                <a:gd name="connsiteY29" fmla="*/ 1021080 h 1371600"/>
                <a:gd name="connsiteX30" fmla="*/ 1236553 w 1480393"/>
                <a:gd name="connsiteY30" fmla="*/ 990600 h 1371600"/>
                <a:gd name="connsiteX31" fmla="*/ 1038433 w 1480393"/>
                <a:gd name="connsiteY31" fmla="*/ 944880 h 1371600"/>
                <a:gd name="connsiteX32" fmla="*/ 946993 w 1480393"/>
                <a:gd name="connsiteY32" fmla="*/ 929640 h 1371600"/>
                <a:gd name="connsiteX33" fmla="*/ 901273 w 1480393"/>
                <a:gd name="connsiteY33" fmla="*/ 914400 h 1371600"/>
                <a:gd name="connsiteX34" fmla="*/ 794593 w 1480393"/>
                <a:gd name="connsiteY34" fmla="*/ 899160 h 1371600"/>
                <a:gd name="connsiteX35" fmla="*/ 703153 w 1480393"/>
                <a:gd name="connsiteY35" fmla="*/ 853440 h 1371600"/>
                <a:gd name="connsiteX36" fmla="*/ 611713 w 1480393"/>
                <a:gd name="connsiteY36" fmla="*/ 807720 h 1371600"/>
                <a:gd name="connsiteX37" fmla="*/ 535513 w 1480393"/>
                <a:gd name="connsiteY37" fmla="*/ 731520 h 1371600"/>
                <a:gd name="connsiteX38" fmla="*/ 459313 w 1480393"/>
                <a:gd name="connsiteY38" fmla="*/ 655320 h 1371600"/>
                <a:gd name="connsiteX39" fmla="*/ 398353 w 1480393"/>
                <a:gd name="connsiteY39" fmla="*/ 579120 h 1371600"/>
                <a:gd name="connsiteX40" fmla="*/ 367873 w 1480393"/>
                <a:gd name="connsiteY40" fmla="*/ 487680 h 1371600"/>
                <a:gd name="connsiteX41" fmla="*/ 352633 w 1480393"/>
                <a:gd name="connsiteY41" fmla="*/ 441960 h 1371600"/>
                <a:gd name="connsiteX42" fmla="*/ 291673 w 1480393"/>
                <a:gd name="connsiteY42" fmla="*/ 350520 h 1371600"/>
                <a:gd name="connsiteX43" fmla="*/ 261193 w 1480393"/>
                <a:gd name="connsiteY43" fmla="*/ 304800 h 1371600"/>
                <a:gd name="connsiteX44" fmla="*/ 230713 w 1480393"/>
                <a:gd name="connsiteY44" fmla="*/ 213360 h 1371600"/>
                <a:gd name="connsiteX45" fmla="*/ 184993 w 1480393"/>
                <a:gd name="connsiteY45" fmla="*/ 121920 h 1371600"/>
                <a:gd name="connsiteX46" fmla="*/ 169753 w 1480393"/>
                <a:gd name="connsiteY46" fmla="*/ 45720 h 1371600"/>
                <a:gd name="connsiteX47" fmla="*/ 78313 w 1480393"/>
                <a:gd name="connsiteY47" fmla="*/ 15240 h 1371600"/>
                <a:gd name="connsiteX48" fmla="*/ 32593 w 1480393"/>
                <a:gd name="connsiteY48" fmla="*/ 0 h 1371600"/>
                <a:gd name="connsiteX49" fmla="*/ 2113 w 1480393"/>
                <a:gd name="connsiteY49" fmla="*/ 1219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80393" h="1371600">
                  <a:moveTo>
                    <a:pt x="47833" y="335280"/>
                  </a:moveTo>
                  <a:cubicBezTo>
                    <a:pt x="49124" y="344315"/>
                    <a:pt x="58968" y="458663"/>
                    <a:pt x="78313" y="487680"/>
                  </a:cubicBezTo>
                  <a:cubicBezTo>
                    <a:pt x="90268" y="505613"/>
                    <a:pt x="108793" y="518160"/>
                    <a:pt x="124033" y="533400"/>
                  </a:cubicBezTo>
                  <a:cubicBezTo>
                    <a:pt x="162339" y="648318"/>
                    <a:pt x="110667" y="506667"/>
                    <a:pt x="169753" y="624840"/>
                  </a:cubicBezTo>
                  <a:cubicBezTo>
                    <a:pt x="176937" y="639208"/>
                    <a:pt x="177191" y="656517"/>
                    <a:pt x="184993" y="670560"/>
                  </a:cubicBezTo>
                  <a:cubicBezTo>
                    <a:pt x="202783" y="702582"/>
                    <a:pt x="225633" y="731520"/>
                    <a:pt x="245953" y="762000"/>
                  </a:cubicBezTo>
                  <a:cubicBezTo>
                    <a:pt x="256113" y="777240"/>
                    <a:pt x="270641" y="790344"/>
                    <a:pt x="276433" y="807720"/>
                  </a:cubicBezTo>
                  <a:cubicBezTo>
                    <a:pt x="292314" y="855364"/>
                    <a:pt x="307716" y="914935"/>
                    <a:pt x="352633" y="944880"/>
                  </a:cubicBezTo>
                  <a:cubicBezTo>
                    <a:pt x="381282" y="963979"/>
                    <a:pt x="426591" y="996916"/>
                    <a:pt x="459313" y="1005840"/>
                  </a:cubicBezTo>
                  <a:cubicBezTo>
                    <a:pt x="493968" y="1015291"/>
                    <a:pt x="530433" y="1016000"/>
                    <a:pt x="565993" y="1021080"/>
                  </a:cubicBezTo>
                  <a:cubicBezTo>
                    <a:pt x="581233" y="1036320"/>
                    <a:pt x="599758" y="1048867"/>
                    <a:pt x="611713" y="1066800"/>
                  </a:cubicBezTo>
                  <a:cubicBezTo>
                    <a:pt x="634252" y="1100608"/>
                    <a:pt x="616324" y="1132547"/>
                    <a:pt x="657433" y="1158240"/>
                  </a:cubicBezTo>
                  <a:cubicBezTo>
                    <a:pt x="684678" y="1175268"/>
                    <a:pt x="718393" y="1178560"/>
                    <a:pt x="748873" y="1188720"/>
                  </a:cubicBezTo>
                  <a:lnTo>
                    <a:pt x="794593" y="1203960"/>
                  </a:lnTo>
                  <a:cubicBezTo>
                    <a:pt x="809833" y="1209040"/>
                    <a:pt x="824467" y="1216559"/>
                    <a:pt x="840313" y="1219200"/>
                  </a:cubicBezTo>
                  <a:lnTo>
                    <a:pt x="931753" y="1234440"/>
                  </a:lnTo>
                  <a:cubicBezTo>
                    <a:pt x="1046536" y="1310962"/>
                    <a:pt x="900657" y="1221113"/>
                    <a:pt x="1038433" y="1280160"/>
                  </a:cubicBezTo>
                  <a:cubicBezTo>
                    <a:pt x="1055268" y="1287375"/>
                    <a:pt x="1067770" y="1302449"/>
                    <a:pt x="1084153" y="1310640"/>
                  </a:cubicBezTo>
                  <a:cubicBezTo>
                    <a:pt x="1098521" y="1317824"/>
                    <a:pt x="1114427" y="1321467"/>
                    <a:pt x="1129873" y="1325880"/>
                  </a:cubicBezTo>
                  <a:cubicBezTo>
                    <a:pt x="1239386" y="1357169"/>
                    <a:pt x="1141327" y="1324933"/>
                    <a:pt x="1267033" y="1356360"/>
                  </a:cubicBezTo>
                  <a:cubicBezTo>
                    <a:pt x="1282618" y="1360256"/>
                    <a:pt x="1297513" y="1366520"/>
                    <a:pt x="1312753" y="1371600"/>
                  </a:cubicBezTo>
                  <a:cubicBezTo>
                    <a:pt x="1343233" y="1366520"/>
                    <a:pt x="1374028" y="1363063"/>
                    <a:pt x="1404193" y="1356360"/>
                  </a:cubicBezTo>
                  <a:cubicBezTo>
                    <a:pt x="1419875" y="1352875"/>
                    <a:pt x="1441002" y="1354486"/>
                    <a:pt x="1449913" y="1341120"/>
                  </a:cubicBezTo>
                  <a:cubicBezTo>
                    <a:pt x="1464281" y="1319567"/>
                    <a:pt x="1458871" y="1290050"/>
                    <a:pt x="1465153" y="1264920"/>
                  </a:cubicBezTo>
                  <a:cubicBezTo>
                    <a:pt x="1469049" y="1249335"/>
                    <a:pt x="1475313" y="1234440"/>
                    <a:pt x="1480393" y="1219200"/>
                  </a:cubicBezTo>
                  <a:cubicBezTo>
                    <a:pt x="1475313" y="1183640"/>
                    <a:pt x="1479742" y="1145345"/>
                    <a:pt x="1465153" y="1112520"/>
                  </a:cubicBezTo>
                  <a:cubicBezTo>
                    <a:pt x="1457714" y="1095782"/>
                    <a:pt x="1435816" y="1090231"/>
                    <a:pt x="1419433" y="1082040"/>
                  </a:cubicBezTo>
                  <a:cubicBezTo>
                    <a:pt x="1405065" y="1074856"/>
                    <a:pt x="1388081" y="1073984"/>
                    <a:pt x="1373713" y="1066800"/>
                  </a:cubicBezTo>
                  <a:cubicBezTo>
                    <a:pt x="1357330" y="1058609"/>
                    <a:pt x="1344376" y="1044511"/>
                    <a:pt x="1327993" y="1036320"/>
                  </a:cubicBezTo>
                  <a:cubicBezTo>
                    <a:pt x="1313625" y="1029136"/>
                    <a:pt x="1296641" y="1028264"/>
                    <a:pt x="1282273" y="1021080"/>
                  </a:cubicBezTo>
                  <a:cubicBezTo>
                    <a:pt x="1265890" y="1012889"/>
                    <a:pt x="1253291" y="998039"/>
                    <a:pt x="1236553" y="990600"/>
                  </a:cubicBezTo>
                  <a:cubicBezTo>
                    <a:pt x="1154343" y="954062"/>
                    <a:pt x="1128499" y="958736"/>
                    <a:pt x="1038433" y="944880"/>
                  </a:cubicBezTo>
                  <a:cubicBezTo>
                    <a:pt x="1007892" y="940181"/>
                    <a:pt x="977158" y="936343"/>
                    <a:pt x="946993" y="929640"/>
                  </a:cubicBezTo>
                  <a:cubicBezTo>
                    <a:pt x="931311" y="926155"/>
                    <a:pt x="917025" y="917550"/>
                    <a:pt x="901273" y="914400"/>
                  </a:cubicBezTo>
                  <a:cubicBezTo>
                    <a:pt x="866050" y="907355"/>
                    <a:pt x="830153" y="904240"/>
                    <a:pt x="794593" y="899160"/>
                  </a:cubicBezTo>
                  <a:cubicBezTo>
                    <a:pt x="679675" y="860854"/>
                    <a:pt x="821326" y="912526"/>
                    <a:pt x="703153" y="853440"/>
                  </a:cubicBezTo>
                  <a:cubicBezTo>
                    <a:pt x="576960" y="790344"/>
                    <a:pt x="742740" y="895071"/>
                    <a:pt x="611713" y="807720"/>
                  </a:cubicBezTo>
                  <a:cubicBezTo>
                    <a:pt x="530433" y="685800"/>
                    <a:pt x="637113" y="833120"/>
                    <a:pt x="535513" y="731520"/>
                  </a:cubicBezTo>
                  <a:cubicBezTo>
                    <a:pt x="433913" y="629920"/>
                    <a:pt x="581233" y="736600"/>
                    <a:pt x="459313" y="655320"/>
                  </a:cubicBezTo>
                  <a:cubicBezTo>
                    <a:pt x="403733" y="488579"/>
                    <a:pt x="496830" y="736684"/>
                    <a:pt x="398353" y="579120"/>
                  </a:cubicBezTo>
                  <a:cubicBezTo>
                    <a:pt x="381325" y="551875"/>
                    <a:pt x="378033" y="518160"/>
                    <a:pt x="367873" y="487680"/>
                  </a:cubicBezTo>
                  <a:cubicBezTo>
                    <a:pt x="362793" y="472440"/>
                    <a:pt x="361544" y="455326"/>
                    <a:pt x="352633" y="441960"/>
                  </a:cubicBezTo>
                  <a:lnTo>
                    <a:pt x="291673" y="350520"/>
                  </a:lnTo>
                  <a:cubicBezTo>
                    <a:pt x="281513" y="335280"/>
                    <a:pt x="266985" y="322176"/>
                    <a:pt x="261193" y="304800"/>
                  </a:cubicBezTo>
                  <a:cubicBezTo>
                    <a:pt x="251033" y="274320"/>
                    <a:pt x="248535" y="240093"/>
                    <a:pt x="230713" y="213360"/>
                  </a:cubicBezTo>
                  <a:cubicBezTo>
                    <a:pt x="200914" y="168662"/>
                    <a:pt x="197612" y="172397"/>
                    <a:pt x="184993" y="121920"/>
                  </a:cubicBezTo>
                  <a:cubicBezTo>
                    <a:pt x="178711" y="96790"/>
                    <a:pt x="188069" y="64036"/>
                    <a:pt x="169753" y="45720"/>
                  </a:cubicBezTo>
                  <a:cubicBezTo>
                    <a:pt x="147035" y="23002"/>
                    <a:pt x="108793" y="25400"/>
                    <a:pt x="78313" y="15240"/>
                  </a:cubicBezTo>
                  <a:lnTo>
                    <a:pt x="32593" y="0"/>
                  </a:lnTo>
                  <a:cubicBezTo>
                    <a:pt x="-11976" y="66854"/>
                    <a:pt x="2113" y="27404"/>
                    <a:pt x="2113" y="121920"/>
                  </a:cubicBezTo>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olný tvar 45"/>
            <p:cNvSpPr/>
            <p:nvPr/>
          </p:nvSpPr>
          <p:spPr>
            <a:xfrm>
              <a:off x="5120511" y="1569865"/>
              <a:ext cx="372660" cy="957360"/>
            </a:xfrm>
            <a:custGeom>
              <a:avLst/>
              <a:gdLst>
                <a:gd name="connsiteX0" fmla="*/ 213360 w 426720"/>
                <a:gd name="connsiteY0" fmla="*/ 15240 h 1203960"/>
                <a:gd name="connsiteX1" fmla="*/ 198120 w 426720"/>
                <a:gd name="connsiteY1" fmla="*/ 289560 h 1203960"/>
                <a:gd name="connsiteX2" fmla="*/ 167640 w 426720"/>
                <a:gd name="connsiteY2" fmla="*/ 381000 h 1203960"/>
                <a:gd name="connsiteX3" fmla="*/ 152400 w 426720"/>
                <a:gd name="connsiteY3" fmla="*/ 563880 h 1203960"/>
                <a:gd name="connsiteX4" fmla="*/ 121920 w 426720"/>
                <a:gd name="connsiteY4" fmla="*/ 655320 h 1203960"/>
                <a:gd name="connsiteX5" fmla="*/ 76200 w 426720"/>
                <a:gd name="connsiteY5" fmla="*/ 822960 h 1203960"/>
                <a:gd name="connsiteX6" fmla="*/ 45720 w 426720"/>
                <a:gd name="connsiteY6" fmla="*/ 929640 h 1203960"/>
                <a:gd name="connsiteX7" fmla="*/ 15240 w 426720"/>
                <a:gd name="connsiteY7" fmla="*/ 1021080 h 1203960"/>
                <a:gd name="connsiteX8" fmla="*/ 0 w 426720"/>
                <a:gd name="connsiteY8" fmla="*/ 1066800 h 1203960"/>
                <a:gd name="connsiteX9" fmla="*/ 15240 w 426720"/>
                <a:gd name="connsiteY9" fmla="*/ 1127760 h 1203960"/>
                <a:gd name="connsiteX10" fmla="*/ 60960 w 426720"/>
                <a:gd name="connsiteY10" fmla="*/ 1143000 h 1203960"/>
                <a:gd name="connsiteX11" fmla="*/ 106680 w 426720"/>
                <a:gd name="connsiteY11" fmla="*/ 1173480 h 1203960"/>
                <a:gd name="connsiteX12" fmla="*/ 213360 w 426720"/>
                <a:gd name="connsiteY12" fmla="*/ 1203960 h 1203960"/>
                <a:gd name="connsiteX13" fmla="*/ 274320 w 426720"/>
                <a:gd name="connsiteY13" fmla="*/ 1188720 h 1203960"/>
                <a:gd name="connsiteX14" fmla="*/ 289560 w 426720"/>
                <a:gd name="connsiteY14" fmla="*/ 1143000 h 1203960"/>
                <a:gd name="connsiteX15" fmla="*/ 320040 w 426720"/>
                <a:gd name="connsiteY15" fmla="*/ 1097280 h 1203960"/>
                <a:gd name="connsiteX16" fmla="*/ 350520 w 426720"/>
                <a:gd name="connsiteY16" fmla="*/ 975360 h 1203960"/>
                <a:gd name="connsiteX17" fmla="*/ 365760 w 426720"/>
                <a:gd name="connsiteY17" fmla="*/ 929640 h 1203960"/>
                <a:gd name="connsiteX18" fmla="*/ 396240 w 426720"/>
                <a:gd name="connsiteY18" fmla="*/ 731520 h 1203960"/>
                <a:gd name="connsiteX19" fmla="*/ 411480 w 426720"/>
                <a:gd name="connsiteY19" fmla="*/ 472440 h 1203960"/>
                <a:gd name="connsiteX20" fmla="*/ 426720 w 426720"/>
                <a:gd name="connsiteY20" fmla="*/ 396240 h 1203960"/>
                <a:gd name="connsiteX21" fmla="*/ 411480 w 426720"/>
                <a:gd name="connsiteY21" fmla="*/ 274320 h 1203960"/>
                <a:gd name="connsiteX22" fmla="*/ 289560 w 426720"/>
                <a:gd name="connsiteY22" fmla="*/ 0 h 1203960"/>
                <a:gd name="connsiteX23" fmla="*/ 243840 w 426720"/>
                <a:gd name="connsiteY23" fmla="*/ 15240 h 1203960"/>
                <a:gd name="connsiteX24" fmla="*/ 213360 w 426720"/>
                <a:gd name="connsiteY24" fmla="*/ 15240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720" h="1203960">
                  <a:moveTo>
                    <a:pt x="213360" y="15240"/>
                  </a:moveTo>
                  <a:cubicBezTo>
                    <a:pt x="208280" y="106680"/>
                    <a:pt x="209479" y="198686"/>
                    <a:pt x="198120" y="289560"/>
                  </a:cubicBezTo>
                  <a:cubicBezTo>
                    <a:pt x="194135" y="321441"/>
                    <a:pt x="167640" y="381000"/>
                    <a:pt x="167640" y="381000"/>
                  </a:cubicBezTo>
                  <a:cubicBezTo>
                    <a:pt x="162560" y="441960"/>
                    <a:pt x="162456" y="503541"/>
                    <a:pt x="152400" y="563880"/>
                  </a:cubicBezTo>
                  <a:cubicBezTo>
                    <a:pt x="147118" y="595572"/>
                    <a:pt x="128221" y="623815"/>
                    <a:pt x="121920" y="655320"/>
                  </a:cubicBezTo>
                  <a:cubicBezTo>
                    <a:pt x="100379" y="763025"/>
                    <a:pt x="114871" y="706946"/>
                    <a:pt x="76200" y="822960"/>
                  </a:cubicBezTo>
                  <a:cubicBezTo>
                    <a:pt x="24983" y="976611"/>
                    <a:pt x="103129" y="738278"/>
                    <a:pt x="45720" y="929640"/>
                  </a:cubicBezTo>
                  <a:cubicBezTo>
                    <a:pt x="36488" y="960414"/>
                    <a:pt x="25400" y="990600"/>
                    <a:pt x="15240" y="1021080"/>
                  </a:cubicBezTo>
                  <a:lnTo>
                    <a:pt x="0" y="1066800"/>
                  </a:lnTo>
                  <a:cubicBezTo>
                    <a:pt x="5080" y="1087120"/>
                    <a:pt x="2156" y="1111404"/>
                    <a:pt x="15240" y="1127760"/>
                  </a:cubicBezTo>
                  <a:cubicBezTo>
                    <a:pt x="25275" y="1140304"/>
                    <a:pt x="46592" y="1135816"/>
                    <a:pt x="60960" y="1143000"/>
                  </a:cubicBezTo>
                  <a:cubicBezTo>
                    <a:pt x="77343" y="1151191"/>
                    <a:pt x="90297" y="1165289"/>
                    <a:pt x="106680" y="1173480"/>
                  </a:cubicBezTo>
                  <a:cubicBezTo>
                    <a:pt x="128544" y="1184412"/>
                    <a:pt x="193828" y="1199077"/>
                    <a:pt x="213360" y="1203960"/>
                  </a:cubicBezTo>
                  <a:cubicBezTo>
                    <a:pt x="233680" y="1198880"/>
                    <a:pt x="257964" y="1201804"/>
                    <a:pt x="274320" y="1188720"/>
                  </a:cubicBezTo>
                  <a:cubicBezTo>
                    <a:pt x="286864" y="1178685"/>
                    <a:pt x="282376" y="1157368"/>
                    <a:pt x="289560" y="1143000"/>
                  </a:cubicBezTo>
                  <a:cubicBezTo>
                    <a:pt x="297751" y="1126617"/>
                    <a:pt x="311849" y="1113663"/>
                    <a:pt x="320040" y="1097280"/>
                  </a:cubicBezTo>
                  <a:cubicBezTo>
                    <a:pt x="337458" y="1062443"/>
                    <a:pt x="341825" y="1010139"/>
                    <a:pt x="350520" y="975360"/>
                  </a:cubicBezTo>
                  <a:cubicBezTo>
                    <a:pt x="354416" y="959775"/>
                    <a:pt x="361864" y="945225"/>
                    <a:pt x="365760" y="929640"/>
                  </a:cubicBezTo>
                  <a:cubicBezTo>
                    <a:pt x="383214" y="859823"/>
                    <a:pt x="386986" y="805550"/>
                    <a:pt x="396240" y="731520"/>
                  </a:cubicBezTo>
                  <a:cubicBezTo>
                    <a:pt x="401320" y="645160"/>
                    <a:pt x="403648" y="558594"/>
                    <a:pt x="411480" y="472440"/>
                  </a:cubicBezTo>
                  <a:cubicBezTo>
                    <a:pt x="413825" y="446643"/>
                    <a:pt x="426720" y="422143"/>
                    <a:pt x="426720" y="396240"/>
                  </a:cubicBezTo>
                  <a:cubicBezTo>
                    <a:pt x="426720" y="355284"/>
                    <a:pt x="416560" y="314960"/>
                    <a:pt x="411480" y="274320"/>
                  </a:cubicBezTo>
                  <a:cubicBezTo>
                    <a:pt x="398023" y="45548"/>
                    <a:pt x="480264" y="0"/>
                    <a:pt x="289560" y="0"/>
                  </a:cubicBezTo>
                  <a:cubicBezTo>
                    <a:pt x="273496" y="0"/>
                    <a:pt x="259080" y="10160"/>
                    <a:pt x="243840" y="15240"/>
                  </a:cubicBezTo>
                  <a:cubicBezTo>
                    <a:pt x="196453" y="86321"/>
                    <a:pt x="213360" y="42644"/>
                    <a:pt x="213360" y="152400"/>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Volný tvar 46"/>
            <p:cNvSpPr/>
            <p:nvPr/>
          </p:nvSpPr>
          <p:spPr>
            <a:xfrm>
              <a:off x="7160272" y="1156061"/>
              <a:ext cx="599386" cy="320924"/>
            </a:xfrm>
            <a:custGeom>
              <a:avLst/>
              <a:gdLst>
                <a:gd name="connsiteX0" fmla="*/ 533464 w 579548"/>
                <a:gd name="connsiteY0" fmla="*/ 62691 h 367491"/>
                <a:gd name="connsiteX1" fmla="*/ 228664 w 579548"/>
                <a:gd name="connsiteY1" fmla="*/ 32211 h 367491"/>
                <a:gd name="connsiteX2" fmla="*/ 182944 w 579548"/>
                <a:gd name="connsiteY2" fmla="*/ 62691 h 367491"/>
                <a:gd name="connsiteX3" fmla="*/ 137224 w 579548"/>
                <a:gd name="connsiteY3" fmla="*/ 77931 h 367491"/>
                <a:gd name="connsiteX4" fmla="*/ 30544 w 579548"/>
                <a:gd name="connsiteY4" fmla="*/ 199851 h 367491"/>
                <a:gd name="connsiteX5" fmla="*/ 15304 w 579548"/>
                <a:gd name="connsiteY5" fmla="*/ 337011 h 367491"/>
                <a:gd name="connsiteX6" fmla="*/ 61024 w 579548"/>
                <a:gd name="connsiteY6" fmla="*/ 367491 h 367491"/>
                <a:gd name="connsiteX7" fmla="*/ 198184 w 579548"/>
                <a:gd name="connsiteY7" fmla="*/ 321771 h 367491"/>
                <a:gd name="connsiteX8" fmla="*/ 243904 w 579548"/>
                <a:gd name="connsiteY8" fmla="*/ 306531 h 367491"/>
                <a:gd name="connsiteX9" fmla="*/ 335344 w 579548"/>
                <a:gd name="connsiteY9" fmla="*/ 245571 h 367491"/>
                <a:gd name="connsiteX10" fmla="*/ 426784 w 579548"/>
                <a:gd name="connsiteY10" fmla="*/ 199851 h 367491"/>
                <a:gd name="connsiteX11" fmla="*/ 457264 w 579548"/>
                <a:gd name="connsiteY11" fmla="*/ 154131 h 367491"/>
                <a:gd name="connsiteX12" fmla="*/ 548704 w 579548"/>
                <a:gd name="connsiteY12" fmla="*/ 93171 h 367491"/>
                <a:gd name="connsiteX13" fmla="*/ 579184 w 579548"/>
                <a:gd name="connsiteY13" fmla="*/ 47451 h 367491"/>
                <a:gd name="connsiteX14" fmla="*/ 487744 w 579548"/>
                <a:gd name="connsiteY14" fmla="*/ 1731 h 367491"/>
                <a:gd name="connsiteX15" fmla="*/ 335344 w 579548"/>
                <a:gd name="connsiteY15" fmla="*/ 1731 h 3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548" h="367491">
                  <a:moveTo>
                    <a:pt x="533464" y="62691"/>
                  </a:moveTo>
                  <a:cubicBezTo>
                    <a:pt x="404839" y="-14484"/>
                    <a:pt x="453147" y="-5203"/>
                    <a:pt x="228664" y="32211"/>
                  </a:cubicBezTo>
                  <a:cubicBezTo>
                    <a:pt x="210597" y="35222"/>
                    <a:pt x="199327" y="54500"/>
                    <a:pt x="182944" y="62691"/>
                  </a:cubicBezTo>
                  <a:cubicBezTo>
                    <a:pt x="168576" y="69875"/>
                    <a:pt x="152464" y="72851"/>
                    <a:pt x="137224" y="77931"/>
                  </a:cubicBezTo>
                  <a:cubicBezTo>
                    <a:pt x="66104" y="184611"/>
                    <a:pt x="106744" y="149051"/>
                    <a:pt x="30544" y="199851"/>
                  </a:cubicBezTo>
                  <a:cubicBezTo>
                    <a:pt x="15902" y="243778"/>
                    <a:pt x="-20555" y="292187"/>
                    <a:pt x="15304" y="337011"/>
                  </a:cubicBezTo>
                  <a:cubicBezTo>
                    <a:pt x="26746" y="351314"/>
                    <a:pt x="45784" y="357331"/>
                    <a:pt x="61024" y="367491"/>
                  </a:cubicBezTo>
                  <a:cubicBezTo>
                    <a:pt x="230785" y="339198"/>
                    <a:pt x="91038" y="375344"/>
                    <a:pt x="198184" y="321771"/>
                  </a:cubicBezTo>
                  <a:cubicBezTo>
                    <a:pt x="212552" y="314587"/>
                    <a:pt x="229861" y="314333"/>
                    <a:pt x="243904" y="306531"/>
                  </a:cubicBezTo>
                  <a:cubicBezTo>
                    <a:pt x="275926" y="288741"/>
                    <a:pt x="300591" y="257155"/>
                    <a:pt x="335344" y="245571"/>
                  </a:cubicBezTo>
                  <a:cubicBezTo>
                    <a:pt x="398440" y="224539"/>
                    <a:pt x="367698" y="239242"/>
                    <a:pt x="426784" y="199851"/>
                  </a:cubicBezTo>
                  <a:cubicBezTo>
                    <a:pt x="436944" y="184611"/>
                    <a:pt x="443480" y="166192"/>
                    <a:pt x="457264" y="154131"/>
                  </a:cubicBezTo>
                  <a:cubicBezTo>
                    <a:pt x="484833" y="130008"/>
                    <a:pt x="548704" y="93171"/>
                    <a:pt x="548704" y="93171"/>
                  </a:cubicBezTo>
                  <a:cubicBezTo>
                    <a:pt x="558864" y="77931"/>
                    <a:pt x="582776" y="65412"/>
                    <a:pt x="579184" y="47451"/>
                  </a:cubicBezTo>
                  <a:cubicBezTo>
                    <a:pt x="575853" y="30795"/>
                    <a:pt x="501940" y="2823"/>
                    <a:pt x="487744" y="1731"/>
                  </a:cubicBezTo>
                  <a:cubicBezTo>
                    <a:pt x="437094" y="-2165"/>
                    <a:pt x="386144" y="1731"/>
                    <a:pt x="335344" y="1731"/>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Volný tvar 47"/>
            <p:cNvSpPr/>
            <p:nvPr/>
          </p:nvSpPr>
          <p:spPr>
            <a:xfrm>
              <a:off x="7080472" y="1428511"/>
              <a:ext cx="601635" cy="290844"/>
            </a:xfrm>
            <a:custGeom>
              <a:avLst/>
              <a:gdLst>
                <a:gd name="connsiteX0" fmla="*/ 502920 w 688913"/>
                <a:gd name="connsiteY0" fmla="*/ 15240 h 365760"/>
                <a:gd name="connsiteX1" fmla="*/ 320040 w 688913"/>
                <a:gd name="connsiteY1" fmla="*/ 45720 h 365760"/>
                <a:gd name="connsiteX2" fmla="*/ 274320 w 688913"/>
                <a:gd name="connsiteY2" fmla="*/ 76200 h 365760"/>
                <a:gd name="connsiteX3" fmla="*/ 137160 w 688913"/>
                <a:gd name="connsiteY3" fmla="*/ 137160 h 365760"/>
                <a:gd name="connsiteX4" fmla="*/ 106680 w 688913"/>
                <a:gd name="connsiteY4" fmla="*/ 182880 h 365760"/>
                <a:gd name="connsiteX5" fmla="*/ 60960 w 688913"/>
                <a:gd name="connsiteY5" fmla="*/ 198120 h 365760"/>
                <a:gd name="connsiteX6" fmla="*/ 0 w 688913"/>
                <a:gd name="connsiteY6" fmla="*/ 289560 h 365760"/>
                <a:gd name="connsiteX7" fmla="*/ 198120 w 688913"/>
                <a:gd name="connsiteY7" fmla="*/ 365760 h 365760"/>
                <a:gd name="connsiteX8" fmla="*/ 350520 w 688913"/>
                <a:gd name="connsiteY8" fmla="*/ 335280 h 365760"/>
                <a:gd name="connsiteX9" fmla="*/ 487680 w 688913"/>
                <a:gd name="connsiteY9" fmla="*/ 259080 h 365760"/>
                <a:gd name="connsiteX10" fmla="*/ 533400 w 688913"/>
                <a:gd name="connsiteY10" fmla="*/ 213360 h 365760"/>
                <a:gd name="connsiteX11" fmla="*/ 579120 w 688913"/>
                <a:gd name="connsiteY11" fmla="*/ 198120 h 365760"/>
                <a:gd name="connsiteX12" fmla="*/ 609600 w 688913"/>
                <a:gd name="connsiteY12" fmla="*/ 152400 h 365760"/>
                <a:gd name="connsiteX13" fmla="*/ 655320 w 688913"/>
                <a:gd name="connsiteY13" fmla="*/ 121920 h 365760"/>
                <a:gd name="connsiteX14" fmla="*/ 670560 w 688913"/>
                <a:gd name="connsiteY14" fmla="*/ 30480 h 365760"/>
                <a:gd name="connsiteX15" fmla="*/ 579120 w 688913"/>
                <a:gd name="connsiteY15" fmla="*/ 0 h 365760"/>
                <a:gd name="connsiteX16" fmla="*/ 502920 w 688913"/>
                <a:gd name="connsiteY16" fmla="*/ 1524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913" h="365760">
                  <a:moveTo>
                    <a:pt x="502920" y="15240"/>
                  </a:moveTo>
                  <a:cubicBezTo>
                    <a:pt x="459461" y="20069"/>
                    <a:pt x="371103" y="20188"/>
                    <a:pt x="320040" y="45720"/>
                  </a:cubicBezTo>
                  <a:cubicBezTo>
                    <a:pt x="303657" y="53911"/>
                    <a:pt x="291058" y="68761"/>
                    <a:pt x="274320" y="76200"/>
                  </a:cubicBezTo>
                  <a:cubicBezTo>
                    <a:pt x="111096" y="148744"/>
                    <a:pt x="240630" y="68180"/>
                    <a:pt x="137160" y="137160"/>
                  </a:cubicBezTo>
                  <a:cubicBezTo>
                    <a:pt x="127000" y="152400"/>
                    <a:pt x="120983" y="171438"/>
                    <a:pt x="106680" y="182880"/>
                  </a:cubicBezTo>
                  <a:cubicBezTo>
                    <a:pt x="94136" y="192915"/>
                    <a:pt x="72319" y="186761"/>
                    <a:pt x="60960" y="198120"/>
                  </a:cubicBezTo>
                  <a:cubicBezTo>
                    <a:pt x="35057" y="224023"/>
                    <a:pt x="0" y="289560"/>
                    <a:pt x="0" y="289560"/>
                  </a:cubicBezTo>
                  <a:cubicBezTo>
                    <a:pt x="121328" y="370445"/>
                    <a:pt x="55176" y="345339"/>
                    <a:pt x="198120" y="365760"/>
                  </a:cubicBezTo>
                  <a:cubicBezTo>
                    <a:pt x="224624" y="361974"/>
                    <a:pt x="313690" y="355741"/>
                    <a:pt x="350520" y="335280"/>
                  </a:cubicBezTo>
                  <a:cubicBezTo>
                    <a:pt x="507730" y="247941"/>
                    <a:pt x="384227" y="293564"/>
                    <a:pt x="487680" y="259080"/>
                  </a:cubicBezTo>
                  <a:cubicBezTo>
                    <a:pt x="502920" y="243840"/>
                    <a:pt x="515467" y="225315"/>
                    <a:pt x="533400" y="213360"/>
                  </a:cubicBezTo>
                  <a:cubicBezTo>
                    <a:pt x="546766" y="204449"/>
                    <a:pt x="566576" y="208155"/>
                    <a:pt x="579120" y="198120"/>
                  </a:cubicBezTo>
                  <a:cubicBezTo>
                    <a:pt x="593423" y="186678"/>
                    <a:pt x="596648" y="165352"/>
                    <a:pt x="609600" y="152400"/>
                  </a:cubicBezTo>
                  <a:cubicBezTo>
                    <a:pt x="622552" y="139448"/>
                    <a:pt x="640080" y="132080"/>
                    <a:pt x="655320" y="121920"/>
                  </a:cubicBezTo>
                  <a:cubicBezTo>
                    <a:pt x="669957" y="99964"/>
                    <a:pt x="713303" y="61010"/>
                    <a:pt x="670560" y="30480"/>
                  </a:cubicBezTo>
                  <a:cubicBezTo>
                    <a:pt x="644416" y="11806"/>
                    <a:pt x="579120" y="0"/>
                    <a:pt x="579120" y="0"/>
                  </a:cubicBezTo>
                  <a:lnTo>
                    <a:pt x="502920" y="15240"/>
                  </a:ln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Volný tvar 48"/>
            <p:cNvSpPr/>
            <p:nvPr/>
          </p:nvSpPr>
          <p:spPr>
            <a:xfrm>
              <a:off x="7266801" y="1755678"/>
              <a:ext cx="492857" cy="496889"/>
            </a:xfrm>
            <a:custGeom>
              <a:avLst/>
              <a:gdLst>
                <a:gd name="connsiteX0" fmla="*/ 152400 w 564354"/>
                <a:gd name="connsiteY0" fmla="*/ 41 h 624881"/>
                <a:gd name="connsiteX1" fmla="*/ 45720 w 564354"/>
                <a:gd name="connsiteY1" fmla="*/ 15281 h 624881"/>
                <a:gd name="connsiteX2" fmla="*/ 0 w 564354"/>
                <a:gd name="connsiteY2" fmla="*/ 106721 h 624881"/>
                <a:gd name="connsiteX3" fmla="*/ 15240 w 564354"/>
                <a:gd name="connsiteY3" fmla="*/ 182921 h 624881"/>
                <a:gd name="connsiteX4" fmla="*/ 76200 w 564354"/>
                <a:gd name="connsiteY4" fmla="*/ 274361 h 624881"/>
                <a:gd name="connsiteX5" fmla="*/ 106680 w 564354"/>
                <a:gd name="connsiteY5" fmla="*/ 320081 h 624881"/>
                <a:gd name="connsiteX6" fmla="*/ 137160 w 564354"/>
                <a:gd name="connsiteY6" fmla="*/ 411521 h 624881"/>
                <a:gd name="connsiteX7" fmla="*/ 182880 w 564354"/>
                <a:gd name="connsiteY7" fmla="*/ 442001 h 624881"/>
                <a:gd name="connsiteX8" fmla="*/ 198120 w 564354"/>
                <a:gd name="connsiteY8" fmla="*/ 487721 h 624881"/>
                <a:gd name="connsiteX9" fmla="*/ 274320 w 564354"/>
                <a:gd name="connsiteY9" fmla="*/ 579161 h 624881"/>
                <a:gd name="connsiteX10" fmla="*/ 320040 w 564354"/>
                <a:gd name="connsiteY10" fmla="*/ 594401 h 624881"/>
                <a:gd name="connsiteX11" fmla="*/ 365760 w 564354"/>
                <a:gd name="connsiteY11" fmla="*/ 624881 h 624881"/>
                <a:gd name="connsiteX12" fmla="*/ 533400 w 564354"/>
                <a:gd name="connsiteY12" fmla="*/ 609641 h 624881"/>
                <a:gd name="connsiteX13" fmla="*/ 563880 w 564354"/>
                <a:gd name="connsiteY13" fmla="*/ 563921 h 624881"/>
                <a:gd name="connsiteX14" fmla="*/ 518160 w 564354"/>
                <a:gd name="connsiteY14" fmla="*/ 274361 h 624881"/>
                <a:gd name="connsiteX15" fmla="*/ 487680 w 564354"/>
                <a:gd name="connsiteY15" fmla="*/ 228641 h 624881"/>
                <a:gd name="connsiteX16" fmla="*/ 441960 w 564354"/>
                <a:gd name="connsiteY16" fmla="*/ 213401 h 624881"/>
                <a:gd name="connsiteX17" fmla="*/ 365760 w 564354"/>
                <a:gd name="connsiteY17" fmla="*/ 152441 h 624881"/>
                <a:gd name="connsiteX18" fmla="*/ 335280 w 564354"/>
                <a:gd name="connsiteY18" fmla="*/ 106721 h 624881"/>
                <a:gd name="connsiteX19" fmla="*/ 243840 w 564354"/>
                <a:gd name="connsiteY19" fmla="*/ 45761 h 624881"/>
                <a:gd name="connsiteX20" fmla="*/ 198120 w 564354"/>
                <a:gd name="connsiteY20" fmla="*/ 15281 h 624881"/>
                <a:gd name="connsiteX21" fmla="*/ 152400 w 564354"/>
                <a:gd name="connsiteY21" fmla="*/ 41 h 6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354" h="624881">
                  <a:moveTo>
                    <a:pt x="152400" y="41"/>
                  </a:moveTo>
                  <a:cubicBezTo>
                    <a:pt x="127000" y="41"/>
                    <a:pt x="78545" y="692"/>
                    <a:pt x="45720" y="15281"/>
                  </a:cubicBezTo>
                  <a:cubicBezTo>
                    <a:pt x="22599" y="25557"/>
                    <a:pt x="6762" y="86434"/>
                    <a:pt x="0" y="106721"/>
                  </a:cubicBezTo>
                  <a:cubicBezTo>
                    <a:pt x="5080" y="132121"/>
                    <a:pt x="4521" y="159340"/>
                    <a:pt x="15240" y="182921"/>
                  </a:cubicBezTo>
                  <a:cubicBezTo>
                    <a:pt x="30399" y="216270"/>
                    <a:pt x="55880" y="243881"/>
                    <a:pt x="76200" y="274361"/>
                  </a:cubicBezTo>
                  <a:cubicBezTo>
                    <a:pt x="86360" y="289601"/>
                    <a:pt x="100888" y="302705"/>
                    <a:pt x="106680" y="320081"/>
                  </a:cubicBezTo>
                  <a:cubicBezTo>
                    <a:pt x="116840" y="350561"/>
                    <a:pt x="120132" y="384276"/>
                    <a:pt x="137160" y="411521"/>
                  </a:cubicBezTo>
                  <a:cubicBezTo>
                    <a:pt x="146868" y="427053"/>
                    <a:pt x="167640" y="431841"/>
                    <a:pt x="182880" y="442001"/>
                  </a:cubicBezTo>
                  <a:cubicBezTo>
                    <a:pt x="187960" y="457241"/>
                    <a:pt x="190936" y="473353"/>
                    <a:pt x="198120" y="487721"/>
                  </a:cubicBezTo>
                  <a:cubicBezTo>
                    <a:pt x="212177" y="515834"/>
                    <a:pt x="249041" y="562309"/>
                    <a:pt x="274320" y="579161"/>
                  </a:cubicBezTo>
                  <a:cubicBezTo>
                    <a:pt x="287686" y="588072"/>
                    <a:pt x="305672" y="587217"/>
                    <a:pt x="320040" y="594401"/>
                  </a:cubicBezTo>
                  <a:cubicBezTo>
                    <a:pt x="336423" y="602592"/>
                    <a:pt x="350520" y="614721"/>
                    <a:pt x="365760" y="624881"/>
                  </a:cubicBezTo>
                  <a:cubicBezTo>
                    <a:pt x="421640" y="619801"/>
                    <a:pt x="479771" y="626142"/>
                    <a:pt x="533400" y="609641"/>
                  </a:cubicBezTo>
                  <a:cubicBezTo>
                    <a:pt x="550906" y="604254"/>
                    <a:pt x="562737" y="582202"/>
                    <a:pt x="563880" y="563921"/>
                  </a:cubicBezTo>
                  <a:cubicBezTo>
                    <a:pt x="566427" y="523168"/>
                    <a:pt x="559762" y="336764"/>
                    <a:pt x="518160" y="274361"/>
                  </a:cubicBezTo>
                  <a:cubicBezTo>
                    <a:pt x="508000" y="259121"/>
                    <a:pt x="501983" y="240083"/>
                    <a:pt x="487680" y="228641"/>
                  </a:cubicBezTo>
                  <a:cubicBezTo>
                    <a:pt x="475136" y="218606"/>
                    <a:pt x="457200" y="218481"/>
                    <a:pt x="441960" y="213401"/>
                  </a:cubicBezTo>
                  <a:cubicBezTo>
                    <a:pt x="354609" y="82374"/>
                    <a:pt x="470920" y="236569"/>
                    <a:pt x="365760" y="152441"/>
                  </a:cubicBezTo>
                  <a:cubicBezTo>
                    <a:pt x="351457" y="140999"/>
                    <a:pt x="347006" y="120792"/>
                    <a:pt x="335280" y="106721"/>
                  </a:cubicBezTo>
                  <a:cubicBezTo>
                    <a:pt x="273373" y="32433"/>
                    <a:pt x="313605" y="80644"/>
                    <a:pt x="243840" y="45761"/>
                  </a:cubicBezTo>
                  <a:cubicBezTo>
                    <a:pt x="227457" y="37570"/>
                    <a:pt x="214503" y="23472"/>
                    <a:pt x="198120" y="15281"/>
                  </a:cubicBezTo>
                  <a:cubicBezTo>
                    <a:pt x="164427" y="-1565"/>
                    <a:pt x="177800" y="41"/>
                    <a:pt x="152400" y="41"/>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Volný tvar 49"/>
            <p:cNvSpPr/>
            <p:nvPr/>
          </p:nvSpPr>
          <p:spPr>
            <a:xfrm>
              <a:off x="7572914" y="1501222"/>
              <a:ext cx="492443" cy="363554"/>
            </a:xfrm>
            <a:custGeom>
              <a:avLst/>
              <a:gdLst>
                <a:gd name="connsiteX0" fmla="*/ 472440 w 563880"/>
                <a:gd name="connsiteY0" fmla="*/ 15240 h 457200"/>
                <a:gd name="connsiteX1" fmla="*/ 213360 w 563880"/>
                <a:gd name="connsiteY1" fmla="*/ 45720 h 457200"/>
                <a:gd name="connsiteX2" fmla="*/ 167640 w 563880"/>
                <a:gd name="connsiteY2" fmla="*/ 76200 h 457200"/>
                <a:gd name="connsiteX3" fmla="*/ 121920 w 563880"/>
                <a:gd name="connsiteY3" fmla="*/ 91440 h 457200"/>
                <a:gd name="connsiteX4" fmla="*/ 76200 w 563880"/>
                <a:gd name="connsiteY4" fmla="*/ 137160 h 457200"/>
                <a:gd name="connsiteX5" fmla="*/ 60960 w 563880"/>
                <a:gd name="connsiteY5" fmla="*/ 182880 h 457200"/>
                <a:gd name="connsiteX6" fmla="*/ 30480 w 563880"/>
                <a:gd name="connsiteY6" fmla="*/ 228600 h 457200"/>
                <a:gd name="connsiteX7" fmla="*/ 0 w 563880"/>
                <a:gd name="connsiteY7" fmla="*/ 335280 h 457200"/>
                <a:gd name="connsiteX8" fmla="*/ 15240 w 563880"/>
                <a:gd name="connsiteY8" fmla="*/ 411480 h 457200"/>
                <a:gd name="connsiteX9" fmla="*/ 60960 w 563880"/>
                <a:gd name="connsiteY9" fmla="*/ 426720 h 457200"/>
                <a:gd name="connsiteX10" fmla="*/ 182880 w 563880"/>
                <a:gd name="connsiteY10" fmla="*/ 457200 h 457200"/>
                <a:gd name="connsiteX11" fmla="*/ 304800 w 563880"/>
                <a:gd name="connsiteY11" fmla="*/ 441960 h 457200"/>
                <a:gd name="connsiteX12" fmla="*/ 350520 w 563880"/>
                <a:gd name="connsiteY12" fmla="*/ 426720 h 457200"/>
                <a:gd name="connsiteX13" fmla="*/ 381000 w 563880"/>
                <a:gd name="connsiteY13" fmla="*/ 381000 h 457200"/>
                <a:gd name="connsiteX14" fmla="*/ 426720 w 563880"/>
                <a:gd name="connsiteY14" fmla="*/ 365760 h 457200"/>
                <a:gd name="connsiteX15" fmla="*/ 518160 w 563880"/>
                <a:gd name="connsiteY15" fmla="*/ 304800 h 457200"/>
                <a:gd name="connsiteX16" fmla="*/ 563880 w 563880"/>
                <a:gd name="connsiteY16" fmla="*/ 152400 h 457200"/>
                <a:gd name="connsiteX17" fmla="*/ 548640 w 563880"/>
                <a:gd name="connsiteY17" fmla="*/ 76200 h 457200"/>
                <a:gd name="connsiteX18" fmla="*/ 441960 w 563880"/>
                <a:gd name="connsiteY18" fmla="*/ 30480 h 457200"/>
                <a:gd name="connsiteX19" fmla="*/ 396240 w 563880"/>
                <a:gd name="connsiteY1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3880" h="457200">
                  <a:moveTo>
                    <a:pt x="472440" y="15240"/>
                  </a:moveTo>
                  <a:cubicBezTo>
                    <a:pt x="459867" y="16497"/>
                    <a:pt x="247050" y="35613"/>
                    <a:pt x="213360" y="45720"/>
                  </a:cubicBezTo>
                  <a:cubicBezTo>
                    <a:pt x="195816" y="50983"/>
                    <a:pt x="184023" y="68009"/>
                    <a:pt x="167640" y="76200"/>
                  </a:cubicBezTo>
                  <a:cubicBezTo>
                    <a:pt x="153272" y="83384"/>
                    <a:pt x="137160" y="86360"/>
                    <a:pt x="121920" y="91440"/>
                  </a:cubicBezTo>
                  <a:cubicBezTo>
                    <a:pt x="106680" y="106680"/>
                    <a:pt x="88155" y="119227"/>
                    <a:pt x="76200" y="137160"/>
                  </a:cubicBezTo>
                  <a:cubicBezTo>
                    <a:pt x="67289" y="150526"/>
                    <a:pt x="68144" y="168512"/>
                    <a:pt x="60960" y="182880"/>
                  </a:cubicBezTo>
                  <a:cubicBezTo>
                    <a:pt x="52769" y="199263"/>
                    <a:pt x="38671" y="212217"/>
                    <a:pt x="30480" y="228600"/>
                  </a:cubicBezTo>
                  <a:cubicBezTo>
                    <a:pt x="19548" y="250464"/>
                    <a:pt x="4883" y="315748"/>
                    <a:pt x="0" y="335280"/>
                  </a:cubicBezTo>
                  <a:cubicBezTo>
                    <a:pt x="5080" y="360680"/>
                    <a:pt x="872" y="389927"/>
                    <a:pt x="15240" y="411480"/>
                  </a:cubicBezTo>
                  <a:cubicBezTo>
                    <a:pt x="24151" y="424846"/>
                    <a:pt x="45375" y="422824"/>
                    <a:pt x="60960" y="426720"/>
                  </a:cubicBezTo>
                  <a:lnTo>
                    <a:pt x="182880" y="457200"/>
                  </a:lnTo>
                  <a:cubicBezTo>
                    <a:pt x="223520" y="452120"/>
                    <a:pt x="264504" y="449286"/>
                    <a:pt x="304800" y="441960"/>
                  </a:cubicBezTo>
                  <a:cubicBezTo>
                    <a:pt x="320605" y="439086"/>
                    <a:pt x="337976" y="436755"/>
                    <a:pt x="350520" y="426720"/>
                  </a:cubicBezTo>
                  <a:cubicBezTo>
                    <a:pt x="364823" y="415278"/>
                    <a:pt x="366697" y="392442"/>
                    <a:pt x="381000" y="381000"/>
                  </a:cubicBezTo>
                  <a:cubicBezTo>
                    <a:pt x="393544" y="370965"/>
                    <a:pt x="412677" y="373562"/>
                    <a:pt x="426720" y="365760"/>
                  </a:cubicBezTo>
                  <a:cubicBezTo>
                    <a:pt x="458742" y="347970"/>
                    <a:pt x="518160" y="304800"/>
                    <a:pt x="518160" y="304800"/>
                  </a:cubicBezTo>
                  <a:cubicBezTo>
                    <a:pt x="555264" y="193489"/>
                    <a:pt x="540848" y="244529"/>
                    <a:pt x="563880" y="152400"/>
                  </a:cubicBezTo>
                  <a:cubicBezTo>
                    <a:pt x="558800" y="127000"/>
                    <a:pt x="561491" y="98690"/>
                    <a:pt x="548640" y="76200"/>
                  </a:cubicBezTo>
                  <a:cubicBezTo>
                    <a:pt x="531099" y="45503"/>
                    <a:pt x="468536" y="37124"/>
                    <a:pt x="441960" y="30480"/>
                  </a:cubicBezTo>
                  <a:lnTo>
                    <a:pt x="396240" y="0"/>
                  </a:ln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Volný tvar 50"/>
            <p:cNvSpPr/>
            <p:nvPr/>
          </p:nvSpPr>
          <p:spPr>
            <a:xfrm>
              <a:off x="4837663" y="1350508"/>
              <a:ext cx="465824" cy="461726"/>
            </a:xfrm>
            <a:custGeom>
              <a:avLst/>
              <a:gdLst>
                <a:gd name="connsiteX0" fmla="*/ 320040 w 533400"/>
                <a:gd name="connsiteY0" fmla="*/ 1539 h 580659"/>
                <a:gd name="connsiteX1" fmla="*/ 121920 w 533400"/>
                <a:gd name="connsiteY1" fmla="*/ 16779 h 580659"/>
                <a:gd name="connsiteX2" fmla="*/ 60960 w 533400"/>
                <a:gd name="connsiteY2" fmla="*/ 92979 h 580659"/>
                <a:gd name="connsiteX3" fmla="*/ 15240 w 533400"/>
                <a:gd name="connsiteY3" fmla="*/ 123459 h 580659"/>
                <a:gd name="connsiteX4" fmla="*/ 0 w 533400"/>
                <a:gd name="connsiteY4" fmla="*/ 169179 h 580659"/>
                <a:gd name="connsiteX5" fmla="*/ 15240 w 533400"/>
                <a:gd name="connsiteY5" fmla="*/ 321579 h 580659"/>
                <a:gd name="connsiteX6" fmla="*/ 45720 w 533400"/>
                <a:gd name="connsiteY6" fmla="*/ 413019 h 580659"/>
                <a:gd name="connsiteX7" fmla="*/ 76200 w 533400"/>
                <a:gd name="connsiteY7" fmla="*/ 519699 h 580659"/>
                <a:gd name="connsiteX8" fmla="*/ 91440 w 533400"/>
                <a:gd name="connsiteY8" fmla="*/ 565419 h 580659"/>
                <a:gd name="connsiteX9" fmla="*/ 137160 w 533400"/>
                <a:gd name="connsiteY9" fmla="*/ 580659 h 580659"/>
                <a:gd name="connsiteX10" fmla="*/ 335280 w 533400"/>
                <a:gd name="connsiteY10" fmla="*/ 565419 h 580659"/>
                <a:gd name="connsiteX11" fmla="*/ 381000 w 533400"/>
                <a:gd name="connsiteY11" fmla="*/ 534939 h 580659"/>
                <a:gd name="connsiteX12" fmla="*/ 426720 w 533400"/>
                <a:gd name="connsiteY12" fmla="*/ 519699 h 580659"/>
                <a:gd name="connsiteX13" fmla="*/ 457200 w 533400"/>
                <a:gd name="connsiteY13" fmla="*/ 473979 h 580659"/>
                <a:gd name="connsiteX14" fmla="*/ 487680 w 533400"/>
                <a:gd name="connsiteY14" fmla="*/ 382539 h 580659"/>
                <a:gd name="connsiteX15" fmla="*/ 533400 w 533400"/>
                <a:gd name="connsiteY15" fmla="*/ 352059 h 580659"/>
                <a:gd name="connsiteX16" fmla="*/ 518160 w 533400"/>
                <a:gd name="connsiteY16" fmla="*/ 184419 h 580659"/>
                <a:gd name="connsiteX17" fmla="*/ 426720 w 533400"/>
                <a:gd name="connsiteY17" fmla="*/ 123459 h 580659"/>
                <a:gd name="connsiteX18" fmla="*/ 365760 w 533400"/>
                <a:gd name="connsiteY18" fmla="*/ 47259 h 580659"/>
                <a:gd name="connsiteX19" fmla="*/ 320040 w 533400"/>
                <a:gd name="connsiteY19" fmla="*/ 1539 h 5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400" h="580659">
                  <a:moveTo>
                    <a:pt x="320040" y="1539"/>
                  </a:moveTo>
                  <a:cubicBezTo>
                    <a:pt x="279400" y="-3541"/>
                    <a:pt x="187021" y="4573"/>
                    <a:pt x="121920" y="16779"/>
                  </a:cubicBezTo>
                  <a:cubicBezTo>
                    <a:pt x="49984" y="30267"/>
                    <a:pt x="93262" y="52601"/>
                    <a:pt x="60960" y="92979"/>
                  </a:cubicBezTo>
                  <a:cubicBezTo>
                    <a:pt x="49518" y="107282"/>
                    <a:pt x="30480" y="113299"/>
                    <a:pt x="15240" y="123459"/>
                  </a:cubicBezTo>
                  <a:cubicBezTo>
                    <a:pt x="10160" y="138699"/>
                    <a:pt x="0" y="153115"/>
                    <a:pt x="0" y="169179"/>
                  </a:cubicBezTo>
                  <a:cubicBezTo>
                    <a:pt x="0" y="220232"/>
                    <a:pt x="5831" y="271400"/>
                    <a:pt x="15240" y="321579"/>
                  </a:cubicBezTo>
                  <a:cubicBezTo>
                    <a:pt x="21161" y="353157"/>
                    <a:pt x="35560" y="382539"/>
                    <a:pt x="45720" y="413019"/>
                  </a:cubicBezTo>
                  <a:cubicBezTo>
                    <a:pt x="82260" y="522640"/>
                    <a:pt x="37928" y="385746"/>
                    <a:pt x="76200" y="519699"/>
                  </a:cubicBezTo>
                  <a:cubicBezTo>
                    <a:pt x="80613" y="535145"/>
                    <a:pt x="80081" y="554060"/>
                    <a:pt x="91440" y="565419"/>
                  </a:cubicBezTo>
                  <a:cubicBezTo>
                    <a:pt x="102799" y="576778"/>
                    <a:pt x="121920" y="575579"/>
                    <a:pt x="137160" y="580659"/>
                  </a:cubicBezTo>
                  <a:cubicBezTo>
                    <a:pt x="203200" y="575579"/>
                    <a:pt x="270179" y="577625"/>
                    <a:pt x="335280" y="565419"/>
                  </a:cubicBezTo>
                  <a:cubicBezTo>
                    <a:pt x="353282" y="562044"/>
                    <a:pt x="364617" y="543130"/>
                    <a:pt x="381000" y="534939"/>
                  </a:cubicBezTo>
                  <a:cubicBezTo>
                    <a:pt x="395368" y="527755"/>
                    <a:pt x="411480" y="524779"/>
                    <a:pt x="426720" y="519699"/>
                  </a:cubicBezTo>
                  <a:cubicBezTo>
                    <a:pt x="436880" y="504459"/>
                    <a:pt x="449761" y="490717"/>
                    <a:pt x="457200" y="473979"/>
                  </a:cubicBezTo>
                  <a:cubicBezTo>
                    <a:pt x="470249" y="444619"/>
                    <a:pt x="460947" y="400361"/>
                    <a:pt x="487680" y="382539"/>
                  </a:cubicBezTo>
                  <a:lnTo>
                    <a:pt x="533400" y="352059"/>
                  </a:lnTo>
                  <a:cubicBezTo>
                    <a:pt x="528320" y="296179"/>
                    <a:pt x="541888" y="235265"/>
                    <a:pt x="518160" y="184419"/>
                  </a:cubicBezTo>
                  <a:cubicBezTo>
                    <a:pt x="502669" y="151223"/>
                    <a:pt x="426720" y="123459"/>
                    <a:pt x="426720" y="123459"/>
                  </a:cubicBezTo>
                  <a:cubicBezTo>
                    <a:pt x="401702" y="48404"/>
                    <a:pt x="429391" y="100285"/>
                    <a:pt x="365760" y="47259"/>
                  </a:cubicBezTo>
                  <a:cubicBezTo>
                    <a:pt x="306585" y="-2053"/>
                    <a:pt x="360680" y="6619"/>
                    <a:pt x="320040" y="1539"/>
                  </a:cubicBezTo>
                  <a:close/>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Volný tvar 51"/>
            <p:cNvSpPr/>
            <p:nvPr/>
          </p:nvSpPr>
          <p:spPr>
            <a:xfrm>
              <a:off x="6948264" y="1563638"/>
              <a:ext cx="501443" cy="650451"/>
            </a:xfrm>
            <a:custGeom>
              <a:avLst/>
              <a:gdLst>
                <a:gd name="connsiteX0" fmla="*/ 81208 w 574186"/>
                <a:gd name="connsiteY0" fmla="*/ 10277 h 817997"/>
                <a:gd name="connsiteX1" fmla="*/ 5008 w 574186"/>
                <a:gd name="connsiteY1" fmla="*/ 71237 h 817997"/>
                <a:gd name="connsiteX2" fmla="*/ 20248 w 574186"/>
                <a:gd name="connsiteY2" fmla="*/ 269357 h 817997"/>
                <a:gd name="connsiteX3" fmla="*/ 65968 w 574186"/>
                <a:gd name="connsiteY3" fmla="*/ 421757 h 817997"/>
                <a:gd name="connsiteX4" fmla="*/ 81208 w 574186"/>
                <a:gd name="connsiteY4" fmla="*/ 467477 h 817997"/>
                <a:gd name="connsiteX5" fmla="*/ 126928 w 574186"/>
                <a:gd name="connsiteY5" fmla="*/ 497957 h 817997"/>
                <a:gd name="connsiteX6" fmla="*/ 218368 w 574186"/>
                <a:gd name="connsiteY6" fmla="*/ 589397 h 817997"/>
                <a:gd name="connsiteX7" fmla="*/ 325048 w 574186"/>
                <a:gd name="connsiteY7" fmla="*/ 696077 h 817997"/>
                <a:gd name="connsiteX8" fmla="*/ 370768 w 574186"/>
                <a:gd name="connsiteY8" fmla="*/ 726557 h 817997"/>
                <a:gd name="connsiteX9" fmla="*/ 462208 w 574186"/>
                <a:gd name="connsiteY9" fmla="*/ 787517 h 817997"/>
                <a:gd name="connsiteX10" fmla="*/ 553648 w 574186"/>
                <a:gd name="connsiteY10" fmla="*/ 817997 h 817997"/>
                <a:gd name="connsiteX11" fmla="*/ 553648 w 574186"/>
                <a:gd name="connsiteY11" fmla="*/ 635117 h 817997"/>
                <a:gd name="connsiteX12" fmla="*/ 523168 w 574186"/>
                <a:gd name="connsiteY12" fmla="*/ 589397 h 817997"/>
                <a:gd name="connsiteX13" fmla="*/ 507928 w 574186"/>
                <a:gd name="connsiteY13" fmla="*/ 543677 h 817997"/>
                <a:gd name="connsiteX14" fmla="*/ 446968 w 574186"/>
                <a:gd name="connsiteY14" fmla="*/ 452237 h 817997"/>
                <a:gd name="connsiteX15" fmla="*/ 401248 w 574186"/>
                <a:gd name="connsiteY15" fmla="*/ 436997 h 817997"/>
                <a:gd name="connsiteX16" fmla="*/ 309808 w 574186"/>
                <a:gd name="connsiteY16" fmla="*/ 360797 h 817997"/>
                <a:gd name="connsiteX17" fmla="*/ 264088 w 574186"/>
                <a:gd name="connsiteY17" fmla="*/ 269357 h 817997"/>
                <a:gd name="connsiteX18" fmla="*/ 233608 w 574186"/>
                <a:gd name="connsiteY18" fmla="*/ 223637 h 817997"/>
                <a:gd name="connsiteX19" fmla="*/ 218368 w 574186"/>
                <a:gd name="connsiteY19" fmla="*/ 162677 h 817997"/>
                <a:gd name="connsiteX20" fmla="*/ 172648 w 574186"/>
                <a:gd name="connsiteY20" fmla="*/ 71237 h 817997"/>
                <a:gd name="connsiteX21" fmla="*/ 157408 w 574186"/>
                <a:gd name="connsiteY21" fmla="*/ 10277 h 817997"/>
                <a:gd name="connsiteX22" fmla="*/ 81208 w 574186"/>
                <a:gd name="connsiteY22" fmla="*/ 10277 h 81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186" h="817997">
                  <a:moveTo>
                    <a:pt x="81208" y="10277"/>
                  </a:moveTo>
                  <a:cubicBezTo>
                    <a:pt x="55808" y="20437"/>
                    <a:pt x="12458" y="39574"/>
                    <a:pt x="5008" y="71237"/>
                  </a:cubicBezTo>
                  <a:cubicBezTo>
                    <a:pt x="-10162" y="135711"/>
                    <a:pt x="13314" y="203486"/>
                    <a:pt x="20248" y="269357"/>
                  </a:cubicBezTo>
                  <a:cubicBezTo>
                    <a:pt x="32759" y="388207"/>
                    <a:pt x="26422" y="329482"/>
                    <a:pt x="65968" y="421757"/>
                  </a:cubicBezTo>
                  <a:cubicBezTo>
                    <a:pt x="72296" y="436522"/>
                    <a:pt x="71173" y="454933"/>
                    <a:pt x="81208" y="467477"/>
                  </a:cubicBezTo>
                  <a:cubicBezTo>
                    <a:pt x="92650" y="481780"/>
                    <a:pt x="113976" y="485005"/>
                    <a:pt x="126928" y="497957"/>
                  </a:cubicBezTo>
                  <a:cubicBezTo>
                    <a:pt x="240347" y="611376"/>
                    <a:pt x="110620" y="517565"/>
                    <a:pt x="218368" y="589397"/>
                  </a:cubicBezTo>
                  <a:cubicBezTo>
                    <a:pt x="245192" y="669870"/>
                    <a:pt x="220242" y="626206"/>
                    <a:pt x="325048" y="696077"/>
                  </a:cubicBezTo>
                  <a:lnTo>
                    <a:pt x="370768" y="726557"/>
                  </a:lnTo>
                  <a:cubicBezTo>
                    <a:pt x="395720" y="801413"/>
                    <a:pt x="367804" y="761770"/>
                    <a:pt x="462208" y="787517"/>
                  </a:cubicBezTo>
                  <a:cubicBezTo>
                    <a:pt x="493205" y="795971"/>
                    <a:pt x="553648" y="817997"/>
                    <a:pt x="553648" y="817997"/>
                  </a:cubicBezTo>
                  <a:cubicBezTo>
                    <a:pt x="579191" y="741368"/>
                    <a:pt x="582815" y="751785"/>
                    <a:pt x="553648" y="635117"/>
                  </a:cubicBezTo>
                  <a:cubicBezTo>
                    <a:pt x="549206" y="617348"/>
                    <a:pt x="531359" y="605780"/>
                    <a:pt x="523168" y="589397"/>
                  </a:cubicBezTo>
                  <a:cubicBezTo>
                    <a:pt x="515984" y="575029"/>
                    <a:pt x="515730" y="557720"/>
                    <a:pt x="507928" y="543677"/>
                  </a:cubicBezTo>
                  <a:cubicBezTo>
                    <a:pt x="490138" y="511655"/>
                    <a:pt x="481721" y="463821"/>
                    <a:pt x="446968" y="452237"/>
                  </a:cubicBezTo>
                  <a:cubicBezTo>
                    <a:pt x="431728" y="447157"/>
                    <a:pt x="415616" y="444181"/>
                    <a:pt x="401248" y="436997"/>
                  </a:cubicBezTo>
                  <a:cubicBezTo>
                    <a:pt x="366997" y="419871"/>
                    <a:pt x="333883" y="389687"/>
                    <a:pt x="309808" y="360797"/>
                  </a:cubicBezTo>
                  <a:cubicBezTo>
                    <a:pt x="255213" y="295283"/>
                    <a:pt x="298455" y="338090"/>
                    <a:pt x="264088" y="269357"/>
                  </a:cubicBezTo>
                  <a:cubicBezTo>
                    <a:pt x="255897" y="252974"/>
                    <a:pt x="243768" y="238877"/>
                    <a:pt x="233608" y="223637"/>
                  </a:cubicBezTo>
                  <a:cubicBezTo>
                    <a:pt x="228528" y="203317"/>
                    <a:pt x="226619" y="181929"/>
                    <a:pt x="218368" y="162677"/>
                  </a:cubicBezTo>
                  <a:cubicBezTo>
                    <a:pt x="161118" y="29094"/>
                    <a:pt x="209344" y="199671"/>
                    <a:pt x="172648" y="71237"/>
                  </a:cubicBezTo>
                  <a:cubicBezTo>
                    <a:pt x="166894" y="51098"/>
                    <a:pt x="170492" y="26633"/>
                    <a:pt x="157408" y="10277"/>
                  </a:cubicBezTo>
                  <a:cubicBezTo>
                    <a:pt x="143931" y="-6569"/>
                    <a:pt x="106608" y="117"/>
                    <a:pt x="81208" y="10277"/>
                  </a:cubicBezTo>
                  <a:close/>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Volný tvar 52"/>
            <p:cNvSpPr/>
            <p:nvPr/>
          </p:nvSpPr>
          <p:spPr>
            <a:xfrm>
              <a:off x="1813118" y="2403427"/>
              <a:ext cx="505752" cy="560657"/>
            </a:xfrm>
            <a:custGeom>
              <a:avLst/>
              <a:gdLst>
                <a:gd name="connsiteX0" fmla="*/ 335280 w 579120"/>
                <a:gd name="connsiteY0" fmla="*/ 3284 h 705073"/>
                <a:gd name="connsiteX1" fmla="*/ 259080 w 579120"/>
                <a:gd name="connsiteY1" fmla="*/ 33764 h 705073"/>
                <a:gd name="connsiteX2" fmla="*/ 243840 w 579120"/>
                <a:gd name="connsiteY2" fmla="*/ 79484 h 705073"/>
                <a:gd name="connsiteX3" fmla="*/ 198120 w 579120"/>
                <a:gd name="connsiteY3" fmla="*/ 94724 h 705073"/>
                <a:gd name="connsiteX4" fmla="*/ 152400 w 579120"/>
                <a:gd name="connsiteY4" fmla="*/ 125204 h 705073"/>
                <a:gd name="connsiteX5" fmla="*/ 106680 w 579120"/>
                <a:gd name="connsiteY5" fmla="*/ 216644 h 705073"/>
                <a:gd name="connsiteX6" fmla="*/ 91440 w 579120"/>
                <a:gd name="connsiteY6" fmla="*/ 262364 h 705073"/>
                <a:gd name="connsiteX7" fmla="*/ 45720 w 579120"/>
                <a:gd name="connsiteY7" fmla="*/ 292844 h 705073"/>
                <a:gd name="connsiteX8" fmla="*/ 15240 w 579120"/>
                <a:gd name="connsiteY8" fmla="*/ 384284 h 705073"/>
                <a:gd name="connsiteX9" fmla="*/ 0 w 579120"/>
                <a:gd name="connsiteY9" fmla="*/ 430004 h 705073"/>
                <a:gd name="connsiteX10" fmla="*/ 15240 w 579120"/>
                <a:gd name="connsiteY10" fmla="*/ 536684 h 705073"/>
                <a:gd name="connsiteX11" fmla="*/ 152400 w 579120"/>
                <a:gd name="connsiteY11" fmla="*/ 689084 h 705073"/>
                <a:gd name="connsiteX12" fmla="*/ 198120 w 579120"/>
                <a:gd name="connsiteY12" fmla="*/ 704324 h 705073"/>
                <a:gd name="connsiteX13" fmla="*/ 381000 w 579120"/>
                <a:gd name="connsiteY13" fmla="*/ 689084 h 705073"/>
                <a:gd name="connsiteX14" fmla="*/ 411480 w 579120"/>
                <a:gd name="connsiteY14" fmla="*/ 597644 h 705073"/>
                <a:gd name="connsiteX15" fmla="*/ 472440 w 579120"/>
                <a:gd name="connsiteY15" fmla="*/ 506204 h 705073"/>
                <a:gd name="connsiteX16" fmla="*/ 502920 w 579120"/>
                <a:gd name="connsiteY16" fmla="*/ 460484 h 705073"/>
                <a:gd name="connsiteX17" fmla="*/ 533400 w 579120"/>
                <a:gd name="connsiteY17" fmla="*/ 414764 h 705073"/>
                <a:gd name="connsiteX18" fmla="*/ 548640 w 579120"/>
                <a:gd name="connsiteY18" fmla="*/ 323324 h 705073"/>
                <a:gd name="connsiteX19" fmla="*/ 579120 w 579120"/>
                <a:gd name="connsiteY19" fmla="*/ 231884 h 705073"/>
                <a:gd name="connsiteX20" fmla="*/ 563880 w 579120"/>
                <a:gd name="connsiteY20" fmla="*/ 94724 h 705073"/>
                <a:gd name="connsiteX21" fmla="*/ 548640 w 579120"/>
                <a:gd name="connsiteY21" fmla="*/ 49004 h 705073"/>
                <a:gd name="connsiteX22" fmla="*/ 502920 w 579120"/>
                <a:gd name="connsiteY22" fmla="*/ 18524 h 705073"/>
                <a:gd name="connsiteX23" fmla="*/ 441960 w 579120"/>
                <a:gd name="connsiteY23" fmla="*/ 3284 h 705073"/>
                <a:gd name="connsiteX24" fmla="*/ 335280 w 579120"/>
                <a:gd name="connsiteY24" fmla="*/ 3284 h 7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120" h="705073">
                  <a:moveTo>
                    <a:pt x="335280" y="3284"/>
                  </a:moveTo>
                  <a:cubicBezTo>
                    <a:pt x="304800" y="8364"/>
                    <a:pt x="280096" y="16251"/>
                    <a:pt x="259080" y="33764"/>
                  </a:cubicBezTo>
                  <a:cubicBezTo>
                    <a:pt x="246739" y="44048"/>
                    <a:pt x="255199" y="68125"/>
                    <a:pt x="243840" y="79484"/>
                  </a:cubicBezTo>
                  <a:cubicBezTo>
                    <a:pt x="232481" y="90843"/>
                    <a:pt x="212488" y="87540"/>
                    <a:pt x="198120" y="94724"/>
                  </a:cubicBezTo>
                  <a:cubicBezTo>
                    <a:pt x="181737" y="102915"/>
                    <a:pt x="167640" y="115044"/>
                    <a:pt x="152400" y="125204"/>
                  </a:cubicBezTo>
                  <a:cubicBezTo>
                    <a:pt x="114094" y="240122"/>
                    <a:pt x="165766" y="98471"/>
                    <a:pt x="106680" y="216644"/>
                  </a:cubicBezTo>
                  <a:cubicBezTo>
                    <a:pt x="99496" y="231012"/>
                    <a:pt x="101475" y="249820"/>
                    <a:pt x="91440" y="262364"/>
                  </a:cubicBezTo>
                  <a:cubicBezTo>
                    <a:pt x="79998" y="276667"/>
                    <a:pt x="60960" y="282684"/>
                    <a:pt x="45720" y="292844"/>
                  </a:cubicBezTo>
                  <a:lnTo>
                    <a:pt x="15240" y="384284"/>
                  </a:lnTo>
                  <a:lnTo>
                    <a:pt x="0" y="430004"/>
                  </a:lnTo>
                  <a:cubicBezTo>
                    <a:pt x="5080" y="465564"/>
                    <a:pt x="8195" y="501461"/>
                    <a:pt x="15240" y="536684"/>
                  </a:cubicBezTo>
                  <a:cubicBezTo>
                    <a:pt x="29313" y="607050"/>
                    <a:pt x="83265" y="666039"/>
                    <a:pt x="152400" y="689084"/>
                  </a:cubicBezTo>
                  <a:lnTo>
                    <a:pt x="198120" y="704324"/>
                  </a:lnTo>
                  <a:cubicBezTo>
                    <a:pt x="259080" y="699244"/>
                    <a:pt x="326287" y="716441"/>
                    <a:pt x="381000" y="689084"/>
                  </a:cubicBezTo>
                  <a:cubicBezTo>
                    <a:pt x="409737" y="674716"/>
                    <a:pt x="393658" y="624377"/>
                    <a:pt x="411480" y="597644"/>
                  </a:cubicBezTo>
                  <a:lnTo>
                    <a:pt x="472440" y="506204"/>
                  </a:lnTo>
                  <a:lnTo>
                    <a:pt x="502920" y="460484"/>
                  </a:lnTo>
                  <a:lnTo>
                    <a:pt x="533400" y="414764"/>
                  </a:lnTo>
                  <a:cubicBezTo>
                    <a:pt x="538480" y="384284"/>
                    <a:pt x="541146" y="353302"/>
                    <a:pt x="548640" y="323324"/>
                  </a:cubicBezTo>
                  <a:cubicBezTo>
                    <a:pt x="556432" y="292155"/>
                    <a:pt x="579120" y="231884"/>
                    <a:pt x="579120" y="231884"/>
                  </a:cubicBezTo>
                  <a:cubicBezTo>
                    <a:pt x="574040" y="186164"/>
                    <a:pt x="571443" y="140099"/>
                    <a:pt x="563880" y="94724"/>
                  </a:cubicBezTo>
                  <a:cubicBezTo>
                    <a:pt x="561239" y="78878"/>
                    <a:pt x="558675" y="61548"/>
                    <a:pt x="548640" y="49004"/>
                  </a:cubicBezTo>
                  <a:cubicBezTo>
                    <a:pt x="537198" y="34701"/>
                    <a:pt x="519755" y="25739"/>
                    <a:pt x="502920" y="18524"/>
                  </a:cubicBezTo>
                  <a:cubicBezTo>
                    <a:pt x="483668" y="10273"/>
                    <a:pt x="462852" y="4776"/>
                    <a:pt x="441960" y="3284"/>
                  </a:cubicBezTo>
                  <a:cubicBezTo>
                    <a:pt x="391289" y="-335"/>
                    <a:pt x="365760" y="-1796"/>
                    <a:pt x="335280" y="3284"/>
                  </a:cubicBezTo>
                  <a:close/>
                </a:path>
              </a:pathLst>
            </a:custGeom>
            <a:solidFill>
              <a:schemeClr val="accent6">
                <a:lumMod val="40000"/>
                <a:lumOff val="60000"/>
                <a:alpha val="34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Volný tvar 53"/>
            <p:cNvSpPr/>
            <p:nvPr/>
          </p:nvSpPr>
          <p:spPr>
            <a:xfrm>
              <a:off x="2744765" y="1909181"/>
              <a:ext cx="439206" cy="787776"/>
            </a:xfrm>
            <a:custGeom>
              <a:avLst/>
              <a:gdLst>
                <a:gd name="connsiteX0" fmla="*/ 320040 w 502920"/>
                <a:gd name="connsiteY0" fmla="*/ 0 h 990694"/>
                <a:gd name="connsiteX1" fmla="*/ 243840 w 502920"/>
                <a:gd name="connsiteY1" fmla="*/ 60960 h 990694"/>
                <a:gd name="connsiteX2" fmla="*/ 228600 w 502920"/>
                <a:gd name="connsiteY2" fmla="*/ 106680 h 990694"/>
                <a:gd name="connsiteX3" fmla="*/ 198120 w 502920"/>
                <a:gd name="connsiteY3" fmla="*/ 152400 h 990694"/>
                <a:gd name="connsiteX4" fmla="*/ 167640 w 502920"/>
                <a:gd name="connsiteY4" fmla="*/ 243840 h 990694"/>
                <a:gd name="connsiteX5" fmla="*/ 106680 w 502920"/>
                <a:gd name="connsiteY5" fmla="*/ 335280 h 990694"/>
                <a:gd name="connsiteX6" fmla="*/ 60960 w 502920"/>
                <a:gd name="connsiteY6" fmla="*/ 426720 h 990694"/>
                <a:gd name="connsiteX7" fmla="*/ 45720 w 502920"/>
                <a:gd name="connsiteY7" fmla="*/ 533400 h 990694"/>
                <a:gd name="connsiteX8" fmla="*/ 15240 w 502920"/>
                <a:gd name="connsiteY8" fmla="*/ 640080 h 990694"/>
                <a:gd name="connsiteX9" fmla="*/ 0 w 502920"/>
                <a:gd name="connsiteY9" fmla="*/ 731520 h 990694"/>
                <a:gd name="connsiteX10" fmla="*/ 30480 w 502920"/>
                <a:gd name="connsiteY10" fmla="*/ 944880 h 990694"/>
                <a:gd name="connsiteX11" fmla="*/ 60960 w 502920"/>
                <a:gd name="connsiteY11" fmla="*/ 990600 h 990694"/>
                <a:gd name="connsiteX12" fmla="*/ 289560 w 502920"/>
                <a:gd name="connsiteY12" fmla="*/ 944880 h 990694"/>
                <a:gd name="connsiteX13" fmla="*/ 304800 w 502920"/>
                <a:gd name="connsiteY13" fmla="*/ 899160 h 990694"/>
                <a:gd name="connsiteX14" fmla="*/ 335280 w 502920"/>
                <a:gd name="connsiteY14" fmla="*/ 853440 h 990694"/>
                <a:gd name="connsiteX15" fmla="*/ 365760 w 502920"/>
                <a:gd name="connsiteY15" fmla="*/ 762000 h 990694"/>
                <a:gd name="connsiteX16" fmla="*/ 396240 w 502920"/>
                <a:gd name="connsiteY16" fmla="*/ 716280 h 990694"/>
                <a:gd name="connsiteX17" fmla="*/ 426720 w 502920"/>
                <a:gd name="connsiteY17" fmla="*/ 624840 h 990694"/>
                <a:gd name="connsiteX18" fmla="*/ 472440 w 502920"/>
                <a:gd name="connsiteY18" fmla="*/ 533400 h 990694"/>
                <a:gd name="connsiteX19" fmla="*/ 487680 w 502920"/>
                <a:gd name="connsiteY19" fmla="*/ 441960 h 990694"/>
                <a:gd name="connsiteX20" fmla="*/ 502920 w 502920"/>
                <a:gd name="connsiteY20" fmla="*/ 381000 h 990694"/>
                <a:gd name="connsiteX21" fmla="*/ 487680 w 502920"/>
                <a:gd name="connsiteY21" fmla="*/ 152400 h 990694"/>
                <a:gd name="connsiteX22" fmla="*/ 472440 w 502920"/>
                <a:gd name="connsiteY22" fmla="*/ 106680 h 990694"/>
                <a:gd name="connsiteX23" fmla="*/ 426720 w 502920"/>
                <a:gd name="connsiteY23" fmla="*/ 76200 h 990694"/>
                <a:gd name="connsiteX24" fmla="*/ 396240 w 502920"/>
                <a:gd name="connsiteY24" fmla="*/ 30480 h 990694"/>
                <a:gd name="connsiteX25" fmla="*/ 304800 w 502920"/>
                <a:gd name="connsiteY25" fmla="*/ 0 h 990694"/>
                <a:gd name="connsiteX26" fmla="*/ 243840 w 502920"/>
                <a:gd name="connsiteY26" fmla="*/ 45720 h 99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920" h="990694">
                  <a:moveTo>
                    <a:pt x="320040" y="0"/>
                  </a:moveTo>
                  <a:cubicBezTo>
                    <a:pt x="294640" y="20320"/>
                    <a:pt x="265009" y="36263"/>
                    <a:pt x="243840" y="60960"/>
                  </a:cubicBezTo>
                  <a:cubicBezTo>
                    <a:pt x="233385" y="73157"/>
                    <a:pt x="235784" y="92312"/>
                    <a:pt x="228600" y="106680"/>
                  </a:cubicBezTo>
                  <a:cubicBezTo>
                    <a:pt x="220409" y="123063"/>
                    <a:pt x="205559" y="135662"/>
                    <a:pt x="198120" y="152400"/>
                  </a:cubicBezTo>
                  <a:cubicBezTo>
                    <a:pt x="185071" y="181760"/>
                    <a:pt x="185462" y="217107"/>
                    <a:pt x="167640" y="243840"/>
                  </a:cubicBezTo>
                  <a:cubicBezTo>
                    <a:pt x="147320" y="274320"/>
                    <a:pt x="118264" y="300527"/>
                    <a:pt x="106680" y="335280"/>
                  </a:cubicBezTo>
                  <a:cubicBezTo>
                    <a:pt x="85648" y="398376"/>
                    <a:pt x="100351" y="367634"/>
                    <a:pt x="60960" y="426720"/>
                  </a:cubicBezTo>
                  <a:cubicBezTo>
                    <a:pt x="55880" y="462280"/>
                    <a:pt x="52146" y="498058"/>
                    <a:pt x="45720" y="533400"/>
                  </a:cubicBezTo>
                  <a:cubicBezTo>
                    <a:pt x="12528" y="715954"/>
                    <a:pt x="47884" y="493184"/>
                    <a:pt x="15240" y="640080"/>
                  </a:cubicBezTo>
                  <a:cubicBezTo>
                    <a:pt x="8537" y="670245"/>
                    <a:pt x="5080" y="701040"/>
                    <a:pt x="0" y="731520"/>
                  </a:cubicBezTo>
                  <a:cubicBezTo>
                    <a:pt x="2688" y="758396"/>
                    <a:pt x="8863" y="894439"/>
                    <a:pt x="30480" y="944880"/>
                  </a:cubicBezTo>
                  <a:cubicBezTo>
                    <a:pt x="37695" y="961715"/>
                    <a:pt x="50800" y="975360"/>
                    <a:pt x="60960" y="990600"/>
                  </a:cubicBezTo>
                  <a:cubicBezTo>
                    <a:pt x="100754" y="987284"/>
                    <a:pt x="241251" y="1005266"/>
                    <a:pt x="289560" y="944880"/>
                  </a:cubicBezTo>
                  <a:cubicBezTo>
                    <a:pt x="299595" y="932336"/>
                    <a:pt x="297616" y="913528"/>
                    <a:pt x="304800" y="899160"/>
                  </a:cubicBezTo>
                  <a:cubicBezTo>
                    <a:pt x="312991" y="882777"/>
                    <a:pt x="327841" y="870178"/>
                    <a:pt x="335280" y="853440"/>
                  </a:cubicBezTo>
                  <a:cubicBezTo>
                    <a:pt x="348329" y="824080"/>
                    <a:pt x="347938" y="788733"/>
                    <a:pt x="365760" y="762000"/>
                  </a:cubicBezTo>
                  <a:cubicBezTo>
                    <a:pt x="375920" y="746760"/>
                    <a:pt x="388801" y="733018"/>
                    <a:pt x="396240" y="716280"/>
                  </a:cubicBezTo>
                  <a:cubicBezTo>
                    <a:pt x="409289" y="686920"/>
                    <a:pt x="408898" y="651573"/>
                    <a:pt x="426720" y="624840"/>
                  </a:cubicBezTo>
                  <a:cubicBezTo>
                    <a:pt x="454121" y="583739"/>
                    <a:pt x="461924" y="580722"/>
                    <a:pt x="472440" y="533400"/>
                  </a:cubicBezTo>
                  <a:cubicBezTo>
                    <a:pt x="479143" y="503235"/>
                    <a:pt x="481620" y="472260"/>
                    <a:pt x="487680" y="441960"/>
                  </a:cubicBezTo>
                  <a:cubicBezTo>
                    <a:pt x="491788" y="421421"/>
                    <a:pt x="497840" y="401320"/>
                    <a:pt x="502920" y="381000"/>
                  </a:cubicBezTo>
                  <a:cubicBezTo>
                    <a:pt x="497840" y="304800"/>
                    <a:pt x="496114" y="228302"/>
                    <a:pt x="487680" y="152400"/>
                  </a:cubicBezTo>
                  <a:cubicBezTo>
                    <a:pt x="485906" y="136434"/>
                    <a:pt x="482475" y="119224"/>
                    <a:pt x="472440" y="106680"/>
                  </a:cubicBezTo>
                  <a:cubicBezTo>
                    <a:pt x="460998" y="92377"/>
                    <a:pt x="441960" y="86360"/>
                    <a:pt x="426720" y="76200"/>
                  </a:cubicBezTo>
                  <a:cubicBezTo>
                    <a:pt x="416560" y="60960"/>
                    <a:pt x="411772" y="40188"/>
                    <a:pt x="396240" y="30480"/>
                  </a:cubicBezTo>
                  <a:cubicBezTo>
                    <a:pt x="368995" y="13452"/>
                    <a:pt x="304800" y="0"/>
                    <a:pt x="304800" y="0"/>
                  </a:cubicBezTo>
                  <a:cubicBezTo>
                    <a:pt x="284741" y="60178"/>
                    <a:pt x="305624" y="45720"/>
                    <a:pt x="243840" y="45720"/>
                  </a:cubicBezTo>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Volný tvar 54"/>
            <p:cNvSpPr/>
            <p:nvPr/>
          </p:nvSpPr>
          <p:spPr>
            <a:xfrm>
              <a:off x="6547969" y="1634265"/>
              <a:ext cx="386100" cy="388478"/>
            </a:xfrm>
            <a:custGeom>
              <a:avLst/>
              <a:gdLst>
                <a:gd name="connsiteX0" fmla="*/ 350671 w 442111"/>
                <a:gd name="connsiteY0" fmla="*/ 15567 h 488544"/>
                <a:gd name="connsiteX1" fmla="*/ 198271 w 442111"/>
                <a:gd name="connsiteY1" fmla="*/ 30807 h 488544"/>
                <a:gd name="connsiteX2" fmla="*/ 152551 w 442111"/>
                <a:gd name="connsiteY2" fmla="*/ 46047 h 488544"/>
                <a:gd name="connsiteX3" fmla="*/ 137311 w 442111"/>
                <a:gd name="connsiteY3" fmla="*/ 91767 h 488544"/>
                <a:gd name="connsiteX4" fmla="*/ 61111 w 442111"/>
                <a:gd name="connsiteY4" fmla="*/ 152727 h 488544"/>
                <a:gd name="connsiteX5" fmla="*/ 151 w 442111"/>
                <a:gd name="connsiteY5" fmla="*/ 244167 h 488544"/>
                <a:gd name="connsiteX6" fmla="*/ 15391 w 442111"/>
                <a:gd name="connsiteY6" fmla="*/ 427047 h 488544"/>
                <a:gd name="connsiteX7" fmla="*/ 30631 w 442111"/>
                <a:gd name="connsiteY7" fmla="*/ 472767 h 488544"/>
                <a:gd name="connsiteX8" fmla="*/ 76351 w 442111"/>
                <a:gd name="connsiteY8" fmla="*/ 488007 h 488544"/>
                <a:gd name="connsiteX9" fmla="*/ 320191 w 442111"/>
                <a:gd name="connsiteY9" fmla="*/ 442287 h 488544"/>
                <a:gd name="connsiteX10" fmla="*/ 411631 w 442111"/>
                <a:gd name="connsiteY10" fmla="*/ 259407 h 488544"/>
                <a:gd name="connsiteX11" fmla="*/ 426871 w 442111"/>
                <a:gd name="connsiteY11" fmla="*/ 213687 h 488544"/>
                <a:gd name="connsiteX12" fmla="*/ 442111 w 442111"/>
                <a:gd name="connsiteY12" fmla="*/ 167967 h 488544"/>
                <a:gd name="connsiteX13" fmla="*/ 365911 w 442111"/>
                <a:gd name="connsiteY13" fmla="*/ 327 h 488544"/>
                <a:gd name="connsiteX14" fmla="*/ 350671 w 442111"/>
                <a:gd name="connsiteY14" fmla="*/ 15567 h 4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111" h="488544">
                  <a:moveTo>
                    <a:pt x="350671" y="15567"/>
                  </a:moveTo>
                  <a:cubicBezTo>
                    <a:pt x="322731" y="20647"/>
                    <a:pt x="248731" y="23044"/>
                    <a:pt x="198271" y="30807"/>
                  </a:cubicBezTo>
                  <a:cubicBezTo>
                    <a:pt x="182393" y="33250"/>
                    <a:pt x="163910" y="34688"/>
                    <a:pt x="152551" y="46047"/>
                  </a:cubicBezTo>
                  <a:cubicBezTo>
                    <a:pt x="141192" y="57406"/>
                    <a:pt x="144495" y="77399"/>
                    <a:pt x="137311" y="91767"/>
                  </a:cubicBezTo>
                  <a:cubicBezTo>
                    <a:pt x="109737" y="146914"/>
                    <a:pt x="113843" y="135150"/>
                    <a:pt x="61111" y="152727"/>
                  </a:cubicBezTo>
                  <a:cubicBezTo>
                    <a:pt x="40791" y="183207"/>
                    <a:pt x="-2891" y="207661"/>
                    <a:pt x="151" y="244167"/>
                  </a:cubicBezTo>
                  <a:cubicBezTo>
                    <a:pt x="5231" y="305127"/>
                    <a:pt x="7306" y="366412"/>
                    <a:pt x="15391" y="427047"/>
                  </a:cubicBezTo>
                  <a:cubicBezTo>
                    <a:pt x="17514" y="442970"/>
                    <a:pt x="19272" y="461408"/>
                    <a:pt x="30631" y="472767"/>
                  </a:cubicBezTo>
                  <a:cubicBezTo>
                    <a:pt x="41990" y="484126"/>
                    <a:pt x="61111" y="482927"/>
                    <a:pt x="76351" y="488007"/>
                  </a:cubicBezTo>
                  <a:cubicBezTo>
                    <a:pt x="129842" y="483892"/>
                    <a:pt x="264405" y="506043"/>
                    <a:pt x="320191" y="442287"/>
                  </a:cubicBezTo>
                  <a:cubicBezTo>
                    <a:pt x="383822" y="369565"/>
                    <a:pt x="382855" y="345736"/>
                    <a:pt x="411631" y="259407"/>
                  </a:cubicBezTo>
                  <a:lnTo>
                    <a:pt x="426871" y="213687"/>
                  </a:lnTo>
                  <a:lnTo>
                    <a:pt x="442111" y="167967"/>
                  </a:lnTo>
                  <a:cubicBezTo>
                    <a:pt x="428196" y="28816"/>
                    <a:pt x="475001" y="13963"/>
                    <a:pt x="365911" y="327"/>
                  </a:cubicBezTo>
                  <a:cubicBezTo>
                    <a:pt x="345748" y="-2193"/>
                    <a:pt x="378611" y="10487"/>
                    <a:pt x="350671" y="15567"/>
                  </a:cubicBezTo>
                  <a:close/>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TextovéPole 55"/>
            <p:cNvSpPr txBox="1"/>
            <p:nvPr/>
          </p:nvSpPr>
          <p:spPr>
            <a:xfrm>
              <a:off x="1115025" y="1156060"/>
              <a:ext cx="316112" cy="307777"/>
            </a:xfrm>
            <a:prstGeom prst="rect">
              <a:avLst/>
            </a:prstGeom>
            <a:noFill/>
          </p:spPr>
          <p:txBody>
            <a:bodyPr wrap="none" rtlCol="0">
              <a:spAutoFit/>
            </a:bodyPr>
            <a:lstStyle/>
            <a:p>
              <a:r>
                <a:rPr lang="en-US" sz="1400" b="1" dirty="0">
                  <a:cs typeface="Arial" panose="020B0604020202020204" pitchFamily="34" charset="0"/>
                </a:rPr>
                <a:t>7 </a:t>
              </a:r>
            </a:p>
          </p:txBody>
        </p:sp>
        <p:sp>
          <p:nvSpPr>
            <p:cNvPr id="57" name="TextovéPole 56"/>
            <p:cNvSpPr txBox="1"/>
            <p:nvPr/>
          </p:nvSpPr>
          <p:spPr>
            <a:xfrm>
              <a:off x="2158514" y="1515315"/>
              <a:ext cx="316112" cy="307777"/>
            </a:xfrm>
            <a:prstGeom prst="rect">
              <a:avLst/>
            </a:prstGeom>
            <a:noFill/>
          </p:spPr>
          <p:txBody>
            <a:bodyPr wrap="none" rtlCol="0">
              <a:spAutoFit/>
            </a:bodyPr>
            <a:lstStyle/>
            <a:p>
              <a:r>
                <a:rPr lang="cs-CZ" sz="1400" b="1" dirty="0">
                  <a:cs typeface="Arial" panose="020B0604020202020204" pitchFamily="34" charset="0"/>
                </a:rPr>
                <a:t>5 </a:t>
              </a:r>
            </a:p>
          </p:txBody>
        </p:sp>
        <p:sp>
          <p:nvSpPr>
            <p:cNvPr id="58" name="TextovéPole 57"/>
            <p:cNvSpPr txBox="1"/>
            <p:nvPr/>
          </p:nvSpPr>
          <p:spPr>
            <a:xfrm>
              <a:off x="1046066" y="2243981"/>
              <a:ext cx="276038" cy="307777"/>
            </a:xfrm>
            <a:prstGeom prst="rect">
              <a:avLst/>
            </a:prstGeom>
            <a:noFill/>
          </p:spPr>
          <p:txBody>
            <a:bodyPr wrap="none" rtlCol="0">
              <a:spAutoFit/>
            </a:bodyPr>
            <a:lstStyle/>
            <a:p>
              <a:r>
                <a:rPr lang="cs-CZ" sz="1400" b="1" dirty="0">
                  <a:cs typeface="Arial" panose="020B0604020202020204" pitchFamily="34" charset="0"/>
                </a:rPr>
                <a:t>9</a:t>
              </a:r>
            </a:p>
          </p:txBody>
        </p:sp>
        <p:sp>
          <p:nvSpPr>
            <p:cNvPr id="59" name="TextovéPole 58"/>
            <p:cNvSpPr txBox="1"/>
            <p:nvPr/>
          </p:nvSpPr>
          <p:spPr>
            <a:xfrm>
              <a:off x="1129385" y="2545976"/>
              <a:ext cx="367408" cy="307777"/>
            </a:xfrm>
            <a:prstGeom prst="rect">
              <a:avLst/>
            </a:prstGeom>
            <a:noFill/>
          </p:spPr>
          <p:txBody>
            <a:bodyPr wrap="none" rtlCol="0">
              <a:spAutoFit/>
            </a:bodyPr>
            <a:lstStyle/>
            <a:p>
              <a:r>
                <a:rPr lang="cs-CZ" sz="1400" b="1" dirty="0">
                  <a:cs typeface="Arial" panose="020B0604020202020204" pitchFamily="34" charset="0"/>
                </a:rPr>
                <a:t>12</a:t>
              </a:r>
            </a:p>
          </p:txBody>
        </p:sp>
        <p:sp>
          <p:nvSpPr>
            <p:cNvPr id="60" name="TextovéPole 59"/>
            <p:cNvSpPr txBox="1"/>
            <p:nvPr/>
          </p:nvSpPr>
          <p:spPr>
            <a:xfrm>
              <a:off x="5152090" y="1973388"/>
              <a:ext cx="276038" cy="307777"/>
            </a:xfrm>
            <a:prstGeom prst="rect">
              <a:avLst/>
            </a:prstGeom>
            <a:noFill/>
          </p:spPr>
          <p:txBody>
            <a:bodyPr wrap="none" rtlCol="0">
              <a:spAutoFit/>
            </a:bodyPr>
            <a:lstStyle/>
            <a:p>
              <a:r>
                <a:rPr lang="cs-CZ" sz="1400" b="1" dirty="0">
                  <a:cs typeface="Arial" panose="020B0604020202020204" pitchFamily="34" charset="0"/>
                </a:rPr>
                <a:t>3</a:t>
              </a:r>
            </a:p>
          </p:txBody>
        </p:sp>
        <p:sp>
          <p:nvSpPr>
            <p:cNvPr id="61" name="TextovéPole 60"/>
            <p:cNvSpPr txBox="1"/>
            <p:nvPr/>
          </p:nvSpPr>
          <p:spPr>
            <a:xfrm>
              <a:off x="4943001" y="1515316"/>
              <a:ext cx="367408" cy="307777"/>
            </a:xfrm>
            <a:prstGeom prst="rect">
              <a:avLst/>
            </a:prstGeom>
            <a:noFill/>
          </p:spPr>
          <p:txBody>
            <a:bodyPr wrap="none" rtlCol="0">
              <a:spAutoFit/>
            </a:bodyPr>
            <a:lstStyle/>
            <a:p>
              <a:r>
                <a:rPr lang="cs-CZ" sz="1400" b="1" dirty="0">
                  <a:cs typeface="Arial" panose="020B0604020202020204" pitchFamily="34" charset="0"/>
                </a:rPr>
                <a:t>14</a:t>
              </a:r>
            </a:p>
          </p:txBody>
        </p:sp>
        <p:sp>
          <p:nvSpPr>
            <p:cNvPr id="62" name="TextovéPole 61"/>
            <p:cNvSpPr txBox="1"/>
            <p:nvPr/>
          </p:nvSpPr>
          <p:spPr>
            <a:xfrm>
              <a:off x="7260935" y="1156061"/>
              <a:ext cx="571283" cy="307777"/>
            </a:xfrm>
            <a:prstGeom prst="rect">
              <a:avLst/>
            </a:prstGeom>
            <a:noFill/>
          </p:spPr>
          <p:txBody>
            <a:bodyPr wrap="square" rtlCol="0">
              <a:spAutoFit/>
            </a:bodyPr>
            <a:lstStyle/>
            <a:p>
              <a:r>
                <a:rPr lang="en-US" sz="1400" b="1" dirty="0">
                  <a:cs typeface="Arial" panose="020B0604020202020204" pitchFamily="34" charset="0"/>
                </a:rPr>
                <a:t>5</a:t>
              </a:r>
            </a:p>
          </p:txBody>
        </p:sp>
        <p:sp>
          <p:nvSpPr>
            <p:cNvPr id="63" name="TextovéPole 62"/>
            <p:cNvSpPr txBox="1"/>
            <p:nvPr/>
          </p:nvSpPr>
          <p:spPr>
            <a:xfrm>
              <a:off x="7697658" y="1564307"/>
              <a:ext cx="316112" cy="307777"/>
            </a:xfrm>
            <a:prstGeom prst="rect">
              <a:avLst/>
            </a:prstGeom>
            <a:noFill/>
          </p:spPr>
          <p:txBody>
            <a:bodyPr wrap="none" rtlCol="0">
              <a:spAutoFit/>
            </a:bodyPr>
            <a:lstStyle/>
            <a:p>
              <a:r>
                <a:rPr lang="cs-CZ" sz="1400" b="1" dirty="0">
                  <a:cs typeface="Arial" panose="020B0604020202020204" pitchFamily="34" charset="0"/>
                </a:rPr>
                <a:t>2 </a:t>
              </a:r>
            </a:p>
          </p:txBody>
        </p:sp>
        <p:sp>
          <p:nvSpPr>
            <p:cNvPr id="64" name="TextovéPole 63"/>
            <p:cNvSpPr txBox="1"/>
            <p:nvPr/>
          </p:nvSpPr>
          <p:spPr>
            <a:xfrm>
              <a:off x="7280423" y="1465490"/>
              <a:ext cx="316112" cy="307777"/>
            </a:xfrm>
            <a:prstGeom prst="rect">
              <a:avLst/>
            </a:prstGeom>
            <a:noFill/>
          </p:spPr>
          <p:txBody>
            <a:bodyPr wrap="none" rtlCol="0">
              <a:spAutoFit/>
            </a:bodyPr>
            <a:lstStyle/>
            <a:p>
              <a:r>
                <a:rPr lang="cs-CZ" sz="1400" b="1" dirty="0">
                  <a:cs typeface="Arial" panose="020B0604020202020204" pitchFamily="34" charset="0"/>
                </a:rPr>
                <a:t>2 </a:t>
              </a:r>
            </a:p>
          </p:txBody>
        </p:sp>
        <p:sp>
          <p:nvSpPr>
            <p:cNvPr id="65" name="TextovéPole 64"/>
            <p:cNvSpPr txBox="1"/>
            <p:nvPr/>
          </p:nvSpPr>
          <p:spPr>
            <a:xfrm>
              <a:off x="7320346" y="1866303"/>
              <a:ext cx="316112" cy="307777"/>
            </a:xfrm>
            <a:prstGeom prst="rect">
              <a:avLst/>
            </a:prstGeom>
            <a:noFill/>
          </p:spPr>
          <p:txBody>
            <a:bodyPr wrap="none" rtlCol="0">
              <a:spAutoFit/>
            </a:bodyPr>
            <a:lstStyle/>
            <a:p>
              <a:r>
                <a:rPr lang="cs-CZ" sz="1400" b="1" dirty="0">
                  <a:cs typeface="Arial" panose="020B0604020202020204" pitchFamily="34" charset="0"/>
                </a:rPr>
                <a:t>8 </a:t>
              </a:r>
            </a:p>
          </p:txBody>
        </p:sp>
        <p:sp>
          <p:nvSpPr>
            <p:cNvPr id="66" name="TextovéPole 65"/>
            <p:cNvSpPr txBox="1"/>
            <p:nvPr/>
          </p:nvSpPr>
          <p:spPr>
            <a:xfrm>
              <a:off x="7020272" y="1779662"/>
              <a:ext cx="316112" cy="307777"/>
            </a:xfrm>
            <a:prstGeom prst="rect">
              <a:avLst/>
            </a:prstGeom>
            <a:noFill/>
          </p:spPr>
          <p:txBody>
            <a:bodyPr wrap="none" rtlCol="0">
              <a:spAutoFit/>
            </a:bodyPr>
            <a:lstStyle/>
            <a:p>
              <a:r>
                <a:rPr lang="cs-CZ" sz="1400" b="1" dirty="0">
                  <a:cs typeface="Arial" panose="020B0604020202020204" pitchFamily="34" charset="0"/>
                </a:rPr>
                <a:t>5 </a:t>
              </a:r>
            </a:p>
          </p:txBody>
        </p:sp>
        <p:sp>
          <p:nvSpPr>
            <p:cNvPr id="67" name="TextovéPole 66"/>
            <p:cNvSpPr txBox="1"/>
            <p:nvPr/>
          </p:nvSpPr>
          <p:spPr>
            <a:xfrm>
              <a:off x="1946895" y="2587535"/>
              <a:ext cx="316112" cy="307777"/>
            </a:xfrm>
            <a:prstGeom prst="rect">
              <a:avLst/>
            </a:prstGeom>
            <a:noFill/>
          </p:spPr>
          <p:txBody>
            <a:bodyPr wrap="none" rtlCol="0">
              <a:spAutoFit/>
            </a:bodyPr>
            <a:lstStyle/>
            <a:p>
              <a:r>
                <a:rPr lang="cs-CZ" sz="1400" b="1" dirty="0">
                  <a:cs typeface="Arial" panose="020B0604020202020204" pitchFamily="34" charset="0"/>
                </a:rPr>
                <a:t>1 </a:t>
              </a:r>
            </a:p>
          </p:txBody>
        </p:sp>
        <p:sp>
          <p:nvSpPr>
            <p:cNvPr id="68" name="TextovéPole 67"/>
            <p:cNvSpPr txBox="1"/>
            <p:nvPr/>
          </p:nvSpPr>
          <p:spPr>
            <a:xfrm>
              <a:off x="2850253" y="2202422"/>
              <a:ext cx="316112" cy="307777"/>
            </a:xfrm>
            <a:prstGeom prst="rect">
              <a:avLst/>
            </a:prstGeom>
            <a:noFill/>
          </p:spPr>
          <p:txBody>
            <a:bodyPr wrap="none" rtlCol="0">
              <a:spAutoFit/>
            </a:bodyPr>
            <a:lstStyle/>
            <a:p>
              <a:r>
                <a:rPr lang="cs-CZ" sz="1400" b="1" dirty="0">
                  <a:cs typeface="Arial" panose="020B0604020202020204" pitchFamily="34" charset="0"/>
                </a:rPr>
                <a:t>1 </a:t>
              </a:r>
            </a:p>
          </p:txBody>
        </p:sp>
        <p:sp>
          <p:nvSpPr>
            <p:cNvPr id="69" name="TextovéPole 68"/>
            <p:cNvSpPr txBox="1"/>
            <p:nvPr/>
          </p:nvSpPr>
          <p:spPr>
            <a:xfrm>
              <a:off x="6628607" y="1736084"/>
              <a:ext cx="316112" cy="307777"/>
            </a:xfrm>
            <a:prstGeom prst="rect">
              <a:avLst/>
            </a:prstGeom>
            <a:noFill/>
          </p:spPr>
          <p:txBody>
            <a:bodyPr wrap="none" rtlCol="0">
              <a:spAutoFit/>
            </a:bodyPr>
            <a:lstStyle/>
            <a:p>
              <a:r>
                <a:rPr lang="cs-CZ" sz="1400" b="1" dirty="0">
                  <a:cs typeface="Arial" panose="020B0604020202020204" pitchFamily="34" charset="0"/>
                </a:rPr>
                <a:t>2 </a:t>
              </a:r>
            </a:p>
          </p:txBody>
        </p:sp>
        <p:sp>
          <p:nvSpPr>
            <p:cNvPr id="70" name="Volný tvar 69"/>
            <p:cNvSpPr/>
            <p:nvPr/>
          </p:nvSpPr>
          <p:spPr>
            <a:xfrm>
              <a:off x="7922285" y="1015368"/>
              <a:ext cx="585095" cy="423312"/>
            </a:xfrm>
            <a:custGeom>
              <a:avLst/>
              <a:gdLst>
                <a:gd name="connsiteX0" fmla="*/ 53673 w 617553"/>
                <a:gd name="connsiteY0" fmla="*/ 106680 h 457200"/>
                <a:gd name="connsiteX1" fmla="*/ 38433 w 617553"/>
                <a:gd name="connsiteY1" fmla="*/ 182880 h 457200"/>
                <a:gd name="connsiteX2" fmla="*/ 23193 w 617553"/>
                <a:gd name="connsiteY2" fmla="*/ 304800 h 457200"/>
                <a:gd name="connsiteX3" fmla="*/ 68913 w 617553"/>
                <a:gd name="connsiteY3" fmla="*/ 335280 h 457200"/>
                <a:gd name="connsiteX4" fmla="*/ 160353 w 617553"/>
                <a:gd name="connsiteY4" fmla="*/ 365760 h 457200"/>
                <a:gd name="connsiteX5" fmla="*/ 206073 w 617553"/>
                <a:gd name="connsiteY5" fmla="*/ 381000 h 457200"/>
                <a:gd name="connsiteX6" fmla="*/ 251793 w 617553"/>
                <a:gd name="connsiteY6" fmla="*/ 396240 h 457200"/>
                <a:gd name="connsiteX7" fmla="*/ 312753 w 617553"/>
                <a:gd name="connsiteY7" fmla="*/ 411480 h 457200"/>
                <a:gd name="connsiteX8" fmla="*/ 404193 w 617553"/>
                <a:gd name="connsiteY8" fmla="*/ 441960 h 457200"/>
                <a:gd name="connsiteX9" fmla="*/ 449913 w 617553"/>
                <a:gd name="connsiteY9" fmla="*/ 457200 h 457200"/>
                <a:gd name="connsiteX10" fmla="*/ 556593 w 617553"/>
                <a:gd name="connsiteY10" fmla="*/ 411480 h 457200"/>
                <a:gd name="connsiteX11" fmla="*/ 617553 w 617553"/>
                <a:gd name="connsiteY11" fmla="*/ 320040 h 457200"/>
                <a:gd name="connsiteX12" fmla="*/ 602313 w 617553"/>
                <a:gd name="connsiteY12" fmla="*/ 243840 h 457200"/>
                <a:gd name="connsiteX13" fmla="*/ 510873 w 617553"/>
                <a:gd name="connsiteY13" fmla="*/ 182880 h 457200"/>
                <a:gd name="connsiteX14" fmla="*/ 388953 w 617553"/>
                <a:gd name="connsiteY14" fmla="*/ 76200 h 457200"/>
                <a:gd name="connsiteX15" fmla="*/ 343233 w 617553"/>
                <a:gd name="connsiteY15" fmla="*/ 45720 h 457200"/>
                <a:gd name="connsiteX16" fmla="*/ 251793 w 617553"/>
                <a:gd name="connsiteY16" fmla="*/ 15240 h 457200"/>
                <a:gd name="connsiteX17" fmla="*/ 206073 w 617553"/>
                <a:gd name="connsiteY17" fmla="*/ 0 h 457200"/>
                <a:gd name="connsiteX18" fmla="*/ 129873 w 617553"/>
                <a:gd name="connsiteY18" fmla="*/ 60960 h 457200"/>
                <a:gd name="connsiteX19" fmla="*/ 129873 w 617553"/>
                <a:gd name="connsiteY19" fmla="*/ 76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553" h="457200">
                  <a:moveTo>
                    <a:pt x="53673" y="106680"/>
                  </a:moveTo>
                  <a:cubicBezTo>
                    <a:pt x="48593" y="132080"/>
                    <a:pt x="47528" y="158626"/>
                    <a:pt x="38433" y="182880"/>
                  </a:cubicBezTo>
                  <a:cubicBezTo>
                    <a:pt x="15230" y="244754"/>
                    <a:pt x="-26251" y="218274"/>
                    <a:pt x="23193" y="304800"/>
                  </a:cubicBezTo>
                  <a:cubicBezTo>
                    <a:pt x="32280" y="320703"/>
                    <a:pt x="52175" y="327841"/>
                    <a:pt x="68913" y="335280"/>
                  </a:cubicBezTo>
                  <a:cubicBezTo>
                    <a:pt x="98273" y="348329"/>
                    <a:pt x="129873" y="355600"/>
                    <a:pt x="160353" y="365760"/>
                  </a:cubicBezTo>
                  <a:lnTo>
                    <a:pt x="206073" y="381000"/>
                  </a:lnTo>
                  <a:cubicBezTo>
                    <a:pt x="221313" y="386080"/>
                    <a:pt x="236208" y="392344"/>
                    <a:pt x="251793" y="396240"/>
                  </a:cubicBezTo>
                  <a:cubicBezTo>
                    <a:pt x="272113" y="401320"/>
                    <a:pt x="292691" y="405461"/>
                    <a:pt x="312753" y="411480"/>
                  </a:cubicBezTo>
                  <a:cubicBezTo>
                    <a:pt x="343527" y="420712"/>
                    <a:pt x="373713" y="431800"/>
                    <a:pt x="404193" y="441960"/>
                  </a:cubicBezTo>
                  <a:lnTo>
                    <a:pt x="449913" y="457200"/>
                  </a:lnTo>
                  <a:cubicBezTo>
                    <a:pt x="490129" y="447146"/>
                    <a:pt x="527124" y="445159"/>
                    <a:pt x="556593" y="411480"/>
                  </a:cubicBezTo>
                  <a:cubicBezTo>
                    <a:pt x="580716" y="383911"/>
                    <a:pt x="617553" y="320040"/>
                    <a:pt x="617553" y="320040"/>
                  </a:cubicBezTo>
                  <a:cubicBezTo>
                    <a:pt x="612473" y="294640"/>
                    <a:pt x="613897" y="267008"/>
                    <a:pt x="602313" y="243840"/>
                  </a:cubicBezTo>
                  <a:cubicBezTo>
                    <a:pt x="579481" y="198177"/>
                    <a:pt x="551513" y="196427"/>
                    <a:pt x="510873" y="182880"/>
                  </a:cubicBezTo>
                  <a:cubicBezTo>
                    <a:pt x="460073" y="106680"/>
                    <a:pt x="495633" y="147320"/>
                    <a:pt x="388953" y="76200"/>
                  </a:cubicBezTo>
                  <a:cubicBezTo>
                    <a:pt x="373713" y="66040"/>
                    <a:pt x="360609" y="51512"/>
                    <a:pt x="343233" y="45720"/>
                  </a:cubicBezTo>
                  <a:lnTo>
                    <a:pt x="251793" y="15240"/>
                  </a:lnTo>
                  <a:lnTo>
                    <a:pt x="206073" y="0"/>
                  </a:lnTo>
                  <a:cubicBezTo>
                    <a:pt x="137130" y="17236"/>
                    <a:pt x="145906" y="-3173"/>
                    <a:pt x="129873" y="60960"/>
                  </a:cubicBezTo>
                  <a:cubicBezTo>
                    <a:pt x="128641" y="65888"/>
                    <a:pt x="129873" y="71120"/>
                    <a:pt x="129873" y="76200"/>
                  </a:cubicBezTo>
                </a:path>
              </a:pathLst>
            </a:custGeom>
            <a:solidFill>
              <a:schemeClr val="accent6">
                <a:lumMod val="40000"/>
                <a:lumOff val="60000"/>
                <a:alpha val="2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ovéPole 70"/>
            <p:cNvSpPr txBox="1"/>
            <p:nvPr/>
          </p:nvSpPr>
          <p:spPr>
            <a:xfrm>
              <a:off x="8073801" y="1064483"/>
              <a:ext cx="367408" cy="307777"/>
            </a:xfrm>
            <a:prstGeom prst="rect">
              <a:avLst/>
            </a:prstGeom>
            <a:noFill/>
          </p:spPr>
          <p:txBody>
            <a:bodyPr wrap="none" rtlCol="0">
              <a:spAutoFit/>
            </a:bodyPr>
            <a:lstStyle/>
            <a:p>
              <a:r>
                <a:rPr lang="en-US" sz="1400" b="1" dirty="0">
                  <a:cs typeface="Arial" panose="020B0604020202020204" pitchFamily="34" charset="0"/>
                </a:rPr>
                <a:t>14</a:t>
              </a:r>
            </a:p>
          </p:txBody>
        </p:sp>
        <p:sp>
          <p:nvSpPr>
            <p:cNvPr id="72" name="Volný tvar 71"/>
            <p:cNvSpPr/>
            <p:nvPr/>
          </p:nvSpPr>
          <p:spPr>
            <a:xfrm>
              <a:off x="6196840" y="1861992"/>
              <a:ext cx="520112" cy="888955"/>
            </a:xfrm>
            <a:custGeom>
              <a:avLst/>
              <a:gdLst>
                <a:gd name="connsiteX0" fmla="*/ 15558 w 548965"/>
                <a:gd name="connsiteY0" fmla="*/ 45720 h 960120"/>
                <a:gd name="connsiteX1" fmla="*/ 318 w 548965"/>
                <a:gd name="connsiteY1" fmla="*/ 121920 h 960120"/>
                <a:gd name="connsiteX2" fmla="*/ 15558 w 548965"/>
                <a:gd name="connsiteY2" fmla="*/ 365760 h 960120"/>
                <a:gd name="connsiteX3" fmla="*/ 61278 w 548965"/>
                <a:gd name="connsiteY3" fmla="*/ 502920 h 960120"/>
                <a:gd name="connsiteX4" fmla="*/ 76518 w 548965"/>
                <a:gd name="connsiteY4" fmla="*/ 548640 h 960120"/>
                <a:gd name="connsiteX5" fmla="*/ 91758 w 548965"/>
                <a:gd name="connsiteY5" fmla="*/ 624840 h 960120"/>
                <a:gd name="connsiteX6" fmla="*/ 122238 w 548965"/>
                <a:gd name="connsiteY6" fmla="*/ 670560 h 960120"/>
                <a:gd name="connsiteX7" fmla="*/ 167958 w 548965"/>
                <a:gd name="connsiteY7" fmla="*/ 762000 h 960120"/>
                <a:gd name="connsiteX8" fmla="*/ 259398 w 548965"/>
                <a:gd name="connsiteY8" fmla="*/ 838200 h 960120"/>
                <a:gd name="connsiteX9" fmla="*/ 305118 w 548965"/>
                <a:gd name="connsiteY9" fmla="*/ 853440 h 960120"/>
                <a:gd name="connsiteX10" fmla="*/ 396558 w 548965"/>
                <a:gd name="connsiteY10" fmla="*/ 914400 h 960120"/>
                <a:gd name="connsiteX11" fmla="*/ 442278 w 548965"/>
                <a:gd name="connsiteY11" fmla="*/ 944880 h 960120"/>
                <a:gd name="connsiteX12" fmla="*/ 487998 w 548965"/>
                <a:gd name="connsiteY12" fmla="*/ 960120 h 960120"/>
                <a:gd name="connsiteX13" fmla="*/ 533718 w 548965"/>
                <a:gd name="connsiteY13" fmla="*/ 944880 h 960120"/>
                <a:gd name="connsiteX14" fmla="*/ 533718 w 548965"/>
                <a:gd name="connsiteY14" fmla="*/ 822960 h 960120"/>
                <a:gd name="connsiteX15" fmla="*/ 518478 w 548965"/>
                <a:gd name="connsiteY15" fmla="*/ 777240 h 960120"/>
                <a:gd name="connsiteX16" fmla="*/ 472758 w 548965"/>
                <a:gd name="connsiteY16" fmla="*/ 746760 h 960120"/>
                <a:gd name="connsiteX17" fmla="*/ 411798 w 548965"/>
                <a:gd name="connsiteY17" fmla="*/ 670560 h 960120"/>
                <a:gd name="connsiteX18" fmla="*/ 396558 w 548965"/>
                <a:gd name="connsiteY18" fmla="*/ 624840 h 960120"/>
                <a:gd name="connsiteX19" fmla="*/ 320358 w 548965"/>
                <a:gd name="connsiteY19" fmla="*/ 533400 h 960120"/>
                <a:gd name="connsiteX20" fmla="*/ 305118 w 548965"/>
                <a:gd name="connsiteY20" fmla="*/ 487680 h 960120"/>
                <a:gd name="connsiteX21" fmla="*/ 244158 w 548965"/>
                <a:gd name="connsiteY21" fmla="*/ 396240 h 960120"/>
                <a:gd name="connsiteX22" fmla="*/ 213678 w 548965"/>
                <a:gd name="connsiteY22" fmla="*/ 350520 h 960120"/>
                <a:gd name="connsiteX23" fmla="*/ 183198 w 548965"/>
                <a:gd name="connsiteY23" fmla="*/ 259080 h 960120"/>
                <a:gd name="connsiteX24" fmla="*/ 167958 w 548965"/>
                <a:gd name="connsiteY24" fmla="*/ 60960 h 960120"/>
                <a:gd name="connsiteX25" fmla="*/ 152718 w 548965"/>
                <a:gd name="connsiteY25" fmla="*/ 15240 h 960120"/>
                <a:gd name="connsiteX26" fmla="*/ 106998 w 548965"/>
                <a:gd name="connsiteY26" fmla="*/ 0 h 960120"/>
                <a:gd name="connsiteX27" fmla="*/ 46038 w 548965"/>
                <a:gd name="connsiteY27" fmla="*/ 15240 h 960120"/>
                <a:gd name="connsiteX28" fmla="*/ 30798 w 548965"/>
                <a:gd name="connsiteY28" fmla="*/ 76200 h 960120"/>
                <a:gd name="connsiteX29" fmla="*/ 318 w 548965"/>
                <a:gd name="connsiteY29" fmla="*/ 15240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8965" h="960120">
                  <a:moveTo>
                    <a:pt x="15558" y="45720"/>
                  </a:moveTo>
                  <a:cubicBezTo>
                    <a:pt x="10478" y="71120"/>
                    <a:pt x="318" y="96017"/>
                    <a:pt x="318" y="121920"/>
                  </a:cubicBezTo>
                  <a:cubicBezTo>
                    <a:pt x="318" y="203359"/>
                    <a:pt x="4555" y="285068"/>
                    <a:pt x="15558" y="365760"/>
                  </a:cubicBezTo>
                  <a:lnTo>
                    <a:pt x="61278" y="502920"/>
                  </a:lnTo>
                  <a:cubicBezTo>
                    <a:pt x="66358" y="518160"/>
                    <a:pt x="73368" y="532888"/>
                    <a:pt x="76518" y="548640"/>
                  </a:cubicBezTo>
                  <a:cubicBezTo>
                    <a:pt x="81598" y="574040"/>
                    <a:pt x="82663" y="600586"/>
                    <a:pt x="91758" y="624840"/>
                  </a:cubicBezTo>
                  <a:cubicBezTo>
                    <a:pt x="98189" y="641990"/>
                    <a:pt x="114047" y="654177"/>
                    <a:pt x="122238" y="670560"/>
                  </a:cubicBezTo>
                  <a:cubicBezTo>
                    <a:pt x="156605" y="739293"/>
                    <a:pt x="113363" y="696486"/>
                    <a:pt x="167958" y="762000"/>
                  </a:cubicBezTo>
                  <a:cubicBezTo>
                    <a:pt x="192033" y="790890"/>
                    <a:pt x="225147" y="821074"/>
                    <a:pt x="259398" y="838200"/>
                  </a:cubicBezTo>
                  <a:cubicBezTo>
                    <a:pt x="273766" y="845384"/>
                    <a:pt x="291075" y="845638"/>
                    <a:pt x="305118" y="853440"/>
                  </a:cubicBezTo>
                  <a:cubicBezTo>
                    <a:pt x="337140" y="871230"/>
                    <a:pt x="366078" y="894080"/>
                    <a:pt x="396558" y="914400"/>
                  </a:cubicBezTo>
                  <a:cubicBezTo>
                    <a:pt x="411798" y="924560"/>
                    <a:pt x="424902" y="939088"/>
                    <a:pt x="442278" y="944880"/>
                  </a:cubicBezTo>
                  <a:lnTo>
                    <a:pt x="487998" y="960120"/>
                  </a:lnTo>
                  <a:cubicBezTo>
                    <a:pt x="503238" y="955040"/>
                    <a:pt x="522359" y="956239"/>
                    <a:pt x="533718" y="944880"/>
                  </a:cubicBezTo>
                  <a:cubicBezTo>
                    <a:pt x="564241" y="914357"/>
                    <a:pt x="540674" y="850783"/>
                    <a:pt x="533718" y="822960"/>
                  </a:cubicBezTo>
                  <a:cubicBezTo>
                    <a:pt x="529822" y="807375"/>
                    <a:pt x="528513" y="789784"/>
                    <a:pt x="518478" y="777240"/>
                  </a:cubicBezTo>
                  <a:cubicBezTo>
                    <a:pt x="507036" y="762937"/>
                    <a:pt x="487998" y="756920"/>
                    <a:pt x="472758" y="746760"/>
                  </a:cubicBezTo>
                  <a:cubicBezTo>
                    <a:pt x="434452" y="631842"/>
                    <a:pt x="490580" y="769037"/>
                    <a:pt x="411798" y="670560"/>
                  </a:cubicBezTo>
                  <a:cubicBezTo>
                    <a:pt x="401763" y="658016"/>
                    <a:pt x="405469" y="638206"/>
                    <a:pt x="396558" y="624840"/>
                  </a:cubicBezTo>
                  <a:cubicBezTo>
                    <a:pt x="329148" y="523726"/>
                    <a:pt x="370219" y="633122"/>
                    <a:pt x="320358" y="533400"/>
                  </a:cubicBezTo>
                  <a:cubicBezTo>
                    <a:pt x="313174" y="519032"/>
                    <a:pt x="312920" y="501723"/>
                    <a:pt x="305118" y="487680"/>
                  </a:cubicBezTo>
                  <a:cubicBezTo>
                    <a:pt x="287328" y="455658"/>
                    <a:pt x="264478" y="426720"/>
                    <a:pt x="244158" y="396240"/>
                  </a:cubicBezTo>
                  <a:cubicBezTo>
                    <a:pt x="233998" y="381000"/>
                    <a:pt x="219470" y="367896"/>
                    <a:pt x="213678" y="350520"/>
                  </a:cubicBezTo>
                  <a:lnTo>
                    <a:pt x="183198" y="259080"/>
                  </a:lnTo>
                  <a:cubicBezTo>
                    <a:pt x="178118" y="193040"/>
                    <a:pt x="176173" y="126684"/>
                    <a:pt x="167958" y="60960"/>
                  </a:cubicBezTo>
                  <a:cubicBezTo>
                    <a:pt x="165965" y="45020"/>
                    <a:pt x="164077" y="26599"/>
                    <a:pt x="152718" y="15240"/>
                  </a:cubicBezTo>
                  <a:cubicBezTo>
                    <a:pt x="141359" y="3881"/>
                    <a:pt x="122238" y="5080"/>
                    <a:pt x="106998" y="0"/>
                  </a:cubicBezTo>
                  <a:cubicBezTo>
                    <a:pt x="86678" y="5080"/>
                    <a:pt x="60849" y="429"/>
                    <a:pt x="46038" y="15240"/>
                  </a:cubicBezTo>
                  <a:cubicBezTo>
                    <a:pt x="31227" y="30051"/>
                    <a:pt x="39049" y="56948"/>
                    <a:pt x="30798" y="76200"/>
                  </a:cubicBezTo>
                  <a:cubicBezTo>
                    <a:pt x="-5318" y="160470"/>
                    <a:pt x="318" y="86909"/>
                    <a:pt x="318" y="152400"/>
                  </a:cubicBezTo>
                </a:path>
              </a:pathLst>
            </a:custGeom>
            <a:solidFill>
              <a:schemeClr val="accent6">
                <a:lumMod val="40000"/>
                <a:lumOff val="60000"/>
                <a:alpha val="3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TextovéPole 72"/>
            <p:cNvSpPr txBox="1"/>
            <p:nvPr/>
          </p:nvSpPr>
          <p:spPr>
            <a:xfrm>
              <a:off x="6256684" y="2264555"/>
              <a:ext cx="316112" cy="307777"/>
            </a:xfrm>
            <a:prstGeom prst="rect">
              <a:avLst/>
            </a:prstGeom>
            <a:noFill/>
          </p:spPr>
          <p:txBody>
            <a:bodyPr wrap="none" rtlCol="0">
              <a:spAutoFit/>
            </a:bodyPr>
            <a:lstStyle/>
            <a:p>
              <a:r>
                <a:rPr lang="cs-CZ" sz="1400" b="1" dirty="0">
                  <a:cs typeface="Arial" panose="020B0604020202020204" pitchFamily="34" charset="0"/>
                </a:rPr>
                <a:t>2 </a:t>
              </a:r>
            </a:p>
          </p:txBody>
        </p:sp>
        <p:sp>
          <p:nvSpPr>
            <p:cNvPr id="74" name="TextovéPole 73"/>
            <p:cNvSpPr txBox="1"/>
            <p:nvPr/>
          </p:nvSpPr>
          <p:spPr>
            <a:xfrm>
              <a:off x="296345" y="661164"/>
              <a:ext cx="433132" cy="584775"/>
            </a:xfrm>
            <a:prstGeom prst="rect">
              <a:avLst/>
            </a:prstGeom>
            <a:noFill/>
          </p:spPr>
          <p:txBody>
            <a:bodyPr wrap="none" rtlCol="0">
              <a:spAutoFit/>
            </a:bodyPr>
            <a:lstStyle/>
            <a:p>
              <a:r>
                <a:rPr lang="en-US" sz="3200" b="1" dirty="0">
                  <a:cs typeface="Arial" panose="020B0604020202020204" pitchFamily="34" charset="0"/>
                </a:rPr>
                <a:t>A</a:t>
              </a:r>
            </a:p>
          </p:txBody>
        </p:sp>
        <p:sp>
          <p:nvSpPr>
            <p:cNvPr id="75" name="TextovéPole 74"/>
            <p:cNvSpPr txBox="1"/>
            <p:nvPr/>
          </p:nvSpPr>
          <p:spPr>
            <a:xfrm>
              <a:off x="296345" y="3061308"/>
              <a:ext cx="415498" cy="584775"/>
            </a:xfrm>
            <a:prstGeom prst="rect">
              <a:avLst/>
            </a:prstGeom>
            <a:noFill/>
          </p:spPr>
          <p:txBody>
            <a:bodyPr wrap="none" rtlCol="0">
              <a:spAutoFit/>
            </a:bodyPr>
            <a:lstStyle/>
            <a:p>
              <a:r>
                <a:rPr lang="cs-CZ" sz="3200" b="1" dirty="0">
                  <a:cs typeface="Arial" panose="020B0604020202020204" pitchFamily="34" charset="0"/>
                </a:rPr>
                <a:t>B</a:t>
              </a:r>
            </a:p>
          </p:txBody>
        </p:sp>
      </p:grpSp>
      <p:sp>
        <p:nvSpPr>
          <p:cNvPr id="76" name="TextovéPole 75"/>
          <p:cNvSpPr txBox="1"/>
          <p:nvPr/>
        </p:nvSpPr>
        <p:spPr>
          <a:xfrm>
            <a:off x="282858" y="-20538"/>
            <a:ext cx="8810330" cy="707886"/>
          </a:xfrm>
          <a:prstGeom prst="rect">
            <a:avLst/>
          </a:prstGeom>
          <a:noFill/>
        </p:spPr>
        <p:txBody>
          <a:bodyPr wrap="square" rtlCol="0">
            <a:spAutoFit/>
          </a:bodyPr>
          <a:lstStyle/>
          <a:p>
            <a:r>
              <a:rPr lang="en-US" sz="2000" dirty="0">
                <a:cs typeface="Arial" panose="020B0604020202020204" pitchFamily="34" charset="0"/>
              </a:rPr>
              <a:t>201</a:t>
            </a:r>
            <a:r>
              <a:rPr lang="cs-CZ" sz="2000" dirty="0">
                <a:cs typeface="Arial" panose="020B0604020202020204" pitchFamily="34" charset="0"/>
              </a:rPr>
              <a:t>0</a:t>
            </a:r>
            <a:r>
              <a:rPr lang="en-US" sz="2000" dirty="0">
                <a:cs typeface="Arial" panose="020B0604020202020204" pitchFamily="34" charset="0"/>
              </a:rPr>
              <a:t>-2014</a:t>
            </a:r>
            <a:r>
              <a:rPr lang="cs-CZ" sz="2000" dirty="0">
                <a:cs typeface="Arial" panose="020B0604020202020204" pitchFamily="34" charset="0"/>
              </a:rPr>
              <a:t>:</a:t>
            </a:r>
            <a:r>
              <a:rPr lang="en-US" sz="2000" dirty="0">
                <a:cs typeface="Arial" panose="020B0604020202020204" pitchFamily="34" charset="0"/>
              </a:rPr>
              <a:t> 101 pa</a:t>
            </a:r>
            <a:r>
              <a:rPr lang="cs-CZ" sz="2000" dirty="0" err="1">
                <a:cs typeface="Arial" panose="020B0604020202020204" pitchFamily="34" charset="0"/>
              </a:rPr>
              <a:t>cientů</a:t>
            </a:r>
            <a:r>
              <a:rPr lang="cs-CZ" sz="2000" dirty="0">
                <a:cs typeface="Arial" panose="020B0604020202020204" pitchFamily="34" charset="0"/>
              </a:rPr>
              <a:t>		</a:t>
            </a:r>
            <a:r>
              <a:rPr lang="en-US" sz="2000" dirty="0">
                <a:cs typeface="Arial" panose="020B0604020202020204" pitchFamily="34" charset="0"/>
              </a:rPr>
              <a:t>A:  </a:t>
            </a:r>
            <a:r>
              <a:rPr lang="cs-CZ" sz="2000" dirty="0">
                <a:cs typeface="Arial" panose="020B0604020202020204" pitchFamily="34" charset="0"/>
              </a:rPr>
              <a:t>Konverze FS	</a:t>
            </a:r>
            <a:r>
              <a:rPr lang="en-US" sz="2000" dirty="0">
                <a:cs typeface="Arial" panose="020B0604020202020204" pitchFamily="34" charset="0"/>
              </a:rPr>
              <a:t> 78 (F</a:t>
            </a:r>
            <a:r>
              <a:rPr lang="cs-CZ" sz="2000" dirty="0">
                <a:cs typeface="Arial" panose="020B0604020202020204" pitchFamily="34" charset="0"/>
              </a:rPr>
              <a:t>S</a:t>
            </a:r>
            <a:r>
              <a:rPr lang="en-US" sz="2000" dirty="0">
                <a:cs typeface="Arial" panose="020B0604020202020204" pitchFamily="34" charset="0"/>
              </a:rPr>
              <a:t> </a:t>
            </a:r>
            <a:r>
              <a:rPr lang="cs-CZ" sz="2000" dirty="0">
                <a:cs typeface="Arial" panose="020B0604020202020204" pitchFamily="34" charset="0"/>
              </a:rPr>
              <a:t>do</a:t>
            </a:r>
            <a:r>
              <a:rPr lang="en-US" sz="2000" dirty="0">
                <a:cs typeface="Arial" panose="020B0604020202020204" pitchFamily="34" charset="0"/>
              </a:rPr>
              <a:t> SR = 10)</a:t>
            </a:r>
          </a:p>
          <a:p>
            <a:r>
              <a:rPr lang="en-US" sz="2000" dirty="0">
                <a:cs typeface="Arial" panose="020B0604020202020204" pitchFamily="34" charset="0"/>
              </a:rPr>
              <a:t>				B:  </a:t>
            </a:r>
            <a:r>
              <a:rPr lang="cs-CZ" sz="2000" dirty="0">
                <a:cs typeface="Arial" panose="020B0604020202020204" pitchFamily="34" charset="0"/>
              </a:rPr>
              <a:t>Obnovení SR	</a:t>
            </a:r>
            <a:r>
              <a:rPr lang="en-US" sz="2000" dirty="0">
                <a:cs typeface="Arial" panose="020B0604020202020204" pitchFamily="34" charset="0"/>
              </a:rPr>
              <a:t> 70 (AT </a:t>
            </a:r>
            <a:r>
              <a:rPr lang="cs-CZ" sz="2000" dirty="0">
                <a:cs typeface="Arial" panose="020B0604020202020204" pitchFamily="34" charset="0"/>
              </a:rPr>
              <a:t>do</a:t>
            </a:r>
            <a:r>
              <a:rPr lang="en-US" sz="2000" dirty="0">
                <a:cs typeface="Arial" panose="020B0604020202020204" pitchFamily="34" charset="0"/>
              </a:rPr>
              <a:t> SR = 60)</a:t>
            </a:r>
          </a:p>
        </p:txBody>
      </p:sp>
      <p:sp>
        <p:nvSpPr>
          <p:cNvPr id="77" name="Rectangle 13"/>
          <p:cNvSpPr>
            <a:spLocks noChangeArrowheads="1"/>
          </p:cNvSpPr>
          <p:nvPr/>
        </p:nvSpPr>
        <p:spPr bwMode="auto">
          <a:xfrm>
            <a:off x="275367" y="4876006"/>
            <a:ext cx="25744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600" dirty="0">
                <a:solidFill>
                  <a:schemeClr val="bg1">
                    <a:lumMod val="50000"/>
                  </a:schemeClr>
                </a:solidFill>
                <a:cs typeface="Arial" pitchFamily="34" charset="0"/>
              </a:rPr>
              <a:t>Fiala M. JAFIB 2016;9</a:t>
            </a:r>
            <a:r>
              <a:rPr lang="en-US" sz="1600" dirty="0">
                <a:solidFill>
                  <a:schemeClr val="bg1">
                    <a:lumMod val="50000"/>
                  </a:schemeClr>
                </a:solidFill>
                <a:cs typeface="Arial" panose="020B0604020202020204" pitchFamily="34" charset="0"/>
              </a:rPr>
              <a:t>:</a:t>
            </a:r>
            <a:r>
              <a:rPr lang="cs-CZ" sz="1600" dirty="0">
                <a:solidFill>
                  <a:schemeClr val="bg1">
                    <a:lumMod val="50000"/>
                  </a:schemeClr>
                </a:solidFill>
                <a:cs typeface="Arial" panose="020B0604020202020204" pitchFamily="34" charset="0"/>
              </a:rPr>
              <a:t>54-61  </a:t>
            </a:r>
          </a:p>
        </p:txBody>
      </p:sp>
    </p:spTree>
    <p:extLst>
      <p:ext uri="{BB962C8B-B14F-4D97-AF65-F5344CB8AC3E}">
        <p14:creationId xmlns:p14="http://schemas.microsoft.com/office/powerpoint/2010/main" val="323214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75656" y="771550"/>
            <a:ext cx="1993880" cy="646331"/>
          </a:xfrm>
          <a:prstGeom prst="rect">
            <a:avLst/>
          </a:prstGeom>
          <a:solidFill>
            <a:schemeClr val="accent5">
              <a:lumMod val="20000"/>
              <a:lumOff val="80000"/>
            </a:schemeClr>
          </a:solidFill>
          <a:ln>
            <a:solidFill>
              <a:schemeClr val="accent1"/>
            </a:solidFill>
          </a:ln>
        </p:spPr>
        <p:txBody>
          <a:bodyPr wrap="none" rtlCol="0">
            <a:spAutoFit/>
          </a:bodyPr>
          <a:lstStyle/>
          <a:p>
            <a:pPr algn="ctr"/>
            <a:r>
              <a:rPr lang="cs-CZ" dirty="0"/>
              <a:t>Skupina 1 (N=85)</a:t>
            </a:r>
          </a:p>
          <a:p>
            <a:pPr algn="ctr"/>
            <a:r>
              <a:rPr lang="cs-CZ" dirty="0"/>
              <a:t>Mapování </a:t>
            </a:r>
            <a:r>
              <a:rPr lang="cs-CZ" dirty="0" err="1"/>
              <a:t>Pentaray</a:t>
            </a:r>
            <a:endParaRPr lang="cs-CZ" dirty="0"/>
          </a:p>
        </p:txBody>
      </p:sp>
      <p:sp>
        <p:nvSpPr>
          <p:cNvPr id="3" name="TextovéPole 2"/>
          <p:cNvSpPr txBox="1"/>
          <p:nvPr/>
        </p:nvSpPr>
        <p:spPr>
          <a:xfrm>
            <a:off x="5729222" y="771550"/>
            <a:ext cx="1939122" cy="646331"/>
          </a:xfrm>
          <a:prstGeom prst="rect">
            <a:avLst/>
          </a:prstGeom>
          <a:solidFill>
            <a:schemeClr val="accent5">
              <a:lumMod val="20000"/>
              <a:lumOff val="80000"/>
            </a:schemeClr>
          </a:solidFill>
          <a:ln>
            <a:solidFill>
              <a:schemeClr val="accent1"/>
            </a:solidFill>
          </a:ln>
        </p:spPr>
        <p:txBody>
          <a:bodyPr wrap="none" rtlCol="0">
            <a:spAutoFit/>
          </a:bodyPr>
          <a:lstStyle/>
          <a:p>
            <a:pPr algn="ctr"/>
            <a:r>
              <a:rPr lang="cs-CZ" dirty="0"/>
              <a:t>Skupina 2 (N=87)</a:t>
            </a:r>
          </a:p>
          <a:p>
            <a:pPr algn="ctr"/>
            <a:r>
              <a:rPr lang="cs-CZ" dirty="0"/>
              <a:t>Mapování </a:t>
            </a:r>
            <a:r>
              <a:rPr lang="cs-CZ" dirty="0" err="1"/>
              <a:t>Navistar</a:t>
            </a:r>
            <a:endParaRPr lang="cs-CZ" dirty="0"/>
          </a:p>
        </p:txBody>
      </p:sp>
      <p:sp>
        <p:nvSpPr>
          <p:cNvPr id="4" name="TextovéPole 3"/>
          <p:cNvSpPr txBox="1"/>
          <p:nvPr/>
        </p:nvSpPr>
        <p:spPr>
          <a:xfrm>
            <a:off x="3851920" y="1667584"/>
            <a:ext cx="1616340" cy="400110"/>
          </a:xfrm>
          <a:prstGeom prst="rect">
            <a:avLst/>
          </a:prstGeom>
          <a:noFill/>
          <a:ln>
            <a:solidFill>
              <a:schemeClr val="tx1"/>
            </a:solidFill>
          </a:ln>
        </p:spPr>
        <p:txBody>
          <a:bodyPr wrap="square" rtlCol="0">
            <a:spAutoFit/>
          </a:bodyPr>
          <a:lstStyle/>
          <a:p>
            <a:pPr algn="ctr"/>
            <a:r>
              <a:rPr lang="cs-CZ" sz="2000" b="1" dirty="0"/>
              <a:t>Ukončení FS</a:t>
            </a:r>
          </a:p>
        </p:txBody>
      </p:sp>
      <p:sp>
        <p:nvSpPr>
          <p:cNvPr id="5" name="TextovéPole 4"/>
          <p:cNvSpPr txBox="1"/>
          <p:nvPr/>
        </p:nvSpPr>
        <p:spPr>
          <a:xfrm>
            <a:off x="1979712" y="1667584"/>
            <a:ext cx="1011815" cy="369332"/>
          </a:xfrm>
          <a:prstGeom prst="rect">
            <a:avLst/>
          </a:prstGeom>
          <a:noFill/>
        </p:spPr>
        <p:txBody>
          <a:bodyPr wrap="none" rtlCol="0">
            <a:spAutoFit/>
          </a:bodyPr>
          <a:lstStyle/>
          <a:p>
            <a:r>
              <a:rPr lang="cs-CZ" b="1" dirty="0"/>
              <a:t>70 (82%)</a:t>
            </a:r>
          </a:p>
        </p:txBody>
      </p:sp>
      <p:sp>
        <p:nvSpPr>
          <p:cNvPr id="6" name="TextovéPole 5"/>
          <p:cNvSpPr txBox="1"/>
          <p:nvPr/>
        </p:nvSpPr>
        <p:spPr>
          <a:xfrm>
            <a:off x="6224481" y="1667584"/>
            <a:ext cx="1011815" cy="369332"/>
          </a:xfrm>
          <a:prstGeom prst="rect">
            <a:avLst/>
          </a:prstGeom>
          <a:noFill/>
        </p:spPr>
        <p:txBody>
          <a:bodyPr wrap="none" rtlCol="0">
            <a:spAutoFit/>
          </a:bodyPr>
          <a:lstStyle/>
          <a:p>
            <a:r>
              <a:rPr lang="cs-CZ" b="1" dirty="0"/>
              <a:t>68 (78%)</a:t>
            </a:r>
          </a:p>
        </p:txBody>
      </p:sp>
      <p:sp>
        <p:nvSpPr>
          <p:cNvPr id="7" name="TextovéPole 6"/>
          <p:cNvSpPr txBox="1"/>
          <p:nvPr/>
        </p:nvSpPr>
        <p:spPr>
          <a:xfrm>
            <a:off x="3851920" y="2346434"/>
            <a:ext cx="1322798" cy="369332"/>
          </a:xfrm>
          <a:prstGeom prst="rect">
            <a:avLst/>
          </a:prstGeom>
          <a:noFill/>
          <a:ln>
            <a:solidFill>
              <a:schemeClr val="tx1"/>
            </a:solidFill>
          </a:ln>
        </p:spPr>
        <p:txBody>
          <a:bodyPr wrap="none" rtlCol="0">
            <a:spAutoFit/>
          </a:bodyPr>
          <a:lstStyle/>
          <a:p>
            <a:pPr algn="ctr"/>
            <a:r>
              <a:rPr lang="cs-CZ" dirty="0"/>
              <a:t>Přímo do SR</a:t>
            </a:r>
          </a:p>
        </p:txBody>
      </p:sp>
      <p:sp>
        <p:nvSpPr>
          <p:cNvPr id="8" name="TextovéPole 7"/>
          <p:cNvSpPr txBox="1"/>
          <p:nvPr/>
        </p:nvSpPr>
        <p:spPr>
          <a:xfrm>
            <a:off x="3851920" y="2994506"/>
            <a:ext cx="1616340" cy="369332"/>
          </a:xfrm>
          <a:prstGeom prst="rect">
            <a:avLst/>
          </a:prstGeom>
          <a:noFill/>
          <a:ln>
            <a:solidFill>
              <a:schemeClr val="tx1"/>
            </a:solidFill>
          </a:ln>
        </p:spPr>
        <p:txBody>
          <a:bodyPr wrap="none" rtlCol="0">
            <a:spAutoFit/>
          </a:bodyPr>
          <a:lstStyle/>
          <a:p>
            <a:pPr algn="ctr"/>
            <a:r>
              <a:rPr lang="cs-CZ" dirty="0"/>
              <a:t>Konverze do AT</a:t>
            </a:r>
          </a:p>
        </p:txBody>
      </p:sp>
      <p:cxnSp>
        <p:nvCxnSpPr>
          <p:cNvPr id="9" name="Přímá spojnice se šipkou 8"/>
          <p:cNvCxnSpPr/>
          <p:nvPr/>
        </p:nvCxnSpPr>
        <p:spPr>
          <a:xfrm>
            <a:off x="4139952" y="2076986"/>
            <a:ext cx="0" cy="2694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292080" y="2076986"/>
            <a:ext cx="0" cy="9175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979712" y="2346434"/>
            <a:ext cx="1000595" cy="369332"/>
          </a:xfrm>
          <a:prstGeom prst="rect">
            <a:avLst/>
          </a:prstGeom>
          <a:solidFill>
            <a:schemeClr val="accent5">
              <a:lumMod val="20000"/>
              <a:lumOff val="80000"/>
            </a:schemeClr>
          </a:solidFill>
        </p:spPr>
        <p:txBody>
          <a:bodyPr wrap="none" rtlCol="0">
            <a:spAutoFit/>
          </a:bodyPr>
          <a:lstStyle/>
          <a:p>
            <a:r>
              <a:rPr lang="cs-CZ" dirty="0"/>
              <a:t>  9 (13%)</a:t>
            </a:r>
          </a:p>
        </p:txBody>
      </p:sp>
      <p:sp>
        <p:nvSpPr>
          <p:cNvPr id="12" name="TextovéPole 11"/>
          <p:cNvSpPr txBox="1"/>
          <p:nvPr/>
        </p:nvSpPr>
        <p:spPr>
          <a:xfrm>
            <a:off x="6228184" y="2346434"/>
            <a:ext cx="1000595" cy="369332"/>
          </a:xfrm>
          <a:prstGeom prst="rect">
            <a:avLst/>
          </a:prstGeom>
          <a:solidFill>
            <a:schemeClr val="accent5">
              <a:lumMod val="20000"/>
              <a:lumOff val="80000"/>
            </a:schemeClr>
          </a:solidFill>
        </p:spPr>
        <p:txBody>
          <a:bodyPr wrap="none" rtlCol="0">
            <a:spAutoFit/>
          </a:bodyPr>
          <a:lstStyle/>
          <a:p>
            <a:r>
              <a:rPr lang="cs-CZ" dirty="0"/>
              <a:t>  7 (10%)</a:t>
            </a:r>
          </a:p>
        </p:txBody>
      </p:sp>
      <p:sp>
        <p:nvSpPr>
          <p:cNvPr id="13" name="TextovéPole 12"/>
          <p:cNvSpPr txBox="1"/>
          <p:nvPr/>
        </p:nvSpPr>
        <p:spPr>
          <a:xfrm>
            <a:off x="1907704" y="2994506"/>
            <a:ext cx="1011815" cy="369332"/>
          </a:xfrm>
          <a:prstGeom prst="rect">
            <a:avLst/>
          </a:prstGeom>
          <a:noFill/>
        </p:spPr>
        <p:txBody>
          <a:bodyPr wrap="none" rtlCol="0">
            <a:spAutoFit/>
          </a:bodyPr>
          <a:lstStyle/>
          <a:p>
            <a:r>
              <a:rPr lang="cs-CZ" dirty="0"/>
              <a:t>61 (87%)</a:t>
            </a:r>
          </a:p>
        </p:txBody>
      </p:sp>
      <p:sp>
        <p:nvSpPr>
          <p:cNvPr id="14" name="TextovéPole 13"/>
          <p:cNvSpPr txBox="1"/>
          <p:nvPr/>
        </p:nvSpPr>
        <p:spPr>
          <a:xfrm>
            <a:off x="6331755" y="2994506"/>
            <a:ext cx="1011815" cy="369332"/>
          </a:xfrm>
          <a:prstGeom prst="rect">
            <a:avLst/>
          </a:prstGeom>
          <a:noFill/>
        </p:spPr>
        <p:txBody>
          <a:bodyPr wrap="none" rtlCol="0">
            <a:spAutoFit/>
          </a:bodyPr>
          <a:lstStyle/>
          <a:p>
            <a:r>
              <a:rPr lang="cs-CZ" dirty="0"/>
              <a:t>61 (80%)</a:t>
            </a:r>
          </a:p>
        </p:txBody>
      </p:sp>
      <p:sp>
        <p:nvSpPr>
          <p:cNvPr id="15" name="TextovéPole 14"/>
          <p:cNvSpPr txBox="1"/>
          <p:nvPr/>
        </p:nvSpPr>
        <p:spPr>
          <a:xfrm>
            <a:off x="3851920" y="4115856"/>
            <a:ext cx="1616340" cy="400110"/>
          </a:xfrm>
          <a:prstGeom prst="rect">
            <a:avLst/>
          </a:prstGeom>
          <a:noFill/>
          <a:ln>
            <a:solidFill>
              <a:schemeClr val="tx1"/>
            </a:solidFill>
          </a:ln>
        </p:spPr>
        <p:txBody>
          <a:bodyPr wrap="square" rtlCol="0">
            <a:spAutoFit/>
          </a:bodyPr>
          <a:lstStyle/>
          <a:p>
            <a:pPr algn="ctr"/>
            <a:r>
              <a:rPr lang="cs-CZ" sz="2000" b="1" dirty="0"/>
              <a:t>Obnovení SR</a:t>
            </a:r>
          </a:p>
        </p:txBody>
      </p:sp>
      <p:sp>
        <p:nvSpPr>
          <p:cNvPr id="16" name="TextovéPole 15"/>
          <p:cNvSpPr txBox="1"/>
          <p:nvPr/>
        </p:nvSpPr>
        <p:spPr>
          <a:xfrm>
            <a:off x="1907704" y="4146634"/>
            <a:ext cx="1011815" cy="369332"/>
          </a:xfrm>
          <a:prstGeom prst="rect">
            <a:avLst/>
          </a:prstGeom>
          <a:noFill/>
        </p:spPr>
        <p:txBody>
          <a:bodyPr wrap="none" rtlCol="0">
            <a:spAutoFit/>
          </a:bodyPr>
          <a:lstStyle/>
          <a:p>
            <a:r>
              <a:rPr lang="cs-CZ" b="1" dirty="0"/>
              <a:t>54 (64%)</a:t>
            </a:r>
          </a:p>
        </p:txBody>
      </p:sp>
      <p:sp>
        <p:nvSpPr>
          <p:cNvPr id="17" name="TextovéPole 16"/>
          <p:cNvSpPr txBox="1"/>
          <p:nvPr/>
        </p:nvSpPr>
        <p:spPr>
          <a:xfrm>
            <a:off x="6296489" y="4146634"/>
            <a:ext cx="1011815" cy="369332"/>
          </a:xfrm>
          <a:prstGeom prst="rect">
            <a:avLst/>
          </a:prstGeom>
          <a:noFill/>
        </p:spPr>
        <p:txBody>
          <a:bodyPr wrap="none" rtlCol="0">
            <a:spAutoFit/>
          </a:bodyPr>
          <a:lstStyle/>
          <a:p>
            <a:r>
              <a:rPr lang="cs-CZ" b="1" dirty="0"/>
              <a:t>46 (53%)</a:t>
            </a:r>
          </a:p>
        </p:txBody>
      </p:sp>
      <p:sp>
        <p:nvSpPr>
          <p:cNvPr id="18" name="Šipka doprava 17"/>
          <p:cNvSpPr/>
          <p:nvPr/>
        </p:nvSpPr>
        <p:spPr>
          <a:xfrm>
            <a:off x="5580112" y="1826989"/>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rot="10800000">
            <a:off x="3131840" y="1826989"/>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p:cNvSpPr txBox="1"/>
          <p:nvPr/>
        </p:nvSpPr>
        <p:spPr>
          <a:xfrm>
            <a:off x="179512" y="2067694"/>
            <a:ext cx="629339" cy="954107"/>
          </a:xfrm>
          <a:prstGeom prst="rect">
            <a:avLst/>
          </a:prstGeom>
          <a:noFill/>
        </p:spPr>
        <p:txBody>
          <a:bodyPr wrap="none" rtlCol="0">
            <a:spAutoFit/>
          </a:bodyPr>
          <a:lstStyle/>
          <a:p>
            <a:r>
              <a:rPr lang="cs-CZ" sz="1400" dirty="0"/>
              <a:t>IPŽ - 0</a:t>
            </a:r>
          </a:p>
          <a:p>
            <a:r>
              <a:rPr lang="cs-CZ" sz="1400" dirty="0"/>
              <a:t>LS  - 4</a:t>
            </a:r>
          </a:p>
          <a:p>
            <a:r>
              <a:rPr lang="cs-CZ" sz="1400" dirty="0"/>
              <a:t>CS - 1</a:t>
            </a:r>
          </a:p>
          <a:p>
            <a:r>
              <a:rPr lang="cs-CZ" sz="1400" dirty="0"/>
              <a:t>PS - 4</a:t>
            </a:r>
          </a:p>
        </p:txBody>
      </p:sp>
      <p:sp>
        <p:nvSpPr>
          <p:cNvPr id="21" name="TextovéPole 20"/>
          <p:cNvSpPr txBox="1"/>
          <p:nvPr/>
        </p:nvSpPr>
        <p:spPr>
          <a:xfrm>
            <a:off x="8335149" y="2067694"/>
            <a:ext cx="629339" cy="954107"/>
          </a:xfrm>
          <a:prstGeom prst="rect">
            <a:avLst/>
          </a:prstGeom>
          <a:noFill/>
        </p:spPr>
        <p:txBody>
          <a:bodyPr wrap="none" rtlCol="0">
            <a:spAutoFit/>
          </a:bodyPr>
          <a:lstStyle/>
          <a:p>
            <a:r>
              <a:rPr lang="cs-CZ" sz="1400" dirty="0"/>
              <a:t>IPŽ - 1</a:t>
            </a:r>
          </a:p>
          <a:p>
            <a:r>
              <a:rPr lang="cs-CZ" sz="1400" dirty="0"/>
              <a:t>LS  - 2</a:t>
            </a:r>
          </a:p>
          <a:p>
            <a:r>
              <a:rPr lang="cs-CZ" sz="1400" dirty="0"/>
              <a:t>CS - 0</a:t>
            </a:r>
          </a:p>
          <a:p>
            <a:r>
              <a:rPr lang="cs-CZ" sz="1400" dirty="0"/>
              <a:t>PS - 4</a:t>
            </a:r>
          </a:p>
        </p:txBody>
      </p:sp>
      <p:sp>
        <p:nvSpPr>
          <p:cNvPr id="22" name="Šipka doprava 21"/>
          <p:cNvSpPr/>
          <p:nvPr/>
        </p:nvSpPr>
        <p:spPr>
          <a:xfrm rot="10800000">
            <a:off x="899592" y="2427734"/>
            <a:ext cx="1008112" cy="184666"/>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prava 22"/>
          <p:cNvSpPr/>
          <p:nvPr/>
        </p:nvSpPr>
        <p:spPr>
          <a:xfrm>
            <a:off x="7344308" y="2427734"/>
            <a:ext cx="990841" cy="184666"/>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se šipkou 23"/>
          <p:cNvCxnSpPr/>
          <p:nvPr/>
        </p:nvCxnSpPr>
        <p:spPr>
          <a:xfrm flipH="1">
            <a:off x="6804248" y="3864120"/>
            <a:ext cx="1851" cy="3638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843808" y="2797066"/>
            <a:ext cx="0" cy="14308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209080" y="3507854"/>
            <a:ext cx="418704" cy="369332"/>
          </a:xfrm>
          <a:prstGeom prst="rect">
            <a:avLst/>
          </a:prstGeom>
          <a:solidFill>
            <a:schemeClr val="accent5">
              <a:lumMod val="20000"/>
              <a:lumOff val="80000"/>
            </a:schemeClr>
          </a:solidFill>
        </p:spPr>
        <p:txBody>
          <a:bodyPr wrap="none" rtlCol="0">
            <a:spAutoFit/>
          </a:bodyPr>
          <a:lstStyle/>
          <a:p>
            <a:r>
              <a:rPr lang="cs-CZ" dirty="0"/>
              <a:t>45</a:t>
            </a:r>
          </a:p>
        </p:txBody>
      </p:sp>
      <p:sp>
        <p:nvSpPr>
          <p:cNvPr id="27" name="TextovéPole 26"/>
          <p:cNvSpPr txBox="1"/>
          <p:nvPr/>
        </p:nvSpPr>
        <p:spPr>
          <a:xfrm>
            <a:off x="6601568" y="3498562"/>
            <a:ext cx="418704" cy="369332"/>
          </a:xfrm>
          <a:prstGeom prst="rect">
            <a:avLst/>
          </a:prstGeom>
          <a:solidFill>
            <a:schemeClr val="accent5">
              <a:lumMod val="20000"/>
              <a:lumOff val="80000"/>
            </a:schemeClr>
          </a:solidFill>
        </p:spPr>
        <p:txBody>
          <a:bodyPr wrap="none" rtlCol="0">
            <a:spAutoFit/>
          </a:bodyPr>
          <a:lstStyle/>
          <a:p>
            <a:r>
              <a:rPr lang="cs-CZ" dirty="0"/>
              <a:t>39</a:t>
            </a:r>
          </a:p>
        </p:txBody>
      </p:sp>
      <p:cxnSp>
        <p:nvCxnSpPr>
          <p:cNvPr id="28" name="Přímá spojnice se šipkou 27"/>
          <p:cNvCxnSpPr/>
          <p:nvPr/>
        </p:nvCxnSpPr>
        <p:spPr>
          <a:xfrm>
            <a:off x="6372200" y="2797066"/>
            <a:ext cx="0" cy="14308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endCxn id="11" idx="2"/>
          </p:cNvCxnSpPr>
          <p:nvPr/>
        </p:nvCxnSpPr>
        <p:spPr>
          <a:xfrm flipH="1" flipV="1">
            <a:off x="2480010" y="2715766"/>
            <a:ext cx="363798" cy="813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flipV="1">
            <a:off x="6364683" y="2715766"/>
            <a:ext cx="363799" cy="1126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3851920" y="4691920"/>
            <a:ext cx="1616340" cy="400110"/>
          </a:xfrm>
          <a:prstGeom prst="rect">
            <a:avLst/>
          </a:prstGeom>
          <a:noFill/>
          <a:ln>
            <a:solidFill>
              <a:schemeClr val="tx1"/>
            </a:solidFill>
          </a:ln>
        </p:spPr>
        <p:txBody>
          <a:bodyPr wrap="square" rtlCol="0">
            <a:spAutoFit/>
          </a:bodyPr>
          <a:lstStyle/>
          <a:p>
            <a:pPr algn="ctr"/>
            <a:r>
              <a:rPr lang="cs-CZ" sz="2000" dirty="0"/>
              <a:t>EKV</a:t>
            </a:r>
          </a:p>
        </p:txBody>
      </p:sp>
      <p:sp>
        <p:nvSpPr>
          <p:cNvPr id="34" name="TextovéPole 33"/>
          <p:cNvSpPr txBox="1"/>
          <p:nvPr/>
        </p:nvSpPr>
        <p:spPr>
          <a:xfrm>
            <a:off x="1907704" y="4722698"/>
            <a:ext cx="1011815" cy="369332"/>
          </a:xfrm>
          <a:prstGeom prst="rect">
            <a:avLst/>
          </a:prstGeom>
          <a:noFill/>
        </p:spPr>
        <p:txBody>
          <a:bodyPr wrap="none" rtlCol="0">
            <a:spAutoFit/>
          </a:bodyPr>
          <a:lstStyle/>
          <a:p>
            <a:r>
              <a:rPr lang="cs-CZ" dirty="0"/>
              <a:t>28 (33%)</a:t>
            </a:r>
          </a:p>
        </p:txBody>
      </p:sp>
      <p:sp>
        <p:nvSpPr>
          <p:cNvPr id="35" name="TextovéPole 34"/>
          <p:cNvSpPr txBox="1"/>
          <p:nvPr/>
        </p:nvSpPr>
        <p:spPr>
          <a:xfrm>
            <a:off x="6300192" y="4722698"/>
            <a:ext cx="1011815" cy="369332"/>
          </a:xfrm>
          <a:prstGeom prst="rect">
            <a:avLst/>
          </a:prstGeom>
          <a:noFill/>
        </p:spPr>
        <p:txBody>
          <a:bodyPr wrap="none" rtlCol="0">
            <a:spAutoFit/>
          </a:bodyPr>
          <a:lstStyle/>
          <a:p>
            <a:r>
              <a:rPr lang="cs-CZ" dirty="0"/>
              <a:t>35 (40%)</a:t>
            </a:r>
          </a:p>
        </p:txBody>
      </p:sp>
      <p:sp>
        <p:nvSpPr>
          <p:cNvPr id="38" name="TextovéPole 37"/>
          <p:cNvSpPr txBox="1"/>
          <p:nvPr/>
        </p:nvSpPr>
        <p:spPr>
          <a:xfrm>
            <a:off x="3849515" y="3507854"/>
            <a:ext cx="1621149" cy="369332"/>
          </a:xfrm>
          <a:prstGeom prst="rect">
            <a:avLst/>
          </a:prstGeom>
          <a:noFill/>
          <a:ln>
            <a:solidFill>
              <a:schemeClr val="tx1"/>
            </a:solidFill>
          </a:ln>
        </p:spPr>
        <p:txBody>
          <a:bodyPr wrap="none" rtlCol="0">
            <a:spAutoFit/>
          </a:bodyPr>
          <a:lstStyle/>
          <a:p>
            <a:pPr algn="ctr"/>
            <a:r>
              <a:rPr lang="cs-CZ" dirty="0"/>
              <a:t>Konverze AT-SR</a:t>
            </a:r>
          </a:p>
        </p:txBody>
      </p:sp>
      <p:cxnSp>
        <p:nvCxnSpPr>
          <p:cNvPr id="39" name="Přímá spojnice se šipkou 38"/>
          <p:cNvCxnSpPr/>
          <p:nvPr/>
        </p:nvCxnSpPr>
        <p:spPr>
          <a:xfrm flipH="1">
            <a:off x="2409909" y="3864120"/>
            <a:ext cx="1851" cy="3638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Šipka doprava 39"/>
          <p:cNvSpPr/>
          <p:nvPr/>
        </p:nvSpPr>
        <p:spPr>
          <a:xfrm>
            <a:off x="5580112" y="4275261"/>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Šipka doprava 40"/>
          <p:cNvSpPr/>
          <p:nvPr/>
        </p:nvSpPr>
        <p:spPr>
          <a:xfrm rot="10800000">
            <a:off x="3131841" y="4275261"/>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Šipka doprava 41"/>
          <p:cNvSpPr/>
          <p:nvPr/>
        </p:nvSpPr>
        <p:spPr>
          <a:xfrm rot="10800000">
            <a:off x="3131841" y="2475060"/>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rot="10800000">
            <a:off x="3131841" y="3651870"/>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a:off x="5580112" y="2475061"/>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Šipka doprava 44"/>
          <p:cNvSpPr/>
          <p:nvPr/>
        </p:nvSpPr>
        <p:spPr>
          <a:xfrm>
            <a:off x="5580112" y="3651870"/>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Šipka doprava 45"/>
          <p:cNvSpPr/>
          <p:nvPr/>
        </p:nvSpPr>
        <p:spPr>
          <a:xfrm>
            <a:off x="5580112" y="4876006"/>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Šipka doprava 46"/>
          <p:cNvSpPr/>
          <p:nvPr/>
        </p:nvSpPr>
        <p:spPr>
          <a:xfrm>
            <a:off x="5580112" y="3147814"/>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rot="10800000">
            <a:off x="3131841" y="3147814"/>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Šipka doprava 48"/>
          <p:cNvSpPr/>
          <p:nvPr/>
        </p:nvSpPr>
        <p:spPr>
          <a:xfrm rot="10800000">
            <a:off x="3131841" y="4876006"/>
            <a:ext cx="576064" cy="96689"/>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179512" y="51470"/>
            <a:ext cx="8964488" cy="461665"/>
          </a:xfrm>
          <a:prstGeom prst="rect">
            <a:avLst/>
          </a:prstGeom>
          <a:noFill/>
        </p:spPr>
        <p:txBody>
          <a:bodyPr wrap="square" rtlCol="0">
            <a:spAutoFit/>
          </a:bodyPr>
          <a:lstStyle/>
          <a:p>
            <a:r>
              <a:rPr lang="cs-CZ" sz="2400" dirty="0"/>
              <a:t>2019-2021 - Prospektivní randomizovaná studie -172 pacientů s LSPAF</a:t>
            </a:r>
          </a:p>
        </p:txBody>
      </p:sp>
      <p:pic>
        <p:nvPicPr>
          <p:cNvPr id="52" name="Obrázek 51"/>
          <p:cNvPicPr>
            <a:picLocks noChangeAspect="1"/>
          </p:cNvPicPr>
          <p:nvPr/>
        </p:nvPicPr>
        <p:blipFill rotWithShape="1">
          <a:blip r:embed="rId2" cstate="print">
            <a:extLst>
              <a:ext uri="{28A0092B-C50C-407E-A947-70E740481C1C}">
                <a14:useLocalDpi xmlns:a14="http://schemas.microsoft.com/office/drawing/2010/main" val="0"/>
              </a:ext>
            </a:extLst>
          </a:blip>
          <a:srcRect l="24577" t="33078" r="44745" b="37544"/>
          <a:stretch/>
        </p:blipFill>
        <p:spPr>
          <a:xfrm>
            <a:off x="35496" y="778397"/>
            <a:ext cx="1375521" cy="1001265"/>
          </a:xfrm>
          <a:prstGeom prst="rect">
            <a:avLst/>
          </a:prstGeom>
          <a:ln>
            <a:solidFill>
              <a:schemeClr val="tx1"/>
            </a:solidFill>
          </a:ln>
        </p:spPr>
      </p:pic>
    </p:spTree>
    <p:extLst>
      <p:ext uri="{BB962C8B-B14F-4D97-AF65-F5344CB8AC3E}">
        <p14:creationId xmlns:p14="http://schemas.microsoft.com/office/powerpoint/2010/main" val="214632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51470"/>
            <a:ext cx="8964488" cy="461665"/>
          </a:xfrm>
          <a:prstGeom prst="rect">
            <a:avLst/>
          </a:prstGeom>
          <a:noFill/>
        </p:spPr>
        <p:txBody>
          <a:bodyPr wrap="square" rtlCol="0">
            <a:spAutoFit/>
          </a:bodyPr>
          <a:lstStyle/>
          <a:p>
            <a:r>
              <a:rPr lang="cs-CZ" sz="2400" dirty="0"/>
              <a:t>Význam plicních žil při první </a:t>
            </a:r>
            <a:r>
              <a:rPr lang="cs-CZ" sz="2400" dirty="0" err="1"/>
              <a:t>reablaci</a:t>
            </a:r>
            <a:r>
              <a:rPr lang="cs-CZ" sz="2400" dirty="0"/>
              <a:t> po předchozí ablaci LSPAF </a:t>
            </a:r>
          </a:p>
        </p:txBody>
      </p:sp>
      <p:sp>
        <p:nvSpPr>
          <p:cNvPr id="3" name="TextovéPole 2"/>
          <p:cNvSpPr txBox="1"/>
          <p:nvPr/>
        </p:nvSpPr>
        <p:spPr>
          <a:xfrm>
            <a:off x="2411760" y="996280"/>
            <a:ext cx="1907510" cy="923330"/>
          </a:xfrm>
          <a:prstGeom prst="rect">
            <a:avLst/>
          </a:prstGeom>
          <a:solidFill>
            <a:schemeClr val="accent5">
              <a:lumMod val="20000"/>
              <a:lumOff val="80000"/>
            </a:schemeClr>
          </a:solidFill>
          <a:ln>
            <a:solidFill>
              <a:schemeClr val="accent1"/>
            </a:solidFill>
          </a:ln>
        </p:spPr>
        <p:txBody>
          <a:bodyPr wrap="none" rtlCol="0">
            <a:spAutoFit/>
          </a:bodyPr>
          <a:lstStyle/>
          <a:p>
            <a:pPr algn="ctr"/>
            <a:r>
              <a:rPr lang="cs-CZ" dirty="0"/>
              <a:t>n=76 (46%) ze 164</a:t>
            </a:r>
          </a:p>
          <a:p>
            <a:pPr algn="ctr"/>
            <a:r>
              <a:rPr lang="cs-CZ" dirty="0"/>
              <a:t>1. ablace STSF/AI</a:t>
            </a:r>
          </a:p>
          <a:p>
            <a:pPr algn="ctr"/>
            <a:r>
              <a:rPr lang="cs-CZ" dirty="0"/>
              <a:t>2018-2012 </a:t>
            </a:r>
          </a:p>
        </p:txBody>
      </p:sp>
      <p:sp>
        <p:nvSpPr>
          <p:cNvPr id="4" name="TextovéPole 3"/>
          <p:cNvSpPr txBox="1"/>
          <p:nvPr/>
        </p:nvSpPr>
        <p:spPr>
          <a:xfrm>
            <a:off x="4860032" y="996280"/>
            <a:ext cx="1914306" cy="923330"/>
          </a:xfrm>
          <a:prstGeom prst="rect">
            <a:avLst/>
          </a:prstGeom>
          <a:solidFill>
            <a:schemeClr val="accent5">
              <a:lumMod val="20000"/>
              <a:lumOff val="80000"/>
            </a:schemeClr>
          </a:solidFill>
          <a:ln>
            <a:solidFill>
              <a:schemeClr val="accent1"/>
            </a:solidFill>
          </a:ln>
        </p:spPr>
        <p:txBody>
          <a:bodyPr wrap="none" rtlCol="0">
            <a:spAutoFit/>
          </a:bodyPr>
          <a:lstStyle/>
          <a:p>
            <a:pPr algn="ctr"/>
            <a:r>
              <a:rPr lang="cs-CZ" dirty="0"/>
              <a:t>n=115 (56%) z 204</a:t>
            </a:r>
          </a:p>
          <a:p>
            <a:pPr marL="342900" indent="-342900" algn="ctr">
              <a:buAutoNum type="arabicPeriod"/>
            </a:pPr>
            <a:r>
              <a:rPr lang="cs-CZ" dirty="0"/>
              <a:t>ablace  TC</a:t>
            </a:r>
          </a:p>
          <a:p>
            <a:pPr marL="342900" indent="-342900" algn="ctr">
              <a:buAutoNum type="arabicPeriod"/>
            </a:pPr>
            <a:r>
              <a:rPr lang="cs-CZ" dirty="0"/>
              <a:t>2006-2011</a:t>
            </a:r>
          </a:p>
        </p:txBody>
      </p:sp>
      <p:sp>
        <p:nvSpPr>
          <p:cNvPr id="5" name="TextovéPole 4"/>
          <p:cNvSpPr txBox="1"/>
          <p:nvPr/>
        </p:nvSpPr>
        <p:spPr>
          <a:xfrm>
            <a:off x="179512" y="2063626"/>
            <a:ext cx="7571303" cy="2862322"/>
          </a:xfrm>
          <a:prstGeom prst="rect">
            <a:avLst/>
          </a:prstGeom>
          <a:noFill/>
        </p:spPr>
        <p:txBody>
          <a:bodyPr wrap="none" rtlCol="0">
            <a:spAutoFit/>
          </a:bodyPr>
          <a:lstStyle/>
          <a:p>
            <a:r>
              <a:rPr lang="cs-CZ" dirty="0"/>
              <a:t>Recidivující  FS		    33%                                      41%</a:t>
            </a:r>
          </a:p>
          <a:p>
            <a:r>
              <a:rPr lang="cs-CZ" dirty="0"/>
              <a:t>Recidivující AT		    67%	                                59%</a:t>
            </a:r>
          </a:p>
          <a:p>
            <a:r>
              <a:rPr lang="cs-CZ" dirty="0"/>
              <a:t>Obnovení SR 		    86%		               85%</a:t>
            </a:r>
          </a:p>
          <a:p>
            <a:endParaRPr lang="cs-CZ" dirty="0"/>
          </a:p>
          <a:p>
            <a:r>
              <a:rPr lang="cs-CZ" dirty="0"/>
              <a:t>Kompletní IPŽ                                62%                                      63%</a:t>
            </a:r>
          </a:p>
          <a:p>
            <a:r>
              <a:rPr lang="cs-CZ" dirty="0"/>
              <a:t>Okrajová </a:t>
            </a:r>
            <a:r>
              <a:rPr lang="cs-CZ" dirty="0" err="1"/>
              <a:t>rekonexe</a:t>
            </a:r>
            <a:r>
              <a:rPr lang="cs-CZ" dirty="0"/>
              <a:t> ≥1 PŽ             30%                                      23%</a:t>
            </a:r>
          </a:p>
          <a:p>
            <a:r>
              <a:rPr lang="cs-CZ" dirty="0"/>
              <a:t>Aktivní </a:t>
            </a:r>
            <a:r>
              <a:rPr lang="cs-CZ" dirty="0" err="1"/>
              <a:t>rekonexe</a:t>
            </a:r>
            <a:r>
              <a:rPr lang="cs-CZ" dirty="0"/>
              <a:t> ≥1 PŽ                  8%                                       14%</a:t>
            </a:r>
          </a:p>
          <a:p>
            <a:endParaRPr lang="cs-CZ" dirty="0"/>
          </a:p>
          <a:p>
            <a:r>
              <a:rPr lang="cs-CZ" dirty="0"/>
              <a:t>Blokáda stropu LS		    57%		               53% 		</a:t>
            </a:r>
          </a:p>
          <a:p>
            <a:r>
              <a:rPr lang="cs-CZ" dirty="0"/>
              <a:t>Blokáda mitrálního </a:t>
            </a:r>
            <a:r>
              <a:rPr lang="cs-CZ" dirty="0" err="1"/>
              <a:t>isthmu</a:t>
            </a:r>
            <a:r>
              <a:rPr lang="cs-CZ" dirty="0"/>
              <a:t> 	    42%		               43%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140" y="2430512"/>
            <a:ext cx="2432749" cy="1505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217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985827"/>
            <a:ext cx="8712968" cy="3170099"/>
          </a:xfrm>
          <a:prstGeom prst="rect">
            <a:avLst/>
          </a:prstGeom>
          <a:noFill/>
        </p:spPr>
        <p:txBody>
          <a:bodyPr wrap="square" rtlCol="0">
            <a:spAutoFit/>
          </a:bodyPr>
          <a:lstStyle/>
          <a:p>
            <a:pPr marL="342900" indent="-342900">
              <a:buFont typeface="Arial" panose="020B0604020202020204" pitchFamily="34" charset="0"/>
              <a:buChar char="•"/>
            </a:pPr>
            <a:r>
              <a:rPr lang="cs-CZ" sz="2000" dirty="0"/>
              <a:t>Dominantní v udržování perzistentní FS jsou lokalizované zdroje mimo PŽ</a:t>
            </a:r>
          </a:p>
          <a:p>
            <a:pPr marL="342900" indent="-342900">
              <a:buFont typeface="Arial" panose="020B0604020202020204" pitchFamily="34" charset="0"/>
              <a:buChar char="•"/>
            </a:pPr>
            <a:endParaRPr lang="cs-CZ" sz="2000" dirty="0"/>
          </a:p>
          <a:p>
            <a:pPr marL="342900" indent="-342900">
              <a:buFont typeface="Arial" panose="020B0604020202020204" pitchFamily="34" charset="0"/>
              <a:buChar char="•"/>
            </a:pPr>
            <a:r>
              <a:rPr lang="cs-CZ" sz="2000" dirty="0"/>
              <a:t>Schématické ablace (IPŽ a linie pro </a:t>
            </a:r>
            <a:r>
              <a:rPr lang="cs-CZ" sz="2000" dirty="0" err="1"/>
              <a:t>makroreentry</a:t>
            </a:r>
            <a:r>
              <a:rPr lang="cs-CZ" sz="2000" dirty="0"/>
              <a:t> AT) jsou součástí ablace, ale samotné jsou často nedostatečné</a:t>
            </a:r>
          </a:p>
          <a:p>
            <a:pPr marL="342900" indent="-34290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Většina ablačních konverzí FS se děje přes intermediární AT, dominantně   lokalizované zdroje, o jejich odstranění vypovídají funkční end-pointy</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Po extenzivní ablaci s cílovými funkčními </a:t>
            </a:r>
            <a:r>
              <a:rPr lang="cs-CZ" sz="2000" dirty="0" err="1"/>
              <a:t>endpointy</a:t>
            </a:r>
            <a:r>
              <a:rPr lang="cs-CZ" sz="2000" dirty="0"/>
              <a:t> převažují mezi recidivujícími arytmiemi AT a lokalizované zdroje dominují nad </a:t>
            </a:r>
            <a:r>
              <a:rPr lang="cs-CZ" sz="2000" dirty="0" err="1"/>
              <a:t>makroreentry</a:t>
            </a:r>
            <a:r>
              <a:rPr lang="cs-CZ" sz="2000" dirty="0"/>
              <a:t> AT </a:t>
            </a:r>
          </a:p>
        </p:txBody>
      </p:sp>
      <p:sp>
        <p:nvSpPr>
          <p:cNvPr id="4" name="Nadpis 1"/>
          <p:cNvSpPr txBox="1">
            <a:spLocks/>
          </p:cNvSpPr>
          <p:nvPr/>
        </p:nvSpPr>
        <p:spPr>
          <a:xfrm>
            <a:off x="611560" y="51470"/>
            <a:ext cx="8417907" cy="64807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000" dirty="0"/>
              <a:t>Závěr </a:t>
            </a:r>
            <a:endParaRPr lang="en-US" sz="4000" dirty="0"/>
          </a:p>
        </p:txBody>
      </p:sp>
    </p:spTree>
    <p:extLst>
      <p:ext uri="{BB962C8B-B14F-4D97-AF65-F5344CB8AC3E}">
        <p14:creationId xmlns:p14="http://schemas.microsoft.com/office/powerpoint/2010/main" val="406222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11560" y="51470"/>
            <a:ext cx="8417907" cy="64807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000" dirty="0"/>
              <a:t>Závěr </a:t>
            </a:r>
            <a:endParaRPr lang="en-US" sz="4000" dirty="0"/>
          </a:p>
        </p:txBody>
      </p:sp>
      <p:sp>
        <p:nvSpPr>
          <p:cNvPr id="3" name="TextovéPole 2"/>
          <p:cNvSpPr txBox="1"/>
          <p:nvPr/>
        </p:nvSpPr>
        <p:spPr>
          <a:xfrm>
            <a:off x="107505" y="987574"/>
            <a:ext cx="5904656" cy="3477875"/>
          </a:xfrm>
          <a:prstGeom prst="rect">
            <a:avLst/>
          </a:prstGeom>
          <a:noFill/>
        </p:spPr>
        <p:txBody>
          <a:bodyPr wrap="square" rtlCol="0">
            <a:spAutoFit/>
          </a:bodyPr>
          <a:lstStyle/>
          <a:p>
            <a:pPr marL="285750" indent="-285750">
              <a:buFont typeface="Arial" panose="020B0604020202020204" pitchFamily="34" charset="0"/>
              <a:buChar char="•"/>
            </a:pPr>
            <a:r>
              <a:rPr lang="cs-CZ" sz="2000" dirty="0"/>
              <a:t>S termálně účinkujícími energiemi existuje mnoho limitů ablace, která by bezpečně, trvale a bez rizika </a:t>
            </a:r>
            <a:r>
              <a:rPr lang="cs-CZ" sz="2000" dirty="0" err="1"/>
              <a:t>proarytmie</a:t>
            </a:r>
            <a:r>
              <a:rPr lang="cs-CZ" sz="2000" dirty="0"/>
              <a:t> odstraňovala zdroje perzistentní FS</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a:t> Ablační strategie by měly maximálně respektovat zachování základních funkcí síní potřebných pro maximální funkční benefity z obnoveného SR  </a:t>
            </a:r>
          </a:p>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cs-CZ" sz="2000" dirty="0" err="1"/>
              <a:t>Endpointy</a:t>
            </a:r>
            <a:r>
              <a:rPr lang="cs-CZ" sz="2000" dirty="0"/>
              <a:t> výkonu a benefity nových ablačních technologií - konkrétně PFA - v léčbě (dlouhodobé) perzistentní FS je třeba teprve stanovit</a:t>
            </a:r>
            <a:endParaRPr lang="en-US" sz="2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12" r="5088" b="17094"/>
          <a:stretch/>
        </p:blipFill>
        <p:spPr bwMode="auto">
          <a:xfrm>
            <a:off x="6084168" y="1020495"/>
            <a:ext cx="2786469" cy="198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4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06" y="148102"/>
            <a:ext cx="6827588" cy="484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52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47922" y="42759"/>
            <a:ext cx="1399742" cy="1077218"/>
          </a:xfrm>
          <a:prstGeom prst="rect">
            <a:avLst/>
          </a:prstGeom>
          <a:noFill/>
        </p:spPr>
        <p:txBody>
          <a:bodyPr wrap="none" rtlCol="0">
            <a:spAutoFit/>
          </a:bodyPr>
          <a:lstStyle/>
          <a:p>
            <a:r>
              <a:rPr lang="cs-CZ" sz="3200" dirty="0"/>
              <a:t>Ablace </a:t>
            </a:r>
          </a:p>
          <a:p>
            <a:r>
              <a:rPr lang="cs-CZ" sz="3200" dirty="0"/>
              <a:t>FS</a:t>
            </a:r>
            <a:endParaRPr lang="cs-CZ"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704" y="51470"/>
            <a:ext cx="75438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8"/>
          <p:cNvCxnSpPr/>
          <p:nvPr/>
        </p:nvCxnSpPr>
        <p:spPr>
          <a:xfrm>
            <a:off x="1564704" y="771550"/>
            <a:ext cx="1495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347614"/>
            <a:ext cx="1495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1564704" y="2355726"/>
            <a:ext cx="1495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1564704" y="2931790"/>
            <a:ext cx="1495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1547664" y="4876006"/>
            <a:ext cx="1495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1564704" y="3939902"/>
            <a:ext cx="1495128" cy="0"/>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0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125219"/>
            <a:ext cx="7002366" cy="646331"/>
          </a:xfrm>
          <a:prstGeom prst="rect">
            <a:avLst/>
          </a:prstGeom>
          <a:noFill/>
        </p:spPr>
        <p:txBody>
          <a:bodyPr wrap="none" rtlCol="0">
            <a:spAutoFit/>
          </a:bodyPr>
          <a:lstStyle/>
          <a:p>
            <a:r>
              <a:rPr lang="cs-CZ" sz="3600" dirty="0"/>
              <a:t>Srovnávání efektů ablačních strategií</a:t>
            </a:r>
          </a:p>
        </p:txBody>
      </p:sp>
      <p:sp>
        <p:nvSpPr>
          <p:cNvPr id="3" name="TextovéPole 2"/>
          <p:cNvSpPr txBox="1"/>
          <p:nvPr/>
        </p:nvSpPr>
        <p:spPr>
          <a:xfrm>
            <a:off x="539552" y="1419622"/>
            <a:ext cx="8098692" cy="2677656"/>
          </a:xfrm>
          <a:prstGeom prst="rect">
            <a:avLst/>
          </a:prstGeom>
          <a:noFill/>
        </p:spPr>
        <p:txBody>
          <a:bodyPr wrap="none" rtlCol="0">
            <a:spAutoFit/>
          </a:bodyPr>
          <a:lstStyle/>
          <a:p>
            <a:pPr marL="342900" indent="-342900">
              <a:buFont typeface="Arial" panose="020B0604020202020204" pitchFamily="34" charset="0"/>
              <a:buChar char="•"/>
            </a:pPr>
            <a:r>
              <a:rPr lang="cs-CZ" sz="2400" dirty="0"/>
              <a:t>Perzistence (trvání nepřetržité FS, přítomnost SR před ablací)</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a:t>Rezistence na </a:t>
            </a:r>
            <a:r>
              <a:rPr lang="cs-CZ" sz="2400" dirty="0" err="1"/>
              <a:t>antiarytmika</a:t>
            </a:r>
            <a:r>
              <a:rPr lang="cs-CZ" sz="2400" dirty="0"/>
              <a:t> / </a:t>
            </a:r>
            <a:r>
              <a:rPr lang="cs-CZ" sz="2400" dirty="0" err="1"/>
              <a:t>kardioverzi</a:t>
            </a:r>
            <a:endParaRPr lang="cs-CZ" sz="2400" dirty="0"/>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a:t>Objem a strukturální přestavba síní</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a:t>Technické </a:t>
            </a:r>
            <a:r>
              <a:rPr lang="cs-CZ" sz="2400" dirty="0" err="1"/>
              <a:t>endpointy</a:t>
            </a:r>
            <a:r>
              <a:rPr lang="cs-CZ" sz="2400" dirty="0"/>
              <a:t> výkonu (terminace x </a:t>
            </a:r>
            <a:r>
              <a:rPr lang="cs-CZ" sz="2400" dirty="0" err="1"/>
              <a:t>nonterminace</a:t>
            </a:r>
            <a:r>
              <a:rPr lang="cs-CZ" sz="2400" dirty="0"/>
              <a:t> FS)</a:t>
            </a:r>
          </a:p>
        </p:txBody>
      </p:sp>
    </p:spTree>
    <p:extLst>
      <p:ext uri="{BB962C8B-B14F-4D97-AF65-F5344CB8AC3E}">
        <p14:creationId xmlns:p14="http://schemas.microsoft.com/office/powerpoint/2010/main" val="73011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l="18017" t="15274" r="23983" b="5270"/>
          <a:stretch/>
        </p:blipFill>
        <p:spPr>
          <a:xfrm>
            <a:off x="2915816" y="1885574"/>
            <a:ext cx="2897232" cy="2432974"/>
          </a:xfrm>
          <a:prstGeom prst="rect">
            <a:avLst/>
          </a:prstGeom>
          <a:ln>
            <a:noFill/>
          </a:ln>
        </p:spPr>
      </p:pic>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l="19833" t="16207" r="14334" b="5999"/>
          <a:stretch/>
        </p:blipFill>
        <p:spPr>
          <a:xfrm>
            <a:off x="59964" y="1977321"/>
            <a:ext cx="2860426" cy="2129833"/>
          </a:xfrm>
          <a:prstGeom prst="rect">
            <a:avLst/>
          </a:prstGeom>
          <a:ln>
            <a:noFill/>
          </a:ln>
        </p:spPr>
      </p:pic>
      <p:sp>
        <p:nvSpPr>
          <p:cNvPr id="16" name="Obdélník 15"/>
          <p:cNvSpPr/>
          <p:nvPr/>
        </p:nvSpPr>
        <p:spPr>
          <a:xfrm>
            <a:off x="917848" y="1245989"/>
            <a:ext cx="7614592" cy="461665"/>
          </a:xfrm>
          <a:prstGeom prst="rect">
            <a:avLst/>
          </a:prstGeom>
        </p:spPr>
        <p:txBody>
          <a:bodyPr wrap="square">
            <a:spAutoFit/>
          </a:bodyPr>
          <a:lstStyle/>
          <a:p>
            <a:r>
              <a:rPr lang="cs-CZ" sz="2400" i="1" dirty="0"/>
              <a:t>Lokalizované </a:t>
            </a:r>
            <a:r>
              <a:rPr lang="cs-CZ" sz="2400" i="1" dirty="0" err="1"/>
              <a:t>reentry</a:t>
            </a:r>
            <a:r>
              <a:rPr lang="cs-CZ" sz="2400" i="1" dirty="0"/>
              <a:t> okruhy + fokusy (autonomní inervace)</a:t>
            </a:r>
          </a:p>
        </p:txBody>
      </p:sp>
      <p:sp>
        <p:nvSpPr>
          <p:cNvPr id="17" name="Volný tvar 16"/>
          <p:cNvSpPr/>
          <p:nvPr/>
        </p:nvSpPr>
        <p:spPr>
          <a:xfrm>
            <a:off x="722332" y="227415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olný tvar 17"/>
          <p:cNvSpPr/>
          <p:nvPr/>
        </p:nvSpPr>
        <p:spPr>
          <a:xfrm>
            <a:off x="1442412" y="263419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18"/>
          <p:cNvSpPr/>
          <p:nvPr/>
        </p:nvSpPr>
        <p:spPr>
          <a:xfrm>
            <a:off x="1043608" y="371431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1043608" y="332573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395536" y="3469750"/>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22" name="Volný tvar 21"/>
          <p:cNvSpPr/>
          <p:nvPr/>
        </p:nvSpPr>
        <p:spPr>
          <a:xfrm>
            <a:off x="395536" y="296569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23" name="Volný tvar 22"/>
          <p:cNvSpPr/>
          <p:nvPr/>
        </p:nvSpPr>
        <p:spPr>
          <a:xfrm>
            <a:off x="4394740" y="227415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24" name="Volný tvar 23"/>
          <p:cNvSpPr/>
          <p:nvPr/>
        </p:nvSpPr>
        <p:spPr>
          <a:xfrm>
            <a:off x="3962692" y="242655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25" name="Volný tvar 24"/>
          <p:cNvSpPr/>
          <p:nvPr/>
        </p:nvSpPr>
        <p:spPr>
          <a:xfrm>
            <a:off x="4898796" y="2418170"/>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26" name="Volný tvar 25"/>
          <p:cNvSpPr/>
          <p:nvPr/>
        </p:nvSpPr>
        <p:spPr>
          <a:xfrm>
            <a:off x="1907704" y="263419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olný tvar 26"/>
          <p:cNvSpPr/>
          <p:nvPr/>
        </p:nvSpPr>
        <p:spPr>
          <a:xfrm>
            <a:off x="2060104" y="3066242"/>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Volný tvar 27"/>
          <p:cNvSpPr/>
          <p:nvPr/>
        </p:nvSpPr>
        <p:spPr>
          <a:xfrm>
            <a:off x="1619672" y="3325734"/>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Volný tvar 28"/>
          <p:cNvSpPr/>
          <p:nvPr/>
        </p:nvSpPr>
        <p:spPr>
          <a:xfrm>
            <a:off x="3530644" y="2850218"/>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Volný tvar 29"/>
          <p:cNvSpPr/>
          <p:nvPr/>
        </p:nvSpPr>
        <p:spPr>
          <a:xfrm>
            <a:off x="3275856" y="3613766"/>
            <a:ext cx="321276" cy="259492"/>
          </a:xfrm>
          <a:custGeom>
            <a:avLst/>
            <a:gdLst>
              <a:gd name="connsiteX0" fmla="*/ 160638 w 321276"/>
              <a:gd name="connsiteY0" fmla="*/ 74141 h 259492"/>
              <a:gd name="connsiteX1" fmla="*/ 86498 w 321276"/>
              <a:gd name="connsiteY1" fmla="*/ 123568 h 259492"/>
              <a:gd name="connsiteX2" fmla="*/ 98854 w 321276"/>
              <a:gd name="connsiteY2" fmla="*/ 160638 h 259492"/>
              <a:gd name="connsiteX3" fmla="*/ 172995 w 321276"/>
              <a:gd name="connsiteY3" fmla="*/ 185351 h 259492"/>
              <a:gd name="connsiteX4" fmla="*/ 222422 w 321276"/>
              <a:gd name="connsiteY4" fmla="*/ 172995 h 259492"/>
              <a:gd name="connsiteX5" fmla="*/ 234779 w 321276"/>
              <a:gd name="connsiteY5" fmla="*/ 24713 h 259492"/>
              <a:gd name="connsiteX6" fmla="*/ 185352 w 321276"/>
              <a:gd name="connsiteY6" fmla="*/ 12357 h 259492"/>
              <a:gd name="connsiteX7" fmla="*/ 148281 w 321276"/>
              <a:gd name="connsiteY7" fmla="*/ 0 h 259492"/>
              <a:gd name="connsiteX8" fmla="*/ 49427 w 321276"/>
              <a:gd name="connsiteY8" fmla="*/ 12357 h 259492"/>
              <a:gd name="connsiteX9" fmla="*/ 37070 w 321276"/>
              <a:gd name="connsiteY9" fmla="*/ 49427 h 259492"/>
              <a:gd name="connsiteX10" fmla="*/ 0 w 321276"/>
              <a:gd name="connsiteY10" fmla="*/ 123568 h 259492"/>
              <a:gd name="connsiteX11" fmla="*/ 37070 w 321276"/>
              <a:gd name="connsiteY11" fmla="*/ 222422 h 259492"/>
              <a:gd name="connsiteX12" fmla="*/ 111211 w 321276"/>
              <a:gd name="connsiteY12" fmla="*/ 247135 h 259492"/>
              <a:gd name="connsiteX13" fmla="*/ 148281 w 321276"/>
              <a:gd name="connsiteY13" fmla="*/ 259492 h 259492"/>
              <a:gd name="connsiteX14" fmla="*/ 284206 w 321276"/>
              <a:gd name="connsiteY14" fmla="*/ 247135 h 259492"/>
              <a:gd name="connsiteX15" fmla="*/ 308919 w 321276"/>
              <a:gd name="connsiteY15" fmla="*/ 172995 h 259492"/>
              <a:gd name="connsiteX16" fmla="*/ 321276 w 321276"/>
              <a:gd name="connsiteY16" fmla="*/ 135924 h 259492"/>
              <a:gd name="connsiteX17" fmla="*/ 308919 w 321276"/>
              <a:gd name="connsiteY17" fmla="*/ 61784 h 2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276" h="259492">
                <a:moveTo>
                  <a:pt x="160638" y="74141"/>
                </a:moveTo>
                <a:cubicBezTo>
                  <a:pt x="116713" y="82925"/>
                  <a:pt x="86498" y="70371"/>
                  <a:pt x="86498" y="123568"/>
                </a:cubicBezTo>
                <a:cubicBezTo>
                  <a:pt x="86498" y="136593"/>
                  <a:pt x="88255" y="153067"/>
                  <a:pt x="98854" y="160638"/>
                </a:cubicBezTo>
                <a:cubicBezTo>
                  <a:pt x="120052" y="175779"/>
                  <a:pt x="172995" y="185351"/>
                  <a:pt x="172995" y="185351"/>
                </a:cubicBezTo>
                <a:cubicBezTo>
                  <a:pt x="189471" y="181232"/>
                  <a:pt x="208292" y="182415"/>
                  <a:pt x="222422" y="172995"/>
                </a:cubicBezTo>
                <a:cubicBezTo>
                  <a:pt x="267383" y="143021"/>
                  <a:pt x="249881" y="54918"/>
                  <a:pt x="234779" y="24713"/>
                </a:cubicBezTo>
                <a:cubicBezTo>
                  <a:pt x="227184" y="9523"/>
                  <a:pt x="201681" y="17022"/>
                  <a:pt x="185352" y="12357"/>
                </a:cubicBezTo>
                <a:cubicBezTo>
                  <a:pt x="172828" y="8779"/>
                  <a:pt x="160638" y="4119"/>
                  <a:pt x="148281" y="0"/>
                </a:cubicBezTo>
                <a:cubicBezTo>
                  <a:pt x="115330" y="4119"/>
                  <a:pt x="79773" y="-1130"/>
                  <a:pt x="49427" y="12357"/>
                </a:cubicBezTo>
                <a:cubicBezTo>
                  <a:pt x="37525" y="17647"/>
                  <a:pt x="42895" y="37777"/>
                  <a:pt x="37070" y="49427"/>
                </a:cubicBezTo>
                <a:cubicBezTo>
                  <a:pt x="-10837" y="145240"/>
                  <a:pt x="31059" y="30391"/>
                  <a:pt x="0" y="123568"/>
                </a:cubicBezTo>
                <a:cubicBezTo>
                  <a:pt x="4984" y="148486"/>
                  <a:pt x="7981" y="204241"/>
                  <a:pt x="37070" y="222422"/>
                </a:cubicBezTo>
                <a:cubicBezTo>
                  <a:pt x="59161" y="236229"/>
                  <a:pt x="86497" y="238897"/>
                  <a:pt x="111211" y="247135"/>
                </a:cubicBezTo>
                <a:lnTo>
                  <a:pt x="148281" y="259492"/>
                </a:lnTo>
                <a:lnTo>
                  <a:pt x="284206" y="247135"/>
                </a:lnTo>
                <a:cubicBezTo>
                  <a:pt x="307142" y="234785"/>
                  <a:pt x="300681" y="197708"/>
                  <a:pt x="308919" y="172995"/>
                </a:cubicBezTo>
                <a:lnTo>
                  <a:pt x="321276" y="135924"/>
                </a:lnTo>
                <a:cubicBezTo>
                  <a:pt x="308111" y="70102"/>
                  <a:pt x="308919" y="95143"/>
                  <a:pt x="308919" y="61784"/>
                </a:cubicBezTo>
              </a:path>
            </a:pathLst>
          </a:custGeom>
          <a:noFill/>
          <a:ln w="3810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1" name="Obrázek 30"/>
          <p:cNvPicPr>
            <a:picLocks noChangeAspect="1"/>
          </p:cNvPicPr>
          <p:nvPr/>
        </p:nvPicPr>
        <p:blipFill rotWithShape="1">
          <a:blip r:embed="rId4">
            <a:extLst>
              <a:ext uri="{28A0092B-C50C-407E-A947-70E740481C1C}">
                <a14:useLocalDpi xmlns:a14="http://schemas.microsoft.com/office/drawing/2010/main" val="0"/>
              </a:ext>
            </a:extLst>
          </a:blip>
          <a:srcRect t="2233" r="46551" b="50000"/>
          <a:stretch/>
        </p:blipFill>
        <p:spPr>
          <a:xfrm>
            <a:off x="5908026" y="1635646"/>
            <a:ext cx="3136895" cy="2682901"/>
          </a:xfrm>
          <a:prstGeom prst="rect">
            <a:avLst/>
          </a:prstGeom>
        </p:spPr>
      </p:pic>
      <p:sp>
        <p:nvSpPr>
          <p:cNvPr id="32" name="TextovéPole 31"/>
          <p:cNvSpPr txBox="1"/>
          <p:nvPr/>
        </p:nvSpPr>
        <p:spPr>
          <a:xfrm>
            <a:off x="179512" y="125219"/>
            <a:ext cx="3880037" cy="646331"/>
          </a:xfrm>
          <a:prstGeom prst="rect">
            <a:avLst/>
          </a:prstGeom>
          <a:noFill/>
        </p:spPr>
        <p:txBody>
          <a:bodyPr wrap="none" rtlCol="0">
            <a:spAutoFit/>
          </a:bodyPr>
          <a:lstStyle/>
          <a:p>
            <a:r>
              <a:rPr lang="cs-CZ" sz="3600" dirty="0" err="1"/>
              <a:t>Arytmogenní</a:t>
            </a:r>
            <a:r>
              <a:rPr lang="cs-CZ" sz="3600" dirty="0"/>
              <a:t> zdroje</a:t>
            </a:r>
          </a:p>
        </p:txBody>
      </p:sp>
      <p:sp>
        <p:nvSpPr>
          <p:cNvPr id="2" name="TextovéPole 1"/>
          <p:cNvSpPr txBox="1"/>
          <p:nvPr/>
        </p:nvSpPr>
        <p:spPr>
          <a:xfrm>
            <a:off x="747197" y="4434666"/>
            <a:ext cx="6948697" cy="369332"/>
          </a:xfrm>
          <a:prstGeom prst="rect">
            <a:avLst/>
          </a:prstGeom>
          <a:noFill/>
        </p:spPr>
        <p:txBody>
          <a:bodyPr wrap="none" rtlCol="0">
            <a:spAutoFit/>
          </a:bodyPr>
          <a:lstStyle/>
          <a:p>
            <a:r>
              <a:rPr lang="cs-CZ" dirty="0"/>
              <a:t>Strukturální </a:t>
            </a:r>
            <a:r>
              <a:rPr lang="cs-CZ" dirty="0" err="1"/>
              <a:t>remodelace</a:t>
            </a:r>
            <a:r>
              <a:rPr lang="cs-CZ" dirty="0"/>
              <a:t> ….. Přirozené uspořádání myokardiálních vláken</a:t>
            </a:r>
          </a:p>
        </p:txBody>
      </p:sp>
    </p:spTree>
    <p:extLst>
      <p:ext uri="{BB962C8B-B14F-4D97-AF65-F5344CB8AC3E}">
        <p14:creationId xmlns:p14="http://schemas.microsoft.com/office/powerpoint/2010/main" val="114484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18017" t="15274" r="23983" b="5270"/>
          <a:stretch/>
        </p:blipFill>
        <p:spPr>
          <a:xfrm>
            <a:off x="3258944" y="1852654"/>
            <a:ext cx="3257272" cy="2735320"/>
          </a:xfrm>
          <a:prstGeom prst="rect">
            <a:avLst/>
          </a:prstGeom>
          <a:ln>
            <a:noFill/>
          </a:ln>
        </p:spPr>
      </p:pic>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9833" t="16207" r="14334" b="5999"/>
          <a:stretch/>
        </p:blipFill>
        <p:spPr>
          <a:xfrm>
            <a:off x="59964" y="1966775"/>
            <a:ext cx="3215892" cy="2394508"/>
          </a:xfrm>
          <a:prstGeom prst="rect">
            <a:avLst/>
          </a:prstGeom>
          <a:ln>
            <a:noFill/>
          </a:ln>
        </p:spPr>
      </p:pic>
      <p:grpSp>
        <p:nvGrpSpPr>
          <p:cNvPr id="4" name="Skupina 3"/>
          <p:cNvGrpSpPr/>
          <p:nvPr/>
        </p:nvGrpSpPr>
        <p:grpSpPr>
          <a:xfrm>
            <a:off x="6588224" y="1913011"/>
            <a:ext cx="2376264" cy="2595343"/>
            <a:chOff x="1331640" y="3573016"/>
            <a:chExt cx="2189792" cy="2378567"/>
          </a:xfrm>
        </p:grpSpPr>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l="29552" t="8399" r="26021" b="6800"/>
            <a:stretch/>
          </p:blipFill>
          <p:spPr>
            <a:xfrm>
              <a:off x="1331640" y="3573016"/>
              <a:ext cx="2189792" cy="2378567"/>
            </a:xfrm>
            <a:prstGeom prst="rect">
              <a:avLst/>
            </a:prstGeom>
            <a:ln>
              <a:noFill/>
            </a:ln>
          </p:spPr>
        </p:pic>
        <p:sp>
          <p:nvSpPr>
            <p:cNvPr id="6" name="Volný tvar 5"/>
            <p:cNvSpPr/>
            <p:nvPr/>
          </p:nvSpPr>
          <p:spPr>
            <a:xfrm>
              <a:off x="2514003" y="4817814"/>
              <a:ext cx="386718" cy="730654"/>
            </a:xfrm>
            <a:custGeom>
              <a:avLst/>
              <a:gdLst>
                <a:gd name="connsiteX0" fmla="*/ 61818 w 442818"/>
                <a:gd name="connsiteY0" fmla="*/ 857040 h 918858"/>
                <a:gd name="connsiteX1" fmla="*/ 77058 w 442818"/>
                <a:gd name="connsiteY1" fmla="*/ 780840 h 918858"/>
                <a:gd name="connsiteX2" fmla="*/ 168498 w 442818"/>
                <a:gd name="connsiteY2" fmla="*/ 735120 h 918858"/>
                <a:gd name="connsiteX3" fmla="*/ 214218 w 442818"/>
                <a:gd name="connsiteY3" fmla="*/ 704640 h 918858"/>
                <a:gd name="connsiteX4" fmla="*/ 244698 w 442818"/>
                <a:gd name="connsiteY4" fmla="*/ 613200 h 918858"/>
                <a:gd name="connsiteX5" fmla="*/ 290418 w 442818"/>
                <a:gd name="connsiteY5" fmla="*/ 521760 h 918858"/>
                <a:gd name="connsiteX6" fmla="*/ 320898 w 442818"/>
                <a:gd name="connsiteY6" fmla="*/ 369360 h 918858"/>
                <a:gd name="connsiteX7" fmla="*/ 351378 w 442818"/>
                <a:gd name="connsiteY7" fmla="*/ 277920 h 918858"/>
                <a:gd name="connsiteX8" fmla="*/ 366618 w 442818"/>
                <a:gd name="connsiteY8" fmla="*/ 232200 h 918858"/>
                <a:gd name="connsiteX9" fmla="*/ 381858 w 442818"/>
                <a:gd name="connsiteY9" fmla="*/ 186480 h 918858"/>
                <a:gd name="connsiteX10" fmla="*/ 397098 w 442818"/>
                <a:gd name="connsiteY10" fmla="*/ 140760 h 918858"/>
                <a:gd name="connsiteX11" fmla="*/ 412338 w 442818"/>
                <a:gd name="connsiteY11" fmla="*/ 3600 h 918858"/>
                <a:gd name="connsiteX12" fmla="*/ 442818 w 442818"/>
                <a:gd name="connsiteY12" fmla="*/ 49320 h 918858"/>
                <a:gd name="connsiteX13" fmla="*/ 412338 w 442818"/>
                <a:gd name="connsiteY13" fmla="*/ 140760 h 918858"/>
                <a:gd name="connsiteX14" fmla="*/ 397098 w 442818"/>
                <a:gd name="connsiteY14" fmla="*/ 262680 h 918858"/>
                <a:gd name="connsiteX15" fmla="*/ 366618 w 442818"/>
                <a:gd name="connsiteY15" fmla="*/ 354120 h 918858"/>
                <a:gd name="connsiteX16" fmla="*/ 320898 w 442818"/>
                <a:gd name="connsiteY16" fmla="*/ 506520 h 918858"/>
                <a:gd name="connsiteX17" fmla="*/ 305658 w 442818"/>
                <a:gd name="connsiteY17" fmla="*/ 567480 h 918858"/>
                <a:gd name="connsiteX18" fmla="*/ 275178 w 442818"/>
                <a:gd name="connsiteY18" fmla="*/ 658920 h 918858"/>
                <a:gd name="connsiteX19" fmla="*/ 259938 w 442818"/>
                <a:gd name="connsiteY19" fmla="*/ 704640 h 918858"/>
                <a:gd name="connsiteX20" fmla="*/ 229458 w 442818"/>
                <a:gd name="connsiteY20" fmla="*/ 750360 h 918858"/>
                <a:gd name="connsiteX21" fmla="*/ 214218 w 442818"/>
                <a:gd name="connsiteY21" fmla="*/ 796080 h 918858"/>
                <a:gd name="connsiteX22" fmla="*/ 122778 w 442818"/>
                <a:gd name="connsiteY22" fmla="*/ 857040 h 918858"/>
                <a:gd name="connsiteX23" fmla="*/ 107538 w 442818"/>
                <a:gd name="connsiteY23" fmla="*/ 902760 h 918858"/>
                <a:gd name="connsiteX24" fmla="*/ 16098 w 442818"/>
                <a:gd name="connsiteY24" fmla="*/ 902760 h 918858"/>
                <a:gd name="connsiteX25" fmla="*/ 16098 w 442818"/>
                <a:gd name="connsiteY25" fmla="*/ 811320 h 918858"/>
                <a:gd name="connsiteX26" fmla="*/ 61818 w 442818"/>
                <a:gd name="connsiteY26" fmla="*/ 796080 h 918858"/>
                <a:gd name="connsiteX27" fmla="*/ 77058 w 442818"/>
                <a:gd name="connsiteY27" fmla="*/ 765600 h 91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2818" h="918858">
                  <a:moveTo>
                    <a:pt x="61818" y="857040"/>
                  </a:moveTo>
                  <a:cubicBezTo>
                    <a:pt x="66898" y="831640"/>
                    <a:pt x="64207" y="803330"/>
                    <a:pt x="77058" y="780840"/>
                  </a:cubicBezTo>
                  <a:cubicBezTo>
                    <a:pt x="94528" y="750267"/>
                    <a:pt x="141901" y="748418"/>
                    <a:pt x="168498" y="735120"/>
                  </a:cubicBezTo>
                  <a:cubicBezTo>
                    <a:pt x="184881" y="726929"/>
                    <a:pt x="198978" y="714800"/>
                    <a:pt x="214218" y="704640"/>
                  </a:cubicBezTo>
                  <a:cubicBezTo>
                    <a:pt x="224378" y="674160"/>
                    <a:pt x="226876" y="639933"/>
                    <a:pt x="244698" y="613200"/>
                  </a:cubicBezTo>
                  <a:cubicBezTo>
                    <a:pt x="278094" y="563106"/>
                    <a:pt x="274644" y="576969"/>
                    <a:pt x="290418" y="521760"/>
                  </a:cubicBezTo>
                  <a:cubicBezTo>
                    <a:pt x="341075" y="344460"/>
                    <a:pt x="261021" y="608869"/>
                    <a:pt x="320898" y="369360"/>
                  </a:cubicBezTo>
                  <a:cubicBezTo>
                    <a:pt x="328690" y="338191"/>
                    <a:pt x="341218" y="308400"/>
                    <a:pt x="351378" y="277920"/>
                  </a:cubicBezTo>
                  <a:lnTo>
                    <a:pt x="366618" y="232200"/>
                  </a:lnTo>
                  <a:lnTo>
                    <a:pt x="381858" y="186480"/>
                  </a:lnTo>
                  <a:lnTo>
                    <a:pt x="397098" y="140760"/>
                  </a:lnTo>
                  <a:cubicBezTo>
                    <a:pt x="402178" y="95040"/>
                    <a:pt x="391766" y="44745"/>
                    <a:pt x="412338" y="3600"/>
                  </a:cubicBezTo>
                  <a:cubicBezTo>
                    <a:pt x="420529" y="-12783"/>
                    <a:pt x="442818" y="31004"/>
                    <a:pt x="442818" y="49320"/>
                  </a:cubicBezTo>
                  <a:cubicBezTo>
                    <a:pt x="442818" y="81449"/>
                    <a:pt x="412338" y="140760"/>
                    <a:pt x="412338" y="140760"/>
                  </a:cubicBezTo>
                  <a:cubicBezTo>
                    <a:pt x="407258" y="181400"/>
                    <a:pt x="405680" y="222633"/>
                    <a:pt x="397098" y="262680"/>
                  </a:cubicBezTo>
                  <a:cubicBezTo>
                    <a:pt x="390366" y="294096"/>
                    <a:pt x="366618" y="354120"/>
                    <a:pt x="366618" y="354120"/>
                  </a:cubicBezTo>
                  <a:cubicBezTo>
                    <a:pt x="331135" y="602499"/>
                    <a:pt x="380304" y="367905"/>
                    <a:pt x="320898" y="506520"/>
                  </a:cubicBezTo>
                  <a:cubicBezTo>
                    <a:pt x="312647" y="525772"/>
                    <a:pt x="311677" y="547418"/>
                    <a:pt x="305658" y="567480"/>
                  </a:cubicBezTo>
                  <a:cubicBezTo>
                    <a:pt x="296426" y="598254"/>
                    <a:pt x="285338" y="628440"/>
                    <a:pt x="275178" y="658920"/>
                  </a:cubicBezTo>
                  <a:cubicBezTo>
                    <a:pt x="270098" y="674160"/>
                    <a:pt x="268849" y="691274"/>
                    <a:pt x="259938" y="704640"/>
                  </a:cubicBezTo>
                  <a:cubicBezTo>
                    <a:pt x="249778" y="719880"/>
                    <a:pt x="237649" y="733977"/>
                    <a:pt x="229458" y="750360"/>
                  </a:cubicBezTo>
                  <a:cubicBezTo>
                    <a:pt x="222274" y="764728"/>
                    <a:pt x="225577" y="784721"/>
                    <a:pt x="214218" y="796080"/>
                  </a:cubicBezTo>
                  <a:cubicBezTo>
                    <a:pt x="188315" y="821983"/>
                    <a:pt x="122778" y="857040"/>
                    <a:pt x="122778" y="857040"/>
                  </a:cubicBezTo>
                  <a:cubicBezTo>
                    <a:pt x="117698" y="872280"/>
                    <a:pt x="118897" y="891401"/>
                    <a:pt x="107538" y="902760"/>
                  </a:cubicBezTo>
                  <a:cubicBezTo>
                    <a:pt x="77058" y="933240"/>
                    <a:pt x="46578" y="912920"/>
                    <a:pt x="16098" y="902760"/>
                  </a:cubicBezTo>
                  <a:cubicBezTo>
                    <a:pt x="5938" y="872280"/>
                    <a:pt x="-14382" y="841800"/>
                    <a:pt x="16098" y="811320"/>
                  </a:cubicBezTo>
                  <a:cubicBezTo>
                    <a:pt x="27457" y="799961"/>
                    <a:pt x="46578" y="801160"/>
                    <a:pt x="61818" y="796080"/>
                  </a:cubicBezTo>
                  <a:cubicBezTo>
                    <a:pt x="78664" y="745541"/>
                    <a:pt x="77058" y="734296"/>
                    <a:pt x="77058" y="765600"/>
                  </a:cubicBezTo>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Volný tvar 9"/>
          <p:cNvSpPr/>
          <p:nvPr/>
        </p:nvSpPr>
        <p:spPr>
          <a:xfrm>
            <a:off x="4584357" y="2686933"/>
            <a:ext cx="1544594" cy="444843"/>
          </a:xfrm>
          <a:custGeom>
            <a:avLst/>
            <a:gdLst>
              <a:gd name="connsiteX0" fmla="*/ 0 w 1544594"/>
              <a:gd name="connsiteY0" fmla="*/ 234778 h 444843"/>
              <a:gd name="connsiteX1" fmla="*/ 98854 w 1544594"/>
              <a:gd name="connsiteY1" fmla="*/ 197708 h 444843"/>
              <a:gd name="connsiteX2" fmla="*/ 148281 w 1544594"/>
              <a:gd name="connsiteY2" fmla="*/ 185351 h 444843"/>
              <a:gd name="connsiteX3" fmla="*/ 222421 w 1544594"/>
              <a:gd name="connsiteY3" fmla="*/ 160637 h 444843"/>
              <a:gd name="connsiteX4" fmla="*/ 296562 w 1544594"/>
              <a:gd name="connsiteY4" fmla="*/ 135924 h 444843"/>
              <a:gd name="connsiteX5" fmla="*/ 333632 w 1544594"/>
              <a:gd name="connsiteY5" fmla="*/ 123567 h 444843"/>
              <a:gd name="connsiteX6" fmla="*/ 383059 w 1544594"/>
              <a:gd name="connsiteY6" fmla="*/ 111210 h 444843"/>
              <a:gd name="connsiteX7" fmla="*/ 457200 w 1544594"/>
              <a:gd name="connsiteY7" fmla="*/ 86497 h 444843"/>
              <a:gd name="connsiteX8" fmla="*/ 494270 w 1544594"/>
              <a:gd name="connsiteY8" fmla="*/ 74140 h 444843"/>
              <a:gd name="connsiteX9" fmla="*/ 531340 w 1544594"/>
              <a:gd name="connsiteY9" fmla="*/ 49427 h 444843"/>
              <a:gd name="connsiteX10" fmla="*/ 580767 w 1544594"/>
              <a:gd name="connsiteY10" fmla="*/ 37070 h 444843"/>
              <a:gd name="connsiteX11" fmla="*/ 729048 w 1544594"/>
              <a:gd name="connsiteY11" fmla="*/ 0 h 444843"/>
              <a:gd name="connsiteX12" fmla="*/ 1037967 w 1544594"/>
              <a:gd name="connsiteY12" fmla="*/ 12356 h 444843"/>
              <a:gd name="connsiteX13" fmla="*/ 1161535 w 1544594"/>
              <a:gd name="connsiteY13" fmla="*/ 49427 h 444843"/>
              <a:gd name="connsiteX14" fmla="*/ 1235675 w 1544594"/>
              <a:gd name="connsiteY14" fmla="*/ 74140 h 444843"/>
              <a:gd name="connsiteX15" fmla="*/ 1272746 w 1544594"/>
              <a:gd name="connsiteY15" fmla="*/ 98854 h 444843"/>
              <a:gd name="connsiteX16" fmla="*/ 1383957 w 1544594"/>
              <a:gd name="connsiteY16" fmla="*/ 148281 h 444843"/>
              <a:gd name="connsiteX17" fmla="*/ 1470454 w 1544594"/>
              <a:gd name="connsiteY17" fmla="*/ 247135 h 444843"/>
              <a:gd name="connsiteX18" fmla="*/ 1519881 w 1544594"/>
              <a:gd name="connsiteY18" fmla="*/ 358346 h 444843"/>
              <a:gd name="connsiteX19" fmla="*/ 1532238 w 1544594"/>
              <a:gd name="connsiteY19" fmla="*/ 395416 h 444843"/>
              <a:gd name="connsiteX20" fmla="*/ 1544594 w 1544594"/>
              <a:gd name="connsiteY20" fmla="*/ 444843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594" h="444843">
                <a:moveTo>
                  <a:pt x="0" y="234778"/>
                </a:moveTo>
                <a:cubicBezTo>
                  <a:pt x="156700" y="203438"/>
                  <a:pt x="-12509" y="245435"/>
                  <a:pt x="98854" y="197708"/>
                </a:cubicBezTo>
                <a:cubicBezTo>
                  <a:pt x="114464" y="191018"/>
                  <a:pt x="132015" y="190231"/>
                  <a:pt x="148281" y="185351"/>
                </a:cubicBezTo>
                <a:cubicBezTo>
                  <a:pt x="173233" y="177865"/>
                  <a:pt x="197708" y="168875"/>
                  <a:pt x="222421" y="160637"/>
                </a:cubicBezTo>
                <a:lnTo>
                  <a:pt x="296562" y="135924"/>
                </a:lnTo>
                <a:cubicBezTo>
                  <a:pt x="308919" y="131805"/>
                  <a:pt x="320996" y="126726"/>
                  <a:pt x="333632" y="123567"/>
                </a:cubicBezTo>
                <a:cubicBezTo>
                  <a:pt x="350108" y="119448"/>
                  <a:pt x="366792" y="116090"/>
                  <a:pt x="383059" y="111210"/>
                </a:cubicBezTo>
                <a:cubicBezTo>
                  <a:pt x="408011" y="103725"/>
                  <a:pt x="432486" y="94735"/>
                  <a:pt x="457200" y="86497"/>
                </a:cubicBezTo>
                <a:cubicBezTo>
                  <a:pt x="469557" y="82378"/>
                  <a:pt x="483432" y="81365"/>
                  <a:pt x="494270" y="74140"/>
                </a:cubicBezTo>
                <a:cubicBezTo>
                  <a:pt x="506627" y="65902"/>
                  <a:pt x="517690" y="55277"/>
                  <a:pt x="531340" y="49427"/>
                </a:cubicBezTo>
                <a:cubicBezTo>
                  <a:pt x="546950" y="42737"/>
                  <a:pt x="564500" y="41950"/>
                  <a:pt x="580767" y="37070"/>
                </a:cubicBezTo>
                <a:cubicBezTo>
                  <a:pt x="703151" y="354"/>
                  <a:pt x="605673" y="20561"/>
                  <a:pt x="729048" y="0"/>
                </a:cubicBezTo>
                <a:cubicBezTo>
                  <a:pt x="832021" y="4119"/>
                  <a:pt x="935156" y="5266"/>
                  <a:pt x="1037967" y="12356"/>
                </a:cubicBezTo>
                <a:cubicBezTo>
                  <a:pt x="1061513" y="13980"/>
                  <a:pt x="1149749" y="45498"/>
                  <a:pt x="1161535" y="49427"/>
                </a:cubicBezTo>
                <a:cubicBezTo>
                  <a:pt x="1161540" y="49429"/>
                  <a:pt x="1235671" y="74137"/>
                  <a:pt x="1235675" y="74140"/>
                </a:cubicBezTo>
                <a:cubicBezTo>
                  <a:pt x="1248032" y="82378"/>
                  <a:pt x="1259175" y="92822"/>
                  <a:pt x="1272746" y="98854"/>
                </a:cubicBezTo>
                <a:cubicBezTo>
                  <a:pt x="1405091" y="157674"/>
                  <a:pt x="1300060" y="92350"/>
                  <a:pt x="1383957" y="148281"/>
                </a:cubicBezTo>
                <a:cubicBezTo>
                  <a:pt x="1441622" y="234778"/>
                  <a:pt x="1408671" y="205945"/>
                  <a:pt x="1470454" y="247135"/>
                </a:cubicBezTo>
                <a:cubicBezTo>
                  <a:pt x="1509617" y="305881"/>
                  <a:pt x="1490470" y="270116"/>
                  <a:pt x="1519881" y="358346"/>
                </a:cubicBezTo>
                <a:cubicBezTo>
                  <a:pt x="1524000" y="370703"/>
                  <a:pt x="1529079" y="382780"/>
                  <a:pt x="1532238" y="395416"/>
                </a:cubicBezTo>
                <a:lnTo>
                  <a:pt x="1544594" y="444843"/>
                </a:ln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olný tvar 10"/>
          <p:cNvSpPr/>
          <p:nvPr/>
        </p:nvSpPr>
        <p:spPr>
          <a:xfrm>
            <a:off x="4609070" y="2365478"/>
            <a:ext cx="840260" cy="556233"/>
          </a:xfrm>
          <a:custGeom>
            <a:avLst/>
            <a:gdLst>
              <a:gd name="connsiteX0" fmla="*/ 0 w 840260"/>
              <a:gd name="connsiteY0" fmla="*/ 556233 h 556233"/>
              <a:gd name="connsiteX1" fmla="*/ 111211 w 840260"/>
              <a:gd name="connsiteY1" fmla="*/ 519163 h 556233"/>
              <a:gd name="connsiteX2" fmla="*/ 148281 w 840260"/>
              <a:gd name="connsiteY2" fmla="*/ 506806 h 556233"/>
              <a:gd name="connsiteX3" fmla="*/ 185352 w 840260"/>
              <a:gd name="connsiteY3" fmla="*/ 469736 h 556233"/>
              <a:gd name="connsiteX4" fmla="*/ 259492 w 840260"/>
              <a:gd name="connsiteY4" fmla="*/ 420309 h 556233"/>
              <a:gd name="connsiteX5" fmla="*/ 296562 w 840260"/>
              <a:gd name="connsiteY5" fmla="*/ 395595 h 556233"/>
              <a:gd name="connsiteX6" fmla="*/ 333633 w 840260"/>
              <a:gd name="connsiteY6" fmla="*/ 370882 h 556233"/>
              <a:gd name="connsiteX7" fmla="*/ 370703 w 840260"/>
              <a:gd name="connsiteY7" fmla="*/ 346168 h 556233"/>
              <a:gd name="connsiteX8" fmla="*/ 407773 w 840260"/>
              <a:gd name="connsiteY8" fmla="*/ 333811 h 556233"/>
              <a:gd name="connsiteX9" fmla="*/ 469557 w 840260"/>
              <a:gd name="connsiteY9" fmla="*/ 272028 h 556233"/>
              <a:gd name="connsiteX10" fmla="*/ 531341 w 840260"/>
              <a:gd name="connsiteY10" fmla="*/ 210244 h 556233"/>
              <a:gd name="connsiteX11" fmla="*/ 593125 w 840260"/>
              <a:gd name="connsiteY11" fmla="*/ 160817 h 556233"/>
              <a:gd name="connsiteX12" fmla="*/ 630195 w 840260"/>
              <a:gd name="connsiteY12" fmla="*/ 123746 h 556233"/>
              <a:gd name="connsiteX13" fmla="*/ 667265 w 840260"/>
              <a:gd name="connsiteY13" fmla="*/ 99033 h 556233"/>
              <a:gd name="connsiteX14" fmla="*/ 704335 w 840260"/>
              <a:gd name="connsiteY14" fmla="*/ 61963 h 556233"/>
              <a:gd name="connsiteX15" fmla="*/ 729049 w 840260"/>
              <a:gd name="connsiteY15" fmla="*/ 24892 h 556233"/>
              <a:gd name="connsiteX16" fmla="*/ 840260 w 840260"/>
              <a:gd name="connsiteY16" fmla="*/ 179 h 5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0260" h="556233">
                <a:moveTo>
                  <a:pt x="0" y="556233"/>
                </a:moveTo>
                <a:lnTo>
                  <a:pt x="111211" y="519163"/>
                </a:lnTo>
                <a:lnTo>
                  <a:pt x="148281" y="506806"/>
                </a:lnTo>
                <a:cubicBezTo>
                  <a:pt x="160638" y="494449"/>
                  <a:pt x="171558" y="480465"/>
                  <a:pt x="185352" y="469736"/>
                </a:cubicBezTo>
                <a:cubicBezTo>
                  <a:pt x="208797" y="451501"/>
                  <a:pt x="234779" y="436785"/>
                  <a:pt x="259492" y="420309"/>
                </a:cubicBezTo>
                <a:lnTo>
                  <a:pt x="296562" y="395595"/>
                </a:lnTo>
                <a:lnTo>
                  <a:pt x="333633" y="370882"/>
                </a:lnTo>
                <a:cubicBezTo>
                  <a:pt x="345990" y="362644"/>
                  <a:pt x="356614" y="350864"/>
                  <a:pt x="370703" y="346168"/>
                </a:cubicBezTo>
                <a:lnTo>
                  <a:pt x="407773" y="333811"/>
                </a:lnTo>
                <a:cubicBezTo>
                  <a:pt x="473680" y="234953"/>
                  <a:pt x="387175" y="354410"/>
                  <a:pt x="469557" y="272028"/>
                </a:cubicBezTo>
                <a:cubicBezTo>
                  <a:pt x="551935" y="189650"/>
                  <a:pt x="432489" y="276144"/>
                  <a:pt x="531341" y="210244"/>
                </a:cubicBezTo>
                <a:cubicBezTo>
                  <a:pt x="586611" y="127335"/>
                  <a:pt x="521501" y="208566"/>
                  <a:pt x="593125" y="160817"/>
                </a:cubicBezTo>
                <a:cubicBezTo>
                  <a:pt x="607665" y="151124"/>
                  <a:pt x="616770" y="134933"/>
                  <a:pt x="630195" y="123746"/>
                </a:cubicBezTo>
                <a:cubicBezTo>
                  <a:pt x="641604" y="114239"/>
                  <a:pt x="655856" y="108540"/>
                  <a:pt x="667265" y="99033"/>
                </a:cubicBezTo>
                <a:cubicBezTo>
                  <a:pt x="680690" y="87846"/>
                  <a:pt x="693148" y="75388"/>
                  <a:pt x="704335" y="61963"/>
                </a:cubicBezTo>
                <a:cubicBezTo>
                  <a:pt x="713843" y="50554"/>
                  <a:pt x="716455" y="32763"/>
                  <a:pt x="729049" y="24892"/>
                </a:cubicBezTo>
                <a:cubicBezTo>
                  <a:pt x="774842" y="-3729"/>
                  <a:pt x="796146" y="179"/>
                  <a:pt x="840260" y="179"/>
                </a:cubicBez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1"/>
          <p:cNvSpPr/>
          <p:nvPr/>
        </p:nvSpPr>
        <p:spPr>
          <a:xfrm>
            <a:off x="7475838" y="2909354"/>
            <a:ext cx="778476" cy="1460479"/>
          </a:xfrm>
          <a:custGeom>
            <a:avLst/>
            <a:gdLst>
              <a:gd name="connsiteX0" fmla="*/ 729048 w 778476"/>
              <a:gd name="connsiteY0" fmla="*/ 0 h 1460479"/>
              <a:gd name="connsiteX1" fmla="*/ 741405 w 778476"/>
              <a:gd name="connsiteY1" fmla="*/ 98854 h 1460479"/>
              <a:gd name="connsiteX2" fmla="*/ 766119 w 778476"/>
              <a:gd name="connsiteY2" fmla="*/ 185352 h 1460479"/>
              <a:gd name="connsiteX3" fmla="*/ 778476 w 778476"/>
              <a:gd name="connsiteY3" fmla="*/ 234779 h 1460479"/>
              <a:gd name="connsiteX4" fmla="*/ 766119 w 778476"/>
              <a:gd name="connsiteY4" fmla="*/ 457200 h 1460479"/>
              <a:gd name="connsiteX5" fmla="*/ 729048 w 778476"/>
              <a:gd name="connsiteY5" fmla="*/ 580768 h 1460479"/>
              <a:gd name="connsiteX6" fmla="*/ 667265 w 778476"/>
              <a:gd name="connsiteY6" fmla="*/ 766119 h 1460479"/>
              <a:gd name="connsiteX7" fmla="*/ 630194 w 778476"/>
              <a:gd name="connsiteY7" fmla="*/ 877330 h 1460479"/>
              <a:gd name="connsiteX8" fmla="*/ 617838 w 778476"/>
              <a:gd name="connsiteY8" fmla="*/ 914400 h 1460479"/>
              <a:gd name="connsiteX9" fmla="*/ 593124 w 778476"/>
              <a:gd name="connsiteY9" fmla="*/ 951470 h 1460479"/>
              <a:gd name="connsiteX10" fmla="*/ 543697 w 778476"/>
              <a:gd name="connsiteY10" fmla="*/ 1062681 h 1460479"/>
              <a:gd name="connsiteX11" fmla="*/ 494270 w 778476"/>
              <a:gd name="connsiteY11" fmla="*/ 1124465 h 1460479"/>
              <a:gd name="connsiteX12" fmla="*/ 481913 w 778476"/>
              <a:gd name="connsiteY12" fmla="*/ 1161535 h 1460479"/>
              <a:gd name="connsiteX13" fmla="*/ 407773 w 778476"/>
              <a:gd name="connsiteY13" fmla="*/ 1198606 h 1460479"/>
              <a:gd name="connsiteX14" fmla="*/ 296562 w 778476"/>
              <a:gd name="connsiteY14" fmla="*/ 1260389 h 1460479"/>
              <a:gd name="connsiteX15" fmla="*/ 210065 w 778476"/>
              <a:gd name="connsiteY15" fmla="*/ 1359243 h 1460479"/>
              <a:gd name="connsiteX16" fmla="*/ 185351 w 778476"/>
              <a:gd name="connsiteY16" fmla="*/ 1396314 h 1460479"/>
              <a:gd name="connsiteX17" fmla="*/ 111211 w 778476"/>
              <a:gd name="connsiteY17" fmla="*/ 1433384 h 1460479"/>
              <a:gd name="connsiteX18" fmla="*/ 74140 w 778476"/>
              <a:gd name="connsiteY18" fmla="*/ 1458097 h 1460479"/>
              <a:gd name="connsiteX19" fmla="*/ 0 w 778476"/>
              <a:gd name="connsiteY19" fmla="*/ 1458097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8476" h="1460479">
                <a:moveTo>
                  <a:pt x="729048" y="0"/>
                </a:moveTo>
                <a:cubicBezTo>
                  <a:pt x="733167" y="32951"/>
                  <a:pt x="735946" y="66098"/>
                  <a:pt x="741405" y="98854"/>
                </a:cubicBezTo>
                <a:cubicBezTo>
                  <a:pt x="749131" y="145206"/>
                  <a:pt x="754367" y="144220"/>
                  <a:pt x="766119" y="185352"/>
                </a:cubicBezTo>
                <a:cubicBezTo>
                  <a:pt x="770785" y="201681"/>
                  <a:pt x="774357" y="218303"/>
                  <a:pt x="778476" y="234779"/>
                </a:cubicBezTo>
                <a:cubicBezTo>
                  <a:pt x="774357" y="308919"/>
                  <a:pt x="772842" y="383250"/>
                  <a:pt x="766119" y="457200"/>
                </a:cubicBezTo>
                <a:cubicBezTo>
                  <a:pt x="763785" y="482878"/>
                  <a:pt x="734067" y="565712"/>
                  <a:pt x="729048" y="580768"/>
                </a:cubicBezTo>
                <a:lnTo>
                  <a:pt x="667265" y="766119"/>
                </a:lnTo>
                <a:lnTo>
                  <a:pt x="630194" y="877330"/>
                </a:lnTo>
                <a:cubicBezTo>
                  <a:pt x="626075" y="889687"/>
                  <a:pt x="625063" y="903563"/>
                  <a:pt x="617838" y="914400"/>
                </a:cubicBezTo>
                <a:lnTo>
                  <a:pt x="593124" y="951470"/>
                </a:lnTo>
                <a:cubicBezTo>
                  <a:pt x="563715" y="1039700"/>
                  <a:pt x="582861" y="1003936"/>
                  <a:pt x="543697" y="1062681"/>
                </a:cubicBezTo>
                <a:cubicBezTo>
                  <a:pt x="512638" y="1155859"/>
                  <a:pt x="558147" y="1044620"/>
                  <a:pt x="494270" y="1124465"/>
                </a:cubicBezTo>
                <a:cubicBezTo>
                  <a:pt x="486133" y="1134636"/>
                  <a:pt x="490050" y="1151364"/>
                  <a:pt x="481913" y="1161535"/>
                </a:cubicBezTo>
                <a:cubicBezTo>
                  <a:pt x="455582" y="1194449"/>
                  <a:pt x="440008" y="1180697"/>
                  <a:pt x="407773" y="1198606"/>
                </a:cubicBezTo>
                <a:cubicBezTo>
                  <a:pt x="280311" y="1269418"/>
                  <a:pt x="380440" y="1232431"/>
                  <a:pt x="296562" y="1260389"/>
                </a:cubicBezTo>
                <a:cubicBezTo>
                  <a:pt x="234779" y="1301579"/>
                  <a:pt x="267730" y="1272746"/>
                  <a:pt x="210065" y="1359243"/>
                </a:cubicBezTo>
                <a:cubicBezTo>
                  <a:pt x="201827" y="1371600"/>
                  <a:pt x="197708" y="1388076"/>
                  <a:pt x="185351" y="1396314"/>
                </a:cubicBezTo>
                <a:cubicBezTo>
                  <a:pt x="79119" y="1467135"/>
                  <a:pt x="213524" y="1382228"/>
                  <a:pt x="111211" y="1433384"/>
                </a:cubicBezTo>
                <a:cubicBezTo>
                  <a:pt x="97928" y="1440026"/>
                  <a:pt x="88637" y="1454875"/>
                  <a:pt x="74140" y="1458097"/>
                </a:cubicBezTo>
                <a:cubicBezTo>
                  <a:pt x="50015" y="1463458"/>
                  <a:pt x="24713" y="1458097"/>
                  <a:pt x="0" y="1458097"/>
                </a:cubicBez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a:off x="7438768" y="2983495"/>
            <a:ext cx="395416" cy="1433384"/>
          </a:xfrm>
          <a:custGeom>
            <a:avLst/>
            <a:gdLst>
              <a:gd name="connsiteX0" fmla="*/ 222421 w 395416"/>
              <a:gd name="connsiteY0" fmla="*/ 0 h 1433384"/>
              <a:gd name="connsiteX1" fmla="*/ 308918 w 395416"/>
              <a:gd name="connsiteY1" fmla="*/ 86497 h 1433384"/>
              <a:gd name="connsiteX2" fmla="*/ 321275 w 395416"/>
              <a:gd name="connsiteY2" fmla="*/ 123567 h 1433384"/>
              <a:gd name="connsiteX3" fmla="*/ 345989 w 395416"/>
              <a:gd name="connsiteY3" fmla="*/ 247135 h 1433384"/>
              <a:gd name="connsiteX4" fmla="*/ 370702 w 395416"/>
              <a:gd name="connsiteY4" fmla="*/ 284205 h 1433384"/>
              <a:gd name="connsiteX5" fmla="*/ 395416 w 395416"/>
              <a:gd name="connsiteY5" fmla="*/ 358346 h 1433384"/>
              <a:gd name="connsiteX6" fmla="*/ 383059 w 395416"/>
              <a:gd name="connsiteY6" fmla="*/ 729048 h 1433384"/>
              <a:gd name="connsiteX7" fmla="*/ 358346 w 395416"/>
              <a:gd name="connsiteY7" fmla="*/ 827902 h 1433384"/>
              <a:gd name="connsiteX8" fmla="*/ 321275 w 395416"/>
              <a:gd name="connsiteY8" fmla="*/ 1013254 h 1433384"/>
              <a:gd name="connsiteX9" fmla="*/ 308918 w 395416"/>
              <a:gd name="connsiteY9" fmla="*/ 1050324 h 1433384"/>
              <a:gd name="connsiteX10" fmla="*/ 284205 w 395416"/>
              <a:gd name="connsiteY10" fmla="*/ 1087394 h 1433384"/>
              <a:gd name="connsiteX11" fmla="*/ 259491 w 395416"/>
              <a:gd name="connsiteY11" fmla="*/ 1161535 h 1433384"/>
              <a:gd name="connsiteX12" fmla="*/ 197708 w 395416"/>
              <a:gd name="connsiteY12" fmla="*/ 1272746 h 1433384"/>
              <a:gd name="connsiteX13" fmla="*/ 160637 w 395416"/>
              <a:gd name="connsiteY13" fmla="*/ 1309816 h 1433384"/>
              <a:gd name="connsiteX14" fmla="*/ 111210 w 395416"/>
              <a:gd name="connsiteY14" fmla="*/ 1383956 h 1433384"/>
              <a:gd name="connsiteX15" fmla="*/ 74140 w 395416"/>
              <a:gd name="connsiteY15" fmla="*/ 1408670 h 1433384"/>
              <a:gd name="connsiteX16" fmla="*/ 0 w 395416"/>
              <a:gd name="connsiteY16" fmla="*/ 1433384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416" h="1433384">
                <a:moveTo>
                  <a:pt x="222421" y="0"/>
                </a:moveTo>
                <a:cubicBezTo>
                  <a:pt x="266690" y="35415"/>
                  <a:pt x="285967" y="40596"/>
                  <a:pt x="308918" y="86497"/>
                </a:cubicBezTo>
                <a:cubicBezTo>
                  <a:pt x="314743" y="98147"/>
                  <a:pt x="317156" y="111210"/>
                  <a:pt x="321275" y="123567"/>
                </a:cubicBezTo>
                <a:cubicBezTo>
                  <a:pt x="325829" y="155447"/>
                  <a:pt x="328735" y="212626"/>
                  <a:pt x="345989" y="247135"/>
                </a:cubicBezTo>
                <a:cubicBezTo>
                  <a:pt x="352630" y="260418"/>
                  <a:pt x="364671" y="270634"/>
                  <a:pt x="370702" y="284205"/>
                </a:cubicBezTo>
                <a:cubicBezTo>
                  <a:pt x="381282" y="308010"/>
                  <a:pt x="395416" y="358346"/>
                  <a:pt x="395416" y="358346"/>
                </a:cubicBezTo>
                <a:cubicBezTo>
                  <a:pt x="391297" y="481913"/>
                  <a:pt x="392789" y="605796"/>
                  <a:pt x="383059" y="729048"/>
                </a:cubicBezTo>
                <a:cubicBezTo>
                  <a:pt x="380386" y="762908"/>
                  <a:pt x="358346" y="827902"/>
                  <a:pt x="358346" y="827902"/>
                </a:cubicBezTo>
                <a:cubicBezTo>
                  <a:pt x="343112" y="965003"/>
                  <a:pt x="357784" y="903729"/>
                  <a:pt x="321275" y="1013254"/>
                </a:cubicBezTo>
                <a:cubicBezTo>
                  <a:pt x="317156" y="1025611"/>
                  <a:pt x="316143" y="1039486"/>
                  <a:pt x="308918" y="1050324"/>
                </a:cubicBezTo>
                <a:cubicBezTo>
                  <a:pt x="300680" y="1062681"/>
                  <a:pt x="290236" y="1073823"/>
                  <a:pt x="284205" y="1087394"/>
                </a:cubicBezTo>
                <a:cubicBezTo>
                  <a:pt x="273625" y="1111199"/>
                  <a:pt x="267729" y="1136821"/>
                  <a:pt x="259491" y="1161535"/>
                </a:cubicBezTo>
                <a:cubicBezTo>
                  <a:pt x="243952" y="1208151"/>
                  <a:pt x="240200" y="1230256"/>
                  <a:pt x="197708" y="1272746"/>
                </a:cubicBezTo>
                <a:cubicBezTo>
                  <a:pt x="185351" y="1285103"/>
                  <a:pt x="171366" y="1296022"/>
                  <a:pt x="160637" y="1309816"/>
                </a:cubicBezTo>
                <a:cubicBezTo>
                  <a:pt x="142402" y="1333261"/>
                  <a:pt x="135923" y="1367480"/>
                  <a:pt x="111210" y="1383956"/>
                </a:cubicBezTo>
                <a:cubicBezTo>
                  <a:pt x="98853" y="1392194"/>
                  <a:pt x="87711" y="1402638"/>
                  <a:pt x="74140" y="1408670"/>
                </a:cubicBezTo>
                <a:cubicBezTo>
                  <a:pt x="50335" y="1419250"/>
                  <a:pt x="0" y="1433384"/>
                  <a:pt x="0" y="1433384"/>
                </a:cubicBez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a:off x="4744996" y="2291516"/>
            <a:ext cx="74140" cy="840260"/>
          </a:xfrm>
          <a:custGeom>
            <a:avLst/>
            <a:gdLst>
              <a:gd name="connsiteX0" fmla="*/ 0 w 148281"/>
              <a:gd name="connsiteY0" fmla="*/ 790833 h 790833"/>
              <a:gd name="connsiteX1" fmla="*/ 49427 w 148281"/>
              <a:gd name="connsiteY1" fmla="*/ 729049 h 790833"/>
              <a:gd name="connsiteX2" fmla="*/ 98854 w 148281"/>
              <a:gd name="connsiteY2" fmla="*/ 654908 h 790833"/>
              <a:gd name="connsiteX3" fmla="*/ 123567 w 148281"/>
              <a:gd name="connsiteY3" fmla="*/ 580768 h 790833"/>
              <a:gd name="connsiteX4" fmla="*/ 148281 w 148281"/>
              <a:gd name="connsiteY4" fmla="*/ 457200 h 790833"/>
              <a:gd name="connsiteX5" fmla="*/ 135924 w 148281"/>
              <a:gd name="connsiteY5" fmla="*/ 172995 h 790833"/>
              <a:gd name="connsiteX6" fmla="*/ 98854 w 148281"/>
              <a:gd name="connsiteY6" fmla="*/ 61784 h 790833"/>
              <a:gd name="connsiteX7" fmla="*/ 61783 w 148281"/>
              <a:gd name="connsiteY7" fmla="*/ 49427 h 790833"/>
              <a:gd name="connsiteX8" fmla="*/ 24713 w 148281"/>
              <a:gd name="connsiteY8" fmla="*/ 0 h 7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81" h="790833">
                <a:moveTo>
                  <a:pt x="0" y="790833"/>
                </a:moveTo>
                <a:cubicBezTo>
                  <a:pt x="16476" y="770238"/>
                  <a:pt x="33915" y="750379"/>
                  <a:pt x="49427" y="729049"/>
                </a:cubicBezTo>
                <a:cubicBezTo>
                  <a:pt x="66897" y="705028"/>
                  <a:pt x="98854" y="654908"/>
                  <a:pt x="98854" y="654908"/>
                </a:cubicBezTo>
                <a:cubicBezTo>
                  <a:pt x="107092" y="630195"/>
                  <a:pt x="119284" y="606464"/>
                  <a:pt x="123567" y="580768"/>
                </a:cubicBezTo>
                <a:cubicBezTo>
                  <a:pt x="138716" y="489875"/>
                  <a:pt x="129847" y="530933"/>
                  <a:pt x="148281" y="457200"/>
                </a:cubicBezTo>
                <a:cubicBezTo>
                  <a:pt x="144162" y="362465"/>
                  <a:pt x="142448" y="267595"/>
                  <a:pt x="135924" y="172995"/>
                </a:cubicBezTo>
                <a:cubicBezTo>
                  <a:pt x="133635" y="139812"/>
                  <a:pt x="130049" y="86740"/>
                  <a:pt x="98854" y="61784"/>
                </a:cubicBezTo>
                <a:cubicBezTo>
                  <a:pt x="88683" y="53647"/>
                  <a:pt x="74140" y="53546"/>
                  <a:pt x="61783" y="49427"/>
                </a:cubicBezTo>
                <a:cubicBezTo>
                  <a:pt x="46515" y="3619"/>
                  <a:pt x="61077" y="18182"/>
                  <a:pt x="24713" y="0"/>
                </a:cubicBez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a:off x="1309816" y="2402727"/>
            <a:ext cx="345989" cy="1235676"/>
          </a:xfrm>
          <a:custGeom>
            <a:avLst/>
            <a:gdLst>
              <a:gd name="connsiteX0" fmla="*/ 345989 w 345989"/>
              <a:gd name="connsiteY0" fmla="*/ 0 h 1235676"/>
              <a:gd name="connsiteX1" fmla="*/ 284206 w 345989"/>
              <a:gd name="connsiteY1" fmla="*/ 49427 h 1235676"/>
              <a:gd name="connsiteX2" fmla="*/ 247135 w 345989"/>
              <a:gd name="connsiteY2" fmla="*/ 61784 h 1235676"/>
              <a:gd name="connsiteX3" fmla="*/ 234779 w 345989"/>
              <a:gd name="connsiteY3" fmla="*/ 98854 h 1235676"/>
              <a:gd name="connsiteX4" fmla="*/ 185352 w 345989"/>
              <a:gd name="connsiteY4" fmla="*/ 172995 h 1235676"/>
              <a:gd name="connsiteX5" fmla="*/ 160638 w 345989"/>
              <a:gd name="connsiteY5" fmla="*/ 247135 h 1235676"/>
              <a:gd name="connsiteX6" fmla="*/ 135925 w 345989"/>
              <a:gd name="connsiteY6" fmla="*/ 284206 h 1235676"/>
              <a:gd name="connsiteX7" fmla="*/ 111211 w 345989"/>
              <a:gd name="connsiteY7" fmla="*/ 358346 h 1235676"/>
              <a:gd name="connsiteX8" fmla="*/ 74141 w 345989"/>
              <a:gd name="connsiteY8" fmla="*/ 469557 h 1235676"/>
              <a:gd name="connsiteX9" fmla="*/ 49427 w 345989"/>
              <a:gd name="connsiteY9" fmla="*/ 543697 h 1235676"/>
              <a:gd name="connsiteX10" fmla="*/ 37070 w 345989"/>
              <a:gd name="connsiteY10" fmla="*/ 580768 h 1235676"/>
              <a:gd name="connsiteX11" fmla="*/ 24714 w 345989"/>
              <a:gd name="connsiteY11" fmla="*/ 642552 h 1235676"/>
              <a:gd name="connsiteX12" fmla="*/ 0 w 345989"/>
              <a:gd name="connsiteY12" fmla="*/ 716692 h 1235676"/>
              <a:gd name="connsiteX13" fmla="*/ 37070 w 345989"/>
              <a:gd name="connsiteY13" fmla="*/ 976184 h 1235676"/>
              <a:gd name="connsiteX14" fmla="*/ 61784 w 345989"/>
              <a:gd name="connsiteY14" fmla="*/ 1013254 h 1235676"/>
              <a:gd name="connsiteX15" fmla="*/ 86498 w 345989"/>
              <a:gd name="connsiteY15" fmla="*/ 1087395 h 1235676"/>
              <a:gd name="connsiteX16" fmla="*/ 160638 w 345989"/>
              <a:gd name="connsiteY16" fmla="*/ 1136822 h 1235676"/>
              <a:gd name="connsiteX17" fmla="*/ 185352 w 345989"/>
              <a:gd name="connsiteY17" fmla="*/ 1173892 h 1235676"/>
              <a:gd name="connsiteX18" fmla="*/ 296562 w 345989"/>
              <a:gd name="connsiteY18" fmla="*/ 1223319 h 1235676"/>
              <a:gd name="connsiteX19" fmla="*/ 333633 w 345989"/>
              <a:gd name="connsiteY19" fmla="*/ 1235676 h 1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989" h="1235676">
                <a:moveTo>
                  <a:pt x="345989" y="0"/>
                </a:moveTo>
                <a:cubicBezTo>
                  <a:pt x="325395" y="16476"/>
                  <a:pt x="306571" y="35449"/>
                  <a:pt x="284206" y="49427"/>
                </a:cubicBezTo>
                <a:cubicBezTo>
                  <a:pt x="273160" y="56330"/>
                  <a:pt x="256345" y="52574"/>
                  <a:pt x="247135" y="61784"/>
                </a:cubicBezTo>
                <a:cubicBezTo>
                  <a:pt x="237925" y="70994"/>
                  <a:pt x="241104" y="87468"/>
                  <a:pt x="234779" y="98854"/>
                </a:cubicBezTo>
                <a:cubicBezTo>
                  <a:pt x="220355" y="124818"/>
                  <a:pt x="194745" y="144817"/>
                  <a:pt x="185352" y="172995"/>
                </a:cubicBezTo>
                <a:cubicBezTo>
                  <a:pt x="177114" y="197708"/>
                  <a:pt x="175088" y="225460"/>
                  <a:pt x="160638" y="247135"/>
                </a:cubicBezTo>
                <a:cubicBezTo>
                  <a:pt x="152400" y="259492"/>
                  <a:pt x="141957" y="270635"/>
                  <a:pt x="135925" y="284206"/>
                </a:cubicBezTo>
                <a:cubicBezTo>
                  <a:pt x="125345" y="308011"/>
                  <a:pt x="119449" y="333633"/>
                  <a:pt x="111211" y="358346"/>
                </a:cubicBezTo>
                <a:lnTo>
                  <a:pt x="74141" y="469557"/>
                </a:lnTo>
                <a:lnTo>
                  <a:pt x="49427" y="543697"/>
                </a:lnTo>
                <a:cubicBezTo>
                  <a:pt x="45308" y="556054"/>
                  <a:pt x="39624" y="567995"/>
                  <a:pt x="37070" y="580768"/>
                </a:cubicBezTo>
                <a:cubicBezTo>
                  <a:pt x="32951" y="601363"/>
                  <a:pt x="30240" y="622290"/>
                  <a:pt x="24714" y="642552"/>
                </a:cubicBezTo>
                <a:cubicBezTo>
                  <a:pt x="17860" y="667684"/>
                  <a:pt x="0" y="716692"/>
                  <a:pt x="0" y="716692"/>
                </a:cubicBezTo>
                <a:cubicBezTo>
                  <a:pt x="2390" y="752548"/>
                  <a:pt x="-2302" y="917128"/>
                  <a:pt x="37070" y="976184"/>
                </a:cubicBezTo>
                <a:cubicBezTo>
                  <a:pt x="45308" y="988541"/>
                  <a:pt x="55752" y="999683"/>
                  <a:pt x="61784" y="1013254"/>
                </a:cubicBezTo>
                <a:cubicBezTo>
                  <a:pt x="72364" y="1037059"/>
                  <a:pt x="64823" y="1072945"/>
                  <a:pt x="86498" y="1087395"/>
                </a:cubicBezTo>
                <a:lnTo>
                  <a:pt x="160638" y="1136822"/>
                </a:lnTo>
                <a:cubicBezTo>
                  <a:pt x="168876" y="1149179"/>
                  <a:pt x="174851" y="1163391"/>
                  <a:pt x="185352" y="1173892"/>
                </a:cubicBezTo>
                <a:cubicBezTo>
                  <a:pt x="214726" y="1203266"/>
                  <a:pt x="259852" y="1211082"/>
                  <a:pt x="296562" y="1223319"/>
                </a:cubicBezTo>
                <a:lnTo>
                  <a:pt x="333633" y="1235676"/>
                </a:ln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a:off x="494270" y="2415084"/>
            <a:ext cx="1124465" cy="877330"/>
          </a:xfrm>
          <a:custGeom>
            <a:avLst/>
            <a:gdLst>
              <a:gd name="connsiteX0" fmla="*/ 1124465 w 1124465"/>
              <a:gd name="connsiteY0" fmla="*/ 0 h 877330"/>
              <a:gd name="connsiteX1" fmla="*/ 1075038 w 1124465"/>
              <a:gd name="connsiteY1" fmla="*/ 98854 h 877330"/>
              <a:gd name="connsiteX2" fmla="*/ 1025611 w 1124465"/>
              <a:gd name="connsiteY2" fmla="*/ 185351 h 877330"/>
              <a:gd name="connsiteX3" fmla="*/ 1000898 w 1124465"/>
              <a:gd name="connsiteY3" fmla="*/ 259492 h 877330"/>
              <a:gd name="connsiteX4" fmla="*/ 988541 w 1124465"/>
              <a:gd name="connsiteY4" fmla="*/ 296562 h 877330"/>
              <a:gd name="connsiteX5" fmla="*/ 963827 w 1124465"/>
              <a:gd name="connsiteY5" fmla="*/ 333632 h 877330"/>
              <a:gd name="connsiteX6" fmla="*/ 926757 w 1124465"/>
              <a:gd name="connsiteY6" fmla="*/ 444843 h 877330"/>
              <a:gd name="connsiteX7" fmla="*/ 914400 w 1124465"/>
              <a:gd name="connsiteY7" fmla="*/ 481913 h 877330"/>
              <a:gd name="connsiteX8" fmla="*/ 889687 w 1124465"/>
              <a:gd name="connsiteY8" fmla="*/ 518984 h 877330"/>
              <a:gd name="connsiteX9" fmla="*/ 877330 w 1124465"/>
              <a:gd name="connsiteY9" fmla="*/ 556054 h 877330"/>
              <a:gd name="connsiteX10" fmla="*/ 840260 w 1124465"/>
              <a:gd name="connsiteY10" fmla="*/ 580767 h 877330"/>
              <a:gd name="connsiteX11" fmla="*/ 778476 w 1124465"/>
              <a:gd name="connsiteY11" fmla="*/ 654908 h 877330"/>
              <a:gd name="connsiteX12" fmla="*/ 716692 w 1124465"/>
              <a:gd name="connsiteY12" fmla="*/ 716692 h 877330"/>
              <a:gd name="connsiteX13" fmla="*/ 654908 w 1124465"/>
              <a:gd name="connsiteY13" fmla="*/ 778476 h 877330"/>
              <a:gd name="connsiteX14" fmla="*/ 593125 w 1124465"/>
              <a:gd name="connsiteY14" fmla="*/ 840259 h 877330"/>
              <a:gd name="connsiteX15" fmla="*/ 506627 w 1124465"/>
              <a:gd name="connsiteY15" fmla="*/ 852616 h 877330"/>
              <a:gd name="connsiteX16" fmla="*/ 407773 w 1124465"/>
              <a:gd name="connsiteY16" fmla="*/ 877330 h 877330"/>
              <a:gd name="connsiteX17" fmla="*/ 172995 w 1124465"/>
              <a:gd name="connsiteY17" fmla="*/ 840259 h 877330"/>
              <a:gd name="connsiteX18" fmla="*/ 135925 w 1124465"/>
              <a:gd name="connsiteY18" fmla="*/ 827903 h 877330"/>
              <a:gd name="connsiteX19" fmla="*/ 98854 w 1124465"/>
              <a:gd name="connsiteY19" fmla="*/ 815546 h 877330"/>
              <a:gd name="connsiteX20" fmla="*/ 24714 w 1124465"/>
              <a:gd name="connsiteY20" fmla="*/ 766119 h 877330"/>
              <a:gd name="connsiteX21" fmla="*/ 0 w 1124465"/>
              <a:gd name="connsiteY21" fmla="*/ 704335 h 8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4465" h="877330">
                <a:moveTo>
                  <a:pt x="1124465" y="0"/>
                </a:moveTo>
                <a:cubicBezTo>
                  <a:pt x="1075806" y="121651"/>
                  <a:pt x="1124396" y="12478"/>
                  <a:pt x="1075038" y="98854"/>
                </a:cubicBezTo>
                <a:cubicBezTo>
                  <a:pt x="1012328" y="208597"/>
                  <a:pt x="1085823" y="95036"/>
                  <a:pt x="1025611" y="185351"/>
                </a:cubicBezTo>
                <a:lnTo>
                  <a:pt x="1000898" y="259492"/>
                </a:lnTo>
                <a:cubicBezTo>
                  <a:pt x="996779" y="271849"/>
                  <a:pt x="995766" y="285725"/>
                  <a:pt x="988541" y="296562"/>
                </a:cubicBezTo>
                <a:lnTo>
                  <a:pt x="963827" y="333632"/>
                </a:lnTo>
                <a:lnTo>
                  <a:pt x="926757" y="444843"/>
                </a:lnTo>
                <a:cubicBezTo>
                  <a:pt x="922638" y="457200"/>
                  <a:pt x="921625" y="471075"/>
                  <a:pt x="914400" y="481913"/>
                </a:cubicBezTo>
                <a:cubicBezTo>
                  <a:pt x="906162" y="494270"/>
                  <a:pt x="896329" y="505701"/>
                  <a:pt x="889687" y="518984"/>
                </a:cubicBezTo>
                <a:cubicBezTo>
                  <a:pt x="883862" y="530634"/>
                  <a:pt x="885467" y="545883"/>
                  <a:pt x="877330" y="556054"/>
                </a:cubicBezTo>
                <a:cubicBezTo>
                  <a:pt x="868053" y="567650"/>
                  <a:pt x="852617" y="572529"/>
                  <a:pt x="840260" y="580767"/>
                </a:cubicBezTo>
                <a:cubicBezTo>
                  <a:pt x="778903" y="672803"/>
                  <a:pt x="857758" y="559770"/>
                  <a:pt x="778476" y="654908"/>
                </a:cubicBezTo>
                <a:cubicBezTo>
                  <a:pt x="726989" y="716692"/>
                  <a:pt x="784654" y="671383"/>
                  <a:pt x="716692" y="716692"/>
                </a:cubicBezTo>
                <a:cubicBezTo>
                  <a:pt x="650792" y="815544"/>
                  <a:pt x="737286" y="696098"/>
                  <a:pt x="654908" y="778476"/>
                </a:cubicBezTo>
                <a:cubicBezTo>
                  <a:pt x="624310" y="809074"/>
                  <a:pt x="640199" y="826137"/>
                  <a:pt x="593125" y="840259"/>
                </a:cubicBezTo>
                <a:cubicBezTo>
                  <a:pt x="565228" y="848628"/>
                  <a:pt x="535187" y="846904"/>
                  <a:pt x="506627" y="852616"/>
                </a:cubicBezTo>
                <a:cubicBezTo>
                  <a:pt x="473321" y="859277"/>
                  <a:pt x="407773" y="877330"/>
                  <a:pt x="407773" y="877330"/>
                </a:cubicBezTo>
                <a:cubicBezTo>
                  <a:pt x="221152" y="862974"/>
                  <a:pt x="298088" y="881957"/>
                  <a:pt x="172995" y="840259"/>
                </a:cubicBezTo>
                <a:lnTo>
                  <a:pt x="135925" y="827903"/>
                </a:lnTo>
                <a:lnTo>
                  <a:pt x="98854" y="815546"/>
                </a:lnTo>
                <a:cubicBezTo>
                  <a:pt x="74141" y="799070"/>
                  <a:pt x="31918" y="794934"/>
                  <a:pt x="24714" y="766119"/>
                </a:cubicBezTo>
                <a:cubicBezTo>
                  <a:pt x="10944" y="711041"/>
                  <a:pt x="24366" y="728701"/>
                  <a:pt x="0" y="704335"/>
                </a:cubicBezTo>
              </a:path>
            </a:pathLst>
          </a:custGeom>
          <a:noFill/>
          <a:ln w="1270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2830952" y="1317997"/>
            <a:ext cx="3901288" cy="461665"/>
          </a:xfrm>
          <a:prstGeom prst="rect">
            <a:avLst/>
          </a:prstGeom>
        </p:spPr>
        <p:txBody>
          <a:bodyPr wrap="square">
            <a:spAutoFit/>
          </a:bodyPr>
          <a:lstStyle/>
          <a:p>
            <a:r>
              <a:rPr lang="cs-CZ" sz="2400" i="1" dirty="0" err="1"/>
              <a:t>Makroreentry</a:t>
            </a:r>
            <a:r>
              <a:rPr lang="cs-CZ" sz="2400" i="1" dirty="0"/>
              <a:t> okruhy</a:t>
            </a:r>
          </a:p>
        </p:txBody>
      </p:sp>
      <p:sp>
        <p:nvSpPr>
          <p:cNvPr id="19" name="TextovéPole 18"/>
          <p:cNvSpPr txBox="1"/>
          <p:nvPr/>
        </p:nvSpPr>
        <p:spPr>
          <a:xfrm>
            <a:off x="179512" y="125219"/>
            <a:ext cx="3880037" cy="646331"/>
          </a:xfrm>
          <a:prstGeom prst="rect">
            <a:avLst/>
          </a:prstGeom>
          <a:noFill/>
        </p:spPr>
        <p:txBody>
          <a:bodyPr wrap="none" rtlCol="0">
            <a:spAutoFit/>
          </a:bodyPr>
          <a:lstStyle/>
          <a:p>
            <a:r>
              <a:rPr lang="cs-CZ" sz="3600" dirty="0" err="1"/>
              <a:t>Arytmogenní</a:t>
            </a:r>
            <a:r>
              <a:rPr lang="cs-CZ" sz="3600" dirty="0"/>
              <a:t> zdroje</a:t>
            </a:r>
          </a:p>
        </p:txBody>
      </p:sp>
    </p:spTree>
    <p:extLst>
      <p:ext uri="{BB962C8B-B14F-4D97-AF65-F5344CB8AC3E}">
        <p14:creationId xmlns:p14="http://schemas.microsoft.com/office/powerpoint/2010/main" val="100243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19833" t="16207" r="14334" b="5999"/>
          <a:stretch/>
        </p:blipFill>
        <p:spPr>
          <a:xfrm>
            <a:off x="3882491" y="1182422"/>
            <a:ext cx="5154005" cy="3837600"/>
          </a:xfrm>
          <a:prstGeom prst="rect">
            <a:avLst/>
          </a:prstGeom>
          <a:ln>
            <a:noFill/>
          </a:ln>
        </p:spPr>
      </p:pic>
      <p:sp>
        <p:nvSpPr>
          <p:cNvPr id="4" name="Volný tvar 3"/>
          <p:cNvSpPr/>
          <p:nvPr/>
        </p:nvSpPr>
        <p:spPr>
          <a:xfrm>
            <a:off x="5725384" y="1451700"/>
            <a:ext cx="160637" cy="148281"/>
          </a:xfrm>
          <a:custGeom>
            <a:avLst/>
            <a:gdLst>
              <a:gd name="connsiteX0" fmla="*/ 0 w 160637"/>
              <a:gd name="connsiteY0" fmla="*/ 0 h 148281"/>
              <a:gd name="connsiteX1" fmla="*/ 74140 w 160637"/>
              <a:gd name="connsiteY1" fmla="*/ 12356 h 148281"/>
              <a:gd name="connsiteX2" fmla="*/ 123567 w 160637"/>
              <a:gd name="connsiteY2" fmla="*/ 74140 h 148281"/>
              <a:gd name="connsiteX3" fmla="*/ 148281 w 160637"/>
              <a:gd name="connsiteY3" fmla="*/ 111210 h 148281"/>
              <a:gd name="connsiteX4" fmla="*/ 160637 w 160637"/>
              <a:gd name="connsiteY4" fmla="*/ 148281 h 148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37" h="148281">
                <a:moveTo>
                  <a:pt x="0" y="0"/>
                </a:moveTo>
                <a:cubicBezTo>
                  <a:pt x="24713" y="4119"/>
                  <a:pt x="50372" y="4433"/>
                  <a:pt x="74140" y="12356"/>
                </a:cubicBezTo>
                <a:cubicBezTo>
                  <a:pt x="124132" y="29020"/>
                  <a:pt x="104686" y="36378"/>
                  <a:pt x="123567" y="74140"/>
                </a:cubicBezTo>
                <a:cubicBezTo>
                  <a:pt x="130209" y="87423"/>
                  <a:pt x="140043" y="98853"/>
                  <a:pt x="148281" y="111210"/>
                </a:cubicBezTo>
                <a:lnTo>
                  <a:pt x="160637" y="1482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olný tvar 4"/>
          <p:cNvSpPr/>
          <p:nvPr/>
        </p:nvSpPr>
        <p:spPr>
          <a:xfrm>
            <a:off x="4457052" y="1419622"/>
            <a:ext cx="1483100" cy="1508071"/>
          </a:xfrm>
          <a:custGeom>
            <a:avLst/>
            <a:gdLst>
              <a:gd name="connsiteX0" fmla="*/ 1334819 w 1483100"/>
              <a:gd name="connsiteY0" fmla="*/ 0 h 1508071"/>
              <a:gd name="connsiteX1" fmla="*/ 1396603 w 1483100"/>
              <a:gd name="connsiteY1" fmla="*/ 37070 h 1508071"/>
              <a:gd name="connsiteX2" fmla="*/ 1470744 w 1483100"/>
              <a:gd name="connsiteY2" fmla="*/ 86497 h 1508071"/>
              <a:gd name="connsiteX3" fmla="*/ 1483100 w 1483100"/>
              <a:gd name="connsiteY3" fmla="*/ 234779 h 1508071"/>
              <a:gd name="connsiteX4" fmla="*/ 1458387 w 1483100"/>
              <a:gd name="connsiteY4" fmla="*/ 469557 h 1508071"/>
              <a:gd name="connsiteX5" fmla="*/ 1446030 w 1483100"/>
              <a:gd name="connsiteY5" fmla="*/ 506627 h 1508071"/>
              <a:gd name="connsiteX6" fmla="*/ 1421317 w 1483100"/>
              <a:gd name="connsiteY6" fmla="*/ 543697 h 1508071"/>
              <a:gd name="connsiteX7" fmla="*/ 1384246 w 1483100"/>
              <a:gd name="connsiteY7" fmla="*/ 617838 h 1508071"/>
              <a:gd name="connsiteX8" fmla="*/ 1371890 w 1483100"/>
              <a:gd name="connsiteY8" fmla="*/ 667265 h 1508071"/>
              <a:gd name="connsiteX9" fmla="*/ 1347176 w 1483100"/>
              <a:gd name="connsiteY9" fmla="*/ 741406 h 1508071"/>
              <a:gd name="connsiteX10" fmla="*/ 1322463 w 1483100"/>
              <a:gd name="connsiteY10" fmla="*/ 815546 h 1508071"/>
              <a:gd name="connsiteX11" fmla="*/ 1310106 w 1483100"/>
              <a:gd name="connsiteY11" fmla="*/ 852616 h 1508071"/>
              <a:gd name="connsiteX12" fmla="*/ 1297749 w 1483100"/>
              <a:gd name="connsiteY12" fmla="*/ 889687 h 1508071"/>
              <a:gd name="connsiteX13" fmla="*/ 1273036 w 1483100"/>
              <a:gd name="connsiteY13" fmla="*/ 926757 h 1508071"/>
              <a:gd name="connsiteX14" fmla="*/ 1260679 w 1483100"/>
              <a:gd name="connsiteY14" fmla="*/ 963827 h 1508071"/>
              <a:gd name="connsiteX15" fmla="*/ 1211252 w 1483100"/>
              <a:gd name="connsiteY15" fmla="*/ 1037968 h 1508071"/>
              <a:gd name="connsiteX16" fmla="*/ 1149468 w 1483100"/>
              <a:gd name="connsiteY16" fmla="*/ 1112108 h 1508071"/>
              <a:gd name="connsiteX17" fmla="*/ 1112398 w 1483100"/>
              <a:gd name="connsiteY17" fmla="*/ 1136822 h 1508071"/>
              <a:gd name="connsiteX18" fmla="*/ 1013544 w 1483100"/>
              <a:gd name="connsiteY18" fmla="*/ 1248033 h 1508071"/>
              <a:gd name="connsiteX19" fmla="*/ 939403 w 1483100"/>
              <a:gd name="connsiteY19" fmla="*/ 1297460 h 1508071"/>
              <a:gd name="connsiteX20" fmla="*/ 902333 w 1483100"/>
              <a:gd name="connsiteY20" fmla="*/ 1334530 h 1508071"/>
              <a:gd name="connsiteX21" fmla="*/ 828192 w 1483100"/>
              <a:gd name="connsiteY21" fmla="*/ 1383957 h 1508071"/>
              <a:gd name="connsiteX22" fmla="*/ 803479 w 1483100"/>
              <a:gd name="connsiteY22" fmla="*/ 1421027 h 1508071"/>
              <a:gd name="connsiteX23" fmla="*/ 729338 w 1483100"/>
              <a:gd name="connsiteY23" fmla="*/ 1445741 h 1508071"/>
              <a:gd name="connsiteX24" fmla="*/ 679911 w 1483100"/>
              <a:gd name="connsiteY24" fmla="*/ 1470454 h 1508071"/>
              <a:gd name="connsiteX25" fmla="*/ 605771 w 1483100"/>
              <a:gd name="connsiteY25" fmla="*/ 1495168 h 1508071"/>
              <a:gd name="connsiteX26" fmla="*/ 568700 w 1483100"/>
              <a:gd name="connsiteY26" fmla="*/ 1507525 h 1508071"/>
              <a:gd name="connsiteX27" fmla="*/ 247425 w 1483100"/>
              <a:gd name="connsiteY27" fmla="*/ 1470454 h 1508071"/>
              <a:gd name="connsiteX28" fmla="*/ 173284 w 1483100"/>
              <a:gd name="connsiteY28" fmla="*/ 1421027 h 1508071"/>
              <a:gd name="connsiteX29" fmla="*/ 136214 w 1483100"/>
              <a:gd name="connsiteY29" fmla="*/ 1396314 h 1508071"/>
              <a:gd name="connsiteX30" fmla="*/ 111500 w 1483100"/>
              <a:gd name="connsiteY30" fmla="*/ 1359243 h 1508071"/>
              <a:gd name="connsiteX31" fmla="*/ 74430 w 1483100"/>
              <a:gd name="connsiteY31" fmla="*/ 1334530 h 1508071"/>
              <a:gd name="connsiteX32" fmla="*/ 62073 w 1483100"/>
              <a:gd name="connsiteY32" fmla="*/ 1297460 h 1508071"/>
              <a:gd name="connsiteX33" fmla="*/ 12646 w 1483100"/>
              <a:gd name="connsiteY33" fmla="*/ 1223319 h 1508071"/>
              <a:gd name="connsiteX34" fmla="*/ 25003 w 1483100"/>
              <a:gd name="connsiteY34" fmla="*/ 1161535 h 150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83100" h="1508071">
                <a:moveTo>
                  <a:pt x="1334819" y="0"/>
                </a:moveTo>
                <a:cubicBezTo>
                  <a:pt x="1355414" y="12357"/>
                  <a:pt x="1376341" y="24176"/>
                  <a:pt x="1396603" y="37070"/>
                </a:cubicBezTo>
                <a:cubicBezTo>
                  <a:pt x="1421662" y="53016"/>
                  <a:pt x="1470744" y="86497"/>
                  <a:pt x="1470744" y="86497"/>
                </a:cubicBezTo>
                <a:cubicBezTo>
                  <a:pt x="1474863" y="135924"/>
                  <a:pt x="1483100" y="185180"/>
                  <a:pt x="1483100" y="234779"/>
                </a:cubicBezTo>
                <a:cubicBezTo>
                  <a:pt x="1483100" y="339970"/>
                  <a:pt x="1482064" y="386691"/>
                  <a:pt x="1458387" y="469557"/>
                </a:cubicBezTo>
                <a:cubicBezTo>
                  <a:pt x="1454809" y="482081"/>
                  <a:pt x="1451855" y="494977"/>
                  <a:pt x="1446030" y="506627"/>
                </a:cubicBezTo>
                <a:cubicBezTo>
                  <a:pt x="1439389" y="519910"/>
                  <a:pt x="1427958" y="530414"/>
                  <a:pt x="1421317" y="543697"/>
                </a:cubicBezTo>
                <a:cubicBezTo>
                  <a:pt x="1370163" y="646007"/>
                  <a:pt x="1455066" y="511611"/>
                  <a:pt x="1384246" y="617838"/>
                </a:cubicBezTo>
                <a:cubicBezTo>
                  <a:pt x="1380127" y="634314"/>
                  <a:pt x="1376770" y="650999"/>
                  <a:pt x="1371890" y="667265"/>
                </a:cubicBezTo>
                <a:cubicBezTo>
                  <a:pt x="1364405" y="692217"/>
                  <a:pt x="1355414" y="716692"/>
                  <a:pt x="1347176" y="741406"/>
                </a:cubicBezTo>
                <a:lnTo>
                  <a:pt x="1322463" y="815546"/>
                </a:lnTo>
                <a:lnTo>
                  <a:pt x="1310106" y="852616"/>
                </a:lnTo>
                <a:cubicBezTo>
                  <a:pt x="1305987" y="864973"/>
                  <a:pt x="1304974" y="878849"/>
                  <a:pt x="1297749" y="889687"/>
                </a:cubicBezTo>
                <a:cubicBezTo>
                  <a:pt x="1289511" y="902044"/>
                  <a:pt x="1279677" y="913474"/>
                  <a:pt x="1273036" y="926757"/>
                </a:cubicBezTo>
                <a:cubicBezTo>
                  <a:pt x="1267211" y="938407"/>
                  <a:pt x="1267005" y="952441"/>
                  <a:pt x="1260679" y="963827"/>
                </a:cubicBezTo>
                <a:cubicBezTo>
                  <a:pt x="1246254" y="989791"/>
                  <a:pt x="1227728" y="1013254"/>
                  <a:pt x="1211252" y="1037968"/>
                </a:cubicBezTo>
                <a:cubicBezTo>
                  <a:pt x="1186953" y="1074416"/>
                  <a:pt x="1185145" y="1082377"/>
                  <a:pt x="1149468" y="1112108"/>
                </a:cubicBezTo>
                <a:cubicBezTo>
                  <a:pt x="1138059" y="1121615"/>
                  <a:pt x="1124755" y="1128584"/>
                  <a:pt x="1112398" y="1136822"/>
                </a:cubicBezTo>
                <a:cubicBezTo>
                  <a:pt x="1082684" y="1181391"/>
                  <a:pt x="1064325" y="1214179"/>
                  <a:pt x="1013544" y="1248033"/>
                </a:cubicBezTo>
                <a:cubicBezTo>
                  <a:pt x="988830" y="1264509"/>
                  <a:pt x="960406" y="1276457"/>
                  <a:pt x="939403" y="1297460"/>
                </a:cubicBezTo>
                <a:cubicBezTo>
                  <a:pt x="927046" y="1309817"/>
                  <a:pt x="916127" y="1323801"/>
                  <a:pt x="902333" y="1334530"/>
                </a:cubicBezTo>
                <a:cubicBezTo>
                  <a:pt x="878888" y="1352765"/>
                  <a:pt x="828192" y="1383957"/>
                  <a:pt x="828192" y="1383957"/>
                </a:cubicBezTo>
                <a:cubicBezTo>
                  <a:pt x="819954" y="1396314"/>
                  <a:pt x="816072" y="1413156"/>
                  <a:pt x="803479" y="1421027"/>
                </a:cubicBezTo>
                <a:cubicBezTo>
                  <a:pt x="781388" y="1434834"/>
                  <a:pt x="752638" y="1434091"/>
                  <a:pt x="729338" y="1445741"/>
                </a:cubicBezTo>
                <a:cubicBezTo>
                  <a:pt x="712862" y="1453979"/>
                  <a:pt x="697014" y="1463613"/>
                  <a:pt x="679911" y="1470454"/>
                </a:cubicBezTo>
                <a:cubicBezTo>
                  <a:pt x="655724" y="1480129"/>
                  <a:pt x="630484" y="1486930"/>
                  <a:pt x="605771" y="1495168"/>
                </a:cubicBezTo>
                <a:lnTo>
                  <a:pt x="568700" y="1507525"/>
                </a:lnTo>
                <a:cubicBezTo>
                  <a:pt x="556349" y="1506907"/>
                  <a:pt x="317444" y="1517133"/>
                  <a:pt x="247425" y="1470454"/>
                </a:cubicBezTo>
                <a:lnTo>
                  <a:pt x="173284" y="1421027"/>
                </a:lnTo>
                <a:lnTo>
                  <a:pt x="136214" y="1396314"/>
                </a:lnTo>
                <a:cubicBezTo>
                  <a:pt x="127976" y="1383957"/>
                  <a:pt x="122001" y="1369744"/>
                  <a:pt x="111500" y="1359243"/>
                </a:cubicBezTo>
                <a:cubicBezTo>
                  <a:pt x="100999" y="1348742"/>
                  <a:pt x="83707" y="1346126"/>
                  <a:pt x="74430" y="1334530"/>
                </a:cubicBezTo>
                <a:cubicBezTo>
                  <a:pt x="66293" y="1324359"/>
                  <a:pt x="68399" y="1308846"/>
                  <a:pt x="62073" y="1297460"/>
                </a:cubicBezTo>
                <a:cubicBezTo>
                  <a:pt x="47648" y="1271496"/>
                  <a:pt x="12646" y="1223319"/>
                  <a:pt x="12646" y="1223319"/>
                </a:cubicBezTo>
                <a:cubicBezTo>
                  <a:pt x="-3394" y="1175197"/>
                  <a:pt x="-8920" y="1195459"/>
                  <a:pt x="25003" y="1161535"/>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7"/>
          <p:cNvSpPr/>
          <p:nvPr/>
        </p:nvSpPr>
        <p:spPr>
          <a:xfrm>
            <a:off x="5935448" y="1995397"/>
            <a:ext cx="926757" cy="1573898"/>
          </a:xfrm>
          <a:custGeom>
            <a:avLst/>
            <a:gdLst>
              <a:gd name="connsiteX0" fmla="*/ 926757 w 926757"/>
              <a:gd name="connsiteY0" fmla="*/ 37070 h 1573898"/>
              <a:gd name="connsiteX1" fmla="*/ 864973 w 926757"/>
              <a:gd name="connsiteY1" fmla="*/ 24713 h 1573898"/>
              <a:gd name="connsiteX2" fmla="*/ 790833 w 926757"/>
              <a:gd name="connsiteY2" fmla="*/ 0 h 1573898"/>
              <a:gd name="connsiteX3" fmla="*/ 654909 w 926757"/>
              <a:gd name="connsiteY3" fmla="*/ 12357 h 1573898"/>
              <a:gd name="connsiteX4" fmla="*/ 580768 w 926757"/>
              <a:gd name="connsiteY4" fmla="*/ 49427 h 1573898"/>
              <a:gd name="connsiteX5" fmla="*/ 543698 w 926757"/>
              <a:gd name="connsiteY5" fmla="*/ 61784 h 1573898"/>
              <a:gd name="connsiteX6" fmla="*/ 506627 w 926757"/>
              <a:gd name="connsiteY6" fmla="*/ 98854 h 1573898"/>
              <a:gd name="connsiteX7" fmla="*/ 469557 w 926757"/>
              <a:gd name="connsiteY7" fmla="*/ 111211 h 1573898"/>
              <a:gd name="connsiteX8" fmla="*/ 395417 w 926757"/>
              <a:gd name="connsiteY8" fmla="*/ 222422 h 1573898"/>
              <a:gd name="connsiteX9" fmla="*/ 370703 w 926757"/>
              <a:gd name="connsiteY9" fmla="*/ 259492 h 1573898"/>
              <a:gd name="connsiteX10" fmla="*/ 333633 w 926757"/>
              <a:gd name="connsiteY10" fmla="*/ 284205 h 1573898"/>
              <a:gd name="connsiteX11" fmla="*/ 284206 w 926757"/>
              <a:gd name="connsiteY11" fmla="*/ 358346 h 1573898"/>
              <a:gd name="connsiteX12" fmla="*/ 234779 w 926757"/>
              <a:gd name="connsiteY12" fmla="*/ 420130 h 1573898"/>
              <a:gd name="connsiteX13" fmla="*/ 210065 w 926757"/>
              <a:gd name="connsiteY13" fmla="*/ 457200 h 1573898"/>
              <a:gd name="connsiteX14" fmla="*/ 185352 w 926757"/>
              <a:gd name="connsiteY14" fmla="*/ 531341 h 1573898"/>
              <a:gd name="connsiteX15" fmla="*/ 160638 w 926757"/>
              <a:gd name="connsiteY15" fmla="*/ 568411 h 1573898"/>
              <a:gd name="connsiteX16" fmla="*/ 123568 w 926757"/>
              <a:gd name="connsiteY16" fmla="*/ 642551 h 1573898"/>
              <a:gd name="connsiteX17" fmla="*/ 111211 w 926757"/>
              <a:gd name="connsiteY17" fmla="*/ 679622 h 1573898"/>
              <a:gd name="connsiteX18" fmla="*/ 86498 w 926757"/>
              <a:gd name="connsiteY18" fmla="*/ 716692 h 1573898"/>
              <a:gd name="connsiteX19" fmla="*/ 49427 w 926757"/>
              <a:gd name="connsiteY19" fmla="*/ 790832 h 1573898"/>
              <a:gd name="connsiteX20" fmla="*/ 37071 w 926757"/>
              <a:gd name="connsiteY20" fmla="*/ 1013254 h 1573898"/>
              <a:gd name="connsiteX21" fmla="*/ 12357 w 926757"/>
              <a:gd name="connsiteY21" fmla="*/ 1087395 h 1573898"/>
              <a:gd name="connsiteX22" fmla="*/ 0 w 926757"/>
              <a:gd name="connsiteY22" fmla="*/ 1124465 h 1573898"/>
              <a:gd name="connsiteX23" fmla="*/ 37071 w 926757"/>
              <a:gd name="connsiteY23" fmla="*/ 1383957 h 1573898"/>
              <a:gd name="connsiteX24" fmla="*/ 61784 w 926757"/>
              <a:gd name="connsiteY24" fmla="*/ 1458097 h 1573898"/>
              <a:gd name="connsiteX25" fmla="*/ 135925 w 926757"/>
              <a:gd name="connsiteY25" fmla="*/ 1532238 h 1573898"/>
              <a:gd name="connsiteX26" fmla="*/ 210065 w 926757"/>
              <a:gd name="connsiteY26" fmla="*/ 1556951 h 1573898"/>
              <a:gd name="connsiteX27" fmla="*/ 247136 w 926757"/>
              <a:gd name="connsiteY27" fmla="*/ 1569308 h 1573898"/>
              <a:gd name="connsiteX28" fmla="*/ 444844 w 926757"/>
              <a:gd name="connsiteY28" fmla="*/ 1544595 h 15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6757" h="1573898">
                <a:moveTo>
                  <a:pt x="926757" y="37070"/>
                </a:moveTo>
                <a:cubicBezTo>
                  <a:pt x="906162" y="32951"/>
                  <a:pt x="885235" y="30239"/>
                  <a:pt x="864973" y="24713"/>
                </a:cubicBezTo>
                <a:cubicBezTo>
                  <a:pt x="839841" y="17859"/>
                  <a:pt x="790833" y="0"/>
                  <a:pt x="790833" y="0"/>
                </a:cubicBezTo>
                <a:cubicBezTo>
                  <a:pt x="745525" y="4119"/>
                  <a:pt x="699947" y="5923"/>
                  <a:pt x="654909" y="12357"/>
                </a:cubicBezTo>
                <a:cubicBezTo>
                  <a:pt x="611422" y="18569"/>
                  <a:pt x="619928" y="29847"/>
                  <a:pt x="580768" y="49427"/>
                </a:cubicBezTo>
                <a:cubicBezTo>
                  <a:pt x="569118" y="55252"/>
                  <a:pt x="556055" y="57665"/>
                  <a:pt x="543698" y="61784"/>
                </a:cubicBezTo>
                <a:cubicBezTo>
                  <a:pt x="531341" y="74141"/>
                  <a:pt x="521167" y="89161"/>
                  <a:pt x="506627" y="98854"/>
                </a:cubicBezTo>
                <a:cubicBezTo>
                  <a:pt x="495789" y="106079"/>
                  <a:pt x="478767" y="102001"/>
                  <a:pt x="469557" y="111211"/>
                </a:cubicBezTo>
                <a:cubicBezTo>
                  <a:pt x="469546" y="111222"/>
                  <a:pt x="407778" y="203881"/>
                  <a:pt x="395417" y="222422"/>
                </a:cubicBezTo>
                <a:cubicBezTo>
                  <a:pt x="387179" y="234779"/>
                  <a:pt x="383060" y="251254"/>
                  <a:pt x="370703" y="259492"/>
                </a:cubicBezTo>
                <a:lnTo>
                  <a:pt x="333633" y="284205"/>
                </a:lnTo>
                <a:cubicBezTo>
                  <a:pt x="304251" y="372350"/>
                  <a:pt x="345913" y="265787"/>
                  <a:pt x="284206" y="358346"/>
                </a:cubicBezTo>
                <a:cubicBezTo>
                  <a:pt x="236457" y="429969"/>
                  <a:pt x="317685" y="364858"/>
                  <a:pt x="234779" y="420130"/>
                </a:cubicBezTo>
                <a:cubicBezTo>
                  <a:pt x="226541" y="432487"/>
                  <a:pt x="216097" y="443629"/>
                  <a:pt x="210065" y="457200"/>
                </a:cubicBezTo>
                <a:cubicBezTo>
                  <a:pt x="199485" y="481005"/>
                  <a:pt x="199802" y="509666"/>
                  <a:pt x="185352" y="531341"/>
                </a:cubicBezTo>
                <a:lnTo>
                  <a:pt x="160638" y="568411"/>
                </a:lnTo>
                <a:cubicBezTo>
                  <a:pt x="129582" y="661584"/>
                  <a:pt x="171474" y="546740"/>
                  <a:pt x="123568" y="642551"/>
                </a:cubicBezTo>
                <a:cubicBezTo>
                  <a:pt x="117743" y="654201"/>
                  <a:pt x="117036" y="667972"/>
                  <a:pt x="111211" y="679622"/>
                </a:cubicBezTo>
                <a:cubicBezTo>
                  <a:pt x="104570" y="692905"/>
                  <a:pt x="93139" y="703409"/>
                  <a:pt x="86498" y="716692"/>
                </a:cubicBezTo>
                <a:cubicBezTo>
                  <a:pt x="35343" y="819001"/>
                  <a:pt x="120248" y="684604"/>
                  <a:pt x="49427" y="790832"/>
                </a:cubicBezTo>
                <a:cubicBezTo>
                  <a:pt x="45308" y="864973"/>
                  <a:pt x="46281" y="939572"/>
                  <a:pt x="37071" y="1013254"/>
                </a:cubicBezTo>
                <a:cubicBezTo>
                  <a:pt x="33840" y="1039103"/>
                  <a:pt x="20595" y="1062681"/>
                  <a:pt x="12357" y="1087395"/>
                </a:cubicBezTo>
                <a:lnTo>
                  <a:pt x="0" y="1124465"/>
                </a:lnTo>
                <a:cubicBezTo>
                  <a:pt x="14090" y="1335818"/>
                  <a:pt x="-7225" y="1251069"/>
                  <a:pt x="37071" y="1383957"/>
                </a:cubicBezTo>
                <a:lnTo>
                  <a:pt x="61784" y="1458097"/>
                </a:lnTo>
                <a:cubicBezTo>
                  <a:pt x="86498" y="1482811"/>
                  <a:pt x="102768" y="1521186"/>
                  <a:pt x="135925" y="1532238"/>
                </a:cubicBezTo>
                <a:lnTo>
                  <a:pt x="210065" y="1556951"/>
                </a:lnTo>
                <a:lnTo>
                  <a:pt x="247136" y="1569308"/>
                </a:lnTo>
                <a:cubicBezTo>
                  <a:pt x="438299" y="1556564"/>
                  <a:pt x="388701" y="1600734"/>
                  <a:pt x="444844" y="1544595"/>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6012160" y="1698835"/>
            <a:ext cx="543697" cy="234778"/>
          </a:xfrm>
          <a:custGeom>
            <a:avLst/>
            <a:gdLst>
              <a:gd name="connsiteX0" fmla="*/ 0 w 543697"/>
              <a:gd name="connsiteY0" fmla="*/ 0 h 234778"/>
              <a:gd name="connsiteX1" fmla="*/ 61783 w 543697"/>
              <a:gd name="connsiteY1" fmla="*/ 24713 h 234778"/>
              <a:gd name="connsiteX2" fmla="*/ 98854 w 543697"/>
              <a:gd name="connsiteY2" fmla="*/ 37070 h 234778"/>
              <a:gd name="connsiteX3" fmla="*/ 172994 w 543697"/>
              <a:gd name="connsiteY3" fmla="*/ 74140 h 234778"/>
              <a:gd name="connsiteX4" fmla="*/ 197708 w 543697"/>
              <a:gd name="connsiteY4" fmla="*/ 111211 h 234778"/>
              <a:gd name="connsiteX5" fmla="*/ 296562 w 543697"/>
              <a:gd name="connsiteY5" fmla="*/ 135924 h 234778"/>
              <a:gd name="connsiteX6" fmla="*/ 370702 w 543697"/>
              <a:gd name="connsiteY6" fmla="*/ 160638 h 234778"/>
              <a:gd name="connsiteX7" fmla="*/ 407773 w 543697"/>
              <a:gd name="connsiteY7" fmla="*/ 172994 h 234778"/>
              <a:gd name="connsiteX8" fmla="*/ 444843 w 543697"/>
              <a:gd name="connsiteY8" fmla="*/ 197708 h 234778"/>
              <a:gd name="connsiteX9" fmla="*/ 518983 w 543697"/>
              <a:gd name="connsiteY9" fmla="*/ 222421 h 234778"/>
              <a:gd name="connsiteX10" fmla="*/ 543697 w 543697"/>
              <a:gd name="connsiteY10" fmla="*/ 234778 h 23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97" h="234778">
                <a:moveTo>
                  <a:pt x="0" y="0"/>
                </a:moveTo>
                <a:cubicBezTo>
                  <a:pt x="20594" y="8238"/>
                  <a:pt x="41014" y="16925"/>
                  <a:pt x="61783" y="24713"/>
                </a:cubicBezTo>
                <a:cubicBezTo>
                  <a:pt x="73979" y="29287"/>
                  <a:pt x="87204" y="31245"/>
                  <a:pt x="98854" y="37070"/>
                </a:cubicBezTo>
                <a:cubicBezTo>
                  <a:pt x="194665" y="84976"/>
                  <a:pt x="79821" y="43084"/>
                  <a:pt x="172994" y="74140"/>
                </a:cubicBezTo>
                <a:cubicBezTo>
                  <a:pt x="181232" y="86497"/>
                  <a:pt x="186111" y="101934"/>
                  <a:pt x="197708" y="111211"/>
                </a:cubicBezTo>
                <a:cubicBezTo>
                  <a:pt x="210635" y="121552"/>
                  <a:pt x="293065" y="134970"/>
                  <a:pt x="296562" y="135924"/>
                </a:cubicBezTo>
                <a:cubicBezTo>
                  <a:pt x="321694" y="142778"/>
                  <a:pt x="345989" y="152400"/>
                  <a:pt x="370702" y="160638"/>
                </a:cubicBezTo>
                <a:lnTo>
                  <a:pt x="407773" y="172994"/>
                </a:lnTo>
                <a:cubicBezTo>
                  <a:pt x="420130" y="181232"/>
                  <a:pt x="431272" y="191676"/>
                  <a:pt x="444843" y="197708"/>
                </a:cubicBezTo>
                <a:cubicBezTo>
                  <a:pt x="468648" y="208288"/>
                  <a:pt x="495683" y="210771"/>
                  <a:pt x="518983" y="222421"/>
                </a:cubicBezTo>
                <a:lnTo>
                  <a:pt x="543697" y="234778"/>
                </a:ln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olný tvar 10"/>
          <p:cNvSpPr/>
          <p:nvPr/>
        </p:nvSpPr>
        <p:spPr>
          <a:xfrm>
            <a:off x="5148064" y="2931790"/>
            <a:ext cx="741405" cy="321276"/>
          </a:xfrm>
          <a:custGeom>
            <a:avLst/>
            <a:gdLst>
              <a:gd name="connsiteX0" fmla="*/ 0 w 741405"/>
              <a:gd name="connsiteY0" fmla="*/ 0 h 321276"/>
              <a:gd name="connsiteX1" fmla="*/ 98854 w 741405"/>
              <a:gd name="connsiteY1" fmla="*/ 24714 h 321276"/>
              <a:gd name="connsiteX2" fmla="*/ 135924 w 741405"/>
              <a:gd name="connsiteY2" fmla="*/ 49427 h 321276"/>
              <a:gd name="connsiteX3" fmla="*/ 210064 w 741405"/>
              <a:gd name="connsiteY3" fmla="*/ 74141 h 321276"/>
              <a:gd name="connsiteX4" fmla="*/ 284205 w 741405"/>
              <a:gd name="connsiteY4" fmla="*/ 98854 h 321276"/>
              <a:gd name="connsiteX5" fmla="*/ 321275 w 741405"/>
              <a:gd name="connsiteY5" fmla="*/ 111211 h 321276"/>
              <a:gd name="connsiteX6" fmla="*/ 358345 w 741405"/>
              <a:gd name="connsiteY6" fmla="*/ 135925 h 321276"/>
              <a:gd name="connsiteX7" fmla="*/ 432486 w 741405"/>
              <a:gd name="connsiteY7" fmla="*/ 160638 h 321276"/>
              <a:gd name="connsiteX8" fmla="*/ 469556 w 741405"/>
              <a:gd name="connsiteY8" fmla="*/ 172995 h 321276"/>
              <a:gd name="connsiteX9" fmla="*/ 506627 w 741405"/>
              <a:gd name="connsiteY9" fmla="*/ 197708 h 321276"/>
              <a:gd name="connsiteX10" fmla="*/ 543697 w 741405"/>
              <a:gd name="connsiteY10" fmla="*/ 210065 h 321276"/>
              <a:gd name="connsiteX11" fmla="*/ 617837 w 741405"/>
              <a:gd name="connsiteY11" fmla="*/ 259492 h 321276"/>
              <a:gd name="connsiteX12" fmla="*/ 729048 w 741405"/>
              <a:gd name="connsiteY12" fmla="*/ 308919 h 321276"/>
              <a:gd name="connsiteX13" fmla="*/ 741405 w 741405"/>
              <a:gd name="connsiteY13" fmla="*/ 321276 h 3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1405" h="321276">
                <a:moveTo>
                  <a:pt x="0" y="0"/>
                </a:moveTo>
                <a:cubicBezTo>
                  <a:pt x="23500" y="4700"/>
                  <a:pt x="73523" y="12049"/>
                  <a:pt x="98854" y="24714"/>
                </a:cubicBezTo>
                <a:cubicBezTo>
                  <a:pt x="112137" y="31355"/>
                  <a:pt x="122353" y="43395"/>
                  <a:pt x="135924" y="49427"/>
                </a:cubicBezTo>
                <a:cubicBezTo>
                  <a:pt x="159729" y="60007"/>
                  <a:pt x="185351" y="65903"/>
                  <a:pt x="210064" y="74141"/>
                </a:cubicBezTo>
                <a:lnTo>
                  <a:pt x="284205" y="98854"/>
                </a:lnTo>
                <a:cubicBezTo>
                  <a:pt x="296562" y="102973"/>
                  <a:pt x="310438" y="103986"/>
                  <a:pt x="321275" y="111211"/>
                </a:cubicBezTo>
                <a:cubicBezTo>
                  <a:pt x="333632" y="119449"/>
                  <a:pt x="344774" y="129893"/>
                  <a:pt x="358345" y="135925"/>
                </a:cubicBezTo>
                <a:cubicBezTo>
                  <a:pt x="382150" y="146505"/>
                  <a:pt x="407772" y="152400"/>
                  <a:pt x="432486" y="160638"/>
                </a:cubicBezTo>
                <a:cubicBezTo>
                  <a:pt x="444843" y="164757"/>
                  <a:pt x="458718" y="165770"/>
                  <a:pt x="469556" y="172995"/>
                </a:cubicBezTo>
                <a:cubicBezTo>
                  <a:pt x="481913" y="181233"/>
                  <a:pt x="493344" y="191066"/>
                  <a:pt x="506627" y="197708"/>
                </a:cubicBezTo>
                <a:cubicBezTo>
                  <a:pt x="518277" y="203533"/>
                  <a:pt x="532311" y="203739"/>
                  <a:pt x="543697" y="210065"/>
                </a:cubicBezTo>
                <a:cubicBezTo>
                  <a:pt x="569661" y="224490"/>
                  <a:pt x="589659" y="250099"/>
                  <a:pt x="617837" y="259492"/>
                </a:cubicBezTo>
                <a:cubicBezTo>
                  <a:pt x="685456" y="282032"/>
                  <a:pt x="682052" y="273673"/>
                  <a:pt x="729048" y="308919"/>
                </a:cubicBezTo>
                <a:cubicBezTo>
                  <a:pt x="733708" y="312414"/>
                  <a:pt x="737286" y="317157"/>
                  <a:pt x="741405" y="321276"/>
                </a:cubicBez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179512" y="699542"/>
            <a:ext cx="5999976" cy="461665"/>
          </a:xfrm>
          <a:prstGeom prst="rect">
            <a:avLst/>
          </a:prstGeom>
          <a:noFill/>
        </p:spPr>
        <p:txBody>
          <a:bodyPr wrap="none" rtlCol="0">
            <a:spAutoFit/>
          </a:bodyPr>
          <a:lstStyle/>
          <a:p>
            <a:r>
              <a:rPr lang="cs-CZ" sz="2400" u="sng" dirty="0"/>
              <a:t>Izolace plicních žil … Box léze … Linie pro MRAT</a:t>
            </a:r>
          </a:p>
        </p:txBody>
      </p:sp>
      <p:sp>
        <p:nvSpPr>
          <p:cNvPr id="10" name="Volný tvar 9"/>
          <p:cNvSpPr/>
          <p:nvPr/>
        </p:nvSpPr>
        <p:spPr>
          <a:xfrm flipV="1">
            <a:off x="4139952" y="2958079"/>
            <a:ext cx="687713" cy="45719"/>
          </a:xfrm>
          <a:custGeom>
            <a:avLst/>
            <a:gdLst>
              <a:gd name="connsiteX0" fmla="*/ 0 w 543697"/>
              <a:gd name="connsiteY0" fmla="*/ 0 h 234778"/>
              <a:gd name="connsiteX1" fmla="*/ 61783 w 543697"/>
              <a:gd name="connsiteY1" fmla="*/ 24713 h 234778"/>
              <a:gd name="connsiteX2" fmla="*/ 98854 w 543697"/>
              <a:gd name="connsiteY2" fmla="*/ 37070 h 234778"/>
              <a:gd name="connsiteX3" fmla="*/ 172994 w 543697"/>
              <a:gd name="connsiteY3" fmla="*/ 74140 h 234778"/>
              <a:gd name="connsiteX4" fmla="*/ 197708 w 543697"/>
              <a:gd name="connsiteY4" fmla="*/ 111211 h 234778"/>
              <a:gd name="connsiteX5" fmla="*/ 296562 w 543697"/>
              <a:gd name="connsiteY5" fmla="*/ 135924 h 234778"/>
              <a:gd name="connsiteX6" fmla="*/ 370702 w 543697"/>
              <a:gd name="connsiteY6" fmla="*/ 160638 h 234778"/>
              <a:gd name="connsiteX7" fmla="*/ 407773 w 543697"/>
              <a:gd name="connsiteY7" fmla="*/ 172994 h 234778"/>
              <a:gd name="connsiteX8" fmla="*/ 444843 w 543697"/>
              <a:gd name="connsiteY8" fmla="*/ 197708 h 234778"/>
              <a:gd name="connsiteX9" fmla="*/ 518983 w 543697"/>
              <a:gd name="connsiteY9" fmla="*/ 222421 h 234778"/>
              <a:gd name="connsiteX10" fmla="*/ 543697 w 543697"/>
              <a:gd name="connsiteY10" fmla="*/ 234778 h 23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97" h="234778">
                <a:moveTo>
                  <a:pt x="0" y="0"/>
                </a:moveTo>
                <a:cubicBezTo>
                  <a:pt x="20594" y="8238"/>
                  <a:pt x="41014" y="16925"/>
                  <a:pt x="61783" y="24713"/>
                </a:cubicBezTo>
                <a:cubicBezTo>
                  <a:pt x="73979" y="29287"/>
                  <a:pt x="87204" y="31245"/>
                  <a:pt x="98854" y="37070"/>
                </a:cubicBezTo>
                <a:cubicBezTo>
                  <a:pt x="194665" y="84976"/>
                  <a:pt x="79821" y="43084"/>
                  <a:pt x="172994" y="74140"/>
                </a:cubicBezTo>
                <a:cubicBezTo>
                  <a:pt x="181232" y="86497"/>
                  <a:pt x="186111" y="101934"/>
                  <a:pt x="197708" y="111211"/>
                </a:cubicBezTo>
                <a:cubicBezTo>
                  <a:pt x="210635" y="121552"/>
                  <a:pt x="293065" y="134970"/>
                  <a:pt x="296562" y="135924"/>
                </a:cubicBezTo>
                <a:cubicBezTo>
                  <a:pt x="321694" y="142778"/>
                  <a:pt x="345989" y="152400"/>
                  <a:pt x="370702" y="160638"/>
                </a:cubicBezTo>
                <a:lnTo>
                  <a:pt x="407773" y="172994"/>
                </a:lnTo>
                <a:cubicBezTo>
                  <a:pt x="420130" y="181232"/>
                  <a:pt x="431272" y="191676"/>
                  <a:pt x="444843" y="197708"/>
                </a:cubicBezTo>
                <a:cubicBezTo>
                  <a:pt x="468648" y="208288"/>
                  <a:pt x="495683" y="210771"/>
                  <a:pt x="518983" y="222421"/>
                </a:cubicBezTo>
                <a:lnTo>
                  <a:pt x="543697" y="234778"/>
                </a:ln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1378" y="1275606"/>
            <a:ext cx="3716566" cy="1323439"/>
          </a:xfrm>
          <a:prstGeom prst="rect">
            <a:avLst/>
          </a:prstGeom>
        </p:spPr>
        <p:txBody>
          <a:bodyPr wrap="square">
            <a:spAutoFit/>
          </a:bodyPr>
          <a:lstStyle/>
          <a:p>
            <a:r>
              <a:rPr lang="cs-CZ" sz="2000" dirty="0"/>
              <a:t>Ovlivní: IPŽ + </a:t>
            </a:r>
            <a:r>
              <a:rPr lang="cs-CZ" sz="2000" dirty="0" err="1"/>
              <a:t>makroreentry</a:t>
            </a:r>
            <a:r>
              <a:rPr lang="cs-CZ" sz="2000" dirty="0"/>
              <a:t> AT</a:t>
            </a:r>
          </a:p>
          <a:p>
            <a:endParaRPr lang="cs-CZ" sz="2000" dirty="0"/>
          </a:p>
          <a:p>
            <a:r>
              <a:rPr lang="cs-CZ" sz="2000" dirty="0"/>
              <a:t>Neovlivní: Lokalizované zdroje </a:t>
            </a:r>
          </a:p>
          <a:p>
            <a:r>
              <a:rPr lang="cs-CZ" sz="2000" dirty="0"/>
              <a:t>                   mimo PŽ</a:t>
            </a:r>
          </a:p>
        </p:txBody>
      </p:sp>
      <p:sp>
        <p:nvSpPr>
          <p:cNvPr id="14" name="TextovéPole 13"/>
          <p:cNvSpPr txBox="1"/>
          <p:nvPr/>
        </p:nvSpPr>
        <p:spPr>
          <a:xfrm>
            <a:off x="179512" y="42759"/>
            <a:ext cx="8464177" cy="584775"/>
          </a:xfrm>
          <a:prstGeom prst="rect">
            <a:avLst/>
          </a:prstGeom>
          <a:noFill/>
        </p:spPr>
        <p:txBody>
          <a:bodyPr wrap="none" rtlCol="0">
            <a:spAutoFit/>
          </a:bodyPr>
          <a:lstStyle/>
          <a:p>
            <a:r>
              <a:rPr lang="cs-CZ" sz="3200" dirty="0"/>
              <a:t>Schématické léze při ablaci FS a </a:t>
            </a:r>
            <a:r>
              <a:rPr lang="cs-CZ" sz="3200" dirty="0" err="1"/>
              <a:t>endpointy</a:t>
            </a:r>
            <a:r>
              <a:rPr lang="cs-CZ" sz="3200" dirty="0"/>
              <a:t> výkonu</a:t>
            </a:r>
          </a:p>
        </p:txBody>
      </p:sp>
      <p:sp>
        <p:nvSpPr>
          <p:cNvPr id="15" name="TextovéPole 14"/>
          <p:cNvSpPr txBox="1"/>
          <p:nvPr/>
        </p:nvSpPr>
        <p:spPr>
          <a:xfrm>
            <a:off x="179512" y="3046189"/>
            <a:ext cx="4252767" cy="461665"/>
          </a:xfrm>
          <a:prstGeom prst="rect">
            <a:avLst/>
          </a:prstGeom>
          <a:noFill/>
        </p:spPr>
        <p:txBody>
          <a:bodyPr wrap="none" rtlCol="0">
            <a:spAutoFit/>
          </a:bodyPr>
          <a:lstStyle/>
          <a:p>
            <a:r>
              <a:rPr lang="cs-CZ" sz="2400" u="sng" dirty="0"/>
              <a:t>Izolace </a:t>
            </a:r>
            <a:r>
              <a:rPr lang="cs-CZ" sz="2400" u="sng" dirty="0" err="1"/>
              <a:t>nízkovoltážových</a:t>
            </a:r>
            <a:r>
              <a:rPr lang="cs-CZ" sz="2400" u="sng" dirty="0"/>
              <a:t> oblastí</a:t>
            </a:r>
          </a:p>
        </p:txBody>
      </p:sp>
      <p:sp>
        <p:nvSpPr>
          <p:cNvPr id="16" name="Obdélník 15"/>
          <p:cNvSpPr/>
          <p:nvPr/>
        </p:nvSpPr>
        <p:spPr>
          <a:xfrm>
            <a:off x="351378" y="3664064"/>
            <a:ext cx="3716566" cy="1015663"/>
          </a:xfrm>
          <a:prstGeom prst="rect">
            <a:avLst/>
          </a:prstGeom>
        </p:spPr>
        <p:txBody>
          <a:bodyPr wrap="square">
            <a:spAutoFit/>
          </a:bodyPr>
          <a:lstStyle/>
          <a:p>
            <a:r>
              <a:rPr lang="cs-CZ" sz="2000" dirty="0"/>
              <a:t>Nemusí respektovat zdroje z přirozeného uspořádání + inervace myokardu síní/žil</a:t>
            </a:r>
          </a:p>
        </p:txBody>
      </p:sp>
    </p:spTree>
    <p:extLst>
      <p:ext uri="{BB962C8B-B14F-4D97-AF65-F5344CB8AC3E}">
        <p14:creationId xmlns:p14="http://schemas.microsoft.com/office/powerpoint/2010/main" val="128503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107505" y="51470"/>
            <a:ext cx="8856984" cy="576064"/>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dirty="0">
                <a:latin typeface="+mn-lt"/>
              </a:rPr>
              <a:t>Balonková </a:t>
            </a:r>
            <a:r>
              <a:rPr lang="cs-CZ" sz="3200" dirty="0" err="1">
                <a:latin typeface="+mn-lt"/>
              </a:rPr>
              <a:t>kryoizolace</a:t>
            </a:r>
            <a:r>
              <a:rPr lang="cs-CZ" sz="3200" dirty="0">
                <a:latin typeface="+mn-lt"/>
              </a:rPr>
              <a:t> PŽ a zadní stěny</a:t>
            </a:r>
            <a:endParaRPr lang="en-US" sz="3200" dirty="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2850072"/>
            <a:ext cx="4104455" cy="1881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594" y="2850072"/>
            <a:ext cx="2768798" cy="1881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811138"/>
            <a:ext cx="2700591" cy="190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6621"/>
          <a:stretch/>
        </p:blipFill>
        <p:spPr bwMode="auto">
          <a:xfrm>
            <a:off x="5334899" y="811138"/>
            <a:ext cx="2693485" cy="190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206917" y="771550"/>
            <a:ext cx="1705147" cy="1015663"/>
          </a:xfrm>
          <a:prstGeom prst="rect">
            <a:avLst/>
          </a:prstGeom>
          <a:noFill/>
        </p:spPr>
        <p:txBody>
          <a:bodyPr wrap="none" rtlCol="0">
            <a:spAutoFit/>
          </a:bodyPr>
          <a:lstStyle/>
          <a:p>
            <a:r>
              <a:rPr lang="cs-CZ" sz="2000" dirty="0"/>
              <a:t>390 pacientů</a:t>
            </a:r>
          </a:p>
          <a:p>
            <a:r>
              <a:rPr lang="cs-CZ" sz="2000" dirty="0"/>
              <a:t>Perzistentní FS</a:t>
            </a:r>
          </a:p>
          <a:p>
            <a:r>
              <a:rPr lang="cs-CZ" sz="2000" dirty="0" err="1"/>
              <a:t>LAd</a:t>
            </a:r>
            <a:r>
              <a:rPr lang="cs-CZ" sz="2000" dirty="0"/>
              <a:t> 44±6 mm</a:t>
            </a:r>
          </a:p>
        </p:txBody>
      </p:sp>
      <p:sp>
        <p:nvSpPr>
          <p:cNvPr id="9" name="Obdélník 8"/>
          <p:cNvSpPr/>
          <p:nvPr/>
        </p:nvSpPr>
        <p:spPr>
          <a:xfrm>
            <a:off x="259605" y="4803998"/>
            <a:ext cx="4528419" cy="338554"/>
          </a:xfrm>
          <a:prstGeom prst="rect">
            <a:avLst/>
          </a:prstGeom>
        </p:spPr>
        <p:txBody>
          <a:bodyPr wrap="none">
            <a:spAutoFit/>
          </a:bodyPr>
          <a:lstStyle/>
          <a:p>
            <a:r>
              <a:rPr lang="cs-CZ" sz="1600" dirty="0" err="1">
                <a:solidFill>
                  <a:schemeClr val="bg1">
                    <a:lumMod val="50000"/>
                  </a:schemeClr>
                </a:solidFill>
              </a:rPr>
              <a:t>Aryana</a:t>
            </a:r>
            <a:r>
              <a:rPr lang="cs-CZ" sz="1600" dirty="0">
                <a:solidFill>
                  <a:schemeClr val="bg1">
                    <a:lumMod val="50000"/>
                  </a:schemeClr>
                </a:solidFill>
              </a:rPr>
              <a:t> A C, et al. </a:t>
            </a:r>
            <a:r>
              <a:rPr lang="cs-CZ" sz="1600" dirty="0" err="1">
                <a:solidFill>
                  <a:schemeClr val="bg1">
                    <a:lumMod val="50000"/>
                  </a:schemeClr>
                </a:solidFill>
              </a:rPr>
              <a:t>Heart</a:t>
            </a:r>
            <a:r>
              <a:rPr lang="cs-CZ" sz="1600" dirty="0">
                <a:solidFill>
                  <a:schemeClr val="bg1">
                    <a:lumMod val="50000"/>
                  </a:schemeClr>
                </a:solidFill>
              </a:rPr>
              <a:t> Rhythm 2018;15:1121–1129</a:t>
            </a:r>
          </a:p>
        </p:txBody>
      </p:sp>
    </p:spTree>
    <p:extLst>
      <p:ext uri="{BB962C8B-B14F-4D97-AF65-F5344CB8AC3E}">
        <p14:creationId xmlns:p14="http://schemas.microsoft.com/office/powerpoint/2010/main" val="89600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107505" y="51470"/>
            <a:ext cx="8856984" cy="576064"/>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dirty="0">
                <a:latin typeface="+mn-lt"/>
              </a:rPr>
              <a:t>Box </a:t>
            </a:r>
            <a:r>
              <a:rPr lang="cs-CZ" sz="3200" dirty="0" err="1">
                <a:latin typeface="+mn-lt"/>
              </a:rPr>
              <a:t>isolation</a:t>
            </a:r>
            <a:r>
              <a:rPr lang="cs-CZ" sz="3200" dirty="0">
                <a:latin typeface="+mn-lt"/>
              </a:rPr>
              <a:t> </a:t>
            </a:r>
            <a:r>
              <a:rPr lang="cs-CZ" sz="3200" dirty="0" err="1">
                <a:latin typeface="+mn-lt"/>
              </a:rPr>
              <a:t>of</a:t>
            </a:r>
            <a:r>
              <a:rPr lang="cs-CZ" sz="3200" dirty="0">
                <a:latin typeface="+mn-lt"/>
              </a:rPr>
              <a:t> </a:t>
            </a:r>
            <a:r>
              <a:rPr lang="cs-CZ" sz="3200" dirty="0" err="1">
                <a:latin typeface="+mn-lt"/>
              </a:rPr>
              <a:t>fibrotic</a:t>
            </a:r>
            <a:r>
              <a:rPr lang="cs-CZ" sz="3200" dirty="0">
                <a:latin typeface="+mn-lt"/>
              </a:rPr>
              <a:t> </a:t>
            </a:r>
            <a:r>
              <a:rPr lang="cs-CZ" sz="3200" dirty="0" err="1">
                <a:latin typeface="+mn-lt"/>
              </a:rPr>
              <a:t>areas</a:t>
            </a:r>
            <a:r>
              <a:rPr lang="cs-CZ" sz="3200" dirty="0">
                <a:latin typeface="+mn-lt"/>
              </a:rPr>
              <a:t> (BIFA)</a:t>
            </a:r>
            <a:endParaRPr lang="en-US" sz="3200" dirty="0">
              <a:latin typeface="+mn-lt"/>
            </a:endParaRPr>
          </a:p>
        </p:txBody>
      </p:sp>
      <p:sp>
        <p:nvSpPr>
          <p:cNvPr id="3" name="Obdélník 2"/>
          <p:cNvSpPr/>
          <p:nvPr/>
        </p:nvSpPr>
        <p:spPr>
          <a:xfrm>
            <a:off x="251520" y="4507255"/>
            <a:ext cx="6976691" cy="584775"/>
          </a:xfrm>
          <a:prstGeom prst="rect">
            <a:avLst/>
          </a:prstGeom>
        </p:spPr>
        <p:txBody>
          <a:bodyPr wrap="square">
            <a:spAutoFit/>
          </a:bodyPr>
          <a:lstStyle/>
          <a:p>
            <a:r>
              <a:rPr lang="cs-CZ" sz="1600" dirty="0" err="1">
                <a:solidFill>
                  <a:schemeClr val="bg1">
                    <a:lumMod val="50000"/>
                  </a:schemeClr>
                </a:solidFill>
              </a:rPr>
              <a:t>Kottkamp</a:t>
            </a:r>
            <a:r>
              <a:rPr lang="cs-CZ" sz="1600" dirty="0">
                <a:solidFill>
                  <a:schemeClr val="bg1">
                    <a:lumMod val="50000"/>
                  </a:schemeClr>
                </a:solidFill>
              </a:rPr>
              <a:t> H., et al. </a:t>
            </a:r>
            <a:r>
              <a:rPr lang="en-US" sz="1600" dirty="0" err="1">
                <a:solidFill>
                  <a:schemeClr val="bg1">
                    <a:lumMod val="50000"/>
                  </a:schemeClr>
                </a:solidFill>
              </a:rPr>
              <a:t>Cardiovasc</a:t>
            </a:r>
            <a:r>
              <a:rPr lang="en-US" sz="1600" dirty="0">
                <a:solidFill>
                  <a:schemeClr val="bg1">
                    <a:lumMod val="50000"/>
                  </a:schemeClr>
                </a:solidFill>
              </a:rPr>
              <a:t> </a:t>
            </a:r>
            <a:r>
              <a:rPr lang="en-US" sz="1600" dirty="0" err="1">
                <a:solidFill>
                  <a:schemeClr val="bg1">
                    <a:lumMod val="50000"/>
                  </a:schemeClr>
                </a:solidFill>
              </a:rPr>
              <a:t>Electrophysiol</a:t>
            </a:r>
            <a:r>
              <a:rPr lang="en-US" sz="1600" dirty="0">
                <a:solidFill>
                  <a:schemeClr val="bg1">
                    <a:lumMod val="50000"/>
                  </a:schemeClr>
                </a:solidFill>
              </a:rPr>
              <a:t> 2016</a:t>
            </a:r>
            <a:r>
              <a:rPr lang="cs-CZ" sz="1600" dirty="0">
                <a:solidFill>
                  <a:schemeClr val="bg1">
                    <a:lumMod val="50000"/>
                  </a:schemeClr>
                </a:solidFill>
              </a:rPr>
              <a:t>;</a:t>
            </a:r>
            <a:r>
              <a:rPr lang="en-US" sz="1600" dirty="0">
                <a:solidFill>
                  <a:schemeClr val="bg1">
                    <a:lumMod val="50000"/>
                  </a:schemeClr>
                </a:solidFill>
              </a:rPr>
              <a:t> 27:22-30</a:t>
            </a:r>
            <a:endParaRPr lang="cs-CZ" sz="1600" dirty="0">
              <a:solidFill>
                <a:schemeClr val="bg1">
                  <a:lumMod val="50000"/>
                </a:schemeClr>
              </a:solidFill>
            </a:endParaRPr>
          </a:p>
          <a:p>
            <a:r>
              <a:rPr lang="cs-CZ" sz="1600" dirty="0" err="1">
                <a:solidFill>
                  <a:schemeClr val="bg1">
                    <a:lumMod val="50000"/>
                  </a:schemeClr>
                </a:solidFill>
              </a:rPr>
              <a:t>Kircher</a:t>
            </a:r>
            <a:r>
              <a:rPr lang="cs-CZ" sz="1600" dirty="0">
                <a:solidFill>
                  <a:schemeClr val="bg1">
                    <a:lumMod val="50000"/>
                  </a:schemeClr>
                </a:solidFill>
              </a:rPr>
              <a:t> S, et al. </a:t>
            </a:r>
            <a:r>
              <a:rPr lang="fr-FR" sz="1600" dirty="0">
                <a:solidFill>
                  <a:schemeClr val="bg1">
                    <a:lumMod val="50000"/>
                  </a:schemeClr>
                </a:solidFill>
              </a:rPr>
              <a:t>EP Europace</a:t>
            </a:r>
            <a:r>
              <a:rPr lang="cs-CZ" sz="1600" dirty="0">
                <a:solidFill>
                  <a:schemeClr val="bg1">
                    <a:lumMod val="50000"/>
                  </a:schemeClr>
                </a:solidFill>
              </a:rPr>
              <a:t> 2018;</a:t>
            </a:r>
            <a:r>
              <a:rPr lang="fr-FR" sz="1600" dirty="0">
                <a:solidFill>
                  <a:schemeClr val="bg1">
                    <a:lumMod val="50000"/>
                  </a:schemeClr>
                </a:solidFill>
              </a:rPr>
              <a:t>20</a:t>
            </a:r>
            <a:r>
              <a:rPr lang="cs-CZ" sz="1600" dirty="0">
                <a:solidFill>
                  <a:schemeClr val="bg1">
                    <a:lumMod val="50000"/>
                  </a:schemeClr>
                </a:solidFill>
              </a:rPr>
              <a:t>:</a:t>
            </a:r>
            <a:r>
              <a:rPr lang="fr-FR" sz="1600" dirty="0">
                <a:solidFill>
                  <a:schemeClr val="bg1">
                    <a:lumMod val="50000"/>
                  </a:schemeClr>
                </a:solidFill>
              </a:rPr>
              <a:t>1766–1775</a:t>
            </a:r>
            <a:r>
              <a:rPr lang="cs-CZ" sz="1600" dirty="0">
                <a:solidFill>
                  <a:schemeClr val="bg1">
                    <a:lumMod val="50000"/>
                  </a:schemeClr>
                </a:solidFill>
              </a:rPr>
              <a:t> </a:t>
            </a:r>
          </a:p>
        </p:txBody>
      </p:sp>
      <p:pic>
        <p:nvPicPr>
          <p:cNvPr id="1025" name="Picture 1" descr="Examples of voltage-guided substrate modification. This figure shows four examples of voltage-guided substrate modification in patients with paroxysmal (A) and persistent atrial fibrillation (B–D). Purple areas indicate normal voltages, grey areas indicate scar or absent electrical activity, and the remaining colours represent low-voltage areas. Red dots denote ablation points. AP, anterior–posterior; LIPV, left inferior pulmonary vein; LSPV, left superior pulmonary vein; PA, posterior–anterior; RIPV, right inferior pulmonary vein; RSPV, right superior pulmonary vein."/>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422473" y="699542"/>
            <a:ext cx="3542015"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07506" y="667598"/>
            <a:ext cx="5314968" cy="923330"/>
          </a:xfrm>
          <a:prstGeom prst="rect">
            <a:avLst/>
          </a:prstGeom>
        </p:spPr>
        <p:txBody>
          <a:bodyPr wrap="square">
            <a:spAutoFit/>
          </a:bodyPr>
          <a:lstStyle/>
          <a:p>
            <a:r>
              <a:rPr lang="cs-CZ" dirty="0"/>
              <a:t>N=</a:t>
            </a:r>
            <a:r>
              <a:rPr lang="en-US" dirty="0"/>
              <a:t>124 </a:t>
            </a:r>
            <a:r>
              <a:rPr lang="cs-CZ" dirty="0"/>
              <a:t>s </a:t>
            </a:r>
            <a:r>
              <a:rPr lang="cs-CZ" dirty="0" err="1"/>
              <a:t>parox</a:t>
            </a:r>
            <a:r>
              <a:rPr lang="cs-CZ" dirty="0"/>
              <a:t> FS / </a:t>
            </a:r>
            <a:r>
              <a:rPr lang="cs-CZ" dirty="0" err="1"/>
              <a:t>perz</a:t>
            </a:r>
            <a:r>
              <a:rPr lang="cs-CZ" dirty="0"/>
              <a:t> FS</a:t>
            </a:r>
            <a:r>
              <a:rPr lang="en-US" dirty="0"/>
              <a:t> random </a:t>
            </a:r>
            <a:endParaRPr lang="cs-CZ" dirty="0"/>
          </a:p>
          <a:p>
            <a:r>
              <a:rPr lang="en-US" dirty="0"/>
              <a:t>PVI </a:t>
            </a:r>
            <a:r>
              <a:rPr lang="cs-CZ" dirty="0"/>
              <a:t>s</a:t>
            </a:r>
            <a:r>
              <a:rPr lang="en-US" dirty="0"/>
              <a:t> </a:t>
            </a:r>
            <a:r>
              <a:rPr lang="cs-CZ" dirty="0"/>
              <a:t>liniemi </a:t>
            </a:r>
            <a:r>
              <a:rPr lang="en-US" dirty="0"/>
              <a:t>(per</a:t>
            </a:r>
            <a:r>
              <a:rPr lang="cs-CZ" dirty="0"/>
              <a:t>z FS</a:t>
            </a:r>
            <a:r>
              <a:rPr lang="en-US" dirty="0"/>
              <a:t>) </a:t>
            </a:r>
            <a:r>
              <a:rPr lang="cs-CZ" dirty="0"/>
              <a:t>/bez</a:t>
            </a:r>
            <a:r>
              <a:rPr lang="en-US" dirty="0"/>
              <a:t> </a:t>
            </a:r>
            <a:r>
              <a:rPr lang="cs-CZ" dirty="0"/>
              <a:t>linií (</a:t>
            </a:r>
            <a:r>
              <a:rPr lang="cs-CZ" dirty="0" err="1"/>
              <a:t>parox</a:t>
            </a:r>
            <a:r>
              <a:rPr lang="cs-CZ" dirty="0"/>
              <a:t> FS</a:t>
            </a:r>
            <a:r>
              <a:rPr lang="en-US" dirty="0"/>
              <a:t>)</a:t>
            </a:r>
            <a:endParaRPr lang="cs-CZ" dirty="0"/>
          </a:p>
          <a:p>
            <a:r>
              <a:rPr lang="cs-CZ" dirty="0"/>
              <a:t>vs. totéž + ablace </a:t>
            </a:r>
            <a:r>
              <a:rPr lang="cs-CZ" dirty="0" err="1"/>
              <a:t>nízkovoltážových</a:t>
            </a:r>
            <a:r>
              <a:rPr lang="cs-CZ" dirty="0"/>
              <a:t> oblastí  (</a:t>
            </a:r>
            <a:r>
              <a:rPr lang="cs-CZ" u="sng" dirty="0"/>
              <a:t>při SR</a:t>
            </a:r>
            <a:r>
              <a:rPr lang="cs-CZ" dirty="0"/>
              <a:t>) </a:t>
            </a:r>
          </a:p>
        </p:txBody>
      </p:sp>
      <p:pic>
        <p:nvPicPr>
          <p:cNvPr id="9" name="New picture"/>
          <p:cNvPicPr/>
          <p:nvPr/>
        </p:nvPicPr>
        <p:blipFill rotWithShape="1">
          <a:blip r:embed="rId3"/>
          <a:srcRect l="15969" b="43265"/>
          <a:stretch/>
        </p:blipFill>
        <p:spPr>
          <a:xfrm>
            <a:off x="294992" y="1779662"/>
            <a:ext cx="4132992" cy="2529068"/>
          </a:xfrm>
          <a:prstGeom prst="rect">
            <a:avLst/>
          </a:prstGeom>
          <a:ln>
            <a:solidFill>
              <a:schemeClr val="tx1"/>
            </a:solidFill>
          </a:ln>
        </p:spPr>
      </p:pic>
      <p:sp>
        <p:nvSpPr>
          <p:cNvPr id="8" name="TextovéPole 7"/>
          <p:cNvSpPr txBox="1"/>
          <p:nvPr/>
        </p:nvSpPr>
        <p:spPr>
          <a:xfrm>
            <a:off x="5436096" y="3243629"/>
            <a:ext cx="3216522" cy="1200329"/>
          </a:xfrm>
          <a:prstGeom prst="rect">
            <a:avLst/>
          </a:prstGeom>
          <a:noFill/>
        </p:spPr>
        <p:txBody>
          <a:bodyPr wrap="none" rtlCol="0">
            <a:spAutoFit/>
          </a:bodyPr>
          <a:lstStyle/>
          <a:p>
            <a:r>
              <a:rPr lang="cs-CZ" dirty="0"/>
              <a:t>FU</a:t>
            </a:r>
            <a:r>
              <a:rPr lang="en-US" dirty="0"/>
              <a:t> 12 ± 3 m</a:t>
            </a:r>
            <a:r>
              <a:rPr lang="cs-CZ" dirty="0" err="1"/>
              <a:t>ěsíce</a:t>
            </a:r>
            <a:endParaRPr lang="cs-CZ" dirty="0"/>
          </a:p>
          <a:p>
            <a:r>
              <a:rPr lang="cs-CZ" dirty="0"/>
              <a:t>Bez AF/AT bez AA po 1. ablaci </a:t>
            </a:r>
          </a:p>
          <a:p>
            <a:r>
              <a:rPr lang="cs-CZ" dirty="0"/>
              <a:t>Všichni	</a:t>
            </a:r>
            <a:r>
              <a:rPr lang="en-US" dirty="0"/>
              <a:t>68% vs. 42%</a:t>
            </a:r>
            <a:r>
              <a:rPr lang="cs-CZ" dirty="0"/>
              <a:t> (</a:t>
            </a:r>
            <a:r>
              <a:rPr lang="cs-CZ" i="1" dirty="0"/>
              <a:t>p=</a:t>
            </a:r>
            <a:r>
              <a:rPr lang="en-US" dirty="0"/>
              <a:t>0</a:t>
            </a:r>
            <a:r>
              <a:rPr lang="cs-CZ" dirty="0"/>
              <a:t>,</a:t>
            </a:r>
            <a:r>
              <a:rPr lang="en-US" dirty="0"/>
              <a:t>003</a:t>
            </a:r>
            <a:r>
              <a:rPr lang="cs-CZ" dirty="0"/>
              <a:t>)</a:t>
            </a:r>
          </a:p>
          <a:p>
            <a:r>
              <a:rPr lang="cs-CZ" dirty="0" err="1"/>
              <a:t>Perz</a:t>
            </a:r>
            <a:r>
              <a:rPr lang="cs-CZ" dirty="0"/>
              <a:t> FS	38% vs. 65% (p=0,03)</a:t>
            </a:r>
          </a:p>
        </p:txBody>
      </p:sp>
    </p:spTree>
    <p:extLst>
      <p:ext uri="{BB962C8B-B14F-4D97-AF65-F5344CB8AC3E}">
        <p14:creationId xmlns:p14="http://schemas.microsoft.com/office/powerpoint/2010/main" val="81692754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821</Words>
  <Application>Microsoft Office PowerPoint</Application>
  <PresentationFormat>On-screen Show (16:9)</PresentationFormat>
  <Paragraphs>160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Motiv systému Office</vt:lpstr>
      <vt:lpstr>Strategie ablace (dlouhodobé) perzistentní 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reagovat na časné a pozdní recidivy arytmie po ablaci</dc:title>
  <dc:creator>martin.fiala</dc:creator>
  <cp:lastModifiedBy>GT3</cp:lastModifiedBy>
  <cp:revision>166</cp:revision>
  <dcterms:created xsi:type="dcterms:W3CDTF">2019-05-03T16:29:34Z</dcterms:created>
  <dcterms:modified xsi:type="dcterms:W3CDTF">2021-11-07T09:23:29Z</dcterms:modified>
</cp:coreProperties>
</file>