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avi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27" r:id="rId2"/>
  </p:sldMasterIdLst>
  <p:notesMasterIdLst>
    <p:notesMasterId r:id="rId45"/>
  </p:notesMasterIdLst>
  <p:sldIdLst>
    <p:sldId id="265" r:id="rId3"/>
    <p:sldId id="6474" r:id="rId4"/>
    <p:sldId id="6482" r:id="rId5"/>
    <p:sldId id="6477" r:id="rId6"/>
    <p:sldId id="6396" r:id="rId7"/>
    <p:sldId id="6479" r:id="rId8"/>
    <p:sldId id="6397" r:id="rId9"/>
    <p:sldId id="6483" r:id="rId10"/>
    <p:sldId id="6400" r:id="rId11"/>
    <p:sldId id="6422" r:id="rId12"/>
    <p:sldId id="6443" r:id="rId13"/>
    <p:sldId id="6446" r:id="rId14"/>
    <p:sldId id="6448" r:id="rId15"/>
    <p:sldId id="6476" r:id="rId16"/>
    <p:sldId id="6424" r:id="rId17"/>
    <p:sldId id="6384" r:id="rId18"/>
    <p:sldId id="6383" r:id="rId19"/>
    <p:sldId id="6425" r:id="rId20"/>
    <p:sldId id="6403" r:id="rId21"/>
    <p:sldId id="298" r:id="rId22"/>
    <p:sldId id="6465" r:id="rId23"/>
    <p:sldId id="6405" r:id="rId24"/>
    <p:sldId id="6404" r:id="rId25"/>
    <p:sldId id="6466" r:id="rId26"/>
    <p:sldId id="6467" r:id="rId27"/>
    <p:sldId id="6468" r:id="rId28"/>
    <p:sldId id="6381" r:id="rId29"/>
    <p:sldId id="6428" r:id="rId30"/>
    <p:sldId id="6463" r:id="rId31"/>
    <p:sldId id="6429" r:id="rId32"/>
    <p:sldId id="6411" r:id="rId33"/>
    <p:sldId id="6431" r:id="rId34"/>
    <p:sldId id="6412" r:id="rId35"/>
    <p:sldId id="6470" r:id="rId36"/>
    <p:sldId id="6471" r:id="rId37"/>
    <p:sldId id="6469" r:id="rId38"/>
    <p:sldId id="6460" r:id="rId39"/>
    <p:sldId id="6472" r:id="rId40"/>
    <p:sldId id="6419" r:id="rId41"/>
    <p:sldId id="6420" r:id="rId42"/>
    <p:sldId id="328" r:id="rId43"/>
    <p:sldId id="291" r:id="rId44"/>
  </p:sldIdLst>
  <p:sldSz cx="18288000" cy="10287000"/>
  <p:notesSz cx="6858000" cy="9144000"/>
  <p:embeddedFontLst>
    <p:embeddedFont>
      <p:font typeface="Gill Sans MT" panose="020B0502020104020203" pitchFamily="34" charset="-18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Helvetica" panose="020B0604020202020204" pitchFamily="34" charset="0"/>
      <p:regular r:id="rId58"/>
      <p:bold r:id="rId59"/>
      <p:italic r:id="rId60"/>
      <p:boldItalic r:id="rId61"/>
    </p:embeddedFont>
    <p:embeddedFont>
      <p:font typeface="Arial Narrow" panose="020B060602020203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DBE01AF-B4D6-47FC-8E08-2526AAA3A6F1}">
          <p14:sldIdLst>
            <p14:sldId id="265"/>
            <p14:sldId id="6474"/>
            <p14:sldId id="6482"/>
            <p14:sldId id="6477"/>
            <p14:sldId id="6396"/>
            <p14:sldId id="6479"/>
            <p14:sldId id="6397"/>
            <p14:sldId id="6483"/>
            <p14:sldId id="6400"/>
            <p14:sldId id="6422"/>
            <p14:sldId id="6443"/>
            <p14:sldId id="6446"/>
            <p14:sldId id="6448"/>
            <p14:sldId id="6476"/>
            <p14:sldId id="6424"/>
            <p14:sldId id="6384"/>
            <p14:sldId id="6383"/>
            <p14:sldId id="6425"/>
            <p14:sldId id="6403"/>
            <p14:sldId id="298"/>
            <p14:sldId id="6465"/>
            <p14:sldId id="6405"/>
            <p14:sldId id="6404"/>
            <p14:sldId id="6466"/>
            <p14:sldId id="6467"/>
            <p14:sldId id="6468"/>
            <p14:sldId id="6381"/>
            <p14:sldId id="6428"/>
            <p14:sldId id="6463"/>
            <p14:sldId id="6429"/>
            <p14:sldId id="6411"/>
            <p14:sldId id="6431"/>
            <p14:sldId id="6412"/>
            <p14:sldId id="6470"/>
            <p14:sldId id="6471"/>
            <p14:sldId id="6469"/>
            <p14:sldId id="6460"/>
            <p14:sldId id="6472"/>
            <p14:sldId id="6419"/>
            <p14:sldId id="6420"/>
            <p14:sldId id="328"/>
            <p14:sldId id="2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A71A"/>
    <a:srgbClr val="03073D"/>
    <a:srgbClr val="4B7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0575" autoAdjust="0"/>
  </p:normalViewPr>
  <p:slideViewPr>
    <p:cSldViewPr showGuides="1">
      <p:cViewPr varScale="1">
        <p:scale>
          <a:sx n="107" d="100"/>
          <a:sy n="107" d="100"/>
        </p:scale>
        <p:origin x="-126" y="-9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73745480597067E-2"/>
          <c:y val="8.784399336285259E-2"/>
          <c:w val="0.91344248914769532"/>
          <c:h val="0.801148406093156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Sheet1!$J$2:$J$4</c:f>
                <c:numCache>
                  <c:formatCode>General</c:formatCode>
                  <c:ptCount val="3"/>
                  <c:pt idx="0">
                    <c:v>0.16000000000000025</c:v>
                  </c:pt>
                  <c:pt idx="1">
                    <c:v>0.10000000000000009</c:v>
                  </c:pt>
                  <c:pt idx="2">
                    <c:v>0.10000000000000009</c:v>
                  </c:pt>
                </c:numCache>
              </c:numRef>
            </c:plus>
            <c:minus>
              <c:numRef>
                <c:f>Sheet1!$I$2:$I$4</c:f>
                <c:numCache>
                  <c:formatCode>General</c:formatCode>
                  <c:ptCount val="3"/>
                  <c:pt idx="0">
                    <c:v>0.15000000000000002</c:v>
                  </c:pt>
                  <c:pt idx="1">
                    <c:v>0.10000000000000009</c:v>
                  </c:pt>
                  <c:pt idx="2">
                    <c:v>0.11000000000000014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Week 4</c:v>
                </c:pt>
                <c:pt idx="2">
                  <c:v>Week 8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3.4</c:v>
                </c:pt>
                <c:pt idx="1">
                  <c:v>2</c:v>
                </c:pt>
                <c:pt idx="2">
                  <c:v>2.06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804-44B9-AE77-AA01E83A9E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Evolocumab</c:v>
                </c:pt>
              </c:strCache>
            </c:strRef>
          </c:tx>
          <c:spPr>
            <a:ln w="28575" cap="rnd">
              <a:solidFill>
                <a:srgbClr val="FC840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C840C"/>
              </a:solidFill>
              <a:ln w="9525">
                <a:solidFill>
                  <a:srgbClr val="FC840C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Sheet1!$L$2:$L$4</c:f>
                <c:numCache>
                  <c:formatCode>General</c:formatCode>
                  <c:ptCount val="3"/>
                  <c:pt idx="0">
                    <c:v>0.15999999999999986</c:v>
                  </c:pt>
                  <c:pt idx="1">
                    <c:v>0.08</c:v>
                  </c:pt>
                  <c:pt idx="2">
                    <c:v>8.5000000000000048E-2</c:v>
                  </c:pt>
                </c:numCache>
              </c:numRef>
            </c:plus>
            <c:minus>
              <c:numRef>
                <c:f>Sheet1!$K$2:$K$4</c:f>
                <c:numCache>
                  <c:formatCode>General</c:formatCode>
                  <c:ptCount val="3"/>
                  <c:pt idx="0">
                    <c:v>0.15000000000000002</c:v>
                  </c:pt>
                  <c:pt idx="1">
                    <c:v>8.0000000000000127E-2</c:v>
                  </c:pt>
                  <c:pt idx="2">
                    <c:v>8.5000000000000145E-2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FC840C"/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Week 4</c:v>
                </c:pt>
                <c:pt idx="2">
                  <c:v>Week 8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3.6</c:v>
                </c:pt>
                <c:pt idx="1">
                  <c:v>0.79</c:v>
                </c:pt>
                <c:pt idx="2">
                  <c:v>0.79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804-44B9-AE77-AA01E83A9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694656"/>
        <c:axId val="160696192"/>
      </c:lineChart>
      <c:catAx>
        <c:axId val="16069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0696192"/>
        <c:crosses val="autoZero"/>
        <c:auto val="1"/>
        <c:lblAlgn val="ctr"/>
        <c:lblOffset val="0"/>
        <c:noMultiLvlLbl val="0"/>
      </c:catAx>
      <c:valAx>
        <c:axId val="1606961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0694656"/>
        <c:crosses val="autoZero"/>
        <c:crossBetween val="between"/>
        <c:majorUnit val="1"/>
        <c:min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637517698121675"/>
          <c:y val="9.1070592336102651E-2"/>
          <c:w val="0.3872495149767754"/>
          <c:h val="9.38273406326991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6140695903684"/>
          <c:y val="0.12163487346194571"/>
          <c:w val="0.91344248914769532"/>
          <c:h val="0.7457887870645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LDL-C &lt; 1.8 mmol/L at week 8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0.37600000000000017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C9-4F5E-A0C0-2B2194AC69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Evolocumab</c:v>
                </c:pt>
              </c:strCache>
            </c:strRef>
          </c:tx>
          <c:spPr>
            <a:solidFill>
              <a:srgbClr val="FC840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LDL-C &lt; 1.8 mmol/L at week 8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0.95700000000000029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C9-4F5E-A0C0-2B2194AC69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3"/>
        <c:overlap val="-15"/>
        <c:axId val="159662848"/>
        <c:axId val="159664384"/>
      </c:barChart>
      <c:catAx>
        <c:axId val="15966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664384"/>
        <c:crosses val="autoZero"/>
        <c:auto val="0"/>
        <c:lblAlgn val="ctr"/>
        <c:lblOffset val="300"/>
        <c:noMultiLvlLbl val="0"/>
      </c:catAx>
      <c:valAx>
        <c:axId val="15966438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662848"/>
        <c:crosses val="autoZero"/>
        <c:crossBetween val="between"/>
        <c:majorUnit val="0.25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6140695903684"/>
          <c:y val="0.12163487346194571"/>
          <c:w val="0.91344248914769532"/>
          <c:h val="0.7457887870645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LDL-C &lt; 1.4 mmol/L at week 8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0.10700000000000004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C5-4C6D-8E2D-29007E3D6C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Evolocumab</c:v>
                </c:pt>
              </c:strCache>
            </c:strRef>
          </c:tx>
          <c:spPr>
            <a:solidFill>
              <a:srgbClr val="FC840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LDL-C &lt; 1.4 mmol/L at week 8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0.90100000000000002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C5-4C6D-8E2D-29007E3D6C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3"/>
        <c:overlap val="-15"/>
        <c:axId val="159793536"/>
        <c:axId val="159795072"/>
      </c:barChart>
      <c:catAx>
        <c:axId val="15979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795072"/>
        <c:crosses val="autoZero"/>
        <c:auto val="1"/>
        <c:lblAlgn val="ctr"/>
        <c:lblOffset val="300"/>
        <c:noMultiLvlLbl val="0"/>
      </c:catAx>
      <c:valAx>
        <c:axId val="159795072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793536"/>
        <c:crosses val="autoZero"/>
        <c:crossBetween val="between"/>
        <c:majorUnit val="0.25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4" Type="http://schemas.openxmlformats.org/officeDocument/2006/relationships/image" Target="../media/image6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Relationship Id="rId4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4EF24-6C50-41B2-AD64-63B8B6A4D571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8D7D56C-C271-4BF8-807B-02AC252360FF}">
      <dgm:prSet phldrT="[Text]"/>
      <dgm:spPr/>
      <dgm:t>
        <a:bodyPr/>
        <a:lstStyle/>
        <a:p>
          <a:r>
            <a:rPr lang="cs-CZ" b="1" dirty="0"/>
            <a:t>Novorozenec</a:t>
          </a:r>
        </a:p>
      </dgm:t>
    </dgm:pt>
    <dgm:pt modelId="{79483F4C-903D-44B6-83F3-B5EBB5AC63F1}" type="parTrans" cxnId="{CE719DC8-F1C5-4D84-BBE0-358E8F8C443D}">
      <dgm:prSet/>
      <dgm:spPr/>
      <dgm:t>
        <a:bodyPr/>
        <a:lstStyle/>
        <a:p>
          <a:endParaRPr lang="cs-CZ"/>
        </a:p>
      </dgm:t>
    </dgm:pt>
    <dgm:pt modelId="{346874CA-8B42-4999-8415-F2EB752F274A}" type="sibTrans" cxnId="{CE719DC8-F1C5-4D84-BBE0-358E8F8C443D}">
      <dgm:prSet/>
      <dgm:spPr/>
      <dgm:t>
        <a:bodyPr/>
        <a:lstStyle/>
        <a:p>
          <a:endParaRPr lang="cs-CZ"/>
        </a:p>
      </dgm:t>
    </dgm:pt>
    <dgm:pt modelId="{2392E5F5-A9F6-4A63-8101-67FEE41AF251}">
      <dgm:prSet phldrT="[Text]"/>
      <dgm:spPr/>
      <dgm:t>
        <a:bodyPr/>
        <a:lstStyle/>
        <a:p>
          <a:r>
            <a:rPr lang="cs-CZ" b="1" dirty="0"/>
            <a:t>Přirozeně žijící populace (jižní Amerika, Afrika)</a:t>
          </a:r>
        </a:p>
      </dgm:t>
    </dgm:pt>
    <dgm:pt modelId="{5F3DA43B-EE49-4D75-A9BD-084113EF4007}" type="parTrans" cxnId="{16C289EA-C611-4E1C-99CD-7D20BAE633C7}">
      <dgm:prSet/>
      <dgm:spPr/>
      <dgm:t>
        <a:bodyPr/>
        <a:lstStyle/>
        <a:p>
          <a:endParaRPr lang="cs-CZ"/>
        </a:p>
      </dgm:t>
    </dgm:pt>
    <dgm:pt modelId="{8F14CC6A-FBAA-433C-B8C5-2FBAA7C47C76}" type="sibTrans" cxnId="{16C289EA-C611-4E1C-99CD-7D20BAE633C7}">
      <dgm:prSet/>
      <dgm:spPr/>
      <dgm:t>
        <a:bodyPr/>
        <a:lstStyle/>
        <a:p>
          <a:endParaRPr lang="cs-CZ"/>
        </a:p>
      </dgm:t>
    </dgm:pt>
    <dgm:pt modelId="{9C355A91-4509-46BE-A146-C6619913B442}">
      <dgm:prSet phldrT="[Text]"/>
      <dgm:spPr/>
      <dgm:t>
        <a:bodyPr/>
        <a:lstStyle/>
        <a:p>
          <a:r>
            <a:rPr lang="cs-CZ" dirty="0"/>
            <a:t>celkový cholesterol: 3 </a:t>
          </a:r>
          <a:r>
            <a:rPr lang="cs-CZ" dirty="0" err="1"/>
            <a:t>mmol</a:t>
          </a:r>
          <a:r>
            <a:rPr lang="cs-CZ" dirty="0"/>
            <a:t>/l</a:t>
          </a:r>
        </a:p>
      </dgm:t>
    </dgm:pt>
    <dgm:pt modelId="{A063C0E4-A027-4BC4-9676-58045138D63B}" type="parTrans" cxnId="{DA447E47-1785-4934-8014-3A793DDB8036}">
      <dgm:prSet/>
      <dgm:spPr/>
      <dgm:t>
        <a:bodyPr/>
        <a:lstStyle/>
        <a:p>
          <a:endParaRPr lang="cs-CZ"/>
        </a:p>
      </dgm:t>
    </dgm:pt>
    <dgm:pt modelId="{CAD7D150-3E45-445E-8D21-0454B3A80E81}" type="sibTrans" cxnId="{DA447E47-1785-4934-8014-3A793DDB8036}">
      <dgm:prSet/>
      <dgm:spPr/>
      <dgm:t>
        <a:bodyPr/>
        <a:lstStyle/>
        <a:p>
          <a:endParaRPr lang="cs-CZ"/>
        </a:p>
      </dgm:t>
    </dgm:pt>
    <dgm:pt modelId="{DAE052AA-2DA2-4EE5-8E6F-3EDFADE26766}">
      <dgm:prSet phldrT="[Text]"/>
      <dgm:spPr/>
      <dgm:t>
        <a:bodyPr anchor="t"/>
        <a:lstStyle/>
        <a:p>
          <a:r>
            <a:rPr lang="cs-CZ" b="1" dirty="0"/>
            <a:t>Terapie inhibitory PCSK9</a:t>
          </a:r>
        </a:p>
      </dgm:t>
    </dgm:pt>
    <dgm:pt modelId="{513F31FF-F231-4B02-AD5A-294CFD66D114}" type="parTrans" cxnId="{1B7A6699-6FCB-4C84-A482-7B300AB490EE}">
      <dgm:prSet/>
      <dgm:spPr/>
      <dgm:t>
        <a:bodyPr/>
        <a:lstStyle/>
        <a:p>
          <a:endParaRPr lang="cs-CZ"/>
        </a:p>
      </dgm:t>
    </dgm:pt>
    <dgm:pt modelId="{C4C3E3DA-D318-47BE-A024-2405D2BD3F73}" type="sibTrans" cxnId="{1B7A6699-6FCB-4C84-A482-7B300AB490EE}">
      <dgm:prSet/>
      <dgm:spPr/>
      <dgm:t>
        <a:bodyPr/>
        <a:lstStyle/>
        <a:p>
          <a:endParaRPr lang="cs-CZ"/>
        </a:p>
      </dgm:t>
    </dgm:pt>
    <dgm:pt modelId="{5C3370BC-AE8B-42DC-AE7B-DB5F7DEAEF2B}">
      <dgm:prSet phldrT="[Text]"/>
      <dgm:spPr/>
      <dgm:t>
        <a:bodyPr/>
        <a:lstStyle/>
        <a:p>
          <a:r>
            <a:rPr lang="cs-CZ" dirty="0"/>
            <a:t>souvisí s dietou a dalšími faktory životního stylu </a:t>
          </a:r>
        </a:p>
      </dgm:t>
    </dgm:pt>
    <dgm:pt modelId="{A89707F9-48A0-462A-9639-28A36789AE17}" type="parTrans" cxnId="{3E9AD9A3-0170-4202-A701-B971A08C1923}">
      <dgm:prSet/>
      <dgm:spPr/>
      <dgm:t>
        <a:bodyPr/>
        <a:lstStyle/>
        <a:p>
          <a:endParaRPr lang="cs-CZ"/>
        </a:p>
      </dgm:t>
    </dgm:pt>
    <dgm:pt modelId="{526B36C9-F934-419F-A2E9-C9FD2274FA76}" type="sibTrans" cxnId="{3E9AD9A3-0170-4202-A701-B971A08C1923}">
      <dgm:prSet/>
      <dgm:spPr/>
      <dgm:t>
        <a:bodyPr/>
        <a:lstStyle/>
        <a:p>
          <a:endParaRPr lang="cs-CZ"/>
        </a:p>
      </dgm:t>
    </dgm:pt>
    <dgm:pt modelId="{5A0F8393-B512-4CE1-AD4C-ED7E1A751B25}">
      <dgm:prSet phldrT="[Text]"/>
      <dgm:spPr/>
      <dgm:t>
        <a:bodyPr/>
        <a:lstStyle/>
        <a:p>
          <a:r>
            <a:rPr lang="cs-CZ" dirty="0"/>
            <a:t>LDL-cholesterol: 0,7-1,8 </a:t>
          </a:r>
          <a:r>
            <a:rPr lang="cs-CZ" dirty="0" err="1"/>
            <a:t>mmol</a:t>
          </a:r>
          <a:r>
            <a:rPr lang="cs-CZ" dirty="0"/>
            <a:t>/l</a:t>
          </a:r>
        </a:p>
      </dgm:t>
    </dgm:pt>
    <dgm:pt modelId="{5E97D00B-E558-48CB-9B9D-D816CD44AA3D}" type="sibTrans" cxnId="{9D128236-1053-4C61-8EE6-7A05500359AF}">
      <dgm:prSet/>
      <dgm:spPr/>
      <dgm:t>
        <a:bodyPr/>
        <a:lstStyle/>
        <a:p>
          <a:endParaRPr lang="cs-CZ"/>
        </a:p>
      </dgm:t>
    </dgm:pt>
    <dgm:pt modelId="{F45F42B7-471E-40E9-A542-27930AE6C950}" type="parTrans" cxnId="{9D128236-1053-4C61-8EE6-7A05500359AF}">
      <dgm:prSet/>
      <dgm:spPr/>
      <dgm:t>
        <a:bodyPr/>
        <a:lstStyle/>
        <a:p>
          <a:endParaRPr lang="cs-CZ"/>
        </a:p>
      </dgm:t>
    </dgm:pt>
    <dgm:pt modelId="{119154A1-E215-4BFE-8937-9CB8E68581BA}">
      <dgm:prSet phldrT="[Text]"/>
      <dgm:spPr/>
      <dgm:t>
        <a:bodyPr/>
        <a:lstStyle/>
        <a:p>
          <a:r>
            <a:rPr lang="cs-CZ" dirty="0"/>
            <a:t>maximální růstová akcelerace, vyzrávání CNS</a:t>
          </a:r>
        </a:p>
      </dgm:t>
    </dgm:pt>
    <dgm:pt modelId="{C773A0EB-CC67-48A5-BDF2-CF9E26B76A1A}" type="sibTrans" cxnId="{54C91789-B5BB-4103-9634-E44BC12768BC}">
      <dgm:prSet/>
      <dgm:spPr/>
      <dgm:t>
        <a:bodyPr/>
        <a:lstStyle/>
        <a:p>
          <a:endParaRPr lang="cs-CZ"/>
        </a:p>
      </dgm:t>
    </dgm:pt>
    <dgm:pt modelId="{CC62ACB0-EB84-4837-8FA3-B1B04B157566}" type="parTrans" cxnId="{54C91789-B5BB-4103-9634-E44BC12768BC}">
      <dgm:prSet/>
      <dgm:spPr/>
      <dgm:t>
        <a:bodyPr/>
        <a:lstStyle/>
        <a:p>
          <a:endParaRPr lang="cs-CZ"/>
        </a:p>
      </dgm:t>
    </dgm:pt>
    <dgm:pt modelId="{42F62EED-2903-4EEF-ACA7-93D5724F74EA}">
      <dgm:prSet phldrT="[Text]"/>
      <dgm:spPr/>
      <dgm:t>
        <a:bodyPr/>
        <a:lstStyle/>
        <a:p>
          <a:r>
            <a:rPr lang="cs-CZ" dirty="0"/>
            <a:t>často spojeno s dlouhověkostí </a:t>
          </a:r>
        </a:p>
      </dgm:t>
    </dgm:pt>
    <dgm:pt modelId="{EBFA0FA6-EC8C-4A91-ADD0-FF2C5D63A6AE}" type="parTrans" cxnId="{70606B21-C83F-4FFE-88F1-1A6E5561B564}">
      <dgm:prSet/>
      <dgm:spPr/>
      <dgm:t>
        <a:bodyPr/>
        <a:lstStyle/>
        <a:p>
          <a:endParaRPr lang="cs-CZ"/>
        </a:p>
      </dgm:t>
    </dgm:pt>
    <dgm:pt modelId="{9EF8E562-8966-4C39-8674-E9AED4171B31}" type="sibTrans" cxnId="{70606B21-C83F-4FFE-88F1-1A6E5561B564}">
      <dgm:prSet/>
      <dgm:spPr/>
      <dgm:t>
        <a:bodyPr/>
        <a:lstStyle/>
        <a:p>
          <a:endParaRPr lang="cs-CZ"/>
        </a:p>
      </dgm:t>
    </dgm:pt>
    <dgm:pt modelId="{9D6F6028-55AD-473A-87C4-08C05DEB8A3E}">
      <dgm:prSet phldrT="[Text]"/>
      <dgm:spPr/>
      <dgm:t>
        <a:bodyPr/>
        <a:lstStyle/>
        <a:p>
          <a:r>
            <a:rPr lang="cs-CZ" dirty="0"/>
            <a:t>snížení produkce nebo zvýšení katabolismu LDL-cholesterolu</a:t>
          </a:r>
        </a:p>
      </dgm:t>
    </dgm:pt>
    <dgm:pt modelId="{0447FFCF-82B9-4874-81FA-A08E8E949190}" type="sibTrans" cxnId="{E82E6A0F-5296-46D1-8DDB-45F8D4C5EA1B}">
      <dgm:prSet/>
      <dgm:spPr/>
      <dgm:t>
        <a:bodyPr/>
        <a:lstStyle/>
        <a:p>
          <a:endParaRPr lang="cs-CZ"/>
        </a:p>
      </dgm:t>
    </dgm:pt>
    <dgm:pt modelId="{DF9A963E-145F-4675-9F95-CEE128993B1D}" type="parTrans" cxnId="{E82E6A0F-5296-46D1-8DDB-45F8D4C5EA1B}">
      <dgm:prSet/>
      <dgm:spPr/>
      <dgm:t>
        <a:bodyPr/>
        <a:lstStyle/>
        <a:p>
          <a:endParaRPr lang="cs-CZ"/>
        </a:p>
      </dgm:t>
    </dgm:pt>
    <dgm:pt modelId="{C0465AB0-0BD6-4271-85C3-22D1F501129F}">
      <dgm:prSet phldrT="[Text]"/>
      <dgm:spPr/>
      <dgm:t>
        <a:bodyPr/>
        <a:lstStyle/>
        <a:p>
          <a:r>
            <a:rPr lang="cs-CZ" b="1" dirty="0"/>
            <a:t>Genetické odchylky</a:t>
          </a:r>
        </a:p>
      </dgm:t>
    </dgm:pt>
    <dgm:pt modelId="{4CD86419-0670-45AA-918F-7748D5F6EBDC}" type="parTrans" cxnId="{6BA6A5D8-8719-4EF3-95D7-95FA7DB2C191}">
      <dgm:prSet/>
      <dgm:spPr/>
      <dgm:t>
        <a:bodyPr/>
        <a:lstStyle/>
        <a:p>
          <a:endParaRPr lang="cs-CZ"/>
        </a:p>
      </dgm:t>
    </dgm:pt>
    <dgm:pt modelId="{5986CD50-CBB9-4969-A0CC-AD06BAE8BC40}" type="sibTrans" cxnId="{6BA6A5D8-8719-4EF3-95D7-95FA7DB2C191}">
      <dgm:prSet/>
      <dgm:spPr/>
      <dgm:t>
        <a:bodyPr/>
        <a:lstStyle/>
        <a:p>
          <a:endParaRPr lang="cs-CZ"/>
        </a:p>
      </dgm:t>
    </dgm:pt>
    <dgm:pt modelId="{0699BB6B-C18A-4D55-B57C-D42BAAEF1CDC}" type="pres">
      <dgm:prSet presAssocID="{F354EF24-6C50-41B2-AD64-63B8B6A4D57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0A75965-24A9-40B8-8703-EEEBA3699816}" type="pres">
      <dgm:prSet presAssocID="{78D7D56C-C271-4BF8-807B-02AC252360FF}" presName="comp" presStyleCnt="0"/>
      <dgm:spPr/>
    </dgm:pt>
    <dgm:pt modelId="{E0228A5B-0482-47E1-B346-4C49D0EEAD5E}" type="pres">
      <dgm:prSet presAssocID="{78D7D56C-C271-4BF8-807B-02AC252360FF}" presName="box" presStyleLbl="node1" presStyleIdx="0" presStyleCnt="4" custLinFactNeighborX="-11660" custLinFactNeighborY="-17889"/>
      <dgm:spPr/>
      <dgm:t>
        <a:bodyPr/>
        <a:lstStyle/>
        <a:p>
          <a:endParaRPr lang="cs-CZ"/>
        </a:p>
      </dgm:t>
    </dgm:pt>
    <dgm:pt modelId="{4CB98741-56DF-4D33-8B69-CA477A28E502}" type="pres">
      <dgm:prSet presAssocID="{78D7D56C-C271-4BF8-807B-02AC252360FF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FE19750-D8E8-45A9-99C7-91221D01598F}" type="pres">
      <dgm:prSet presAssocID="{78D7D56C-C271-4BF8-807B-02AC252360F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2DFDD4-2005-4C9A-9503-503C31C62884}" type="pres">
      <dgm:prSet presAssocID="{346874CA-8B42-4999-8415-F2EB752F274A}" presName="spacer" presStyleCnt="0"/>
      <dgm:spPr/>
    </dgm:pt>
    <dgm:pt modelId="{EBFD4F83-EA99-45EC-9622-E672A0302D9C}" type="pres">
      <dgm:prSet presAssocID="{2392E5F5-A9F6-4A63-8101-67FEE41AF251}" presName="comp" presStyleCnt="0"/>
      <dgm:spPr/>
    </dgm:pt>
    <dgm:pt modelId="{B1C33569-D8D1-43BF-9523-D35B9E360805}" type="pres">
      <dgm:prSet presAssocID="{2392E5F5-A9F6-4A63-8101-67FEE41AF251}" presName="box" presStyleLbl="node1" presStyleIdx="1" presStyleCnt="4"/>
      <dgm:spPr/>
      <dgm:t>
        <a:bodyPr/>
        <a:lstStyle/>
        <a:p>
          <a:endParaRPr lang="cs-CZ"/>
        </a:p>
      </dgm:t>
    </dgm:pt>
    <dgm:pt modelId="{6C9A7AE1-7081-4ABE-A8A5-4F01E075B45B}" type="pres">
      <dgm:prSet presAssocID="{2392E5F5-A9F6-4A63-8101-67FEE41AF251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0FBDCD3D-CBDF-4DBD-B690-8AD79B0307BB}" type="pres">
      <dgm:prSet presAssocID="{2392E5F5-A9F6-4A63-8101-67FEE41AF25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165F25B-286F-4F4A-956C-8BEE8FCE7057}" type="pres">
      <dgm:prSet presAssocID="{8F14CC6A-FBAA-433C-B8C5-2FBAA7C47C76}" presName="spacer" presStyleCnt="0"/>
      <dgm:spPr/>
    </dgm:pt>
    <dgm:pt modelId="{B1C8294C-2631-4C3C-A7CF-69C2EE472670}" type="pres">
      <dgm:prSet presAssocID="{DAE052AA-2DA2-4EE5-8E6F-3EDFADE26766}" presName="comp" presStyleCnt="0"/>
      <dgm:spPr/>
    </dgm:pt>
    <dgm:pt modelId="{7CC6FFB8-55E5-4F9C-A34E-FECD7454F181}" type="pres">
      <dgm:prSet presAssocID="{DAE052AA-2DA2-4EE5-8E6F-3EDFADE26766}" presName="box" presStyleLbl="node1" presStyleIdx="2" presStyleCnt="4"/>
      <dgm:spPr/>
      <dgm:t>
        <a:bodyPr/>
        <a:lstStyle/>
        <a:p>
          <a:endParaRPr lang="cs-CZ"/>
        </a:p>
      </dgm:t>
    </dgm:pt>
    <dgm:pt modelId="{1A8CFB43-55CF-460A-9871-29C63C0B5BE9}" type="pres">
      <dgm:prSet presAssocID="{DAE052AA-2DA2-4EE5-8E6F-3EDFADE26766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8F3FF314-0882-4BD6-8696-CDF54A60F86F}" type="pres">
      <dgm:prSet presAssocID="{DAE052AA-2DA2-4EE5-8E6F-3EDFADE2676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F0F57F3-3056-47DC-ABBD-3702CB2F26CD}" type="pres">
      <dgm:prSet presAssocID="{C4C3E3DA-D318-47BE-A024-2405D2BD3F73}" presName="spacer" presStyleCnt="0"/>
      <dgm:spPr/>
    </dgm:pt>
    <dgm:pt modelId="{227E5339-C1C1-4777-B268-93F0A90A2177}" type="pres">
      <dgm:prSet presAssocID="{C0465AB0-0BD6-4271-85C3-22D1F501129F}" presName="comp" presStyleCnt="0"/>
      <dgm:spPr/>
    </dgm:pt>
    <dgm:pt modelId="{769AE5D0-E03D-4E3D-BE4E-8AF484EE9BB4}" type="pres">
      <dgm:prSet presAssocID="{C0465AB0-0BD6-4271-85C3-22D1F501129F}" presName="box" presStyleLbl="node1" presStyleIdx="3" presStyleCnt="4"/>
      <dgm:spPr/>
      <dgm:t>
        <a:bodyPr/>
        <a:lstStyle/>
        <a:p>
          <a:endParaRPr lang="cs-CZ"/>
        </a:p>
      </dgm:t>
    </dgm:pt>
    <dgm:pt modelId="{0773B9C2-64CC-41BA-A7BD-274677EDE0E6}" type="pres">
      <dgm:prSet presAssocID="{C0465AB0-0BD6-4271-85C3-22D1F501129F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cs-CZ"/>
        </a:p>
      </dgm:t>
    </dgm:pt>
    <dgm:pt modelId="{1263FB82-5890-4A97-99C3-7594E32E5E2B}" type="pres">
      <dgm:prSet presAssocID="{C0465AB0-0BD6-4271-85C3-22D1F501129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BA6A5D8-8719-4EF3-95D7-95FA7DB2C191}" srcId="{F354EF24-6C50-41B2-AD64-63B8B6A4D571}" destId="{C0465AB0-0BD6-4271-85C3-22D1F501129F}" srcOrd="3" destOrd="0" parTransId="{4CD86419-0670-45AA-918F-7748D5F6EBDC}" sibTransId="{5986CD50-CBB9-4969-A0CC-AD06BAE8BC40}"/>
    <dgm:cxn modelId="{4D56F365-B584-40A0-BDF2-AE71D48A52B8}" type="presOf" srcId="{5C3370BC-AE8B-42DC-AE7B-DB5F7DEAEF2B}" destId="{B1C33569-D8D1-43BF-9523-D35B9E360805}" srcOrd="0" destOrd="2" presId="urn:microsoft.com/office/officeart/2005/8/layout/vList4#1"/>
    <dgm:cxn modelId="{50E749AC-F35F-4BA1-BB5A-C006CA6CA521}" type="presOf" srcId="{9C355A91-4509-46BE-A146-C6619913B442}" destId="{B1C33569-D8D1-43BF-9523-D35B9E360805}" srcOrd="0" destOrd="1" presId="urn:microsoft.com/office/officeart/2005/8/layout/vList4#1"/>
    <dgm:cxn modelId="{CE719DC8-F1C5-4D84-BBE0-358E8F8C443D}" srcId="{F354EF24-6C50-41B2-AD64-63B8B6A4D571}" destId="{78D7D56C-C271-4BF8-807B-02AC252360FF}" srcOrd="0" destOrd="0" parTransId="{79483F4C-903D-44B6-83F3-B5EBB5AC63F1}" sibTransId="{346874CA-8B42-4999-8415-F2EB752F274A}"/>
    <dgm:cxn modelId="{1B7A6699-6FCB-4C84-A482-7B300AB490EE}" srcId="{F354EF24-6C50-41B2-AD64-63B8B6A4D571}" destId="{DAE052AA-2DA2-4EE5-8E6F-3EDFADE26766}" srcOrd="2" destOrd="0" parTransId="{513F31FF-F231-4B02-AD5A-294CFD66D114}" sibTransId="{C4C3E3DA-D318-47BE-A024-2405D2BD3F73}"/>
    <dgm:cxn modelId="{CAB9BE97-AE71-4826-AFCF-FDAB1668460E}" type="presOf" srcId="{5C3370BC-AE8B-42DC-AE7B-DB5F7DEAEF2B}" destId="{0FBDCD3D-CBDF-4DBD-B690-8AD79B0307BB}" srcOrd="1" destOrd="2" presId="urn:microsoft.com/office/officeart/2005/8/layout/vList4#1"/>
    <dgm:cxn modelId="{1D9A9993-048B-48BA-9FB8-0EE7C0E8B5C7}" type="presOf" srcId="{5A0F8393-B512-4CE1-AD4C-ED7E1A751B25}" destId="{4FE19750-D8E8-45A9-99C7-91221D01598F}" srcOrd="1" destOrd="1" presId="urn:microsoft.com/office/officeart/2005/8/layout/vList4#1"/>
    <dgm:cxn modelId="{B785487F-1E2B-40A1-859A-21765408F5CE}" type="presOf" srcId="{C0465AB0-0BD6-4271-85C3-22D1F501129F}" destId="{1263FB82-5890-4A97-99C3-7594E32E5E2B}" srcOrd="1" destOrd="0" presId="urn:microsoft.com/office/officeart/2005/8/layout/vList4#1"/>
    <dgm:cxn modelId="{972613DF-62F3-4076-940A-81288A25F3EC}" type="presOf" srcId="{2392E5F5-A9F6-4A63-8101-67FEE41AF251}" destId="{B1C33569-D8D1-43BF-9523-D35B9E360805}" srcOrd="0" destOrd="0" presId="urn:microsoft.com/office/officeart/2005/8/layout/vList4#1"/>
    <dgm:cxn modelId="{051DFBB4-9C06-496D-B3B0-DBE6CC971598}" type="presOf" srcId="{78D7D56C-C271-4BF8-807B-02AC252360FF}" destId="{4FE19750-D8E8-45A9-99C7-91221D01598F}" srcOrd="1" destOrd="0" presId="urn:microsoft.com/office/officeart/2005/8/layout/vList4#1"/>
    <dgm:cxn modelId="{90458CE0-8D40-4EEA-AD23-2B616CE7BE8C}" type="presOf" srcId="{DAE052AA-2DA2-4EE5-8E6F-3EDFADE26766}" destId="{7CC6FFB8-55E5-4F9C-A34E-FECD7454F181}" srcOrd="0" destOrd="0" presId="urn:microsoft.com/office/officeart/2005/8/layout/vList4#1"/>
    <dgm:cxn modelId="{DA447E47-1785-4934-8014-3A793DDB8036}" srcId="{2392E5F5-A9F6-4A63-8101-67FEE41AF251}" destId="{9C355A91-4509-46BE-A146-C6619913B442}" srcOrd="0" destOrd="0" parTransId="{A063C0E4-A027-4BC4-9676-58045138D63B}" sibTransId="{CAD7D150-3E45-445E-8D21-0454B3A80E81}"/>
    <dgm:cxn modelId="{9D128236-1053-4C61-8EE6-7A05500359AF}" srcId="{78D7D56C-C271-4BF8-807B-02AC252360FF}" destId="{5A0F8393-B512-4CE1-AD4C-ED7E1A751B25}" srcOrd="0" destOrd="0" parTransId="{F45F42B7-471E-40E9-A542-27930AE6C950}" sibTransId="{5E97D00B-E558-48CB-9B9D-D816CD44AA3D}"/>
    <dgm:cxn modelId="{28A36E10-8EE6-4D19-BE77-F94B933A5856}" type="presOf" srcId="{78D7D56C-C271-4BF8-807B-02AC252360FF}" destId="{E0228A5B-0482-47E1-B346-4C49D0EEAD5E}" srcOrd="0" destOrd="0" presId="urn:microsoft.com/office/officeart/2005/8/layout/vList4#1"/>
    <dgm:cxn modelId="{16C289EA-C611-4E1C-99CD-7D20BAE633C7}" srcId="{F354EF24-6C50-41B2-AD64-63B8B6A4D571}" destId="{2392E5F5-A9F6-4A63-8101-67FEE41AF251}" srcOrd="1" destOrd="0" parTransId="{5F3DA43B-EE49-4D75-A9BD-084113EF4007}" sibTransId="{8F14CC6A-FBAA-433C-B8C5-2FBAA7C47C76}"/>
    <dgm:cxn modelId="{8C96A29B-77E5-4D8F-9D92-323D77413F98}" type="presOf" srcId="{5A0F8393-B512-4CE1-AD4C-ED7E1A751B25}" destId="{E0228A5B-0482-47E1-B346-4C49D0EEAD5E}" srcOrd="0" destOrd="1" presId="urn:microsoft.com/office/officeart/2005/8/layout/vList4#1"/>
    <dgm:cxn modelId="{CF0A4D51-4B51-4A30-92C3-AD348D61FC6C}" type="presOf" srcId="{42F62EED-2903-4EEF-ACA7-93D5724F74EA}" destId="{769AE5D0-E03D-4E3D-BE4E-8AF484EE9BB4}" srcOrd="0" destOrd="2" presId="urn:microsoft.com/office/officeart/2005/8/layout/vList4#1"/>
    <dgm:cxn modelId="{2E76D7DD-C0E6-495E-9413-AEC7D58C4635}" type="presOf" srcId="{DAE052AA-2DA2-4EE5-8E6F-3EDFADE26766}" destId="{8F3FF314-0882-4BD6-8696-CDF54A60F86F}" srcOrd="1" destOrd="0" presId="urn:microsoft.com/office/officeart/2005/8/layout/vList4#1"/>
    <dgm:cxn modelId="{FE40E5A5-946B-41B1-BFBA-BC862DF96014}" type="presOf" srcId="{C0465AB0-0BD6-4271-85C3-22D1F501129F}" destId="{769AE5D0-E03D-4E3D-BE4E-8AF484EE9BB4}" srcOrd="0" destOrd="0" presId="urn:microsoft.com/office/officeart/2005/8/layout/vList4#1"/>
    <dgm:cxn modelId="{A2008E5F-4D63-4764-9074-234DBD2B52EA}" type="presOf" srcId="{119154A1-E215-4BFE-8937-9CB8E68581BA}" destId="{4FE19750-D8E8-45A9-99C7-91221D01598F}" srcOrd="1" destOrd="2" presId="urn:microsoft.com/office/officeart/2005/8/layout/vList4#1"/>
    <dgm:cxn modelId="{060C5927-8167-461F-982B-A75A33D7D2A4}" type="presOf" srcId="{119154A1-E215-4BFE-8937-9CB8E68581BA}" destId="{E0228A5B-0482-47E1-B346-4C49D0EEAD5E}" srcOrd="0" destOrd="2" presId="urn:microsoft.com/office/officeart/2005/8/layout/vList4#1"/>
    <dgm:cxn modelId="{80ED7DBC-202F-45F4-AA72-0D20E973077F}" type="presOf" srcId="{2392E5F5-A9F6-4A63-8101-67FEE41AF251}" destId="{0FBDCD3D-CBDF-4DBD-B690-8AD79B0307BB}" srcOrd="1" destOrd="0" presId="urn:microsoft.com/office/officeart/2005/8/layout/vList4#1"/>
    <dgm:cxn modelId="{E82E6A0F-5296-46D1-8DDB-45F8D4C5EA1B}" srcId="{C0465AB0-0BD6-4271-85C3-22D1F501129F}" destId="{9D6F6028-55AD-473A-87C4-08C05DEB8A3E}" srcOrd="0" destOrd="0" parTransId="{DF9A963E-145F-4675-9F95-CEE128993B1D}" sibTransId="{0447FFCF-82B9-4874-81FA-A08E8E949190}"/>
    <dgm:cxn modelId="{C3018F6F-5A40-4A1D-96E0-9AC7E7E7007A}" type="presOf" srcId="{9C355A91-4509-46BE-A146-C6619913B442}" destId="{0FBDCD3D-CBDF-4DBD-B690-8AD79B0307BB}" srcOrd="1" destOrd="1" presId="urn:microsoft.com/office/officeart/2005/8/layout/vList4#1"/>
    <dgm:cxn modelId="{827B7C9C-F59A-4EF2-B1D4-9F38599F24CE}" type="presOf" srcId="{9D6F6028-55AD-473A-87C4-08C05DEB8A3E}" destId="{769AE5D0-E03D-4E3D-BE4E-8AF484EE9BB4}" srcOrd="0" destOrd="1" presId="urn:microsoft.com/office/officeart/2005/8/layout/vList4#1"/>
    <dgm:cxn modelId="{3574A2AF-D316-4707-B6E4-91D1357F104A}" type="presOf" srcId="{F354EF24-6C50-41B2-AD64-63B8B6A4D571}" destId="{0699BB6B-C18A-4D55-B57C-D42BAAEF1CDC}" srcOrd="0" destOrd="0" presId="urn:microsoft.com/office/officeart/2005/8/layout/vList4#1"/>
    <dgm:cxn modelId="{54C91789-B5BB-4103-9634-E44BC12768BC}" srcId="{78D7D56C-C271-4BF8-807B-02AC252360FF}" destId="{119154A1-E215-4BFE-8937-9CB8E68581BA}" srcOrd="1" destOrd="0" parTransId="{CC62ACB0-EB84-4837-8FA3-B1B04B157566}" sibTransId="{C773A0EB-CC67-48A5-BDF2-CF9E26B76A1A}"/>
    <dgm:cxn modelId="{2D7D5E04-6D0C-48DA-92D8-ABC64F1A0B7C}" type="presOf" srcId="{9D6F6028-55AD-473A-87C4-08C05DEB8A3E}" destId="{1263FB82-5890-4A97-99C3-7594E32E5E2B}" srcOrd="1" destOrd="1" presId="urn:microsoft.com/office/officeart/2005/8/layout/vList4#1"/>
    <dgm:cxn modelId="{49B766A3-B082-4CEB-BAE8-F2553F60E36D}" type="presOf" srcId="{42F62EED-2903-4EEF-ACA7-93D5724F74EA}" destId="{1263FB82-5890-4A97-99C3-7594E32E5E2B}" srcOrd="1" destOrd="2" presId="urn:microsoft.com/office/officeart/2005/8/layout/vList4#1"/>
    <dgm:cxn modelId="{70606B21-C83F-4FFE-88F1-1A6E5561B564}" srcId="{C0465AB0-0BD6-4271-85C3-22D1F501129F}" destId="{42F62EED-2903-4EEF-ACA7-93D5724F74EA}" srcOrd="1" destOrd="0" parTransId="{EBFA0FA6-EC8C-4A91-ADD0-FF2C5D63A6AE}" sibTransId="{9EF8E562-8966-4C39-8674-E9AED4171B31}"/>
    <dgm:cxn modelId="{3E9AD9A3-0170-4202-A701-B971A08C1923}" srcId="{2392E5F5-A9F6-4A63-8101-67FEE41AF251}" destId="{5C3370BC-AE8B-42DC-AE7B-DB5F7DEAEF2B}" srcOrd="1" destOrd="0" parTransId="{A89707F9-48A0-462A-9639-28A36789AE17}" sibTransId="{526B36C9-F934-419F-A2E9-C9FD2274FA76}"/>
    <dgm:cxn modelId="{34396939-958F-45DB-B7D7-EE34C2FC3A00}" type="presParOf" srcId="{0699BB6B-C18A-4D55-B57C-D42BAAEF1CDC}" destId="{B0A75965-24A9-40B8-8703-EEEBA3699816}" srcOrd="0" destOrd="0" presId="urn:microsoft.com/office/officeart/2005/8/layout/vList4#1"/>
    <dgm:cxn modelId="{8CFA66E1-7A4D-459F-B6CB-851510CC30C8}" type="presParOf" srcId="{B0A75965-24A9-40B8-8703-EEEBA3699816}" destId="{E0228A5B-0482-47E1-B346-4C49D0EEAD5E}" srcOrd="0" destOrd="0" presId="urn:microsoft.com/office/officeart/2005/8/layout/vList4#1"/>
    <dgm:cxn modelId="{910DF30D-64E7-4511-949F-867069EBBE4C}" type="presParOf" srcId="{B0A75965-24A9-40B8-8703-EEEBA3699816}" destId="{4CB98741-56DF-4D33-8B69-CA477A28E502}" srcOrd="1" destOrd="0" presId="urn:microsoft.com/office/officeart/2005/8/layout/vList4#1"/>
    <dgm:cxn modelId="{BFF9E13E-C656-4FC5-81BB-72D307C0287D}" type="presParOf" srcId="{B0A75965-24A9-40B8-8703-EEEBA3699816}" destId="{4FE19750-D8E8-45A9-99C7-91221D01598F}" srcOrd="2" destOrd="0" presId="urn:microsoft.com/office/officeart/2005/8/layout/vList4#1"/>
    <dgm:cxn modelId="{837E8448-0943-4359-AF19-C1392C46DF0F}" type="presParOf" srcId="{0699BB6B-C18A-4D55-B57C-D42BAAEF1CDC}" destId="{5B2DFDD4-2005-4C9A-9503-503C31C62884}" srcOrd="1" destOrd="0" presId="urn:microsoft.com/office/officeart/2005/8/layout/vList4#1"/>
    <dgm:cxn modelId="{48824709-C83A-4D3E-B491-8D8CDB180438}" type="presParOf" srcId="{0699BB6B-C18A-4D55-B57C-D42BAAEF1CDC}" destId="{EBFD4F83-EA99-45EC-9622-E672A0302D9C}" srcOrd="2" destOrd="0" presId="urn:microsoft.com/office/officeart/2005/8/layout/vList4#1"/>
    <dgm:cxn modelId="{E4788315-1832-4F4A-93ED-33383AB85A18}" type="presParOf" srcId="{EBFD4F83-EA99-45EC-9622-E672A0302D9C}" destId="{B1C33569-D8D1-43BF-9523-D35B9E360805}" srcOrd="0" destOrd="0" presId="urn:microsoft.com/office/officeart/2005/8/layout/vList4#1"/>
    <dgm:cxn modelId="{A1517B9D-D937-40F8-8ADE-9E69E5BE817F}" type="presParOf" srcId="{EBFD4F83-EA99-45EC-9622-E672A0302D9C}" destId="{6C9A7AE1-7081-4ABE-A8A5-4F01E075B45B}" srcOrd="1" destOrd="0" presId="urn:microsoft.com/office/officeart/2005/8/layout/vList4#1"/>
    <dgm:cxn modelId="{2FD25274-93B7-4F9F-8295-59975B51520A}" type="presParOf" srcId="{EBFD4F83-EA99-45EC-9622-E672A0302D9C}" destId="{0FBDCD3D-CBDF-4DBD-B690-8AD79B0307BB}" srcOrd="2" destOrd="0" presId="urn:microsoft.com/office/officeart/2005/8/layout/vList4#1"/>
    <dgm:cxn modelId="{6FA46845-A187-47B2-B4AF-F01B370913D4}" type="presParOf" srcId="{0699BB6B-C18A-4D55-B57C-D42BAAEF1CDC}" destId="{F165F25B-286F-4F4A-956C-8BEE8FCE7057}" srcOrd="3" destOrd="0" presId="urn:microsoft.com/office/officeart/2005/8/layout/vList4#1"/>
    <dgm:cxn modelId="{5782787B-E960-46B7-A728-D1EEA294D744}" type="presParOf" srcId="{0699BB6B-C18A-4D55-B57C-D42BAAEF1CDC}" destId="{B1C8294C-2631-4C3C-A7CF-69C2EE472670}" srcOrd="4" destOrd="0" presId="urn:microsoft.com/office/officeart/2005/8/layout/vList4#1"/>
    <dgm:cxn modelId="{9F03571D-2E33-4B48-B5E7-6251953EB588}" type="presParOf" srcId="{B1C8294C-2631-4C3C-A7CF-69C2EE472670}" destId="{7CC6FFB8-55E5-4F9C-A34E-FECD7454F181}" srcOrd="0" destOrd="0" presId="urn:microsoft.com/office/officeart/2005/8/layout/vList4#1"/>
    <dgm:cxn modelId="{2DAE189E-24D4-47E7-A2D5-E6086FA3FFC3}" type="presParOf" srcId="{B1C8294C-2631-4C3C-A7CF-69C2EE472670}" destId="{1A8CFB43-55CF-460A-9871-29C63C0B5BE9}" srcOrd="1" destOrd="0" presId="urn:microsoft.com/office/officeart/2005/8/layout/vList4#1"/>
    <dgm:cxn modelId="{9B3145D1-A187-4B05-85DB-301D05CEF874}" type="presParOf" srcId="{B1C8294C-2631-4C3C-A7CF-69C2EE472670}" destId="{8F3FF314-0882-4BD6-8696-CDF54A60F86F}" srcOrd="2" destOrd="0" presId="urn:microsoft.com/office/officeart/2005/8/layout/vList4#1"/>
    <dgm:cxn modelId="{8284135E-A226-4A4E-AC86-F97B4952BADF}" type="presParOf" srcId="{0699BB6B-C18A-4D55-B57C-D42BAAEF1CDC}" destId="{2F0F57F3-3056-47DC-ABBD-3702CB2F26CD}" srcOrd="5" destOrd="0" presId="urn:microsoft.com/office/officeart/2005/8/layout/vList4#1"/>
    <dgm:cxn modelId="{FD761794-CD40-4107-BB07-8179E12B52B6}" type="presParOf" srcId="{0699BB6B-C18A-4D55-B57C-D42BAAEF1CDC}" destId="{227E5339-C1C1-4777-B268-93F0A90A2177}" srcOrd="6" destOrd="0" presId="urn:microsoft.com/office/officeart/2005/8/layout/vList4#1"/>
    <dgm:cxn modelId="{DED1250A-C85C-42F1-8521-2140C9FA240F}" type="presParOf" srcId="{227E5339-C1C1-4777-B268-93F0A90A2177}" destId="{769AE5D0-E03D-4E3D-BE4E-8AF484EE9BB4}" srcOrd="0" destOrd="0" presId="urn:microsoft.com/office/officeart/2005/8/layout/vList4#1"/>
    <dgm:cxn modelId="{FC03FDE2-ED8F-4218-85AC-B47DCBF4B70E}" type="presParOf" srcId="{227E5339-C1C1-4777-B268-93F0A90A2177}" destId="{0773B9C2-64CC-41BA-A7BD-274677EDE0E6}" srcOrd="1" destOrd="0" presId="urn:microsoft.com/office/officeart/2005/8/layout/vList4#1"/>
    <dgm:cxn modelId="{3394F597-15F7-4034-AC92-54AB0FE5117F}" type="presParOf" srcId="{227E5339-C1C1-4777-B268-93F0A90A2177}" destId="{1263FB82-5890-4A97-99C3-7594E32E5E2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28A5B-0482-47E1-B346-4C49D0EEAD5E}">
      <dsp:nvSpPr>
        <dsp:cNvPr id="0" name=""/>
        <dsp:cNvSpPr/>
      </dsp:nvSpPr>
      <dsp:spPr>
        <a:xfrm>
          <a:off x="0" y="0"/>
          <a:ext cx="15193687" cy="1496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/>
            <a:t>Novorozenec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LDL-cholesterol: 0,7-1,8 </a:t>
          </a:r>
          <a:r>
            <a:rPr lang="cs-CZ" sz="2300" kern="1200" dirty="0" err="1"/>
            <a:t>mmol</a:t>
          </a:r>
          <a:r>
            <a:rPr lang="cs-CZ" sz="2300" kern="1200" dirty="0"/>
            <a:t>/l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maximální růstová akcelerace, vyzrávání CNS</a:t>
          </a:r>
        </a:p>
      </dsp:txBody>
      <dsp:txXfrm>
        <a:off x="3188423" y="0"/>
        <a:ext cx="12005264" cy="1496858"/>
      </dsp:txXfrm>
    </dsp:sp>
    <dsp:sp modelId="{4CB98741-56DF-4D33-8B69-CA477A28E502}">
      <dsp:nvSpPr>
        <dsp:cNvPr id="0" name=""/>
        <dsp:cNvSpPr/>
      </dsp:nvSpPr>
      <dsp:spPr>
        <a:xfrm>
          <a:off x="149685" y="149685"/>
          <a:ext cx="3038737" cy="11974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C33569-D8D1-43BF-9523-D35B9E360805}">
      <dsp:nvSpPr>
        <dsp:cNvPr id="0" name=""/>
        <dsp:cNvSpPr/>
      </dsp:nvSpPr>
      <dsp:spPr>
        <a:xfrm>
          <a:off x="0" y="1646543"/>
          <a:ext cx="15193687" cy="1496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/>
            <a:t>Přirozeně žijící populace (jižní Amerika, Afrika)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celkový cholesterol: 3 </a:t>
          </a:r>
          <a:r>
            <a:rPr lang="cs-CZ" sz="2300" kern="1200" dirty="0" err="1"/>
            <a:t>mmol</a:t>
          </a:r>
          <a:r>
            <a:rPr lang="cs-CZ" sz="2300" kern="1200" dirty="0"/>
            <a:t>/l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souvisí s dietou a dalšími faktory životního stylu </a:t>
          </a:r>
        </a:p>
      </dsp:txBody>
      <dsp:txXfrm>
        <a:off x="3188423" y="1646543"/>
        <a:ext cx="12005264" cy="1496858"/>
      </dsp:txXfrm>
    </dsp:sp>
    <dsp:sp modelId="{6C9A7AE1-7081-4ABE-A8A5-4F01E075B45B}">
      <dsp:nvSpPr>
        <dsp:cNvPr id="0" name=""/>
        <dsp:cNvSpPr/>
      </dsp:nvSpPr>
      <dsp:spPr>
        <a:xfrm>
          <a:off x="149685" y="1796229"/>
          <a:ext cx="3038737" cy="11974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C6FFB8-55E5-4F9C-A34E-FECD7454F181}">
      <dsp:nvSpPr>
        <dsp:cNvPr id="0" name=""/>
        <dsp:cNvSpPr/>
      </dsp:nvSpPr>
      <dsp:spPr>
        <a:xfrm>
          <a:off x="0" y="3293087"/>
          <a:ext cx="15193687" cy="1496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/>
            <a:t>Terapie inhibitory PCSK9</a:t>
          </a:r>
        </a:p>
      </dsp:txBody>
      <dsp:txXfrm>
        <a:off x="3188423" y="3293087"/>
        <a:ext cx="12005264" cy="1496858"/>
      </dsp:txXfrm>
    </dsp:sp>
    <dsp:sp modelId="{1A8CFB43-55CF-460A-9871-29C63C0B5BE9}">
      <dsp:nvSpPr>
        <dsp:cNvPr id="0" name=""/>
        <dsp:cNvSpPr/>
      </dsp:nvSpPr>
      <dsp:spPr>
        <a:xfrm>
          <a:off x="149685" y="3442773"/>
          <a:ext cx="3038737" cy="11974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9AE5D0-E03D-4E3D-BE4E-8AF484EE9BB4}">
      <dsp:nvSpPr>
        <dsp:cNvPr id="0" name=""/>
        <dsp:cNvSpPr/>
      </dsp:nvSpPr>
      <dsp:spPr>
        <a:xfrm>
          <a:off x="0" y="4939631"/>
          <a:ext cx="15193687" cy="1496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b="1" kern="1200" dirty="0"/>
            <a:t>Genetické odchylky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snížení produkce nebo zvýšení katabolismu LDL-cholesterolu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300" kern="1200" dirty="0"/>
            <a:t>často spojeno s dlouhověkostí </a:t>
          </a:r>
        </a:p>
      </dsp:txBody>
      <dsp:txXfrm>
        <a:off x="3188423" y="4939631"/>
        <a:ext cx="12005264" cy="1496858"/>
      </dsp:txXfrm>
    </dsp:sp>
    <dsp:sp modelId="{0773B9C2-64CC-41BA-A7BD-274677EDE0E6}">
      <dsp:nvSpPr>
        <dsp:cNvPr id="0" name=""/>
        <dsp:cNvSpPr/>
      </dsp:nvSpPr>
      <dsp:spPr>
        <a:xfrm>
          <a:off x="149685" y="5089317"/>
          <a:ext cx="3038737" cy="11974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CE014-A4EA-4BAA-8097-FA8621339181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1372-1326-4818-ABCF-6AB79AB212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09732A-216C-437D-9F90-D1AB053AEE2B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1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3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Only ~30% of Patients Post-ACS Achieve LDL-C &lt; 70 mg/dL (&lt; 1.8 mmol/L) and 90% Did Not Receive Up-titration of Statins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4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F31F6D54-B29C-47A1-AAF4-F2BF5B6662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8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dirty="0" err="1">
                <a:solidFill>
                  <a:srgbClr val="C00000"/>
                </a:solidFill>
                <a:cs typeface="Arial" panose="020B0604020202020204" pitchFamily="34" charset="0"/>
              </a:rPr>
              <a:t>EVO</a:t>
            </a:r>
            <a:r>
              <a:rPr lang="en-US" altLang="de-DE" dirty="0" err="1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de-DE" dirty="0" err="1">
                <a:solidFill>
                  <a:srgbClr val="002060"/>
                </a:solidFill>
                <a:cs typeface="Arial" panose="020B0604020202020204" pitchFamily="34" charset="0"/>
              </a:rPr>
              <a:t>ocumab</a:t>
            </a:r>
            <a:r>
              <a:rPr lang="en-US" alt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de-DE" dirty="0">
                <a:solidFill>
                  <a:srgbClr val="002060"/>
                </a:solidFill>
                <a:cs typeface="Arial" panose="020B0604020202020204" pitchFamily="34" charset="0"/>
              </a:rPr>
              <a:t>for Early Reduction of LDL-cholesterol Levels in </a:t>
            </a:r>
            <a:r>
              <a:rPr lang="en-US" altLang="de-DE" dirty="0">
                <a:solidFill>
                  <a:srgbClr val="C00000"/>
                </a:solidFill>
                <a:cs typeface="Arial" panose="020B0604020202020204" pitchFamily="34" charset="0"/>
              </a:rPr>
              <a:t>P</a:t>
            </a:r>
            <a:r>
              <a:rPr lang="en-US" altLang="de-DE" dirty="0">
                <a:solidFill>
                  <a:srgbClr val="002060"/>
                </a:solidFill>
                <a:cs typeface="Arial" panose="020B0604020202020204" pitchFamily="34" charset="0"/>
              </a:rPr>
              <a:t>atients with </a:t>
            </a:r>
            <a:r>
              <a:rPr lang="en-US" altLang="de-DE" dirty="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r>
              <a:rPr lang="en-US" altLang="de-DE" dirty="0">
                <a:solidFill>
                  <a:srgbClr val="002060"/>
                </a:solidFill>
                <a:cs typeface="Arial" panose="020B0604020202020204" pitchFamily="34" charset="0"/>
              </a:rPr>
              <a:t>cute</a:t>
            </a:r>
            <a:r>
              <a:rPr lang="en-US" alt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de-DE" dirty="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r>
              <a:rPr lang="en-US" altLang="de-DE" dirty="0">
                <a:solidFill>
                  <a:srgbClr val="002060"/>
                </a:solidFill>
                <a:cs typeface="Arial" panose="020B0604020202020204" pitchFamily="34" charset="0"/>
              </a:rPr>
              <a:t>oronary</a:t>
            </a:r>
            <a:r>
              <a:rPr lang="en-US" altLang="de-DE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de-DE" dirty="0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altLang="de-DE" dirty="0">
                <a:solidFill>
                  <a:srgbClr val="002060"/>
                </a:solidFill>
                <a:cs typeface="Arial" panose="020B0604020202020204" pitchFamily="34" charset="0"/>
              </a:rPr>
              <a:t>yndromes</a:t>
            </a:r>
            <a:endParaRPr lang="cs-CZ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002060"/>
                </a:solidFill>
                <a:cs typeface="Arial" panose="020B0604020202020204" pitchFamily="34" charset="0"/>
              </a:rPr>
              <a:t>evopacs</a:t>
            </a: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 primary Endpoint showed Significant Reduction in LDL-C at 8 Weeks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6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84653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40857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2801423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80291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821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2415030" y="3517874"/>
            <a:ext cx="1975609" cy="1853517"/>
          </a:xfrm>
          <a:custGeom>
            <a:avLst/>
            <a:gdLst>
              <a:gd name="connsiteX0" fmla="*/ 994434 w 1975609"/>
              <a:gd name="connsiteY0" fmla="*/ 0 h 1853517"/>
              <a:gd name="connsiteX1" fmla="*/ 1816500 w 1975609"/>
              <a:gd name="connsiteY1" fmla="*/ 264788 h 1853517"/>
              <a:gd name="connsiteX2" fmla="*/ 1896054 w 1975609"/>
              <a:gd name="connsiteY2" fmla="*/ 357464 h 1853517"/>
              <a:gd name="connsiteX3" fmla="*/ 1896054 w 1975609"/>
              <a:gd name="connsiteY3" fmla="*/ 450140 h 1853517"/>
              <a:gd name="connsiteX4" fmla="*/ 1909314 w 1975609"/>
              <a:gd name="connsiteY4" fmla="*/ 450140 h 1853517"/>
              <a:gd name="connsiteX5" fmla="*/ 1962350 w 1975609"/>
              <a:gd name="connsiteY5" fmla="*/ 516337 h 1853517"/>
              <a:gd name="connsiteX6" fmla="*/ 1975609 w 1975609"/>
              <a:gd name="connsiteY6" fmla="*/ 688449 h 1853517"/>
              <a:gd name="connsiteX7" fmla="*/ 1736945 w 1975609"/>
              <a:gd name="connsiteY7" fmla="*/ 1231265 h 1853517"/>
              <a:gd name="connsiteX8" fmla="*/ 994434 w 1975609"/>
              <a:gd name="connsiteY8" fmla="*/ 1853517 h 1853517"/>
              <a:gd name="connsiteX9" fmla="*/ 251923 w 1975609"/>
              <a:gd name="connsiteY9" fmla="*/ 1231265 h 1853517"/>
              <a:gd name="connsiteX10" fmla="*/ 0 w 1975609"/>
              <a:gd name="connsiteY10" fmla="*/ 688449 h 1853517"/>
              <a:gd name="connsiteX11" fmla="*/ 26518 w 1975609"/>
              <a:gd name="connsiteY11" fmla="*/ 516337 h 1853517"/>
              <a:gd name="connsiteX12" fmla="*/ 66296 w 1975609"/>
              <a:gd name="connsiteY12" fmla="*/ 450140 h 1853517"/>
              <a:gd name="connsiteX13" fmla="*/ 92814 w 1975609"/>
              <a:gd name="connsiteY13" fmla="*/ 450140 h 1853517"/>
              <a:gd name="connsiteX14" fmla="*/ 92814 w 1975609"/>
              <a:gd name="connsiteY14" fmla="*/ 357464 h 1853517"/>
              <a:gd name="connsiteX15" fmla="*/ 172369 w 1975609"/>
              <a:gd name="connsiteY15" fmla="*/ 264788 h 1853517"/>
              <a:gd name="connsiteX16" fmla="*/ 994434 w 1975609"/>
              <a:gd name="connsiteY16" fmla="*/ 0 h 18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5609" h="1853517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4" y="450140"/>
                  <a:pt x="1909314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75609" y="569295"/>
                  <a:pt x="1975609" y="622252"/>
                  <a:pt x="1975609" y="688449"/>
                </a:cubicBezTo>
                <a:cubicBezTo>
                  <a:pt x="1975609" y="900280"/>
                  <a:pt x="1856277" y="1112110"/>
                  <a:pt x="1736945" y="1231265"/>
                </a:cubicBezTo>
                <a:cubicBezTo>
                  <a:pt x="1630872" y="1588729"/>
                  <a:pt x="1352431" y="1853517"/>
                  <a:pt x="994434" y="1853517"/>
                </a:cubicBezTo>
                <a:cubicBezTo>
                  <a:pt x="623179" y="1853517"/>
                  <a:pt x="344737" y="1588729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175596" y="3521064"/>
            <a:ext cx="1974233" cy="1833241"/>
          </a:xfrm>
          <a:custGeom>
            <a:avLst/>
            <a:gdLst>
              <a:gd name="connsiteX0" fmla="*/ 994434 w 1974233"/>
              <a:gd name="connsiteY0" fmla="*/ 0 h 1833241"/>
              <a:gd name="connsiteX1" fmla="*/ 1816500 w 1974233"/>
              <a:gd name="connsiteY1" fmla="*/ 264788 h 1833241"/>
              <a:gd name="connsiteX2" fmla="*/ 1896054 w 1974233"/>
              <a:gd name="connsiteY2" fmla="*/ 357464 h 1833241"/>
              <a:gd name="connsiteX3" fmla="*/ 1896054 w 1974233"/>
              <a:gd name="connsiteY3" fmla="*/ 450140 h 1833241"/>
              <a:gd name="connsiteX4" fmla="*/ 1909313 w 1974233"/>
              <a:gd name="connsiteY4" fmla="*/ 450140 h 1833241"/>
              <a:gd name="connsiteX5" fmla="*/ 1962350 w 1974233"/>
              <a:gd name="connsiteY5" fmla="*/ 516337 h 1833241"/>
              <a:gd name="connsiteX6" fmla="*/ 1973952 w 1974233"/>
              <a:gd name="connsiteY6" fmla="*/ 597428 h 1833241"/>
              <a:gd name="connsiteX7" fmla="*/ 1974233 w 1974233"/>
              <a:gd name="connsiteY7" fmla="*/ 612882 h 1833241"/>
              <a:gd name="connsiteX8" fmla="*/ 1974233 w 1974233"/>
              <a:gd name="connsiteY8" fmla="*/ 708793 h 1833241"/>
              <a:gd name="connsiteX9" fmla="*/ 1970248 w 1974233"/>
              <a:gd name="connsiteY9" fmla="*/ 767705 h 1833241"/>
              <a:gd name="connsiteX10" fmla="*/ 1736945 w 1974233"/>
              <a:gd name="connsiteY10" fmla="*/ 1231265 h 1833241"/>
              <a:gd name="connsiteX11" fmla="*/ 1246564 w 1974233"/>
              <a:gd name="connsiteY11" fmla="*/ 1806559 h 1833241"/>
              <a:gd name="connsiteX12" fmla="*/ 1153403 w 1974233"/>
              <a:gd name="connsiteY12" fmla="*/ 1833241 h 1833241"/>
              <a:gd name="connsiteX13" fmla="*/ 830384 w 1974233"/>
              <a:gd name="connsiteY13" fmla="*/ 1833241 h 1833241"/>
              <a:gd name="connsiteX14" fmla="*/ 734845 w 1974233"/>
              <a:gd name="connsiteY14" fmla="*/ 1806559 h 1833241"/>
              <a:gd name="connsiteX15" fmla="*/ 251923 w 1974233"/>
              <a:gd name="connsiteY15" fmla="*/ 1231265 h 1833241"/>
              <a:gd name="connsiteX16" fmla="*/ 0 w 1974233"/>
              <a:gd name="connsiteY16" fmla="*/ 688449 h 1833241"/>
              <a:gd name="connsiteX17" fmla="*/ 26518 w 1974233"/>
              <a:gd name="connsiteY17" fmla="*/ 516337 h 1833241"/>
              <a:gd name="connsiteX18" fmla="*/ 66296 w 1974233"/>
              <a:gd name="connsiteY18" fmla="*/ 450140 h 1833241"/>
              <a:gd name="connsiteX19" fmla="*/ 92814 w 1974233"/>
              <a:gd name="connsiteY19" fmla="*/ 450140 h 1833241"/>
              <a:gd name="connsiteX20" fmla="*/ 92814 w 1974233"/>
              <a:gd name="connsiteY20" fmla="*/ 357464 h 1833241"/>
              <a:gd name="connsiteX21" fmla="*/ 172369 w 1974233"/>
              <a:gd name="connsiteY21" fmla="*/ 264788 h 1833241"/>
              <a:gd name="connsiteX22" fmla="*/ 994434 w 1974233"/>
              <a:gd name="connsiteY22" fmla="*/ 0 h 183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74233" h="1833241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68980" y="542816"/>
                  <a:pt x="1972294" y="569295"/>
                  <a:pt x="1973952" y="597428"/>
                </a:cubicBezTo>
                <a:lnTo>
                  <a:pt x="1974233" y="612882"/>
                </a:lnTo>
                <a:lnTo>
                  <a:pt x="1974233" y="708793"/>
                </a:lnTo>
                <a:lnTo>
                  <a:pt x="1970248" y="767705"/>
                </a:lnTo>
                <a:cubicBezTo>
                  <a:pt x="1945776" y="951789"/>
                  <a:pt x="1841361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153403" y="1833241"/>
                </a:lnTo>
                <a:lnTo>
                  <a:pt x="830384" y="1833241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8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13936162" y="3524254"/>
            <a:ext cx="1972857" cy="1809775"/>
          </a:xfrm>
          <a:custGeom>
            <a:avLst/>
            <a:gdLst>
              <a:gd name="connsiteX0" fmla="*/ 994434 w 1972857"/>
              <a:gd name="connsiteY0" fmla="*/ 0 h 1809775"/>
              <a:gd name="connsiteX1" fmla="*/ 1816500 w 1972857"/>
              <a:gd name="connsiteY1" fmla="*/ 264788 h 1809775"/>
              <a:gd name="connsiteX2" fmla="*/ 1896054 w 1972857"/>
              <a:gd name="connsiteY2" fmla="*/ 357464 h 1809775"/>
              <a:gd name="connsiteX3" fmla="*/ 1896054 w 1972857"/>
              <a:gd name="connsiteY3" fmla="*/ 450140 h 1809775"/>
              <a:gd name="connsiteX4" fmla="*/ 1909313 w 1972857"/>
              <a:gd name="connsiteY4" fmla="*/ 450140 h 1809775"/>
              <a:gd name="connsiteX5" fmla="*/ 1962350 w 1972857"/>
              <a:gd name="connsiteY5" fmla="*/ 516337 h 1809775"/>
              <a:gd name="connsiteX6" fmla="*/ 1972857 w 1972857"/>
              <a:gd name="connsiteY6" fmla="*/ 589777 h 1809775"/>
              <a:gd name="connsiteX7" fmla="*/ 1972857 w 1972857"/>
              <a:gd name="connsiteY7" fmla="*/ 729137 h 1809775"/>
              <a:gd name="connsiteX8" fmla="*/ 1970248 w 1972857"/>
              <a:gd name="connsiteY8" fmla="*/ 767705 h 1809775"/>
              <a:gd name="connsiteX9" fmla="*/ 1736945 w 1972857"/>
              <a:gd name="connsiteY9" fmla="*/ 1231265 h 1809775"/>
              <a:gd name="connsiteX10" fmla="*/ 1246564 w 1972857"/>
              <a:gd name="connsiteY10" fmla="*/ 1806559 h 1809775"/>
              <a:gd name="connsiteX11" fmla="*/ 1235334 w 1972857"/>
              <a:gd name="connsiteY11" fmla="*/ 1809775 h 1809775"/>
              <a:gd name="connsiteX12" fmla="*/ 746362 w 1972857"/>
              <a:gd name="connsiteY12" fmla="*/ 1809775 h 1809775"/>
              <a:gd name="connsiteX13" fmla="*/ 734845 w 1972857"/>
              <a:gd name="connsiteY13" fmla="*/ 1806559 h 1809775"/>
              <a:gd name="connsiteX14" fmla="*/ 251923 w 1972857"/>
              <a:gd name="connsiteY14" fmla="*/ 1231265 h 1809775"/>
              <a:gd name="connsiteX15" fmla="*/ 0 w 1972857"/>
              <a:gd name="connsiteY15" fmla="*/ 688449 h 1809775"/>
              <a:gd name="connsiteX16" fmla="*/ 26518 w 1972857"/>
              <a:gd name="connsiteY16" fmla="*/ 516337 h 1809775"/>
              <a:gd name="connsiteX17" fmla="*/ 66296 w 1972857"/>
              <a:gd name="connsiteY17" fmla="*/ 450140 h 1809775"/>
              <a:gd name="connsiteX18" fmla="*/ 92814 w 1972857"/>
              <a:gd name="connsiteY18" fmla="*/ 450140 h 1809775"/>
              <a:gd name="connsiteX19" fmla="*/ 92814 w 1972857"/>
              <a:gd name="connsiteY19" fmla="*/ 357464 h 1809775"/>
              <a:gd name="connsiteX20" fmla="*/ 172369 w 1972857"/>
              <a:gd name="connsiteY20" fmla="*/ 264788 h 1809775"/>
              <a:gd name="connsiteX21" fmla="*/ 994434 w 1972857"/>
              <a:gd name="connsiteY21" fmla="*/ 0 h 18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72857" h="1809775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lnTo>
                  <a:pt x="1972857" y="589777"/>
                </a:lnTo>
                <a:lnTo>
                  <a:pt x="1972857" y="729137"/>
                </a:lnTo>
                <a:lnTo>
                  <a:pt x="1970248" y="767705"/>
                </a:lnTo>
                <a:cubicBezTo>
                  <a:pt x="1945776" y="951789"/>
                  <a:pt x="1841360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235334" y="1809775"/>
                </a:lnTo>
                <a:lnTo>
                  <a:pt x="746362" y="1809775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6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2707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9875540" y="6240768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80246" y="6240768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9875512" y="2674619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/>
          </p:nvPr>
        </p:nvSpPr>
        <p:spPr>
          <a:xfrm>
            <a:off x="1280218" y="2674619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896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7368" y="2583222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42603" y="2583208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387838" y="2583249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3533072" y="2583217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0920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80218" y="2674618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875484" y="2674647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80246" y="6240710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875512" y="6240739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3483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371685" y="2583209"/>
            <a:ext cx="6400800" cy="6400729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3" name="Pie 12"/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1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2149636"/>
                <a:gd name="adj2" fmla="val 14591868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645977" y="2857234"/>
            <a:ext cx="5486400" cy="54864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935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346074" y="2583208"/>
            <a:ext cx="2427575" cy="4632244"/>
          </a:xfrm>
          <a:custGeom>
            <a:avLst/>
            <a:gdLst>
              <a:gd name="connsiteX0" fmla="*/ 1213788 w 2427575"/>
              <a:gd name="connsiteY0" fmla="*/ 0 h 4632244"/>
              <a:gd name="connsiteX1" fmla="*/ 2380396 w 2427575"/>
              <a:gd name="connsiteY1" fmla="*/ 931625 h 4632244"/>
              <a:gd name="connsiteX2" fmla="*/ 2069300 w 2427575"/>
              <a:gd name="connsiteY2" fmla="*/ 2665481 h 4632244"/>
              <a:gd name="connsiteX3" fmla="*/ 1861903 w 2427575"/>
              <a:gd name="connsiteY3" fmla="*/ 3286564 h 4632244"/>
              <a:gd name="connsiteX4" fmla="*/ 1991527 w 2427575"/>
              <a:gd name="connsiteY4" fmla="*/ 3441835 h 4632244"/>
              <a:gd name="connsiteX5" fmla="*/ 1991527 w 2427575"/>
              <a:gd name="connsiteY5" fmla="*/ 3907647 h 4632244"/>
              <a:gd name="connsiteX6" fmla="*/ 1395260 w 2427575"/>
              <a:gd name="connsiteY6" fmla="*/ 4632244 h 4632244"/>
              <a:gd name="connsiteX7" fmla="*/ 1239713 w 2427575"/>
              <a:gd name="connsiteY7" fmla="*/ 4554609 h 4632244"/>
              <a:gd name="connsiteX8" fmla="*/ 1058241 w 2427575"/>
              <a:gd name="connsiteY8" fmla="*/ 4632244 h 4632244"/>
              <a:gd name="connsiteX9" fmla="*/ 487899 w 2427575"/>
              <a:gd name="connsiteY9" fmla="*/ 3907647 h 4632244"/>
              <a:gd name="connsiteX10" fmla="*/ 487899 w 2427575"/>
              <a:gd name="connsiteY10" fmla="*/ 3390078 h 4632244"/>
              <a:gd name="connsiteX11" fmla="*/ 565673 w 2427575"/>
              <a:gd name="connsiteY11" fmla="*/ 3286564 h 4632244"/>
              <a:gd name="connsiteX12" fmla="*/ 358276 w 2427575"/>
              <a:gd name="connsiteY12" fmla="*/ 2665481 h 4632244"/>
              <a:gd name="connsiteX13" fmla="*/ 47181 w 2427575"/>
              <a:gd name="connsiteY13" fmla="*/ 931625 h 4632244"/>
              <a:gd name="connsiteX14" fmla="*/ 1213788 w 2427575"/>
              <a:gd name="connsiteY14" fmla="*/ 0 h 4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7575" h="4632244">
                <a:moveTo>
                  <a:pt x="1213788" y="0"/>
                </a:moveTo>
                <a:cubicBezTo>
                  <a:pt x="1758205" y="0"/>
                  <a:pt x="2276697" y="362299"/>
                  <a:pt x="2380396" y="931625"/>
                </a:cubicBezTo>
                <a:cubicBezTo>
                  <a:pt x="2484094" y="1475072"/>
                  <a:pt x="2432245" y="2199669"/>
                  <a:pt x="2069300" y="2665481"/>
                </a:cubicBezTo>
                <a:cubicBezTo>
                  <a:pt x="1706356" y="3105415"/>
                  <a:pt x="1861903" y="3286564"/>
                  <a:pt x="1861903" y="3286564"/>
                </a:cubicBezTo>
                <a:cubicBezTo>
                  <a:pt x="1913753" y="3338321"/>
                  <a:pt x="1939677" y="3390078"/>
                  <a:pt x="1991527" y="3441835"/>
                </a:cubicBezTo>
                <a:cubicBezTo>
                  <a:pt x="1991527" y="3441835"/>
                  <a:pt x="1991527" y="3441835"/>
                  <a:pt x="1991527" y="3907647"/>
                </a:cubicBezTo>
                <a:cubicBezTo>
                  <a:pt x="1991527" y="4269946"/>
                  <a:pt x="1732280" y="4554609"/>
                  <a:pt x="1395260" y="4632244"/>
                </a:cubicBezTo>
                <a:cubicBezTo>
                  <a:pt x="1369336" y="4580487"/>
                  <a:pt x="1317487" y="4554609"/>
                  <a:pt x="1239713" y="4554609"/>
                </a:cubicBezTo>
                <a:cubicBezTo>
                  <a:pt x="1161939" y="4554609"/>
                  <a:pt x="1110090" y="4580487"/>
                  <a:pt x="1058241" y="4632244"/>
                </a:cubicBezTo>
                <a:cubicBezTo>
                  <a:pt x="747145" y="4554609"/>
                  <a:pt x="487899" y="4269946"/>
                  <a:pt x="487899" y="3907647"/>
                </a:cubicBezTo>
                <a:cubicBezTo>
                  <a:pt x="487899" y="3907647"/>
                  <a:pt x="487899" y="3907647"/>
                  <a:pt x="487899" y="3390078"/>
                </a:cubicBezTo>
                <a:cubicBezTo>
                  <a:pt x="513824" y="3364200"/>
                  <a:pt x="539748" y="3338321"/>
                  <a:pt x="565673" y="3286564"/>
                </a:cubicBezTo>
                <a:cubicBezTo>
                  <a:pt x="565673" y="3286564"/>
                  <a:pt x="721221" y="3105415"/>
                  <a:pt x="358276" y="2665481"/>
                </a:cubicBezTo>
                <a:cubicBezTo>
                  <a:pt x="-4669" y="2199669"/>
                  <a:pt x="-56518" y="1475072"/>
                  <a:pt x="47181" y="931625"/>
                </a:cubicBezTo>
                <a:cubicBezTo>
                  <a:pt x="150879" y="362299"/>
                  <a:pt x="669371" y="0"/>
                  <a:pt x="12137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917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2103163" y="3314686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25"/>
          <p:cNvSpPr>
            <a:spLocks noGrp="1" noChangeAspect="1"/>
          </p:cNvSpPr>
          <p:nvPr>
            <p:ph type="pic" sz="quarter" idx="11"/>
          </p:nvPr>
        </p:nvSpPr>
        <p:spPr>
          <a:xfrm>
            <a:off x="7589537" y="3314720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13075911" y="3314754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7706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7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1326497" y="3131842"/>
            <a:ext cx="3200400" cy="32004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77 w 3200400"/>
              <a:gd name="connsiteY3" fmla="*/ 2927117 h 3200400"/>
              <a:gd name="connsiteX4" fmla="*/ 2316532 w 3200400"/>
              <a:gd name="connsiteY4" fmla="*/ 3029626 h 3200400"/>
              <a:gd name="connsiteX5" fmla="*/ 2246553 w 3200400"/>
              <a:gd name="connsiteY5" fmla="*/ 3063336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5 w 3200400"/>
              <a:gd name="connsiteY8" fmla="*/ 3163900 h 3200400"/>
              <a:gd name="connsiteX9" fmla="*/ 1896509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731712 w 3200400"/>
              <a:gd name="connsiteY18" fmla="*/ 2731712 h 3200400"/>
              <a:gd name="connsiteX19" fmla="*/ 2701622 w 3200400"/>
              <a:gd name="connsiteY19" fmla="*/ 2759060 h 3200400"/>
              <a:gd name="connsiteX20" fmla="*/ 738779 w 3200400"/>
              <a:gd name="connsiteY20" fmla="*/ 253080 h 3200400"/>
              <a:gd name="connsiteX21" fmla="*/ 837450 w 3200400"/>
              <a:gd name="connsiteY21" fmla="*/ 193136 h 3200400"/>
              <a:gd name="connsiteX22" fmla="*/ 998182 w 3200400"/>
              <a:gd name="connsiteY22" fmla="*/ 118120 h 3200400"/>
              <a:gd name="connsiteX23" fmla="*/ 1050429 w 3200400"/>
              <a:gd name="connsiteY23" fmla="*/ 98997 h 3200400"/>
              <a:gd name="connsiteX24" fmla="*/ 1170004 w 3200400"/>
              <a:gd name="connsiteY24" fmla="*/ 60203 h 3200400"/>
              <a:gd name="connsiteX25" fmla="*/ 1231264 w 3200400"/>
              <a:gd name="connsiteY25" fmla="*/ 44451 h 3200400"/>
              <a:gd name="connsiteX26" fmla="*/ 1356622 w 3200400"/>
              <a:gd name="connsiteY26" fmla="*/ 20466 h 3200400"/>
              <a:gd name="connsiteX27" fmla="*/ 1413591 w 3200400"/>
              <a:gd name="connsiteY27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77" y="2927117"/>
                </a:lnTo>
                <a:lnTo>
                  <a:pt x="2316532" y="3029626"/>
                </a:lnTo>
                <a:lnTo>
                  <a:pt x="2246553" y="3063336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5" y="3163900"/>
                </a:lnTo>
                <a:lnTo>
                  <a:pt x="1896509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2042083"/>
                  <a:pt x="3021292" y="2442133"/>
                  <a:pt x="2731712" y="2731712"/>
                </a:cubicBezTo>
                <a:lnTo>
                  <a:pt x="2701622" y="2759060"/>
                </a:lnTo>
                <a:lnTo>
                  <a:pt x="738779" y="253080"/>
                </a:lnTo>
                <a:lnTo>
                  <a:pt x="837450" y="193136"/>
                </a:lnTo>
                <a:lnTo>
                  <a:pt x="998182" y="118120"/>
                </a:lnTo>
                <a:lnTo>
                  <a:pt x="1050429" y="98997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1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8" name="Picture Placeholder 17"/>
          <p:cNvSpPr>
            <a:spLocks noGrp="1" noChangeAspect="1"/>
          </p:cNvSpPr>
          <p:nvPr>
            <p:ph type="pic" sz="quarter" idx="11"/>
          </p:nvPr>
        </p:nvSpPr>
        <p:spPr>
          <a:xfrm>
            <a:off x="5479399" y="3132050"/>
            <a:ext cx="3192184" cy="3200014"/>
          </a:xfrm>
          <a:custGeom>
            <a:avLst/>
            <a:gdLst>
              <a:gd name="connsiteX0" fmla="*/ 558400 w 3192184"/>
              <a:gd name="connsiteY0" fmla="*/ 386944 h 3200014"/>
              <a:gd name="connsiteX1" fmla="*/ 2525257 w 3192184"/>
              <a:gd name="connsiteY1" fmla="*/ 2898050 h 3200014"/>
              <a:gd name="connsiteX2" fmla="*/ 2486672 w 3192184"/>
              <a:gd name="connsiteY2" fmla="*/ 2926903 h 3200014"/>
              <a:gd name="connsiteX3" fmla="*/ 1953369 w 3192184"/>
              <a:gd name="connsiteY3" fmla="*/ 3159216 h 3200014"/>
              <a:gd name="connsiteX4" fmla="*/ 1856049 w 3192184"/>
              <a:gd name="connsiteY4" fmla="*/ 3177853 h 3200014"/>
              <a:gd name="connsiteX5" fmla="*/ 1815051 w 3192184"/>
              <a:gd name="connsiteY5" fmla="*/ 3184111 h 3200014"/>
              <a:gd name="connsiteX6" fmla="*/ 1732934 w 3192184"/>
              <a:gd name="connsiteY6" fmla="*/ 3193490 h 3200014"/>
              <a:gd name="connsiteX7" fmla="*/ 1624916 w 3192184"/>
              <a:gd name="connsiteY7" fmla="*/ 3198944 h 3200014"/>
              <a:gd name="connsiteX8" fmla="*/ 1596678 w 3192184"/>
              <a:gd name="connsiteY8" fmla="*/ 3200014 h 3200014"/>
              <a:gd name="connsiteX9" fmla="*/ 1436589 w 3192184"/>
              <a:gd name="connsiteY9" fmla="*/ 3191931 h 3200014"/>
              <a:gd name="connsiteX10" fmla="*/ 0 w 3192184"/>
              <a:gd name="connsiteY10" fmla="*/ 1599992 h 3200014"/>
              <a:gd name="connsiteX11" fmla="*/ 468688 w 3192184"/>
              <a:gd name="connsiteY11" fmla="*/ 468480 h 3200014"/>
              <a:gd name="connsiteX12" fmla="*/ 1596092 w 3192184"/>
              <a:gd name="connsiteY12" fmla="*/ 0 h 3200014"/>
              <a:gd name="connsiteX13" fmla="*/ 1755595 w 3192184"/>
              <a:gd name="connsiteY13" fmla="*/ 8054 h 3200014"/>
              <a:gd name="connsiteX14" fmla="*/ 3192184 w 3192184"/>
              <a:gd name="connsiteY14" fmla="*/ 1599992 h 3200014"/>
              <a:gd name="connsiteX15" fmla="*/ 2723497 w 3192184"/>
              <a:gd name="connsiteY15" fmla="*/ 2731505 h 3200014"/>
              <a:gd name="connsiteX16" fmla="*/ 2693406 w 3192184"/>
              <a:gd name="connsiteY16" fmla="*/ 2758852 h 3200014"/>
              <a:gd name="connsiteX17" fmla="*/ 733212 w 3192184"/>
              <a:gd name="connsiteY17" fmla="*/ 256254 h 3200014"/>
              <a:gd name="connsiteX18" fmla="*/ 837450 w 3192184"/>
              <a:gd name="connsiteY18" fmla="*/ 192928 h 3200014"/>
              <a:gd name="connsiteX19" fmla="*/ 977330 w 3192184"/>
              <a:gd name="connsiteY19" fmla="*/ 125544 h 3200014"/>
              <a:gd name="connsiteX20" fmla="*/ 1114549 w 3192184"/>
              <a:gd name="connsiteY20" fmla="*/ 75321 h 3200014"/>
              <a:gd name="connsiteX21" fmla="*/ 1130403 w 3192184"/>
              <a:gd name="connsiteY21" fmla="*/ 70178 h 3200014"/>
              <a:gd name="connsiteX22" fmla="*/ 1255158 w 3192184"/>
              <a:gd name="connsiteY22" fmla="*/ 38100 h 3200014"/>
              <a:gd name="connsiteX23" fmla="*/ 1316019 w 3192184"/>
              <a:gd name="connsiteY23" fmla="*/ 26455 h 3200014"/>
              <a:gd name="connsiteX24" fmla="*/ 1419379 w 3192184"/>
              <a:gd name="connsiteY24" fmla="*/ 10680 h 3200014"/>
              <a:gd name="connsiteX25" fmla="*/ 1559021 w 3192184"/>
              <a:gd name="connsiteY25" fmla="*/ 1872 h 320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92184" h="3200014">
                <a:moveTo>
                  <a:pt x="558400" y="386944"/>
                </a:moveTo>
                <a:lnTo>
                  <a:pt x="2525257" y="2898050"/>
                </a:lnTo>
                <a:lnTo>
                  <a:pt x="2486672" y="2926903"/>
                </a:lnTo>
                <a:cubicBezTo>
                  <a:pt x="2327050" y="3034741"/>
                  <a:pt x="2146926" y="3114535"/>
                  <a:pt x="1953369" y="3159216"/>
                </a:cubicBezTo>
                <a:lnTo>
                  <a:pt x="1856049" y="3177853"/>
                </a:lnTo>
                <a:lnTo>
                  <a:pt x="1815051" y="3184111"/>
                </a:lnTo>
                <a:lnTo>
                  <a:pt x="1732934" y="3193490"/>
                </a:lnTo>
                <a:lnTo>
                  <a:pt x="1624916" y="3198944"/>
                </a:lnTo>
                <a:lnTo>
                  <a:pt x="1596678" y="3200014"/>
                </a:lnTo>
                <a:lnTo>
                  <a:pt x="1436589" y="3191931"/>
                </a:lnTo>
                <a:cubicBezTo>
                  <a:pt x="629679" y="3109984"/>
                  <a:pt x="0" y="2428523"/>
                  <a:pt x="0" y="1599992"/>
                </a:cubicBezTo>
                <a:cubicBezTo>
                  <a:pt x="0" y="1158109"/>
                  <a:pt x="179109" y="758059"/>
                  <a:pt x="468688" y="468480"/>
                </a:cubicBezTo>
                <a:close/>
                <a:moveTo>
                  <a:pt x="1596092" y="0"/>
                </a:moveTo>
                <a:lnTo>
                  <a:pt x="1755595" y="8054"/>
                </a:lnTo>
                <a:cubicBezTo>
                  <a:pt x="2562506" y="90000"/>
                  <a:pt x="3192184" y="771462"/>
                  <a:pt x="3192184" y="1599992"/>
                </a:cubicBezTo>
                <a:cubicBezTo>
                  <a:pt x="3192184" y="2041875"/>
                  <a:pt x="3013075" y="2441925"/>
                  <a:pt x="2723497" y="2731505"/>
                </a:cubicBezTo>
                <a:lnTo>
                  <a:pt x="2693406" y="2758852"/>
                </a:lnTo>
                <a:lnTo>
                  <a:pt x="733212" y="256254"/>
                </a:lnTo>
                <a:lnTo>
                  <a:pt x="837450" y="192928"/>
                </a:lnTo>
                <a:cubicBezTo>
                  <a:pt x="882797" y="168293"/>
                  <a:pt x="929469" y="145787"/>
                  <a:pt x="977330" y="125544"/>
                </a:cubicBezTo>
                <a:lnTo>
                  <a:pt x="1114549" y="75321"/>
                </a:lnTo>
                <a:lnTo>
                  <a:pt x="1130403" y="70178"/>
                </a:lnTo>
                <a:lnTo>
                  <a:pt x="1255158" y="38100"/>
                </a:lnTo>
                <a:lnTo>
                  <a:pt x="1316019" y="26455"/>
                </a:lnTo>
                <a:lnTo>
                  <a:pt x="1419379" y="10680"/>
                </a:lnTo>
                <a:lnTo>
                  <a:pt x="1559021" y="18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9" name="Picture Placeholder 18"/>
          <p:cNvSpPr>
            <a:spLocks noGrp="1" noChangeAspect="1"/>
          </p:cNvSpPr>
          <p:nvPr>
            <p:ph type="pic" sz="quarter" idx="12"/>
          </p:nvPr>
        </p:nvSpPr>
        <p:spPr>
          <a:xfrm>
            <a:off x="9632302" y="3132244"/>
            <a:ext cx="3184517" cy="3199655"/>
          </a:xfrm>
          <a:custGeom>
            <a:avLst/>
            <a:gdLst>
              <a:gd name="connsiteX0" fmla="*/ 553921 w 3184517"/>
              <a:gd name="connsiteY0" fmla="*/ 390822 h 3199655"/>
              <a:gd name="connsiteX1" fmla="*/ 2517589 w 3184517"/>
              <a:gd name="connsiteY1" fmla="*/ 2897857 h 3199655"/>
              <a:gd name="connsiteX2" fmla="*/ 2479005 w 3184517"/>
              <a:gd name="connsiteY2" fmla="*/ 2926710 h 3199655"/>
              <a:gd name="connsiteX3" fmla="*/ 1828012 w 3184517"/>
              <a:gd name="connsiteY3" fmla="*/ 3181561 h 3199655"/>
              <a:gd name="connsiteX4" fmla="*/ 1719192 w 3184517"/>
              <a:gd name="connsiteY4" fmla="*/ 3193991 h 3199655"/>
              <a:gd name="connsiteX5" fmla="*/ 1647981 w 3184517"/>
              <a:gd name="connsiteY5" fmla="*/ 3197587 h 3199655"/>
              <a:gd name="connsiteX6" fmla="*/ 1593390 w 3184517"/>
              <a:gd name="connsiteY6" fmla="*/ 3199655 h 3199655"/>
              <a:gd name="connsiteX7" fmla="*/ 1436589 w 3184517"/>
              <a:gd name="connsiteY7" fmla="*/ 3191738 h 3199655"/>
              <a:gd name="connsiteX8" fmla="*/ 0 w 3184517"/>
              <a:gd name="connsiteY8" fmla="*/ 1599799 h 3199655"/>
              <a:gd name="connsiteX9" fmla="*/ 468688 w 3184517"/>
              <a:gd name="connsiteY9" fmla="*/ 468287 h 3199655"/>
              <a:gd name="connsiteX10" fmla="*/ 1592259 w 3184517"/>
              <a:gd name="connsiteY10" fmla="*/ 0 h 3199655"/>
              <a:gd name="connsiteX11" fmla="*/ 1747928 w 3184517"/>
              <a:gd name="connsiteY11" fmla="*/ 7861 h 3199655"/>
              <a:gd name="connsiteX12" fmla="*/ 3184517 w 3184517"/>
              <a:gd name="connsiteY12" fmla="*/ 1599799 h 3199655"/>
              <a:gd name="connsiteX13" fmla="*/ 2715829 w 3184517"/>
              <a:gd name="connsiteY13" fmla="*/ 2731312 h 3199655"/>
              <a:gd name="connsiteX14" fmla="*/ 2685739 w 3184517"/>
              <a:gd name="connsiteY14" fmla="*/ 2758659 h 3199655"/>
              <a:gd name="connsiteX15" fmla="*/ 728016 w 3184517"/>
              <a:gd name="connsiteY15" fmla="*/ 259217 h 3199655"/>
              <a:gd name="connsiteX16" fmla="*/ 837450 w 3184517"/>
              <a:gd name="connsiteY16" fmla="*/ 192735 h 3199655"/>
              <a:gd name="connsiteX17" fmla="*/ 1124350 w 3184517"/>
              <a:gd name="connsiteY17" fmla="*/ 71541 h 3199655"/>
              <a:gd name="connsiteX18" fmla="*/ 1277454 w 3184517"/>
              <a:gd name="connsiteY18" fmla="*/ 32174 h 3199655"/>
              <a:gd name="connsiteX19" fmla="*/ 1278128 w 3184517"/>
              <a:gd name="connsiteY19" fmla="*/ 32045 h 3199655"/>
              <a:gd name="connsiteX20" fmla="*/ 1424781 w 3184517"/>
              <a:gd name="connsiteY20" fmla="*/ 9663 h 3199655"/>
              <a:gd name="connsiteX21" fmla="*/ 1520593 w 3184517"/>
              <a:gd name="connsiteY21" fmla="*/ 3619 h 319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4517" h="3199655">
                <a:moveTo>
                  <a:pt x="553921" y="390822"/>
                </a:moveTo>
                <a:lnTo>
                  <a:pt x="2517589" y="2897857"/>
                </a:lnTo>
                <a:lnTo>
                  <a:pt x="2479005" y="2926710"/>
                </a:lnTo>
                <a:cubicBezTo>
                  <a:pt x="2287459" y="3056116"/>
                  <a:pt x="2066390" y="3145138"/>
                  <a:pt x="1828012" y="3181561"/>
                </a:cubicBezTo>
                <a:lnTo>
                  <a:pt x="1719192" y="3193991"/>
                </a:lnTo>
                <a:lnTo>
                  <a:pt x="1647981" y="3197587"/>
                </a:lnTo>
                <a:lnTo>
                  <a:pt x="1593390" y="3199655"/>
                </a:lnTo>
                <a:lnTo>
                  <a:pt x="1436589" y="3191738"/>
                </a:lnTo>
                <a:cubicBezTo>
                  <a:pt x="629678" y="3109791"/>
                  <a:pt x="0" y="2428330"/>
                  <a:pt x="0" y="1599799"/>
                </a:cubicBezTo>
                <a:cubicBezTo>
                  <a:pt x="0" y="1157916"/>
                  <a:pt x="179109" y="757866"/>
                  <a:pt x="468688" y="468287"/>
                </a:cubicBezTo>
                <a:close/>
                <a:moveTo>
                  <a:pt x="1592259" y="0"/>
                </a:moveTo>
                <a:lnTo>
                  <a:pt x="1747928" y="7861"/>
                </a:lnTo>
                <a:cubicBezTo>
                  <a:pt x="2554839" y="89807"/>
                  <a:pt x="3184517" y="771269"/>
                  <a:pt x="3184517" y="1599799"/>
                </a:cubicBezTo>
                <a:cubicBezTo>
                  <a:pt x="3184517" y="2041682"/>
                  <a:pt x="3005409" y="2441732"/>
                  <a:pt x="2715829" y="2731312"/>
                </a:cubicBezTo>
                <a:lnTo>
                  <a:pt x="2685739" y="2758659"/>
                </a:lnTo>
                <a:lnTo>
                  <a:pt x="728016" y="259217"/>
                </a:lnTo>
                <a:lnTo>
                  <a:pt x="837450" y="192735"/>
                </a:lnTo>
                <a:cubicBezTo>
                  <a:pt x="928145" y="143466"/>
                  <a:pt x="1024135" y="102711"/>
                  <a:pt x="1124350" y="71541"/>
                </a:cubicBezTo>
                <a:lnTo>
                  <a:pt x="1277454" y="32174"/>
                </a:lnTo>
                <a:lnTo>
                  <a:pt x="1278128" y="32045"/>
                </a:lnTo>
                <a:lnTo>
                  <a:pt x="1424781" y="9663"/>
                </a:lnTo>
                <a:lnTo>
                  <a:pt x="1520593" y="3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3"/>
          </p:nvPr>
        </p:nvSpPr>
        <p:spPr>
          <a:xfrm>
            <a:off x="13785202" y="3131842"/>
            <a:ext cx="3200400" cy="32004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69 w 3200400"/>
              <a:gd name="connsiteY3" fmla="*/ 2927122 h 3200400"/>
              <a:gd name="connsiteX4" fmla="*/ 2316533 w 3200400"/>
              <a:gd name="connsiteY4" fmla="*/ 3029625 h 3200400"/>
              <a:gd name="connsiteX5" fmla="*/ 2246552 w 3200400"/>
              <a:gd name="connsiteY5" fmla="*/ 3063337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4 w 3200400"/>
              <a:gd name="connsiteY8" fmla="*/ 3163900 h 3200400"/>
              <a:gd name="connsiteX9" fmla="*/ 1896510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834992 w 3200400"/>
              <a:gd name="connsiteY18" fmla="*/ 2618076 h 3200400"/>
              <a:gd name="connsiteX19" fmla="*/ 2746937 w 3200400"/>
              <a:gd name="connsiteY19" fmla="*/ 2714961 h 3200400"/>
              <a:gd name="connsiteX20" fmla="*/ 2731712 w 3200400"/>
              <a:gd name="connsiteY20" fmla="*/ 2731713 h 3200400"/>
              <a:gd name="connsiteX21" fmla="*/ 2728198 w 3200400"/>
              <a:gd name="connsiteY21" fmla="*/ 2734906 h 3200400"/>
              <a:gd name="connsiteX22" fmla="*/ 2701622 w 3200400"/>
              <a:gd name="connsiteY22" fmla="*/ 2759060 h 3200400"/>
              <a:gd name="connsiteX23" fmla="*/ 738778 w 3200400"/>
              <a:gd name="connsiteY23" fmla="*/ 253080 h 3200400"/>
              <a:gd name="connsiteX24" fmla="*/ 837450 w 3200400"/>
              <a:gd name="connsiteY24" fmla="*/ 193136 h 3200400"/>
              <a:gd name="connsiteX25" fmla="*/ 998183 w 3200400"/>
              <a:gd name="connsiteY25" fmla="*/ 118120 h 3200400"/>
              <a:gd name="connsiteX26" fmla="*/ 1050428 w 3200400"/>
              <a:gd name="connsiteY26" fmla="*/ 98998 h 3200400"/>
              <a:gd name="connsiteX27" fmla="*/ 1170004 w 3200400"/>
              <a:gd name="connsiteY27" fmla="*/ 60203 h 3200400"/>
              <a:gd name="connsiteX28" fmla="*/ 1231264 w 3200400"/>
              <a:gd name="connsiteY28" fmla="*/ 44451 h 3200400"/>
              <a:gd name="connsiteX29" fmla="*/ 1356622 w 3200400"/>
              <a:gd name="connsiteY29" fmla="*/ 20466 h 3200400"/>
              <a:gd name="connsiteX30" fmla="*/ 1413590 w 3200400"/>
              <a:gd name="connsiteY30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69" y="2927122"/>
                </a:lnTo>
                <a:lnTo>
                  <a:pt x="2316533" y="3029625"/>
                </a:lnTo>
                <a:lnTo>
                  <a:pt x="2246552" y="3063337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4" y="3163900"/>
                </a:lnTo>
                <a:lnTo>
                  <a:pt x="1896510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1986848"/>
                  <a:pt x="3063270" y="2341467"/>
                  <a:pt x="2834992" y="2618076"/>
                </a:cubicBezTo>
                <a:lnTo>
                  <a:pt x="2746937" y="2714961"/>
                </a:lnTo>
                <a:lnTo>
                  <a:pt x="2731712" y="2731713"/>
                </a:lnTo>
                <a:lnTo>
                  <a:pt x="2728198" y="2734906"/>
                </a:lnTo>
                <a:lnTo>
                  <a:pt x="2701622" y="2759060"/>
                </a:lnTo>
                <a:lnTo>
                  <a:pt x="738778" y="253080"/>
                </a:lnTo>
                <a:lnTo>
                  <a:pt x="837450" y="193136"/>
                </a:lnTo>
                <a:lnTo>
                  <a:pt x="998183" y="118120"/>
                </a:lnTo>
                <a:lnTo>
                  <a:pt x="1050428" y="98998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0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22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527299" y="3657650"/>
            <a:ext cx="2787740" cy="2843890"/>
          </a:xfrm>
          <a:custGeom>
            <a:avLst/>
            <a:gdLst>
              <a:gd name="connsiteX0" fmla="*/ 1185317 w 2787740"/>
              <a:gd name="connsiteY0" fmla="*/ 0 h 2843890"/>
              <a:gd name="connsiteX1" fmla="*/ 1608243 w 2787740"/>
              <a:gd name="connsiteY1" fmla="*/ 0 h 2843890"/>
              <a:gd name="connsiteX2" fmla="*/ 1666141 w 2787740"/>
              <a:gd name="connsiteY2" fmla="*/ 6514 h 2843890"/>
              <a:gd name="connsiteX3" fmla="*/ 2787740 w 2787740"/>
              <a:gd name="connsiteY3" fmla="*/ 973139 h 2843890"/>
              <a:gd name="connsiteX4" fmla="*/ 1776888 w 2787740"/>
              <a:gd name="connsiteY4" fmla="*/ 2165052 h 2843890"/>
              <a:gd name="connsiteX5" fmla="*/ 1500483 w 2787740"/>
              <a:gd name="connsiteY5" fmla="*/ 2788636 h 2843890"/>
              <a:gd name="connsiteX6" fmla="*/ 1389922 w 2787740"/>
              <a:gd name="connsiteY6" fmla="*/ 2843890 h 2843890"/>
              <a:gd name="connsiteX7" fmla="*/ 1287257 w 2787740"/>
              <a:gd name="connsiteY7" fmla="*/ 2788636 h 2843890"/>
              <a:gd name="connsiteX8" fmla="*/ 1010852 w 2787740"/>
              <a:gd name="connsiteY8" fmla="*/ 2165052 h 2843890"/>
              <a:gd name="connsiteX9" fmla="*/ 0 w 2787740"/>
              <a:gd name="connsiteY9" fmla="*/ 973139 h 2843890"/>
              <a:gd name="connsiteX10" fmla="*/ 1126890 w 2787740"/>
              <a:gd name="connsiteY10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43890">
                <a:moveTo>
                  <a:pt x="1185317" y="0"/>
                </a:moveTo>
                <a:lnTo>
                  <a:pt x="1608243" y="0"/>
                </a:lnTo>
                <a:lnTo>
                  <a:pt x="1666141" y="6514"/>
                </a:lnTo>
                <a:cubicBezTo>
                  <a:pt x="2279846" y="98568"/>
                  <a:pt x="2787740" y="496571"/>
                  <a:pt x="2787740" y="973139"/>
                </a:cubicBezTo>
                <a:cubicBezTo>
                  <a:pt x="2787740" y="1462534"/>
                  <a:pt x="2282314" y="1936142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5672534" y="3657650"/>
            <a:ext cx="2786132" cy="2843890"/>
          </a:xfrm>
          <a:custGeom>
            <a:avLst/>
            <a:gdLst>
              <a:gd name="connsiteX0" fmla="*/ 1185317 w 2786132"/>
              <a:gd name="connsiteY0" fmla="*/ 0 h 2843890"/>
              <a:gd name="connsiteX1" fmla="*/ 1608244 w 2786132"/>
              <a:gd name="connsiteY1" fmla="*/ 0 h 2843890"/>
              <a:gd name="connsiteX2" fmla="*/ 1666141 w 2786132"/>
              <a:gd name="connsiteY2" fmla="*/ 6514 h 2843890"/>
              <a:gd name="connsiteX3" fmla="*/ 2780113 w 2786132"/>
              <a:gd name="connsiteY3" fmla="*/ 872303 h 2843890"/>
              <a:gd name="connsiteX4" fmla="*/ 2786132 w 2786132"/>
              <a:gd name="connsiteY4" fmla="*/ 951881 h 2843890"/>
              <a:gd name="connsiteX5" fmla="*/ 2786132 w 2786132"/>
              <a:gd name="connsiteY5" fmla="*/ 998515 h 2843890"/>
              <a:gd name="connsiteX6" fmla="*/ 2781940 w 2786132"/>
              <a:gd name="connsiteY6" fmla="*/ 1064660 h 2843890"/>
              <a:gd name="connsiteX7" fmla="*/ 1776888 w 2786132"/>
              <a:gd name="connsiteY7" fmla="*/ 2165052 h 2843890"/>
              <a:gd name="connsiteX8" fmla="*/ 1500483 w 2786132"/>
              <a:gd name="connsiteY8" fmla="*/ 2788636 h 2843890"/>
              <a:gd name="connsiteX9" fmla="*/ 1389922 w 2786132"/>
              <a:gd name="connsiteY9" fmla="*/ 2843890 h 2843890"/>
              <a:gd name="connsiteX10" fmla="*/ 1287257 w 2786132"/>
              <a:gd name="connsiteY10" fmla="*/ 2788636 h 2843890"/>
              <a:gd name="connsiteX11" fmla="*/ 1010852 w 2786132"/>
              <a:gd name="connsiteY11" fmla="*/ 2165052 h 2843890"/>
              <a:gd name="connsiteX12" fmla="*/ 0 w 2786132"/>
              <a:gd name="connsiteY12" fmla="*/ 973139 h 2843890"/>
              <a:gd name="connsiteX13" fmla="*/ 1126890 w 2786132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6132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6132" y="951881"/>
                </a:lnTo>
                <a:lnTo>
                  <a:pt x="2786132" y="998515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817769" y="3657650"/>
            <a:ext cx="2784524" cy="2843890"/>
          </a:xfrm>
          <a:custGeom>
            <a:avLst/>
            <a:gdLst>
              <a:gd name="connsiteX0" fmla="*/ 1185317 w 2784524"/>
              <a:gd name="connsiteY0" fmla="*/ 0 h 2843890"/>
              <a:gd name="connsiteX1" fmla="*/ 1608244 w 2784524"/>
              <a:gd name="connsiteY1" fmla="*/ 0 h 2843890"/>
              <a:gd name="connsiteX2" fmla="*/ 1666141 w 2784524"/>
              <a:gd name="connsiteY2" fmla="*/ 6514 h 2843890"/>
              <a:gd name="connsiteX3" fmla="*/ 2780113 w 2784524"/>
              <a:gd name="connsiteY3" fmla="*/ 872303 h 2843890"/>
              <a:gd name="connsiteX4" fmla="*/ 2784524 w 2784524"/>
              <a:gd name="connsiteY4" fmla="*/ 930623 h 2843890"/>
              <a:gd name="connsiteX5" fmla="*/ 2784524 w 2784524"/>
              <a:gd name="connsiteY5" fmla="*/ 1023890 h 2843890"/>
              <a:gd name="connsiteX6" fmla="*/ 2781940 w 2784524"/>
              <a:gd name="connsiteY6" fmla="*/ 1064660 h 2843890"/>
              <a:gd name="connsiteX7" fmla="*/ 1776888 w 2784524"/>
              <a:gd name="connsiteY7" fmla="*/ 2165052 h 2843890"/>
              <a:gd name="connsiteX8" fmla="*/ 1500483 w 2784524"/>
              <a:gd name="connsiteY8" fmla="*/ 2788636 h 2843890"/>
              <a:gd name="connsiteX9" fmla="*/ 1389921 w 2784524"/>
              <a:gd name="connsiteY9" fmla="*/ 2843890 h 2843890"/>
              <a:gd name="connsiteX10" fmla="*/ 1287257 w 2784524"/>
              <a:gd name="connsiteY10" fmla="*/ 2788636 h 2843890"/>
              <a:gd name="connsiteX11" fmla="*/ 1010852 w 2784524"/>
              <a:gd name="connsiteY11" fmla="*/ 2165052 h 2843890"/>
              <a:gd name="connsiteX12" fmla="*/ 0 w 2784524"/>
              <a:gd name="connsiteY12" fmla="*/ 973139 h 2843890"/>
              <a:gd name="connsiteX13" fmla="*/ 1126890 w 2784524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4524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4524" y="930623"/>
                </a:lnTo>
                <a:lnTo>
                  <a:pt x="2784524" y="1023890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2" y="2843890"/>
                  <a:pt x="1389921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3958179" y="3657650"/>
            <a:ext cx="2787740" cy="2850662"/>
          </a:xfrm>
          <a:custGeom>
            <a:avLst/>
            <a:gdLst>
              <a:gd name="connsiteX0" fmla="*/ 1246065 w 2787740"/>
              <a:gd name="connsiteY0" fmla="*/ 0 h 2850662"/>
              <a:gd name="connsiteX1" fmla="*/ 1548047 w 2787740"/>
              <a:gd name="connsiteY1" fmla="*/ 0 h 2850662"/>
              <a:gd name="connsiteX2" fmla="*/ 1666142 w 2787740"/>
              <a:gd name="connsiteY2" fmla="*/ 13286 h 2850662"/>
              <a:gd name="connsiteX3" fmla="*/ 2787740 w 2787740"/>
              <a:gd name="connsiteY3" fmla="*/ 979911 h 2850662"/>
              <a:gd name="connsiteX4" fmla="*/ 1776888 w 2787740"/>
              <a:gd name="connsiteY4" fmla="*/ 2171824 h 2850662"/>
              <a:gd name="connsiteX5" fmla="*/ 1500483 w 2787740"/>
              <a:gd name="connsiteY5" fmla="*/ 2795408 h 2850662"/>
              <a:gd name="connsiteX6" fmla="*/ 1389921 w 2787740"/>
              <a:gd name="connsiteY6" fmla="*/ 2850662 h 2850662"/>
              <a:gd name="connsiteX7" fmla="*/ 1287257 w 2787740"/>
              <a:gd name="connsiteY7" fmla="*/ 2795408 h 2850662"/>
              <a:gd name="connsiteX8" fmla="*/ 1010852 w 2787740"/>
              <a:gd name="connsiteY8" fmla="*/ 2171824 h 2850662"/>
              <a:gd name="connsiteX9" fmla="*/ 0 w 2787740"/>
              <a:gd name="connsiteY9" fmla="*/ 979911 h 2850662"/>
              <a:gd name="connsiteX10" fmla="*/ 1126890 w 2787740"/>
              <a:gd name="connsiteY10" fmla="*/ 13286 h 285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50662">
                <a:moveTo>
                  <a:pt x="1246065" y="0"/>
                </a:moveTo>
                <a:lnTo>
                  <a:pt x="1548047" y="0"/>
                </a:lnTo>
                <a:lnTo>
                  <a:pt x="1666142" y="13286"/>
                </a:lnTo>
                <a:cubicBezTo>
                  <a:pt x="2279847" y="105340"/>
                  <a:pt x="2787740" y="503343"/>
                  <a:pt x="2787740" y="979911"/>
                </a:cubicBezTo>
                <a:cubicBezTo>
                  <a:pt x="2787740" y="1469306"/>
                  <a:pt x="2282314" y="1942914"/>
                  <a:pt x="1776888" y="2171824"/>
                </a:cubicBezTo>
                <a:cubicBezTo>
                  <a:pt x="1492586" y="2306013"/>
                  <a:pt x="1492586" y="2621752"/>
                  <a:pt x="1500483" y="2795408"/>
                </a:cubicBezTo>
                <a:cubicBezTo>
                  <a:pt x="1500483" y="2834875"/>
                  <a:pt x="1445202" y="2850662"/>
                  <a:pt x="1389921" y="2850662"/>
                </a:cubicBezTo>
                <a:cubicBezTo>
                  <a:pt x="1342538" y="2850662"/>
                  <a:pt x="1295154" y="2834875"/>
                  <a:pt x="1287257" y="2795408"/>
                </a:cubicBezTo>
                <a:cubicBezTo>
                  <a:pt x="1287257" y="2621752"/>
                  <a:pt x="1295154" y="2306013"/>
                  <a:pt x="1010852" y="2171824"/>
                </a:cubicBezTo>
                <a:cubicBezTo>
                  <a:pt x="505426" y="1942914"/>
                  <a:pt x="0" y="1469306"/>
                  <a:pt x="0" y="979911"/>
                </a:cubicBezTo>
                <a:cubicBezTo>
                  <a:pt x="0" y="503343"/>
                  <a:pt x="507894" y="105340"/>
                  <a:pt x="1126890" y="132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92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240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645977" y="2857234"/>
            <a:ext cx="5486400" cy="54864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678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88749" y="2400331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92269" y="5875012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795789" y="2400330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0563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5875011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20595" y="2399649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911" y="5874331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167227" y="2400330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7884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97368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492269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1887170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1887170" y="2400330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10445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612656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97279" y="5966413"/>
            <a:ext cx="3017609" cy="34747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315218" y="2400329"/>
            <a:ext cx="4480560" cy="704080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1887054" y="5966413"/>
            <a:ext cx="5303520" cy="34747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191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368" y="2583136"/>
            <a:ext cx="7955192" cy="6583680"/>
          </a:xfrm>
          <a:custGeom>
            <a:avLst/>
            <a:gdLst>
              <a:gd name="connsiteX0" fmla="*/ 0 w 7955192"/>
              <a:gd name="connsiteY0" fmla="*/ 0 h 6583680"/>
              <a:gd name="connsiteX1" fmla="*/ 7955192 w 7955192"/>
              <a:gd name="connsiteY1" fmla="*/ 0 h 6583680"/>
              <a:gd name="connsiteX2" fmla="*/ 7955192 w 7955192"/>
              <a:gd name="connsiteY2" fmla="*/ 1467658 h 6583680"/>
              <a:gd name="connsiteX3" fmla="*/ 7859648 w 7955192"/>
              <a:gd name="connsiteY3" fmla="*/ 1472482 h 6583680"/>
              <a:gd name="connsiteX4" fmla="*/ 6217832 w 7955192"/>
              <a:gd name="connsiteY4" fmla="*/ 3291840 h 6583680"/>
              <a:gd name="connsiteX5" fmla="*/ 7859648 w 7955192"/>
              <a:gd name="connsiteY5" fmla="*/ 5111198 h 6583680"/>
              <a:gd name="connsiteX6" fmla="*/ 7955192 w 7955192"/>
              <a:gd name="connsiteY6" fmla="*/ 5116023 h 6583680"/>
              <a:gd name="connsiteX7" fmla="*/ 7955192 w 7955192"/>
              <a:gd name="connsiteY7" fmla="*/ 6583680 h 6583680"/>
              <a:gd name="connsiteX8" fmla="*/ 0 w 7955192"/>
              <a:gd name="connsiteY8" fmla="*/ 658368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5192" h="6583680">
                <a:moveTo>
                  <a:pt x="0" y="0"/>
                </a:moveTo>
                <a:lnTo>
                  <a:pt x="7955192" y="0"/>
                </a:lnTo>
                <a:lnTo>
                  <a:pt x="7955192" y="1467658"/>
                </a:lnTo>
                <a:lnTo>
                  <a:pt x="7859648" y="1472482"/>
                </a:lnTo>
                <a:cubicBezTo>
                  <a:pt x="6937465" y="1566135"/>
                  <a:pt x="6217832" y="2344949"/>
                  <a:pt x="6217832" y="3291840"/>
                </a:cubicBezTo>
                <a:cubicBezTo>
                  <a:pt x="6217832" y="4238732"/>
                  <a:pt x="6937465" y="5017545"/>
                  <a:pt x="7859648" y="5111198"/>
                </a:cubicBezTo>
                <a:lnTo>
                  <a:pt x="7955192" y="5116023"/>
                </a:lnTo>
                <a:lnTo>
                  <a:pt x="7955192" y="6583680"/>
                </a:lnTo>
                <a:lnTo>
                  <a:pt x="0" y="65836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35440" y="2583136"/>
            <a:ext cx="7950684" cy="6583680"/>
          </a:xfrm>
          <a:custGeom>
            <a:avLst/>
            <a:gdLst>
              <a:gd name="connsiteX0" fmla="*/ 0 w 7950684"/>
              <a:gd name="connsiteY0" fmla="*/ 0 h 6583680"/>
              <a:gd name="connsiteX1" fmla="*/ 7950684 w 7950684"/>
              <a:gd name="connsiteY1" fmla="*/ 0 h 6583680"/>
              <a:gd name="connsiteX2" fmla="*/ 7950684 w 7950684"/>
              <a:gd name="connsiteY2" fmla="*/ 6583680 h 6583680"/>
              <a:gd name="connsiteX3" fmla="*/ 0 w 7950684"/>
              <a:gd name="connsiteY3" fmla="*/ 6583680 h 6583680"/>
              <a:gd name="connsiteX4" fmla="*/ 0 w 7950684"/>
              <a:gd name="connsiteY4" fmla="*/ 5116080 h 6583680"/>
              <a:gd name="connsiteX5" fmla="*/ 95564 w 7950684"/>
              <a:gd name="connsiteY5" fmla="*/ 5111254 h 6583680"/>
              <a:gd name="connsiteX6" fmla="*/ 1737380 w 7950684"/>
              <a:gd name="connsiteY6" fmla="*/ 3291896 h 6583680"/>
              <a:gd name="connsiteX7" fmla="*/ 95564 w 7950684"/>
              <a:gd name="connsiteY7" fmla="*/ 1472538 h 6583680"/>
              <a:gd name="connsiteX8" fmla="*/ 0 w 7950684"/>
              <a:gd name="connsiteY8" fmla="*/ 1467713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684" h="6583680">
                <a:moveTo>
                  <a:pt x="0" y="0"/>
                </a:moveTo>
                <a:lnTo>
                  <a:pt x="7950684" y="0"/>
                </a:lnTo>
                <a:lnTo>
                  <a:pt x="7950684" y="6583680"/>
                </a:lnTo>
                <a:lnTo>
                  <a:pt x="0" y="6583680"/>
                </a:lnTo>
                <a:lnTo>
                  <a:pt x="0" y="5116080"/>
                </a:lnTo>
                <a:lnTo>
                  <a:pt x="95564" y="5111254"/>
                </a:lnTo>
                <a:cubicBezTo>
                  <a:pt x="1017748" y="5017601"/>
                  <a:pt x="1737380" y="4238788"/>
                  <a:pt x="1737380" y="3291896"/>
                </a:cubicBezTo>
                <a:cubicBezTo>
                  <a:pt x="1737380" y="2345004"/>
                  <a:pt x="1017748" y="1566191"/>
                  <a:pt x="95564" y="1472538"/>
                </a:cubicBezTo>
                <a:lnTo>
                  <a:pt x="0" y="14677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382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509756" y="2613873"/>
            <a:ext cx="7676231" cy="563855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02013" y="2613873"/>
            <a:ext cx="7676231" cy="563855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905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2994266" y="4047702"/>
            <a:ext cx="4206195" cy="319889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486401" y="2613874"/>
            <a:ext cx="7315199" cy="563855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367" y="4016581"/>
            <a:ext cx="4206195" cy="319889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880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5"/>
          </p:nvPr>
        </p:nvSpPr>
        <p:spPr>
          <a:xfrm rot="20775122">
            <a:off x="1885066" y="3137268"/>
            <a:ext cx="5120640" cy="493776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6"/>
          </p:nvPr>
        </p:nvSpPr>
        <p:spPr>
          <a:xfrm rot="457463">
            <a:off x="6004481" y="3662233"/>
            <a:ext cx="256032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7"/>
          </p:nvPr>
        </p:nvSpPr>
        <p:spPr>
          <a:xfrm rot="19994775">
            <a:off x="4942502" y="6034663"/>
            <a:ext cx="2743200" cy="25603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3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457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/>
          <p:cNvSpPr>
            <a:spLocks noGrp="1"/>
          </p:cNvSpPr>
          <p:nvPr>
            <p:ph type="pic" sz="quarter" idx="17"/>
          </p:nvPr>
        </p:nvSpPr>
        <p:spPr>
          <a:xfrm rot="479984">
            <a:off x="3593659" y="5321926"/>
            <a:ext cx="2743200" cy="2560320"/>
          </a:xfr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5"/>
          </p:nvPr>
        </p:nvSpPr>
        <p:spPr>
          <a:xfrm rot="816192">
            <a:off x="10217860" y="3156577"/>
            <a:ext cx="5486400" cy="5120640"/>
          </a:xfrm>
          <a:solidFill>
            <a:schemeClr val="bg1">
              <a:lumMod val="95000"/>
            </a:schemeClr>
          </a:solidFill>
          <a:ln w="762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/>
          </p:nvPr>
        </p:nvSpPr>
        <p:spPr>
          <a:xfrm rot="20655709">
            <a:off x="6766549" y="5716896"/>
            <a:ext cx="3383280" cy="3291840"/>
          </a:xfrm>
          <a:solidFill>
            <a:schemeClr val="bg1">
              <a:lumMod val="95000"/>
            </a:schemeClr>
          </a:solidFill>
          <a:ln w="762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011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646002" y="1394500"/>
            <a:ext cx="7497998" cy="7497998"/>
          </a:xfrm>
          <a:custGeom>
            <a:avLst/>
            <a:gdLst>
              <a:gd name="connsiteX0" fmla="*/ 1920220 w 7497998"/>
              <a:gd name="connsiteY0" fmla="*/ 5669179 h 7497998"/>
              <a:gd name="connsiteX1" fmla="*/ 5577819 w 7497998"/>
              <a:gd name="connsiteY1" fmla="*/ 5669179 h 7497998"/>
              <a:gd name="connsiteX2" fmla="*/ 5577819 w 7497998"/>
              <a:gd name="connsiteY2" fmla="*/ 7497998 h 7497998"/>
              <a:gd name="connsiteX3" fmla="*/ 1920220 w 7497998"/>
              <a:gd name="connsiteY3" fmla="*/ 7497998 h 7497998"/>
              <a:gd name="connsiteX4" fmla="*/ 5669198 w 7497998"/>
              <a:gd name="connsiteY4" fmla="*/ 1920218 h 7497998"/>
              <a:gd name="connsiteX5" fmla="*/ 7497998 w 7497998"/>
              <a:gd name="connsiteY5" fmla="*/ 1920218 h 7497998"/>
              <a:gd name="connsiteX6" fmla="*/ 7497998 w 7497998"/>
              <a:gd name="connsiteY6" fmla="*/ 5577818 h 7497998"/>
              <a:gd name="connsiteX7" fmla="*/ 5669198 w 7497998"/>
              <a:gd name="connsiteY7" fmla="*/ 5577818 h 7497998"/>
              <a:gd name="connsiteX8" fmla="*/ 0 w 7497998"/>
              <a:gd name="connsiteY8" fmla="*/ 1920218 h 7497998"/>
              <a:gd name="connsiteX9" fmla="*/ 1828800 w 7497998"/>
              <a:gd name="connsiteY9" fmla="*/ 1920218 h 7497998"/>
              <a:gd name="connsiteX10" fmla="*/ 1828800 w 7497998"/>
              <a:gd name="connsiteY10" fmla="*/ 5577818 h 7497998"/>
              <a:gd name="connsiteX11" fmla="*/ 0 w 7497998"/>
              <a:gd name="connsiteY11" fmla="*/ 5577818 h 7497998"/>
              <a:gd name="connsiteX12" fmla="*/ 1920179 w 7497998"/>
              <a:gd name="connsiteY12" fmla="*/ 1920179 h 7497998"/>
              <a:gd name="connsiteX13" fmla="*/ 5577779 w 7497998"/>
              <a:gd name="connsiteY13" fmla="*/ 1920179 h 7497998"/>
              <a:gd name="connsiteX14" fmla="*/ 5577779 w 7497998"/>
              <a:gd name="connsiteY14" fmla="*/ 5577818 h 7497998"/>
              <a:gd name="connsiteX15" fmla="*/ 1920179 w 7497998"/>
              <a:gd name="connsiteY15" fmla="*/ 5577818 h 7497998"/>
              <a:gd name="connsiteX16" fmla="*/ 1920219 w 7497998"/>
              <a:gd name="connsiteY16" fmla="*/ 0 h 7497998"/>
              <a:gd name="connsiteX17" fmla="*/ 5577819 w 7497998"/>
              <a:gd name="connsiteY17" fmla="*/ 0 h 7497998"/>
              <a:gd name="connsiteX18" fmla="*/ 5577819 w 7497998"/>
              <a:gd name="connsiteY18" fmla="*/ 1828819 h 7497998"/>
              <a:gd name="connsiteX19" fmla="*/ 1920219 w 7497998"/>
              <a:gd name="connsiteY19" fmla="*/ 1828819 h 749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7998" h="7497998">
                <a:moveTo>
                  <a:pt x="1920220" y="5669179"/>
                </a:moveTo>
                <a:lnTo>
                  <a:pt x="5577819" y="5669179"/>
                </a:lnTo>
                <a:lnTo>
                  <a:pt x="5577819" y="7497998"/>
                </a:lnTo>
                <a:lnTo>
                  <a:pt x="1920220" y="7497998"/>
                </a:lnTo>
                <a:close/>
                <a:moveTo>
                  <a:pt x="5669198" y="1920218"/>
                </a:moveTo>
                <a:lnTo>
                  <a:pt x="7497998" y="1920218"/>
                </a:lnTo>
                <a:lnTo>
                  <a:pt x="7497998" y="5577818"/>
                </a:lnTo>
                <a:lnTo>
                  <a:pt x="5669198" y="5577818"/>
                </a:lnTo>
                <a:close/>
                <a:moveTo>
                  <a:pt x="0" y="1920218"/>
                </a:moveTo>
                <a:lnTo>
                  <a:pt x="1828800" y="1920218"/>
                </a:lnTo>
                <a:lnTo>
                  <a:pt x="1828800" y="5577818"/>
                </a:lnTo>
                <a:lnTo>
                  <a:pt x="0" y="5577818"/>
                </a:lnTo>
                <a:close/>
                <a:moveTo>
                  <a:pt x="1920179" y="1920179"/>
                </a:moveTo>
                <a:lnTo>
                  <a:pt x="5577779" y="1920179"/>
                </a:lnTo>
                <a:lnTo>
                  <a:pt x="5577779" y="5577818"/>
                </a:lnTo>
                <a:lnTo>
                  <a:pt x="1920179" y="5577818"/>
                </a:lnTo>
                <a:close/>
                <a:moveTo>
                  <a:pt x="1920219" y="0"/>
                </a:moveTo>
                <a:lnTo>
                  <a:pt x="5577819" y="0"/>
                </a:lnTo>
                <a:lnTo>
                  <a:pt x="5577819" y="1828819"/>
                </a:lnTo>
                <a:lnTo>
                  <a:pt x="1920219" y="18288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5420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607901" y="3185180"/>
            <a:ext cx="6949440" cy="4969962"/>
          </a:xfrm>
          <a:custGeom>
            <a:avLst/>
            <a:gdLst>
              <a:gd name="connsiteX0" fmla="*/ 0 w 6949440"/>
              <a:gd name="connsiteY0" fmla="*/ 0 h 4969962"/>
              <a:gd name="connsiteX1" fmla="*/ 6005507 w 6949440"/>
              <a:gd name="connsiteY1" fmla="*/ 166865 h 4969962"/>
              <a:gd name="connsiteX2" fmla="*/ 6949440 w 6949440"/>
              <a:gd name="connsiteY2" fmla="*/ 4737660 h 4969962"/>
              <a:gd name="connsiteX3" fmla="*/ 842505 w 6949440"/>
              <a:gd name="connsiteY3" fmla="*/ 4969962 h 496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9440" h="4969962">
                <a:moveTo>
                  <a:pt x="0" y="0"/>
                </a:moveTo>
                <a:lnTo>
                  <a:pt x="6005507" y="166865"/>
                </a:lnTo>
                <a:lnTo>
                  <a:pt x="6949440" y="4737660"/>
                </a:lnTo>
                <a:lnTo>
                  <a:pt x="842505" y="4969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391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745904" y="2374929"/>
            <a:ext cx="6400799" cy="4332469"/>
          </a:xfrm>
          <a:custGeom>
            <a:avLst/>
            <a:gdLst>
              <a:gd name="connsiteX0" fmla="*/ 6400799 w 6400799"/>
              <a:gd name="connsiteY0" fmla="*/ 0 h 4332469"/>
              <a:gd name="connsiteX1" fmla="*/ 6400799 w 6400799"/>
              <a:gd name="connsiteY1" fmla="*/ 5 h 4332469"/>
              <a:gd name="connsiteX2" fmla="*/ 5557400 w 6400799"/>
              <a:gd name="connsiteY2" fmla="*/ 4249635 h 4332469"/>
              <a:gd name="connsiteX3" fmla="*/ 0 w 6400799"/>
              <a:gd name="connsiteY3" fmla="*/ 4332469 h 4332469"/>
              <a:gd name="connsiteX4" fmla="*/ 922468 w 6400799"/>
              <a:gd name="connsiteY4" fmla="*/ 793198 h 433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799" h="4332469">
                <a:moveTo>
                  <a:pt x="6400799" y="0"/>
                </a:moveTo>
                <a:lnTo>
                  <a:pt x="6400799" y="5"/>
                </a:lnTo>
                <a:lnTo>
                  <a:pt x="5557400" y="4249635"/>
                </a:lnTo>
                <a:lnTo>
                  <a:pt x="0" y="4332469"/>
                </a:lnTo>
                <a:lnTo>
                  <a:pt x="922468" y="793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271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040267" y="3180035"/>
            <a:ext cx="3869853" cy="5669280"/>
          </a:xfrm>
          <a:custGeom>
            <a:avLst/>
            <a:gdLst>
              <a:gd name="connsiteX0" fmla="*/ 0 w 3869853"/>
              <a:gd name="connsiteY0" fmla="*/ 0 h 5669280"/>
              <a:gd name="connsiteX1" fmla="*/ 3387476 w 3869853"/>
              <a:gd name="connsiteY1" fmla="*/ 399271 h 5669280"/>
              <a:gd name="connsiteX2" fmla="*/ 3869853 w 3869853"/>
              <a:gd name="connsiteY2" fmla="*/ 5340469 h 5669280"/>
              <a:gd name="connsiteX3" fmla="*/ 381204 w 3869853"/>
              <a:gd name="connsiteY3" fmla="*/ 566928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9853" h="5669280">
                <a:moveTo>
                  <a:pt x="0" y="0"/>
                </a:moveTo>
                <a:lnTo>
                  <a:pt x="3387476" y="399271"/>
                </a:lnTo>
                <a:lnTo>
                  <a:pt x="3869853" y="5340469"/>
                </a:lnTo>
                <a:lnTo>
                  <a:pt x="381204" y="5669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36067" y="6433706"/>
            <a:ext cx="1223320" cy="2377440"/>
          </a:xfrm>
          <a:custGeom>
            <a:avLst/>
            <a:gdLst>
              <a:gd name="connsiteX0" fmla="*/ 0 w 1223320"/>
              <a:gd name="connsiteY0" fmla="*/ 0 h 2377440"/>
              <a:gd name="connsiteX1" fmla="*/ 1014491 w 1223320"/>
              <a:gd name="connsiteY1" fmla="*/ 85262 h 2377440"/>
              <a:gd name="connsiteX2" fmla="*/ 1223320 w 1223320"/>
              <a:gd name="connsiteY2" fmla="*/ 2294650 h 2377440"/>
              <a:gd name="connsiteX3" fmla="*/ 226129 w 122332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320" h="2377440">
                <a:moveTo>
                  <a:pt x="0" y="0"/>
                </a:moveTo>
                <a:lnTo>
                  <a:pt x="1014491" y="85262"/>
                </a:lnTo>
                <a:lnTo>
                  <a:pt x="1223320" y="2294650"/>
                </a:lnTo>
                <a:lnTo>
                  <a:pt x="226129" y="2377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9103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452606" y="3642533"/>
            <a:ext cx="6949439" cy="4306747"/>
          </a:xfrm>
          <a:custGeom>
            <a:avLst/>
            <a:gdLst>
              <a:gd name="connsiteX0" fmla="*/ 4451940 w 6949439"/>
              <a:gd name="connsiteY0" fmla="*/ 0 h 4306747"/>
              <a:gd name="connsiteX1" fmla="*/ 6949439 w 6949439"/>
              <a:gd name="connsiteY1" fmla="*/ 1507216 h 4306747"/>
              <a:gd name="connsiteX2" fmla="*/ 6949439 w 6949439"/>
              <a:gd name="connsiteY2" fmla="*/ 1507217 h 4306747"/>
              <a:gd name="connsiteX3" fmla="*/ 2523637 w 6949439"/>
              <a:gd name="connsiteY3" fmla="*/ 4306747 h 4306747"/>
              <a:gd name="connsiteX4" fmla="*/ 0 w 6949439"/>
              <a:gd name="connsiteY4" fmla="*/ 2631094 h 430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39" h="4306747">
                <a:moveTo>
                  <a:pt x="4451940" y="0"/>
                </a:moveTo>
                <a:lnTo>
                  <a:pt x="6949439" y="1507216"/>
                </a:lnTo>
                <a:lnTo>
                  <a:pt x="6949439" y="1507217"/>
                </a:lnTo>
                <a:lnTo>
                  <a:pt x="2523637" y="4306747"/>
                </a:lnTo>
                <a:lnTo>
                  <a:pt x="0" y="26310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23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8119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1645911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65255521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777240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601195" y="2217452"/>
            <a:ext cx="777240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34607437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83680" y="2217737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2252870" y="2217736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9400875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8046720" cy="69500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2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3912" y="2400331"/>
            <a:ext cx="8046720" cy="69500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922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60372" y="2274486"/>
            <a:ext cx="7208647" cy="5977940"/>
          </a:xfrm>
          <a:custGeom>
            <a:avLst/>
            <a:gdLst>
              <a:gd name="connsiteX0" fmla="*/ 3665023 w 7208647"/>
              <a:gd name="connsiteY0" fmla="*/ 2393430 h 5977940"/>
              <a:gd name="connsiteX1" fmla="*/ 4164947 w 7208647"/>
              <a:gd name="connsiteY1" fmla="*/ 4255152 h 5977940"/>
              <a:gd name="connsiteX2" fmla="*/ 4331588 w 7208647"/>
              <a:gd name="connsiteY2" fmla="*/ 4394087 h 5977940"/>
              <a:gd name="connsiteX3" fmla="*/ 4526002 w 7208647"/>
              <a:gd name="connsiteY3" fmla="*/ 4255152 h 5977940"/>
              <a:gd name="connsiteX4" fmla="*/ 4859285 w 7208647"/>
              <a:gd name="connsiteY4" fmla="*/ 3282611 h 5977940"/>
              <a:gd name="connsiteX5" fmla="*/ 4998152 w 7208647"/>
              <a:gd name="connsiteY5" fmla="*/ 3643841 h 5977940"/>
              <a:gd name="connsiteX6" fmla="*/ 5192567 w 7208647"/>
              <a:gd name="connsiteY6" fmla="*/ 3782775 h 5977940"/>
              <a:gd name="connsiteX7" fmla="*/ 6525696 w 7208647"/>
              <a:gd name="connsiteY7" fmla="*/ 3782775 h 5977940"/>
              <a:gd name="connsiteX8" fmla="*/ 5498076 w 7208647"/>
              <a:gd name="connsiteY8" fmla="*/ 4616382 h 5977940"/>
              <a:gd name="connsiteX9" fmla="*/ 3553929 w 7208647"/>
              <a:gd name="connsiteY9" fmla="*/ 5977940 h 5977940"/>
              <a:gd name="connsiteX10" fmla="*/ 2165253 w 7208647"/>
              <a:gd name="connsiteY10" fmla="*/ 4977612 h 5977940"/>
              <a:gd name="connsiteX11" fmla="*/ 637709 w 7208647"/>
              <a:gd name="connsiteY11" fmla="*/ 3643841 h 5977940"/>
              <a:gd name="connsiteX12" fmla="*/ 2109706 w 7208647"/>
              <a:gd name="connsiteY12" fmla="*/ 3643841 h 5977940"/>
              <a:gd name="connsiteX13" fmla="*/ 2609629 w 7208647"/>
              <a:gd name="connsiteY13" fmla="*/ 4783103 h 5977940"/>
              <a:gd name="connsiteX14" fmla="*/ 2776270 w 7208647"/>
              <a:gd name="connsiteY14" fmla="*/ 4894251 h 5977940"/>
              <a:gd name="connsiteX15" fmla="*/ 2970685 w 7208647"/>
              <a:gd name="connsiteY15" fmla="*/ 4755317 h 5977940"/>
              <a:gd name="connsiteX16" fmla="*/ 3665023 w 7208647"/>
              <a:gd name="connsiteY16" fmla="*/ 2393430 h 5977940"/>
              <a:gd name="connsiteX17" fmla="*/ 1992697 w 7208647"/>
              <a:gd name="connsiteY17" fmla="*/ 353 h 5977940"/>
              <a:gd name="connsiteX18" fmla="*/ 2718158 w 7208647"/>
              <a:gd name="connsiteY18" fmla="*/ 105692 h 5977940"/>
              <a:gd name="connsiteX19" fmla="*/ 3606819 w 7208647"/>
              <a:gd name="connsiteY19" fmla="*/ 1133999 h 5977940"/>
              <a:gd name="connsiteX20" fmla="*/ 5495225 w 7208647"/>
              <a:gd name="connsiteY20" fmla="*/ 77901 h 5977940"/>
              <a:gd name="connsiteX21" fmla="*/ 7133694 w 7208647"/>
              <a:gd name="connsiteY21" fmla="*/ 2634772 h 5977940"/>
              <a:gd name="connsiteX22" fmla="*/ 6828216 w 7208647"/>
              <a:gd name="connsiteY22" fmla="*/ 3357366 h 5977940"/>
              <a:gd name="connsiteX23" fmla="*/ 5300830 w 7208647"/>
              <a:gd name="connsiteY23" fmla="*/ 3357366 h 5977940"/>
              <a:gd name="connsiteX24" fmla="*/ 5023124 w 7208647"/>
              <a:gd name="connsiteY24" fmla="*/ 2606980 h 5977940"/>
              <a:gd name="connsiteX25" fmla="*/ 4856500 w 7208647"/>
              <a:gd name="connsiteY25" fmla="*/ 2468019 h 5977940"/>
              <a:gd name="connsiteX26" fmla="*/ 4828729 w 7208647"/>
              <a:gd name="connsiteY26" fmla="*/ 2468019 h 5977940"/>
              <a:gd name="connsiteX27" fmla="*/ 4662105 w 7208647"/>
              <a:gd name="connsiteY27" fmla="*/ 2606980 h 5977940"/>
              <a:gd name="connsiteX28" fmla="*/ 4356628 w 7208647"/>
              <a:gd name="connsiteY28" fmla="*/ 3496326 h 5977940"/>
              <a:gd name="connsiteX29" fmla="*/ 3856755 w 7208647"/>
              <a:gd name="connsiteY29" fmla="*/ 1578673 h 5977940"/>
              <a:gd name="connsiteX30" fmla="*/ 3662361 w 7208647"/>
              <a:gd name="connsiteY30" fmla="*/ 1439712 h 5977940"/>
              <a:gd name="connsiteX31" fmla="*/ 3467966 w 7208647"/>
              <a:gd name="connsiteY31" fmla="*/ 1578673 h 5977940"/>
              <a:gd name="connsiteX32" fmla="*/ 2745929 w 7208647"/>
              <a:gd name="connsiteY32" fmla="*/ 4107752 h 5977940"/>
              <a:gd name="connsiteX33" fmla="*/ 2412681 w 7208647"/>
              <a:gd name="connsiteY33" fmla="*/ 3329574 h 5977940"/>
              <a:gd name="connsiteX34" fmla="*/ 2246057 w 7208647"/>
              <a:gd name="connsiteY34" fmla="*/ 3218406 h 5977940"/>
              <a:gd name="connsiteX35" fmla="*/ 357651 w 7208647"/>
              <a:gd name="connsiteY35" fmla="*/ 3218406 h 5977940"/>
              <a:gd name="connsiteX36" fmla="*/ 329881 w 7208647"/>
              <a:gd name="connsiteY36" fmla="*/ 3218406 h 5977940"/>
              <a:gd name="connsiteX37" fmla="*/ 274340 w 7208647"/>
              <a:gd name="connsiteY37" fmla="*/ 3135029 h 5977940"/>
              <a:gd name="connsiteX38" fmla="*/ 246569 w 7208647"/>
              <a:gd name="connsiteY38" fmla="*/ 1106207 h 5977940"/>
              <a:gd name="connsiteX39" fmla="*/ 1992697 w 7208647"/>
              <a:gd name="connsiteY39" fmla="*/ 353 h 597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08647" h="5977940">
                <a:moveTo>
                  <a:pt x="3665023" y="2393430"/>
                </a:moveTo>
                <a:cubicBezTo>
                  <a:pt x="3665023" y="2393430"/>
                  <a:pt x="3665023" y="2393430"/>
                  <a:pt x="4164947" y="4255152"/>
                </a:cubicBezTo>
                <a:cubicBezTo>
                  <a:pt x="4164947" y="4338513"/>
                  <a:pt x="4248267" y="4394087"/>
                  <a:pt x="4331588" y="4394087"/>
                </a:cubicBezTo>
                <a:cubicBezTo>
                  <a:pt x="4414908" y="4394087"/>
                  <a:pt x="4498229" y="4338513"/>
                  <a:pt x="4526002" y="4255152"/>
                </a:cubicBezTo>
                <a:cubicBezTo>
                  <a:pt x="4526002" y="4255152"/>
                  <a:pt x="4526002" y="4255152"/>
                  <a:pt x="4859285" y="3282611"/>
                </a:cubicBezTo>
                <a:cubicBezTo>
                  <a:pt x="4859285" y="3282611"/>
                  <a:pt x="4859285" y="3282611"/>
                  <a:pt x="4998152" y="3643841"/>
                </a:cubicBezTo>
                <a:cubicBezTo>
                  <a:pt x="5025926" y="3727201"/>
                  <a:pt x="5109247" y="3782775"/>
                  <a:pt x="5192567" y="3782775"/>
                </a:cubicBezTo>
                <a:lnTo>
                  <a:pt x="6525696" y="3782775"/>
                </a:lnTo>
                <a:cubicBezTo>
                  <a:pt x="6247961" y="4060644"/>
                  <a:pt x="5942452" y="4310726"/>
                  <a:pt x="5498076" y="4616382"/>
                </a:cubicBezTo>
                <a:cubicBezTo>
                  <a:pt x="4581549" y="5283268"/>
                  <a:pt x="3859438" y="5672284"/>
                  <a:pt x="3553929" y="5977940"/>
                </a:cubicBezTo>
                <a:cubicBezTo>
                  <a:pt x="3553929" y="5977940"/>
                  <a:pt x="2498535" y="5255481"/>
                  <a:pt x="2165253" y="4977612"/>
                </a:cubicBezTo>
                <a:cubicBezTo>
                  <a:pt x="1887518" y="4783103"/>
                  <a:pt x="1137633" y="4227366"/>
                  <a:pt x="637709" y="3643841"/>
                </a:cubicBezTo>
                <a:cubicBezTo>
                  <a:pt x="637709" y="3643841"/>
                  <a:pt x="637709" y="3643841"/>
                  <a:pt x="2109706" y="3643841"/>
                </a:cubicBezTo>
                <a:cubicBezTo>
                  <a:pt x="2109706" y="3643841"/>
                  <a:pt x="2109706" y="3643841"/>
                  <a:pt x="2609629" y="4783103"/>
                </a:cubicBezTo>
                <a:cubicBezTo>
                  <a:pt x="2637403" y="4866464"/>
                  <a:pt x="2692950" y="4894251"/>
                  <a:pt x="2776270" y="4894251"/>
                </a:cubicBezTo>
                <a:cubicBezTo>
                  <a:pt x="2859591" y="4894251"/>
                  <a:pt x="2942912" y="4838677"/>
                  <a:pt x="2970685" y="4755317"/>
                </a:cubicBezTo>
                <a:cubicBezTo>
                  <a:pt x="2970685" y="4755317"/>
                  <a:pt x="2970685" y="4755317"/>
                  <a:pt x="3665023" y="2393430"/>
                </a:cubicBezTo>
                <a:close/>
                <a:moveTo>
                  <a:pt x="1992697" y="353"/>
                </a:moveTo>
                <a:cubicBezTo>
                  <a:pt x="2211452" y="-3739"/>
                  <a:pt x="2452601" y="27527"/>
                  <a:pt x="2718158" y="105692"/>
                </a:cubicBezTo>
                <a:cubicBezTo>
                  <a:pt x="2718158" y="105692"/>
                  <a:pt x="3495737" y="439197"/>
                  <a:pt x="3606819" y="1133999"/>
                </a:cubicBezTo>
                <a:cubicBezTo>
                  <a:pt x="3606819" y="1133999"/>
                  <a:pt x="3940067" y="-88852"/>
                  <a:pt x="5495225" y="77901"/>
                </a:cubicBezTo>
                <a:cubicBezTo>
                  <a:pt x="7050382" y="244653"/>
                  <a:pt x="7383630" y="1828801"/>
                  <a:pt x="7133694" y="2634772"/>
                </a:cubicBezTo>
                <a:cubicBezTo>
                  <a:pt x="7050382" y="2912693"/>
                  <a:pt x="6967070" y="3135029"/>
                  <a:pt x="6828216" y="3357366"/>
                </a:cubicBezTo>
                <a:cubicBezTo>
                  <a:pt x="6828216" y="3357366"/>
                  <a:pt x="6828216" y="3357366"/>
                  <a:pt x="5300830" y="3357366"/>
                </a:cubicBezTo>
                <a:cubicBezTo>
                  <a:pt x="5300830" y="3357366"/>
                  <a:pt x="5300830" y="3357366"/>
                  <a:pt x="5023124" y="2606980"/>
                </a:cubicBezTo>
                <a:cubicBezTo>
                  <a:pt x="4995353" y="2523603"/>
                  <a:pt x="4912041" y="2468019"/>
                  <a:pt x="4856500" y="2468019"/>
                </a:cubicBezTo>
                <a:cubicBezTo>
                  <a:pt x="4828729" y="2468019"/>
                  <a:pt x="4828729" y="2468019"/>
                  <a:pt x="4828729" y="2468019"/>
                </a:cubicBezTo>
                <a:cubicBezTo>
                  <a:pt x="4745417" y="2468019"/>
                  <a:pt x="4689876" y="2523603"/>
                  <a:pt x="4662105" y="2606980"/>
                </a:cubicBezTo>
                <a:cubicBezTo>
                  <a:pt x="4662105" y="2606980"/>
                  <a:pt x="4662105" y="2606980"/>
                  <a:pt x="4356628" y="3496326"/>
                </a:cubicBezTo>
                <a:cubicBezTo>
                  <a:pt x="4356628" y="3496326"/>
                  <a:pt x="4356628" y="3496326"/>
                  <a:pt x="3856755" y="1578673"/>
                </a:cubicBezTo>
                <a:cubicBezTo>
                  <a:pt x="3828985" y="1495297"/>
                  <a:pt x="3745673" y="1439712"/>
                  <a:pt x="3662361" y="1439712"/>
                </a:cubicBezTo>
                <a:cubicBezTo>
                  <a:pt x="3579049" y="1439712"/>
                  <a:pt x="3495737" y="1495297"/>
                  <a:pt x="3467966" y="1578673"/>
                </a:cubicBezTo>
                <a:cubicBezTo>
                  <a:pt x="3467966" y="1578673"/>
                  <a:pt x="3467966" y="1578673"/>
                  <a:pt x="2745929" y="4107752"/>
                </a:cubicBezTo>
                <a:cubicBezTo>
                  <a:pt x="2745929" y="4107752"/>
                  <a:pt x="2745929" y="4107752"/>
                  <a:pt x="2412681" y="3329574"/>
                </a:cubicBezTo>
                <a:cubicBezTo>
                  <a:pt x="2384910" y="3273990"/>
                  <a:pt x="2301598" y="3218406"/>
                  <a:pt x="2246057" y="3218406"/>
                </a:cubicBezTo>
                <a:cubicBezTo>
                  <a:pt x="2246057" y="3218406"/>
                  <a:pt x="2246057" y="3218406"/>
                  <a:pt x="357651" y="3218406"/>
                </a:cubicBezTo>
                <a:cubicBezTo>
                  <a:pt x="357651" y="3218406"/>
                  <a:pt x="357651" y="3218406"/>
                  <a:pt x="329881" y="3218406"/>
                </a:cubicBezTo>
                <a:cubicBezTo>
                  <a:pt x="329881" y="3190613"/>
                  <a:pt x="302110" y="3162821"/>
                  <a:pt x="274340" y="3135029"/>
                </a:cubicBezTo>
                <a:cubicBezTo>
                  <a:pt x="-114450" y="2412435"/>
                  <a:pt x="-58908" y="1634257"/>
                  <a:pt x="246569" y="1106207"/>
                </a:cubicBezTo>
                <a:cubicBezTo>
                  <a:pt x="517333" y="699748"/>
                  <a:pt x="1044759" y="18082"/>
                  <a:pt x="1992697" y="3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0358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 userDrawn="1"/>
        </p:nvSpPr>
        <p:spPr bwMode="auto">
          <a:xfrm>
            <a:off x="4848084" y="0"/>
            <a:ext cx="13439916" cy="10287000"/>
          </a:xfrm>
          <a:custGeom>
            <a:avLst/>
            <a:gdLst>
              <a:gd name="T0" fmla="*/ 0 w 849"/>
              <a:gd name="T1" fmla="*/ 0 h 649"/>
              <a:gd name="T2" fmla="*/ 332 w 849"/>
              <a:gd name="T3" fmla="*/ 649 h 649"/>
              <a:gd name="T4" fmla="*/ 849 w 849"/>
              <a:gd name="T5" fmla="*/ 649 h 649"/>
              <a:gd name="T6" fmla="*/ 849 w 849"/>
              <a:gd name="T7" fmla="*/ 0 h 649"/>
              <a:gd name="T8" fmla="*/ 0 w 849"/>
              <a:gd name="T9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9" h="649">
                <a:moveTo>
                  <a:pt x="0" y="0"/>
                </a:moveTo>
                <a:cubicBezTo>
                  <a:pt x="100" y="110"/>
                  <a:pt x="274" y="337"/>
                  <a:pt x="332" y="649"/>
                </a:cubicBezTo>
                <a:cubicBezTo>
                  <a:pt x="849" y="649"/>
                  <a:pt x="849" y="649"/>
                  <a:pt x="849" y="649"/>
                </a:cubicBezTo>
                <a:cubicBezTo>
                  <a:pt x="849" y="0"/>
                  <a:pt x="849" y="0"/>
                  <a:pt x="8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5" name="Freeform 4"/>
          <p:cNvSpPr>
            <a:spLocks noChangeAspect="1"/>
          </p:cNvSpPr>
          <p:nvPr userDrawn="1"/>
        </p:nvSpPr>
        <p:spPr bwMode="auto">
          <a:xfrm>
            <a:off x="4772017" y="0"/>
            <a:ext cx="5331728" cy="10287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112074581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848086" y="0"/>
            <a:ext cx="13439915" cy="10287000"/>
          </a:xfrm>
          <a:custGeom>
            <a:avLst/>
            <a:gdLst>
              <a:gd name="connsiteX0" fmla="*/ 0 w 13439915"/>
              <a:gd name="connsiteY0" fmla="*/ 0 h 10287000"/>
              <a:gd name="connsiteX1" fmla="*/ 13439915 w 13439915"/>
              <a:gd name="connsiteY1" fmla="*/ 0 h 10287000"/>
              <a:gd name="connsiteX2" fmla="*/ 13439915 w 13439915"/>
              <a:gd name="connsiteY2" fmla="*/ 2512 h 10287000"/>
              <a:gd name="connsiteX3" fmla="*/ 13439915 w 13439915"/>
              <a:gd name="connsiteY3" fmla="*/ 8476 h 10287000"/>
              <a:gd name="connsiteX4" fmla="*/ 13439915 w 13439915"/>
              <a:gd name="connsiteY4" fmla="*/ 20092 h 10287000"/>
              <a:gd name="connsiteX5" fmla="*/ 13439915 w 13439915"/>
              <a:gd name="connsiteY5" fmla="*/ 39242 h 10287000"/>
              <a:gd name="connsiteX6" fmla="*/ 13439915 w 13439915"/>
              <a:gd name="connsiteY6" fmla="*/ 67810 h 10287000"/>
              <a:gd name="connsiteX7" fmla="*/ 13439915 w 13439915"/>
              <a:gd name="connsiteY7" fmla="*/ 107680 h 10287000"/>
              <a:gd name="connsiteX8" fmla="*/ 13439915 w 13439915"/>
              <a:gd name="connsiteY8" fmla="*/ 160735 h 10287000"/>
              <a:gd name="connsiteX9" fmla="*/ 13439915 w 13439915"/>
              <a:gd name="connsiteY9" fmla="*/ 228858 h 10287000"/>
              <a:gd name="connsiteX10" fmla="*/ 13439915 w 13439915"/>
              <a:gd name="connsiteY10" fmla="*/ 313934 h 10287000"/>
              <a:gd name="connsiteX11" fmla="*/ 13439915 w 13439915"/>
              <a:gd name="connsiteY11" fmla="*/ 417847 h 10287000"/>
              <a:gd name="connsiteX12" fmla="*/ 13439915 w 13439915"/>
              <a:gd name="connsiteY12" fmla="*/ 542479 h 10287000"/>
              <a:gd name="connsiteX13" fmla="*/ 13439915 w 13439915"/>
              <a:gd name="connsiteY13" fmla="*/ 689714 h 10287000"/>
              <a:gd name="connsiteX14" fmla="*/ 13439915 w 13439915"/>
              <a:gd name="connsiteY14" fmla="*/ 861436 h 10287000"/>
              <a:gd name="connsiteX15" fmla="*/ 13439915 w 13439915"/>
              <a:gd name="connsiteY15" fmla="*/ 1059529 h 10287000"/>
              <a:gd name="connsiteX16" fmla="*/ 13439915 w 13439915"/>
              <a:gd name="connsiteY16" fmla="*/ 1169052 h 10287000"/>
              <a:gd name="connsiteX17" fmla="*/ 13439915 w 13439915"/>
              <a:gd name="connsiteY17" fmla="*/ 1285875 h 10287000"/>
              <a:gd name="connsiteX18" fmla="*/ 13439915 w 13439915"/>
              <a:gd name="connsiteY18" fmla="*/ 1410232 h 10287000"/>
              <a:gd name="connsiteX19" fmla="*/ 13439915 w 13439915"/>
              <a:gd name="connsiteY19" fmla="*/ 1542360 h 10287000"/>
              <a:gd name="connsiteX20" fmla="*/ 13439915 w 13439915"/>
              <a:gd name="connsiteY20" fmla="*/ 1682492 h 10287000"/>
              <a:gd name="connsiteX21" fmla="*/ 13439915 w 13439915"/>
              <a:gd name="connsiteY21" fmla="*/ 1830865 h 10287000"/>
              <a:gd name="connsiteX22" fmla="*/ 13439915 w 13439915"/>
              <a:gd name="connsiteY22" fmla="*/ 1987715 h 10287000"/>
              <a:gd name="connsiteX23" fmla="*/ 13439915 w 13439915"/>
              <a:gd name="connsiteY23" fmla="*/ 2153276 h 10287000"/>
              <a:gd name="connsiteX24" fmla="*/ 13439915 w 13439915"/>
              <a:gd name="connsiteY24" fmla="*/ 2327784 h 10287000"/>
              <a:gd name="connsiteX25" fmla="*/ 13439915 w 13439915"/>
              <a:gd name="connsiteY25" fmla="*/ 2511475 h 10287000"/>
              <a:gd name="connsiteX26" fmla="*/ 13439915 w 13439915"/>
              <a:gd name="connsiteY26" fmla="*/ 2704584 h 10287000"/>
              <a:gd name="connsiteX27" fmla="*/ 13439915 w 13439915"/>
              <a:gd name="connsiteY27" fmla="*/ 2907346 h 10287000"/>
              <a:gd name="connsiteX28" fmla="*/ 13439915 w 13439915"/>
              <a:gd name="connsiteY28" fmla="*/ 3119997 h 10287000"/>
              <a:gd name="connsiteX29" fmla="*/ 13439915 w 13439915"/>
              <a:gd name="connsiteY29" fmla="*/ 3342773 h 10287000"/>
              <a:gd name="connsiteX30" fmla="*/ 13439915 w 13439915"/>
              <a:gd name="connsiteY30" fmla="*/ 3575908 h 10287000"/>
              <a:gd name="connsiteX31" fmla="*/ 13439915 w 13439915"/>
              <a:gd name="connsiteY31" fmla="*/ 3819639 h 10287000"/>
              <a:gd name="connsiteX32" fmla="*/ 13439915 w 13439915"/>
              <a:gd name="connsiteY32" fmla="*/ 4074201 h 10287000"/>
              <a:gd name="connsiteX33" fmla="*/ 13439915 w 13439915"/>
              <a:gd name="connsiteY33" fmla="*/ 4339829 h 10287000"/>
              <a:gd name="connsiteX34" fmla="*/ 13439915 w 13439915"/>
              <a:gd name="connsiteY34" fmla="*/ 4616758 h 10287000"/>
              <a:gd name="connsiteX35" fmla="*/ 13439915 w 13439915"/>
              <a:gd name="connsiteY35" fmla="*/ 4905224 h 10287000"/>
              <a:gd name="connsiteX36" fmla="*/ 13439915 w 13439915"/>
              <a:gd name="connsiteY36" fmla="*/ 5205463 h 10287000"/>
              <a:gd name="connsiteX37" fmla="*/ 13439915 w 13439915"/>
              <a:gd name="connsiteY37" fmla="*/ 5517710 h 10287000"/>
              <a:gd name="connsiteX38" fmla="*/ 13439915 w 13439915"/>
              <a:gd name="connsiteY38" fmla="*/ 5842200 h 10287000"/>
              <a:gd name="connsiteX39" fmla="*/ 13439915 w 13439915"/>
              <a:gd name="connsiteY39" fmla="*/ 6179170 h 10287000"/>
              <a:gd name="connsiteX40" fmla="*/ 13439915 w 13439915"/>
              <a:gd name="connsiteY40" fmla="*/ 6528853 h 10287000"/>
              <a:gd name="connsiteX41" fmla="*/ 13439915 w 13439915"/>
              <a:gd name="connsiteY41" fmla="*/ 6891487 h 10287000"/>
              <a:gd name="connsiteX42" fmla="*/ 13439915 w 13439915"/>
              <a:gd name="connsiteY42" fmla="*/ 7267305 h 10287000"/>
              <a:gd name="connsiteX43" fmla="*/ 13439915 w 13439915"/>
              <a:gd name="connsiteY43" fmla="*/ 7656545 h 10287000"/>
              <a:gd name="connsiteX44" fmla="*/ 13439915 w 13439915"/>
              <a:gd name="connsiteY44" fmla="*/ 8059440 h 10287000"/>
              <a:gd name="connsiteX45" fmla="*/ 13439915 w 13439915"/>
              <a:gd name="connsiteY45" fmla="*/ 8476227 h 10287000"/>
              <a:gd name="connsiteX46" fmla="*/ 13439915 w 13439915"/>
              <a:gd name="connsiteY46" fmla="*/ 8907141 h 10287000"/>
              <a:gd name="connsiteX47" fmla="*/ 13439915 w 13439915"/>
              <a:gd name="connsiteY47" fmla="*/ 9352418 h 10287000"/>
              <a:gd name="connsiteX48" fmla="*/ 13439915 w 13439915"/>
              <a:gd name="connsiteY48" fmla="*/ 9812292 h 10287000"/>
              <a:gd name="connsiteX49" fmla="*/ 13439915 w 13439915"/>
              <a:gd name="connsiteY49" fmla="*/ 10287000 h 10287000"/>
              <a:gd name="connsiteX50" fmla="*/ 13437917 w 13439915"/>
              <a:gd name="connsiteY50" fmla="*/ 10287000 h 10287000"/>
              <a:gd name="connsiteX51" fmla="*/ 13423931 w 13439915"/>
              <a:gd name="connsiteY51" fmla="*/ 10287000 h 10287000"/>
              <a:gd name="connsiteX52" fmla="*/ 13385967 w 13439915"/>
              <a:gd name="connsiteY52" fmla="*/ 10287000 h 10287000"/>
              <a:gd name="connsiteX53" fmla="*/ 13354247 w 13439915"/>
              <a:gd name="connsiteY53" fmla="*/ 10287000 h 10287000"/>
              <a:gd name="connsiteX54" fmla="*/ 13312037 w 13439915"/>
              <a:gd name="connsiteY54" fmla="*/ 10287000 h 10287000"/>
              <a:gd name="connsiteX55" fmla="*/ 13257837 w 13439915"/>
              <a:gd name="connsiteY55" fmla="*/ 10287000 h 10287000"/>
              <a:gd name="connsiteX56" fmla="*/ 13190151 w 13439915"/>
              <a:gd name="connsiteY56" fmla="*/ 10287000 h 10287000"/>
              <a:gd name="connsiteX57" fmla="*/ 13107479 w 13439915"/>
              <a:gd name="connsiteY57" fmla="*/ 10287000 h 10287000"/>
              <a:gd name="connsiteX58" fmla="*/ 13008323 w 13439915"/>
              <a:gd name="connsiteY58" fmla="*/ 10287000 h 10287000"/>
              <a:gd name="connsiteX59" fmla="*/ 12891185 w 13439915"/>
              <a:gd name="connsiteY59" fmla="*/ 10287000 h 10287000"/>
              <a:gd name="connsiteX60" fmla="*/ 12754563 w 13439915"/>
              <a:gd name="connsiteY60" fmla="*/ 10287000 h 10287000"/>
              <a:gd name="connsiteX61" fmla="*/ 12596963 w 13439915"/>
              <a:gd name="connsiteY61" fmla="*/ 10287000 h 10287000"/>
              <a:gd name="connsiteX62" fmla="*/ 12416883 w 13439915"/>
              <a:gd name="connsiteY62" fmla="*/ 10287000 h 10287000"/>
              <a:gd name="connsiteX63" fmla="*/ 12212825 w 13439915"/>
              <a:gd name="connsiteY63" fmla="*/ 10287000 h 10287000"/>
              <a:gd name="connsiteX64" fmla="*/ 11983293 w 13439915"/>
              <a:gd name="connsiteY64" fmla="*/ 10287000 h 10287000"/>
              <a:gd name="connsiteX65" fmla="*/ 11726785 w 13439915"/>
              <a:gd name="connsiteY65" fmla="*/ 10287000 h 10287000"/>
              <a:gd name="connsiteX66" fmla="*/ 11441805 w 13439915"/>
              <a:gd name="connsiteY66" fmla="*/ 10287000 h 10287000"/>
              <a:gd name="connsiteX67" fmla="*/ 11126853 w 13439915"/>
              <a:gd name="connsiteY67" fmla="*/ 10287000 h 10287000"/>
              <a:gd name="connsiteX68" fmla="*/ 10780430 w 13439915"/>
              <a:gd name="connsiteY68" fmla="*/ 10287000 h 10287000"/>
              <a:gd name="connsiteX69" fmla="*/ 10401039 w 13439915"/>
              <a:gd name="connsiteY69" fmla="*/ 10287000 h 10287000"/>
              <a:gd name="connsiteX70" fmla="*/ 9987180 w 13439915"/>
              <a:gd name="connsiteY70" fmla="*/ 10287000 h 10287000"/>
              <a:gd name="connsiteX71" fmla="*/ 9537356 w 13439915"/>
              <a:gd name="connsiteY71" fmla="*/ 10287000 h 10287000"/>
              <a:gd name="connsiteX72" fmla="*/ 9050067 w 13439915"/>
              <a:gd name="connsiteY72" fmla="*/ 10287000 h 10287000"/>
              <a:gd name="connsiteX73" fmla="*/ 8791904 w 13439915"/>
              <a:gd name="connsiteY73" fmla="*/ 10287000 h 10287000"/>
              <a:gd name="connsiteX74" fmla="*/ 8523814 w 13439915"/>
              <a:gd name="connsiteY74" fmla="*/ 10287000 h 10287000"/>
              <a:gd name="connsiteX75" fmla="*/ 8245609 w 13439915"/>
              <a:gd name="connsiteY75" fmla="*/ 10287000 h 10287000"/>
              <a:gd name="connsiteX76" fmla="*/ 7957100 w 13439915"/>
              <a:gd name="connsiteY76" fmla="*/ 10287000 h 10287000"/>
              <a:gd name="connsiteX77" fmla="*/ 7658102 w 13439915"/>
              <a:gd name="connsiteY77" fmla="*/ 10287000 h 10287000"/>
              <a:gd name="connsiteX78" fmla="*/ 7348426 w 13439915"/>
              <a:gd name="connsiteY78" fmla="*/ 10287000 h 10287000"/>
              <a:gd name="connsiteX79" fmla="*/ 7027885 w 13439915"/>
              <a:gd name="connsiteY79" fmla="*/ 10287000 h 10287000"/>
              <a:gd name="connsiteX80" fmla="*/ 6696293 w 13439915"/>
              <a:gd name="connsiteY80" fmla="*/ 10287000 h 10287000"/>
              <a:gd name="connsiteX81" fmla="*/ 6353461 w 13439915"/>
              <a:gd name="connsiteY81" fmla="*/ 10287000 h 10287000"/>
              <a:gd name="connsiteX82" fmla="*/ 5999202 w 13439915"/>
              <a:gd name="connsiteY82" fmla="*/ 10287000 h 10287000"/>
              <a:gd name="connsiteX83" fmla="*/ 5633329 w 13439915"/>
              <a:gd name="connsiteY83" fmla="*/ 10287000 h 10287000"/>
              <a:gd name="connsiteX84" fmla="*/ 5255655 w 13439915"/>
              <a:gd name="connsiteY84" fmla="*/ 10287000 h 10287000"/>
              <a:gd name="connsiteX85" fmla="*/ 0 w 13439915"/>
              <a:gd name="connsiteY85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439915" h="10287000">
                <a:moveTo>
                  <a:pt x="0" y="0"/>
                </a:moveTo>
                <a:lnTo>
                  <a:pt x="13439915" y="0"/>
                </a:lnTo>
                <a:lnTo>
                  <a:pt x="13439915" y="2512"/>
                </a:lnTo>
                <a:lnTo>
                  <a:pt x="13439915" y="8476"/>
                </a:lnTo>
                <a:lnTo>
                  <a:pt x="13439915" y="20092"/>
                </a:lnTo>
                <a:lnTo>
                  <a:pt x="13439915" y="39242"/>
                </a:lnTo>
                <a:lnTo>
                  <a:pt x="13439915" y="67810"/>
                </a:lnTo>
                <a:lnTo>
                  <a:pt x="13439915" y="107680"/>
                </a:lnTo>
                <a:lnTo>
                  <a:pt x="13439915" y="160735"/>
                </a:lnTo>
                <a:lnTo>
                  <a:pt x="13439915" y="228858"/>
                </a:lnTo>
                <a:lnTo>
                  <a:pt x="13439915" y="313934"/>
                </a:lnTo>
                <a:lnTo>
                  <a:pt x="13439915" y="417847"/>
                </a:lnTo>
                <a:lnTo>
                  <a:pt x="13439915" y="542479"/>
                </a:lnTo>
                <a:lnTo>
                  <a:pt x="13439915" y="689714"/>
                </a:lnTo>
                <a:lnTo>
                  <a:pt x="13439915" y="861436"/>
                </a:lnTo>
                <a:lnTo>
                  <a:pt x="13439915" y="1059529"/>
                </a:lnTo>
                <a:lnTo>
                  <a:pt x="13439915" y="1169052"/>
                </a:lnTo>
                <a:lnTo>
                  <a:pt x="13439915" y="1285875"/>
                </a:lnTo>
                <a:lnTo>
                  <a:pt x="13439915" y="1410232"/>
                </a:lnTo>
                <a:lnTo>
                  <a:pt x="13439915" y="1542360"/>
                </a:lnTo>
                <a:lnTo>
                  <a:pt x="13439915" y="1682492"/>
                </a:lnTo>
                <a:lnTo>
                  <a:pt x="13439915" y="1830865"/>
                </a:lnTo>
                <a:lnTo>
                  <a:pt x="13439915" y="1987715"/>
                </a:lnTo>
                <a:lnTo>
                  <a:pt x="13439915" y="2153276"/>
                </a:lnTo>
                <a:lnTo>
                  <a:pt x="13439915" y="2327784"/>
                </a:lnTo>
                <a:lnTo>
                  <a:pt x="13439915" y="2511475"/>
                </a:lnTo>
                <a:lnTo>
                  <a:pt x="13439915" y="2704584"/>
                </a:lnTo>
                <a:lnTo>
                  <a:pt x="13439915" y="2907346"/>
                </a:lnTo>
                <a:lnTo>
                  <a:pt x="13439915" y="3119997"/>
                </a:lnTo>
                <a:lnTo>
                  <a:pt x="13439915" y="3342773"/>
                </a:lnTo>
                <a:lnTo>
                  <a:pt x="13439915" y="3575908"/>
                </a:lnTo>
                <a:lnTo>
                  <a:pt x="13439915" y="3819639"/>
                </a:lnTo>
                <a:lnTo>
                  <a:pt x="13439915" y="4074201"/>
                </a:lnTo>
                <a:lnTo>
                  <a:pt x="13439915" y="4339829"/>
                </a:lnTo>
                <a:lnTo>
                  <a:pt x="13439915" y="4616758"/>
                </a:lnTo>
                <a:lnTo>
                  <a:pt x="13439915" y="4905224"/>
                </a:lnTo>
                <a:lnTo>
                  <a:pt x="13439915" y="5205463"/>
                </a:lnTo>
                <a:lnTo>
                  <a:pt x="13439915" y="5517710"/>
                </a:lnTo>
                <a:lnTo>
                  <a:pt x="13439915" y="5842200"/>
                </a:lnTo>
                <a:lnTo>
                  <a:pt x="13439915" y="6179170"/>
                </a:lnTo>
                <a:lnTo>
                  <a:pt x="13439915" y="6528853"/>
                </a:lnTo>
                <a:lnTo>
                  <a:pt x="13439915" y="6891487"/>
                </a:lnTo>
                <a:lnTo>
                  <a:pt x="13439915" y="7267305"/>
                </a:lnTo>
                <a:lnTo>
                  <a:pt x="13439915" y="7656545"/>
                </a:lnTo>
                <a:lnTo>
                  <a:pt x="13439915" y="8059440"/>
                </a:lnTo>
                <a:lnTo>
                  <a:pt x="13439915" y="8476227"/>
                </a:lnTo>
                <a:lnTo>
                  <a:pt x="13439915" y="8907141"/>
                </a:lnTo>
                <a:lnTo>
                  <a:pt x="13439915" y="9352418"/>
                </a:lnTo>
                <a:lnTo>
                  <a:pt x="13439915" y="9812292"/>
                </a:lnTo>
                <a:lnTo>
                  <a:pt x="13439915" y="10287000"/>
                </a:lnTo>
                <a:lnTo>
                  <a:pt x="13437917" y="10287000"/>
                </a:lnTo>
                <a:lnTo>
                  <a:pt x="13423931" y="10287000"/>
                </a:lnTo>
                <a:lnTo>
                  <a:pt x="13385967" y="10287000"/>
                </a:lnTo>
                <a:lnTo>
                  <a:pt x="13354247" y="10287000"/>
                </a:lnTo>
                <a:lnTo>
                  <a:pt x="13312037" y="10287000"/>
                </a:lnTo>
                <a:lnTo>
                  <a:pt x="13257837" y="10287000"/>
                </a:lnTo>
                <a:lnTo>
                  <a:pt x="13190151" y="10287000"/>
                </a:lnTo>
                <a:lnTo>
                  <a:pt x="13107479" y="10287000"/>
                </a:lnTo>
                <a:lnTo>
                  <a:pt x="13008323" y="10287000"/>
                </a:lnTo>
                <a:lnTo>
                  <a:pt x="12891185" y="10287000"/>
                </a:lnTo>
                <a:lnTo>
                  <a:pt x="12754563" y="10287000"/>
                </a:lnTo>
                <a:lnTo>
                  <a:pt x="12596963" y="10287000"/>
                </a:lnTo>
                <a:lnTo>
                  <a:pt x="12416883" y="10287000"/>
                </a:lnTo>
                <a:lnTo>
                  <a:pt x="12212825" y="10287000"/>
                </a:lnTo>
                <a:lnTo>
                  <a:pt x="11983293" y="10287000"/>
                </a:lnTo>
                <a:lnTo>
                  <a:pt x="11726785" y="10287000"/>
                </a:lnTo>
                <a:lnTo>
                  <a:pt x="11441805" y="10287000"/>
                </a:lnTo>
                <a:lnTo>
                  <a:pt x="11126853" y="10287000"/>
                </a:lnTo>
                <a:lnTo>
                  <a:pt x="10780430" y="10287000"/>
                </a:lnTo>
                <a:lnTo>
                  <a:pt x="10401039" y="10287000"/>
                </a:lnTo>
                <a:lnTo>
                  <a:pt x="9987180" y="10287000"/>
                </a:lnTo>
                <a:lnTo>
                  <a:pt x="9537356" y="10287000"/>
                </a:lnTo>
                <a:lnTo>
                  <a:pt x="9050067" y="10287000"/>
                </a:lnTo>
                <a:lnTo>
                  <a:pt x="8791904" y="10287000"/>
                </a:lnTo>
                <a:lnTo>
                  <a:pt x="8523814" y="10287000"/>
                </a:lnTo>
                <a:lnTo>
                  <a:pt x="8245609" y="10287000"/>
                </a:lnTo>
                <a:lnTo>
                  <a:pt x="7957100" y="10287000"/>
                </a:lnTo>
                <a:lnTo>
                  <a:pt x="7658102" y="10287000"/>
                </a:lnTo>
                <a:lnTo>
                  <a:pt x="7348426" y="10287000"/>
                </a:lnTo>
                <a:lnTo>
                  <a:pt x="7027885" y="10287000"/>
                </a:lnTo>
                <a:lnTo>
                  <a:pt x="6696293" y="10287000"/>
                </a:lnTo>
                <a:lnTo>
                  <a:pt x="6353461" y="10287000"/>
                </a:lnTo>
                <a:lnTo>
                  <a:pt x="5999202" y="10287000"/>
                </a:lnTo>
                <a:lnTo>
                  <a:pt x="5633329" y="10287000"/>
                </a:lnTo>
                <a:lnTo>
                  <a:pt x="5255655" y="10287000"/>
                </a:lnTo>
                <a:cubicBezTo>
                  <a:pt x="4337499" y="5341632"/>
                  <a:pt x="1583029" y="174356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6" name="Freeform 25"/>
          <p:cNvSpPr>
            <a:spLocks noChangeAspect="1"/>
          </p:cNvSpPr>
          <p:nvPr userDrawn="1"/>
        </p:nvSpPr>
        <p:spPr bwMode="auto">
          <a:xfrm>
            <a:off x="4772017" y="0"/>
            <a:ext cx="5331728" cy="10287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2396470215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7" y="3177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7" y="3177"/>
                        <a:ext cx="3174" cy="3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28701" y="9515476"/>
            <a:ext cx="15197138" cy="366713"/>
          </a:xfrm>
        </p:spPr>
        <p:txBody>
          <a:bodyPr anchor="b" anchorCtr="0"/>
          <a:lstStyle>
            <a:lvl1pPr marL="0" indent="0">
              <a:spcBef>
                <a:spcPts val="300"/>
              </a:spcBef>
              <a:buNone/>
              <a:defRPr sz="1350"/>
            </a:lvl1pPr>
            <a:lvl2pPr marL="411470" indent="0">
              <a:spcBef>
                <a:spcPts val="300"/>
              </a:spcBef>
              <a:buNone/>
              <a:defRPr sz="1350"/>
            </a:lvl2pPr>
            <a:lvl3pPr marL="822939" indent="0">
              <a:spcBef>
                <a:spcPts val="300"/>
              </a:spcBef>
              <a:buNone/>
              <a:defRPr sz="1350"/>
            </a:lvl3pPr>
            <a:lvl4pPr marL="1234410" indent="0">
              <a:spcBef>
                <a:spcPts val="300"/>
              </a:spcBef>
              <a:buNone/>
              <a:defRPr sz="1350"/>
            </a:lvl4pPr>
            <a:lvl5pPr marL="1645880" indent="0">
              <a:spcBef>
                <a:spcPts val="300"/>
              </a:spcBef>
              <a:buNone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370D3EA0-62D9-46C7-8011-CF008B67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9142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12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66" indent="0" algn="ctr">
              <a:buNone/>
              <a:defRPr sz="3000"/>
            </a:lvl2pPr>
            <a:lvl3pPr marL="1371530" indent="0" algn="ctr">
              <a:buNone/>
              <a:defRPr sz="2700"/>
            </a:lvl3pPr>
            <a:lvl4pPr marL="2057295" indent="0" algn="ctr">
              <a:buNone/>
              <a:defRPr sz="2400"/>
            </a:lvl4pPr>
            <a:lvl5pPr marL="2743059" indent="0" algn="ctr">
              <a:buNone/>
              <a:defRPr sz="2400"/>
            </a:lvl5pPr>
            <a:lvl6pPr marL="3428825" indent="0" algn="ctr">
              <a:buNone/>
              <a:defRPr sz="2400"/>
            </a:lvl6pPr>
            <a:lvl7pPr marL="4114590" indent="0" algn="ctr">
              <a:buNone/>
              <a:defRPr sz="2400"/>
            </a:lvl7pPr>
            <a:lvl8pPr marL="4800354" indent="0" algn="ctr">
              <a:buNone/>
              <a:defRPr sz="2400"/>
            </a:lvl8pPr>
            <a:lvl9pPr marL="5486120" indent="0" algn="ctr">
              <a:buNone/>
              <a:defRPr sz="24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10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375996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3526972"/>
            <a:ext cx="15773400" cy="57384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34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3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2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0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8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5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3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1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97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375996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27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66" indent="0">
              <a:buNone/>
              <a:defRPr sz="3000" b="1"/>
            </a:lvl2pPr>
            <a:lvl3pPr marL="1371530" indent="0">
              <a:buNone/>
              <a:defRPr sz="2700" b="1"/>
            </a:lvl3pPr>
            <a:lvl4pPr marL="2057295" indent="0">
              <a:buNone/>
              <a:defRPr sz="2400" b="1"/>
            </a:lvl4pPr>
            <a:lvl5pPr marL="2743059" indent="0">
              <a:buNone/>
              <a:defRPr sz="2400" b="1"/>
            </a:lvl5pPr>
            <a:lvl6pPr marL="3428825" indent="0">
              <a:buNone/>
              <a:defRPr sz="2400" b="1"/>
            </a:lvl6pPr>
            <a:lvl7pPr marL="4114590" indent="0">
              <a:buNone/>
              <a:defRPr sz="2400" b="1"/>
            </a:lvl7pPr>
            <a:lvl8pPr marL="4800354" indent="0">
              <a:buNone/>
              <a:defRPr sz="2400" b="1"/>
            </a:lvl8pPr>
            <a:lvl9pPr marL="548612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66" indent="0">
              <a:buNone/>
              <a:defRPr sz="3000" b="1"/>
            </a:lvl2pPr>
            <a:lvl3pPr marL="1371530" indent="0">
              <a:buNone/>
              <a:defRPr sz="2700" b="1"/>
            </a:lvl3pPr>
            <a:lvl4pPr marL="2057295" indent="0">
              <a:buNone/>
              <a:defRPr sz="2400" b="1"/>
            </a:lvl4pPr>
            <a:lvl5pPr marL="2743059" indent="0">
              <a:buNone/>
              <a:defRPr sz="2400" b="1"/>
            </a:lvl5pPr>
            <a:lvl6pPr marL="3428825" indent="0">
              <a:buNone/>
              <a:defRPr sz="2400" b="1"/>
            </a:lvl6pPr>
            <a:lvl7pPr marL="4114590" indent="0">
              <a:buNone/>
              <a:defRPr sz="2400" b="1"/>
            </a:lvl7pPr>
            <a:lvl8pPr marL="4800354" indent="0">
              <a:buNone/>
              <a:defRPr sz="2400" b="1"/>
            </a:lvl8pPr>
            <a:lvl9pPr marL="5486120" indent="0">
              <a:buNone/>
              <a:defRPr sz="24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6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375996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11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1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32320" y="1577335"/>
            <a:ext cx="4023359" cy="4023360"/>
          </a:xfrm>
          <a:custGeom>
            <a:avLst/>
            <a:gdLst>
              <a:gd name="connsiteX0" fmla="*/ 2011680 w 4023359"/>
              <a:gd name="connsiteY0" fmla="*/ 0 h 4023360"/>
              <a:gd name="connsiteX1" fmla="*/ 4012974 w 4023359"/>
              <a:gd name="connsiteY1" fmla="*/ 1805998 h 4023360"/>
              <a:gd name="connsiteX2" fmla="*/ 4023359 w 4023359"/>
              <a:gd name="connsiteY2" fmla="*/ 2011661 h 4023360"/>
              <a:gd name="connsiteX3" fmla="*/ 4023359 w 4023359"/>
              <a:gd name="connsiteY3" fmla="*/ 2011699 h 4023360"/>
              <a:gd name="connsiteX4" fmla="*/ 4012974 w 4023359"/>
              <a:gd name="connsiteY4" fmla="*/ 2217363 h 4023360"/>
              <a:gd name="connsiteX5" fmla="*/ 2011680 w 4023359"/>
              <a:gd name="connsiteY5" fmla="*/ 4023360 h 4023360"/>
              <a:gd name="connsiteX6" fmla="*/ 0 w 4023359"/>
              <a:gd name="connsiteY6" fmla="*/ 2011680 h 4023360"/>
              <a:gd name="connsiteX7" fmla="*/ 2011680 w 4023359"/>
              <a:gd name="connsiteY7" fmla="*/ 0 h 40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359" h="4023360">
                <a:moveTo>
                  <a:pt x="2011680" y="0"/>
                </a:moveTo>
                <a:cubicBezTo>
                  <a:pt x="3053261" y="0"/>
                  <a:pt x="3909956" y="791596"/>
                  <a:pt x="4012974" y="1805998"/>
                </a:cubicBezTo>
                <a:lnTo>
                  <a:pt x="4023359" y="2011661"/>
                </a:lnTo>
                <a:lnTo>
                  <a:pt x="4023359" y="2011699"/>
                </a:lnTo>
                <a:lnTo>
                  <a:pt x="4012974" y="2217363"/>
                </a:lnTo>
                <a:cubicBezTo>
                  <a:pt x="3909956" y="3231765"/>
                  <a:pt x="3053261" y="4023360"/>
                  <a:pt x="2011680" y="4023360"/>
                </a:cubicBezTo>
                <a:cubicBezTo>
                  <a:pt x="900660" y="4023360"/>
                  <a:pt x="0" y="3122700"/>
                  <a:pt x="0" y="2011680"/>
                </a:cubicBezTo>
                <a:cubicBezTo>
                  <a:pt x="0" y="900660"/>
                  <a:pt x="900660" y="0"/>
                  <a:pt x="20116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10919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766" indent="0">
              <a:buNone/>
              <a:defRPr sz="2100"/>
            </a:lvl2pPr>
            <a:lvl3pPr marL="1371530" indent="0">
              <a:buNone/>
              <a:defRPr sz="1800"/>
            </a:lvl3pPr>
            <a:lvl4pPr marL="2057295" indent="0">
              <a:buNone/>
              <a:defRPr sz="1500"/>
            </a:lvl4pPr>
            <a:lvl5pPr marL="2743059" indent="0">
              <a:buNone/>
              <a:defRPr sz="1500"/>
            </a:lvl5pPr>
            <a:lvl6pPr marL="3428825" indent="0">
              <a:buNone/>
              <a:defRPr sz="1500"/>
            </a:lvl6pPr>
            <a:lvl7pPr marL="4114590" indent="0">
              <a:buNone/>
              <a:defRPr sz="1500"/>
            </a:lvl7pPr>
            <a:lvl8pPr marL="4800354" indent="0">
              <a:buNone/>
              <a:defRPr sz="1500"/>
            </a:lvl8pPr>
            <a:lvl9pPr marL="548612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58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766" indent="0">
              <a:buNone/>
              <a:defRPr sz="4200"/>
            </a:lvl2pPr>
            <a:lvl3pPr marL="1371530" indent="0">
              <a:buNone/>
              <a:defRPr sz="3600"/>
            </a:lvl3pPr>
            <a:lvl4pPr marL="2057295" indent="0">
              <a:buNone/>
              <a:defRPr sz="3000"/>
            </a:lvl4pPr>
            <a:lvl5pPr marL="2743059" indent="0">
              <a:buNone/>
              <a:defRPr sz="3000"/>
            </a:lvl5pPr>
            <a:lvl6pPr marL="3428825" indent="0">
              <a:buNone/>
              <a:defRPr sz="3000"/>
            </a:lvl6pPr>
            <a:lvl7pPr marL="4114590" indent="0">
              <a:buNone/>
              <a:defRPr sz="3000"/>
            </a:lvl7pPr>
            <a:lvl8pPr marL="4800354" indent="0">
              <a:buNone/>
              <a:defRPr sz="3000"/>
            </a:lvl8pPr>
            <a:lvl9pPr marL="5486120" indent="0">
              <a:buNone/>
              <a:defRPr sz="3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766" indent="0">
              <a:buNone/>
              <a:defRPr sz="2100"/>
            </a:lvl2pPr>
            <a:lvl3pPr marL="1371530" indent="0">
              <a:buNone/>
              <a:defRPr sz="1800"/>
            </a:lvl3pPr>
            <a:lvl4pPr marL="2057295" indent="0">
              <a:buNone/>
              <a:defRPr sz="1500"/>
            </a:lvl4pPr>
            <a:lvl5pPr marL="2743059" indent="0">
              <a:buNone/>
              <a:defRPr sz="1500"/>
            </a:lvl5pPr>
            <a:lvl6pPr marL="3428825" indent="0">
              <a:buNone/>
              <a:defRPr sz="1500"/>
            </a:lvl6pPr>
            <a:lvl7pPr marL="4114590" indent="0">
              <a:buNone/>
              <a:defRPr sz="1500"/>
            </a:lvl7pPr>
            <a:lvl8pPr marL="4800354" indent="0">
              <a:buNone/>
              <a:defRPr sz="1500"/>
            </a:lvl8pPr>
            <a:lvl9pPr marL="5486120" indent="0">
              <a:buNone/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911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1375996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526972"/>
            <a:ext cx="15773400" cy="57384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2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1/18/2020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83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914400" y="617270"/>
            <a:ext cx="16560000" cy="8589731"/>
          </a:xfrm>
          <a:prstGeom prst="rect">
            <a:avLst/>
          </a:prstGeom>
        </p:spPr>
        <p:txBody>
          <a:bodyPr lIns="163284" tIns="81642" rIns="163284" bIns="81642"/>
          <a:lstStyle>
            <a:lvl1pPr marL="479082" indent="-479082">
              <a:buFont typeface="Arial" pitchFamily="34" charset="0"/>
              <a:buChar char="•"/>
              <a:defRPr sz="5000"/>
            </a:lvl1pPr>
            <a:lvl2pPr marL="958162" indent="-479082">
              <a:buFont typeface="Arial" pitchFamily="34" charset="0"/>
              <a:buChar char="•"/>
              <a:defRPr sz="4300"/>
            </a:lvl2pPr>
            <a:lvl3pPr marL="1437244" indent="-479082">
              <a:buFont typeface="Arial" pitchFamily="34" charset="0"/>
              <a:buChar char="•"/>
              <a:defRPr sz="3600"/>
            </a:lvl3pPr>
            <a:lvl4pPr marL="1916324" indent="-479082">
              <a:buFont typeface="Arial" pitchFamily="34" charset="0"/>
              <a:buChar char="•"/>
              <a:tabLst/>
              <a:defRPr sz="3200"/>
            </a:lvl4pPr>
            <a:lvl5pPr marL="2247996" indent="-331672">
              <a:buFont typeface="Arial" pitchFamily="34" charset="0"/>
              <a:buChar char="•"/>
              <a:defRPr sz="30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9315000"/>
            <a:ext cx="18288000" cy="972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7863855" y="9391640"/>
            <a:ext cx="2117954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177" y="9424988"/>
            <a:ext cx="3279774" cy="7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6" y="9424988"/>
            <a:ext cx="4289424" cy="75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914401" y="9424988"/>
            <a:ext cx="6765926" cy="754857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spcBef>
                <a:spcPts val="0"/>
              </a:spcBef>
              <a:defRPr sz="1800" i="1"/>
            </a:lvl1pPr>
            <a:lvl2pPr>
              <a:defRPr sz="2000" i="1"/>
            </a:lvl2pPr>
            <a:lvl3pPr>
              <a:defRPr sz="2000" i="1"/>
            </a:lvl3pPr>
            <a:lvl4pPr>
              <a:defRPr sz="2000" i="1"/>
            </a:lvl4pPr>
            <a:lvl5pPr>
              <a:defRPr sz="20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16772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Čty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399" y="342953"/>
            <a:ext cx="16459110" cy="914400"/>
          </a:xfrm>
          <a:prstGeom prst="rect">
            <a:avLst/>
          </a:prstGeom>
        </p:spPr>
        <p:txBody>
          <a:bodyPr lIns="163284" tIns="81642" rIns="163284" bIns="81642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33476" y="2119164"/>
            <a:ext cx="7848600" cy="340200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86876" y="2119164"/>
            <a:ext cx="7848600" cy="340200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Zástupný symbol pro text 17"/>
          <p:cNvSpPr>
            <a:spLocks noGrp="1"/>
          </p:cNvSpPr>
          <p:nvPr>
            <p:ph type="body" sz="quarter" idx="13"/>
          </p:nvPr>
        </p:nvSpPr>
        <p:spPr>
          <a:xfrm>
            <a:off x="1079104" y="9355969"/>
            <a:ext cx="5904656" cy="757202"/>
          </a:xfrm>
          <a:prstGeom prst="rect">
            <a:avLst/>
          </a:prstGeom>
        </p:spPr>
        <p:txBody>
          <a:bodyPr lIns="64285" tIns="0" rIns="64285" bIns="0"/>
          <a:lstStyle>
            <a:lvl1pPr marL="0" indent="0">
              <a:spcBef>
                <a:spcPts val="0"/>
              </a:spcBef>
              <a:buNone/>
              <a:defRPr sz="2100" i="1"/>
            </a:lvl1pPr>
            <a:lvl2pPr marL="841934" indent="0">
              <a:buNone/>
              <a:defRPr sz="2100"/>
            </a:lvl2pPr>
            <a:lvl3pPr marL="1624339" indent="0">
              <a:buNone/>
              <a:defRPr sz="2100"/>
            </a:lvl3pPr>
            <a:lvl4pPr marL="2333040" indent="0">
              <a:buNone/>
              <a:defRPr sz="2100"/>
            </a:lvl4pPr>
            <a:lvl5pPr marL="3027565" indent="0">
              <a:buNone/>
              <a:defRPr sz="21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7"/>
          </p:nvPr>
        </p:nvSpPr>
        <p:spPr>
          <a:xfrm>
            <a:off x="1133476" y="5683560"/>
            <a:ext cx="7848600" cy="340200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2" name="Zástupný symbol pro obsah 3"/>
          <p:cNvSpPr>
            <a:spLocks noGrp="1"/>
          </p:cNvSpPr>
          <p:nvPr>
            <p:ph sz="half" idx="18"/>
          </p:nvPr>
        </p:nvSpPr>
        <p:spPr>
          <a:xfrm>
            <a:off x="9302750" y="5683560"/>
            <a:ext cx="7848600" cy="340200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9"/>
          </p:nvPr>
        </p:nvSpPr>
        <p:spPr>
          <a:xfrm>
            <a:off x="914492" y="9532574"/>
            <a:ext cx="3657600" cy="547688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2F5B3DB4-EEBB-4232-803B-A6F10236D5CD}" type="datetimeFigureOut">
              <a:rPr lang="cs-CZ"/>
              <a:pPr>
                <a:defRPr/>
              </a:pPr>
              <a:t>18.1.2020</a:t>
            </a:fld>
            <a:endParaRPr lang="cs-CZ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20"/>
          </p:nvPr>
        </p:nvSpPr>
        <p:spPr>
          <a:xfrm>
            <a:off x="6400800" y="9532574"/>
            <a:ext cx="5486400" cy="547688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Rectangle 8"/>
          <p:cNvSpPr>
            <a:spLocks noGrp="1" noChangeArrowheads="1"/>
          </p:cNvSpPr>
          <p:nvPr>
            <p:ph type="sldNum" sz="quarter" idx="21"/>
          </p:nvPr>
        </p:nvSpPr>
        <p:spPr>
          <a:xfrm>
            <a:off x="13715910" y="9532574"/>
            <a:ext cx="3657600" cy="547688"/>
          </a:xfrm>
          <a:prstGeom prst="rect">
            <a:avLst/>
          </a:prstGeom>
          <a:ln/>
        </p:spPr>
        <p:txBody>
          <a:bodyPr lIns="163284" tIns="81642" rIns="163284" bIns="81642"/>
          <a:lstStyle>
            <a:lvl1pPr>
              <a:defRPr/>
            </a:lvl1pPr>
          </a:lstStyle>
          <a:p>
            <a:pPr>
              <a:defRPr/>
            </a:pPr>
            <a:fld id="{0DDCA35F-99A6-40E3-8BD4-26ECE9D53E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605789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2209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lways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229610" cy="10287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360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98570" y="0"/>
            <a:ext cx="9089431" cy="10287000"/>
          </a:xfrm>
          <a:custGeom>
            <a:avLst/>
            <a:gdLst>
              <a:gd name="connsiteX0" fmla="*/ 324192 w 9089431"/>
              <a:gd name="connsiteY0" fmla="*/ 0 h 10287000"/>
              <a:gd name="connsiteX1" fmla="*/ 728676 w 9089431"/>
              <a:gd name="connsiteY1" fmla="*/ 0 h 10287000"/>
              <a:gd name="connsiteX2" fmla="*/ 1120521 w 9089431"/>
              <a:gd name="connsiteY2" fmla="*/ 0 h 10287000"/>
              <a:gd name="connsiteX3" fmla="*/ 1499928 w 9089431"/>
              <a:gd name="connsiteY3" fmla="*/ 0 h 10287000"/>
              <a:gd name="connsiteX4" fmla="*/ 1867097 w 9089431"/>
              <a:gd name="connsiteY4" fmla="*/ 0 h 10287000"/>
              <a:gd name="connsiteX5" fmla="*/ 2222228 w 9089431"/>
              <a:gd name="connsiteY5" fmla="*/ 0 h 10287000"/>
              <a:gd name="connsiteX6" fmla="*/ 2565523 w 9089431"/>
              <a:gd name="connsiteY6" fmla="*/ 0 h 10287000"/>
              <a:gd name="connsiteX7" fmla="*/ 2897182 w 9089431"/>
              <a:gd name="connsiteY7" fmla="*/ 0 h 10287000"/>
              <a:gd name="connsiteX8" fmla="*/ 3217406 w 9089431"/>
              <a:gd name="connsiteY8" fmla="*/ 0 h 10287000"/>
              <a:gd name="connsiteX9" fmla="*/ 3526395 w 9089431"/>
              <a:gd name="connsiteY9" fmla="*/ 0 h 10287000"/>
              <a:gd name="connsiteX10" fmla="*/ 3824349 w 9089431"/>
              <a:gd name="connsiteY10" fmla="*/ 0 h 10287000"/>
              <a:gd name="connsiteX11" fmla="*/ 4111470 w 9089431"/>
              <a:gd name="connsiteY11" fmla="*/ 0 h 10287000"/>
              <a:gd name="connsiteX12" fmla="*/ 4387959 w 9089431"/>
              <a:gd name="connsiteY12" fmla="*/ 0 h 10287000"/>
              <a:gd name="connsiteX13" fmla="*/ 4654015 w 9089431"/>
              <a:gd name="connsiteY13" fmla="*/ 0 h 10287000"/>
              <a:gd name="connsiteX14" fmla="*/ 4909839 w 9089431"/>
              <a:gd name="connsiteY14" fmla="*/ 0 h 10287000"/>
              <a:gd name="connsiteX15" fmla="*/ 5155633 w 9089431"/>
              <a:gd name="connsiteY15" fmla="*/ 0 h 10287000"/>
              <a:gd name="connsiteX16" fmla="*/ 5391596 w 9089431"/>
              <a:gd name="connsiteY16" fmla="*/ 0 h 10287000"/>
              <a:gd name="connsiteX17" fmla="*/ 5617929 w 9089431"/>
              <a:gd name="connsiteY17" fmla="*/ 0 h 10287000"/>
              <a:gd name="connsiteX18" fmla="*/ 5834833 w 9089431"/>
              <a:gd name="connsiteY18" fmla="*/ 0 h 10287000"/>
              <a:gd name="connsiteX19" fmla="*/ 6042509 w 9089431"/>
              <a:gd name="connsiteY19" fmla="*/ 0 h 10287000"/>
              <a:gd name="connsiteX20" fmla="*/ 6241156 w 9089431"/>
              <a:gd name="connsiteY20" fmla="*/ 0 h 10287000"/>
              <a:gd name="connsiteX21" fmla="*/ 6430977 w 9089431"/>
              <a:gd name="connsiteY21" fmla="*/ 0 h 10287000"/>
              <a:gd name="connsiteX22" fmla="*/ 6612170 w 9089431"/>
              <a:gd name="connsiteY22" fmla="*/ 0 h 10287000"/>
              <a:gd name="connsiteX23" fmla="*/ 6784938 w 9089431"/>
              <a:gd name="connsiteY23" fmla="*/ 0 h 10287000"/>
              <a:gd name="connsiteX24" fmla="*/ 6949480 w 9089431"/>
              <a:gd name="connsiteY24" fmla="*/ 0 h 10287000"/>
              <a:gd name="connsiteX25" fmla="*/ 7105997 w 9089431"/>
              <a:gd name="connsiteY25" fmla="*/ 0 h 10287000"/>
              <a:gd name="connsiteX26" fmla="*/ 7254691 w 9089431"/>
              <a:gd name="connsiteY26" fmla="*/ 0 h 10287000"/>
              <a:gd name="connsiteX27" fmla="*/ 7395760 w 9089431"/>
              <a:gd name="connsiteY27" fmla="*/ 0 h 10287000"/>
              <a:gd name="connsiteX28" fmla="*/ 7529407 w 9089431"/>
              <a:gd name="connsiteY28" fmla="*/ 0 h 10287000"/>
              <a:gd name="connsiteX29" fmla="*/ 7775233 w 9089431"/>
              <a:gd name="connsiteY29" fmla="*/ 0 h 10287000"/>
              <a:gd name="connsiteX30" fmla="*/ 7993777 w 9089431"/>
              <a:gd name="connsiteY30" fmla="*/ 0 h 10287000"/>
              <a:gd name="connsiteX31" fmla="*/ 8186639 w 9089431"/>
              <a:gd name="connsiteY31" fmla="*/ 0 h 10287000"/>
              <a:gd name="connsiteX32" fmla="*/ 8355427 w 9089431"/>
              <a:gd name="connsiteY32" fmla="*/ 0 h 10287000"/>
              <a:gd name="connsiteX33" fmla="*/ 8501747 w 9089431"/>
              <a:gd name="connsiteY33" fmla="*/ 0 h 10287000"/>
              <a:gd name="connsiteX34" fmla="*/ 8627201 w 9089431"/>
              <a:gd name="connsiteY34" fmla="*/ 0 h 10287000"/>
              <a:gd name="connsiteX35" fmla="*/ 8733397 w 9089431"/>
              <a:gd name="connsiteY35" fmla="*/ 0 h 10287000"/>
              <a:gd name="connsiteX36" fmla="*/ 8821937 w 9089431"/>
              <a:gd name="connsiteY36" fmla="*/ 0 h 10287000"/>
              <a:gd name="connsiteX37" fmla="*/ 8894427 w 9089431"/>
              <a:gd name="connsiteY37" fmla="*/ 0 h 10287000"/>
              <a:gd name="connsiteX38" fmla="*/ 8952475 w 9089431"/>
              <a:gd name="connsiteY38" fmla="*/ 0 h 10287000"/>
              <a:gd name="connsiteX39" fmla="*/ 8997681 w 9089431"/>
              <a:gd name="connsiteY39" fmla="*/ 0 h 10287000"/>
              <a:gd name="connsiteX40" fmla="*/ 9031653 w 9089431"/>
              <a:gd name="connsiteY40" fmla="*/ 0 h 10287000"/>
              <a:gd name="connsiteX41" fmla="*/ 9055995 w 9089431"/>
              <a:gd name="connsiteY41" fmla="*/ 0 h 10287000"/>
              <a:gd name="connsiteX42" fmla="*/ 9072311 w 9089431"/>
              <a:gd name="connsiteY42" fmla="*/ 0 h 10287000"/>
              <a:gd name="connsiteX43" fmla="*/ 9087291 w 9089431"/>
              <a:gd name="connsiteY43" fmla="*/ 0 h 10287000"/>
              <a:gd name="connsiteX44" fmla="*/ 9089431 w 9089431"/>
              <a:gd name="connsiteY44" fmla="*/ 0 h 10287000"/>
              <a:gd name="connsiteX45" fmla="*/ 9089431 w 9089431"/>
              <a:gd name="connsiteY45" fmla="*/ 474708 h 10287000"/>
              <a:gd name="connsiteX46" fmla="*/ 9089431 w 9089431"/>
              <a:gd name="connsiteY46" fmla="*/ 934583 h 10287000"/>
              <a:gd name="connsiteX47" fmla="*/ 9089431 w 9089431"/>
              <a:gd name="connsiteY47" fmla="*/ 1379859 h 10287000"/>
              <a:gd name="connsiteX48" fmla="*/ 9089431 w 9089431"/>
              <a:gd name="connsiteY48" fmla="*/ 1810773 h 10287000"/>
              <a:gd name="connsiteX49" fmla="*/ 9089431 w 9089431"/>
              <a:gd name="connsiteY49" fmla="*/ 2227561 h 10287000"/>
              <a:gd name="connsiteX50" fmla="*/ 9089431 w 9089431"/>
              <a:gd name="connsiteY50" fmla="*/ 2630456 h 10287000"/>
              <a:gd name="connsiteX51" fmla="*/ 9089431 w 9089431"/>
              <a:gd name="connsiteY51" fmla="*/ 3019695 h 10287000"/>
              <a:gd name="connsiteX52" fmla="*/ 9089431 w 9089431"/>
              <a:gd name="connsiteY52" fmla="*/ 3395514 h 10287000"/>
              <a:gd name="connsiteX53" fmla="*/ 9089431 w 9089431"/>
              <a:gd name="connsiteY53" fmla="*/ 3758147 h 10287000"/>
              <a:gd name="connsiteX54" fmla="*/ 9089431 w 9089431"/>
              <a:gd name="connsiteY54" fmla="*/ 4107831 h 10287000"/>
              <a:gd name="connsiteX55" fmla="*/ 9089431 w 9089431"/>
              <a:gd name="connsiteY55" fmla="*/ 4444800 h 10287000"/>
              <a:gd name="connsiteX56" fmla="*/ 9089431 w 9089431"/>
              <a:gd name="connsiteY56" fmla="*/ 4769291 h 10287000"/>
              <a:gd name="connsiteX57" fmla="*/ 9089431 w 9089431"/>
              <a:gd name="connsiteY57" fmla="*/ 5081538 h 10287000"/>
              <a:gd name="connsiteX58" fmla="*/ 9089431 w 9089431"/>
              <a:gd name="connsiteY58" fmla="*/ 5381776 h 10287000"/>
              <a:gd name="connsiteX59" fmla="*/ 9089431 w 9089431"/>
              <a:gd name="connsiteY59" fmla="*/ 5670243 h 10287000"/>
              <a:gd name="connsiteX60" fmla="*/ 9089431 w 9089431"/>
              <a:gd name="connsiteY60" fmla="*/ 5947172 h 10287000"/>
              <a:gd name="connsiteX61" fmla="*/ 9089431 w 9089431"/>
              <a:gd name="connsiteY61" fmla="*/ 6212800 h 10287000"/>
              <a:gd name="connsiteX62" fmla="*/ 9089431 w 9089431"/>
              <a:gd name="connsiteY62" fmla="*/ 6467361 h 10287000"/>
              <a:gd name="connsiteX63" fmla="*/ 9089431 w 9089431"/>
              <a:gd name="connsiteY63" fmla="*/ 6711092 h 10287000"/>
              <a:gd name="connsiteX64" fmla="*/ 9089431 w 9089431"/>
              <a:gd name="connsiteY64" fmla="*/ 6944228 h 10287000"/>
              <a:gd name="connsiteX65" fmla="*/ 9089431 w 9089431"/>
              <a:gd name="connsiteY65" fmla="*/ 7167003 h 10287000"/>
              <a:gd name="connsiteX66" fmla="*/ 9089431 w 9089431"/>
              <a:gd name="connsiteY66" fmla="*/ 7379654 h 10287000"/>
              <a:gd name="connsiteX67" fmla="*/ 9089431 w 9089431"/>
              <a:gd name="connsiteY67" fmla="*/ 7582417 h 10287000"/>
              <a:gd name="connsiteX68" fmla="*/ 9089431 w 9089431"/>
              <a:gd name="connsiteY68" fmla="*/ 7775526 h 10287000"/>
              <a:gd name="connsiteX69" fmla="*/ 9089431 w 9089431"/>
              <a:gd name="connsiteY69" fmla="*/ 7959216 h 10287000"/>
              <a:gd name="connsiteX70" fmla="*/ 9089431 w 9089431"/>
              <a:gd name="connsiteY70" fmla="*/ 8133725 h 10287000"/>
              <a:gd name="connsiteX71" fmla="*/ 9089431 w 9089431"/>
              <a:gd name="connsiteY71" fmla="*/ 8299286 h 10287000"/>
              <a:gd name="connsiteX72" fmla="*/ 9089431 w 9089431"/>
              <a:gd name="connsiteY72" fmla="*/ 8456135 h 10287000"/>
              <a:gd name="connsiteX73" fmla="*/ 9089431 w 9089431"/>
              <a:gd name="connsiteY73" fmla="*/ 8744641 h 10287000"/>
              <a:gd name="connsiteX74" fmla="*/ 9089431 w 9089431"/>
              <a:gd name="connsiteY74" fmla="*/ 9001125 h 10287000"/>
              <a:gd name="connsiteX75" fmla="*/ 9089431 w 9089431"/>
              <a:gd name="connsiteY75" fmla="*/ 9227472 h 10287000"/>
              <a:gd name="connsiteX76" fmla="*/ 9089431 w 9089431"/>
              <a:gd name="connsiteY76" fmla="*/ 9425564 h 10287000"/>
              <a:gd name="connsiteX77" fmla="*/ 9089431 w 9089431"/>
              <a:gd name="connsiteY77" fmla="*/ 9597286 h 10287000"/>
              <a:gd name="connsiteX78" fmla="*/ 9089431 w 9089431"/>
              <a:gd name="connsiteY78" fmla="*/ 9744521 h 10287000"/>
              <a:gd name="connsiteX79" fmla="*/ 9089431 w 9089431"/>
              <a:gd name="connsiteY79" fmla="*/ 9869153 h 10287000"/>
              <a:gd name="connsiteX80" fmla="*/ 9089431 w 9089431"/>
              <a:gd name="connsiteY80" fmla="*/ 9973066 h 10287000"/>
              <a:gd name="connsiteX81" fmla="*/ 9089431 w 9089431"/>
              <a:gd name="connsiteY81" fmla="*/ 10058142 h 10287000"/>
              <a:gd name="connsiteX82" fmla="*/ 9089431 w 9089431"/>
              <a:gd name="connsiteY82" fmla="*/ 10126266 h 10287000"/>
              <a:gd name="connsiteX83" fmla="*/ 9089431 w 9089431"/>
              <a:gd name="connsiteY83" fmla="*/ 10179321 h 10287000"/>
              <a:gd name="connsiteX84" fmla="*/ 9089431 w 9089431"/>
              <a:gd name="connsiteY84" fmla="*/ 10219190 h 10287000"/>
              <a:gd name="connsiteX85" fmla="*/ 9089431 w 9089431"/>
              <a:gd name="connsiteY85" fmla="*/ 10247758 h 10287000"/>
              <a:gd name="connsiteX86" fmla="*/ 9089431 w 9089431"/>
              <a:gd name="connsiteY86" fmla="*/ 10266908 h 10287000"/>
              <a:gd name="connsiteX87" fmla="*/ 9089431 w 9089431"/>
              <a:gd name="connsiteY87" fmla="*/ 10284489 h 10287000"/>
              <a:gd name="connsiteX88" fmla="*/ 9089431 w 9089431"/>
              <a:gd name="connsiteY88" fmla="*/ 10287000 h 10287000"/>
              <a:gd name="connsiteX89" fmla="*/ 324192 w 9089431"/>
              <a:gd name="connsiteY89" fmla="*/ 10287000 h 10287000"/>
              <a:gd name="connsiteX90" fmla="*/ 324192 w 9089431"/>
              <a:gd name="connsiteY90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089431" h="10287000">
                <a:moveTo>
                  <a:pt x="324192" y="0"/>
                </a:moveTo>
                <a:lnTo>
                  <a:pt x="728676" y="0"/>
                </a:lnTo>
                <a:lnTo>
                  <a:pt x="1120521" y="0"/>
                </a:lnTo>
                <a:lnTo>
                  <a:pt x="1499928" y="0"/>
                </a:lnTo>
                <a:lnTo>
                  <a:pt x="1867097" y="0"/>
                </a:lnTo>
                <a:lnTo>
                  <a:pt x="2222228" y="0"/>
                </a:lnTo>
                <a:lnTo>
                  <a:pt x="2565523" y="0"/>
                </a:lnTo>
                <a:lnTo>
                  <a:pt x="2897182" y="0"/>
                </a:lnTo>
                <a:lnTo>
                  <a:pt x="3217406" y="0"/>
                </a:lnTo>
                <a:lnTo>
                  <a:pt x="3526395" y="0"/>
                </a:lnTo>
                <a:lnTo>
                  <a:pt x="3824349" y="0"/>
                </a:lnTo>
                <a:lnTo>
                  <a:pt x="4111470" y="0"/>
                </a:lnTo>
                <a:lnTo>
                  <a:pt x="4387959" y="0"/>
                </a:lnTo>
                <a:lnTo>
                  <a:pt x="4654015" y="0"/>
                </a:lnTo>
                <a:lnTo>
                  <a:pt x="4909839" y="0"/>
                </a:lnTo>
                <a:lnTo>
                  <a:pt x="5155633" y="0"/>
                </a:lnTo>
                <a:lnTo>
                  <a:pt x="5391596" y="0"/>
                </a:lnTo>
                <a:lnTo>
                  <a:pt x="5617929" y="0"/>
                </a:lnTo>
                <a:lnTo>
                  <a:pt x="5834833" y="0"/>
                </a:lnTo>
                <a:lnTo>
                  <a:pt x="6042509" y="0"/>
                </a:lnTo>
                <a:lnTo>
                  <a:pt x="6241156" y="0"/>
                </a:lnTo>
                <a:lnTo>
                  <a:pt x="6430977" y="0"/>
                </a:lnTo>
                <a:lnTo>
                  <a:pt x="6612170" y="0"/>
                </a:lnTo>
                <a:lnTo>
                  <a:pt x="6784938" y="0"/>
                </a:lnTo>
                <a:lnTo>
                  <a:pt x="6949480" y="0"/>
                </a:lnTo>
                <a:lnTo>
                  <a:pt x="7105997" y="0"/>
                </a:lnTo>
                <a:lnTo>
                  <a:pt x="7254691" y="0"/>
                </a:lnTo>
                <a:lnTo>
                  <a:pt x="7395760" y="0"/>
                </a:lnTo>
                <a:lnTo>
                  <a:pt x="7529407" y="0"/>
                </a:lnTo>
                <a:lnTo>
                  <a:pt x="7775233" y="0"/>
                </a:lnTo>
                <a:lnTo>
                  <a:pt x="7993777" y="0"/>
                </a:lnTo>
                <a:lnTo>
                  <a:pt x="8186639" y="0"/>
                </a:lnTo>
                <a:lnTo>
                  <a:pt x="8355427" y="0"/>
                </a:lnTo>
                <a:lnTo>
                  <a:pt x="8501747" y="0"/>
                </a:lnTo>
                <a:lnTo>
                  <a:pt x="8627201" y="0"/>
                </a:lnTo>
                <a:lnTo>
                  <a:pt x="8733397" y="0"/>
                </a:lnTo>
                <a:lnTo>
                  <a:pt x="8821937" y="0"/>
                </a:lnTo>
                <a:lnTo>
                  <a:pt x="8894427" y="0"/>
                </a:lnTo>
                <a:lnTo>
                  <a:pt x="8952475" y="0"/>
                </a:lnTo>
                <a:lnTo>
                  <a:pt x="8997681" y="0"/>
                </a:lnTo>
                <a:lnTo>
                  <a:pt x="9031653" y="0"/>
                </a:lnTo>
                <a:lnTo>
                  <a:pt x="9055995" y="0"/>
                </a:lnTo>
                <a:lnTo>
                  <a:pt x="9072311" y="0"/>
                </a:lnTo>
                <a:lnTo>
                  <a:pt x="9087291" y="0"/>
                </a:lnTo>
                <a:lnTo>
                  <a:pt x="9089431" y="0"/>
                </a:lnTo>
                <a:lnTo>
                  <a:pt x="9089431" y="474708"/>
                </a:lnTo>
                <a:lnTo>
                  <a:pt x="9089431" y="934583"/>
                </a:lnTo>
                <a:lnTo>
                  <a:pt x="9089431" y="1379859"/>
                </a:lnTo>
                <a:lnTo>
                  <a:pt x="9089431" y="1810773"/>
                </a:lnTo>
                <a:lnTo>
                  <a:pt x="9089431" y="2227561"/>
                </a:lnTo>
                <a:lnTo>
                  <a:pt x="9089431" y="2630456"/>
                </a:lnTo>
                <a:lnTo>
                  <a:pt x="9089431" y="3019695"/>
                </a:lnTo>
                <a:lnTo>
                  <a:pt x="9089431" y="3395514"/>
                </a:lnTo>
                <a:lnTo>
                  <a:pt x="9089431" y="3758147"/>
                </a:lnTo>
                <a:lnTo>
                  <a:pt x="9089431" y="4107831"/>
                </a:lnTo>
                <a:lnTo>
                  <a:pt x="9089431" y="4444800"/>
                </a:lnTo>
                <a:lnTo>
                  <a:pt x="9089431" y="4769291"/>
                </a:lnTo>
                <a:lnTo>
                  <a:pt x="9089431" y="5081538"/>
                </a:lnTo>
                <a:lnTo>
                  <a:pt x="9089431" y="5381776"/>
                </a:lnTo>
                <a:lnTo>
                  <a:pt x="9089431" y="5670243"/>
                </a:lnTo>
                <a:lnTo>
                  <a:pt x="9089431" y="5947172"/>
                </a:lnTo>
                <a:lnTo>
                  <a:pt x="9089431" y="6212800"/>
                </a:lnTo>
                <a:lnTo>
                  <a:pt x="9089431" y="6467361"/>
                </a:lnTo>
                <a:lnTo>
                  <a:pt x="9089431" y="6711092"/>
                </a:lnTo>
                <a:lnTo>
                  <a:pt x="9089431" y="6944228"/>
                </a:lnTo>
                <a:lnTo>
                  <a:pt x="9089431" y="7167003"/>
                </a:lnTo>
                <a:lnTo>
                  <a:pt x="9089431" y="7379654"/>
                </a:lnTo>
                <a:lnTo>
                  <a:pt x="9089431" y="7582417"/>
                </a:lnTo>
                <a:lnTo>
                  <a:pt x="9089431" y="7775526"/>
                </a:lnTo>
                <a:lnTo>
                  <a:pt x="9089431" y="7959216"/>
                </a:lnTo>
                <a:lnTo>
                  <a:pt x="9089431" y="8133725"/>
                </a:lnTo>
                <a:lnTo>
                  <a:pt x="9089431" y="8299286"/>
                </a:lnTo>
                <a:lnTo>
                  <a:pt x="9089431" y="8456135"/>
                </a:lnTo>
                <a:lnTo>
                  <a:pt x="9089431" y="8744641"/>
                </a:lnTo>
                <a:lnTo>
                  <a:pt x="9089431" y="9001125"/>
                </a:lnTo>
                <a:lnTo>
                  <a:pt x="9089431" y="9227472"/>
                </a:lnTo>
                <a:lnTo>
                  <a:pt x="9089431" y="9425564"/>
                </a:lnTo>
                <a:lnTo>
                  <a:pt x="9089431" y="9597286"/>
                </a:lnTo>
                <a:lnTo>
                  <a:pt x="9089431" y="9744521"/>
                </a:lnTo>
                <a:lnTo>
                  <a:pt x="9089431" y="9869153"/>
                </a:lnTo>
                <a:lnTo>
                  <a:pt x="9089431" y="9973066"/>
                </a:lnTo>
                <a:lnTo>
                  <a:pt x="9089431" y="10058142"/>
                </a:lnTo>
                <a:lnTo>
                  <a:pt x="9089431" y="10126266"/>
                </a:lnTo>
                <a:lnTo>
                  <a:pt x="9089431" y="10179321"/>
                </a:lnTo>
                <a:lnTo>
                  <a:pt x="9089431" y="10219190"/>
                </a:lnTo>
                <a:lnTo>
                  <a:pt x="9089431" y="10247758"/>
                </a:lnTo>
                <a:lnTo>
                  <a:pt x="9089431" y="10266908"/>
                </a:lnTo>
                <a:lnTo>
                  <a:pt x="9089431" y="10284489"/>
                </a:lnTo>
                <a:lnTo>
                  <a:pt x="9089431" y="10287000"/>
                </a:lnTo>
                <a:lnTo>
                  <a:pt x="324192" y="10287000"/>
                </a:lnTo>
                <a:cubicBezTo>
                  <a:pt x="-1311351" y="6365875"/>
                  <a:pt x="3960496" y="3810000"/>
                  <a:pt x="3241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289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229610" cy="10287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0" y="754418"/>
            <a:ext cx="8229600" cy="914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386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2801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17453"/>
            <a:ext cx="16459200" cy="7132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90" y="9532572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A904-F81F-4843-9A8D-05C55C1EF526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0" y="9532572"/>
            <a:ext cx="5486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5910" y="9532572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9E18-6253-43FE-B52C-251CEB3AE2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  <p:sldLayoutId id="2147483681" r:id="rId3"/>
    <p:sldLayoutId id="2147483696" r:id="rId4"/>
    <p:sldLayoutId id="2147483702" r:id="rId5"/>
    <p:sldLayoutId id="2147483678" r:id="rId6"/>
    <p:sldLayoutId id="2147483676" r:id="rId7"/>
    <p:sldLayoutId id="2147483679" r:id="rId8"/>
    <p:sldLayoutId id="2147483680" r:id="rId9"/>
    <p:sldLayoutId id="2147483686" r:id="rId10"/>
    <p:sldLayoutId id="2147483704" r:id="rId11"/>
    <p:sldLayoutId id="2147483687" r:id="rId12"/>
    <p:sldLayoutId id="2147483689" r:id="rId13"/>
    <p:sldLayoutId id="2147483690" r:id="rId14"/>
    <p:sldLayoutId id="2147483691" r:id="rId15"/>
    <p:sldLayoutId id="2147483692" r:id="rId16"/>
    <p:sldLayoutId id="2147483712" r:id="rId17"/>
    <p:sldLayoutId id="2147483713" r:id="rId18"/>
    <p:sldLayoutId id="2147483714" r:id="rId19"/>
    <p:sldLayoutId id="2147483706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698" r:id="rId28"/>
    <p:sldLayoutId id="2147483701" r:id="rId29"/>
    <p:sldLayoutId id="2147483722" r:id="rId30"/>
    <p:sldLayoutId id="2147483723" r:id="rId31"/>
    <p:sldLayoutId id="2147483724" r:id="rId32"/>
    <p:sldLayoutId id="2147483725" r:id="rId33"/>
    <p:sldLayoutId id="2147483671" r:id="rId34"/>
    <p:sldLayoutId id="2147483668" r:id="rId35"/>
    <p:sldLayoutId id="2147483669" r:id="rId36"/>
    <p:sldLayoutId id="2147483670" r:id="rId37"/>
    <p:sldLayoutId id="2147483672" r:id="rId38"/>
    <p:sldLayoutId id="2147483673" r:id="rId39"/>
    <p:sldLayoutId id="2147483685" r:id="rId40"/>
    <p:sldLayoutId id="2147483684" r:id="rId41"/>
    <p:sldLayoutId id="2147483726" r:id="rId42"/>
  </p:sldLayoutIdLst>
  <p:transition spd="slow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ablona_top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" y="9525"/>
            <a:ext cx="18278474" cy="153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 userDrawn="1"/>
        </p:nvSpPr>
        <p:spPr>
          <a:xfrm>
            <a:off x="5107915" y="1785057"/>
            <a:ext cx="59608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200" b="1" dirty="0">
                <a:solidFill>
                  <a:prstClr val="black"/>
                </a:solidFill>
                <a:cs typeface="Arial" charset="0"/>
                <a:sym typeface="Lucida Grande" charset="0"/>
              </a:rPr>
              <a:t>Deklarace konfliktu zájmů</a:t>
            </a:r>
            <a:endParaRPr lang="en-US" sz="4200" b="1" dirty="0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8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137153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137153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48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13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177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43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07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72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38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002" indent="-342882" algn="l" defTabSz="13715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3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295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59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25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59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354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20" algn="l" defTabSz="137153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emf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7.png"/><Relationship Id="rId4" Type="http://schemas.openxmlformats.org/officeDocument/2006/relationships/video" Target="../media/media2.wm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jpeg"/><Relationship Id="rId3" Type="http://schemas.microsoft.com/office/2007/relationships/media" Target="../media/media4.avi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4.jpeg"/><Relationship Id="rId2" Type="http://schemas.openxmlformats.org/officeDocument/2006/relationships/video" Target="../media/media3.avi"/><Relationship Id="rId16" Type="http://schemas.openxmlformats.org/officeDocument/2006/relationships/image" Target="../media/image28.png"/><Relationship Id="rId1" Type="http://schemas.microsoft.com/office/2007/relationships/media" Target="../media/media3.avi"/><Relationship Id="rId6" Type="http://schemas.openxmlformats.org/officeDocument/2006/relationships/video" Target="../media/media5.avi"/><Relationship Id="rId11" Type="http://schemas.openxmlformats.org/officeDocument/2006/relationships/image" Target="../media/image23.jpeg"/><Relationship Id="rId5" Type="http://schemas.microsoft.com/office/2007/relationships/media" Target="../media/media5.avi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video" Target="../media/media4.avi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om/url?sa=i&amp;rct=j&amp;q=&amp;esrc=s&amp;source=images&amp;cd=&amp;cad=rja&amp;uact=8&amp;ved=2ahUKEwjEkZL8177bAhVJUhQKHX06AwgQjRx6BAgBEAU&amp;url=https://magazin.travelportal.cz/2016/08/01/vykrik-slavny-obraz-silenec/&amp;psig=AOvVaw3qf7AjmOz_WcZu0TLb9TpR&amp;ust=1528362438889169" TargetMode="Externa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1.pn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9"/>
          <a:stretch/>
        </p:blipFill>
        <p:spPr>
          <a:xfrm>
            <a:off x="182977" y="114354"/>
            <a:ext cx="7326187" cy="1014972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135807" y="4063380"/>
            <a:ext cx="8361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 po infarktu myokardu - nebojme se nízkých hladin LDL-cholesterolu</a:t>
            </a:r>
            <a:endParaRPr lang="en-US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Condensed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0" y="6367636"/>
            <a:ext cx="6772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Martin Hutyra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1. </a:t>
            </a:r>
            <a:r>
              <a:rPr lang="cs-CZ" sz="2400" dirty="0">
                <a:solidFill>
                  <a:schemeClr val="bg1"/>
                </a:solidFill>
              </a:rPr>
              <a:t>interní klinika – kardiologická, FN a LF UP </a:t>
            </a:r>
            <a:r>
              <a:rPr lang="cs-CZ" sz="2400" dirty="0" smtClean="0">
                <a:solidFill>
                  <a:schemeClr val="bg1"/>
                </a:solidFill>
              </a:rPr>
              <a:t>Olomouc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144000" y="2217452"/>
            <a:ext cx="9144000" cy="182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64" y="2815348"/>
            <a:ext cx="2547710" cy="66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424" y="2551212"/>
            <a:ext cx="3140455" cy="1185412"/>
          </a:xfrm>
          <a:prstGeom prst="rect">
            <a:avLst/>
          </a:prstGeom>
        </p:spPr>
      </p:pic>
      <p:pic>
        <p:nvPicPr>
          <p:cNvPr id="9" name="Obrázek 8" descr="top_i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267575"/>
            <a:ext cx="18288000" cy="3019425"/>
          </a:xfrm>
          <a:prstGeom prst="rect">
            <a:avLst/>
          </a:prstGeom>
        </p:spPr>
      </p:pic>
      <p:sp>
        <p:nvSpPr>
          <p:cNvPr id="10" name="TextBox 17"/>
          <p:cNvSpPr txBox="1"/>
          <p:nvPr/>
        </p:nvSpPr>
        <p:spPr>
          <a:xfrm>
            <a:off x="0" y="9968036"/>
            <a:ext cx="2076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smtClean="0">
                <a:solidFill>
                  <a:schemeClr val="bg1"/>
                </a:solidFill>
              </a:rPr>
              <a:t>Podpořeno firmou </a:t>
            </a:r>
            <a:r>
              <a:rPr lang="cs-CZ" sz="1400" i="1" dirty="0" err="1" smtClean="0">
                <a:solidFill>
                  <a:schemeClr val="bg1"/>
                </a:solidFill>
              </a:rPr>
              <a:t>Amgen</a:t>
            </a:r>
            <a:endParaRPr lang="cs-CZ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95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366504" cy="914400"/>
          </a:xfrm>
        </p:spPr>
        <p:txBody>
          <a:bodyPr>
            <a:normAutofit/>
          </a:bodyPr>
          <a:lstStyle/>
          <a:p>
            <a:r>
              <a:rPr lang="cs-CZ" sz="4900" b="1" dirty="0">
                <a:solidFill>
                  <a:srgbClr val="4B7F9B"/>
                </a:solidFill>
              </a:rPr>
              <a:t>Snížení rizika KV onemocnění při snížení LDL-</a:t>
            </a:r>
            <a:r>
              <a:rPr lang="cs-CZ" sz="4900" b="1" dirty="0" err="1">
                <a:solidFill>
                  <a:srgbClr val="4B7F9B"/>
                </a:solidFill>
              </a:rPr>
              <a:t>cholestrolu</a:t>
            </a:r>
            <a:endParaRPr lang="en-US" sz="4900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Picture 6" descr="Cover">
            <a:extLst>
              <a:ext uri="{FF2B5EF4-FFF2-40B4-BE49-F238E27FC236}">
                <a16:creationId xmlns:a16="http://schemas.microsoft.com/office/drawing/2014/main" xmlns="" id="{3A23A1EC-AAC5-439E-931F-8D36E429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8" y="1510612"/>
            <a:ext cx="11881320" cy="776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6EEBCA96-F3CE-4E63-B0A8-FFD64898F206}"/>
              </a:ext>
            </a:extLst>
          </p:cNvPr>
          <p:cNvSpPr/>
          <p:nvPr/>
        </p:nvSpPr>
        <p:spPr>
          <a:xfrm>
            <a:off x="10152112" y="9223165"/>
            <a:ext cx="8370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2000" dirty="0" err="1"/>
              <a:t>Eur</a:t>
            </a:r>
            <a:r>
              <a:rPr lang="en-US" altLang="cs-CZ" sz="2000" dirty="0"/>
              <a:t> Heart J. 2017;38(32):2459-2472. doi:10.1093/</a:t>
            </a:r>
            <a:r>
              <a:rPr lang="en-US" altLang="cs-CZ" sz="2000" dirty="0" err="1"/>
              <a:t>eurheartj</a:t>
            </a:r>
            <a:r>
              <a:rPr lang="en-US" altLang="cs-CZ" sz="2000" dirty="0"/>
              <a:t>/ehx144</a:t>
            </a:r>
          </a:p>
        </p:txBody>
      </p:sp>
    </p:spTree>
    <p:extLst>
      <p:ext uri="{BB962C8B-B14F-4D97-AF65-F5344CB8AC3E}">
        <p14:creationId xmlns:p14="http://schemas.microsoft.com/office/powerpoint/2010/main" val="40282875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294496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Riziko </a:t>
            </a:r>
            <a:r>
              <a:rPr lang="cs-CZ" b="1" dirty="0" err="1">
                <a:solidFill>
                  <a:srgbClr val="4B7F9B"/>
                </a:solidFill>
              </a:rPr>
              <a:t>rekurence</a:t>
            </a:r>
            <a:r>
              <a:rPr lang="cs-CZ" b="1" dirty="0">
                <a:solidFill>
                  <a:srgbClr val="4B7F9B"/>
                </a:solidFill>
              </a:rPr>
              <a:t> KV příhod kontinuálně narůstá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157BF1CF-5316-45AA-BD09-3BD2E5D23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3034" t="20601" r="12594" b="22000"/>
          <a:stretch/>
        </p:blipFill>
        <p:spPr>
          <a:xfrm>
            <a:off x="914400" y="1975148"/>
            <a:ext cx="16459111" cy="714550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6838C589-A133-4469-AB07-C783F8A9CC2D}"/>
              </a:ext>
            </a:extLst>
          </p:cNvPr>
          <p:cNvSpPr/>
          <p:nvPr/>
        </p:nvSpPr>
        <p:spPr>
          <a:xfrm>
            <a:off x="14400584" y="4783460"/>
            <a:ext cx="2016224" cy="26642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0629D818-EBA2-4CDE-AB8C-F8FEADBF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10" y="9315461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 err="1"/>
              <a:t>Abtan</a:t>
            </a:r>
            <a:r>
              <a:rPr lang="cs-CZ" sz="2000" dirty="0"/>
              <a:t> J, et al.</a:t>
            </a:r>
            <a:r>
              <a:rPr lang="it-IT" sz="2000" dirty="0"/>
              <a:t> </a:t>
            </a:r>
            <a:r>
              <a:rPr lang="it-IT" sz="2000" dirty="0" err="1"/>
              <a:t>Clin</a:t>
            </a:r>
            <a:r>
              <a:rPr lang="it-IT" sz="2000" dirty="0"/>
              <a:t> </a:t>
            </a:r>
            <a:r>
              <a:rPr lang="it-IT" sz="2000" dirty="0" err="1"/>
              <a:t>Cardiol</a:t>
            </a:r>
            <a:r>
              <a:rPr lang="it-IT" sz="2000" dirty="0"/>
              <a:t>. 2016 Nov;39(11):670-677. </a:t>
            </a:r>
            <a:r>
              <a:rPr lang="it-IT" sz="2000" dirty="0" err="1"/>
              <a:t>doi</a:t>
            </a:r>
            <a:r>
              <a:rPr lang="it-IT" sz="2000" dirty="0"/>
              <a:t>: 10.1002/clc.22583</a:t>
            </a:r>
            <a:r>
              <a:rPr lang="cs-CZ" sz="2000" dirty="0"/>
              <a:t>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57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B2D9E0F4-7921-45D2-9429-1F3329403D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926" t="8701" r="18107" b="19900"/>
          <a:stretch/>
        </p:blipFill>
        <p:spPr>
          <a:xfrm>
            <a:off x="2552923" y="895028"/>
            <a:ext cx="12371678" cy="7647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xmlns="" id="{5FA5E34F-3454-46BB-A39E-44A17FC6F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10" y="9167163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/>
              <a:t>Ošťádal P et al. </a:t>
            </a:r>
            <a:r>
              <a:rPr lang="cs-CZ" sz="2000" dirty="0" err="1"/>
              <a:t>Cor</a:t>
            </a:r>
            <a:r>
              <a:rPr lang="cs-CZ" sz="2000" dirty="0"/>
              <a:t> </a:t>
            </a:r>
            <a:r>
              <a:rPr lang="cs-CZ" sz="2000" dirty="0" err="1"/>
              <a:t>Vasa</a:t>
            </a:r>
            <a:r>
              <a:rPr lang="cs-CZ" sz="2000" dirty="0"/>
              <a:t> 2019; 61: e471–e480.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65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798552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Doporučení pro dlouhodobou péči o nemocné po IM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Organizace dlouhodobé péče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 err="1"/>
              <a:t>Antiagregační</a:t>
            </a:r>
            <a:r>
              <a:rPr lang="cs-CZ" sz="4000" dirty="0"/>
              <a:t> léčba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 err="1"/>
              <a:t>Hypolipidemika</a:t>
            </a:r>
            <a:endParaRPr lang="cs-CZ" sz="4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Krevní tlak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Fibrilace síní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Diabetes </a:t>
            </a:r>
            <a:r>
              <a:rPr lang="cs-CZ" sz="4000" dirty="0" err="1"/>
              <a:t>mellitus</a:t>
            </a:r>
            <a:endParaRPr lang="cs-CZ" sz="4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Závislost na tabáku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Dietní opatření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4000" dirty="0"/>
              <a:t>Fyzická aktivita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C277ABFB-0A93-41EB-A8D7-467D0F2E5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10" y="9167163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/>
              <a:t>Ošťádal P et al. </a:t>
            </a:r>
            <a:r>
              <a:rPr lang="cs-CZ" sz="2000" dirty="0" err="1"/>
              <a:t>Cor</a:t>
            </a:r>
            <a:r>
              <a:rPr lang="cs-CZ" sz="2000" dirty="0"/>
              <a:t> </a:t>
            </a:r>
            <a:r>
              <a:rPr lang="cs-CZ" sz="2000" dirty="0" err="1"/>
              <a:t>Vasa</a:t>
            </a:r>
            <a:r>
              <a:rPr lang="cs-CZ" sz="2000" dirty="0"/>
              <a:t> 2019; 61: e471–e480.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64960718-0EB6-4AD5-96D4-15F3103DC3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7399" t="23866" r="31101" b="23400"/>
          <a:stretch/>
        </p:blipFill>
        <p:spPr>
          <a:xfrm>
            <a:off x="9864080" y="2123733"/>
            <a:ext cx="6984776" cy="65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20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Kontrola </a:t>
            </a:r>
            <a:r>
              <a:rPr lang="cs-CZ" b="1" dirty="0" err="1">
                <a:solidFill>
                  <a:srgbClr val="4B7F9B"/>
                </a:solidFill>
              </a:rPr>
              <a:t>lipidogramu</a:t>
            </a:r>
            <a:r>
              <a:rPr lang="cs-CZ" b="1" dirty="0">
                <a:solidFill>
                  <a:srgbClr val="4B7F9B"/>
                </a:solidFill>
              </a:rPr>
              <a:t> - frekvence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Výchozí hodnota </a:t>
            </a:r>
            <a:r>
              <a:rPr lang="cs-CZ" sz="3200" b="1" dirty="0" err="1"/>
              <a:t>lipidogramu</a:t>
            </a:r>
            <a:r>
              <a:rPr lang="cs-CZ" sz="3200" dirty="0"/>
              <a:t> – co nejdříve v akutní fázi IM (bez ohledu na lačnění)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První kontrola</a:t>
            </a:r>
            <a:r>
              <a:rPr lang="cs-CZ" sz="3200" dirty="0"/>
              <a:t> – 4-6 týdnů po IM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Další kontroly (zaměření na cíloví hodnoty LDL-cholesterolu)</a:t>
            </a:r>
          </a:p>
          <a:p>
            <a:pPr marL="10287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za 3 měsíce</a:t>
            </a:r>
          </a:p>
          <a:p>
            <a:pPr marL="10287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za 6 měsíců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Při </a:t>
            </a:r>
            <a:r>
              <a:rPr lang="cs-CZ" sz="3200" b="1" dirty="0"/>
              <a:t>stabilizovaném stavu 1x ročně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dirty="0"/>
              <a:t>Při </a:t>
            </a:r>
            <a:r>
              <a:rPr lang="cs-CZ" sz="3200" b="1" dirty="0"/>
              <a:t>změně </a:t>
            </a:r>
            <a:r>
              <a:rPr lang="cs-CZ" sz="3200" b="1" dirty="0" err="1"/>
              <a:t>hypolipidemické</a:t>
            </a:r>
            <a:r>
              <a:rPr lang="cs-CZ" sz="3200" b="1" dirty="0"/>
              <a:t> léčby</a:t>
            </a:r>
            <a:r>
              <a:rPr lang="cs-CZ" sz="3200" dirty="0"/>
              <a:t> – za 8 týdnů po úpravě medikace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57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4BB8E987-B3DC-4685-808E-531CE20340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5408" y="589919"/>
            <a:ext cx="10657184" cy="8404268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031D12C3-B264-49E5-A348-C9AA5DEDBD23}"/>
              </a:ext>
            </a:extLst>
          </p:cNvPr>
          <p:cNvSpPr/>
          <p:nvPr/>
        </p:nvSpPr>
        <p:spPr>
          <a:xfrm>
            <a:off x="9003342" y="9284683"/>
            <a:ext cx="8370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dirty="0"/>
              <a:t>European Heart Journal (2019) 00, 178</a:t>
            </a:r>
            <a:r>
              <a:rPr lang="cs-CZ" sz="1800" dirty="0"/>
              <a:t>. doi:10.1093/</a:t>
            </a:r>
            <a:r>
              <a:rPr lang="cs-CZ" sz="1800" dirty="0" err="1"/>
              <a:t>eurheartj</a:t>
            </a:r>
            <a:r>
              <a:rPr lang="cs-CZ" sz="1800" dirty="0"/>
              <a:t>/ehz455</a:t>
            </a:r>
            <a:endParaRPr lang="en-US" altLang="cs-CZ" sz="1400" dirty="0"/>
          </a:p>
        </p:txBody>
      </p:sp>
    </p:spTree>
    <p:extLst>
      <p:ext uri="{BB962C8B-B14F-4D97-AF65-F5344CB8AC3E}">
        <p14:creationId xmlns:p14="http://schemas.microsoft.com/office/powerpoint/2010/main" val="9596394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4988"/>
            <a:ext cx="128016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B7F9B"/>
                </a:solidFill>
              </a:rPr>
              <a:t>2019 E</a:t>
            </a:r>
            <a:r>
              <a:rPr lang="cs-CZ" b="1" dirty="0">
                <a:solidFill>
                  <a:srgbClr val="4B7F9B"/>
                </a:solidFill>
              </a:rPr>
              <a:t>SC/EAS</a:t>
            </a:r>
            <a:r>
              <a:rPr lang="en-US" b="1" dirty="0">
                <a:solidFill>
                  <a:srgbClr val="4B7F9B"/>
                </a:solidFill>
              </a:rPr>
              <a:t> guidelines</a:t>
            </a:r>
            <a:r>
              <a:rPr lang="cs-CZ" b="1" dirty="0">
                <a:solidFill>
                  <a:srgbClr val="4B7F9B"/>
                </a:solidFill>
              </a:rPr>
              <a:t> -</a:t>
            </a:r>
            <a:r>
              <a:rPr lang="en-US" b="1" dirty="0">
                <a:solidFill>
                  <a:srgbClr val="4B7F9B"/>
                </a:solidFill>
              </a:rPr>
              <a:t> </a:t>
            </a:r>
            <a:r>
              <a:rPr lang="cs-CZ" b="1" dirty="0">
                <a:solidFill>
                  <a:srgbClr val="4B7F9B"/>
                </a:solidFill>
              </a:rPr>
              <a:t>kategorie dle KV</a:t>
            </a:r>
            <a:r>
              <a:rPr lang="en-US" b="1" dirty="0">
                <a:solidFill>
                  <a:srgbClr val="4B7F9B"/>
                </a:solidFill>
              </a:rPr>
              <a:t> </a:t>
            </a:r>
            <a:r>
              <a:rPr lang="en-US" b="1" dirty="0" err="1">
                <a:solidFill>
                  <a:srgbClr val="4B7F9B"/>
                </a:solidFill>
              </a:rPr>
              <a:t>ri</a:t>
            </a:r>
            <a:r>
              <a:rPr lang="cs-CZ" b="1" dirty="0">
                <a:solidFill>
                  <a:srgbClr val="4B7F9B"/>
                </a:solidFill>
              </a:rPr>
              <a:t>zika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xmlns="" id="{1C8550BC-C423-400A-B19D-9B6CFD58E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180788"/>
              </p:ext>
            </p:extLst>
          </p:nvPr>
        </p:nvGraphicFramePr>
        <p:xfrm>
          <a:off x="727173" y="1471092"/>
          <a:ext cx="16833564" cy="7802880"/>
        </p:xfrm>
        <a:graphic>
          <a:graphicData uri="http://schemas.openxmlformats.org/drawingml/2006/table">
            <a:tbl>
              <a:tblPr firstRow="1" bandRow="1"/>
              <a:tblGrid>
                <a:gridCol w="5249511">
                  <a:extLst>
                    <a:ext uri="{9D8B030D-6E8A-4147-A177-3AD203B41FA5}">
                      <a16:colId xmlns:a16="http://schemas.microsoft.com/office/drawing/2014/main" xmlns="" val="1442321782"/>
                    </a:ext>
                  </a:extLst>
                </a:gridCol>
                <a:gridCol w="4596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4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73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37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Ve</a:t>
                      </a:r>
                      <a:r>
                        <a:rPr lang="cs-CZ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lmi</a:t>
                      </a:r>
                      <a:r>
                        <a:rPr lang="cs-CZ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 vysoké riziko</a:t>
                      </a:r>
                      <a:endParaRPr lang="en-GB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cs-CZ" sz="2800" dirty="0">
                          <a:solidFill>
                            <a:schemeClr val="bg1"/>
                          </a:solidFill>
                          <a:latin typeface="+mn-lt"/>
                        </a:rPr>
                        <a:t>Vysoké riziko</a:t>
                      </a:r>
                      <a:endParaRPr lang="en-GB" sz="2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1E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cs-CZ" sz="2800" dirty="0">
                          <a:solidFill>
                            <a:schemeClr val="tx1"/>
                          </a:solidFill>
                          <a:latin typeface="+mn-lt"/>
                        </a:rPr>
                        <a:t>Střední riziko</a:t>
                      </a:r>
                      <a:endParaRPr lang="en-GB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62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cs-CZ" sz="2800" dirty="0">
                          <a:solidFill>
                            <a:schemeClr val="tx1"/>
                          </a:solidFill>
                          <a:latin typeface="+mn-lt"/>
                        </a:rPr>
                        <a:t>Nízké riziko</a:t>
                      </a:r>
                      <a:endParaRPr lang="en-GB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2880" marR="182880" marT="91440" marB="9144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509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Lidé s: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Klinicky anebo zobrazovací metodou prokázanou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aterosklerot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. KV onemocněním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AS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V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O). Prokázané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AS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V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zahrnuje předchozí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AK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S (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IM nebo 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nestab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. AP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), stab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ilní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AP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,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koronární 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revaskularizace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(PCI, CABG, a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jiné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arteri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ální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revaskularizace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),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CMP a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TIA, a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ICHDK.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Zobrazovací metodou jednoznačně prokázaný nález ASKVO musí predikovat klinickou příhodu, jako je plát na koronární angiografii nebo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CT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(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vícečetné postižení koronárních tepen, 2 velké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epi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k</a:t>
                      </a:r>
                      <a:r>
                        <a:rPr lang="en-US" sz="2000" b="1" dirty="0" err="1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ardi</a:t>
                      </a:r>
                      <a:r>
                        <a:rPr lang="cs-CZ" sz="2000" b="1" dirty="0" err="1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ální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tepny se stenózou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&gt;50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%), 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nebo USG karotid</a:t>
                      </a:r>
                      <a:endParaRPr lang="en-US" sz="20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DM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s orgánovým postižením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,*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anebo přítomnost nejméně 3 velkých 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riz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. faktorů</a:t>
                      </a:r>
                      <a:r>
                        <a:rPr lang="en-US" sz="2000" b="1" dirty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aneb časně vzniklý DM I. typu s dobou trvání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&gt;20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let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Závažná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CKD (eGFR &lt;30 m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l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/min/1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,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73 m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SCORE ≥10%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pro 10leté riziko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fat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ální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V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příhody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FH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s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AS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K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V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O nebo jiným velkým rizikovým faktorem</a:t>
                      </a:r>
                      <a:endParaRPr lang="en-US" sz="20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cs-CZ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Lidé s</a:t>
                      </a:r>
                      <a:r>
                        <a:rPr lang="en-GB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: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Významně zvýšeným jedním rizikovým faktorem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,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zejména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TC &gt;8 mmol/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l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, LDL-C &gt;4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,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9 mmol/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l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, nebo TK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n-lt"/>
                          <a:ea typeface="Helvetica"/>
                          <a:cs typeface="Helvetica"/>
                        </a:rPr>
                        <a:t>≥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180/110 mmHg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Pa</a:t>
                      </a:r>
                      <a:r>
                        <a:rPr lang="cs-CZ" sz="2000" b="1" dirty="0" err="1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cienti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s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FH 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bez dalších velkých rizikových faktorů</a:t>
                      </a:r>
                      <a:endParaRPr lang="en-US" sz="20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Pa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+mn-lt"/>
                        </a:rPr>
                        <a:t>cienti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DM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bez orgánového poškození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,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s </a:t>
                      </a:r>
                      <a:r>
                        <a:rPr lang="cs-CZ" sz="20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dobou 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trvání 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DM</a:t>
                      </a:r>
                      <a:r>
                        <a:rPr lang="en-US" sz="2000" b="1" baseline="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Helvetica"/>
                          <a:cs typeface="Helvetica"/>
                        </a:rPr>
                        <a:t>≥</a:t>
                      </a:r>
                      <a:r>
                        <a:rPr lang="en-US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10 </a:t>
                      </a:r>
                      <a:r>
                        <a:rPr lang="cs-CZ" sz="20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+mn-lt"/>
                        </a:rPr>
                        <a:t>let nebo s dalším rizikovým faktorem</a:t>
                      </a:r>
                      <a:endParaRPr lang="en-US" sz="20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Středně závažná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 CKD (eGFR 30—59 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l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/min/1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,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73 m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SCORE ≥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% and &lt;10% </a:t>
                      </a:r>
                      <a:r>
                        <a:rPr lang="cs-CZ" sz="2000" kern="1200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pro 10leté riziko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 fat</a:t>
                      </a:r>
                      <a:r>
                        <a:rPr lang="cs-CZ" sz="2000" kern="1200" dirty="0" err="1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ální</a:t>
                      </a:r>
                      <a:r>
                        <a:rPr lang="cs-CZ" sz="2000" kern="1200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 K</a:t>
                      </a:r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V</a:t>
                      </a:r>
                      <a:r>
                        <a:rPr lang="cs-CZ" sz="2000" kern="1200" dirty="0">
                          <a:solidFill>
                            <a:schemeClr val="bg1"/>
                          </a:solidFill>
                          <a:latin typeface="Helvetica"/>
                          <a:ea typeface="Helvetica"/>
                          <a:cs typeface="Helvetica"/>
                        </a:rPr>
                        <a:t> příhody</a:t>
                      </a:r>
                      <a:endParaRPr lang="en-US" sz="2000" kern="1200" dirty="0">
                        <a:solidFill>
                          <a:schemeClr val="bg1"/>
                        </a:solidFill>
                        <a:latin typeface="Helvetica"/>
                        <a:ea typeface="Helvetica"/>
                        <a:cs typeface="Helvetic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GB" sz="2000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1E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285750" marR="0" lvl="0" indent="-285750" algn="l" defTabSz="3809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Mladí pacienti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 DM I. typu do 3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let věku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; DM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II. typu do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let věku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 trváním diabetu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let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cs-CZ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bez dalších rizikových faktorů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marR="0" lvl="0" indent="-285750" algn="l" defTabSz="3809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SCORE ≥1 % and &lt;5% 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pro 10leté riziko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fat</a:t>
                      </a:r>
                      <a:r>
                        <a:rPr lang="cs-CZ" sz="20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ální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K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V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příhody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62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marL="285750" marR="0" lvl="0" indent="-285750" algn="l" defTabSz="3809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Helvetica"/>
                          <a:cs typeface="Helvetica"/>
                        </a:rPr>
                        <a:t>SCORE &lt;1% 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pro 10leté riziko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fat</a:t>
                      </a:r>
                      <a:r>
                        <a:rPr lang="cs-CZ" sz="2000" b="1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ální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K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V</a:t>
                      </a:r>
                      <a:r>
                        <a:rPr lang="cs-CZ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</a:rPr>
                        <a:t> příhody</a:t>
                      </a:r>
                      <a:endParaRPr kumimoji="0" lang="en-US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Helvetica"/>
                        <a:cs typeface="Helvetica"/>
                      </a:endParaRPr>
                    </a:p>
                  </a:txBody>
                  <a:tcPr marL="182880" marR="182880" marT="91440" marB="9144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7B79B90A-E7DC-4ECD-B0D6-D7FC8BD875CB}"/>
              </a:ext>
            </a:extLst>
          </p:cNvPr>
          <p:cNvSpPr txBox="1">
            <a:spLocks/>
          </p:cNvSpPr>
          <p:nvPr/>
        </p:nvSpPr>
        <p:spPr>
          <a:xfrm>
            <a:off x="697615" y="9404965"/>
            <a:ext cx="17373511" cy="568905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</a:rPr>
              <a:t>*D</a:t>
            </a:r>
            <a:r>
              <a:rPr lang="en-US" dirty="0" err="1">
                <a:solidFill>
                  <a:srgbClr val="000000"/>
                </a:solidFill>
              </a:rPr>
              <a:t>efined</a:t>
            </a:r>
            <a:r>
              <a:rPr lang="en-US" dirty="0">
                <a:solidFill>
                  <a:srgbClr val="000000"/>
                </a:solidFill>
              </a:rPr>
              <a:t> as microalbuminuria, retinopathy, or neuropathy.</a:t>
            </a:r>
            <a:r>
              <a:rPr lang="cs-CZ" dirty="0">
                <a:solidFill>
                  <a:srgbClr val="000000"/>
                </a:solidFill>
              </a:rPr>
              <a:t>                                   </a:t>
            </a:r>
            <a:r>
              <a:rPr lang="en-US" kern="0" dirty="0"/>
              <a:t>Adapted from: Mach F, et al. Eur Heart J 2019. doi:10.1093/</a:t>
            </a:r>
            <a:r>
              <a:rPr lang="en-US" kern="0" dirty="0" err="1"/>
              <a:t>eurheartj</a:t>
            </a:r>
            <a:r>
              <a:rPr lang="en-US" kern="0" dirty="0"/>
              <a:t>/ehz455. </a:t>
            </a:r>
            <a:r>
              <a:rPr lang="en-US" kern="0" dirty="0" err="1"/>
              <a:t>Epub</a:t>
            </a:r>
            <a:r>
              <a:rPr lang="en-US" kern="0" dirty="0"/>
              <a:t> ahead of print.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20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Doporučený terapeutický cíl pro </a:t>
            </a:r>
            <a:r>
              <a:rPr lang="cs-CZ" b="1" dirty="0" err="1">
                <a:solidFill>
                  <a:srgbClr val="4B7F9B"/>
                </a:solidFill>
              </a:rPr>
              <a:t>hypolipidemika</a:t>
            </a:r>
            <a:r>
              <a:rPr lang="cs-CZ" b="1" dirty="0">
                <a:solidFill>
                  <a:srgbClr val="4B7F9B"/>
                </a:solidFill>
              </a:rPr>
              <a:t> 2016 vs. 2019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xmlns="" id="{93A9BBBD-D76B-4BC7-AB08-0CB87CC5C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80679"/>
              </p:ext>
            </p:extLst>
          </p:nvPr>
        </p:nvGraphicFramePr>
        <p:xfrm>
          <a:off x="727076" y="2981129"/>
          <a:ext cx="16833564" cy="435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892">
                  <a:extLst>
                    <a:ext uri="{9D8B030D-6E8A-4147-A177-3AD203B41FA5}">
                      <a16:colId xmlns:a16="http://schemas.microsoft.com/office/drawing/2014/main" xmlns="" val="3701178949"/>
                    </a:ext>
                  </a:extLst>
                </a:gridCol>
                <a:gridCol w="7009836">
                  <a:extLst>
                    <a:ext uri="{9D8B030D-6E8A-4147-A177-3AD203B41FA5}">
                      <a16:colId xmlns:a16="http://schemas.microsoft.com/office/drawing/2014/main" xmlns="" val="2998569457"/>
                    </a:ext>
                  </a:extLst>
                </a:gridCol>
                <a:gridCol w="7009836">
                  <a:extLst>
                    <a:ext uri="{9D8B030D-6E8A-4147-A177-3AD203B41FA5}">
                      <a16:colId xmlns:a16="http://schemas.microsoft.com/office/drawing/2014/main" xmlns="" val="2740385041"/>
                    </a:ext>
                  </a:extLst>
                </a:gridCol>
              </a:tblGrid>
              <a:tr h="653298">
                <a:tc rowSpan="2">
                  <a:txBody>
                    <a:bodyPr/>
                    <a:lstStyle/>
                    <a:p>
                      <a:pPr algn="ctr"/>
                      <a:r>
                        <a:rPr lang="cs-CZ" sz="3000" baseline="0" dirty="0"/>
                        <a:t>K</a:t>
                      </a:r>
                      <a:r>
                        <a:rPr lang="en-GB" sz="3000" baseline="0" dirty="0" err="1"/>
                        <a:t>ategor</a:t>
                      </a:r>
                      <a:r>
                        <a:rPr lang="cs-CZ" sz="3000" baseline="0" dirty="0" err="1"/>
                        <a:t>ie</a:t>
                      </a:r>
                      <a:r>
                        <a:rPr lang="cs-CZ" sz="3000" baseline="0" dirty="0"/>
                        <a:t> rizika</a:t>
                      </a:r>
                      <a:endParaRPr lang="en-GB" sz="3000" baseline="0" dirty="0"/>
                    </a:p>
                  </a:txBody>
                  <a:tcPr marL="137160" marR="137160" marT="68580" marB="6858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3000" b="1" dirty="0"/>
                        <a:t>LDL </a:t>
                      </a:r>
                      <a:r>
                        <a:rPr lang="cs-CZ" sz="3000" b="1" dirty="0"/>
                        <a:t>cíl </a:t>
                      </a:r>
                      <a:r>
                        <a:rPr lang="en-GB" sz="3000" b="1" dirty="0"/>
                        <a:t>(</a:t>
                      </a:r>
                      <a:r>
                        <a:rPr lang="cs-CZ" sz="3000" b="1" dirty="0"/>
                        <a:t>začínající bez léčebné intervence L</a:t>
                      </a:r>
                      <a:r>
                        <a:rPr lang="en-GB" sz="3000" b="1" dirty="0"/>
                        <a:t>DL-C)</a:t>
                      </a:r>
                    </a:p>
                  </a:txBody>
                  <a:tcPr marL="137160" marR="137160" marT="68580" marB="68580" anchor="ctr"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3238188"/>
                  </a:ext>
                </a:extLst>
              </a:tr>
              <a:tr h="604158">
                <a:tc vMerge="1">
                  <a:txBody>
                    <a:bodyPr/>
                    <a:lstStyle/>
                    <a:p>
                      <a:endParaRPr lang="en-GB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000" b="1" dirty="0"/>
                        <a:t>2016</a:t>
                      </a:r>
                    </a:p>
                  </a:txBody>
                  <a:tcPr marL="137160" marR="137160" marT="68580" marB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000" b="1" dirty="0"/>
                        <a:t>2019</a:t>
                      </a:r>
                    </a:p>
                  </a:txBody>
                  <a:tcPr marL="137160" marR="137160" marT="68580" marB="68580" anchor="ctr"/>
                </a:tc>
                <a:extLst>
                  <a:ext uri="{0D108BD9-81ED-4DB2-BD59-A6C34878D82A}">
                    <a16:rowId xmlns:a16="http://schemas.microsoft.com/office/drawing/2014/main" xmlns="" val="3741110163"/>
                  </a:ext>
                </a:extLst>
              </a:tr>
              <a:tr h="943481">
                <a:tc>
                  <a:txBody>
                    <a:bodyPr/>
                    <a:lstStyle/>
                    <a:p>
                      <a:r>
                        <a:rPr lang="en-GB" sz="2400" b="1" baseline="0" dirty="0" err="1">
                          <a:solidFill>
                            <a:schemeClr val="bg1"/>
                          </a:solidFill>
                        </a:rPr>
                        <a:t>Ve</a:t>
                      </a:r>
                      <a:r>
                        <a:rPr lang="cs-CZ" sz="2400" b="1" baseline="0" dirty="0" err="1">
                          <a:solidFill>
                            <a:schemeClr val="bg1"/>
                          </a:solidFill>
                        </a:rPr>
                        <a:t>lmi</a:t>
                      </a:r>
                      <a:r>
                        <a:rPr lang="cs-CZ" sz="2400" b="1" baseline="0" dirty="0">
                          <a:solidFill>
                            <a:schemeClr val="bg1"/>
                          </a:solidFill>
                        </a:rPr>
                        <a:t> vysoké riziko</a:t>
                      </a:r>
                      <a:endParaRPr lang="en-GB" sz="24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&lt;1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8 mmol/</a:t>
                      </a:r>
                      <a:r>
                        <a:rPr lang="cs-CZ" sz="2400" dirty="0"/>
                        <a:t>l nebo</a:t>
                      </a:r>
                      <a:r>
                        <a:rPr lang="en-GB" sz="2400" dirty="0"/>
                        <a:t> &gt;50</a:t>
                      </a:r>
                      <a:r>
                        <a:rPr lang="cs-CZ" sz="2400" dirty="0"/>
                        <a:t> </a:t>
                      </a:r>
                      <a:r>
                        <a:rPr lang="en-GB" sz="2400" dirty="0"/>
                        <a:t>% ↓ </a:t>
                      </a:r>
                      <a:r>
                        <a:rPr lang="cs-CZ" sz="2400" dirty="0"/>
                        <a:t>když je</a:t>
                      </a:r>
                      <a:r>
                        <a:rPr lang="en-GB" sz="2400" dirty="0"/>
                        <a:t> LDL-C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1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8–3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5 mmol/</a:t>
                      </a:r>
                      <a:r>
                        <a:rPr lang="cs-CZ" sz="2400" dirty="0"/>
                        <a:t>l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&lt;1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4 mmol/</a:t>
                      </a:r>
                      <a:r>
                        <a:rPr lang="cs-CZ" sz="2400" dirty="0"/>
                        <a:t>l </a:t>
                      </a:r>
                      <a:r>
                        <a:rPr lang="en-GB" sz="2400" dirty="0"/>
                        <a:t>a &gt;50% ↓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651869455"/>
                  </a:ext>
                </a:extLst>
              </a:tr>
              <a:tr h="94348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bg1"/>
                          </a:solidFill>
                        </a:rPr>
                        <a:t>Vysoké riziko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&lt;2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6 mmol/</a:t>
                      </a:r>
                      <a:r>
                        <a:rPr lang="cs-CZ" sz="2400" dirty="0"/>
                        <a:t>l</a:t>
                      </a:r>
                      <a:r>
                        <a:rPr lang="en-GB" sz="2400" dirty="0"/>
                        <a:t> </a:t>
                      </a:r>
                      <a:r>
                        <a:rPr lang="cs-CZ" sz="2400" dirty="0"/>
                        <a:t>nebo</a:t>
                      </a:r>
                      <a:r>
                        <a:rPr lang="en-GB" sz="2400" dirty="0"/>
                        <a:t> &gt;50</a:t>
                      </a:r>
                      <a:r>
                        <a:rPr lang="cs-CZ" sz="2400" dirty="0"/>
                        <a:t> </a:t>
                      </a:r>
                      <a:r>
                        <a:rPr lang="en-GB" sz="2400" dirty="0"/>
                        <a:t>% ↓ </a:t>
                      </a:r>
                      <a:r>
                        <a:rPr lang="cs-CZ" sz="2400" dirty="0"/>
                        <a:t>když je </a:t>
                      </a:r>
                      <a:r>
                        <a:rPr lang="en-GB" sz="2400" dirty="0"/>
                        <a:t>LDL-C 2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6–5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2 mmol/</a:t>
                      </a:r>
                      <a:r>
                        <a:rPr lang="cs-CZ" sz="2400" dirty="0"/>
                        <a:t>l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&lt;1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8 mmol/</a:t>
                      </a:r>
                      <a:r>
                        <a:rPr lang="cs-CZ" sz="2400" dirty="0"/>
                        <a:t>l </a:t>
                      </a:r>
                      <a:r>
                        <a:rPr lang="en-GB" sz="2400" dirty="0"/>
                        <a:t> a &gt;50%↓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444739946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r>
                        <a:rPr lang="cs-CZ" sz="2400" b="1" dirty="0"/>
                        <a:t>Střední riziko</a:t>
                      </a:r>
                      <a:endParaRPr lang="en-GB" sz="2400" b="1" dirty="0"/>
                    </a:p>
                  </a:txBody>
                  <a:tcPr marL="137160" marR="137160" marT="68580" marB="68580" anchor="ctr">
                    <a:solidFill>
                      <a:srgbClr val="EDA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&lt;3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0 mmol/</a:t>
                      </a:r>
                      <a:r>
                        <a:rPr lang="cs-CZ" sz="2400" dirty="0"/>
                        <a:t>l</a:t>
                      </a:r>
                      <a:r>
                        <a:rPr lang="en-GB" sz="2400" dirty="0"/>
                        <a:t>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&lt;2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6 mmol/</a:t>
                      </a:r>
                      <a:r>
                        <a:rPr lang="cs-CZ" sz="2400" dirty="0"/>
                        <a:t>l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4124333075"/>
                  </a:ext>
                </a:extLst>
              </a:tr>
              <a:tr h="604158">
                <a:tc>
                  <a:txBody>
                    <a:bodyPr/>
                    <a:lstStyle/>
                    <a:p>
                      <a:r>
                        <a:rPr lang="cs-CZ" sz="2400" b="1" dirty="0"/>
                        <a:t>Nízké riziko</a:t>
                      </a:r>
                      <a:endParaRPr lang="en-GB" sz="2400" b="1" dirty="0"/>
                    </a:p>
                  </a:txBody>
                  <a:tcPr marL="137160" marR="137160" marT="68580" marB="68580" anchor="ctr">
                    <a:solidFill>
                      <a:srgbClr val="FBEE1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&lt;3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0 mmol/</a:t>
                      </a:r>
                      <a:r>
                        <a:rPr lang="cs-CZ" sz="2400" dirty="0"/>
                        <a:t>l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&lt;3</a:t>
                      </a:r>
                      <a:r>
                        <a:rPr lang="cs-CZ" sz="2400" dirty="0"/>
                        <a:t>,</a:t>
                      </a:r>
                      <a:r>
                        <a:rPr lang="en-GB" sz="2400" dirty="0"/>
                        <a:t>0 mmol/</a:t>
                      </a:r>
                      <a:r>
                        <a:rPr lang="cs-CZ" sz="2400" dirty="0"/>
                        <a:t>l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xmlns="" val="1746615631"/>
                  </a:ext>
                </a:extLst>
              </a:tr>
            </a:tbl>
          </a:graphicData>
        </a:graphic>
      </p:graphicFrame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2EB71096-864C-44F6-92AD-086C16616022}"/>
              </a:ext>
            </a:extLst>
          </p:cNvPr>
          <p:cNvSpPr txBox="1"/>
          <p:nvPr/>
        </p:nvSpPr>
        <p:spPr>
          <a:xfrm>
            <a:off x="727076" y="7823719"/>
            <a:ext cx="16833564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/>
                </a:solidFill>
              </a:rPr>
              <a:t>Pro</a:t>
            </a:r>
            <a:r>
              <a:rPr lang="en-GB" sz="2400" b="1" dirty="0">
                <a:solidFill>
                  <a:schemeClr val="accent1"/>
                </a:solidFill>
              </a:rPr>
              <a:t> pa</a:t>
            </a:r>
            <a:r>
              <a:rPr lang="cs-CZ" sz="2400" b="1" dirty="0" err="1">
                <a:solidFill>
                  <a:schemeClr val="accent1"/>
                </a:solidFill>
              </a:rPr>
              <a:t>cienty</a:t>
            </a:r>
            <a:r>
              <a:rPr lang="cs-CZ" sz="2400" b="1" dirty="0">
                <a:solidFill>
                  <a:schemeClr val="accent1"/>
                </a:solidFill>
              </a:rPr>
              <a:t> s ASKVO  a s druhou příhodou v průběhu dvou let při současném užívání maximální tolerované dávky </a:t>
            </a:r>
            <a:r>
              <a:rPr lang="cs-CZ" sz="2400" b="1" dirty="0" err="1">
                <a:solidFill>
                  <a:schemeClr val="accent1"/>
                </a:solidFill>
              </a:rPr>
              <a:t>statinu</a:t>
            </a:r>
            <a:r>
              <a:rPr lang="cs-CZ" sz="2400" b="1" dirty="0">
                <a:solidFill>
                  <a:schemeClr val="accent1"/>
                </a:solidFill>
              </a:rPr>
              <a:t> a </a:t>
            </a:r>
            <a:r>
              <a:rPr lang="en-GB" sz="2400" b="1" dirty="0" err="1">
                <a:solidFill>
                  <a:schemeClr val="accent1"/>
                </a:solidFill>
              </a:rPr>
              <a:t>ezetimib</a:t>
            </a:r>
            <a:r>
              <a:rPr lang="cs-CZ" sz="2400" b="1" dirty="0">
                <a:solidFill>
                  <a:schemeClr val="accent1"/>
                </a:solidFill>
              </a:rPr>
              <a:t>u</a:t>
            </a:r>
            <a:r>
              <a:rPr lang="en-GB" sz="2400" b="1" dirty="0">
                <a:solidFill>
                  <a:schemeClr val="accent1"/>
                </a:solidFill>
              </a:rPr>
              <a:t>, </a:t>
            </a:r>
            <a:r>
              <a:rPr lang="cs-CZ" sz="2400" b="1" dirty="0">
                <a:solidFill>
                  <a:schemeClr val="accent1"/>
                </a:solidFill>
              </a:rPr>
              <a:t>je doporučená cílová hladina </a:t>
            </a:r>
            <a:r>
              <a:rPr lang="en-GB" sz="2400" b="1" dirty="0">
                <a:solidFill>
                  <a:schemeClr val="accent1"/>
                </a:solidFill>
              </a:rPr>
              <a:t>LDL-C &lt;1</a:t>
            </a:r>
            <a:r>
              <a:rPr lang="cs-CZ" sz="2400" b="1" dirty="0">
                <a:solidFill>
                  <a:schemeClr val="accent1"/>
                </a:solidFill>
              </a:rPr>
              <a:t>,</a:t>
            </a:r>
            <a:r>
              <a:rPr lang="en-GB" sz="2400" b="1" dirty="0">
                <a:solidFill>
                  <a:schemeClr val="accent1"/>
                </a:solidFill>
              </a:rPr>
              <a:t>0 mmol/</a:t>
            </a:r>
            <a:r>
              <a:rPr lang="cs-CZ" sz="2400" b="1" dirty="0">
                <a:solidFill>
                  <a:schemeClr val="accent1"/>
                </a:solidFill>
              </a:rPr>
              <a:t>l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EF4EC968-C8EE-4FF5-AA1A-E8686B51F008}"/>
              </a:ext>
            </a:extLst>
          </p:cNvPr>
          <p:cNvSpPr txBox="1">
            <a:spLocks/>
          </p:cNvSpPr>
          <p:nvPr/>
        </p:nvSpPr>
        <p:spPr>
          <a:xfrm>
            <a:off x="2361804" y="9319964"/>
            <a:ext cx="15011706" cy="6163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Adapted from: Catapano AL, et al. Eur Heart J 2016;37:2999-3058. Mach F, et al. Eur Heart J 2019. doi:10.1093/eurheartj/ehz455. Epub ahead of print.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0852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B7F9B"/>
                </a:solidFill>
              </a:rPr>
              <a:t>2019 ESC/EAS Guidelines: </a:t>
            </a:r>
            <a:r>
              <a:rPr lang="cs-CZ" b="1" dirty="0">
                <a:solidFill>
                  <a:srgbClr val="4B7F9B"/>
                </a:solidFill>
              </a:rPr>
              <a:t>doporučení pro pacienty ve velmi vysokém  KV riziku a AKS</a:t>
            </a:r>
            <a:r>
              <a:rPr lang="en-US" b="1" dirty="0">
                <a:solidFill>
                  <a:srgbClr val="4B7F9B"/>
                </a:solidFill>
              </a:rPr>
              <a:t> 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AE7EC0EB-6DA7-4D94-BF53-AE8F1770D7EB}"/>
              </a:ext>
            </a:extLst>
          </p:cNvPr>
          <p:cNvSpPr txBox="1">
            <a:spLocks/>
          </p:cNvSpPr>
          <p:nvPr/>
        </p:nvSpPr>
        <p:spPr>
          <a:xfrm>
            <a:off x="6695728" y="9247956"/>
            <a:ext cx="10801200" cy="517506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/>
              <a:t>Adapted from: Mach F, et al. Eur Heart J 2019. doi:10.1093/</a:t>
            </a:r>
            <a:r>
              <a:rPr lang="en-GB" sz="2000" dirty="0" err="1"/>
              <a:t>eurheartj</a:t>
            </a:r>
            <a:r>
              <a:rPr lang="en-GB" sz="2000" dirty="0"/>
              <a:t>/ehz455. </a:t>
            </a:r>
            <a:r>
              <a:rPr lang="en-GB" sz="2000" dirty="0" err="1"/>
              <a:t>Epub</a:t>
            </a:r>
            <a:r>
              <a:rPr lang="en-GB" sz="2000" dirty="0"/>
              <a:t> ahead of print.</a:t>
            </a: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xmlns="" id="{DCD12E50-3EE7-4D58-9495-CE2133970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036784"/>
              </p:ext>
            </p:extLst>
          </p:nvPr>
        </p:nvGraphicFramePr>
        <p:xfrm>
          <a:off x="727075" y="2076558"/>
          <a:ext cx="16833566" cy="6377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60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7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cs-CZ" sz="2400" b="1" spc="20" dirty="0">
                          <a:latin typeface="+mn-lt"/>
                          <a:cs typeface="Arial"/>
                        </a:rPr>
                        <a:t>Doporučení</a:t>
                      </a:r>
                      <a:endParaRPr sz="2700" b="1" dirty="0">
                        <a:latin typeface="+mn-lt"/>
                        <a:cs typeface="Arial"/>
                      </a:endParaRPr>
                    </a:p>
                  </a:txBody>
                  <a:tcPr marL="0" marR="0" marT="1200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cs-CZ" sz="2400" spc="-5" dirty="0">
                          <a:latin typeface="+mn-lt"/>
                          <a:cs typeface="Arial"/>
                        </a:rPr>
                        <a:t>Třída</a:t>
                      </a:r>
                      <a:r>
                        <a:rPr lang="en-US" sz="2400" spc="-7" baseline="38888" dirty="0">
                          <a:latin typeface="+mn-lt"/>
                          <a:cs typeface="Arial"/>
                        </a:rPr>
                        <a:t>*</a:t>
                      </a:r>
                      <a:endParaRPr sz="2400" baseline="38888" dirty="0">
                        <a:latin typeface="+mn-lt"/>
                        <a:cs typeface="Arial"/>
                      </a:endParaRPr>
                    </a:p>
                  </a:txBody>
                  <a:tcPr marL="0" marR="0" marT="1200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C8CA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lang="cs-CZ" sz="2400" spc="-10" baseline="30000" dirty="0">
                          <a:latin typeface="+mn-lt"/>
                          <a:cs typeface="Gill Sans MT"/>
                        </a:rPr>
                        <a:t>Úroveň důkazů</a:t>
                      </a:r>
                      <a:endParaRPr sz="2400" baseline="38888" dirty="0">
                        <a:latin typeface="+mn-lt"/>
                        <a:cs typeface="Arial"/>
                      </a:endParaRPr>
                    </a:p>
                  </a:txBody>
                  <a:tcPr marL="0" marR="0" marT="1200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7C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8923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Všem pacientům po AKS (bez kontraindikace či zjištěné intolerance) je doporučeno zahájit či pokračovat v podávání max. dávky </a:t>
                      </a:r>
                      <a:r>
                        <a:rPr lang="cs-CZ" sz="2100" b="0" spc="-10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statinu</a:t>
                      </a: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co nejdříve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, 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bez ohledu na vstupní hladinu</a:t>
                      </a:r>
                      <a:r>
                        <a:rPr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LDL-C</a:t>
                      </a:r>
                      <a:endParaRPr sz="2100" b="0" baseline="38888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I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8BF8E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A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08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0336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Hladiny lipidů 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be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měly být kontrolovány </a:t>
                      </a:r>
                      <a:r>
                        <a:rPr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4</a:t>
                      </a:r>
                      <a:r>
                        <a:rPr lang="en-GB" sz="2100" b="0" spc="11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–</a:t>
                      </a:r>
                      <a:r>
                        <a:rPr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6</a:t>
                      </a:r>
                      <a:r>
                        <a:rPr sz="2100" b="0" spc="-14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lang="cs-CZ" sz="2100" b="0" spc="-14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týdnů po </a:t>
                      </a:r>
                      <a:r>
                        <a:rPr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A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K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 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a dle výsledku snížit LDL-C o</a:t>
                      </a:r>
                      <a:r>
                        <a:rPr sz="2100" b="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lang="en-US" sz="2100" b="0" spc="-8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≥ </a:t>
                      </a:r>
                      <a:r>
                        <a:rPr sz="2100" b="0" spc="-8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50% </a:t>
                      </a:r>
                      <a:r>
                        <a:rPr lang="cs-CZ" sz="2100" b="0" spc="-8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od vstupní hladiny a dosáhnout hladinu</a:t>
                      </a:r>
                      <a:r>
                        <a:rPr sz="2100" b="0" spc="-10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LDL-</a:t>
                      </a:r>
                      <a:r>
                        <a:rPr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C </a:t>
                      </a:r>
                      <a:r>
                        <a:rPr sz="2100" b="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&lt;1</a:t>
                      </a:r>
                      <a:r>
                        <a:rPr lang="cs-CZ" sz="2100" b="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,</a:t>
                      </a:r>
                      <a:r>
                        <a:rPr sz="2100" b="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4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mmol/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l. Bezpečnost by měla být také zhodnocena, případně upraveny dávky 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statinů</a:t>
                      </a:r>
                      <a:r>
                        <a:rPr lang="en-US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endParaRPr sz="2100" b="0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29528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20" dirty="0" err="1">
                          <a:latin typeface="+mn-lt"/>
                          <a:cs typeface="Arial"/>
                        </a:rPr>
                        <a:t>IIa</a:t>
                      </a:r>
                      <a:endParaRPr sz="2400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C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0793">
                <a:tc>
                  <a:txBody>
                    <a:bodyPr/>
                    <a:lstStyle/>
                    <a:p>
                      <a:pPr marL="79375" marR="376555">
                        <a:lnSpc>
                          <a:spcPct val="100000"/>
                        </a:lnSpc>
                      </a:pP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Pokud cílové hladiny LDL-C není po</a:t>
                      </a:r>
                      <a:r>
                        <a:rPr sz="2100" b="0" spc="-15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4</a:t>
                      </a:r>
                      <a:r>
                        <a:rPr lang="en-GB" sz="2100" b="0" spc="11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–</a:t>
                      </a:r>
                      <a:r>
                        <a:rPr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6 </a:t>
                      </a:r>
                      <a:r>
                        <a:rPr lang="cs-CZ"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týdnech dosaženo s max. tolerovanou dávkou </a:t>
                      </a:r>
                      <a:r>
                        <a:rPr lang="cs-CZ" sz="2100" b="0" spc="110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statinu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,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je doporučeno přidat 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ezetimib</a:t>
                      </a:r>
                      <a:endParaRPr sz="2100" b="0" baseline="38888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I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8BF8E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B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80A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1192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Pokud cílové hladiny LDL-C není po</a:t>
                      </a:r>
                      <a:r>
                        <a:rPr lang="cs-CZ" sz="2100" b="0" spc="-15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lang="cs-CZ"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4</a:t>
                      </a:r>
                      <a:r>
                        <a:rPr lang="cs-CZ" sz="2100" b="0" spc="110" dirty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–</a:t>
                      </a:r>
                      <a:r>
                        <a:rPr lang="cs-CZ" sz="2100" b="0" spc="1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6 týdnech dosaženo s max. tolerovanou dávkou </a:t>
                      </a:r>
                      <a:r>
                        <a:rPr lang="cs-CZ" sz="2100" b="0" spc="110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statinu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a ezetimibu, je doporučeno přidat PCSK9 inhibitory</a:t>
                      </a:r>
                      <a:endParaRPr sz="2100" b="0" baseline="38888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I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58BF8E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B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80A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7041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U pacientů se </a:t>
                      </a:r>
                      <a:r>
                        <a:rPr lang="cs-CZ" sz="2100" b="0" spc="-10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statinovou</a:t>
                      </a: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intolerancí nebo kontraindikací </a:t>
                      </a:r>
                      <a:r>
                        <a:rPr lang="cs-CZ" sz="2100" b="0" spc="-10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statinu</a:t>
                      </a: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, by mělo být zváženo přidání ezetimibu</a:t>
                      </a:r>
                      <a:endParaRPr sz="2100" b="0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20" dirty="0" err="1">
                          <a:latin typeface="+mn-lt"/>
                          <a:cs typeface="Arial"/>
                        </a:rPr>
                        <a:t>IIa</a:t>
                      </a:r>
                      <a:endParaRPr sz="2400" dirty="0">
                        <a:latin typeface="+mn-lt"/>
                        <a:cs typeface="Arial"/>
                      </a:endParaRPr>
                    </a:p>
                  </a:txBody>
                  <a:tcPr marL="0" marR="0" marT="85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C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C</a:t>
                      </a:r>
                    </a:p>
                  </a:txBody>
                  <a:tcPr marL="0" marR="0" marT="85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61590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cs-CZ" sz="2100" b="0" spc="-1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Pacientům s AKS, kteří nemají cílovou hladinu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LDL-C 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ani přes maximální 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toler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. dávku 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statinu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a ezetimibu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, 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by mělo být zváženo přidání</a:t>
                      </a:r>
                      <a:r>
                        <a:rPr sz="2100" b="0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</a:t>
                      </a:r>
                      <a:r>
                        <a:rPr sz="2100" b="0" spc="-1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PCSK9  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inhibitor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u ihned po KV příhodě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(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v průběhu </a:t>
                      </a:r>
                      <a:r>
                        <a:rPr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hospitali</a:t>
                      </a:r>
                      <a:r>
                        <a:rPr lang="cs-CZ" sz="2100" b="0" spc="-5" dirty="0" err="1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zace</a:t>
                      </a:r>
                      <a:r>
                        <a:rPr lang="cs-CZ"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 pro AKS, pokud je to možné</a:t>
                      </a:r>
                      <a:r>
                        <a:rPr sz="2100" b="0" spc="-5" dirty="0">
                          <a:solidFill>
                            <a:schemeClr val="tx1"/>
                          </a:solidFill>
                          <a:latin typeface="+mn-lt"/>
                          <a:cs typeface="Gill Sans MT"/>
                        </a:rPr>
                        <a:t>) </a:t>
                      </a:r>
                      <a:endParaRPr sz="2100" b="0" dirty="0">
                        <a:solidFill>
                          <a:schemeClr val="tx1"/>
                        </a:solidFill>
                        <a:latin typeface="+mn-lt"/>
                        <a:cs typeface="Gill Sans MT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20" dirty="0" err="1">
                          <a:latin typeface="+mn-lt"/>
                          <a:cs typeface="Arial"/>
                        </a:rPr>
                        <a:t>IIa</a:t>
                      </a:r>
                      <a:endParaRPr sz="2400" dirty="0">
                        <a:latin typeface="+mn-lt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FCF0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+mn-lt"/>
                          <a:cs typeface="Arial"/>
                        </a:rPr>
                        <a:t>C</a:t>
                      </a: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0D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6861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Možnosti snížení LDL-cholesterolu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Picture 6" descr="Cover">
            <a:extLst>
              <a:ext uri="{FF2B5EF4-FFF2-40B4-BE49-F238E27FC236}">
                <a16:creationId xmlns:a16="http://schemas.microsoft.com/office/drawing/2014/main" xmlns="" id="{22A94E1D-1D31-4E1E-BEF9-4EFC37C87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44" y="1800555"/>
            <a:ext cx="13602822" cy="748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D02B12AD-D17D-48BB-9E58-3412B8F5538B}"/>
              </a:ext>
            </a:extLst>
          </p:cNvPr>
          <p:cNvSpPr/>
          <p:nvPr/>
        </p:nvSpPr>
        <p:spPr>
          <a:xfrm>
            <a:off x="10152112" y="9162309"/>
            <a:ext cx="8370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2000" dirty="0" err="1"/>
              <a:t>Eur</a:t>
            </a:r>
            <a:r>
              <a:rPr lang="en-US" altLang="cs-CZ" sz="2000" dirty="0"/>
              <a:t> Heart J. 2017;38(32):2459-2472. doi:10.1093/</a:t>
            </a:r>
            <a:r>
              <a:rPr lang="en-US" altLang="cs-CZ" sz="2000" dirty="0" err="1"/>
              <a:t>eurheartj</a:t>
            </a:r>
            <a:r>
              <a:rPr lang="en-US" altLang="cs-CZ" sz="2000" dirty="0"/>
              <a:t>/ehx144</a:t>
            </a:r>
          </a:p>
        </p:txBody>
      </p:sp>
    </p:spTree>
    <p:extLst>
      <p:ext uri="{BB962C8B-B14F-4D97-AF65-F5344CB8AC3E}">
        <p14:creationId xmlns:p14="http://schemas.microsoft.com/office/powerpoint/2010/main" val="3654968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xmlns="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86940"/>
              </p:ext>
            </p:extLst>
          </p:nvPr>
        </p:nvGraphicFramePr>
        <p:xfrm>
          <a:off x="2545671" y="2839244"/>
          <a:ext cx="13196658" cy="701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4982">
                  <a:extLst>
                    <a:ext uri="{9D8B030D-6E8A-4147-A177-3AD203B41FA5}">
                      <a16:colId xmlns:a16="http://schemas.microsoft.com/office/drawing/2014/main" xmlns="" val="3906957397"/>
                    </a:ext>
                  </a:extLst>
                </a:gridCol>
                <a:gridCol w="1825388">
                  <a:extLst>
                    <a:ext uri="{9D8B030D-6E8A-4147-A177-3AD203B41FA5}">
                      <a16:colId xmlns:a16="http://schemas.microsoft.com/office/drawing/2014/main" xmlns="" val="517683055"/>
                    </a:ext>
                  </a:extLst>
                </a:gridCol>
                <a:gridCol w="1960046">
                  <a:extLst>
                    <a:ext uri="{9D8B030D-6E8A-4147-A177-3AD203B41FA5}">
                      <a16:colId xmlns:a16="http://schemas.microsoft.com/office/drawing/2014/main" xmlns="" val="728487569"/>
                    </a:ext>
                  </a:extLst>
                </a:gridCol>
                <a:gridCol w="5446242">
                  <a:extLst>
                    <a:ext uri="{9D8B030D-6E8A-4147-A177-3AD203B41FA5}">
                      <a16:colId xmlns:a16="http://schemas.microsoft.com/office/drawing/2014/main" xmlns="" val="1216515480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l"/>
                      <a:endParaRPr lang="cs-CZ" sz="2400" dirty="0"/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2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2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2067838"/>
                  </a:ext>
                </a:extLst>
              </a:tr>
              <a:tr h="837008">
                <a:tc>
                  <a:txBody>
                    <a:bodyPr/>
                    <a:lstStyle/>
                    <a:p>
                      <a:pPr algn="l"/>
                      <a:r>
                        <a:rPr lang="cs-CZ" sz="2400" b="0" dirty="0"/>
                        <a:t>Zaměstnanecký poměr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1484910"/>
                  </a:ext>
                </a:extLst>
              </a:tr>
              <a:tr h="837008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Vlastník / akcionář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7545113"/>
                  </a:ext>
                </a:extLst>
              </a:tr>
              <a:tr h="837008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Konzultant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498532"/>
                  </a:ext>
                </a:extLst>
              </a:tr>
              <a:tr h="837008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Přednášková činnost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err="1"/>
                        <a:t>Actelion</a:t>
                      </a:r>
                      <a:r>
                        <a:rPr lang="cs-CZ" sz="2100" dirty="0"/>
                        <a:t>, AOP </a:t>
                      </a:r>
                      <a:r>
                        <a:rPr lang="cs-CZ" sz="2100" dirty="0" err="1"/>
                        <a:t>Orphan</a:t>
                      </a:r>
                      <a:r>
                        <a:rPr lang="cs-CZ" sz="2100" dirty="0"/>
                        <a:t>, </a:t>
                      </a:r>
                      <a:r>
                        <a:rPr lang="cs-CZ" sz="2100" dirty="0" smtClean="0"/>
                        <a:t>Bayer, MSD, </a:t>
                      </a:r>
                      <a:r>
                        <a:rPr lang="cs-CZ" sz="2100" dirty="0" err="1" smtClean="0"/>
                        <a:t>Amgen</a:t>
                      </a:r>
                      <a:r>
                        <a:rPr lang="cs-CZ" sz="2100" dirty="0" smtClean="0"/>
                        <a:t>, </a:t>
                      </a:r>
                      <a:r>
                        <a:rPr lang="cs-CZ" sz="2100" dirty="0" err="1" smtClean="0"/>
                        <a:t>Novartis</a:t>
                      </a:r>
                      <a:r>
                        <a:rPr lang="cs-CZ" sz="2100" dirty="0" smtClean="0"/>
                        <a:t>, </a:t>
                      </a:r>
                      <a:r>
                        <a:rPr lang="cs-CZ" sz="2100" dirty="0" err="1" smtClean="0"/>
                        <a:t>Servier</a:t>
                      </a:r>
                      <a:r>
                        <a:rPr lang="cs-CZ" sz="2100" dirty="0" smtClean="0"/>
                        <a:t>, </a:t>
                      </a:r>
                      <a:r>
                        <a:rPr lang="cs-CZ" sz="2100" dirty="0" err="1" smtClean="0"/>
                        <a:t>Roche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731971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Člen poradních sborů (</a:t>
                      </a:r>
                      <a:r>
                        <a:rPr lang="cs-CZ" sz="2400" dirty="0" err="1"/>
                        <a:t>advisory</a:t>
                      </a:r>
                      <a:r>
                        <a:rPr lang="cs-CZ" sz="2400" dirty="0"/>
                        <a:t> </a:t>
                      </a:r>
                      <a:r>
                        <a:rPr lang="cs-CZ" sz="2400" dirty="0" err="1"/>
                        <a:t>boards</a:t>
                      </a:r>
                      <a:r>
                        <a:rPr lang="cs-CZ" sz="2400" dirty="0"/>
                        <a:t>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MSD, </a:t>
                      </a:r>
                      <a:r>
                        <a:rPr lang="cs-CZ" sz="2100" dirty="0" err="1" smtClean="0"/>
                        <a:t>Boehringer</a:t>
                      </a:r>
                      <a:r>
                        <a:rPr lang="cs-CZ" sz="2100" dirty="0" smtClean="0"/>
                        <a:t> </a:t>
                      </a:r>
                      <a:r>
                        <a:rPr lang="cs-CZ" sz="2100" dirty="0" err="1" smtClean="0"/>
                        <a:t>Ingelheim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4211609"/>
                  </a:ext>
                </a:extLst>
              </a:tr>
              <a:tr h="837008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Podpora výzkumu / granty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IGA MZ ČR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12177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algn="l"/>
                      <a:r>
                        <a:rPr lang="cs-CZ" sz="2400" dirty="0"/>
                        <a:t>Jiné honoráře (např. za klinické studie či registry)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 smtClean="0"/>
                        <a:t>x</a:t>
                      </a: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42458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E55BA52-666A-4E5C-BCDD-8B262D852E49}"/>
              </a:ext>
            </a:extLst>
          </p:cNvPr>
          <p:cNvSpPr txBox="1"/>
          <p:nvPr/>
        </p:nvSpPr>
        <p:spPr>
          <a:xfrm>
            <a:off x="2231232" y="1853779"/>
            <a:ext cx="138255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Deklarace konfliktu zájmů</a:t>
            </a:r>
          </a:p>
        </p:txBody>
      </p:sp>
    </p:spTree>
    <p:extLst>
      <p:ext uri="{BB962C8B-B14F-4D97-AF65-F5344CB8AC3E}">
        <p14:creationId xmlns:p14="http://schemas.microsoft.com/office/powerpoint/2010/main" val="40670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6373992"/>
            <a:ext cx="640082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6600" dirty="0">
                <a:solidFill>
                  <a:schemeClr val="accent1"/>
                </a:solidFill>
              </a:rPr>
              <a:t>STATINY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" name="Zástupný symbol obrázku 1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8" name="Group 151">
            <a:extLst>
              <a:ext uri="{FF2B5EF4-FFF2-40B4-BE49-F238E27FC236}">
                <a16:creationId xmlns:a16="http://schemas.microsoft.com/office/drawing/2014/main" xmlns="" id="{D9DEC312-EB8F-4E26-AE05-A9CB6E04ABC2}"/>
              </a:ext>
            </a:extLst>
          </p:cNvPr>
          <p:cNvGrpSpPr>
            <a:grpSpLocks noChangeAspect="1"/>
          </p:cNvGrpSpPr>
          <p:nvPr/>
        </p:nvGrpSpPr>
        <p:grpSpPr>
          <a:xfrm>
            <a:off x="3255102" y="4423420"/>
            <a:ext cx="1719415" cy="1662540"/>
            <a:chOff x="5659438" y="2249488"/>
            <a:chExt cx="623887" cy="603250"/>
          </a:xfrm>
          <a:solidFill>
            <a:schemeClr val="accent1"/>
          </a:solidFill>
        </p:grpSpPr>
        <p:sp>
          <p:nvSpPr>
            <p:cNvPr id="9" name="Freeform 67">
              <a:extLst>
                <a:ext uri="{FF2B5EF4-FFF2-40B4-BE49-F238E27FC236}">
                  <a16:creationId xmlns:a16="http://schemas.microsoft.com/office/drawing/2014/main" xmlns="" id="{AF926F3F-71F9-4DFB-9E66-B301D4763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xmlns="" id="{6969FC24-B797-4F54-ABAB-73505DA73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xmlns="" id="{8BE2E628-D820-4F98-97AB-29D23377B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xmlns="" id="{D99FA382-6BFA-43D8-B50E-588DBF5B3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</p:spTree>
    <p:extLst>
      <p:ext uri="{BB962C8B-B14F-4D97-AF65-F5344CB8AC3E}">
        <p14:creationId xmlns:p14="http://schemas.microsoft.com/office/powerpoint/2010/main" val="19241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MIRACL – </a:t>
            </a:r>
            <a:r>
              <a:rPr lang="cs-CZ" b="1" dirty="0" err="1">
                <a:solidFill>
                  <a:srgbClr val="4B7F9B"/>
                </a:solidFill>
              </a:rPr>
              <a:t>statin</a:t>
            </a:r>
            <a:r>
              <a:rPr lang="cs-CZ" b="1" dirty="0">
                <a:solidFill>
                  <a:srgbClr val="4B7F9B"/>
                </a:solidFill>
              </a:rPr>
              <a:t> vs. placebo (1-4 dny po AKS)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cxnSp>
        <p:nvCxnSpPr>
          <p:cNvPr id="14" name="Straight Connector 27">
            <a:extLst>
              <a:ext uri="{FF2B5EF4-FFF2-40B4-BE49-F238E27FC236}">
                <a16:creationId xmlns:a16="http://schemas.microsoft.com/office/drawing/2014/main" xmlns="" id="{5685AB22-886C-4F4D-B819-2073B9311330}"/>
              </a:ext>
            </a:extLst>
          </p:cNvPr>
          <p:cNvCxnSpPr>
            <a:cxnSpLocks/>
          </p:cNvCxnSpPr>
          <p:nvPr/>
        </p:nvCxnSpPr>
        <p:spPr>
          <a:xfrm>
            <a:off x="7550553" y="8441937"/>
            <a:ext cx="9182301" cy="0"/>
          </a:xfrm>
          <a:prstGeom prst="line">
            <a:avLst/>
          </a:prstGeom>
          <a:ln w="12700">
            <a:solidFill>
              <a:schemeClr val="accent5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8">
            <a:extLst>
              <a:ext uri="{FF2B5EF4-FFF2-40B4-BE49-F238E27FC236}">
                <a16:creationId xmlns:a16="http://schemas.microsoft.com/office/drawing/2014/main" xmlns="" id="{ACFFA234-265B-40B1-A200-96AD7AEDC41A}"/>
              </a:ext>
            </a:extLst>
          </p:cNvPr>
          <p:cNvCxnSpPr>
            <a:cxnSpLocks/>
          </p:cNvCxnSpPr>
          <p:nvPr/>
        </p:nvCxnSpPr>
        <p:spPr>
          <a:xfrm flipV="1">
            <a:off x="7550706" y="7543243"/>
            <a:ext cx="9182148" cy="2"/>
          </a:xfrm>
          <a:prstGeom prst="line">
            <a:avLst/>
          </a:prstGeom>
          <a:ln w="12700">
            <a:solidFill>
              <a:schemeClr val="accent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8">
            <a:extLst>
              <a:ext uri="{FF2B5EF4-FFF2-40B4-BE49-F238E27FC236}">
                <a16:creationId xmlns:a16="http://schemas.microsoft.com/office/drawing/2014/main" xmlns="" id="{84EC30FF-4FB3-44E6-830D-BCD41EEACE25}"/>
              </a:ext>
            </a:extLst>
          </p:cNvPr>
          <p:cNvSpPr/>
          <p:nvPr/>
        </p:nvSpPr>
        <p:spPr>
          <a:xfrm>
            <a:off x="1336593" y="7300289"/>
            <a:ext cx="3764541" cy="1379249"/>
          </a:xfrm>
          <a:prstGeom prst="rightArrow">
            <a:avLst>
              <a:gd name="adj1" fmla="val 100000"/>
              <a:gd name="adj2" fmla="val 34848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0" rIns="0" bIns="0" rtlCol="0" anchor="ctr">
            <a:no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</a:rPr>
              <a:t>Hospitalization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for unstable angina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or non–Q MI</a:t>
            </a:r>
          </a:p>
        </p:txBody>
      </p:sp>
      <p:cxnSp>
        <p:nvCxnSpPr>
          <p:cNvPr id="17" name="Straight Arrow Connector 30">
            <a:extLst>
              <a:ext uri="{FF2B5EF4-FFF2-40B4-BE49-F238E27FC236}">
                <a16:creationId xmlns:a16="http://schemas.microsoft.com/office/drawing/2014/main" xmlns="" id="{4B0C45C9-3F95-461C-B253-B4288513738F}"/>
              </a:ext>
            </a:extLst>
          </p:cNvPr>
          <p:cNvCxnSpPr>
            <a:cxnSpLocks/>
            <a:stCxn id="16" idx="3"/>
            <a:endCxn id="19" idx="2"/>
          </p:cNvCxnSpPr>
          <p:nvPr/>
        </p:nvCxnSpPr>
        <p:spPr>
          <a:xfrm>
            <a:off x="5101134" y="7989914"/>
            <a:ext cx="2314674" cy="233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xmlns="" id="{104EF5B4-883C-4F2F-9EDA-B39348CE7924}"/>
              </a:ext>
            </a:extLst>
          </p:cNvPr>
          <p:cNvCxnSpPr>
            <a:cxnSpLocks/>
          </p:cNvCxnSpPr>
          <p:nvPr/>
        </p:nvCxnSpPr>
        <p:spPr>
          <a:xfrm>
            <a:off x="7550553" y="7548729"/>
            <a:ext cx="0" cy="891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2">
            <a:extLst>
              <a:ext uri="{FF2B5EF4-FFF2-40B4-BE49-F238E27FC236}">
                <a16:creationId xmlns:a16="http://schemas.microsoft.com/office/drawing/2014/main" xmlns="" id="{F5AF357D-9C05-4DFE-BB3F-DE658E69D938}"/>
              </a:ext>
            </a:extLst>
          </p:cNvPr>
          <p:cNvSpPr/>
          <p:nvPr/>
        </p:nvSpPr>
        <p:spPr>
          <a:xfrm>
            <a:off x="7415808" y="7865640"/>
            <a:ext cx="269490" cy="2532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DFF17843-0083-4636-BCDB-0594293FD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531" y="7385946"/>
            <a:ext cx="1769714" cy="121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latin typeface="+mn-lt"/>
              </a:rPr>
              <a:t>N = 3,086</a:t>
            </a:r>
          </a:p>
          <a:p>
            <a:pPr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latin typeface="+mn-lt"/>
              </a:rPr>
              <a:t>  Randomized</a:t>
            </a:r>
          </a:p>
          <a:p>
            <a:pPr algn="ctr" defTabSz="10287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latin typeface="+mn-lt"/>
              </a:rPr>
              <a:t>24–96 hours</a:t>
            </a:r>
          </a:p>
          <a:p>
            <a:pPr algn="ctr" defTabSz="10287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latin typeface="+mn-lt"/>
              </a:rPr>
              <a:t>after admission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xmlns="" id="{17651136-9B7C-4ECB-95C2-14EAFBB3B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1812" y="7224965"/>
            <a:ext cx="2019783" cy="34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0287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549CD8"/>
                </a:solidFill>
                <a:latin typeface="+mn-lt"/>
              </a:rPr>
              <a:t>Placebo + diet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F21074C5-C8AA-4DE4-87ED-FE562AC2A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0939" y="8474880"/>
            <a:ext cx="3407183" cy="37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028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5"/>
                </a:solidFill>
                <a:latin typeface="+mn-lt"/>
              </a:rPr>
              <a:t>Atorvastatin 80 mg + diet</a:t>
            </a:r>
          </a:p>
        </p:txBody>
      </p:sp>
      <p:cxnSp>
        <p:nvCxnSpPr>
          <p:cNvPr id="23" name="Straight Connector 73">
            <a:extLst>
              <a:ext uri="{FF2B5EF4-FFF2-40B4-BE49-F238E27FC236}">
                <a16:creationId xmlns:a16="http://schemas.microsoft.com/office/drawing/2014/main" xmlns="" id="{7BAA0C52-E9D0-4507-A444-022DA1ADB0CC}"/>
              </a:ext>
            </a:extLst>
          </p:cNvPr>
          <p:cNvCxnSpPr/>
          <p:nvPr/>
        </p:nvCxnSpPr>
        <p:spPr>
          <a:xfrm>
            <a:off x="1359453" y="7271105"/>
            <a:ext cx="0" cy="13879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74">
            <a:extLst>
              <a:ext uri="{FF2B5EF4-FFF2-40B4-BE49-F238E27FC236}">
                <a16:creationId xmlns:a16="http://schemas.microsoft.com/office/drawing/2014/main" xmlns="" id="{B67C8C4B-E7C6-4EB7-94E0-885CE38B6545}"/>
              </a:ext>
            </a:extLst>
          </p:cNvPr>
          <p:cNvSpPr/>
          <p:nvPr/>
        </p:nvSpPr>
        <p:spPr>
          <a:xfrm>
            <a:off x="9559412" y="9333745"/>
            <a:ext cx="5198628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Follow-up assessments conducted at 2, 6, and 16 weeks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xmlns="" id="{4FD8669B-63EA-4340-A3D8-143F9A8556F3}"/>
              </a:ext>
            </a:extLst>
          </p:cNvPr>
          <p:cNvSpPr/>
          <p:nvPr/>
        </p:nvSpPr>
        <p:spPr>
          <a:xfrm>
            <a:off x="13401705" y="7783335"/>
            <a:ext cx="34465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350" dirty="0"/>
              <a:t>Mean baseline: LDL-C 124 mg/dL (3.2 mmol/L)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3389E501-2050-4B34-83B0-3C768B23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9805" y="8966379"/>
            <a:ext cx="1183817" cy="41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3584" tIns="51794" rIns="103584" bIns="51794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16 weeks</a:t>
            </a:r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56E6404-FC80-41A1-971A-7945A2CCCD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5297" y="9192480"/>
            <a:ext cx="3766109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xmlns="" id="{EE85CCED-A50A-430C-9BF1-45677A12A9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32018" y="9192480"/>
            <a:ext cx="3906285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grpSp>
        <p:nvGrpSpPr>
          <p:cNvPr id="29" name="Group 9">
            <a:extLst>
              <a:ext uri="{FF2B5EF4-FFF2-40B4-BE49-F238E27FC236}">
                <a16:creationId xmlns:a16="http://schemas.microsoft.com/office/drawing/2014/main" xmlns="" id="{ECF35D36-E5AE-409F-8DE5-E40EBFF93BD9}"/>
              </a:ext>
            </a:extLst>
          </p:cNvPr>
          <p:cNvGrpSpPr/>
          <p:nvPr/>
        </p:nvGrpSpPr>
        <p:grpSpPr>
          <a:xfrm>
            <a:off x="1537875" y="2246251"/>
            <a:ext cx="14605505" cy="4462620"/>
            <a:chOff x="1767294" y="1976439"/>
            <a:chExt cx="8801172" cy="3883799"/>
          </a:xfrm>
        </p:grpSpPr>
        <p:sp>
          <p:nvSpPr>
            <p:cNvPr id="30" name="Line 3">
              <a:extLst>
                <a:ext uri="{FF2B5EF4-FFF2-40B4-BE49-F238E27FC236}">
                  <a16:creationId xmlns:a16="http://schemas.microsoft.com/office/drawing/2014/main" xmlns="" id="{722CDCC8-A8BE-4690-91D0-FEB767D3C9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9371" y="2112566"/>
              <a:ext cx="1317" cy="31186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4050" dirty="0"/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xmlns="" id="{FD7D813F-8BF1-48CE-91AB-FDCC528AC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9371" y="5230012"/>
              <a:ext cx="6558852" cy="11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4050" dirty="0"/>
            </a:p>
          </p:txBody>
        </p:sp>
        <p:grpSp>
          <p:nvGrpSpPr>
            <p:cNvPr id="32" name="Group 8">
              <a:extLst>
                <a:ext uri="{FF2B5EF4-FFF2-40B4-BE49-F238E27FC236}">
                  <a16:creationId xmlns:a16="http://schemas.microsoft.com/office/drawing/2014/main" xmlns="" id="{DE7E749A-138C-4692-9E6C-F2C64B2C54F5}"/>
                </a:ext>
              </a:extLst>
            </p:cNvPr>
            <p:cNvGrpSpPr/>
            <p:nvPr/>
          </p:nvGrpSpPr>
          <p:grpSpPr>
            <a:xfrm>
              <a:off x="3023947" y="2597150"/>
              <a:ext cx="6492080" cy="2614613"/>
              <a:chOff x="3119438" y="2597150"/>
              <a:chExt cx="5865812" cy="2614613"/>
            </a:xfrm>
          </p:grpSpPr>
          <p:sp>
            <p:nvSpPr>
              <p:cNvPr id="73" name="Freeform 13">
                <a:extLst>
                  <a:ext uri="{FF2B5EF4-FFF2-40B4-BE49-F238E27FC236}">
                    <a16:creationId xmlns:a16="http://schemas.microsoft.com/office/drawing/2014/main" xmlns="" id="{0F1318A2-5C43-4F2B-A78C-E83384B08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375" y="3233738"/>
                <a:ext cx="1163638" cy="1077912"/>
              </a:xfrm>
              <a:custGeom>
                <a:avLst/>
                <a:gdLst>
                  <a:gd name="T0" fmla="*/ 0 w 977"/>
                  <a:gd name="T1" fmla="*/ 2147483646 h 906"/>
                  <a:gd name="T2" fmla="*/ 0 w 977"/>
                  <a:gd name="T3" fmla="*/ 2147483646 h 906"/>
                  <a:gd name="T4" fmla="*/ 2147483646 w 977"/>
                  <a:gd name="T5" fmla="*/ 2147483646 h 906"/>
                  <a:gd name="T6" fmla="*/ 2147483646 w 977"/>
                  <a:gd name="T7" fmla="*/ 2147483646 h 906"/>
                  <a:gd name="T8" fmla="*/ 2147483646 w 977"/>
                  <a:gd name="T9" fmla="*/ 2147483646 h 906"/>
                  <a:gd name="T10" fmla="*/ 2147483646 w 977"/>
                  <a:gd name="T11" fmla="*/ 2147483646 h 906"/>
                  <a:gd name="T12" fmla="*/ 2147483646 w 977"/>
                  <a:gd name="T13" fmla="*/ 2147483646 h 906"/>
                  <a:gd name="T14" fmla="*/ 2147483646 w 977"/>
                  <a:gd name="T15" fmla="*/ 2147483646 h 906"/>
                  <a:gd name="T16" fmla="*/ 2147483646 w 977"/>
                  <a:gd name="T17" fmla="*/ 2147483646 h 906"/>
                  <a:gd name="T18" fmla="*/ 2147483646 w 977"/>
                  <a:gd name="T19" fmla="*/ 2147483646 h 906"/>
                  <a:gd name="T20" fmla="*/ 2147483646 w 977"/>
                  <a:gd name="T21" fmla="*/ 2147483646 h 906"/>
                  <a:gd name="T22" fmla="*/ 2147483646 w 977"/>
                  <a:gd name="T23" fmla="*/ 2147483646 h 906"/>
                  <a:gd name="T24" fmla="*/ 2147483646 w 977"/>
                  <a:gd name="T25" fmla="*/ 2147483646 h 906"/>
                  <a:gd name="T26" fmla="*/ 2147483646 w 977"/>
                  <a:gd name="T27" fmla="*/ 2147483646 h 906"/>
                  <a:gd name="T28" fmla="*/ 2147483646 w 977"/>
                  <a:gd name="T29" fmla="*/ 2147483646 h 906"/>
                  <a:gd name="T30" fmla="*/ 2147483646 w 977"/>
                  <a:gd name="T31" fmla="*/ 2147483646 h 906"/>
                  <a:gd name="T32" fmla="*/ 2147483646 w 977"/>
                  <a:gd name="T33" fmla="*/ 2147483646 h 906"/>
                  <a:gd name="T34" fmla="*/ 2147483646 w 977"/>
                  <a:gd name="T35" fmla="*/ 2147483646 h 906"/>
                  <a:gd name="T36" fmla="*/ 2147483646 w 977"/>
                  <a:gd name="T37" fmla="*/ 2147483646 h 906"/>
                  <a:gd name="T38" fmla="*/ 2147483646 w 977"/>
                  <a:gd name="T39" fmla="*/ 2147483646 h 906"/>
                  <a:gd name="T40" fmla="*/ 2147483646 w 977"/>
                  <a:gd name="T41" fmla="*/ 2147483646 h 906"/>
                  <a:gd name="T42" fmla="*/ 2147483646 w 977"/>
                  <a:gd name="T43" fmla="*/ 2147483646 h 906"/>
                  <a:gd name="T44" fmla="*/ 2147483646 w 977"/>
                  <a:gd name="T45" fmla="*/ 2147483646 h 906"/>
                  <a:gd name="T46" fmla="*/ 2147483646 w 977"/>
                  <a:gd name="T47" fmla="*/ 2147483646 h 906"/>
                  <a:gd name="T48" fmla="*/ 2147483646 w 977"/>
                  <a:gd name="T49" fmla="*/ 2147483646 h 906"/>
                  <a:gd name="T50" fmla="*/ 2147483646 w 977"/>
                  <a:gd name="T51" fmla="*/ 2147483646 h 906"/>
                  <a:gd name="T52" fmla="*/ 2147483646 w 977"/>
                  <a:gd name="T53" fmla="*/ 2147483646 h 906"/>
                  <a:gd name="T54" fmla="*/ 2147483646 w 977"/>
                  <a:gd name="T55" fmla="*/ 2147483646 h 906"/>
                  <a:gd name="T56" fmla="*/ 2147483646 w 977"/>
                  <a:gd name="T57" fmla="*/ 2147483646 h 906"/>
                  <a:gd name="T58" fmla="*/ 2147483646 w 977"/>
                  <a:gd name="T59" fmla="*/ 2147483646 h 906"/>
                  <a:gd name="T60" fmla="*/ 2147483646 w 977"/>
                  <a:gd name="T61" fmla="*/ 2147483646 h 906"/>
                  <a:gd name="T62" fmla="*/ 2147483646 w 977"/>
                  <a:gd name="T63" fmla="*/ 2147483646 h 906"/>
                  <a:gd name="T64" fmla="*/ 2147483646 w 977"/>
                  <a:gd name="T65" fmla="*/ 2147483646 h 906"/>
                  <a:gd name="T66" fmla="*/ 2147483646 w 977"/>
                  <a:gd name="T67" fmla="*/ 2147483646 h 906"/>
                  <a:gd name="T68" fmla="*/ 2147483646 w 977"/>
                  <a:gd name="T69" fmla="*/ 2147483646 h 906"/>
                  <a:gd name="T70" fmla="*/ 2147483646 w 977"/>
                  <a:gd name="T71" fmla="*/ 2147483646 h 906"/>
                  <a:gd name="T72" fmla="*/ 2147483646 w 977"/>
                  <a:gd name="T73" fmla="*/ 2147483646 h 906"/>
                  <a:gd name="T74" fmla="*/ 2147483646 w 977"/>
                  <a:gd name="T75" fmla="*/ 2147483646 h 906"/>
                  <a:gd name="T76" fmla="*/ 2147483646 w 977"/>
                  <a:gd name="T77" fmla="*/ 2147483646 h 906"/>
                  <a:gd name="T78" fmla="*/ 2147483646 w 977"/>
                  <a:gd name="T79" fmla="*/ 2147483646 h 906"/>
                  <a:gd name="T80" fmla="*/ 2147483646 w 977"/>
                  <a:gd name="T81" fmla="*/ 2147483646 h 906"/>
                  <a:gd name="T82" fmla="*/ 2147483646 w 977"/>
                  <a:gd name="T83" fmla="*/ 2147483646 h 906"/>
                  <a:gd name="T84" fmla="*/ 2147483646 w 977"/>
                  <a:gd name="T85" fmla="*/ 2147483646 h 906"/>
                  <a:gd name="T86" fmla="*/ 2147483646 w 977"/>
                  <a:gd name="T87" fmla="*/ 0 h 9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77" h="906">
                    <a:moveTo>
                      <a:pt x="0" y="905"/>
                    </a:moveTo>
                    <a:lnTo>
                      <a:pt x="0" y="811"/>
                    </a:lnTo>
                    <a:lnTo>
                      <a:pt x="48" y="811"/>
                    </a:lnTo>
                    <a:lnTo>
                      <a:pt x="48" y="734"/>
                    </a:lnTo>
                    <a:lnTo>
                      <a:pt x="92" y="734"/>
                    </a:lnTo>
                    <a:lnTo>
                      <a:pt x="92" y="662"/>
                    </a:lnTo>
                    <a:lnTo>
                      <a:pt x="132" y="662"/>
                    </a:lnTo>
                    <a:lnTo>
                      <a:pt x="132" y="588"/>
                    </a:lnTo>
                    <a:lnTo>
                      <a:pt x="184" y="588"/>
                    </a:lnTo>
                    <a:lnTo>
                      <a:pt x="184" y="518"/>
                    </a:lnTo>
                    <a:lnTo>
                      <a:pt x="224" y="518"/>
                    </a:lnTo>
                    <a:lnTo>
                      <a:pt x="224" y="469"/>
                    </a:lnTo>
                    <a:lnTo>
                      <a:pt x="271" y="469"/>
                    </a:lnTo>
                    <a:lnTo>
                      <a:pt x="271" y="434"/>
                    </a:lnTo>
                    <a:lnTo>
                      <a:pt x="311" y="434"/>
                    </a:lnTo>
                    <a:lnTo>
                      <a:pt x="311" y="397"/>
                    </a:lnTo>
                    <a:lnTo>
                      <a:pt x="357" y="397"/>
                    </a:lnTo>
                    <a:lnTo>
                      <a:pt x="357" y="352"/>
                    </a:lnTo>
                    <a:lnTo>
                      <a:pt x="401" y="352"/>
                    </a:lnTo>
                    <a:lnTo>
                      <a:pt x="401" y="327"/>
                    </a:lnTo>
                    <a:lnTo>
                      <a:pt x="449" y="327"/>
                    </a:lnTo>
                    <a:lnTo>
                      <a:pt x="449" y="298"/>
                    </a:lnTo>
                    <a:lnTo>
                      <a:pt x="493" y="298"/>
                    </a:lnTo>
                    <a:lnTo>
                      <a:pt x="493" y="268"/>
                    </a:lnTo>
                    <a:lnTo>
                      <a:pt x="535" y="268"/>
                    </a:lnTo>
                    <a:lnTo>
                      <a:pt x="535" y="250"/>
                    </a:lnTo>
                    <a:lnTo>
                      <a:pt x="575" y="250"/>
                    </a:lnTo>
                    <a:lnTo>
                      <a:pt x="575" y="216"/>
                    </a:lnTo>
                    <a:lnTo>
                      <a:pt x="627" y="216"/>
                    </a:lnTo>
                    <a:lnTo>
                      <a:pt x="627" y="196"/>
                    </a:lnTo>
                    <a:lnTo>
                      <a:pt x="665" y="196"/>
                    </a:lnTo>
                    <a:lnTo>
                      <a:pt x="665" y="169"/>
                    </a:lnTo>
                    <a:lnTo>
                      <a:pt x="715" y="169"/>
                    </a:lnTo>
                    <a:lnTo>
                      <a:pt x="715" y="119"/>
                    </a:lnTo>
                    <a:lnTo>
                      <a:pt x="756" y="119"/>
                    </a:lnTo>
                    <a:lnTo>
                      <a:pt x="756" y="104"/>
                    </a:lnTo>
                    <a:lnTo>
                      <a:pt x="802" y="104"/>
                    </a:lnTo>
                    <a:lnTo>
                      <a:pt x="802" y="62"/>
                    </a:lnTo>
                    <a:lnTo>
                      <a:pt x="846" y="62"/>
                    </a:lnTo>
                    <a:lnTo>
                      <a:pt x="846" y="40"/>
                    </a:lnTo>
                    <a:lnTo>
                      <a:pt x="890" y="40"/>
                    </a:lnTo>
                    <a:lnTo>
                      <a:pt x="890" y="17"/>
                    </a:lnTo>
                    <a:lnTo>
                      <a:pt x="976" y="17"/>
                    </a:lnTo>
                    <a:lnTo>
                      <a:pt x="976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  <p:sp>
            <p:nvSpPr>
              <p:cNvPr id="74" name="Freeform 14">
                <a:extLst>
                  <a:ext uri="{FF2B5EF4-FFF2-40B4-BE49-F238E27FC236}">
                    <a16:creationId xmlns:a16="http://schemas.microsoft.com/office/drawing/2014/main" xmlns="" id="{FDA2099A-75E8-494F-8997-97E84B4D9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6314" y="3067050"/>
                <a:ext cx="1074737" cy="171450"/>
              </a:xfrm>
              <a:custGeom>
                <a:avLst/>
                <a:gdLst>
                  <a:gd name="T0" fmla="*/ 0 w 903"/>
                  <a:gd name="T1" fmla="*/ 2147483646 h 144"/>
                  <a:gd name="T2" fmla="*/ 2147483646 w 903"/>
                  <a:gd name="T3" fmla="*/ 2147483646 h 144"/>
                  <a:gd name="T4" fmla="*/ 2147483646 w 903"/>
                  <a:gd name="T5" fmla="*/ 2147483646 h 144"/>
                  <a:gd name="T6" fmla="*/ 2147483646 w 903"/>
                  <a:gd name="T7" fmla="*/ 2147483646 h 144"/>
                  <a:gd name="T8" fmla="*/ 2147483646 w 903"/>
                  <a:gd name="T9" fmla="*/ 2147483646 h 144"/>
                  <a:gd name="T10" fmla="*/ 2147483646 w 903"/>
                  <a:gd name="T11" fmla="*/ 2147483646 h 144"/>
                  <a:gd name="T12" fmla="*/ 2147483646 w 903"/>
                  <a:gd name="T13" fmla="*/ 2147483646 h 144"/>
                  <a:gd name="T14" fmla="*/ 2147483646 w 903"/>
                  <a:gd name="T15" fmla="*/ 2147483646 h 144"/>
                  <a:gd name="T16" fmla="*/ 2147483646 w 903"/>
                  <a:gd name="T17" fmla="*/ 2147483646 h 144"/>
                  <a:gd name="T18" fmla="*/ 2147483646 w 903"/>
                  <a:gd name="T19" fmla="*/ 2147483646 h 144"/>
                  <a:gd name="T20" fmla="*/ 2147483646 w 903"/>
                  <a:gd name="T21" fmla="*/ 2147483646 h 144"/>
                  <a:gd name="T22" fmla="*/ 2147483646 w 903"/>
                  <a:gd name="T23" fmla="*/ 2147483646 h 144"/>
                  <a:gd name="T24" fmla="*/ 2147483646 w 903"/>
                  <a:gd name="T25" fmla="*/ 2147483646 h 144"/>
                  <a:gd name="T26" fmla="*/ 2147483646 w 903"/>
                  <a:gd name="T27" fmla="*/ 2147483646 h 144"/>
                  <a:gd name="T28" fmla="*/ 2147483646 w 903"/>
                  <a:gd name="T29" fmla="*/ 0 h 14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03" h="144">
                    <a:moveTo>
                      <a:pt x="0" y="143"/>
                    </a:moveTo>
                    <a:lnTo>
                      <a:pt x="184" y="143"/>
                    </a:lnTo>
                    <a:lnTo>
                      <a:pt x="184" y="129"/>
                    </a:lnTo>
                    <a:lnTo>
                      <a:pt x="319" y="129"/>
                    </a:lnTo>
                    <a:lnTo>
                      <a:pt x="319" y="115"/>
                    </a:lnTo>
                    <a:lnTo>
                      <a:pt x="455" y="115"/>
                    </a:lnTo>
                    <a:lnTo>
                      <a:pt x="455" y="78"/>
                    </a:lnTo>
                    <a:lnTo>
                      <a:pt x="676" y="78"/>
                    </a:lnTo>
                    <a:lnTo>
                      <a:pt x="676" y="61"/>
                    </a:lnTo>
                    <a:lnTo>
                      <a:pt x="727" y="61"/>
                    </a:lnTo>
                    <a:lnTo>
                      <a:pt x="727" y="49"/>
                    </a:lnTo>
                    <a:lnTo>
                      <a:pt x="846" y="49"/>
                    </a:lnTo>
                    <a:lnTo>
                      <a:pt x="846" y="24"/>
                    </a:lnTo>
                    <a:lnTo>
                      <a:pt x="902" y="24"/>
                    </a:lnTo>
                    <a:lnTo>
                      <a:pt x="902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xmlns="" id="{4501A5DC-9345-4F8C-A05E-8F2B5F3F1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9463" y="2765425"/>
                <a:ext cx="1160462" cy="331788"/>
              </a:xfrm>
              <a:custGeom>
                <a:avLst/>
                <a:gdLst>
                  <a:gd name="T0" fmla="*/ 0 w 975"/>
                  <a:gd name="T1" fmla="*/ 2147483646 h 278"/>
                  <a:gd name="T2" fmla="*/ 2147483646 w 975"/>
                  <a:gd name="T3" fmla="*/ 2147483646 h 278"/>
                  <a:gd name="T4" fmla="*/ 2147483646 w 975"/>
                  <a:gd name="T5" fmla="*/ 2147483646 h 278"/>
                  <a:gd name="T6" fmla="*/ 2147483646 w 975"/>
                  <a:gd name="T7" fmla="*/ 2147483646 h 278"/>
                  <a:gd name="T8" fmla="*/ 2147483646 w 975"/>
                  <a:gd name="T9" fmla="*/ 2147483646 h 278"/>
                  <a:gd name="T10" fmla="*/ 2147483646 w 975"/>
                  <a:gd name="T11" fmla="*/ 2147483646 h 278"/>
                  <a:gd name="T12" fmla="*/ 2147483646 w 975"/>
                  <a:gd name="T13" fmla="*/ 2147483646 h 278"/>
                  <a:gd name="T14" fmla="*/ 2147483646 w 975"/>
                  <a:gd name="T15" fmla="*/ 2147483646 h 278"/>
                  <a:gd name="T16" fmla="*/ 2147483646 w 975"/>
                  <a:gd name="T17" fmla="*/ 2147483646 h 278"/>
                  <a:gd name="T18" fmla="*/ 2147483646 w 975"/>
                  <a:gd name="T19" fmla="*/ 2147483646 h 278"/>
                  <a:gd name="T20" fmla="*/ 2147483646 w 975"/>
                  <a:gd name="T21" fmla="*/ 2147483646 h 278"/>
                  <a:gd name="T22" fmla="*/ 2147483646 w 975"/>
                  <a:gd name="T23" fmla="*/ 2147483646 h 278"/>
                  <a:gd name="T24" fmla="*/ 2147483646 w 975"/>
                  <a:gd name="T25" fmla="*/ 2147483646 h 278"/>
                  <a:gd name="T26" fmla="*/ 2147483646 w 975"/>
                  <a:gd name="T27" fmla="*/ 2147483646 h 278"/>
                  <a:gd name="T28" fmla="*/ 2147483646 w 975"/>
                  <a:gd name="T29" fmla="*/ 2147483646 h 278"/>
                  <a:gd name="T30" fmla="*/ 2147483646 w 975"/>
                  <a:gd name="T31" fmla="*/ 2147483646 h 278"/>
                  <a:gd name="T32" fmla="*/ 2147483646 w 975"/>
                  <a:gd name="T33" fmla="*/ 2147483646 h 278"/>
                  <a:gd name="T34" fmla="*/ 2147483646 w 975"/>
                  <a:gd name="T35" fmla="*/ 2147483646 h 278"/>
                  <a:gd name="T36" fmla="*/ 2147483646 w 975"/>
                  <a:gd name="T37" fmla="*/ 2147483646 h 278"/>
                  <a:gd name="T38" fmla="*/ 2147483646 w 975"/>
                  <a:gd name="T39" fmla="*/ 2147483646 h 278"/>
                  <a:gd name="T40" fmla="*/ 2147483646 w 975"/>
                  <a:gd name="T41" fmla="*/ 2147483646 h 278"/>
                  <a:gd name="T42" fmla="*/ 2147483646 w 975"/>
                  <a:gd name="T43" fmla="*/ 2147483646 h 278"/>
                  <a:gd name="T44" fmla="*/ 2147483646 w 975"/>
                  <a:gd name="T45" fmla="*/ 2147483646 h 278"/>
                  <a:gd name="T46" fmla="*/ 2147483646 w 975"/>
                  <a:gd name="T47" fmla="*/ 2147483646 h 278"/>
                  <a:gd name="T48" fmla="*/ 2147483646 w 975"/>
                  <a:gd name="T49" fmla="*/ 0 h 27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975" h="278">
                    <a:moveTo>
                      <a:pt x="0" y="277"/>
                    </a:moveTo>
                    <a:lnTo>
                      <a:pt x="178" y="277"/>
                    </a:lnTo>
                    <a:lnTo>
                      <a:pt x="178" y="248"/>
                    </a:lnTo>
                    <a:lnTo>
                      <a:pt x="222" y="248"/>
                    </a:lnTo>
                    <a:lnTo>
                      <a:pt x="222" y="213"/>
                    </a:lnTo>
                    <a:lnTo>
                      <a:pt x="274" y="213"/>
                    </a:lnTo>
                    <a:lnTo>
                      <a:pt x="274" y="186"/>
                    </a:lnTo>
                    <a:lnTo>
                      <a:pt x="358" y="186"/>
                    </a:lnTo>
                    <a:lnTo>
                      <a:pt x="358" y="168"/>
                    </a:lnTo>
                    <a:lnTo>
                      <a:pt x="440" y="168"/>
                    </a:lnTo>
                    <a:lnTo>
                      <a:pt x="440" y="154"/>
                    </a:lnTo>
                    <a:lnTo>
                      <a:pt x="488" y="154"/>
                    </a:lnTo>
                    <a:lnTo>
                      <a:pt x="488" y="122"/>
                    </a:lnTo>
                    <a:lnTo>
                      <a:pt x="669" y="122"/>
                    </a:lnTo>
                    <a:lnTo>
                      <a:pt x="669" y="102"/>
                    </a:lnTo>
                    <a:lnTo>
                      <a:pt x="715" y="102"/>
                    </a:lnTo>
                    <a:lnTo>
                      <a:pt x="715" y="81"/>
                    </a:lnTo>
                    <a:lnTo>
                      <a:pt x="802" y="81"/>
                    </a:lnTo>
                    <a:lnTo>
                      <a:pt x="802" y="60"/>
                    </a:lnTo>
                    <a:lnTo>
                      <a:pt x="888" y="60"/>
                    </a:lnTo>
                    <a:lnTo>
                      <a:pt x="888" y="42"/>
                    </a:lnTo>
                    <a:lnTo>
                      <a:pt x="936" y="42"/>
                    </a:lnTo>
                    <a:lnTo>
                      <a:pt x="936" y="28"/>
                    </a:lnTo>
                    <a:lnTo>
                      <a:pt x="974" y="28"/>
                    </a:lnTo>
                    <a:lnTo>
                      <a:pt x="974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  <p:sp>
            <p:nvSpPr>
              <p:cNvPr id="76" name="Freeform 16">
                <a:extLst>
                  <a:ext uri="{FF2B5EF4-FFF2-40B4-BE49-F238E27FC236}">
                    <a16:creationId xmlns:a16="http://schemas.microsoft.com/office/drawing/2014/main" xmlns="" id="{33671E89-0266-4864-849E-8559EC69F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6" y="2686051"/>
                <a:ext cx="1338263" cy="104775"/>
              </a:xfrm>
              <a:custGeom>
                <a:avLst/>
                <a:gdLst>
                  <a:gd name="T0" fmla="*/ 0 w 1124"/>
                  <a:gd name="T1" fmla="*/ 2147483646 h 88"/>
                  <a:gd name="T2" fmla="*/ 2147483646 w 1124"/>
                  <a:gd name="T3" fmla="*/ 2147483646 h 88"/>
                  <a:gd name="T4" fmla="*/ 2147483646 w 1124"/>
                  <a:gd name="T5" fmla="*/ 2147483646 h 88"/>
                  <a:gd name="T6" fmla="*/ 2147483646 w 1124"/>
                  <a:gd name="T7" fmla="*/ 2147483646 h 88"/>
                  <a:gd name="T8" fmla="*/ 2147483646 w 1124"/>
                  <a:gd name="T9" fmla="*/ 2147483646 h 88"/>
                  <a:gd name="T10" fmla="*/ 2147483646 w 1124"/>
                  <a:gd name="T11" fmla="*/ 2147483646 h 88"/>
                  <a:gd name="T12" fmla="*/ 2147483646 w 1124"/>
                  <a:gd name="T13" fmla="*/ 2147483646 h 88"/>
                  <a:gd name="T14" fmla="*/ 2147483646 w 1124"/>
                  <a:gd name="T15" fmla="*/ 2147483646 h 88"/>
                  <a:gd name="T16" fmla="*/ 2147483646 w 1124"/>
                  <a:gd name="T17" fmla="*/ 0 h 88"/>
                  <a:gd name="T18" fmla="*/ 2147483646 w 1124"/>
                  <a:gd name="T19" fmla="*/ 0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24" h="88">
                    <a:moveTo>
                      <a:pt x="0" y="87"/>
                    </a:moveTo>
                    <a:lnTo>
                      <a:pt x="182" y="87"/>
                    </a:lnTo>
                    <a:lnTo>
                      <a:pt x="182" y="66"/>
                    </a:lnTo>
                    <a:lnTo>
                      <a:pt x="455" y="66"/>
                    </a:lnTo>
                    <a:lnTo>
                      <a:pt x="455" y="39"/>
                    </a:lnTo>
                    <a:lnTo>
                      <a:pt x="719" y="39"/>
                    </a:lnTo>
                    <a:lnTo>
                      <a:pt x="719" y="23"/>
                    </a:lnTo>
                    <a:lnTo>
                      <a:pt x="850" y="23"/>
                    </a:lnTo>
                    <a:lnTo>
                      <a:pt x="850" y="0"/>
                    </a:lnTo>
                    <a:lnTo>
                      <a:pt x="1123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  <p:sp>
            <p:nvSpPr>
              <p:cNvPr id="77" name="Freeform 17">
                <a:extLst>
                  <a:ext uri="{FF2B5EF4-FFF2-40B4-BE49-F238E27FC236}">
                    <a16:creationId xmlns:a16="http://schemas.microsoft.com/office/drawing/2014/main" xmlns="" id="{D71C5CE3-D644-49FC-A28C-9163B6BA4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488" y="2597150"/>
                <a:ext cx="639762" cy="95250"/>
              </a:xfrm>
              <a:custGeom>
                <a:avLst/>
                <a:gdLst>
                  <a:gd name="T0" fmla="*/ 0 w 537"/>
                  <a:gd name="T1" fmla="*/ 2147483646 h 80"/>
                  <a:gd name="T2" fmla="*/ 0 w 537"/>
                  <a:gd name="T3" fmla="*/ 2147483646 h 80"/>
                  <a:gd name="T4" fmla="*/ 2147483646 w 537"/>
                  <a:gd name="T5" fmla="*/ 2147483646 h 80"/>
                  <a:gd name="T6" fmla="*/ 2147483646 w 537"/>
                  <a:gd name="T7" fmla="*/ 2147483646 h 80"/>
                  <a:gd name="T8" fmla="*/ 2147483646 w 537"/>
                  <a:gd name="T9" fmla="*/ 2147483646 h 80"/>
                  <a:gd name="T10" fmla="*/ 2147483646 w 537"/>
                  <a:gd name="T11" fmla="*/ 0 h 80"/>
                  <a:gd name="T12" fmla="*/ 2147483646 w 537"/>
                  <a:gd name="T13" fmla="*/ 0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7" h="80">
                    <a:moveTo>
                      <a:pt x="0" y="79"/>
                    </a:moveTo>
                    <a:lnTo>
                      <a:pt x="0" y="54"/>
                    </a:lnTo>
                    <a:lnTo>
                      <a:pt x="402" y="54"/>
                    </a:lnTo>
                    <a:lnTo>
                      <a:pt x="402" y="23"/>
                    </a:lnTo>
                    <a:lnTo>
                      <a:pt x="486" y="23"/>
                    </a:lnTo>
                    <a:lnTo>
                      <a:pt x="486" y="0"/>
                    </a:lnTo>
                    <a:lnTo>
                      <a:pt x="536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xmlns="" id="{25C17384-6EB9-415C-B811-046414100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438" y="4283075"/>
                <a:ext cx="525462" cy="928688"/>
              </a:xfrm>
              <a:custGeom>
                <a:avLst/>
                <a:gdLst>
                  <a:gd name="T0" fmla="*/ 0 w 442"/>
                  <a:gd name="T1" fmla="*/ 2147483646 h 780"/>
                  <a:gd name="T2" fmla="*/ 2147483646 w 442"/>
                  <a:gd name="T3" fmla="*/ 2147483646 h 780"/>
                  <a:gd name="T4" fmla="*/ 2147483646 w 442"/>
                  <a:gd name="T5" fmla="*/ 2147483646 h 780"/>
                  <a:gd name="T6" fmla="*/ 2147483646 w 442"/>
                  <a:gd name="T7" fmla="*/ 2147483646 h 780"/>
                  <a:gd name="T8" fmla="*/ 2147483646 w 442"/>
                  <a:gd name="T9" fmla="*/ 2147483646 h 780"/>
                  <a:gd name="T10" fmla="*/ 2147483646 w 442"/>
                  <a:gd name="T11" fmla="*/ 2147483646 h 780"/>
                  <a:gd name="T12" fmla="*/ 2147483646 w 442"/>
                  <a:gd name="T13" fmla="*/ 2147483646 h 780"/>
                  <a:gd name="T14" fmla="*/ 2147483646 w 442"/>
                  <a:gd name="T15" fmla="*/ 2147483646 h 780"/>
                  <a:gd name="T16" fmla="*/ 2147483646 w 442"/>
                  <a:gd name="T17" fmla="*/ 2147483646 h 780"/>
                  <a:gd name="T18" fmla="*/ 2147483646 w 442"/>
                  <a:gd name="T19" fmla="*/ 2147483646 h 780"/>
                  <a:gd name="T20" fmla="*/ 2147483646 w 442"/>
                  <a:gd name="T21" fmla="*/ 2147483646 h 780"/>
                  <a:gd name="T22" fmla="*/ 2147483646 w 442"/>
                  <a:gd name="T23" fmla="*/ 2147483646 h 780"/>
                  <a:gd name="T24" fmla="*/ 2147483646 w 442"/>
                  <a:gd name="T25" fmla="*/ 2147483646 h 780"/>
                  <a:gd name="T26" fmla="*/ 2147483646 w 442"/>
                  <a:gd name="T27" fmla="*/ 2147483646 h 780"/>
                  <a:gd name="T28" fmla="*/ 2147483646 w 442"/>
                  <a:gd name="T29" fmla="*/ 2147483646 h 780"/>
                  <a:gd name="T30" fmla="*/ 2147483646 w 442"/>
                  <a:gd name="T31" fmla="*/ 2147483646 h 780"/>
                  <a:gd name="T32" fmla="*/ 2147483646 w 442"/>
                  <a:gd name="T33" fmla="*/ 2147483646 h 780"/>
                  <a:gd name="T34" fmla="*/ 2147483646 w 442"/>
                  <a:gd name="T35" fmla="*/ 2147483646 h 780"/>
                  <a:gd name="T36" fmla="*/ 2147483646 w 442"/>
                  <a:gd name="T37" fmla="*/ 0 h 780"/>
                  <a:gd name="T38" fmla="*/ 2147483646 w 442"/>
                  <a:gd name="T39" fmla="*/ 0 h 7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42" h="780">
                    <a:moveTo>
                      <a:pt x="0" y="779"/>
                    </a:moveTo>
                    <a:lnTo>
                      <a:pt x="28" y="779"/>
                    </a:lnTo>
                    <a:lnTo>
                      <a:pt x="28" y="717"/>
                    </a:lnTo>
                    <a:lnTo>
                      <a:pt x="80" y="717"/>
                    </a:lnTo>
                    <a:lnTo>
                      <a:pt x="80" y="569"/>
                    </a:lnTo>
                    <a:lnTo>
                      <a:pt x="120" y="569"/>
                    </a:lnTo>
                    <a:lnTo>
                      <a:pt x="120" y="443"/>
                    </a:lnTo>
                    <a:lnTo>
                      <a:pt x="171" y="443"/>
                    </a:lnTo>
                    <a:lnTo>
                      <a:pt x="171" y="300"/>
                    </a:lnTo>
                    <a:lnTo>
                      <a:pt x="210" y="300"/>
                    </a:lnTo>
                    <a:lnTo>
                      <a:pt x="210" y="219"/>
                    </a:lnTo>
                    <a:lnTo>
                      <a:pt x="261" y="219"/>
                    </a:lnTo>
                    <a:lnTo>
                      <a:pt x="261" y="188"/>
                    </a:lnTo>
                    <a:lnTo>
                      <a:pt x="308" y="188"/>
                    </a:lnTo>
                    <a:lnTo>
                      <a:pt x="308" y="131"/>
                    </a:lnTo>
                    <a:lnTo>
                      <a:pt x="353" y="131"/>
                    </a:lnTo>
                    <a:lnTo>
                      <a:pt x="353" y="57"/>
                    </a:lnTo>
                    <a:lnTo>
                      <a:pt x="400" y="57"/>
                    </a:lnTo>
                    <a:lnTo>
                      <a:pt x="400" y="0"/>
                    </a:lnTo>
                    <a:lnTo>
                      <a:pt x="441" y="0"/>
                    </a:lnTo>
                  </a:path>
                </a:pathLst>
              </a:custGeom>
              <a:noFill/>
              <a:ln w="285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4050" dirty="0"/>
              </a:p>
            </p:txBody>
          </p:sp>
        </p:grpSp>
        <p:grpSp>
          <p:nvGrpSpPr>
            <p:cNvPr id="33" name="Group 14">
              <a:extLst>
                <a:ext uri="{FF2B5EF4-FFF2-40B4-BE49-F238E27FC236}">
                  <a16:creationId xmlns:a16="http://schemas.microsoft.com/office/drawing/2014/main" xmlns="" id="{222496E6-2265-4597-BCE3-31EFCF5BF0CC}"/>
                </a:ext>
              </a:extLst>
            </p:cNvPr>
            <p:cNvGrpSpPr/>
            <p:nvPr/>
          </p:nvGrpSpPr>
          <p:grpSpPr>
            <a:xfrm>
              <a:off x="2958938" y="2139950"/>
              <a:ext cx="6546548" cy="3071813"/>
              <a:chOff x="3060700" y="2139950"/>
              <a:chExt cx="5915026" cy="3071813"/>
            </a:xfrm>
          </p:grpSpPr>
          <p:sp>
            <p:nvSpPr>
              <p:cNvPr id="66" name="Line 24">
                <a:extLst>
                  <a:ext uri="{FF2B5EF4-FFF2-40B4-BE49-F238E27FC236}">
                    <a16:creationId xmlns:a16="http://schemas.microsoft.com/office/drawing/2014/main" xmlns="" id="{85C7B9DE-E896-472F-836A-59209ECED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58251" y="2144714"/>
                <a:ext cx="117475" cy="1587"/>
              </a:xfrm>
              <a:prstGeom prst="line">
                <a:avLst/>
              </a:prstGeom>
              <a:noFill/>
              <a:ln w="28575">
                <a:solidFill>
                  <a:schemeClr val="accent4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grpSp>
            <p:nvGrpSpPr>
              <p:cNvPr id="67" name="Group 10">
                <a:extLst>
                  <a:ext uri="{FF2B5EF4-FFF2-40B4-BE49-F238E27FC236}">
                    <a16:creationId xmlns:a16="http://schemas.microsoft.com/office/drawing/2014/main" xmlns="" id="{E081523A-FACA-4784-8353-8C8932F059FD}"/>
                  </a:ext>
                </a:extLst>
              </p:cNvPr>
              <p:cNvGrpSpPr/>
              <p:nvPr/>
            </p:nvGrpSpPr>
            <p:grpSpPr>
              <a:xfrm>
                <a:off x="3060700" y="2139950"/>
                <a:ext cx="5819775" cy="3071813"/>
                <a:chOff x="3060700" y="2139950"/>
                <a:chExt cx="5819775" cy="3071813"/>
              </a:xfrm>
            </p:grpSpPr>
            <p:sp>
              <p:nvSpPr>
                <p:cNvPr id="68" name="Freeform 19">
                  <a:extLst>
                    <a:ext uri="{FF2B5EF4-FFF2-40B4-BE49-F238E27FC236}">
                      <a16:creationId xmlns:a16="http://schemas.microsoft.com/office/drawing/2014/main" xmlns="" id="{F77ED7F7-03D5-4A74-B671-10C1C075E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0700" y="4202113"/>
                  <a:ext cx="425450" cy="1009650"/>
                </a:xfrm>
                <a:custGeom>
                  <a:avLst/>
                  <a:gdLst>
                    <a:gd name="T0" fmla="*/ 0 w 357"/>
                    <a:gd name="T1" fmla="*/ 2147483646 h 848"/>
                    <a:gd name="T2" fmla="*/ 2147483646 w 357"/>
                    <a:gd name="T3" fmla="*/ 2147483646 h 848"/>
                    <a:gd name="T4" fmla="*/ 2147483646 w 357"/>
                    <a:gd name="T5" fmla="*/ 2147483646 h 848"/>
                    <a:gd name="T6" fmla="*/ 2147483646 w 357"/>
                    <a:gd name="T7" fmla="*/ 2147483646 h 848"/>
                    <a:gd name="T8" fmla="*/ 2147483646 w 357"/>
                    <a:gd name="T9" fmla="*/ 2147483646 h 848"/>
                    <a:gd name="T10" fmla="*/ 2147483646 w 357"/>
                    <a:gd name="T11" fmla="*/ 2147483646 h 848"/>
                    <a:gd name="T12" fmla="*/ 2147483646 w 357"/>
                    <a:gd name="T13" fmla="*/ 2147483646 h 848"/>
                    <a:gd name="T14" fmla="*/ 2147483646 w 357"/>
                    <a:gd name="T15" fmla="*/ 2147483646 h 848"/>
                    <a:gd name="T16" fmla="*/ 2147483646 w 357"/>
                    <a:gd name="T17" fmla="*/ 2147483646 h 848"/>
                    <a:gd name="T18" fmla="*/ 2147483646 w 357"/>
                    <a:gd name="T19" fmla="*/ 2147483646 h 848"/>
                    <a:gd name="T20" fmla="*/ 2147483646 w 357"/>
                    <a:gd name="T21" fmla="*/ 2147483646 h 848"/>
                    <a:gd name="T22" fmla="*/ 2147483646 w 357"/>
                    <a:gd name="T23" fmla="*/ 2147483646 h 848"/>
                    <a:gd name="T24" fmla="*/ 2147483646 w 357"/>
                    <a:gd name="T25" fmla="*/ 2147483646 h 848"/>
                    <a:gd name="T26" fmla="*/ 2147483646 w 357"/>
                    <a:gd name="T27" fmla="*/ 2147483646 h 848"/>
                    <a:gd name="T28" fmla="*/ 2147483646 w 357"/>
                    <a:gd name="T29" fmla="*/ 2147483646 h 848"/>
                    <a:gd name="T30" fmla="*/ 2147483646 w 357"/>
                    <a:gd name="T31" fmla="*/ 2147483646 h 848"/>
                    <a:gd name="T32" fmla="*/ 2147483646 w 357"/>
                    <a:gd name="T33" fmla="*/ 0 h 8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357" h="848">
                      <a:moveTo>
                        <a:pt x="0" y="847"/>
                      </a:moveTo>
                      <a:lnTo>
                        <a:pt x="40" y="847"/>
                      </a:lnTo>
                      <a:lnTo>
                        <a:pt x="40" y="747"/>
                      </a:lnTo>
                      <a:lnTo>
                        <a:pt x="82" y="746"/>
                      </a:lnTo>
                      <a:lnTo>
                        <a:pt x="82" y="556"/>
                      </a:lnTo>
                      <a:lnTo>
                        <a:pt x="136" y="556"/>
                      </a:lnTo>
                      <a:lnTo>
                        <a:pt x="136" y="406"/>
                      </a:lnTo>
                      <a:lnTo>
                        <a:pt x="180" y="406"/>
                      </a:lnTo>
                      <a:lnTo>
                        <a:pt x="180" y="346"/>
                      </a:lnTo>
                      <a:lnTo>
                        <a:pt x="220" y="346"/>
                      </a:lnTo>
                      <a:lnTo>
                        <a:pt x="220" y="277"/>
                      </a:lnTo>
                      <a:lnTo>
                        <a:pt x="262" y="277"/>
                      </a:lnTo>
                      <a:lnTo>
                        <a:pt x="262" y="184"/>
                      </a:lnTo>
                      <a:lnTo>
                        <a:pt x="312" y="184"/>
                      </a:lnTo>
                      <a:lnTo>
                        <a:pt x="312" y="115"/>
                      </a:lnTo>
                      <a:lnTo>
                        <a:pt x="356" y="115"/>
                      </a:lnTo>
                      <a:lnTo>
                        <a:pt x="356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4050" dirty="0"/>
                </a:p>
              </p:txBody>
            </p:sp>
            <p:sp>
              <p:nvSpPr>
                <p:cNvPr id="69" name="Freeform 20">
                  <a:extLst>
                    <a:ext uri="{FF2B5EF4-FFF2-40B4-BE49-F238E27FC236}">
                      <a16:creationId xmlns:a16="http://schemas.microsoft.com/office/drawing/2014/main" xmlns="" id="{42E8B7C4-0F67-4652-96FA-FE1F6C3819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2976" y="3344863"/>
                  <a:ext cx="989013" cy="881062"/>
                </a:xfrm>
                <a:custGeom>
                  <a:avLst/>
                  <a:gdLst>
                    <a:gd name="T0" fmla="*/ 0 w 830"/>
                    <a:gd name="T1" fmla="*/ 2147483646 h 740"/>
                    <a:gd name="T2" fmla="*/ 2147483646 w 830"/>
                    <a:gd name="T3" fmla="*/ 2147483646 h 740"/>
                    <a:gd name="T4" fmla="*/ 2147483646 w 830"/>
                    <a:gd name="T5" fmla="*/ 2147483646 h 740"/>
                    <a:gd name="T6" fmla="*/ 2147483646 w 830"/>
                    <a:gd name="T7" fmla="*/ 2147483646 h 740"/>
                    <a:gd name="T8" fmla="*/ 2147483646 w 830"/>
                    <a:gd name="T9" fmla="*/ 2147483646 h 740"/>
                    <a:gd name="T10" fmla="*/ 2147483646 w 830"/>
                    <a:gd name="T11" fmla="*/ 2147483646 h 740"/>
                    <a:gd name="T12" fmla="*/ 2147483646 w 830"/>
                    <a:gd name="T13" fmla="*/ 2147483646 h 740"/>
                    <a:gd name="T14" fmla="*/ 2147483646 w 830"/>
                    <a:gd name="T15" fmla="*/ 2147483646 h 740"/>
                    <a:gd name="T16" fmla="*/ 2147483646 w 830"/>
                    <a:gd name="T17" fmla="*/ 2147483646 h 740"/>
                    <a:gd name="T18" fmla="*/ 2147483646 w 830"/>
                    <a:gd name="T19" fmla="*/ 2147483646 h 740"/>
                    <a:gd name="T20" fmla="*/ 2147483646 w 830"/>
                    <a:gd name="T21" fmla="*/ 2147483646 h 740"/>
                    <a:gd name="T22" fmla="*/ 2147483646 w 830"/>
                    <a:gd name="T23" fmla="*/ 2147483646 h 740"/>
                    <a:gd name="T24" fmla="*/ 2147483646 w 830"/>
                    <a:gd name="T25" fmla="*/ 2147483646 h 740"/>
                    <a:gd name="T26" fmla="*/ 2147483646 w 830"/>
                    <a:gd name="T27" fmla="*/ 2147483646 h 740"/>
                    <a:gd name="T28" fmla="*/ 2147483646 w 830"/>
                    <a:gd name="T29" fmla="*/ 2147483646 h 740"/>
                    <a:gd name="T30" fmla="*/ 2147483646 w 830"/>
                    <a:gd name="T31" fmla="*/ 2147483646 h 740"/>
                    <a:gd name="T32" fmla="*/ 2147483646 w 830"/>
                    <a:gd name="T33" fmla="*/ 2147483646 h 740"/>
                    <a:gd name="T34" fmla="*/ 2147483646 w 830"/>
                    <a:gd name="T35" fmla="*/ 2147483646 h 740"/>
                    <a:gd name="T36" fmla="*/ 2147483646 w 830"/>
                    <a:gd name="T37" fmla="*/ 2147483646 h 740"/>
                    <a:gd name="T38" fmla="*/ 2147483646 w 830"/>
                    <a:gd name="T39" fmla="*/ 2147483646 h 740"/>
                    <a:gd name="T40" fmla="*/ 2147483646 w 830"/>
                    <a:gd name="T41" fmla="*/ 2147483646 h 740"/>
                    <a:gd name="T42" fmla="*/ 2147483646 w 830"/>
                    <a:gd name="T43" fmla="*/ 2147483646 h 740"/>
                    <a:gd name="T44" fmla="*/ 2147483646 w 830"/>
                    <a:gd name="T45" fmla="*/ 2147483646 h 740"/>
                    <a:gd name="T46" fmla="*/ 2147483646 w 830"/>
                    <a:gd name="T47" fmla="*/ 2147483646 h 740"/>
                    <a:gd name="T48" fmla="*/ 2147483646 w 830"/>
                    <a:gd name="T49" fmla="*/ 2147483646 h 740"/>
                    <a:gd name="T50" fmla="*/ 2147483646 w 830"/>
                    <a:gd name="T51" fmla="*/ 2147483646 h 740"/>
                    <a:gd name="T52" fmla="*/ 2147483646 w 830"/>
                    <a:gd name="T53" fmla="*/ 2147483646 h 740"/>
                    <a:gd name="T54" fmla="*/ 2147483646 w 830"/>
                    <a:gd name="T55" fmla="*/ 2147483646 h 740"/>
                    <a:gd name="T56" fmla="*/ 2147483646 w 830"/>
                    <a:gd name="T57" fmla="*/ 2147483646 h 740"/>
                    <a:gd name="T58" fmla="*/ 2147483646 w 830"/>
                    <a:gd name="T59" fmla="*/ 2147483646 h 740"/>
                    <a:gd name="T60" fmla="*/ 2147483646 w 830"/>
                    <a:gd name="T61" fmla="*/ 2147483646 h 740"/>
                    <a:gd name="T62" fmla="*/ 2147483646 w 830"/>
                    <a:gd name="T63" fmla="*/ 2147483646 h 740"/>
                    <a:gd name="T64" fmla="*/ 2147483646 w 830"/>
                    <a:gd name="T65" fmla="*/ 2147483646 h 740"/>
                    <a:gd name="T66" fmla="*/ 2147483646 w 830"/>
                    <a:gd name="T67" fmla="*/ 2147483646 h 740"/>
                    <a:gd name="T68" fmla="*/ 2147483646 w 830"/>
                    <a:gd name="T69" fmla="*/ 0 h 740"/>
                    <a:gd name="T70" fmla="*/ 2147483646 w 830"/>
                    <a:gd name="T71" fmla="*/ 0 h 74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30" h="740">
                      <a:moveTo>
                        <a:pt x="0" y="739"/>
                      </a:moveTo>
                      <a:lnTo>
                        <a:pt x="44" y="739"/>
                      </a:lnTo>
                      <a:lnTo>
                        <a:pt x="44" y="643"/>
                      </a:lnTo>
                      <a:lnTo>
                        <a:pt x="88" y="643"/>
                      </a:lnTo>
                      <a:lnTo>
                        <a:pt x="88" y="605"/>
                      </a:lnTo>
                      <a:lnTo>
                        <a:pt x="130" y="605"/>
                      </a:lnTo>
                      <a:lnTo>
                        <a:pt x="130" y="535"/>
                      </a:lnTo>
                      <a:lnTo>
                        <a:pt x="178" y="535"/>
                      </a:lnTo>
                      <a:lnTo>
                        <a:pt x="178" y="499"/>
                      </a:lnTo>
                      <a:lnTo>
                        <a:pt x="220" y="499"/>
                      </a:lnTo>
                      <a:lnTo>
                        <a:pt x="220" y="470"/>
                      </a:lnTo>
                      <a:lnTo>
                        <a:pt x="270" y="470"/>
                      </a:lnTo>
                      <a:lnTo>
                        <a:pt x="270" y="384"/>
                      </a:lnTo>
                      <a:lnTo>
                        <a:pt x="310" y="384"/>
                      </a:lnTo>
                      <a:lnTo>
                        <a:pt x="310" y="336"/>
                      </a:lnTo>
                      <a:lnTo>
                        <a:pt x="354" y="336"/>
                      </a:lnTo>
                      <a:lnTo>
                        <a:pt x="354" y="293"/>
                      </a:lnTo>
                      <a:lnTo>
                        <a:pt x="400" y="293"/>
                      </a:lnTo>
                      <a:lnTo>
                        <a:pt x="400" y="252"/>
                      </a:lnTo>
                      <a:lnTo>
                        <a:pt x="444" y="252"/>
                      </a:lnTo>
                      <a:lnTo>
                        <a:pt x="444" y="211"/>
                      </a:lnTo>
                      <a:lnTo>
                        <a:pt x="490" y="211"/>
                      </a:lnTo>
                      <a:lnTo>
                        <a:pt x="490" y="163"/>
                      </a:lnTo>
                      <a:lnTo>
                        <a:pt x="534" y="163"/>
                      </a:lnTo>
                      <a:lnTo>
                        <a:pt x="534" y="130"/>
                      </a:lnTo>
                      <a:lnTo>
                        <a:pt x="576" y="130"/>
                      </a:lnTo>
                      <a:lnTo>
                        <a:pt x="576" y="115"/>
                      </a:lnTo>
                      <a:lnTo>
                        <a:pt x="622" y="115"/>
                      </a:lnTo>
                      <a:lnTo>
                        <a:pt x="622" y="70"/>
                      </a:lnTo>
                      <a:lnTo>
                        <a:pt x="668" y="70"/>
                      </a:lnTo>
                      <a:lnTo>
                        <a:pt x="668" y="38"/>
                      </a:lnTo>
                      <a:lnTo>
                        <a:pt x="714" y="38"/>
                      </a:lnTo>
                      <a:lnTo>
                        <a:pt x="714" y="22"/>
                      </a:lnTo>
                      <a:lnTo>
                        <a:pt x="754" y="22"/>
                      </a:lnTo>
                      <a:lnTo>
                        <a:pt x="754" y="0"/>
                      </a:lnTo>
                      <a:lnTo>
                        <a:pt x="829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4050" dirty="0"/>
                </a:p>
              </p:txBody>
            </p:sp>
            <p:sp>
              <p:nvSpPr>
                <p:cNvPr id="70" name="Freeform 21">
                  <a:extLst>
                    <a:ext uri="{FF2B5EF4-FFF2-40B4-BE49-F238E27FC236}">
                      <a16:creationId xmlns:a16="http://schemas.microsoft.com/office/drawing/2014/main" xmlns="" id="{03201608-2693-4897-8FDF-8122A599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288" y="2754314"/>
                  <a:ext cx="1606550" cy="592137"/>
                </a:xfrm>
                <a:custGeom>
                  <a:avLst/>
                  <a:gdLst>
                    <a:gd name="T0" fmla="*/ 0 w 1349"/>
                    <a:gd name="T1" fmla="*/ 2147483646 h 498"/>
                    <a:gd name="T2" fmla="*/ 0 w 1349"/>
                    <a:gd name="T3" fmla="*/ 2147483646 h 498"/>
                    <a:gd name="T4" fmla="*/ 2147483646 w 1349"/>
                    <a:gd name="T5" fmla="*/ 2147483646 h 498"/>
                    <a:gd name="T6" fmla="*/ 2147483646 w 1349"/>
                    <a:gd name="T7" fmla="*/ 2147483646 h 498"/>
                    <a:gd name="T8" fmla="*/ 2147483646 w 1349"/>
                    <a:gd name="T9" fmla="*/ 2147483646 h 498"/>
                    <a:gd name="T10" fmla="*/ 2147483646 w 1349"/>
                    <a:gd name="T11" fmla="*/ 2147483646 h 498"/>
                    <a:gd name="T12" fmla="*/ 2147483646 w 1349"/>
                    <a:gd name="T13" fmla="*/ 2147483646 h 498"/>
                    <a:gd name="T14" fmla="*/ 2147483646 w 1349"/>
                    <a:gd name="T15" fmla="*/ 2147483646 h 498"/>
                    <a:gd name="T16" fmla="*/ 2147483646 w 1349"/>
                    <a:gd name="T17" fmla="*/ 2147483646 h 498"/>
                    <a:gd name="T18" fmla="*/ 2147483646 w 1349"/>
                    <a:gd name="T19" fmla="*/ 2147483646 h 498"/>
                    <a:gd name="T20" fmla="*/ 2147483646 w 1349"/>
                    <a:gd name="T21" fmla="*/ 2147483646 h 498"/>
                    <a:gd name="T22" fmla="*/ 2147483646 w 1349"/>
                    <a:gd name="T23" fmla="*/ 2147483646 h 498"/>
                    <a:gd name="T24" fmla="*/ 2147483646 w 1349"/>
                    <a:gd name="T25" fmla="*/ 2147483646 h 498"/>
                    <a:gd name="T26" fmla="*/ 2147483646 w 1349"/>
                    <a:gd name="T27" fmla="*/ 2147483646 h 498"/>
                    <a:gd name="T28" fmla="*/ 2147483646 w 1349"/>
                    <a:gd name="T29" fmla="*/ 2147483646 h 498"/>
                    <a:gd name="T30" fmla="*/ 2147483646 w 1349"/>
                    <a:gd name="T31" fmla="*/ 2147483646 h 498"/>
                    <a:gd name="T32" fmla="*/ 2147483646 w 1349"/>
                    <a:gd name="T33" fmla="*/ 2147483646 h 498"/>
                    <a:gd name="T34" fmla="*/ 2147483646 w 1349"/>
                    <a:gd name="T35" fmla="*/ 2147483646 h 498"/>
                    <a:gd name="T36" fmla="*/ 2147483646 w 1349"/>
                    <a:gd name="T37" fmla="*/ 2147483646 h 498"/>
                    <a:gd name="T38" fmla="*/ 2147483646 w 1349"/>
                    <a:gd name="T39" fmla="*/ 2147483646 h 498"/>
                    <a:gd name="T40" fmla="*/ 2147483646 w 1349"/>
                    <a:gd name="T41" fmla="*/ 2147483646 h 498"/>
                    <a:gd name="T42" fmla="*/ 2147483646 w 1349"/>
                    <a:gd name="T43" fmla="*/ 2147483646 h 498"/>
                    <a:gd name="T44" fmla="*/ 2147483646 w 1349"/>
                    <a:gd name="T45" fmla="*/ 2147483646 h 498"/>
                    <a:gd name="T46" fmla="*/ 2147483646 w 1349"/>
                    <a:gd name="T47" fmla="*/ 2147483646 h 498"/>
                    <a:gd name="T48" fmla="*/ 2147483646 w 1349"/>
                    <a:gd name="T49" fmla="*/ 2147483646 h 498"/>
                    <a:gd name="T50" fmla="*/ 2147483646 w 1349"/>
                    <a:gd name="T51" fmla="*/ 2147483646 h 498"/>
                    <a:gd name="T52" fmla="*/ 2147483646 w 1349"/>
                    <a:gd name="T53" fmla="*/ 2147483646 h 498"/>
                    <a:gd name="T54" fmla="*/ 2147483646 w 1349"/>
                    <a:gd name="T55" fmla="*/ 2147483646 h 498"/>
                    <a:gd name="T56" fmla="*/ 2147483646 w 1349"/>
                    <a:gd name="T57" fmla="*/ 2147483646 h 498"/>
                    <a:gd name="T58" fmla="*/ 2147483646 w 1349"/>
                    <a:gd name="T59" fmla="*/ 2147483646 h 498"/>
                    <a:gd name="T60" fmla="*/ 2147483646 w 1349"/>
                    <a:gd name="T61" fmla="*/ 2147483646 h 498"/>
                    <a:gd name="T62" fmla="*/ 2147483646 w 1349"/>
                    <a:gd name="T63" fmla="*/ 2147483646 h 498"/>
                    <a:gd name="T64" fmla="*/ 2147483646 w 1349"/>
                    <a:gd name="T65" fmla="*/ 2147483646 h 498"/>
                    <a:gd name="T66" fmla="*/ 2147483646 w 1349"/>
                    <a:gd name="T67" fmla="*/ 2147483646 h 498"/>
                    <a:gd name="T68" fmla="*/ 2147483646 w 1349"/>
                    <a:gd name="T69" fmla="*/ 2147483646 h 498"/>
                    <a:gd name="T70" fmla="*/ 2147483646 w 1349"/>
                    <a:gd name="T71" fmla="*/ 0 h 498"/>
                    <a:gd name="T72" fmla="*/ 2147483646 w 1349"/>
                    <a:gd name="T73" fmla="*/ 0 h 49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349" h="498">
                      <a:moveTo>
                        <a:pt x="0" y="497"/>
                      </a:moveTo>
                      <a:lnTo>
                        <a:pt x="0" y="477"/>
                      </a:lnTo>
                      <a:lnTo>
                        <a:pt x="68" y="477"/>
                      </a:lnTo>
                      <a:lnTo>
                        <a:pt x="68" y="452"/>
                      </a:lnTo>
                      <a:lnTo>
                        <a:pt x="115" y="452"/>
                      </a:lnTo>
                      <a:lnTo>
                        <a:pt x="115" y="415"/>
                      </a:lnTo>
                      <a:lnTo>
                        <a:pt x="199" y="415"/>
                      </a:lnTo>
                      <a:lnTo>
                        <a:pt x="199" y="398"/>
                      </a:lnTo>
                      <a:lnTo>
                        <a:pt x="245" y="398"/>
                      </a:lnTo>
                      <a:lnTo>
                        <a:pt x="245" y="380"/>
                      </a:lnTo>
                      <a:lnTo>
                        <a:pt x="288" y="380"/>
                      </a:lnTo>
                      <a:lnTo>
                        <a:pt x="288" y="318"/>
                      </a:lnTo>
                      <a:lnTo>
                        <a:pt x="371" y="318"/>
                      </a:lnTo>
                      <a:lnTo>
                        <a:pt x="371" y="288"/>
                      </a:lnTo>
                      <a:lnTo>
                        <a:pt x="418" y="288"/>
                      </a:lnTo>
                      <a:lnTo>
                        <a:pt x="418" y="263"/>
                      </a:lnTo>
                      <a:lnTo>
                        <a:pt x="467" y="263"/>
                      </a:lnTo>
                      <a:lnTo>
                        <a:pt x="467" y="234"/>
                      </a:lnTo>
                      <a:lnTo>
                        <a:pt x="559" y="234"/>
                      </a:lnTo>
                      <a:lnTo>
                        <a:pt x="559" y="206"/>
                      </a:lnTo>
                      <a:lnTo>
                        <a:pt x="598" y="206"/>
                      </a:lnTo>
                      <a:lnTo>
                        <a:pt x="598" y="186"/>
                      </a:lnTo>
                      <a:lnTo>
                        <a:pt x="690" y="186"/>
                      </a:lnTo>
                      <a:lnTo>
                        <a:pt x="690" y="164"/>
                      </a:lnTo>
                      <a:lnTo>
                        <a:pt x="730" y="164"/>
                      </a:lnTo>
                      <a:lnTo>
                        <a:pt x="730" y="147"/>
                      </a:lnTo>
                      <a:lnTo>
                        <a:pt x="779" y="147"/>
                      </a:lnTo>
                      <a:lnTo>
                        <a:pt x="779" y="102"/>
                      </a:lnTo>
                      <a:lnTo>
                        <a:pt x="859" y="102"/>
                      </a:lnTo>
                      <a:lnTo>
                        <a:pt x="859" y="75"/>
                      </a:lnTo>
                      <a:lnTo>
                        <a:pt x="1040" y="75"/>
                      </a:lnTo>
                      <a:lnTo>
                        <a:pt x="1040" y="57"/>
                      </a:lnTo>
                      <a:lnTo>
                        <a:pt x="1129" y="57"/>
                      </a:lnTo>
                      <a:lnTo>
                        <a:pt x="1129" y="20"/>
                      </a:lnTo>
                      <a:lnTo>
                        <a:pt x="1219" y="20"/>
                      </a:lnTo>
                      <a:lnTo>
                        <a:pt x="1219" y="0"/>
                      </a:lnTo>
                      <a:lnTo>
                        <a:pt x="1348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4050" dirty="0"/>
                </a:p>
              </p:txBody>
            </p:sp>
            <p:sp>
              <p:nvSpPr>
                <p:cNvPr id="71" name="Freeform 22">
                  <a:extLst>
                    <a:ext uri="{FF2B5EF4-FFF2-40B4-BE49-F238E27FC236}">
                      <a16:creationId xmlns:a16="http://schemas.microsoft.com/office/drawing/2014/main" xmlns="" id="{7CACCFE9-F79E-4FA0-80AC-04F992BB9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4251" y="2533650"/>
                  <a:ext cx="1444625" cy="241300"/>
                </a:xfrm>
                <a:custGeom>
                  <a:avLst/>
                  <a:gdLst>
                    <a:gd name="T0" fmla="*/ 0 w 1213"/>
                    <a:gd name="T1" fmla="*/ 2147483646 h 203"/>
                    <a:gd name="T2" fmla="*/ 0 w 1213"/>
                    <a:gd name="T3" fmla="*/ 2147483646 h 203"/>
                    <a:gd name="T4" fmla="*/ 2147483646 w 1213"/>
                    <a:gd name="T5" fmla="*/ 2147483646 h 203"/>
                    <a:gd name="T6" fmla="*/ 2147483646 w 1213"/>
                    <a:gd name="T7" fmla="*/ 2147483646 h 203"/>
                    <a:gd name="T8" fmla="*/ 2147483646 w 1213"/>
                    <a:gd name="T9" fmla="*/ 2147483646 h 203"/>
                    <a:gd name="T10" fmla="*/ 2147483646 w 1213"/>
                    <a:gd name="T11" fmla="*/ 2147483646 h 203"/>
                    <a:gd name="T12" fmla="*/ 2147483646 w 1213"/>
                    <a:gd name="T13" fmla="*/ 2147483646 h 203"/>
                    <a:gd name="T14" fmla="*/ 2147483646 w 1213"/>
                    <a:gd name="T15" fmla="*/ 2147483646 h 203"/>
                    <a:gd name="T16" fmla="*/ 2147483646 w 1213"/>
                    <a:gd name="T17" fmla="*/ 2147483646 h 203"/>
                    <a:gd name="T18" fmla="*/ 2147483646 w 1213"/>
                    <a:gd name="T19" fmla="*/ 2147483646 h 203"/>
                    <a:gd name="T20" fmla="*/ 2147483646 w 1213"/>
                    <a:gd name="T21" fmla="*/ 2147483646 h 203"/>
                    <a:gd name="T22" fmla="*/ 2147483646 w 1213"/>
                    <a:gd name="T23" fmla="*/ 2147483646 h 203"/>
                    <a:gd name="T24" fmla="*/ 2147483646 w 1213"/>
                    <a:gd name="T25" fmla="*/ 2147483646 h 203"/>
                    <a:gd name="T26" fmla="*/ 2147483646 w 1213"/>
                    <a:gd name="T27" fmla="*/ 2147483646 h 203"/>
                    <a:gd name="T28" fmla="*/ 2147483646 w 1213"/>
                    <a:gd name="T29" fmla="*/ 2147483646 h 203"/>
                    <a:gd name="T30" fmla="*/ 2147483646 w 1213"/>
                    <a:gd name="T31" fmla="*/ 2147483646 h 203"/>
                    <a:gd name="T32" fmla="*/ 2147483646 w 1213"/>
                    <a:gd name="T33" fmla="*/ 2147483646 h 203"/>
                    <a:gd name="T34" fmla="*/ 2147483646 w 1213"/>
                    <a:gd name="T35" fmla="*/ 0 h 20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13" h="203">
                      <a:moveTo>
                        <a:pt x="0" y="202"/>
                      </a:moveTo>
                      <a:lnTo>
                        <a:pt x="0" y="185"/>
                      </a:lnTo>
                      <a:lnTo>
                        <a:pt x="190" y="185"/>
                      </a:lnTo>
                      <a:lnTo>
                        <a:pt x="190" y="161"/>
                      </a:lnTo>
                      <a:lnTo>
                        <a:pt x="498" y="161"/>
                      </a:lnTo>
                      <a:lnTo>
                        <a:pt x="498" y="130"/>
                      </a:lnTo>
                      <a:lnTo>
                        <a:pt x="638" y="130"/>
                      </a:lnTo>
                      <a:lnTo>
                        <a:pt x="638" y="111"/>
                      </a:lnTo>
                      <a:lnTo>
                        <a:pt x="810" y="111"/>
                      </a:lnTo>
                      <a:lnTo>
                        <a:pt x="810" y="91"/>
                      </a:lnTo>
                      <a:lnTo>
                        <a:pt x="942" y="91"/>
                      </a:lnTo>
                      <a:lnTo>
                        <a:pt x="942" y="70"/>
                      </a:lnTo>
                      <a:lnTo>
                        <a:pt x="992" y="70"/>
                      </a:lnTo>
                      <a:lnTo>
                        <a:pt x="992" y="48"/>
                      </a:lnTo>
                      <a:lnTo>
                        <a:pt x="1124" y="48"/>
                      </a:lnTo>
                      <a:lnTo>
                        <a:pt x="1124" y="22"/>
                      </a:lnTo>
                      <a:lnTo>
                        <a:pt x="1212" y="22"/>
                      </a:lnTo>
                      <a:lnTo>
                        <a:pt x="1212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4050" dirty="0"/>
                </a:p>
              </p:txBody>
            </p:sp>
            <p:sp>
              <p:nvSpPr>
                <p:cNvPr id="72" name="Freeform 23">
                  <a:extLst>
                    <a:ext uri="{FF2B5EF4-FFF2-40B4-BE49-F238E27FC236}">
                      <a16:creationId xmlns:a16="http://schemas.microsoft.com/office/drawing/2014/main" xmlns="" id="{5AD8710A-569A-483F-95B4-9DFF11678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0463" y="2139950"/>
                  <a:ext cx="1370012" cy="420688"/>
                </a:xfrm>
                <a:custGeom>
                  <a:avLst/>
                  <a:gdLst>
                    <a:gd name="T0" fmla="*/ 0 w 1151"/>
                    <a:gd name="T1" fmla="*/ 2147483646 h 354"/>
                    <a:gd name="T2" fmla="*/ 2147483646 w 1151"/>
                    <a:gd name="T3" fmla="*/ 2147483646 h 354"/>
                    <a:gd name="T4" fmla="*/ 2147483646 w 1151"/>
                    <a:gd name="T5" fmla="*/ 2147483646 h 354"/>
                    <a:gd name="T6" fmla="*/ 2147483646 w 1151"/>
                    <a:gd name="T7" fmla="*/ 2147483646 h 354"/>
                    <a:gd name="T8" fmla="*/ 2147483646 w 1151"/>
                    <a:gd name="T9" fmla="*/ 2147483646 h 354"/>
                    <a:gd name="T10" fmla="*/ 2147483646 w 1151"/>
                    <a:gd name="T11" fmla="*/ 2147483646 h 354"/>
                    <a:gd name="T12" fmla="*/ 2147483646 w 1151"/>
                    <a:gd name="T13" fmla="*/ 2147483646 h 354"/>
                    <a:gd name="T14" fmla="*/ 2147483646 w 1151"/>
                    <a:gd name="T15" fmla="*/ 2147483646 h 354"/>
                    <a:gd name="T16" fmla="*/ 2147483646 w 1151"/>
                    <a:gd name="T17" fmla="*/ 2147483646 h 354"/>
                    <a:gd name="T18" fmla="*/ 2147483646 w 1151"/>
                    <a:gd name="T19" fmla="*/ 2147483646 h 354"/>
                    <a:gd name="T20" fmla="*/ 2147483646 w 1151"/>
                    <a:gd name="T21" fmla="*/ 2147483646 h 354"/>
                    <a:gd name="T22" fmla="*/ 2147483646 w 1151"/>
                    <a:gd name="T23" fmla="*/ 2147483646 h 354"/>
                    <a:gd name="T24" fmla="*/ 2147483646 w 1151"/>
                    <a:gd name="T25" fmla="*/ 2147483646 h 354"/>
                    <a:gd name="T26" fmla="*/ 2147483646 w 1151"/>
                    <a:gd name="T27" fmla="*/ 2147483646 h 354"/>
                    <a:gd name="T28" fmla="*/ 2147483646 w 1151"/>
                    <a:gd name="T29" fmla="*/ 2147483646 h 354"/>
                    <a:gd name="T30" fmla="*/ 2147483646 w 1151"/>
                    <a:gd name="T31" fmla="*/ 2147483646 h 354"/>
                    <a:gd name="T32" fmla="*/ 2147483646 w 1151"/>
                    <a:gd name="T33" fmla="*/ 2147483646 h 354"/>
                    <a:gd name="T34" fmla="*/ 2147483646 w 1151"/>
                    <a:gd name="T35" fmla="*/ 2147483646 h 354"/>
                    <a:gd name="T36" fmla="*/ 2147483646 w 1151"/>
                    <a:gd name="T37" fmla="*/ 2147483646 h 354"/>
                    <a:gd name="T38" fmla="*/ 2147483646 w 1151"/>
                    <a:gd name="T39" fmla="*/ 2147483646 h 354"/>
                    <a:gd name="T40" fmla="*/ 2147483646 w 1151"/>
                    <a:gd name="T41" fmla="*/ 0 h 3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151" h="354">
                      <a:moveTo>
                        <a:pt x="0" y="353"/>
                      </a:moveTo>
                      <a:lnTo>
                        <a:pt x="40" y="353"/>
                      </a:lnTo>
                      <a:lnTo>
                        <a:pt x="40" y="315"/>
                      </a:lnTo>
                      <a:lnTo>
                        <a:pt x="132" y="315"/>
                      </a:lnTo>
                      <a:lnTo>
                        <a:pt x="132" y="280"/>
                      </a:lnTo>
                      <a:lnTo>
                        <a:pt x="266" y="280"/>
                      </a:lnTo>
                      <a:lnTo>
                        <a:pt x="266" y="260"/>
                      </a:lnTo>
                      <a:lnTo>
                        <a:pt x="443" y="260"/>
                      </a:lnTo>
                      <a:lnTo>
                        <a:pt x="443" y="230"/>
                      </a:lnTo>
                      <a:lnTo>
                        <a:pt x="533" y="230"/>
                      </a:lnTo>
                      <a:lnTo>
                        <a:pt x="533" y="198"/>
                      </a:lnTo>
                      <a:lnTo>
                        <a:pt x="665" y="198"/>
                      </a:lnTo>
                      <a:lnTo>
                        <a:pt x="665" y="163"/>
                      </a:lnTo>
                      <a:lnTo>
                        <a:pt x="886" y="163"/>
                      </a:lnTo>
                      <a:lnTo>
                        <a:pt x="886" y="113"/>
                      </a:lnTo>
                      <a:lnTo>
                        <a:pt x="928" y="113"/>
                      </a:lnTo>
                      <a:lnTo>
                        <a:pt x="928" y="63"/>
                      </a:lnTo>
                      <a:lnTo>
                        <a:pt x="1020" y="63"/>
                      </a:lnTo>
                      <a:lnTo>
                        <a:pt x="1020" y="33"/>
                      </a:lnTo>
                      <a:lnTo>
                        <a:pt x="1150" y="33"/>
                      </a:lnTo>
                      <a:lnTo>
                        <a:pt x="1150" y="0"/>
                      </a:lnTo>
                    </a:path>
                  </a:pathLst>
                </a:custGeom>
                <a:noFill/>
                <a:ln w="2857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4050" dirty="0"/>
                </a:p>
              </p:txBody>
            </p:sp>
          </p:grpSp>
        </p:grpSp>
        <p:grpSp>
          <p:nvGrpSpPr>
            <p:cNvPr id="34" name="Group 5">
              <a:extLst>
                <a:ext uri="{FF2B5EF4-FFF2-40B4-BE49-F238E27FC236}">
                  <a16:creationId xmlns:a16="http://schemas.microsoft.com/office/drawing/2014/main" xmlns="" id="{6923C919-E109-4D11-9E09-31BB11657897}"/>
                </a:ext>
              </a:extLst>
            </p:cNvPr>
            <p:cNvGrpSpPr/>
            <p:nvPr/>
          </p:nvGrpSpPr>
          <p:grpSpPr>
            <a:xfrm>
              <a:off x="2548969" y="2376489"/>
              <a:ext cx="251930" cy="3008471"/>
              <a:chOff x="2690279" y="2376489"/>
              <a:chExt cx="227627" cy="3008471"/>
            </a:xfrm>
          </p:grpSpPr>
          <p:sp>
            <p:nvSpPr>
              <p:cNvPr id="62" name="Rectangle 28">
                <a:extLst>
                  <a:ext uri="{FF2B5EF4-FFF2-40B4-BE49-F238E27FC236}">
                    <a16:creationId xmlns:a16="http://schemas.microsoft.com/office/drawing/2014/main" xmlns="" id="{9875466F-33DF-4770-A5BC-73881486A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603" y="5138739"/>
                <a:ext cx="11381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 anchorCtr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2400" dirty="0"/>
                  <a:t>0</a:t>
                </a:r>
              </a:p>
            </p:txBody>
          </p:sp>
          <p:sp>
            <p:nvSpPr>
              <p:cNvPr id="63" name="Rectangle 29">
                <a:extLst>
                  <a:ext uri="{FF2B5EF4-FFF2-40B4-BE49-F238E27FC236}">
                    <a16:creationId xmlns:a16="http://schemas.microsoft.com/office/drawing/2014/main" xmlns="" id="{96D8F5BA-63BC-4263-BA06-325A0716F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603" y="4217989"/>
                <a:ext cx="11381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 anchorCtr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2400" dirty="0"/>
                  <a:t>5</a:t>
                </a:r>
              </a:p>
            </p:txBody>
          </p:sp>
          <p:sp>
            <p:nvSpPr>
              <p:cNvPr id="64" name="Rectangle 30">
                <a:extLst>
                  <a:ext uri="{FF2B5EF4-FFF2-40B4-BE49-F238E27FC236}">
                    <a16:creationId xmlns:a16="http://schemas.microsoft.com/office/drawing/2014/main" xmlns="" id="{9A4A6A34-1525-42A8-8E01-AB8145342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279" y="3297239"/>
                <a:ext cx="227627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 anchorCtr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2400" dirty="0"/>
                  <a:t>10</a:t>
                </a:r>
              </a:p>
            </p:txBody>
          </p:sp>
          <p:sp>
            <p:nvSpPr>
              <p:cNvPr id="65" name="Rectangle 31">
                <a:extLst>
                  <a:ext uri="{FF2B5EF4-FFF2-40B4-BE49-F238E27FC236}">
                    <a16:creationId xmlns:a16="http://schemas.microsoft.com/office/drawing/2014/main" xmlns="" id="{582AD910-D4E2-4BB5-BD32-653894C95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279" y="2376489"/>
                <a:ext cx="227627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 anchorCtr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2400" dirty="0"/>
                  <a:t>15</a:t>
                </a:r>
              </a:p>
            </p:txBody>
          </p:sp>
        </p:grpSp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xmlns="" id="{4D85038E-B1B6-4574-9481-278D74F205BA}"/>
                </a:ext>
              </a:extLst>
            </p:cNvPr>
            <p:cNvGrpSpPr/>
            <p:nvPr/>
          </p:nvGrpSpPr>
          <p:grpSpPr>
            <a:xfrm>
              <a:off x="2773548" y="5336448"/>
              <a:ext cx="6930088" cy="274321"/>
              <a:chOff x="2893194" y="5336448"/>
              <a:chExt cx="6261567" cy="274321"/>
            </a:xfrm>
          </p:grpSpPr>
          <p:sp>
            <p:nvSpPr>
              <p:cNvPr id="57" name="Rectangle 32">
                <a:extLst>
                  <a:ext uri="{FF2B5EF4-FFF2-40B4-BE49-F238E27FC236}">
                    <a16:creationId xmlns:a16="http://schemas.microsoft.com/office/drawing/2014/main" xmlns="" id="{4AC3BFFA-7054-4FD5-8729-FC2B6C883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3194" y="5336448"/>
                <a:ext cx="365760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/>
                  <a:t>0</a:t>
                </a:r>
              </a:p>
            </p:txBody>
          </p:sp>
          <p:sp>
            <p:nvSpPr>
              <p:cNvPr id="58" name="Rectangle 33">
                <a:extLst>
                  <a:ext uri="{FF2B5EF4-FFF2-40B4-BE49-F238E27FC236}">
                    <a16:creationId xmlns:a16="http://schemas.microsoft.com/office/drawing/2014/main" xmlns="" id="{A8A6F70A-7115-4666-ACC7-9C4563CF0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7146" y="5336449"/>
                <a:ext cx="365760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/>
                  <a:t>4</a:t>
                </a:r>
              </a:p>
            </p:txBody>
          </p:sp>
          <p:sp>
            <p:nvSpPr>
              <p:cNvPr id="59" name="Rectangle 34">
                <a:extLst>
                  <a:ext uri="{FF2B5EF4-FFF2-40B4-BE49-F238E27FC236}">
                    <a16:creationId xmlns:a16="http://schemas.microsoft.com/office/drawing/2014/main" xmlns="" id="{BDF1AF28-312A-43CA-80CA-44A7F3319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1098" y="5336449"/>
                <a:ext cx="365760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/>
                  <a:t>8</a:t>
                </a:r>
              </a:p>
            </p:txBody>
          </p:sp>
          <p:sp>
            <p:nvSpPr>
              <p:cNvPr id="60" name="Rectangle 35">
                <a:extLst>
                  <a:ext uri="{FF2B5EF4-FFF2-40B4-BE49-F238E27FC236}">
                    <a16:creationId xmlns:a16="http://schemas.microsoft.com/office/drawing/2014/main" xmlns="" id="{1F313EA9-4706-4C53-B411-F4888775F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050" y="5336449"/>
                <a:ext cx="365760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/>
                  <a:t>12</a:t>
                </a:r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xmlns="" id="{0651F332-E881-4774-9FE6-59A6BD4D9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9001" y="5336449"/>
                <a:ext cx="365760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noAutofit/>
              </a:bodyPr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/>
                  <a:t>16</a:t>
                </a:r>
              </a:p>
            </p:txBody>
          </p:sp>
        </p:grpSp>
        <p:sp>
          <p:nvSpPr>
            <p:cNvPr id="36" name="Rectangle 37">
              <a:extLst>
                <a:ext uri="{FF2B5EF4-FFF2-40B4-BE49-F238E27FC236}">
                  <a16:creationId xmlns:a16="http://schemas.microsoft.com/office/drawing/2014/main" xmlns="" id="{0EC06D98-F539-4315-A75D-226D9439E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0755" y="5583239"/>
              <a:ext cx="425334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no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b="1" dirty="0"/>
                <a:t>Time Since Randomization (weeks)</a:t>
              </a:r>
            </a:p>
          </p:txBody>
        </p:sp>
        <p:sp>
          <p:nvSpPr>
            <p:cNvPr id="37" name="Rectangle 38">
              <a:extLst>
                <a:ext uri="{FF2B5EF4-FFF2-40B4-BE49-F238E27FC236}">
                  <a16:creationId xmlns:a16="http://schemas.microsoft.com/office/drawing/2014/main" xmlns="" id="{7D3B2BE9-EC23-4236-ADA0-5D9A7A5FC9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50475" y="3490131"/>
              <a:ext cx="2797175" cy="563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no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b="1" dirty="0"/>
                <a:t>Composite Primary Endpoint </a:t>
              </a:r>
              <a:br>
                <a:rPr lang="en-US" altLang="en-US" sz="2000" b="1" dirty="0"/>
              </a:br>
              <a:r>
                <a:rPr lang="en-US" altLang="en-US" sz="2000" b="1" dirty="0"/>
                <a:t>Cumulative Incidence (%)</a:t>
              </a:r>
              <a:endParaRPr lang="cs-CZ" altLang="en-US" sz="2000" b="1" dirty="0"/>
            </a:p>
            <a:p>
              <a:pPr algn="ctr"/>
              <a:r>
                <a:rPr lang="en-US" altLang="en-US" sz="2000" i="1" dirty="0"/>
                <a:t>Death, MI, resuscitated cardiac arrest, </a:t>
              </a:r>
              <a:r>
                <a:rPr lang="cs-CZ" altLang="en-US" sz="2000" i="1" dirty="0"/>
                <a:t/>
              </a:r>
              <a:br>
                <a:rPr lang="cs-CZ" altLang="en-US" sz="2000" i="1" dirty="0"/>
              </a:br>
              <a:r>
                <a:rPr lang="en-US" altLang="en-US" sz="2000" i="1" dirty="0"/>
                <a:t>recurrent myocardial ischemia</a:t>
              </a:r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xmlns="" id="{3AFC256E-B351-406C-A0BE-DF219B5C6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7112" y="1976439"/>
              <a:ext cx="1031354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28700">
                <a:defRPr/>
              </a:pPr>
              <a:r>
                <a:rPr lang="en-US" altLang="en-US" sz="3000" b="1" dirty="0">
                  <a:solidFill>
                    <a:schemeClr val="tx2"/>
                  </a:solidFill>
                </a:rPr>
                <a:t>17.4%</a:t>
              </a:r>
            </a:p>
          </p:txBody>
        </p:sp>
        <p:sp>
          <p:nvSpPr>
            <p:cNvPr id="39" name="Rectangle 41">
              <a:extLst>
                <a:ext uri="{FF2B5EF4-FFF2-40B4-BE49-F238E27FC236}">
                  <a16:creationId xmlns:a16="http://schemas.microsoft.com/office/drawing/2014/main" xmlns="" id="{AFD30AC2-D9F0-400C-A1F9-E2DAC0045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7112" y="2433639"/>
              <a:ext cx="1031354" cy="34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>
              <a:lvl1pPr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028700">
                <a:defRPr/>
              </a:pPr>
              <a:r>
                <a:rPr lang="en-US" altLang="en-US" sz="3000" b="1" dirty="0">
                  <a:solidFill>
                    <a:schemeClr val="accent5"/>
                  </a:solidFill>
                </a:rPr>
                <a:t>14.8%</a:t>
              </a:r>
            </a:p>
          </p:txBody>
        </p:sp>
        <p:grpSp>
          <p:nvGrpSpPr>
            <p:cNvPr id="40" name="Group 4">
              <a:extLst>
                <a:ext uri="{FF2B5EF4-FFF2-40B4-BE49-F238E27FC236}">
                  <a16:creationId xmlns:a16="http://schemas.microsoft.com/office/drawing/2014/main" xmlns="" id="{C5AD7887-0DC8-4ABC-98CC-CEA2DDF8CF70}"/>
                </a:ext>
              </a:extLst>
            </p:cNvPr>
            <p:cNvGrpSpPr/>
            <p:nvPr/>
          </p:nvGrpSpPr>
          <p:grpSpPr>
            <a:xfrm>
              <a:off x="2958938" y="5230011"/>
              <a:ext cx="6560603" cy="83098"/>
              <a:chOff x="3060700" y="5230011"/>
              <a:chExt cx="5927725" cy="83098"/>
            </a:xfrm>
          </p:grpSpPr>
          <p:sp>
            <p:nvSpPr>
              <p:cNvPr id="52" name="Line 8">
                <a:extLst>
                  <a:ext uri="{FF2B5EF4-FFF2-40B4-BE49-F238E27FC236}">
                    <a16:creationId xmlns:a16="http://schemas.microsoft.com/office/drawing/2014/main" xmlns="" id="{FF6853FF-C5BD-4461-8955-B89B16111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2631" y="5230011"/>
                <a:ext cx="0" cy="82296"/>
              </a:xfrm>
              <a:prstGeom prst="line">
                <a:avLst/>
              </a:prstGeom>
              <a:noFill/>
              <a:ln w="12700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53" name="Line 9">
                <a:extLst>
                  <a:ext uri="{FF2B5EF4-FFF2-40B4-BE49-F238E27FC236}">
                    <a16:creationId xmlns:a16="http://schemas.microsoft.com/office/drawing/2014/main" xmlns="" id="{F87C4B8C-CC67-4AAE-9C49-A46C03E0D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24562" y="5230011"/>
                <a:ext cx="0" cy="82296"/>
              </a:xfrm>
              <a:prstGeom prst="line">
                <a:avLst/>
              </a:prstGeom>
              <a:noFill/>
              <a:ln w="12700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54" name="Line 10">
                <a:extLst>
                  <a:ext uri="{FF2B5EF4-FFF2-40B4-BE49-F238E27FC236}">
                    <a16:creationId xmlns:a16="http://schemas.microsoft.com/office/drawing/2014/main" xmlns="" id="{DED0267A-81A9-4382-875A-2C7F9CEF8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06493" y="5230011"/>
                <a:ext cx="0" cy="82296"/>
              </a:xfrm>
              <a:prstGeom prst="line">
                <a:avLst/>
              </a:prstGeom>
              <a:noFill/>
              <a:ln w="12700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55" name="Line 11">
                <a:extLst>
                  <a:ext uri="{FF2B5EF4-FFF2-40B4-BE49-F238E27FC236}">
                    <a16:creationId xmlns:a16="http://schemas.microsoft.com/office/drawing/2014/main" xmlns="" id="{86CA9225-C711-4513-8E15-311B735ED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88425" y="5230011"/>
                <a:ext cx="0" cy="82296"/>
              </a:xfrm>
              <a:prstGeom prst="line">
                <a:avLst/>
              </a:prstGeom>
              <a:noFill/>
              <a:ln w="12700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  <p:sp>
            <p:nvSpPr>
              <p:cNvPr id="56" name="Line 42">
                <a:extLst>
                  <a:ext uri="{FF2B5EF4-FFF2-40B4-BE49-F238E27FC236}">
                    <a16:creationId xmlns:a16="http://schemas.microsoft.com/office/drawing/2014/main" xmlns="" id="{F7F23AD5-EF7B-4835-A99F-47311D4BC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0700" y="5230813"/>
                <a:ext cx="0" cy="82296"/>
              </a:xfrm>
              <a:prstGeom prst="line">
                <a:avLst/>
              </a:prstGeom>
              <a:noFill/>
              <a:ln w="12700">
                <a:solidFill>
                  <a:schemeClr val="accent5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4050" dirty="0"/>
              </a:p>
            </p:txBody>
          </p:sp>
        </p:grpSp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xmlns="" id="{1F357F04-80A3-453C-A6FD-D90A395F60DD}"/>
                </a:ext>
              </a:extLst>
            </p:cNvPr>
            <p:cNvGrpSpPr/>
            <p:nvPr/>
          </p:nvGrpSpPr>
          <p:grpSpPr>
            <a:xfrm>
              <a:off x="2954658" y="2480514"/>
              <a:ext cx="6558953" cy="1840712"/>
              <a:chOff x="3019425" y="2480514"/>
              <a:chExt cx="82296" cy="1840712"/>
            </a:xfrm>
          </p:grpSpPr>
          <p:sp>
            <p:nvSpPr>
              <p:cNvPr id="49" name="Line 4">
                <a:extLst>
                  <a:ext uri="{FF2B5EF4-FFF2-40B4-BE49-F238E27FC236}">
                    <a16:creationId xmlns:a16="http://schemas.microsoft.com/office/drawing/2014/main" xmlns="" id="{22A1D6BF-C37D-43E0-96FE-7281A2432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9425" y="4321226"/>
                <a:ext cx="8229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 sz="4050" dirty="0"/>
              </a:p>
            </p:txBody>
          </p:sp>
          <p:sp>
            <p:nvSpPr>
              <p:cNvPr id="50" name="Line 5">
                <a:extLst>
                  <a:ext uri="{FF2B5EF4-FFF2-40B4-BE49-F238E27FC236}">
                    <a16:creationId xmlns:a16="http://schemas.microsoft.com/office/drawing/2014/main" xmlns="" id="{A252F3A5-4710-4925-A553-C43F9A75A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9425" y="3400870"/>
                <a:ext cx="8229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 sz="4050" dirty="0"/>
              </a:p>
            </p:txBody>
          </p:sp>
          <p:sp>
            <p:nvSpPr>
              <p:cNvPr id="51" name="Line 6">
                <a:extLst>
                  <a:ext uri="{FF2B5EF4-FFF2-40B4-BE49-F238E27FC236}">
                    <a16:creationId xmlns:a16="http://schemas.microsoft.com/office/drawing/2014/main" xmlns="" id="{700E53C2-05D7-4BBA-B748-6FB42796FC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9425" y="2480514"/>
                <a:ext cx="8229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 sz="4050" dirty="0"/>
              </a:p>
            </p:txBody>
          </p:sp>
        </p:grpSp>
        <p:grpSp>
          <p:nvGrpSpPr>
            <p:cNvPr id="42" name="Group 58">
              <a:extLst>
                <a:ext uri="{FF2B5EF4-FFF2-40B4-BE49-F238E27FC236}">
                  <a16:creationId xmlns:a16="http://schemas.microsoft.com/office/drawing/2014/main" xmlns="" id="{3095C7F2-BE40-4413-BCAD-060CC6FD7617}"/>
                </a:ext>
              </a:extLst>
            </p:cNvPr>
            <p:cNvGrpSpPr/>
            <p:nvPr/>
          </p:nvGrpSpPr>
          <p:grpSpPr>
            <a:xfrm>
              <a:off x="6837033" y="4406908"/>
              <a:ext cx="3408617" cy="702799"/>
              <a:chOff x="10152612" y="3503180"/>
              <a:chExt cx="3079800" cy="773930"/>
            </a:xfrm>
          </p:grpSpPr>
          <p:sp>
            <p:nvSpPr>
              <p:cNvPr id="44" name="Rectangle 60">
                <a:extLst>
                  <a:ext uri="{FF2B5EF4-FFF2-40B4-BE49-F238E27FC236}">
                    <a16:creationId xmlns:a16="http://schemas.microsoft.com/office/drawing/2014/main" xmlns="" id="{3A5C7B58-4DF5-43B3-9420-F1B0A499AE8F}"/>
                  </a:ext>
                </a:extLst>
              </p:cNvPr>
              <p:cNvSpPr/>
              <p:nvPr/>
            </p:nvSpPr>
            <p:spPr>
              <a:xfrm>
                <a:off x="10152612" y="3503180"/>
                <a:ext cx="3079800" cy="7739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50" dirty="0"/>
              </a:p>
            </p:txBody>
          </p:sp>
          <p:sp>
            <p:nvSpPr>
              <p:cNvPr id="45" name="TextBox 61">
                <a:extLst>
                  <a:ext uri="{FF2B5EF4-FFF2-40B4-BE49-F238E27FC236}">
                    <a16:creationId xmlns:a16="http://schemas.microsoft.com/office/drawing/2014/main" xmlns="" id="{615977CA-5760-4A12-8F5A-956A7F3DC2A9}"/>
                  </a:ext>
                </a:extLst>
              </p:cNvPr>
              <p:cNvSpPr txBox="1"/>
              <p:nvPr/>
            </p:nvSpPr>
            <p:spPr>
              <a:xfrm>
                <a:off x="11172647" y="3510313"/>
                <a:ext cx="1876078" cy="369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Placebo</a:t>
                </a:r>
              </a:p>
            </p:txBody>
          </p:sp>
          <p:cxnSp>
            <p:nvCxnSpPr>
              <p:cNvPr id="46" name="Straight Connector 62">
                <a:extLst>
                  <a:ext uri="{FF2B5EF4-FFF2-40B4-BE49-F238E27FC236}">
                    <a16:creationId xmlns:a16="http://schemas.microsoft.com/office/drawing/2014/main" xmlns="" id="{E3874716-B694-4E86-AA5D-6724F299C90E}"/>
                  </a:ext>
                </a:extLst>
              </p:cNvPr>
              <p:cNvCxnSpPr/>
              <p:nvPr/>
            </p:nvCxnSpPr>
            <p:spPr>
              <a:xfrm flipH="1">
                <a:off x="10493800" y="4018641"/>
                <a:ext cx="600271" cy="0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64">
                <a:extLst>
                  <a:ext uri="{FF2B5EF4-FFF2-40B4-BE49-F238E27FC236}">
                    <a16:creationId xmlns:a16="http://schemas.microsoft.com/office/drawing/2014/main" xmlns="" id="{A1CB0C14-3D76-47A4-AC68-89F078DD8E37}"/>
                  </a:ext>
                </a:extLst>
              </p:cNvPr>
              <p:cNvCxnSpPr/>
              <p:nvPr/>
            </p:nvCxnSpPr>
            <p:spPr>
              <a:xfrm flipH="1">
                <a:off x="10493800" y="3694851"/>
                <a:ext cx="600271" cy="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65">
                <a:extLst>
                  <a:ext uri="{FF2B5EF4-FFF2-40B4-BE49-F238E27FC236}">
                    <a16:creationId xmlns:a16="http://schemas.microsoft.com/office/drawing/2014/main" xmlns="" id="{8526368F-C3A1-425E-BF61-DDF3BFBE6EFA}"/>
                  </a:ext>
                </a:extLst>
              </p:cNvPr>
              <p:cNvSpPr txBox="1"/>
              <p:nvPr/>
            </p:nvSpPr>
            <p:spPr>
              <a:xfrm>
                <a:off x="11172647" y="3834102"/>
                <a:ext cx="1876078" cy="369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Atorvastatin</a:t>
                </a:r>
              </a:p>
            </p:txBody>
          </p:sp>
        </p:grp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xmlns="" id="{4C9F6007-AD13-44FE-B439-29D914C065D5}"/>
                </a:ext>
              </a:extLst>
            </p:cNvPr>
            <p:cNvSpPr/>
            <p:nvPr/>
          </p:nvSpPr>
          <p:spPr>
            <a:xfrm>
              <a:off x="2973908" y="2136370"/>
              <a:ext cx="2270389" cy="547813"/>
            </a:xfrm>
            <a:prstGeom prst="rect">
              <a:avLst/>
            </a:prstGeom>
            <a:gradFill>
              <a:gsLst>
                <a:gs pos="0">
                  <a:srgbClr val="E6F2F9"/>
                </a:gs>
                <a:gs pos="79000">
                  <a:srgbClr val="F8FBF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Relative risk = 0.84</a:t>
              </a:r>
            </a:p>
            <a:p>
              <a:r>
                <a:rPr lang="en-US" sz="2400" i="1" dirty="0">
                  <a:solidFill>
                    <a:schemeClr val="accent1">
                      <a:lumMod val="75000"/>
                    </a:schemeClr>
                  </a:solidFill>
                </a:rPr>
                <a:t>P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= 0.048</a:t>
              </a:r>
            </a:p>
          </p:txBody>
        </p:sp>
      </p:grpSp>
      <p:sp>
        <p:nvSpPr>
          <p:cNvPr id="79" name="Content Placeholder 1">
            <a:extLst>
              <a:ext uri="{FF2B5EF4-FFF2-40B4-BE49-F238E27FC236}">
                <a16:creationId xmlns:a16="http://schemas.microsoft.com/office/drawing/2014/main" xmlns="" id="{A3A96089-B1E9-49AA-8CE5-EC56EDC24431}"/>
              </a:ext>
            </a:extLst>
          </p:cNvPr>
          <p:cNvSpPr txBox="1">
            <a:spLocks/>
          </p:cNvSpPr>
          <p:nvPr/>
        </p:nvSpPr>
        <p:spPr>
          <a:xfrm>
            <a:off x="436749" y="9810920"/>
            <a:ext cx="15197138" cy="366713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ea typeface="Times New Roman" panose="02020603050405020304" pitchFamily="18" charset="0"/>
              </a:rPr>
              <a:t>Schwartz GG, et al. </a:t>
            </a:r>
            <a:r>
              <a:rPr lang="en-US" sz="2000" i="1" dirty="0">
                <a:ea typeface="Times New Roman" panose="02020603050405020304" pitchFamily="18" charset="0"/>
              </a:rPr>
              <a:t>JAMA.</a:t>
            </a:r>
            <a:r>
              <a:rPr lang="en-US" sz="2000" dirty="0">
                <a:ea typeface="Times New Roman" panose="02020603050405020304" pitchFamily="18" charset="0"/>
              </a:rPr>
              <a:t> 2001;285:1711-1718</a:t>
            </a:r>
            <a:r>
              <a:rPr lang="en-US" dirty="0">
                <a:ea typeface="Times New Roman" panose="02020603050405020304" pitchFamily="18" charset="0"/>
              </a:rPr>
              <a:t>.</a:t>
            </a:r>
            <a:endParaRPr lang="en-US" altLang="en-US" sz="1650" dirty="0"/>
          </a:p>
        </p:txBody>
      </p:sp>
    </p:spTree>
    <p:extLst>
      <p:ext uri="{BB962C8B-B14F-4D97-AF65-F5344CB8AC3E}">
        <p14:creationId xmlns:p14="http://schemas.microsoft.com/office/powerpoint/2010/main" val="39586670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PROVE-IT TIMI 22 – vysoká vs. nízká dávka </a:t>
            </a:r>
            <a:r>
              <a:rPr lang="cs-CZ" b="1" dirty="0" err="1">
                <a:solidFill>
                  <a:srgbClr val="4B7F9B"/>
                </a:solidFill>
              </a:rPr>
              <a:t>statinu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B2C8C690-DEFC-4480-86DE-D12FC37E4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001" y="9829671"/>
            <a:ext cx="12259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en-US" altLang="en-US" sz="2000" dirty="0"/>
              <a:t>Cannon CP, et al. </a:t>
            </a:r>
            <a:r>
              <a:rPr lang="en-US" altLang="en-US" sz="2000" i="1" dirty="0"/>
              <a:t>N </a:t>
            </a:r>
            <a:r>
              <a:rPr lang="en-US" altLang="en-US" sz="2000" i="1" dirty="0" err="1"/>
              <a:t>Engl</a:t>
            </a:r>
            <a:r>
              <a:rPr lang="en-US" altLang="en-US" sz="2000" i="1" dirty="0"/>
              <a:t> J Med</a:t>
            </a:r>
            <a:r>
              <a:rPr lang="en-US" altLang="en-US" sz="2000" dirty="0"/>
              <a:t>. 2004;350:1495-1504.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03">
            <a:extLst>
              <a:ext uri="{FF2B5EF4-FFF2-40B4-BE49-F238E27FC236}">
                <a16:creationId xmlns:a16="http://schemas.microsoft.com/office/drawing/2014/main" xmlns="" id="{B55D5D1D-F206-4C41-B6FD-EA9562A719B2}"/>
              </a:ext>
            </a:extLst>
          </p:cNvPr>
          <p:cNvCxnSpPr>
            <a:cxnSpLocks/>
          </p:cNvCxnSpPr>
          <p:nvPr/>
        </p:nvCxnSpPr>
        <p:spPr>
          <a:xfrm>
            <a:off x="7487816" y="7517296"/>
            <a:ext cx="0" cy="891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8">
            <a:extLst>
              <a:ext uri="{FF2B5EF4-FFF2-40B4-BE49-F238E27FC236}">
                <a16:creationId xmlns:a16="http://schemas.microsoft.com/office/drawing/2014/main" xmlns="" id="{C713319C-E763-4CC2-A068-23A9668AC094}"/>
              </a:ext>
            </a:extLst>
          </p:cNvPr>
          <p:cNvSpPr/>
          <p:nvPr/>
        </p:nvSpPr>
        <p:spPr>
          <a:xfrm>
            <a:off x="1273856" y="7281672"/>
            <a:ext cx="3764541" cy="1379249"/>
          </a:xfrm>
          <a:prstGeom prst="rightArrow">
            <a:avLst>
              <a:gd name="adj1" fmla="val 100000"/>
              <a:gd name="adj2" fmla="val 34848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0" rIns="0" bIns="0" rtlCol="0" anchor="ctr">
            <a:no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</a:rPr>
              <a:t>Hospitalization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for acute MI or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high-risk UA</a:t>
            </a:r>
          </a:p>
        </p:txBody>
      </p:sp>
      <p:cxnSp>
        <p:nvCxnSpPr>
          <p:cNvPr id="17" name="Straight Arrow Connector 113">
            <a:extLst>
              <a:ext uri="{FF2B5EF4-FFF2-40B4-BE49-F238E27FC236}">
                <a16:creationId xmlns:a16="http://schemas.microsoft.com/office/drawing/2014/main" xmlns="" id="{143D4B1E-9094-4D0A-91B9-47D5902DE895}"/>
              </a:ext>
            </a:extLst>
          </p:cNvPr>
          <p:cNvCxnSpPr>
            <a:cxnSpLocks/>
            <a:stCxn id="16" idx="3"/>
            <a:endCxn id="18" idx="2"/>
          </p:cNvCxnSpPr>
          <p:nvPr/>
        </p:nvCxnSpPr>
        <p:spPr>
          <a:xfrm>
            <a:off x="5038397" y="7971297"/>
            <a:ext cx="2314674" cy="2330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15">
            <a:extLst>
              <a:ext uri="{FF2B5EF4-FFF2-40B4-BE49-F238E27FC236}">
                <a16:creationId xmlns:a16="http://schemas.microsoft.com/office/drawing/2014/main" xmlns="" id="{6DA72708-6B5D-49BD-A93A-BBE5DC24B6A7}"/>
              </a:ext>
            </a:extLst>
          </p:cNvPr>
          <p:cNvSpPr/>
          <p:nvPr/>
        </p:nvSpPr>
        <p:spPr>
          <a:xfrm>
            <a:off x="7353071" y="7847023"/>
            <a:ext cx="269490" cy="2532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4050" dirty="0">
              <a:solidFill>
                <a:srgbClr val="FFFFFF"/>
              </a:solidFill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36052917-57F9-4ABB-ABDC-ABE4623E2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430" y="7366690"/>
            <a:ext cx="1769714" cy="121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N = 4,162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Randomized</a:t>
            </a:r>
          </a:p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   within 10 days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of event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82A55388-5839-4539-AF36-5BCD891E4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116" y="7083675"/>
            <a:ext cx="3388440" cy="36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0287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54827E"/>
                </a:solidFill>
                <a:latin typeface="+mn-lt"/>
              </a:rPr>
              <a:t>Pravastatin 40 mg + SOC*</a:t>
            </a: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xmlns="" id="{11457EDF-7BF7-4459-9DBD-A5CF7BFDC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5375" y="8457714"/>
            <a:ext cx="3407183" cy="37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028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chemeClr val="accent5"/>
                </a:solidFill>
                <a:latin typeface="+mn-lt"/>
              </a:rPr>
              <a:t>Atorvastatin 80 mg + SOC*</a:t>
            </a:r>
          </a:p>
        </p:txBody>
      </p:sp>
      <p:cxnSp>
        <p:nvCxnSpPr>
          <p:cNvPr id="22" name="Straight Connector 126">
            <a:extLst>
              <a:ext uri="{FF2B5EF4-FFF2-40B4-BE49-F238E27FC236}">
                <a16:creationId xmlns:a16="http://schemas.microsoft.com/office/drawing/2014/main" xmlns="" id="{D4EE9B7B-3508-4CDC-AEA3-02B729A65DE5}"/>
              </a:ext>
            </a:extLst>
          </p:cNvPr>
          <p:cNvCxnSpPr/>
          <p:nvPr/>
        </p:nvCxnSpPr>
        <p:spPr>
          <a:xfrm>
            <a:off x="1296716" y="7252488"/>
            <a:ext cx="0" cy="13879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99">
            <a:extLst>
              <a:ext uri="{FF2B5EF4-FFF2-40B4-BE49-F238E27FC236}">
                <a16:creationId xmlns:a16="http://schemas.microsoft.com/office/drawing/2014/main" xmlns="" id="{43569D3A-D589-4499-B0C6-F821815D5997}"/>
              </a:ext>
            </a:extLst>
          </p:cNvPr>
          <p:cNvSpPr/>
          <p:nvPr/>
        </p:nvSpPr>
        <p:spPr>
          <a:xfrm>
            <a:off x="12842846" y="7788323"/>
            <a:ext cx="3827271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algn="r">
              <a:defRPr/>
            </a:pPr>
            <a:r>
              <a:rPr lang="en-US" sz="1350" dirty="0"/>
              <a:t>Mean baseline LDL-C 106 mg/dL (2.7 mmol/L)</a:t>
            </a:r>
          </a:p>
          <a:p>
            <a:pPr algn="r">
              <a:defRPr/>
            </a:pPr>
            <a:endParaRPr lang="en-US" sz="1350" dirty="0"/>
          </a:p>
        </p:txBody>
      </p:sp>
      <p:cxnSp>
        <p:nvCxnSpPr>
          <p:cNvPr id="24" name="Straight Connector 101">
            <a:extLst>
              <a:ext uri="{FF2B5EF4-FFF2-40B4-BE49-F238E27FC236}">
                <a16:creationId xmlns:a16="http://schemas.microsoft.com/office/drawing/2014/main" xmlns="" id="{0780BF14-0B0A-48A3-8625-91887CF9167E}"/>
              </a:ext>
            </a:extLst>
          </p:cNvPr>
          <p:cNvCxnSpPr>
            <a:cxnSpLocks/>
          </p:cNvCxnSpPr>
          <p:nvPr/>
        </p:nvCxnSpPr>
        <p:spPr>
          <a:xfrm>
            <a:off x="7487816" y="8410504"/>
            <a:ext cx="9182301" cy="0"/>
          </a:xfrm>
          <a:prstGeom prst="line">
            <a:avLst/>
          </a:prstGeom>
          <a:ln w="12700">
            <a:solidFill>
              <a:schemeClr val="accent5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02">
            <a:extLst>
              <a:ext uri="{FF2B5EF4-FFF2-40B4-BE49-F238E27FC236}">
                <a16:creationId xmlns:a16="http://schemas.microsoft.com/office/drawing/2014/main" xmlns="" id="{ED932EF2-1F6D-484A-BDE7-CD0356075274}"/>
              </a:ext>
            </a:extLst>
          </p:cNvPr>
          <p:cNvCxnSpPr>
            <a:cxnSpLocks/>
          </p:cNvCxnSpPr>
          <p:nvPr/>
        </p:nvCxnSpPr>
        <p:spPr>
          <a:xfrm flipV="1">
            <a:off x="7487969" y="7511810"/>
            <a:ext cx="9182148" cy="2"/>
          </a:xfrm>
          <a:prstGeom prst="line">
            <a:avLst/>
          </a:prstGeom>
          <a:ln w="12700">
            <a:solidFill>
              <a:srgbClr val="54827E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ine 10">
            <a:extLst>
              <a:ext uri="{FF2B5EF4-FFF2-40B4-BE49-F238E27FC236}">
                <a16:creationId xmlns:a16="http://schemas.microsoft.com/office/drawing/2014/main" xmlns="" id="{374D0D8F-D34B-4A62-A9B6-CC7490E93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2560" y="9096952"/>
            <a:ext cx="3766109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xmlns="" id="{FA9C4BF0-F26A-4014-A3B1-6ECA85CFBE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69281" y="9096952"/>
            <a:ext cx="3906285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xmlns="" id="{B440B824-8677-4731-85AD-4D431CE0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033" y="8870851"/>
            <a:ext cx="2979180" cy="416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03584" tIns="51794" rIns="103584" bIns="51794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Mean follow-up: 24 months</a:t>
            </a:r>
          </a:p>
        </p:txBody>
      </p:sp>
      <p:sp>
        <p:nvSpPr>
          <p:cNvPr id="29" name="Rectangle 104">
            <a:extLst>
              <a:ext uri="{FF2B5EF4-FFF2-40B4-BE49-F238E27FC236}">
                <a16:creationId xmlns:a16="http://schemas.microsoft.com/office/drawing/2014/main" xmlns="" id="{008DEAA8-F6F7-4A5E-91E6-65C966043445}"/>
              </a:ext>
            </a:extLst>
          </p:cNvPr>
          <p:cNvSpPr/>
          <p:nvPr/>
        </p:nvSpPr>
        <p:spPr>
          <a:xfrm>
            <a:off x="9804328" y="9276674"/>
            <a:ext cx="4547066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Follow-up assessments conducted at </a:t>
            </a:r>
          </a:p>
          <a:p>
            <a:pPr algn="ct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30 days, 4 months, and every 4 months thereafter</a:t>
            </a:r>
          </a:p>
        </p:txBody>
      </p:sp>
      <p:grpSp>
        <p:nvGrpSpPr>
          <p:cNvPr id="85" name="Group 124">
            <a:extLst>
              <a:ext uri="{FF2B5EF4-FFF2-40B4-BE49-F238E27FC236}">
                <a16:creationId xmlns:a16="http://schemas.microsoft.com/office/drawing/2014/main" xmlns="" id="{2A4CA5BE-4AB7-45D7-9D01-8B42127327F2}"/>
              </a:ext>
            </a:extLst>
          </p:cNvPr>
          <p:cNvGrpSpPr/>
          <p:nvPr/>
        </p:nvGrpSpPr>
        <p:grpSpPr>
          <a:xfrm>
            <a:off x="10520768" y="4868078"/>
            <a:ext cx="4619700" cy="1054199"/>
            <a:chOff x="7492989" y="3475183"/>
            <a:chExt cx="3079800" cy="773930"/>
          </a:xfrm>
        </p:grpSpPr>
        <p:sp>
          <p:nvSpPr>
            <p:cNvPr id="86" name="Rectangle 128">
              <a:extLst>
                <a:ext uri="{FF2B5EF4-FFF2-40B4-BE49-F238E27FC236}">
                  <a16:creationId xmlns:a16="http://schemas.microsoft.com/office/drawing/2014/main" xmlns="" id="{F09A87A7-9D3B-4A0A-BA3B-F4CC7DF00AA0}"/>
                </a:ext>
              </a:extLst>
            </p:cNvPr>
            <p:cNvSpPr/>
            <p:nvPr/>
          </p:nvSpPr>
          <p:spPr>
            <a:xfrm>
              <a:off x="7492989" y="3475183"/>
              <a:ext cx="3079800" cy="7739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87" name="TextBox 129">
              <a:extLst>
                <a:ext uri="{FF2B5EF4-FFF2-40B4-BE49-F238E27FC236}">
                  <a16:creationId xmlns:a16="http://schemas.microsoft.com/office/drawing/2014/main" xmlns="" id="{7401CA6F-0E1D-4600-97B7-11092F016DC7}"/>
                </a:ext>
              </a:extLst>
            </p:cNvPr>
            <p:cNvSpPr txBox="1"/>
            <p:nvPr/>
          </p:nvSpPr>
          <p:spPr>
            <a:xfrm>
              <a:off x="8513024" y="3482316"/>
              <a:ext cx="1876078" cy="3690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/>
                <a:t>40 mg pravastatin</a:t>
              </a:r>
            </a:p>
          </p:txBody>
        </p:sp>
        <p:cxnSp>
          <p:nvCxnSpPr>
            <p:cNvPr id="88" name="Straight Connector 130">
              <a:extLst>
                <a:ext uri="{FF2B5EF4-FFF2-40B4-BE49-F238E27FC236}">
                  <a16:creationId xmlns:a16="http://schemas.microsoft.com/office/drawing/2014/main" xmlns="" id="{61C53BCD-435D-4E57-9800-B92CE19F4E88}"/>
                </a:ext>
              </a:extLst>
            </p:cNvPr>
            <p:cNvCxnSpPr/>
            <p:nvPr/>
          </p:nvCxnSpPr>
          <p:spPr>
            <a:xfrm flipH="1">
              <a:off x="7834177" y="3990643"/>
              <a:ext cx="60027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31">
              <a:extLst>
                <a:ext uri="{FF2B5EF4-FFF2-40B4-BE49-F238E27FC236}">
                  <a16:creationId xmlns:a16="http://schemas.microsoft.com/office/drawing/2014/main" xmlns="" id="{2D65012D-89EE-42A2-8C2B-878BECB1C33D}"/>
                </a:ext>
              </a:extLst>
            </p:cNvPr>
            <p:cNvCxnSpPr/>
            <p:nvPr/>
          </p:nvCxnSpPr>
          <p:spPr>
            <a:xfrm flipH="1">
              <a:off x="7834177" y="3666854"/>
              <a:ext cx="600271" cy="0"/>
            </a:xfrm>
            <a:prstGeom prst="line">
              <a:avLst/>
            </a:prstGeom>
            <a:ln w="28575">
              <a:solidFill>
                <a:srgbClr val="54827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207">
              <a:extLst>
                <a:ext uri="{FF2B5EF4-FFF2-40B4-BE49-F238E27FC236}">
                  <a16:creationId xmlns:a16="http://schemas.microsoft.com/office/drawing/2014/main" xmlns="" id="{FCD8F5E0-B807-476D-8A98-E1A0434B0CBE}"/>
                </a:ext>
              </a:extLst>
            </p:cNvPr>
            <p:cNvSpPr txBox="1"/>
            <p:nvPr/>
          </p:nvSpPr>
          <p:spPr>
            <a:xfrm>
              <a:off x="8513024" y="3806105"/>
              <a:ext cx="1876078" cy="3690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dirty="0"/>
                <a:t>80 mg atorvastatin</a:t>
              </a:r>
            </a:p>
          </p:txBody>
        </p:sp>
      </p:grpSp>
      <p:grpSp>
        <p:nvGrpSpPr>
          <p:cNvPr id="91" name="Group 1">
            <a:extLst>
              <a:ext uri="{FF2B5EF4-FFF2-40B4-BE49-F238E27FC236}">
                <a16:creationId xmlns:a16="http://schemas.microsoft.com/office/drawing/2014/main" xmlns="" id="{B5F65C04-7800-4023-AD85-4A0A02F55400}"/>
              </a:ext>
            </a:extLst>
          </p:cNvPr>
          <p:cNvGrpSpPr/>
          <p:nvPr/>
        </p:nvGrpSpPr>
        <p:grpSpPr>
          <a:xfrm>
            <a:off x="2189697" y="1849311"/>
            <a:ext cx="13281893" cy="5279168"/>
            <a:chOff x="1054943" y="1757824"/>
            <a:chExt cx="9772497" cy="3519445"/>
          </a:xfrm>
        </p:grpSpPr>
        <p:cxnSp>
          <p:nvCxnSpPr>
            <p:cNvPr id="92" name="Straight Connector 12">
              <a:extLst>
                <a:ext uri="{FF2B5EF4-FFF2-40B4-BE49-F238E27FC236}">
                  <a16:creationId xmlns:a16="http://schemas.microsoft.com/office/drawing/2014/main" xmlns="" id="{C7ADA8CA-09CB-41DB-8CD1-FF4A0121D359}"/>
                </a:ext>
              </a:extLst>
            </p:cNvPr>
            <p:cNvCxnSpPr/>
            <p:nvPr/>
          </p:nvCxnSpPr>
          <p:spPr>
            <a:xfrm>
              <a:off x="1833524" y="4598860"/>
              <a:ext cx="8813349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87">
              <a:extLst>
                <a:ext uri="{FF2B5EF4-FFF2-40B4-BE49-F238E27FC236}">
                  <a16:creationId xmlns:a16="http://schemas.microsoft.com/office/drawing/2014/main" xmlns="" id="{4EB751E6-43B9-4C9B-8D65-F74E23814031}"/>
                </a:ext>
              </a:extLst>
            </p:cNvPr>
            <p:cNvCxnSpPr/>
            <p:nvPr/>
          </p:nvCxnSpPr>
          <p:spPr>
            <a:xfrm>
              <a:off x="1833524" y="2091899"/>
              <a:ext cx="0" cy="2506961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199">
              <a:extLst>
                <a:ext uri="{FF2B5EF4-FFF2-40B4-BE49-F238E27FC236}">
                  <a16:creationId xmlns:a16="http://schemas.microsoft.com/office/drawing/2014/main" xmlns="" id="{F9F2D91B-AEC0-45D4-9555-8A398D5BC1D4}"/>
                </a:ext>
              </a:extLst>
            </p:cNvPr>
            <p:cNvGrpSpPr/>
            <p:nvPr/>
          </p:nvGrpSpPr>
          <p:grpSpPr>
            <a:xfrm>
              <a:off x="1840649" y="2133103"/>
              <a:ext cx="8774391" cy="2061485"/>
              <a:chOff x="1777033" y="2133103"/>
              <a:chExt cx="82296" cy="2061485"/>
            </a:xfrm>
          </p:grpSpPr>
          <p:cxnSp>
            <p:nvCxnSpPr>
              <p:cNvPr id="119" name="Straight Connector 200">
                <a:extLst>
                  <a:ext uri="{FF2B5EF4-FFF2-40B4-BE49-F238E27FC236}">
                    <a16:creationId xmlns:a16="http://schemas.microsoft.com/office/drawing/2014/main" xmlns="" id="{4A0B3CDD-7984-41C7-95BE-7942A9D67C83}"/>
                  </a:ext>
                </a:extLst>
              </p:cNvPr>
              <p:cNvCxnSpPr/>
              <p:nvPr/>
            </p:nvCxnSpPr>
            <p:spPr>
              <a:xfrm>
                <a:off x="1777033" y="2133103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201">
                <a:extLst>
                  <a:ext uri="{FF2B5EF4-FFF2-40B4-BE49-F238E27FC236}">
                    <a16:creationId xmlns:a16="http://schemas.microsoft.com/office/drawing/2014/main" xmlns="" id="{F6FC4251-18B5-4932-AB8F-889DCF4BED11}"/>
                  </a:ext>
                </a:extLst>
              </p:cNvPr>
              <p:cNvCxnSpPr/>
              <p:nvPr/>
            </p:nvCxnSpPr>
            <p:spPr>
              <a:xfrm>
                <a:off x="1777033" y="2545400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202">
                <a:extLst>
                  <a:ext uri="{FF2B5EF4-FFF2-40B4-BE49-F238E27FC236}">
                    <a16:creationId xmlns:a16="http://schemas.microsoft.com/office/drawing/2014/main" xmlns="" id="{F2ED0539-4D48-4C2E-9A9C-1D8A190A146A}"/>
                  </a:ext>
                </a:extLst>
              </p:cNvPr>
              <p:cNvCxnSpPr/>
              <p:nvPr/>
            </p:nvCxnSpPr>
            <p:spPr>
              <a:xfrm>
                <a:off x="1777033" y="2957697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203">
                <a:extLst>
                  <a:ext uri="{FF2B5EF4-FFF2-40B4-BE49-F238E27FC236}">
                    <a16:creationId xmlns:a16="http://schemas.microsoft.com/office/drawing/2014/main" xmlns="" id="{093A7D48-CDA9-4DCA-B34A-629E749A0DDD}"/>
                  </a:ext>
                </a:extLst>
              </p:cNvPr>
              <p:cNvCxnSpPr/>
              <p:nvPr/>
            </p:nvCxnSpPr>
            <p:spPr>
              <a:xfrm>
                <a:off x="1777033" y="3369994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04">
                <a:extLst>
                  <a:ext uri="{FF2B5EF4-FFF2-40B4-BE49-F238E27FC236}">
                    <a16:creationId xmlns:a16="http://schemas.microsoft.com/office/drawing/2014/main" xmlns="" id="{DB77215B-CDE9-49F4-9387-539461297FB0}"/>
                  </a:ext>
                </a:extLst>
              </p:cNvPr>
              <p:cNvCxnSpPr/>
              <p:nvPr/>
            </p:nvCxnSpPr>
            <p:spPr>
              <a:xfrm>
                <a:off x="1777033" y="3782291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06">
                <a:extLst>
                  <a:ext uri="{FF2B5EF4-FFF2-40B4-BE49-F238E27FC236}">
                    <a16:creationId xmlns:a16="http://schemas.microsoft.com/office/drawing/2014/main" xmlns="" id="{103CAAD8-773F-46E6-9962-A9D593DB8C27}"/>
                  </a:ext>
                </a:extLst>
              </p:cNvPr>
              <p:cNvCxnSpPr/>
              <p:nvPr/>
            </p:nvCxnSpPr>
            <p:spPr>
              <a:xfrm>
                <a:off x="1777033" y="4194588"/>
                <a:ext cx="82296" cy="0"/>
              </a:xfrm>
              <a:prstGeom prst="line">
                <a:avLst/>
              </a:prstGeom>
              <a:ln w="12700" cap="flat">
                <a:solidFill>
                  <a:schemeClr val="bg2"/>
                </a:solidFill>
                <a:prstDash val="sysDash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4">
              <a:extLst>
                <a:ext uri="{FF2B5EF4-FFF2-40B4-BE49-F238E27FC236}">
                  <a16:creationId xmlns:a16="http://schemas.microsoft.com/office/drawing/2014/main" xmlns="" id="{E43C1DEA-3763-4298-9431-112BCDF1EE17}"/>
                </a:ext>
              </a:extLst>
            </p:cNvPr>
            <p:cNvGrpSpPr/>
            <p:nvPr/>
          </p:nvGrpSpPr>
          <p:grpSpPr>
            <a:xfrm>
              <a:off x="1286834" y="1986214"/>
              <a:ext cx="459967" cy="2780131"/>
              <a:chOff x="1286834" y="1986214"/>
              <a:chExt cx="459967" cy="2780131"/>
            </a:xfrm>
          </p:grpSpPr>
          <p:sp>
            <p:nvSpPr>
              <p:cNvPr id="112" name="TextBox 96">
                <a:extLst>
                  <a:ext uri="{FF2B5EF4-FFF2-40B4-BE49-F238E27FC236}">
                    <a16:creationId xmlns:a16="http://schemas.microsoft.com/office/drawing/2014/main" xmlns="" id="{3FE6AA86-ADFB-4D34-B7D5-EF47A8932C1B}"/>
                  </a:ext>
                </a:extLst>
              </p:cNvPr>
              <p:cNvSpPr txBox="1"/>
              <p:nvPr/>
            </p:nvSpPr>
            <p:spPr>
              <a:xfrm>
                <a:off x="1286834" y="1986214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30</a:t>
                </a:r>
              </a:p>
            </p:txBody>
          </p:sp>
          <p:sp>
            <p:nvSpPr>
              <p:cNvPr id="113" name="TextBox 97">
                <a:extLst>
                  <a:ext uri="{FF2B5EF4-FFF2-40B4-BE49-F238E27FC236}">
                    <a16:creationId xmlns:a16="http://schemas.microsoft.com/office/drawing/2014/main" xmlns="" id="{1DA54C79-27B9-4919-9804-EBFF316F6630}"/>
                  </a:ext>
                </a:extLst>
              </p:cNvPr>
              <p:cNvSpPr txBox="1"/>
              <p:nvPr/>
            </p:nvSpPr>
            <p:spPr>
              <a:xfrm>
                <a:off x="1286834" y="2398273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25</a:t>
                </a:r>
              </a:p>
            </p:txBody>
          </p:sp>
          <p:sp>
            <p:nvSpPr>
              <p:cNvPr id="114" name="TextBox 98">
                <a:extLst>
                  <a:ext uri="{FF2B5EF4-FFF2-40B4-BE49-F238E27FC236}">
                    <a16:creationId xmlns:a16="http://schemas.microsoft.com/office/drawing/2014/main" xmlns="" id="{3B975448-5874-49B9-BE7D-24DF8F148307}"/>
                  </a:ext>
                </a:extLst>
              </p:cNvPr>
              <p:cNvSpPr txBox="1"/>
              <p:nvPr/>
            </p:nvSpPr>
            <p:spPr>
              <a:xfrm>
                <a:off x="1286834" y="2810332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20</a:t>
                </a:r>
              </a:p>
            </p:txBody>
          </p:sp>
          <p:sp>
            <p:nvSpPr>
              <p:cNvPr id="115" name="TextBox 99">
                <a:extLst>
                  <a:ext uri="{FF2B5EF4-FFF2-40B4-BE49-F238E27FC236}">
                    <a16:creationId xmlns:a16="http://schemas.microsoft.com/office/drawing/2014/main" xmlns="" id="{359A7C68-E8DF-4C17-8046-F58CB1E84D9C}"/>
                  </a:ext>
                </a:extLst>
              </p:cNvPr>
              <p:cNvSpPr txBox="1"/>
              <p:nvPr/>
            </p:nvSpPr>
            <p:spPr>
              <a:xfrm>
                <a:off x="1286834" y="3222391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15</a:t>
                </a:r>
              </a:p>
            </p:txBody>
          </p:sp>
          <p:sp>
            <p:nvSpPr>
              <p:cNvPr id="116" name="TextBox 100">
                <a:extLst>
                  <a:ext uri="{FF2B5EF4-FFF2-40B4-BE49-F238E27FC236}">
                    <a16:creationId xmlns:a16="http://schemas.microsoft.com/office/drawing/2014/main" xmlns="" id="{98B07874-4420-488C-8CAB-120DB9626C7F}"/>
                  </a:ext>
                </a:extLst>
              </p:cNvPr>
              <p:cNvSpPr txBox="1"/>
              <p:nvPr/>
            </p:nvSpPr>
            <p:spPr>
              <a:xfrm>
                <a:off x="1286834" y="3634450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10</a:t>
                </a:r>
              </a:p>
            </p:txBody>
          </p:sp>
          <p:sp>
            <p:nvSpPr>
              <p:cNvPr id="117" name="TextBox 101">
                <a:extLst>
                  <a:ext uri="{FF2B5EF4-FFF2-40B4-BE49-F238E27FC236}">
                    <a16:creationId xmlns:a16="http://schemas.microsoft.com/office/drawing/2014/main" xmlns="" id="{52D8BB25-B704-4EC8-B3E3-C64DD4459760}"/>
                  </a:ext>
                </a:extLst>
              </p:cNvPr>
              <p:cNvSpPr txBox="1"/>
              <p:nvPr/>
            </p:nvSpPr>
            <p:spPr>
              <a:xfrm>
                <a:off x="1286834" y="4046509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5</a:t>
                </a:r>
              </a:p>
            </p:txBody>
          </p:sp>
          <p:sp>
            <p:nvSpPr>
              <p:cNvPr id="118" name="TextBox 102">
                <a:extLst>
                  <a:ext uri="{FF2B5EF4-FFF2-40B4-BE49-F238E27FC236}">
                    <a16:creationId xmlns:a16="http://schemas.microsoft.com/office/drawing/2014/main" xmlns="" id="{502BFA62-8C23-4F89-B04B-003079B798B0}"/>
                  </a:ext>
                </a:extLst>
              </p:cNvPr>
              <p:cNvSpPr txBox="1"/>
              <p:nvPr/>
            </p:nvSpPr>
            <p:spPr>
              <a:xfrm>
                <a:off x="1286834" y="4458568"/>
                <a:ext cx="45996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/>
                <a:r>
                  <a:rPr lang="en-US" sz="2100" dirty="0"/>
                  <a:t>0</a:t>
                </a:r>
              </a:p>
            </p:txBody>
          </p:sp>
        </p:grpSp>
        <p:sp>
          <p:nvSpPr>
            <p:cNvPr id="96" name="TextBox 113">
              <a:extLst>
                <a:ext uri="{FF2B5EF4-FFF2-40B4-BE49-F238E27FC236}">
                  <a16:creationId xmlns:a16="http://schemas.microsoft.com/office/drawing/2014/main" xmlns="" id="{91F0A122-B594-4DA8-9D9C-313BB6AE43A1}"/>
                </a:ext>
              </a:extLst>
            </p:cNvPr>
            <p:cNvSpPr txBox="1"/>
            <p:nvPr/>
          </p:nvSpPr>
          <p:spPr>
            <a:xfrm rot="16200000">
              <a:off x="-344808" y="3157575"/>
              <a:ext cx="3138056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ctr"/>
              <a:r>
                <a:rPr lang="en-US" sz="2100" b="1" dirty="0"/>
                <a:t>Composite Primary Endpoint (%)</a:t>
              </a:r>
              <a:endParaRPr lang="cs-CZ" sz="2100" b="1" dirty="0"/>
            </a:p>
            <a:p>
              <a:pPr algn="ctr"/>
              <a:r>
                <a:rPr lang="en-US" sz="2100" i="1" dirty="0"/>
                <a:t>Death From Any Cause or Major CV Event</a:t>
              </a:r>
              <a:endParaRPr lang="en-US" sz="2100" b="1" dirty="0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xmlns="" id="{F861EE6B-C067-4CA9-9C93-A94B0C08F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950" y="2515535"/>
              <a:ext cx="8681470" cy="2083325"/>
            </a:xfrm>
            <a:custGeom>
              <a:avLst/>
              <a:gdLst>
                <a:gd name="T0" fmla="*/ 7 w 734"/>
                <a:gd name="T1" fmla="*/ 349 h 359"/>
                <a:gd name="T2" fmla="*/ 13 w 734"/>
                <a:gd name="T3" fmla="*/ 338 h 359"/>
                <a:gd name="T4" fmla="*/ 27 w 734"/>
                <a:gd name="T5" fmla="*/ 332 h 359"/>
                <a:gd name="T6" fmla="*/ 32 w 734"/>
                <a:gd name="T7" fmla="*/ 324 h 359"/>
                <a:gd name="T8" fmla="*/ 38 w 734"/>
                <a:gd name="T9" fmla="*/ 315 h 359"/>
                <a:gd name="T10" fmla="*/ 45 w 734"/>
                <a:gd name="T11" fmla="*/ 302 h 359"/>
                <a:gd name="T12" fmla="*/ 53 w 734"/>
                <a:gd name="T13" fmla="*/ 295 h 359"/>
                <a:gd name="T14" fmla="*/ 59 w 734"/>
                <a:gd name="T15" fmla="*/ 285 h 359"/>
                <a:gd name="T16" fmla="*/ 64 w 734"/>
                <a:gd name="T17" fmla="*/ 279 h 359"/>
                <a:gd name="T18" fmla="*/ 77 w 734"/>
                <a:gd name="T19" fmla="*/ 269 h 359"/>
                <a:gd name="T20" fmla="*/ 82 w 734"/>
                <a:gd name="T21" fmla="*/ 262 h 359"/>
                <a:gd name="T22" fmla="*/ 88 w 734"/>
                <a:gd name="T23" fmla="*/ 255 h 359"/>
                <a:gd name="T24" fmla="*/ 97 w 734"/>
                <a:gd name="T25" fmla="*/ 246 h 359"/>
                <a:gd name="T26" fmla="*/ 104 w 734"/>
                <a:gd name="T27" fmla="*/ 238 h 359"/>
                <a:gd name="T28" fmla="*/ 111 w 734"/>
                <a:gd name="T29" fmla="*/ 230 h 359"/>
                <a:gd name="T30" fmla="*/ 119 w 734"/>
                <a:gd name="T31" fmla="*/ 221 h 359"/>
                <a:gd name="T32" fmla="*/ 127 w 734"/>
                <a:gd name="T33" fmla="*/ 210 h 359"/>
                <a:gd name="T34" fmla="*/ 134 w 734"/>
                <a:gd name="T35" fmla="*/ 203 h 359"/>
                <a:gd name="T36" fmla="*/ 142 w 734"/>
                <a:gd name="T37" fmla="*/ 192 h 359"/>
                <a:gd name="T38" fmla="*/ 155 w 734"/>
                <a:gd name="T39" fmla="*/ 183 h 359"/>
                <a:gd name="T40" fmla="*/ 164 w 734"/>
                <a:gd name="T41" fmla="*/ 177 h 359"/>
                <a:gd name="T42" fmla="*/ 173 w 734"/>
                <a:gd name="T43" fmla="*/ 172 h 359"/>
                <a:gd name="T44" fmla="*/ 181 w 734"/>
                <a:gd name="T45" fmla="*/ 167 h 359"/>
                <a:gd name="T46" fmla="*/ 191 w 734"/>
                <a:gd name="T47" fmla="*/ 162 h 359"/>
                <a:gd name="T48" fmla="*/ 198 w 734"/>
                <a:gd name="T49" fmla="*/ 158 h 359"/>
                <a:gd name="T50" fmla="*/ 211 w 734"/>
                <a:gd name="T51" fmla="*/ 154 h 359"/>
                <a:gd name="T52" fmla="*/ 216 w 734"/>
                <a:gd name="T53" fmla="*/ 147 h 359"/>
                <a:gd name="T54" fmla="*/ 226 w 734"/>
                <a:gd name="T55" fmla="*/ 139 h 359"/>
                <a:gd name="T56" fmla="*/ 235 w 734"/>
                <a:gd name="T57" fmla="*/ 135 h 359"/>
                <a:gd name="T58" fmla="*/ 248 w 734"/>
                <a:gd name="T59" fmla="*/ 129 h 359"/>
                <a:gd name="T60" fmla="*/ 256 w 734"/>
                <a:gd name="T61" fmla="*/ 123 h 359"/>
                <a:gd name="T62" fmla="*/ 264 w 734"/>
                <a:gd name="T63" fmla="*/ 118 h 359"/>
                <a:gd name="T64" fmla="*/ 279 w 734"/>
                <a:gd name="T65" fmla="*/ 112 h 359"/>
                <a:gd name="T66" fmla="*/ 297 w 734"/>
                <a:gd name="T67" fmla="*/ 104 h 359"/>
                <a:gd name="T68" fmla="*/ 311 w 734"/>
                <a:gd name="T69" fmla="*/ 98 h 359"/>
                <a:gd name="T70" fmla="*/ 322 w 734"/>
                <a:gd name="T71" fmla="*/ 93 h 359"/>
                <a:gd name="T72" fmla="*/ 336 w 734"/>
                <a:gd name="T73" fmla="*/ 88 h 359"/>
                <a:gd name="T74" fmla="*/ 354 w 734"/>
                <a:gd name="T75" fmla="*/ 82 h 359"/>
                <a:gd name="T76" fmla="*/ 383 w 734"/>
                <a:gd name="T77" fmla="*/ 78 h 359"/>
                <a:gd name="T78" fmla="*/ 400 w 734"/>
                <a:gd name="T79" fmla="*/ 74 h 359"/>
                <a:gd name="T80" fmla="*/ 416 w 734"/>
                <a:gd name="T81" fmla="*/ 70 h 359"/>
                <a:gd name="T82" fmla="*/ 444 w 734"/>
                <a:gd name="T83" fmla="*/ 64 h 359"/>
                <a:gd name="T84" fmla="*/ 450 w 734"/>
                <a:gd name="T85" fmla="*/ 60 h 359"/>
                <a:gd name="T86" fmla="*/ 472 w 734"/>
                <a:gd name="T87" fmla="*/ 55 h 359"/>
                <a:gd name="T88" fmla="*/ 498 w 734"/>
                <a:gd name="T89" fmla="*/ 50 h 359"/>
                <a:gd name="T90" fmla="*/ 510 w 734"/>
                <a:gd name="T91" fmla="*/ 46 h 359"/>
                <a:gd name="T92" fmla="*/ 546 w 734"/>
                <a:gd name="T93" fmla="*/ 42 h 359"/>
                <a:gd name="T94" fmla="*/ 588 w 734"/>
                <a:gd name="T95" fmla="*/ 38 h 359"/>
                <a:gd name="T96" fmla="*/ 629 w 734"/>
                <a:gd name="T97" fmla="*/ 33 h 359"/>
                <a:gd name="T98" fmla="*/ 658 w 734"/>
                <a:gd name="T99" fmla="*/ 25 h 359"/>
                <a:gd name="T100" fmla="*/ 669 w 734"/>
                <a:gd name="T101" fmla="*/ 18 h 359"/>
                <a:gd name="T102" fmla="*/ 697 w 734"/>
                <a:gd name="T103" fmla="*/ 13 h 359"/>
                <a:gd name="T104" fmla="*/ 720 w 734"/>
                <a:gd name="T105" fmla="*/ 8 h 359"/>
                <a:gd name="T106" fmla="*/ 734 w 734"/>
                <a:gd name="T107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4" h="359">
                  <a:moveTo>
                    <a:pt x="0" y="359"/>
                  </a:moveTo>
                  <a:cubicBezTo>
                    <a:pt x="4" y="359"/>
                    <a:pt x="4" y="359"/>
                    <a:pt x="4" y="359"/>
                  </a:cubicBezTo>
                  <a:cubicBezTo>
                    <a:pt x="4" y="349"/>
                    <a:pt x="4" y="349"/>
                    <a:pt x="4" y="349"/>
                  </a:cubicBezTo>
                  <a:cubicBezTo>
                    <a:pt x="7" y="349"/>
                    <a:pt x="7" y="349"/>
                    <a:pt x="7" y="349"/>
                  </a:cubicBezTo>
                  <a:cubicBezTo>
                    <a:pt x="7" y="343"/>
                    <a:pt x="7" y="343"/>
                    <a:pt x="7" y="343"/>
                  </a:cubicBezTo>
                  <a:cubicBezTo>
                    <a:pt x="10" y="343"/>
                    <a:pt x="10" y="343"/>
                    <a:pt x="10" y="343"/>
                  </a:cubicBezTo>
                  <a:cubicBezTo>
                    <a:pt x="10" y="338"/>
                    <a:pt x="10" y="338"/>
                    <a:pt x="10" y="338"/>
                  </a:cubicBezTo>
                  <a:cubicBezTo>
                    <a:pt x="13" y="338"/>
                    <a:pt x="13" y="338"/>
                    <a:pt x="13" y="338"/>
                  </a:cubicBezTo>
                  <a:cubicBezTo>
                    <a:pt x="13" y="336"/>
                    <a:pt x="13" y="336"/>
                    <a:pt x="13" y="336"/>
                  </a:cubicBezTo>
                  <a:cubicBezTo>
                    <a:pt x="20" y="336"/>
                    <a:pt x="20" y="336"/>
                    <a:pt x="20" y="336"/>
                  </a:cubicBezTo>
                  <a:cubicBezTo>
                    <a:pt x="20" y="332"/>
                    <a:pt x="20" y="332"/>
                    <a:pt x="20" y="332"/>
                  </a:cubicBezTo>
                  <a:cubicBezTo>
                    <a:pt x="27" y="332"/>
                    <a:pt x="27" y="332"/>
                    <a:pt x="27" y="332"/>
                  </a:cubicBezTo>
                  <a:cubicBezTo>
                    <a:pt x="27" y="328"/>
                    <a:pt x="27" y="328"/>
                    <a:pt x="27" y="328"/>
                  </a:cubicBezTo>
                  <a:cubicBezTo>
                    <a:pt x="29" y="328"/>
                    <a:pt x="29" y="328"/>
                    <a:pt x="29" y="328"/>
                  </a:cubicBezTo>
                  <a:cubicBezTo>
                    <a:pt x="29" y="328"/>
                    <a:pt x="29" y="324"/>
                    <a:pt x="29" y="324"/>
                  </a:cubicBezTo>
                  <a:cubicBezTo>
                    <a:pt x="30" y="324"/>
                    <a:pt x="32" y="324"/>
                    <a:pt x="32" y="324"/>
                  </a:cubicBezTo>
                  <a:cubicBezTo>
                    <a:pt x="32" y="318"/>
                    <a:pt x="32" y="318"/>
                    <a:pt x="32" y="318"/>
                  </a:cubicBezTo>
                  <a:cubicBezTo>
                    <a:pt x="34" y="318"/>
                    <a:pt x="34" y="318"/>
                    <a:pt x="34" y="318"/>
                  </a:cubicBezTo>
                  <a:cubicBezTo>
                    <a:pt x="34" y="315"/>
                    <a:pt x="34" y="315"/>
                    <a:pt x="34" y="315"/>
                  </a:cubicBezTo>
                  <a:cubicBezTo>
                    <a:pt x="38" y="315"/>
                    <a:pt x="38" y="315"/>
                    <a:pt x="38" y="315"/>
                  </a:cubicBezTo>
                  <a:cubicBezTo>
                    <a:pt x="38" y="311"/>
                    <a:pt x="38" y="311"/>
                    <a:pt x="38" y="311"/>
                  </a:cubicBezTo>
                  <a:cubicBezTo>
                    <a:pt x="41" y="311"/>
                    <a:pt x="41" y="311"/>
                    <a:pt x="41" y="311"/>
                  </a:cubicBezTo>
                  <a:cubicBezTo>
                    <a:pt x="41" y="302"/>
                    <a:pt x="41" y="302"/>
                    <a:pt x="41" y="302"/>
                  </a:cubicBezTo>
                  <a:cubicBezTo>
                    <a:pt x="45" y="302"/>
                    <a:pt x="45" y="302"/>
                    <a:pt x="45" y="302"/>
                  </a:cubicBezTo>
                  <a:cubicBezTo>
                    <a:pt x="45" y="298"/>
                    <a:pt x="45" y="298"/>
                    <a:pt x="45" y="298"/>
                  </a:cubicBezTo>
                  <a:cubicBezTo>
                    <a:pt x="49" y="298"/>
                    <a:pt x="49" y="298"/>
                    <a:pt x="49" y="298"/>
                  </a:cubicBezTo>
                  <a:cubicBezTo>
                    <a:pt x="49" y="295"/>
                    <a:pt x="49" y="295"/>
                    <a:pt x="49" y="295"/>
                  </a:cubicBezTo>
                  <a:cubicBezTo>
                    <a:pt x="53" y="295"/>
                    <a:pt x="53" y="295"/>
                    <a:pt x="53" y="295"/>
                  </a:cubicBezTo>
                  <a:cubicBezTo>
                    <a:pt x="53" y="289"/>
                    <a:pt x="53" y="289"/>
                    <a:pt x="53" y="289"/>
                  </a:cubicBezTo>
                  <a:cubicBezTo>
                    <a:pt x="55" y="289"/>
                    <a:pt x="55" y="289"/>
                    <a:pt x="55" y="289"/>
                  </a:cubicBezTo>
                  <a:cubicBezTo>
                    <a:pt x="55" y="285"/>
                    <a:pt x="55" y="285"/>
                    <a:pt x="55" y="285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59" y="282"/>
                    <a:pt x="59" y="282"/>
                    <a:pt x="59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79"/>
                    <a:pt x="62" y="279"/>
                    <a:pt x="62" y="279"/>
                  </a:cubicBezTo>
                  <a:cubicBezTo>
                    <a:pt x="64" y="279"/>
                    <a:pt x="64" y="279"/>
                    <a:pt x="64" y="279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73" y="274"/>
                    <a:pt x="73" y="274"/>
                    <a:pt x="73" y="274"/>
                  </a:cubicBezTo>
                  <a:cubicBezTo>
                    <a:pt x="73" y="274"/>
                    <a:pt x="72" y="269"/>
                    <a:pt x="73" y="269"/>
                  </a:cubicBezTo>
                  <a:cubicBezTo>
                    <a:pt x="73" y="269"/>
                    <a:pt x="77" y="269"/>
                    <a:pt x="77" y="269"/>
                  </a:cubicBezTo>
                  <a:cubicBezTo>
                    <a:pt x="77" y="266"/>
                    <a:pt x="77" y="266"/>
                    <a:pt x="77" y="266"/>
                  </a:cubicBezTo>
                  <a:cubicBezTo>
                    <a:pt x="81" y="266"/>
                    <a:pt x="81" y="266"/>
                    <a:pt x="81" y="266"/>
                  </a:cubicBezTo>
                  <a:cubicBezTo>
                    <a:pt x="81" y="262"/>
                    <a:pt x="81" y="262"/>
                    <a:pt x="81" y="262"/>
                  </a:cubicBezTo>
                  <a:cubicBezTo>
                    <a:pt x="82" y="262"/>
                    <a:pt x="82" y="262"/>
                    <a:pt x="82" y="262"/>
                  </a:cubicBezTo>
                  <a:cubicBezTo>
                    <a:pt x="82" y="258"/>
                    <a:pt x="82" y="258"/>
                    <a:pt x="82" y="258"/>
                  </a:cubicBezTo>
                  <a:cubicBezTo>
                    <a:pt x="86" y="258"/>
                    <a:pt x="86" y="258"/>
                    <a:pt x="86" y="258"/>
                  </a:cubicBezTo>
                  <a:cubicBezTo>
                    <a:pt x="86" y="255"/>
                    <a:pt x="86" y="255"/>
                    <a:pt x="86" y="255"/>
                  </a:cubicBezTo>
                  <a:cubicBezTo>
                    <a:pt x="88" y="255"/>
                    <a:pt x="88" y="255"/>
                    <a:pt x="88" y="255"/>
                  </a:cubicBezTo>
                  <a:cubicBezTo>
                    <a:pt x="88" y="250"/>
                    <a:pt x="88" y="250"/>
                    <a:pt x="88" y="250"/>
                  </a:cubicBezTo>
                  <a:cubicBezTo>
                    <a:pt x="94" y="250"/>
                    <a:pt x="94" y="250"/>
                    <a:pt x="94" y="250"/>
                  </a:cubicBezTo>
                  <a:cubicBezTo>
                    <a:pt x="94" y="246"/>
                    <a:pt x="94" y="246"/>
                    <a:pt x="94" y="246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7" y="243"/>
                    <a:pt x="97" y="243"/>
                    <a:pt x="97" y="243"/>
                  </a:cubicBezTo>
                  <a:cubicBezTo>
                    <a:pt x="99" y="243"/>
                    <a:pt x="99" y="243"/>
                    <a:pt x="99" y="243"/>
                  </a:cubicBezTo>
                  <a:cubicBezTo>
                    <a:pt x="99" y="238"/>
                    <a:pt x="99" y="238"/>
                    <a:pt x="99" y="238"/>
                  </a:cubicBezTo>
                  <a:cubicBezTo>
                    <a:pt x="104" y="238"/>
                    <a:pt x="104" y="238"/>
                    <a:pt x="104" y="238"/>
                  </a:cubicBezTo>
                  <a:cubicBezTo>
                    <a:pt x="104" y="236"/>
                    <a:pt x="104" y="236"/>
                    <a:pt x="104" y="236"/>
                  </a:cubicBezTo>
                  <a:cubicBezTo>
                    <a:pt x="108" y="236"/>
                    <a:pt x="108" y="236"/>
                    <a:pt x="108" y="236"/>
                  </a:cubicBezTo>
                  <a:cubicBezTo>
                    <a:pt x="108" y="230"/>
                    <a:pt x="108" y="230"/>
                    <a:pt x="108" y="230"/>
                  </a:cubicBezTo>
                  <a:cubicBezTo>
                    <a:pt x="111" y="230"/>
                    <a:pt x="111" y="230"/>
                    <a:pt x="111" y="230"/>
                  </a:cubicBezTo>
                  <a:cubicBezTo>
                    <a:pt x="111" y="226"/>
                    <a:pt x="111" y="226"/>
                    <a:pt x="111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9" y="221"/>
                    <a:pt x="119" y="221"/>
                    <a:pt x="119" y="221"/>
                  </a:cubicBezTo>
                  <a:cubicBezTo>
                    <a:pt x="119" y="218"/>
                    <a:pt x="119" y="218"/>
                    <a:pt x="119" y="218"/>
                  </a:cubicBezTo>
                  <a:cubicBezTo>
                    <a:pt x="122" y="218"/>
                    <a:pt x="122" y="218"/>
                    <a:pt x="122" y="218"/>
                  </a:cubicBezTo>
                  <a:cubicBezTo>
                    <a:pt x="122" y="210"/>
                    <a:pt x="122" y="210"/>
                    <a:pt x="122" y="210"/>
                  </a:cubicBezTo>
                  <a:cubicBezTo>
                    <a:pt x="127" y="210"/>
                    <a:pt x="127" y="210"/>
                    <a:pt x="127" y="210"/>
                  </a:cubicBezTo>
                  <a:cubicBezTo>
                    <a:pt x="127" y="206"/>
                    <a:pt x="127" y="206"/>
                    <a:pt x="127" y="206"/>
                  </a:cubicBezTo>
                  <a:cubicBezTo>
                    <a:pt x="131" y="206"/>
                    <a:pt x="131" y="206"/>
                    <a:pt x="131" y="206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34" y="203"/>
                    <a:pt x="134" y="203"/>
                    <a:pt x="134" y="203"/>
                  </a:cubicBezTo>
                  <a:cubicBezTo>
                    <a:pt x="134" y="198"/>
                    <a:pt x="134" y="198"/>
                    <a:pt x="134" y="198"/>
                  </a:cubicBezTo>
                  <a:cubicBezTo>
                    <a:pt x="137" y="198"/>
                    <a:pt x="137" y="198"/>
                    <a:pt x="137" y="198"/>
                  </a:cubicBezTo>
                  <a:cubicBezTo>
                    <a:pt x="137" y="198"/>
                    <a:pt x="136" y="192"/>
                    <a:pt x="137" y="192"/>
                  </a:cubicBezTo>
                  <a:cubicBezTo>
                    <a:pt x="138" y="192"/>
                    <a:pt x="142" y="192"/>
                    <a:pt x="142" y="192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47" y="188"/>
                    <a:pt x="147" y="188"/>
                    <a:pt x="147" y="188"/>
                  </a:cubicBezTo>
                  <a:cubicBezTo>
                    <a:pt x="147" y="183"/>
                    <a:pt x="147" y="183"/>
                    <a:pt x="147" y="183"/>
                  </a:cubicBezTo>
                  <a:cubicBezTo>
                    <a:pt x="155" y="183"/>
                    <a:pt x="155" y="183"/>
                    <a:pt x="155" y="183"/>
                  </a:cubicBezTo>
                  <a:cubicBezTo>
                    <a:pt x="155" y="180"/>
                    <a:pt x="155" y="180"/>
                    <a:pt x="155" y="180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177"/>
                    <a:pt x="159" y="177"/>
                    <a:pt x="159" y="177"/>
                  </a:cubicBezTo>
                  <a:cubicBezTo>
                    <a:pt x="164" y="177"/>
                    <a:pt x="164" y="177"/>
                    <a:pt x="164" y="177"/>
                  </a:cubicBezTo>
                  <a:cubicBezTo>
                    <a:pt x="164" y="175"/>
                    <a:pt x="164" y="175"/>
                    <a:pt x="164" y="175"/>
                  </a:cubicBezTo>
                  <a:cubicBezTo>
                    <a:pt x="169" y="175"/>
                    <a:pt x="169" y="175"/>
                    <a:pt x="169" y="175"/>
                  </a:cubicBezTo>
                  <a:cubicBezTo>
                    <a:pt x="169" y="172"/>
                    <a:pt x="169" y="172"/>
                    <a:pt x="169" y="172"/>
                  </a:cubicBezTo>
                  <a:cubicBezTo>
                    <a:pt x="173" y="172"/>
                    <a:pt x="173" y="172"/>
                    <a:pt x="173" y="172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79" y="170"/>
                    <a:pt x="179" y="170"/>
                    <a:pt x="179" y="170"/>
                  </a:cubicBezTo>
                  <a:cubicBezTo>
                    <a:pt x="179" y="167"/>
                    <a:pt x="179" y="167"/>
                    <a:pt x="179" y="167"/>
                  </a:cubicBezTo>
                  <a:cubicBezTo>
                    <a:pt x="181" y="167"/>
                    <a:pt x="181" y="167"/>
                    <a:pt x="181" y="167"/>
                  </a:cubicBezTo>
                  <a:cubicBezTo>
                    <a:pt x="181" y="164"/>
                    <a:pt x="181" y="164"/>
                    <a:pt x="181" y="164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86" y="162"/>
                    <a:pt x="186" y="162"/>
                    <a:pt x="186" y="162"/>
                  </a:cubicBezTo>
                  <a:cubicBezTo>
                    <a:pt x="191" y="162"/>
                    <a:pt x="191" y="162"/>
                    <a:pt x="191" y="162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194" y="161"/>
                    <a:pt x="194" y="161"/>
                    <a:pt x="194" y="161"/>
                  </a:cubicBezTo>
                  <a:cubicBezTo>
                    <a:pt x="194" y="158"/>
                    <a:pt x="194" y="158"/>
                    <a:pt x="194" y="158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198" y="158"/>
                    <a:pt x="197" y="156"/>
                    <a:pt x="198" y="156"/>
                  </a:cubicBezTo>
                  <a:cubicBezTo>
                    <a:pt x="199" y="156"/>
                    <a:pt x="206" y="156"/>
                    <a:pt x="206" y="156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0"/>
                    <a:pt x="211" y="150"/>
                    <a:pt x="211" y="150"/>
                  </a:cubicBezTo>
                  <a:cubicBezTo>
                    <a:pt x="213" y="150"/>
                    <a:pt x="213" y="150"/>
                    <a:pt x="213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147"/>
                    <a:pt x="216" y="147"/>
                    <a:pt x="216" y="147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24" y="144"/>
                    <a:pt x="224" y="144"/>
                    <a:pt x="224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39"/>
                    <a:pt x="226" y="139"/>
                    <a:pt x="226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5" y="136"/>
                    <a:pt x="235" y="136"/>
                    <a:pt x="235" y="136"/>
                  </a:cubicBezTo>
                  <a:cubicBezTo>
                    <a:pt x="235" y="135"/>
                    <a:pt x="235" y="135"/>
                    <a:pt x="235" y="135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41" y="132"/>
                    <a:pt x="241" y="132"/>
                    <a:pt x="241" y="132"/>
                  </a:cubicBezTo>
                  <a:cubicBezTo>
                    <a:pt x="248" y="132"/>
                    <a:pt x="248" y="132"/>
                    <a:pt x="248" y="132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52" y="129"/>
                    <a:pt x="252" y="129"/>
                    <a:pt x="252" y="129"/>
                  </a:cubicBezTo>
                  <a:cubicBezTo>
                    <a:pt x="252" y="126"/>
                    <a:pt x="252" y="126"/>
                    <a:pt x="252" y="126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6" y="123"/>
                    <a:pt x="256" y="123"/>
                    <a:pt x="256" y="123"/>
                  </a:cubicBezTo>
                  <a:cubicBezTo>
                    <a:pt x="259" y="123"/>
                    <a:pt x="259" y="123"/>
                    <a:pt x="259" y="123"/>
                  </a:cubicBezTo>
                  <a:cubicBezTo>
                    <a:pt x="259" y="120"/>
                    <a:pt x="259" y="120"/>
                    <a:pt x="259" y="120"/>
                  </a:cubicBezTo>
                  <a:cubicBezTo>
                    <a:pt x="264" y="120"/>
                    <a:pt x="264" y="120"/>
                    <a:pt x="264" y="120"/>
                  </a:cubicBezTo>
                  <a:cubicBezTo>
                    <a:pt x="264" y="118"/>
                    <a:pt x="264" y="118"/>
                    <a:pt x="264" y="118"/>
                  </a:cubicBezTo>
                  <a:cubicBezTo>
                    <a:pt x="273" y="118"/>
                    <a:pt x="273" y="118"/>
                    <a:pt x="273" y="118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279" y="115"/>
                    <a:pt x="279" y="115"/>
                    <a:pt x="279" y="115"/>
                  </a:cubicBezTo>
                  <a:cubicBezTo>
                    <a:pt x="279" y="112"/>
                    <a:pt x="279" y="112"/>
                    <a:pt x="279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09"/>
                    <a:pt x="289" y="109"/>
                    <a:pt x="289" y="109"/>
                  </a:cubicBezTo>
                  <a:cubicBezTo>
                    <a:pt x="297" y="109"/>
                    <a:pt x="297" y="109"/>
                    <a:pt x="297" y="109"/>
                  </a:cubicBezTo>
                  <a:cubicBezTo>
                    <a:pt x="297" y="104"/>
                    <a:pt x="297" y="104"/>
                    <a:pt x="297" y="104"/>
                  </a:cubicBezTo>
                  <a:cubicBezTo>
                    <a:pt x="300" y="104"/>
                    <a:pt x="300" y="104"/>
                    <a:pt x="300" y="104"/>
                  </a:cubicBezTo>
                  <a:cubicBezTo>
                    <a:pt x="300" y="102"/>
                    <a:pt x="300" y="102"/>
                    <a:pt x="300" y="102"/>
                  </a:cubicBezTo>
                  <a:cubicBezTo>
                    <a:pt x="311" y="102"/>
                    <a:pt x="311" y="102"/>
                    <a:pt x="311" y="102"/>
                  </a:cubicBezTo>
                  <a:cubicBezTo>
                    <a:pt x="311" y="98"/>
                    <a:pt x="311" y="98"/>
                    <a:pt x="311" y="98"/>
                  </a:cubicBezTo>
                  <a:cubicBezTo>
                    <a:pt x="316" y="98"/>
                    <a:pt x="316" y="98"/>
                    <a:pt x="316" y="98"/>
                  </a:cubicBezTo>
                  <a:cubicBezTo>
                    <a:pt x="316" y="96"/>
                    <a:pt x="316" y="96"/>
                    <a:pt x="316" y="96"/>
                  </a:cubicBezTo>
                  <a:cubicBezTo>
                    <a:pt x="322" y="96"/>
                    <a:pt x="322" y="96"/>
                    <a:pt x="322" y="96"/>
                  </a:cubicBezTo>
                  <a:cubicBezTo>
                    <a:pt x="322" y="93"/>
                    <a:pt x="322" y="93"/>
                    <a:pt x="322" y="93"/>
                  </a:cubicBezTo>
                  <a:cubicBezTo>
                    <a:pt x="332" y="93"/>
                    <a:pt x="332" y="93"/>
                    <a:pt x="332" y="93"/>
                  </a:cubicBezTo>
                  <a:cubicBezTo>
                    <a:pt x="332" y="91"/>
                    <a:pt x="332" y="91"/>
                    <a:pt x="332" y="91"/>
                  </a:cubicBezTo>
                  <a:cubicBezTo>
                    <a:pt x="336" y="91"/>
                    <a:pt x="336" y="91"/>
                    <a:pt x="336" y="91"/>
                  </a:cubicBezTo>
                  <a:cubicBezTo>
                    <a:pt x="336" y="88"/>
                    <a:pt x="336" y="88"/>
                    <a:pt x="336" y="88"/>
                  </a:cubicBezTo>
                  <a:cubicBezTo>
                    <a:pt x="343" y="88"/>
                    <a:pt x="343" y="88"/>
                    <a:pt x="343" y="88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63" y="82"/>
                    <a:pt x="363" y="82"/>
                    <a:pt x="363" y="82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83" y="80"/>
                    <a:pt x="383" y="80"/>
                    <a:pt x="383" y="80"/>
                  </a:cubicBezTo>
                  <a:cubicBezTo>
                    <a:pt x="383" y="78"/>
                    <a:pt x="383" y="78"/>
                    <a:pt x="383" y="78"/>
                  </a:cubicBezTo>
                  <a:cubicBezTo>
                    <a:pt x="390" y="78"/>
                    <a:pt x="390" y="78"/>
                    <a:pt x="390" y="78"/>
                  </a:cubicBezTo>
                  <a:cubicBezTo>
                    <a:pt x="390" y="76"/>
                    <a:pt x="390" y="76"/>
                    <a:pt x="390" y="76"/>
                  </a:cubicBezTo>
                  <a:cubicBezTo>
                    <a:pt x="400" y="76"/>
                    <a:pt x="400" y="76"/>
                    <a:pt x="400" y="76"/>
                  </a:cubicBezTo>
                  <a:cubicBezTo>
                    <a:pt x="400" y="74"/>
                    <a:pt x="400" y="74"/>
                    <a:pt x="400" y="74"/>
                  </a:cubicBezTo>
                  <a:cubicBezTo>
                    <a:pt x="405" y="74"/>
                    <a:pt x="405" y="74"/>
                    <a:pt x="405" y="74"/>
                  </a:cubicBezTo>
                  <a:cubicBezTo>
                    <a:pt x="405" y="72"/>
                    <a:pt x="405" y="72"/>
                    <a:pt x="405" y="72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416" y="70"/>
                    <a:pt x="416" y="70"/>
                    <a:pt x="416" y="70"/>
                  </a:cubicBezTo>
                  <a:cubicBezTo>
                    <a:pt x="420" y="70"/>
                    <a:pt x="420" y="70"/>
                    <a:pt x="420" y="70"/>
                  </a:cubicBezTo>
                  <a:cubicBezTo>
                    <a:pt x="421" y="68"/>
                    <a:pt x="421" y="68"/>
                    <a:pt x="421" y="68"/>
                  </a:cubicBezTo>
                  <a:cubicBezTo>
                    <a:pt x="444" y="68"/>
                    <a:pt x="444" y="68"/>
                    <a:pt x="444" y="68"/>
                  </a:cubicBezTo>
                  <a:cubicBezTo>
                    <a:pt x="444" y="64"/>
                    <a:pt x="444" y="64"/>
                    <a:pt x="444" y="64"/>
                  </a:cubicBezTo>
                  <a:cubicBezTo>
                    <a:pt x="448" y="64"/>
                    <a:pt x="448" y="64"/>
                    <a:pt x="448" y="64"/>
                  </a:cubicBezTo>
                  <a:cubicBezTo>
                    <a:pt x="448" y="62"/>
                    <a:pt x="448" y="62"/>
                    <a:pt x="448" y="62"/>
                  </a:cubicBezTo>
                  <a:cubicBezTo>
                    <a:pt x="452" y="62"/>
                    <a:pt x="452" y="62"/>
                    <a:pt x="452" y="62"/>
                  </a:cubicBezTo>
                  <a:cubicBezTo>
                    <a:pt x="452" y="62"/>
                    <a:pt x="449" y="61"/>
                    <a:pt x="450" y="60"/>
                  </a:cubicBezTo>
                  <a:cubicBezTo>
                    <a:pt x="452" y="59"/>
                    <a:pt x="458" y="60"/>
                    <a:pt x="458" y="60"/>
                  </a:cubicBezTo>
                  <a:cubicBezTo>
                    <a:pt x="458" y="58"/>
                    <a:pt x="458" y="58"/>
                    <a:pt x="458" y="58"/>
                  </a:cubicBezTo>
                  <a:cubicBezTo>
                    <a:pt x="472" y="58"/>
                    <a:pt x="472" y="58"/>
                    <a:pt x="472" y="58"/>
                  </a:cubicBezTo>
                  <a:cubicBezTo>
                    <a:pt x="472" y="55"/>
                    <a:pt x="472" y="55"/>
                    <a:pt x="472" y="55"/>
                  </a:cubicBezTo>
                  <a:cubicBezTo>
                    <a:pt x="488" y="55"/>
                    <a:pt x="488" y="55"/>
                    <a:pt x="488" y="55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98" y="52"/>
                    <a:pt x="498" y="52"/>
                    <a:pt x="498" y="52"/>
                  </a:cubicBezTo>
                  <a:cubicBezTo>
                    <a:pt x="498" y="50"/>
                    <a:pt x="498" y="50"/>
                    <a:pt x="498" y="50"/>
                  </a:cubicBezTo>
                  <a:cubicBezTo>
                    <a:pt x="501" y="50"/>
                    <a:pt x="501" y="50"/>
                    <a:pt x="501" y="50"/>
                  </a:cubicBezTo>
                  <a:cubicBezTo>
                    <a:pt x="501" y="48"/>
                    <a:pt x="501" y="48"/>
                    <a:pt x="501" y="48"/>
                  </a:cubicBezTo>
                  <a:cubicBezTo>
                    <a:pt x="510" y="48"/>
                    <a:pt x="510" y="48"/>
                    <a:pt x="510" y="48"/>
                  </a:cubicBezTo>
                  <a:cubicBezTo>
                    <a:pt x="510" y="46"/>
                    <a:pt x="510" y="46"/>
                    <a:pt x="510" y="46"/>
                  </a:cubicBezTo>
                  <a:cubicBezTo>
                    <a:pt x="518" y="46"/>
                    <a:pt x="518" y="46"/>
                    <a:pt x="518" y="46"/>
                  </a:cubicBezTo>
                  <a:cubicBezTo>
                    <a:pt x="518" y="45"/>
                    <a:pt x="518" y="45"/>
                    <a:pt x="518" y="45"/>
                  </a:cubicBezTo>
                  <a:cubicBezTo>
                    <a:pt x="546" y="45"/>
                    <a:pt x="546" y="45"/>
                    <a:pt x="546" y="45"/>
                  </a:cubicBezTo>
                  <a:cubicBezTo>
                    <a:pt x="546" y="42"/>
                    <a:pt x="546" y="42"/>
                    <a:pt x="546" y="42"/>
                  </a:cubicBezTo>
                  <a:cubicBezTo>
                    <a:pt x="564" y="42"/>
                    <a:pt x="564" y="42"/>
                    <a:pt x="564" y="42"/>
                  </a:cubicBezTo>
                  <a:cubicBezTo>
                    <a:pt x="564" y="39"/>
                    <a:pt x="564" y="39"/>
                    <a:pt x="564" y="39"/>
                  </a:cubicBezTo>
                  <a:cubicBezTo>
                    <a:pt x="588" y="39"/>
                    <a:pt x="588" y="39"/>
                    <a:pt x="588" y="39"/>
                  </a:cubicBezTo>
                  <a:cubicBezTo>
                    <a:pt x="588" y="38"/>
                    <a:pt x="588" y="38"/>
                    <a:pt x="588" y="38"/>
                  </a:cubicBezTo>
                  <a:cubicBezTo>
                    <a:pt x="616" y="38"/>
                    <a:pt x="616" y="38"/>
                    <a:pt x="616" y="38"/>
                  </a:cubicBezTo>
                  <a:cubicBezTo>
                    <a:pt x="616" y="35"/>
                    <a:pt x="616" y="35"/>
                    <a:pt x="616" y="35"/>
                  </a:cubicBezTo>
                  <a:cubicBezTo>
                    <a:pt x="629" y="35"/>
                    <a:pt x="629" y="35"/>
                    <a:pt x="629" y="35"/>
                  </a:cubicBezTo>
                  <a:cubicBezTo>
                    <a:pt x="629" y="33"/>
                    <a:pt x="629" y="33"/>
                    <a:pt x="629" y="33"/>
                  </a:cubicBezTo>
                  <a:cubicBezTo>
                    <a:pt x="648" y="33"/>
                    <a:pt x="648" y="33"/>
                    <a:pt x="648" y="33"/>
                  </a:cubicBezTo>
                  <a:cubicBezTo>
                    <a:pt x="648" y="29"/>
                    <a:pt x="648" y="29"/>
                    <a:pt x="648" y="29"/>
                  </a:cubicBezTo>
                  <a:cubicBezTo>
                    <a:pt x="658" y="29"/>
                    <a:pt x="658" y="29"/>
                    <a:pt x="658" y="29"/>
                  </a:cubicBezTo>
                  <a:cubicBezTo>
                    <a:pt x="658" y="25"/>
                    <a:pt x="658" y="25"/>
                    <a:pt x="658" y="25"/>
                  </a:cubicBezTo>
                  <a:cubicBezTo>
                    <a:pt x="664" y="25"/>
                    <a:pt x="664" y="25"/>
                    <a:pt x="664" y="25"/>
                  </a:cubicBezTo>
                  <a:cubicBezTo>
                    <a:pt x="664" y="20"/>
                    <a:pt x="664" y="20"/>
                    <a:pt x="664" y="20"/>
                  </a:cubicBezTo>
                  <a:cubicBezTo>
                    <a:pt x="669" y="20"/>
                    <a:pt x="669" y="20"/>
                    <a:pt x="669" y="20"/>
                  </a:cubicBezTo>
                  <a:cubicBezTo>
                    <a:pt x="669" y="18"/>
                    <a:pt x="669" y="18"/>
                    <a:pt x="669" y="18"/>
                  </a:cubicBezTo>
                  <a:cubicBezTo>
                    <a:pt x="681" y="18"/>
                    <a:pt x="681" y="18"/>
                    <a:pt x="681" y="18"/>
                  </a:cubicBezTo>
                  <a:cubicBezTo>
                    <a:pt x="681" y="15"/>
                    <a:pt x="681" y="15"/>
                    <a:pt x="681" y="15"/>
                  </a:cubicBezTo>
                  <a:cubicBezTo>
                    <a:pt x="697" y="15"/>
                    <a:pt x="697" y="15"/>
                    <a:pt x="697" y="15"/>
                  </a:cubicBezTo>
                  <a:cubicBezTo>
                    <a:pt x="697" y="13"/>
                    <a:pt x="697" y="13"/>
                    <a:pt x="697" y="13"/>
                  </a:cubicBezTo>
                  <a:cubicBezTo>
                    <a:pt x="705" y="13"/>
                    <a:pt x="705" y="13"/>
                    <a:pt x="705" y="13"/>
                  </a:cubicBezTo>
                  <a:cubicBezTo>
                    <a:pt x="705" y="10"/>
                    <a:pt x="705" y="10"/>
                    <a:pt x="705" y="10"/>
                  </a:cubicBezTo>
                  <a:cubicBezTo>
                    <a:pt x="720" y="10"/>
                    <a:pt x="720" y="10"/>
                    <a:pt x="720" y="10"/>
                  </a:cubicBezTo>
                  <a:cubicBezTo>
                    <a:pt x="720" y="8"/>
                    <a:pt x="720" y="8"/>
                    <a:pt x="720" y="8"/>
                  </a:cubicBezTo>
                  <a:cubicBezTo>
                    <a:pt x="724" y="8"/>
                    <a:pt x="724" y="8"/>
                    <a:pt x="724" y="8"/>
                  </a:cubicBezTo>
                  <a:cubicBezTo>
                    <a:pt x="724" y="4"/>
                    <a:pt x="724" y="4"/>
                    <a:pt x="724" y="4"/>
                  </a:cubicBezTo>
                  <a:cubicBezTo>
                    <a:pt x="734" y="4"/>
                    <a:pt x="734" y="4"/>
                    <a:pt x="734" y="4"/>
                  </a:cubicBezTo>
                  <a:cubicBezTo>
                    <a:pt x="734" y="0"/>
                    <a:pt x="734" y="0"/>
                    <a:pt x="734" y="0"/>
                  </a:cubicBezTo>
                </a:path>
              </a:pathLst>
            </a:custGeom>
            <a:ln w="28575">
              <a:solidFill>
                <a:schemeClr val="accent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1650" dirty="0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xmlns="" id="{55F3369B-8487-4DB5-91D8-41A52483F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950" y="2166574"/>
              <a:ext cx="8750507" cy="2432288"/>
            </a:xfrm>
            <a:custGeom>
              <a:avLst/>
              <a:gdLst>
                <a:gd name="T0" fmla="*/ 5 w 740"/>
                <a:gd name="T1" fmla="*/ 404 h 419"/>
                <a:gd name="T2" fmla="*/ 13 w 740"/>
                <a:gd name="T3" fmla="*/ 399 h 419"/>
                <a:gd name="T4" fmla="*/ 18 w 740"/>
                <a:gd name="T5" fmla="*/ 389 h 419"/>
                <a:gd name="T6" fmla="*/ 30 w 740"/>
                <a:gd name="T7" fmla="*/ 384 h 419"/>
                <a:gd name="T8" fmla="*/ 34 w 740"/>
                <a:gd name="T9" fmla="*/ 371 h 419"/>
                <a:gd name="T10" fmla="*/ 41 w 740"/>
                <a:gd name="T11" fmla="*/ 358 h 419"/>
                <a:gd name="T12" fmla="*/ 48 w 740"/>
                <a:gd name="T13" fmla="*/ 348 h 419"/>
                <a:gd name="T14" fmla="*/ 57 w 740"/>
                <a:gd name="T15" fmla="*/ 336 h 419"/>
                <a:gd name="T16" fmla="*/ 65 w 740"/>
                <a:gd name="T17" fmla="*/ 327 h 419"/>
                <a:gd name="T18" fmla="*/ 71 w 740"/>
                <a:gd name="T19" fmla="*/ 316 h 419"/>
                <a:gd name="T20" fmla="*/ 79 w 740"/>
                <a:gd name="T21" fmla="*/ 305 h 419"/>
                <a:gd name="T22" fmla="*/ 84 w 740"/>
                <a:gd name="T23" fmla="*/ 293 h 419"/>
                <a:gd name="T24" fmla="*/ 94 w 740"/>
                <a:gd name="T25" fmla="*/ 284 h 419"/>
                <a:gd name="T26" fmla="*/ 99 w 740"/>
                <a:gd name="T27" fmla="*/ 273 h 419"/>
                <a:gd name="T28" fmla="*/ 107 w 740"/>
                <a:gd name="T29" fmla="*/ 264 h 419"/>
                <a:gd name="T30" fmla="*/ 113 w 740"/>
                <a:gd name="T31" fmla="*/ 253 h 419"/>
                <a:gd name="T32" fmla="*/ 126 w 740"/>
                <a:gd name="T33" fmla="*/ 247 h 419"/>
                <a:gd name="T34" fmla="*/ 132 w 740"/>
                <a:gd name="T35" fmla="*/ 235 h 419"/>
                <a:gd name="T36" fmla="*/ 143 w 740"/>
                <a:gd name="T37" fmla="*/ 228 h 419"/>
                <a:gd name="T38" fmla="*/ 149 w 740"/>
                <a:gd name="T39" fmla="*/ 216 h 419"/>
                <a:gd name="T40" fmla="*/ 162 w 740"/>
                <a:gd name="T41" fmla="*/ 210 h 419"/>
                <a:gd name="T42" fmla="*/ 169 w 740"/>
                <a:gd name="T43" fmla="*/ 202 h 419"/>
                <a:gd name="T44" fmla="*/ 181 w 740"/>
                <a:gd name="T45" fmla="*/ 198 h 419"/>
                <a:gd name="T46" fmla="*/ 191 w 740"/>
                <a:gd name="T47" fmla="*/ 188 h 419"/>
                <a:gd name="T48" fmla="*/ 203 w 740"/>
                <a:gd name="T49" fmla="*/ 183 h 419"/>
                <a:gd name="T50" fmla="*/ 208 w 740"/>
                <a:gd name="T51" fmla="*/ 175 h 419"/>
                <a:gd name="T52" fmla="*/ 218 w 740"/>
                <a:gd name="T53" fmla="*/ 166 h 419"/>
                <a:gd name="T54" fmla="*/ 227 w 740"/>
                <a:gd name="T55" fmla="*/ 156 h 419"/>
                <a:gd name="T56" fmla="*/ 255 w 740"/>
                <a:gd name="T57" fmla="*/ 151 h 419"/>
                <a:gd name="T58" fmla="*/ 273 w 740"/>
                <a:gd name="T59" fmla="*/ 143 h 419"/>
                <a:gd name="T60" fmla="*/ 290 w 740"/>
                <a:gd name="T61" fmla="*/ 139 h 419"/>
                <a:gd name="T62" fmla="*/ 299 w 740"/>
                <a:gd name="T63" fmla="*/ 132 h 419"/>
                <a:gd name="T64" fmla="*/ 315 w 740"/>
                <a:gd name="T65" fmla="*/ 127 h 419"/>
                <a:gd name="T66" fmla="*/ 329 w 740"/>
                <a:gd name="T67" fmla="*/ 121 h 419"/>
                <a:gd name="T68" fmla="*/ 352 w 740"/>
                <a:gd name="T69" fmla="*/ 116 h 419"/>
                <a:gd name="T70" fmla="*/ 374 w 740"/>
                <a:gd name="T71" fmla="*/ 110 h 419"/>
                <a:gd name="T72" fmla="*/ 392 w 740"/>
                <a:gd name="T73" fmla="*/ 105 h 419"/>
                <a:gd name="T74" fmla="*/ 410 w 740"/>
                <a:gd name="T75" fmla="*/ 98 h 419"/>
                <a:gd name="T76" fmla="*/ 428 w 740"/>
                <a:gd name="T77" fmla="*/ 94 h 419"/>
                <a:gd name="T78" fmla="*/ 448 w 740"/>
                <a:gd name="T79" fmla="*/ 87 h 419"/>
                <a:gd name="T80" fmla="*/ 468 w 740"/>
                <a:gd name="T81" fmla="*/ 81 h 419"/>
                <a:gd name="T82" fmla="*/ 480 w 740"/>
                <a:gd name="T83" fmla="*/ 76 h 419"/>
                <a:gd name="T84" fmla="*/ 501 w 740"/>
                <a:gd name="T85" fmla="*/ 72 h 419"/>
                <a:gd name="T86" fmla="*/ 516 w 740"/>
                <a:gd name="T87" fmla="*/ 64 h 419"/>
                <a:gd name="T88" fmla="*/ 555 w 740"/>
                <a:gd name="T89" fmla="*/ 58 h 419"/>
                <a:gd name="T90" fmla="*/ 568 w 740"/>
                <a:gd name="T91" fmla="*/ 52 h 419"/>
                <a:gd name="T92" fmla="*/ 591 w 740"/>
                <a:gd name="T93" fmla="*/ 47 h 419"/>
                <a:gd name="T94" fmla="*/ 601 w 740"/>
                <a:gd name="T95" fmla="*/ 40 h 419"/>
                <a:gd name="T96" fmla="*/ 621 w 740"/>
                <a:gd name="T97" fmla="*/ 36 h 419"/>
                <a:gd name="T98" fmla="*/ 638 w 740"/>
                <a:gd name="T99" fmla="*/ 29 h 419"/>
                <a:gd name="T100" fmla="*/ 679 w 740"/>
                <a:gd name="T101" fmla="*/ 21 h 419"/>
                <a:gd name="T102" fmla="*/ 691 w 740"/>
                <a:gd name="T103" fmla="*/ 12 h 419"/>
                <a:gd name="T104" fmla="*/ 729 w 740"/>
                <a:gd name="T105" fmla="*/ 4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0" h="419">
                  <a:moveTo>
                    <a:pt x="0" y="419"/>
                  </a:moveTo>
                  <a:cubicBezTo>
                    <a:pt x="3" y="419"/>
                    <a:pt x="3" y="419"/>
                    <a:pt x="3" y="419"/>
                  </a:cubicBezTo>
                  <a:cubicBezTo>
                    <a:pt x="3" y="412"/>
                    <a:pt x="3" y="412"/>
                    <a:pt x="3" y="412"/>
                  </a:cubicBezTo>
                  <a:cubicBezTo>
                    <a:pt x="5" y="412"/>
                    <a:pt x="5" y="412"/>
                    <a:pt x="5" y="412"/>
                  </a:cubicBezTo>
                  <a:cubicBezTo>
                    <a:pt x="5" y="404"/>
                    <a:pt x="5" y="404"/>
                    <a:pt x="5" y="404"/>
                  </a:cubicBezTo>
                  <a:cubicBezTo>
                    <a:pt x="7" y="404"/>
                    <a:pt x="7" y="404"/>
                    <a:pt x="7" y="404"/>
                  </a:cubicBezTo>
                  <a:cubicBezTo>
                    <a:pt x="7" y="402"/>
                    <a:pt x="7" y="402"/>
                    <a:pt x="7" y="402"/>
                  </a:cubicBezTo>
                  <a:cubicBezTo>
                    <a:pt x="10" y="402"/>
                    <a:pt x="10" y="402"/>
                    <a:pt x="10" y="402"/>
                  </a:cubicBezTo>
                  <a:cubicBezTo>
                    <a:pt x="10" y="399"/>
                    <a:pt x="10" y="399"/>
                    <a:pt x="10" y="399"/>
                  </a:cubicBezTo>
                  <a:cubicBezTo>
                    <a:pt x="13" y="399"/>
                    <a:pt x="13" y="399"/>
                    <a:pt x="13" y="399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4" y="395"/>
                    <a:pt x="14" y="395"/>
                    <a:pt x="14" y="395"/>
                  </a:cubicBezTo>
                  <a:cubicBezTo>
                    <a:pt x="14" y="391"/>
                    <a:pt x="14" y="391"/>
                    <a:pt x="14" y="391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8" y="389"/>
                    <a:pt x="18" y="389"/>
                    <a:pt x="18" y="389"/>
                  </a:cubicBezTo>
                  <a:cubicBezTo>
                    <a:pt x="21" y="389"/>
                    <a:pt x="21" y="389"/>
                    <a:pt x="21" y="389"/>
                  </a:cubicBezTo>
                  <a:cubicBezTo>
                    <a:pt x="21" y="388"/>
                    <a:pt x="21" y="388"/>
                    <a:pt x="21" y="388"/>
                  </a:cubicBezTo>
                  <a:cubicBezTo>
                    <a:pt x="26" y="388"/>
                    <a:pt x="26" y="388"/>
                    <a:pt x="26" y="388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0" y="384"/>
                    <a:pt x="30" y="384"/>
                    <a:pt x="30" y="384"/>
                  </a:cubicBezTo>
                  <a:cubicBezTo>
                    <a:pt x="30" y="380"/>
                    <a:pt x="30" y="380"/>
                    <a:pt x="30" y="380"/>
                  </a:cubicBezTo>
                  <a:cubicBezTo>
                    <a:pt x="31" y="380"/>
                    <a:pt x="31" y="380"/>
                    <a:pt x="31" y="380"/>
                  </a:cubicBezTo>
                  <a:cubicBezTo>
                    <a:pt x="31" y="375"/>
                    <a:pt x="31" y="375"/>
                    <a:pt x="31" y="375"/>
                  </a:cubicBezTo>
                  <a:cubicBezTo>
                    <a:pt x="34" y="375"/>
                    <a:pt x="34" y="375"/>
                    <a:pt x="34" y="375"/>
                  </a:cubicBezTo>
                  <a:cubicBezTo>
                    <a:pt x="34" y="371"/>
                    <a:pt x="34" y="371"/>
                    <a:pt x="34" y="371"/>
                  </a:cubicBezTo>
                  <a:cubicBezTo>
                    <a:pt x="34" y="366"/>
                    <a:pt x="34" y="366"/>
                    <a:pt x="34" y="366"/>
                  </a:cubicBezTo>
                  <a:cubicBezTo>
                    <a:pt x="37" y="366"/>
                    <a:pt x="37" y="366"/>
                    <a:pt x="37" y="366"/>
                  </a:cubicBezTo>
                  <a:cubicBezTo>
                    <a:pt x="37" y="362"/>
                    <a:pt x="37" y="362"/>
                    <a:pt x="37" y="362"/>
                  </a:cubicBezTo>
                  <a:cubicBezTo>
                    <a:pt x="41" y="362"/>
                    <a:pt x="41" y="362"/>
                    <a:pt x="41" y="362"/>
                  </a:cubicBezTo>
                  <a:cubicBezTo>
                    <a:pt x="41" y="358"/>
                    <a:pt x="41" y="358"/>
                    <a:pt x="41" y="358"/>
                  </a:cubicBezTo>
                  <a:cubicBezTo>
                    <a:pt x="43" y="358"/>
                    <a:pt x="43" y="358"/>
                    <a:pt x="43" y="358"/>
                  </a:cubicBezTo>
                  <a:cubicBezTo>
                    <a:pt x="43" y="354"/>
                    <a:pt x="43" y="354"/>
                    <a:pt x="43" y="354"/>
                  </a:cubicBezTo>
                  <a:cubicBezTo>
                    <a:pt x="46" y="354"/>
                    <a:pt x="46" y="354"/>
                    <a:pt x="46" y="354"/>
                  </a:cubicBezTo>
                  <a:cubicBezTo>
                    <a:pt x="46" y="348"/>
                    <a:pt x="46" y="348"/>
                    <a:pt x="46" y="348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51" y="345"/>
                    <a:pt x="51" y="345"/>
                    <a:pt x="51" y="345"/>
                  </a:cubicBezTo>
                  <a:cubicBezTo>
                    <a:pt x="51" y="342"/>
                    <a:pt x="51" y="342"/>
                    <a:pt x="51" y="342"/>
                  </a:cubicBezTo>
                  <a:cubicBezTo>
                    <a:pt x="57" y="342"/>
                    <a:pt x="57" y="342"/>
                    <a:pt x="57" y="342"/>
                  </a:cubicBezTo>
                  <a:cubicBezTo>
                    <a:pt x="57" y="336"/>
                    <a:pt x="57" y="336"/>
                    <a:pt x="57" y="336"/>
                  </a:cubicBezTo>
                  <a:cubicBezTo>
                    <a:pt x="59" y="336"/>
                    <a:pt x="59" y="336"/>
                    <a:pt x="59" y="336"/>
                  </a:cubicBezTo>
                  <a:cubicBezTo>
                    <a:pt x="59" y="331"/>
                    <a:pt x="59" y="331"/>
                    <a:pt x="59" y="331"/>
                  </a:cubicBezTo>
                  <a:cubicBezTo>
                    <a:pt x="63" y="331"/>
                    <a:pt x="63" y="331"/>
                    <a:pt x="63" y="331"/>
                  </a:cubicBezTo>
                  <a:cubicBezTo>
                    <a:pt x="63" y="327"/>
                    <a:pt x="63" y="327"/>
                    <a:pt x="63" y="327"/>
                  </a:cubicBezTo>
                  <a:cubicBezTo>
                    <a:pt x="65" y="327"/>
                    <a:pt x="65" y="327"/>
                    <a:pt x="65" y="327"/>
                  </a:cubicBezTo>
                  <a:cubicBezTo>
                    <a:pt x="65" y="324"/>
                    <a:pt x="65" y="324"/>
                    <a:pt x="65" y="324"/>
                  </a:cubicBezTo>
                  <a:cubicBezTo>
                    <a:pt x="68" y="324"/>
                    <a:pt x="68" y="324"/>
                    <a:pt x="68" y="324"/>
                  </a:cubicBezTo>
                  <a:cubicBezTo>
                    <a:pt x="68" y="320"/>
                    <a:pt x="68" y="320"/>
                    <a:pt x="68" y="320"/>
                  </a:cubicBezTo>
                  <a:cubicBezTo>
                    <a:pt x="71" y="320"/>
                    <a:pt x="71" y="320"/>
                    <a:pt x="71" y="320"/>
                  </a:cubicBezTo>
                  <a:cubicBezTo>
                    <a:pt x="71" y="316"/>
                    <a:pt x="71" y="316"/>
                    <a:pt x="71" y="316"/>
                  </a:cubicBezTo>
                  <a:cubicBezTo>
                    <a:pt x="73" y="316"/>
                    <a:pt x="73" y="316"/>
                    <a:pt x="73" y="316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76" y="305"/>
                    <a:pt x="76" y="305"/>
                    <a:pt x="76" y="305"/>
                  </a:cubicBezTo>
                  <a:cubicBezTo>
                    <a:pt x="79" y="305"/>
                    <a:pt x="79" y="305"/>
                    <a:pt x="79" y="305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1" y="302"/>
                    <a:pt x="81" y="302"/>
                    <a:pt x="81" y="302"/>
                  </a:cubicBezTo>
                  <a:cubicBezTo>
                    <a:pt x="81" y="299"/>
                    <a:pt x="81" y="299"/>
                    <a:pt x="81" y="299"/>
                  </a:cubicBezTo>
                  <a:cubicBezTo>
                    <a:pt x="84" y="299"/>
                    <a:pt x="84" y="299"/>
                    <a:pt x="84" y="299"/>
                  </a:cubicBezTo>
                  <a:cubicBezTo>
                    <a:pt x="84" y="293"/>
                    <a:pt x="84" y="293"/>
                    <a:pt x="84" y="293"/>
                  </a:cubicBezTo>
                  <a:cubicBezTo>
                    <a:pt x="87" y="293"/>
                    <a:pt x="87" y="293"/>
                    <a:pt x="87" y="293"/>
                  </a:cubicBezTo>
                  <a:cubicBezTo>
                    <a:pt x="87" y="288"/>
                    <a:pt x="87" y="288"/>
                    <a:pt x="87" y="288"/>
                  </a:cubicBezTo>
                  <a:cubicBezTo>
                    <a:pt x="91" y="288"/>
                    <a:pt x="91" y="288"/>
                    <a:pt x="91" y="288"/>
                  </a:cubicBezTo>
                  <a:cubicBezTo>
                    <a:pt x="91" y="284"/>
                    <a:pt x="91" y="284"/>
                    <a:pt x="91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0"/>
                    <a:pt x="94" y="280"/>
                    <a:pt x="94" y="280"/>
                  </a:cubicBezTo>
                  <a:cubicBezTo>
                    <a:pt x="96" y="280"/>
                    <a:pt x="96" y="280"/>
                    <a:pt x="96" y="280"/>
                  </a:cubicBezTo>
                  <a:cubicBezTo>
                    <a:pt x="96" y="277"/>
                    <a:pt x="96" y="277"/>
                    <a:pt x="96" y="277"/>
                  </a:cubicBezTo>
                  <a:cubicBezTo>
                    <a:pt x="99" y="277"/>
                    <a:pt x="99" y="277"/>
                    <a:pt x="99" y="277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102" y="273"/>
                    <a:pt x="102" y="273"/>
                    <a:pt x="102" y="273"/>
                  </a:cubicBezTo>
                  <a:cubicBezTo>
                    <a:pt x="102" y="268"/>
                    <a:pt x="102" y="268"/>
                    <a:pt x="102" y="268"/>
                  </a:cubicBezTo>
                  <a:cubicBezTo>
                    <a:pt x="106" y="268"/>
                    <a:pt x="106" y="268"/>
                    <a:pt x="106" y="268"/>
                  </a:cubicBezTo>
                  <a:cubicBezTo>
                    <a:pt x="106" y="264"/>
                    <a:pt x="106" y="264"/>
                    <a:pt x="106" y="264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7" y="261"/>
                    <a:pt x="107" y="261"/>
                    <a:pt x="107" y="261"/>
                  </a:cubicBezTo>
                  <a:cubicBezTo>
                    <a:pt x="110" y="261"/>
                    <a:pt x="110" y="261"/>
                    <a:pt x="110" y="261"/>
                  </a:cubicBezTo>
                  <a:cubicBezTo>
                    <a:pt x="110" y="261"/>
                    <a:pt x="110" y="258"/>
                    <a:pt x="110" y="258"/>
                  </a:cubicBezTo>
                  <a:cubicBezTo>
                    <a:pt x="110" y="258"/>
                    <a:pt x="113" y="258"/>
                    <a:pt x="113" y="258"/>
                  </a:cubicBezTo>
                  <a:cubicBezTo>
                    <a:pt x="113" y="253"/>
                    <a:pt x="113" y="253"/>
                    <a:pt x="113" y="253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16" y="250"/>
                    <a:pt x="116" y="250"/>
                    <a:pt x="116" y="250"/>
                  </a:cubicBezTo>
                  <a:cubicBezTo>
                    <a:pt x="118" y="250"/>
                    <a:pt x="118" y="250"/>
                    <a:pt x="118" y="250"/>
                  </a:cubicBezTo>
                  <a:cubicBezTo>
                    <a:pt x="118" y="247"/>
                    <a:pt x="118" y="247"/>
                    <a:pt x="118" y="247"/>
                  </a:cubicBezTo>
                  <a:cubicBezTo>
                    <a:pt x="126" y="247"/>
                    <a:pt x="126" y="247"/>
                    <a:pt x="126" y="247"/>
                  </a:cubicBezTo>
                  <a:cubicBezTo>
                    <a:pt x="126" y="242"/>
                    <a:pt x="126" y="242"/>
                    <a:pt x="126" y="242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32" y="235"/>
                    <a:pt x="132" y="235"/>
                    <a:pt x="132" y="235"/>
                  </a:cubicBezTo>
                  <a:cubicBezTo>
                    <a:pt x="135" y="235"/>
                    <a:pt x="135" y="235"/>
                    <a:pt x="135" y="235"/>
                  </a:cubicBezTo>
                  <a:cubicBezTo>
                    <a:pt x="135" y="231"/>
                    <a:pt x="135" y="231"/>
                    <a:pt x="135" y="231"/>
                  </a:cubicBezTo>
                  <a:cubicBezTo>
                    <a:pt x="139" y="231"/>
                    <a:pt x="139" y="231"/>
                    <a:pt x="139" y="231"/>
                  </a:cubicBezTo>
                  <a:cubicBezTo>
                    <a:pt x="139" y="228"/>
                    <a:pt x="139" y="228"/>
                    <a:pt x="139" y="228"/>
                  </a:cubicBezTo>
                  <a:cubicBezTo>
                    <a:pt x="143" y="228"/>
                    <a:pt x="143" y="228"/>
                    <a:pt x="143" y="228"/>
                  </a:cubicBezTo>
                  <a:cubicBezTo>
                    <a:pt x="143" y="224"/>
                    <a:pt x="143" y="224"/>
                    <a:pt x="143" y="224"/>
                  </a:cubicBezTo>
                  <a:cubicBezTo>
                    <a:pt x="145" y="224"/>
                    <a:pt x="145" y="224"/>
                    <a:pt x="145" y="224"/>
                  </a:cubicBezTo>
                  <a:cubicBezTo>
                    <a:pt x="145" y="221"/>
                    <a:pt x="145" y="221"/>
                    <a:pt x="145" y="221"/>
                  </a:cubicBezTo>
                  <a:cubicBezTo>
                    <a:pt x="149" y="221"/>
                    <a:pt x="149" y="221"/>
                    <a:pt x="149" y="221"/>
                  </a:cubicBezTo>
                  <a:cubicBezTo>
                    <a:pt x="149" y="216"/>
                    <a:pt x="149" y="216"/>
                    <a:pt x="149" y="216"/>
                  </a:cubicBezTo>
                  <a:cubicBezTo>
                    <a:pt x="152" y="216"/>
                    <a:pt x="152" y="216"/>
                    <a:pt x="152" y="216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0"/>
                    <a:pt x="156" y="210"/>
                    <a:pt x="156" y="210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2" y="208"/>
                    <a:pt x="162" y="208"/>
                    <a:pt x="162" y="208"/>
                  </a:cubicBezTo>
                  <a:cubicBezTo>
                    <a:pt x="167" y="208"/>
                    <a:pt x="167" y="208"/>
                    <a:pt x="167" y="208"/>
                  </a:cubicBezTo>
                  <a:cubicBezTo>
                    <a:pt x="167" y="204"/>
                    <a:pt x="167" y="204"/>
                    <a:pt x="167" y="204"/>
                  </a:cubicBezTo>
                  <a:cubicBezTo>
                    <a:pt x="169" y="204"/>
                    <a:pt x="169" y="204"/>
                    <a:pt x="169" y="204"/>
                  </a:cubicBezTo>
                  <a:cubicBezTo>
                    <a:pt x="169" y="202"/>
                    <a:pt x="169" y="202"/>
                    <a:pt x="169" y="202"/>
                  </a:cubicBezTo>
                  <a:cubicBezTo>
                    <a:pt x="172" y="202"/>
                    <a:pt x="172" y="202"/>
                    <a:pt x="172" y="202"/>
                  </a:cubicBezTo>
                  <a:cubicBezTo>
                    <a:pt x="172" y="200"/>
                    <a:pt x="172" y="200"/>
                    <a:pt x="172" y="200"/>
                  </a:cubicBezTo>
                  <a:cubicBezTo>
                    <a:pt x="179" y="200"/>
                    <a:pt x="179" y="200"/>
                    <a:pt x="179" y="200"/>
                  </a:cubicBezTo>
                  <a:cubicBezTo>
                    <a:pt x="179" y="198"/>
                    <a:pt x="179" y="198"/>
                    <a:pt x="179" y="198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181" y="195"/>
                    <a:pt x="181" y="195"/>
                    <a:pt x="181" y="195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8" y="191"/>
                    <a:pt x="188" y="191"/>
                    <a:pt x="188" y="191"/>
                  </a:cubicBezTo>
                  <a:cubicBezTo>
                    <a:pt x="191" y="191"/>
                    <a:pt x="191" y="191"/>
                    <a:pt x="191" y="191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95" y="188"/>
                    <a:pt x="195" y="188"/>
                    <a:pt x="195" y="188"/>
                  </a:cubicBezTo>
                  <a:cubicBezTo>
                    <a:pt x="195" y="185"/>
                    <a:pt x="195" y="185"/>
                    <a:pt x="195" y="185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203" y="183"/>
                    <a:pt x="203" y="183"/>
                    <a:pt x="203" y="183"/>
                  </a:cubicBezTo>
                  <a:cubicBezTo>
                    <a:pt x="203" y="180"/>
                    <a:pt x="203" y="180"/>
                    <a:pt x="203" y="180"/>
                  </a:cubicBezTo>
                  <a:cubicBezTo>
                    <a:pt x="205" y="180"/>
                    <a:pt x="205" y="180"/>
                    <a:pt x="205" y="180"/>
                  </a:cubicBezTo>
                  <a:cubicBezTo>
                    <a:pt x="205" y="177"/>
                    <a:pt x="205" y="177"/>
                    <a:pt x="205" y="177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0" y="175"/>
                    <a:pt x="210" y="175"/>
                    <a:pt x="210" y="175"/>
                  </a:cubicBezTo>
                  <a:cubicBezTo>
                    <a:pt x="210" y="171"/>
                    <a:pt x="210" y="171"/>
                    <a:pt x="210" y="171"/>
                  </a:cubicBezTo>
                  <a:cubicBezTo>
                    <a:pt x="213" y="171"/>
                    <a:pt x="213" y="171"/>
                    <a:pt x="213" y="171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18" y="166"/>
                    <a:pt x="218" y="166"/>
                    <a:pt x="218" y="166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21" y="164"/>
                    <a:pt x="221" y="164"/>
                    <a:pt x="221" y="164"/>
                  </a:cubicBezTo>
                  <a:cubicBezTo>
                    <a:pt x="221" y="164"/>
                    <a:pt x="220" y="158"/>
                    <a:pt x="221" y="158"/>
                  </a:cubicBezTo>
                  <a:cubicBezTo>
                    <a:pt x="222" y="158"/>
                    <a:pt x="227" y="158"/>
                    <a:pt x="227" y="158"/>
                  </a:cubicBezTo>
                  <a:cubicBezTo>
                    <a:pt x="227" y="156"/>
                    <a:pt x="227" y="156"/>
                    <a:pt x="227" y="156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45" y="153"/>
                    <a:pt x="245" y="153"/>
                    <a:pt x="245" y="153"/>
                  </a:cubicBezTo>
                  <a:cubicBezTo>
                    <a:pt x="245" y="151"/>
                    <a:pt x="245" y="151"/>
                    <a:pt x="245" y="151"/>
                  </a:cubicBezTo>
                  <a:cubicBezTo>
                    <a:pt x="255" y="151"/>
                    <a:pt x="255" y="151"/>
                    <a:pt x="255" y="151"/>
                  </a:cubicBezTo>
                  <a:cubicBezTo>
                    <a:pt x="255" y="149"/>
                    <a:pt x="255" y="149"/>
                    <a:pt x="255" y="149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267" y="146"/>
                    <a:pt x="267" y="146"/>
                    <a:pt x="267" y="146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3"/>
                    <a:pt x="273" y="143"/>
                    <a:pt x="273" y="143"/>
                  </a:cubicBezTo>
                  <a:cubicBezTo>
                    <a:pt x="276" y="143"/>
                    <a:pt x="276" y="143"/>
                    <a:pt x="276" y="143"/>
                  </a:cubicBezTo>
                  <a:cubicBezTo>
                    <a:pt x="276" y="141"/>
                    <a:pt x="276" y="141"/>
                    <a:pt x="276" y="141"/>
                  </a:cubicBezTo>
                  <a:cubicBezTo>
                    <a:pt x="285" y="141"/>
                    <a:pt x="285" y="141"/>
                    <a:pt x="285" y="141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90" y="139"/>
                    <a:pt x="290" y="139"/>
                    <a:pt x="290" y="139"/>
                  </a:cubicBezTo>
                  <a:cubicBezTo>
                    <a:pt x="290" y="137"/>
                    <a:pt x="290" y="137"/>
                    <a:pt x="290" y="137"/>
                  </a:cubicBezTo>
                  <a:cubicBezTo>
                    <a:pt x="295" y="137"/>
                    <a:pt x="295" y="137"/>
                    <a:pt x="295" y="137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9" y="134"/>
                    <a:pt x="299" y="134"/>
                    <a:pt x="299" y="134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302" y="132"/>
                    <a:pt x="302" y="132"/>
                    <a:pt x="302" y="132"/>
                  </a:cubicBezTo>
                  <a:cubicBezTo>
                    <a:pt x="302" y="129"/>
                    <a:pt x="302" y="129"/>
                    <a:pt x="302" y="129"/>
                  </a:cubicBezTo>
                  <a:cubicBezTo>
                    <a:pt x="306" y="129"/>
                    <a:pt x="306" y="129"/>
                    <a:pt x="306" y="129"/>
                  </a:cubicBezTo>
                  <a:cubicBezTo>
                    <a:pt x="306" y="129"/>
                    <a:pt x="305" y="127"/>
                    <a:pt x="306" y="127"/>
                  </a:cubicBezTo>
                  <a:cubicBezTo>
                    <a:pt x="307" y="127"/>
                    <a:pt x="315" y="127"/>
                    <a:pt x="315" y="127"/>
                  </a:cubicBezTo>
                  <a:cubicBezTo>
                    <a:pt x="315" y="126"/>
                    <a:pt x="315" y="126"/>
                    <a:pt x="315" y="126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6" y="124"/>
                    <a:pt x="326" y="124"/>
                    <a:pt x="326" y="124"/>
                  </a:cubicBezTo>
                  <a:cubicBezTo>
                    <a:pt x="329" y="124"/>
                    <a:pt x="329" y="124"/>
                    <a:pt x="329" y="124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3" y="121"/>
                    <a:pt x="333" y="121"/>
                    <a:pt x="333" y="121"/>
                  </a:cubicBezTo>
                  <a:cubicBezTo>
                    <a:pt x="333" y="120"/>
                    <a:pt x="333" y="120"/>
                    <a:pt x="333" y="120"/>
                  </a:cubicBezTo>
                  <a:cubicBezTo>
                    <a:pt x="336" y="120"/>
                    <a:pt x="336" y="120"/>
                    <a:pt x="336" y="120"/>
                  </a:cubicBezTo>
                  <a:cubicBezTo>
                    <a:pt x="336" y="116"/>
                    <a:pt x="336" y="116"/>
                    <a:pt x="336" y="116"/>
                  </a:cubicBezTo>
                  <a:cubicBezTo>
                    <a:pt x="352" y="116"/>
                    <a:pt x="352" y="116"/>
                    <a:pt x="352" y="116"/>
                  </a:cubicBezTo>
                  <a:cubicBezTo>
                    <a:pt x="352" y="114"/>
                    <a:pt x="352" y="114"/>
                    <a:pt x="352" y="114"/>
                  </a:cubicBezTo>
                  <a:cubicBezTo>
                    <a:pt x="363" y="114"/>
                    <a:pt x="363" y="114"/>
                    <a:pt x="363" y="114"/>
                  </a:cubicBezTo>
                  <a:cubicBezTo>
                    <a:pt x="363" y="112"/>
                    <a:pt x="363" y="112"/>
                    <a:pt x="363" y="112"/>
                  </a:cubicBezTo>
                  <a:cubicBezTo>
                    <a:pt x="374" y="112"/>
                    <a:pt x="374" y="112"/>
                    <a:pt x="374" y="112"/>
                  </a:cubicBezTo>
                  <a:cubicBezTo>
                    <a:pt x="374" y="110"/>
                    <a:pt x="374" y="110"/>
                    <a:pt x="374" y="110"/>
                  </a:cubicBezTo>
                  <a:cubicBezTo>
                    <a:pt x="381" y="110"/>
                    <a:pt x="381" y="110"/>
                    <a:pt x="381" y="110"/>
                  </a:cubicBezTo>
                  <a:cubicBezTo>
                    <a:pt x="381" y="108"/>
                    <a:pt x="381" y="108"/>
                    <a:pt x="381" y="108"/>
                  </a:cubicBezTo>
                  <a:cubicBezTo>
                    <a:pt x="389" y="108"/>
                    <a:pt x="389" y="108"/>
                    <a:pt x="389" y="108"/>
                  </a:cubicBezTo>
                  <a:cubicBezTo>
                    <a:pt x="389" y="105"/>
                    <a:pt x="389" y="105"/>
                    <a:pt x="389" y="105"/>
                  </a:cubicBezTo>
                  <a:cubicBezTo>
                    <a:pt x="392" y="105"/>
                    <a:pt x="392" y="105"/>
                    <a:pt x="392" y="105"/>
                  </a:cubicBezTo>
                  <a:cubicBezTo>
                    <a:pt x="392" y="103"/>
                    <a:pt x="392" y="103"/>
                    <a:pt x="392" y="103"/>
                  </a:cubicBezTo>
                  <a:cubicBezTo>
                    <a:pt x="399" y="103"/>
                    <a:pt x="399" y="103"/>
                    <a:pt x="399" y="103"/>
                  </a:cubicBezTo>
                  <a:cubicBezTo>
                    <a:pt x="399" y="100"/>
                    <a:pt x="399" y="100"/>
                    <a:pt x="399" y="100"/>
                  </a:cubicBezTo>
                  <a:cubicBezTo>
                    <a:pt x="410" y="100"/>
                    <a:pt x="410" y="100"/>
                    <a:pt x="410" y="100"/>
                  </a:cubicBezTo>
                  <a:cubicBezTo>
                    <a:pt x="410" y="100"/>
                    <a:pt x="409" y="98"/>
                    <a:pt x="410" y="98"/>
                  </a:cubicBezTo>
                  <a:cubicBezTo>
                    <a:pt x="412" y="98"/>
                    <a:pt x="420" y="98"/>
                    <a:pt x="420" y="98"/>
                  </a:cubicBezTo>
                  <a:cubicBezTo>
                    <a:pt x="420" y="96"/>
                    <a:pt x="420" y="96"/>
                    <a:pt x="420" y="96"/>
                  </a:cubicBezTo>
                  <a:cubicBezTo>
                    <a:pt x="424" y="96"/>
                    <a:pt x="424" y="96"/>
                    <a:pt x="424" y="96"/>
                  </a:cubicBezTo>
                  <a:cubicBezTo>
                    <a:pt x="424" y="94"/>
                    <a:pt x="424" y="94"/>
                    <a:pt x="424" y="94"/>
                  </a:cubicBezTo>
                  <a:cubicBezTo>
                    <a:pt x="428" y="94"/>
                    <a:pt x="428" y="94"/>
                    <a:pt x="428" y="94"/>
                  </a:cubicBezTo>
                  <a:cubicBezTo>
                    <a:pt x="428" y="92"/>
                    <a:pt x="428" y="92"/>
                    <a:pt x="428" y="92"/>
                  </a:cubicBezTo>
                  <a:cubicBezTo>
                    <a:pt x="439" y="92"/>
                    <a:pt x="439" y="92"/>
                    <a:pt x="439" y="92"/>
                  </a:cubicBezTo>
                  <a:cubicBezTo>
                    <a:pt x="439" y="90"/>
                    <a:pt x="439" y="90"/>
                    <a:pt x="439" y="90"/>
                  </a:cubicBezTo>
                  <a:cubicBezTo>
                    <a:pt x="448" y="90"/>
                    <a:pt x="448" y="90"/>
                    <a:pt x="448" y="90"/>
                  </a:cubicBezTo>
                  <a:cubicBezTo>
                    <a:pt x="448" y="87"/>
                    <a:pt x="448" y="87"/>
                    <a:pt x="448" y="87"/>
                  </a:cubicBezTo>
                  <a:cubicBezTo>
                    <a:pt x="458" y="87"/>
                    <a:pt x="458" y="87"/>
                    <a:pt x="458" y="87"/>
                  </a:cubicBezTo>
                  <a:cubicBezTo>
                    <a:pt x="458" y="84"/>
                    <a:pt x="458" y="84"/>
                    <a:pt x="458" y="84"/>
                  </a:cubicBezTo>
                  <a:cubicBezTo>
                    <a:pt x="463" y="84"/>
                    <a:pt x="463" y="84"/>
                    <a:pt x="463" y="84"/>
                  </a:cubicBezTo>
                  <a:cubicBezTo>
                    <a:pt x="463" y="81"/>
                    <a:pt x="463" y="81"/>
                    <a:pt x="463" y="81"/>
                  </a:cubicBezTo>
                  <a:cubicBezTo>
                    <a:pt x="468" y="81"/>
                    <a:pt x="468" y="81"/>
                    <a:pt x="468" y="81"/>
                  </a:cubicBezTo>
                  <a:cubicBezTo>
                    <a:pt x="468" y="79"/>
                    <a:pt x="468" y="79"/>
                    <a:pt x="468" y="79"/>
                  </a:cubicBezTo>
                  <a:cubicBezTo>
                    <a:pt x="477" y="79"/>
                    <a:pt x="477" y="79"/>
                    <a:pt x="477" y="79"/>
                  </a:cubicBezTo>
                  <a:cubicBezTo>
                    <a:pt x="477" y="78"/>
                    <a:pt x="477" y="78"/>
                    <a:pt x="477" y="78"/>
                  </a:cubicBezTo>
                  <a:cubicBezTo>
                    <a:pt x="480" y="78"/>
                    <a:pt x="480" y="78"/>
                    <a:pt x="480" y="78"/>
                  </a:cubicBezTo>
                  <a:cubicBezTo>
                    <a:pt x="480" y="76"/>
                    <a:pt x="480" y="76"/>
                    <a:pt x="480" y="76"/>
                  </a:cubicBezTo>
                  <a:cubicBezTo>
                    <a:pt x="489" y="76"/>
                    <a:pt x="489" y="76"/>
                    <a:pt x="489" y="76"/>
                  </a:cubicBezTo>
                  <a:cubicBezTo>
                    <a:pt x="489" y="74"/>
                    <a:pt x="489" y="74"/>
                    <a:pt x="489" y="74"/>
                  </a:cubicBezTo>
                  <a:cubicBezTo>
                    <a:pt x="497" y="74"/>
                    <a:pt x="497" y="74"/>
                    <a:pt x="497" y="74"/>
                  </a:cubicBezTo>
                  <a:cubicBezTo>
                    <a:pt x="497" y="72"/>
                    <a:pt x="497" y="72"/>
                    <a:pt x="497" y="72"/>
                  </a:cubicBezTo>
                  <a:cubicBezTo>
                    <a:pt x="501" y="72"/>
                    <a:pt x="501" y="72"/>
                    <a:pt x="501" y="72"/>
                  </a:cubicBezTo>
                  <a:cubicBezTo>
                    <a:pt x="501" y="68"/>
                    <a:pt x="501" y="68"/>
                    <a:pt x="501" y="68"/>
                  </a:cubicBezTo>
                  <a:cubicBezTo>
                    <a:pt x="507" y="68"/>
                    <a:pt x="507" y="68"/>
                    <a:pt x="507" y="68"/>
                  </a:cubicBezTo>
                  <a:cubicBezTo>
                    <a:pt x="507" y="66"/>
                    <a:pt x="507" y="66"/>
                    <a:pt x="507" y="66"/>
                  </a:cubicBezTo>
                  <a:cubicBezTo>
                    <a:pt x="516" y="66"/>
                    <a:pt x="516" y="66"/>
                    <a:pt x="516" y="66"/>
                  </a:cubicBezTo>
                  <a:cubicBezTo>
                    <a:pt x="516" y="64"/>
                    <a:pt x="516" y="64"/>
                    <a:pt x="516" y="64"/>
                  </a:cubicBezTo>
                  <a:cubicBezTo>
                    <a:pt x="521" y="64"/>
                    <a:pt x="521" y="64"/>
                    <a:pt x="521" y="64"/>
                  </a:cubicBezTo>
                  <a:cubicBezTo>
                    <a:pt x="521" y="64"/>
                    <a:pt x="519" y="61"/>
                    <a:pt x="521" y="61"/>
                  </a:cubicBezTo>
                  <a:cubicBezTo>
                    <a:pt x="522" y="61"/>
                    <a:pt x="542" y="61"/>
                    <a:pt x="542" y="61"/>
                  </a:cubicBezTo>
                  <a:cubicBezTo>
                    <a:pt x="542" y="58"/>
                    <a:pt x="542" y="58"/>
                    <a:pt x="542" y="58"/>
                  </a:cubicBezTo>
                  <a:cubicBezTo>
                    <a:pt x="555" y="58"/>
                    <a:pt x="555" y="58"/>
                    <a:pt x="555" y="58"/>
                  </a:cubicBezTo>
                  <a:cubicBezTo>
                    <a:pt x="555" y="56"/>
                    <a:pt x="555" y="56"/>
                    <a:pt x="555" y="56"/>
                  </a:cubicBezTo>
                  <a:cubicBezTo>
                    <a:pt x="562" y="56"/>
                    <a:pt x="562" y="56"/>
                    <a:pt x="562" y="56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568" y="54"/>
                    <a:pt x="568" y="54"/>
                    <a:pt x="568" y="54"/>
                  </a:cubicBezTo>
                  <a:cubicBezTo>
                    <a:pt x="568" y="52"/>
                    <a:pt x="568" y="52"/>
                    <a:pt x="568" y="52"/>
                  </a:cubicBezTo>
                  <a:cubicBezTo>
                    <a:pt x="580" y="52"/>
                    <a:pt x="580" y="52"/>
                    <a:pt x="580" y="52"/>
                  </a:cubicBezTo>
                  <a:cubicBezTo>
                    <a:pt x="580" y="50"/>
                    <a:pt x="580" y="50"/>
                    <a:pt x="580" y="50"/>
                  </a:cubicBezTo>
                  <a:cubicBezTo>
                    <a:pt x="586" y="50"/>
                    <a:pt x="586" y="50"/>
                    <a:pt x="586" y="50"/>
                  </a:cubicBezTo>
                  <a:cubicBezTo>
                    <a:pt x="586" y="47"/>
                    <a:pt x="586" y="47"/>
                    <a:pt x="586" y="47"/>
                  </a:cubicBezTo>
                  <a:cubicBezTo>
                    <a:pt x="591" y="47"/>
                    <a:pt x="591" y="47"/>
                    <a:pt x="591" y="47"/>
                  </a:cubicBezTo>
                  <a:cubicBezTo>
                    <a:pt x="591" y="45"/>
                    <a:pt x="591" y="45"/>
                    <a:pt x="591" y="45"/>
                  </a:cubicBezTo>
                  <a:cubicBezTo>
                    <a:pt x="594" y="45"/>
                    <a:pt x="594" y="45"/>
                    <a:pt x="594" y="45"/>
                  </a:cubicBezTo>
                  <a:cubicBezTo>
                    <a:pt x="594" y="42"/>
                    <a:pt x="594" y="42"/>
                    <a:pt x="594" y="42"/>
                  </a:cubicBezTo>
                  <a:cubicBezTo>
                    <a:pt x="601" y="42"/>
                    <a:pt x="601" y="42"/>
                    <a:pt x="601" y="42"/>
                  </a:cubicBezTo>
                  <a:cubicBezTo>
                    <a:pt x="601" y="40"/>
                    <a:pt x="601" y="40"/>
                    <a:pt x="601" y="40"/>
                  </a:cubicBezTo>
                  <a:cubicBezTo>
                    <a:pt x="604" y="40"/>
                    <a:pt x="604" y="40"/>
                    <a:pt x="604" y="40"/>
                  </a:cubicBezTo>
                  <a:cubicBezTo>
                    <a:pt x="604" y="37"/>
                    <a:pt x="604" y="37"/>
                    <a:pt x="604" y="37"/>
                  </a:cubicBezTo>
                  <a:cubicBezTo>
                    <a:pt x="612" y="37"/>
                    <a:pt x="612" y="37"/>
                    <a:pt x="612" y="37"/>
                  </a:cubicBezTo>
                  <a:cubicBezTo>
                    <a:pt x="612" y="36"/>
                    <a:pt x="612" y="36"/>
                    <a:pt x="612" y="36"/>
                  </a:cubicBezTo>
                  <a:cubicBezTo>
                    <a:pt x="621" y="36"/>
                    <a:pt x="621" y="36"/>
                    <a:pt x="621" y="36"/>
                  </a:cubicBezTo>
                  <a:cubicBezTo>
                    <a:pt x="621" y="33"/>
                    <a:pt x="621" y="33"/>
                    <a:pt x="621" y="33"/>
                  </a:cubicBezTo>
                  <a:cubicBezTo>
                    <a:pt x="632" y="33"/>
                    <a:pt x="632" y="33"/>
                    <a:pt x="632" y="33"/>
                  </a:cubicBezTo>
                  <a:cubicBezTo>
                    <a:pt x="632" y="31"/>
                    <a:pt x="632" y="31"/>
                    <a:pt x="632" y="31"/>
                  </a:cubicBezTo>
                  <a:cubicBezTo>
                    <a:pt x="638" y="31"/>
                    <a:pt x="638" y="31"/>
                    <a:pt x="638" y="31"/>
                  </a:cubicBezTo>
                  <a:cubicBezTo>
                    <a:pt x="638" y="29"/>
                    <a:pt x="638" y="29"/>
                    <a:pt x="638" y="29"/>
                  </a:cubicBezTo>
                  <a:cubicBezTo>
                    <a:pt x="654" y="29"/>
                    <a:pt x="654" y="29"/>
                    <a:pt x="654" y="29"/>
                  </a:cubicBezTo>
                  <a:cubicBezTo>
                    <a:pt x="654" y="26"/>
                    <a:pt x="654" y="26"/>
                    <a:pt x="654" y="26"/>
                  </a:cubicBezTo>
                  <a:cubicBezTo>
                    <a:pt x="668" y="26"/>
                    <a:pt x="668" y="26"/>
                    <a:pt x="668" y="26"/>
                  </a:cubicBezTo>
                  <a:cubicBezTo>
                    <a:pt x="668" y="21"/>
                    <a:pt x="668" y="21"/>
                    <a:pt x="668" y="21"/>
                  </a:cubicBezTo>
                  <a:cubicBezTo>
                    <a:pt x="679" y="21"/>
                    <a:pt x="679" y="21"/>
                    <a:pt x="679" y="21"/>
                  </a:cubicBezTo>
                  <a:cubicBezTo>
                    <a:pt x="679" y="16"/>
                    <a:pt x="679" y="16"/>
                    <a:pt x="679" y="16"/>
                  </a:cubicBezTo>
                  <a:cubicBezTo>
                    <a:pt x="682" y="16"/>
                    <a:pt x="682" y="16"/>
                    <a:pt x="682" y="16"/>
                  </a:cubicBezTo>
                  <a:cubicBezTo>
                    <a:pt x="682" y="14"/>
                    <a:pt x="682" y="14"/>
                    <a:pt x="682" y="14"/>
                  </a:cubicBezTo>
                  <a:cubicBezTo>
                    <a:pt x="691" y="14"/>
                    <a:pt x="691" y="14"/>
                    <a:pt x="691" y="14"/>
                  </a:cubicBezTo>
                  <a:cubicBezTo>
                    <a:pt x="691" y="12"/>
                    <a:pt x="691" y="12"/>
                    <a:pt x="691" y="12"/>
                  </a:cubicBezTo>
                  <a:cubicBezTo>
                    <a:pt x="696" y="12"/>
                    <a:pt x="696" y="12"/>
                    <a:pt x="696" y="12"/>
                  </a:cubicBezTo>
                  <a:cubicBezTo>
                    <a:pt x="696" y="10"/>
                    <a:pt x="696" y="10"/>
                    <a:pt x="696" y="10"/>
                  </a:cubicBezTo>
                  <a:cubicBezTo>
                    <a:pt x="698" y="10"/>
                    <a:pt x="698" y="10"/>
                    <a:pt x="698" y="10"/>
                  </a:cubicBezTo>
                  <a:cubicBezTo>
                    <a:pt x="698" y="4"/>
                    <a:pt x="698" y="4"/>
                    <a:pt x="698" y="4"/>
                  </a:cubicBezTo>
                  <a:cubicBezTo>
                    <a:pt x="729" y="4"/>
                    <a:pt x="729" y="4"/>
                    <a:pt x="729" y="4"/>
                  </a:cubicBezTo>
                  <a:cubicBezTo>
                    <a:pt x="729" y="0"/>
                    <a:pt x="729" y="0"/>
                    <a:pt x="729" y="0"/>
                  </a:cubicBezTo>
                  <a:cubicBezTo>
                    <a:pt x="740" y="0"/>
                    <a:pt x="740" y="0"/>
                    <a:pt x="740" y="0"/>
                  </a:cubicBezTo>
                </a:path>
              </a:pathLst>
            </a:custGeom>
            <a:ln w="28575">
              <a:solidFill>
                <a:srgbClr val="54827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1650" dirty="0"/>
            </a:p>
          </p:txBody>
        </p:sp>
        <p:sp>
          <p:nvSpPr>
            <p:cNvPr id="99" name="TextBox 125">
              <a:extLst>
                <a:ext uri="{FF2B5EF4-FFF2-40B4-BE49-F238E27FC236}">
                  <a16:creationId xmlns:a16="http://schemas.microsoft.com/office/drawing/2014/main" xmlns="" id="{3352981A-FA84-4274-8DAC-AB133B651434}"/>
                </a:ext>
              </a:extLst>
            </p:cNvPr>
            <p:cNvSpPr txBox="1"/>
            <p:nvPr/>
          </p:nvSpPr>
          <p:spPr>
            <a:xfrm>
              <a:off x="3012266" y="4969492"/>
              <a:ext cx="643329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100" b="1" dirty="0"/>
                <a:t>Months of Follow-up</a:t>
              </a:r>
            </a:p>
          </p:txBody>
        </p:sp>
        <p:grpSp>
          <p:nvGrpSpPr>
            <p:cNvPr id="100" name="Group 25">
              <a:extLst>
                <a:ext uri="{FF2B5EF4-FFF2-40B4-BE49-F238E27FC236}">
                  <a16:creationId xmlns:a16="http://schemas.microsoft.com/office/drawing/2014/main" xmlns="" id="{A23FB7DA-94C2-4744-A70E-CDE5D8570123}"/>
                </a:ext>
              </a:extLst>
            </p:cNvPr>
            <p:cNvGrpSpPr/>
            <p:nvPr/>
          </p:nvGrpSpPr>
          <p:grpSpPr>
            <a:xfrm>
              <a:off x="1605498" y="4705364"/>
              <a:ext cx="9221942" cy="297628"/>
              <a:chOff x="1605498" y="4705364"/>
              <a:chExt cx="9221942" cy="297628"/>
            </a:xfrm>
          </p:grpSpPr>
          <p:sp>
            <p:nvSpPr>
              <p:cNvPr id="101" name="TextBox 103">
                <a:extLst>
                  <a:ext uri="{FF2B5EF4-FFF2-40B4-BE49-F238E27FC236}">
                    <a16:creationId xmlns:a16="http://schemas.microsoft.com/office/drawing/2014/main" xmlns="" id="{EDE0551B-5D5C-42AE-B81F-70A86A9F213C}"/>
                  </a:ext>
                </a:extLst>
              </p:cNvPr>
              <p:cNvSpPr txBox="1"/>
              <p:nvPr/>
            </p:nvSpPr>
            <p:spPr>
              <a:xfrm>
                <a:off x="1605498" y="4705364"/>
                <a:ext cx="459967" cy="230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0</a:t>
                </a:r>
              </a:p>
            </p:txBody>
          </p:sp>
          <p:sp>
            <p:nvSpPr>
              <p:cNvPr id="102" name="TextBox 104">
                <a:extLst>
                  <a:ext uri="{FF2B5EF4-FFF2-40B4-BE49-F238E27FC236}">
                    <a16:creationId xmlns:a16="http://schemas.microsoft.com/office/drawing/2014/main" xmlns="" id="{5DF8CA5E-13C0-4515-9BFC-06C653B76087}"/>
                  </a:ext>
                </a:extLst>
              </p:cNvPr>
              <p:cNvSpPr txBox="1"/>
              <p:nvPr/>
            </p:nvSpPr>
            <p:spPr>
              <a:xfrm>
                <a:off x="2481697" y="4705364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3</a:t>
                </a:r>
              </a:p>
            </p:txBody>
          </p:sp>
          <p:sp>
            <p:nvSpPr>
              <p:cNvPr id="103" name="TextBox 105">
                <a:extLst>
                  <a:ext uri="{FF2B5EF4-FFF2-40B4-BE49-F238E27FC236}">
                    <a16:creationId xmlns:a16="http://schemas.microsoft.com/office/drawing/2014/main" xmlns="" id="{17107071-E66E-48E9-B563-C76A63DABE18}"/>
                  </a:ext>
                </a:extLst>
              </p:cNvPr>
              <p:cNvSpPr txBox="1"/>
              <p:nvPr/>
            </p:nvSpPr>
            <p:spPr>
              <a:xfrm>
                <a:off x="3357893" y="4705364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6</a:t>
                </a:r>
              </a:p>
            </p:txBody>
          </p:sp>
          <p:sp>
            <p:nvSpPr>
              <p:cNvPr id="104" name="TextBox 106">
                <a:extLst>
                  <a:ext uri="{FF2B5EF4-FFF2-40B4-BE49-F238E27FC236}">
                    <a16:creationId xmlns:a16="http://schemas.microsoft.com/office/drawing/2014/main" xmlns="" id="{B102A0C3-53E1-48FF-91E8-F9C7BEBC486B}"/>
                  </a:ext>
                </a:extLst>
              </p:cNvPr>
              <p:cNvSpPr txBox="1"/>
              <p:nvPr/>
            </p:nvSpPr>
            <p:spPr>
              <a:xfrm>
                <a:off x="4234091" y="4705364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9</a:t>
                </a:r>
              </a:p>
            </p:txBody>
          </p:sp>
          <p:sp>
            <p:nvSpPr>
              <p:cNvPr id="105" name="TextBox 107">
                <a:extLst>
                  <a:ext uri="{FF2B5EF4-FFF2-40B4-BE49-F238E27FC236}">
                    <a16:creationId xmlns:a16="http://schemas.microsoft.com/office/drawing/2014/main" xmlns="" id="{D18C3639-BF44-498C-A11B-A75580487FF8}"/>
                  </a:ext>
                </a:extLst>
              </p:cNvPr>
              <p:cNvSpPr txBox="1"/>
              <p:nvPr/>
            </p:nvSpPr>
            <p:spPr>
              <a:xfrm>
                <a:off x="5110290" y="4713791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12</a:t>
                </a:r>
              </a:p>
            </p:txBody>
          </p:sp>
          <p:sp>
            <p:nvSpPr>
              <p:cNvPr id="106" name="TextBox 108">
                <a:extLst>
                  <a:ext uri="{FF2B5EF4-FFF2-40B4-BE49-F238E27FC236}">
                    <a16:creationId xmlns:a16="http://schemas.microsoft.com/office/drawing/2014/main" xmlns="" id="{E56DBFB0-05FD-497A-8E99-57E7F11C628F}"/>
                  </a:ext>
                </a:extLst>
              </p:cNvPr>
              <p:cNvSpPr txBox="1"/>
              <p:nvPr/>
            </p:nvSpPr>
            <p:spPr>
              <a:xfrm>
                <a:off x="5986487" y="4713791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15</a:t>
                </a:r>
              </a:p>
            </p:txBody>
          </p:sp>
          <p:sp>
            <p:nvSpPr>
              <p:cNvPr id="107" name="TextBox 109">
                <a:extLst>
                  <a:ext uri="{FF2B5EF4-FFF2-40B4-BE49-F238E27FC236}">
                    <a16:creationId xmlns:a16="http://schemas.microsoft.com/office/drawing/2014/main" xmlns="" id="{748762D6-F2FA-49E9-9171-9977F882259F}"/>
                  </a:ext>
                </a:extLst>
              </p:cNvPr>
              <p:cNvSpPr txBox="1"/>
              <p:nvPr/>
            </p:nvSpPr>
            <p:spPr>
              <a:xfrm>
                <a:off x="6862684" y="4713791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18</a:t>
                </a:r>
              </a:p>
            </p:txBody>
          </p:sp>
          <p:sp>
            <p:nvSpPr>
              <p:cNvPr id="108" name="TextBox 110">
                <a:extLst>
                  <a:ext uri="{FF2B5EF4-FFF2-40B4-BE49-F238E27FC236}">
                    <a16:creationId xmlns:a16="http://schemas.microsoft.com/office/drawing/2014/main" xmlns="" id="{2BDC918A-DCBA-4272-9F78-9612C510CB4F}"/>
                  </a:ext>
                </a:extLst>
              </p:cNvPr>
              <p:cNvSpPr txBox="1"/>
              <p:nvPr/>
            </p:nvSpPr>
            <p:spPr>
              <a:xfrm>
                <a:off x="7738883" y="4713791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21</a:t>
                </a:r>
              </a:p>
            </p:txBody>
          </p:sp>
          <p:sp>
            <p:nvSpPr>
              <p:cNvPr id="109" name="TextBox 111">
                <a:extLst>
                  <a:ext uri="{FF2B5EF4-FFF2-40B4-BE49-F238E27FC236}">
                    <a16:creationId xmlns:a16="http://schemas.microsoft.com/office/drawing/2014/main" xmlns="" id="{70E679CA-875F-4B27-B764-7B5E20D93555}"/>
                  </a:ext>
                </a:extLst>
              </p:cNvPr>
              <p:cNvSpPr txBox="1"/>
              <p:nvPr/>
            </p:nvSpPr>
            <p:spPr>
              <a:xfrm>
                <a:off x="8615079" y="4721433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24</a:t>
                </a:r>
              </a:p>
            </p:txBody>
          </p:sp>
          <p:sp>
            <p:nvSpPr>
              <p:cNvPr id="110" name="TextBox 112">
                <a:extLst>
                  <a:ext uri="{FF2B5EF4-FFF2-40B4-BE49-F238E27FC236}">
                    <a16:creationId xmlns:a16="http://schemas.microsoft.com/office/drawing/2014/main" xmlns="" id="{92B25AFC-A4B5-4D12-BE12-35512A972D70}"/>
                  </a:ext>
                </a:extLst>
              </p:cNvPr>
              <p:cNvSpPr txBox="1"/>
              <p:nvPr/>
            </p:nvSpPr>
            <p:spPr>
              <a:xfrm>
                <a:off x="10367473" y="4723502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30</a:t>
                </a:r>
              </a:p>
            </p:txBody>
          </p:sp>
          <p:sp>
            <p:nvSpPr>
              <p:cNvPr id="111" name="TextBox 127">
                <a:extLst>
                  <a:ext uri="{FF2B5EF4-FFF2-40B4-BE49-F238E27FC236}">
                    <a16:creationId xmlns:a16="http://schemas.microsoft.com/office/drawing/2014/main" xmlns="" id="{C669A993-BE9F-4D33-A551-09A6103858CB}"/>
                  </a:ext>
                </a:extLst>
              </p:cNvPr>
              <p:cNvSpPr txBox="1"/>
              <p:nvPr/>
            </p:nvSpPr>
            <p:spPr>
              <a:xfrm>
                <a:off x="9491277" y="4721433"/>
                <a:ext cx="459967" cy="279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2100" dirty="0"/>
                  <a:t>27</a:t>
                </a:r>
              </a:p>
            </p:txBody>
          </p:sp>
        </p:grpSp>
      </p:grpSp>
      <p:grpSp>
        <p:nvGrpSpPr>
          <p:cNvPr id="125" name="Group 23">
            <a:extLst>
              <a:ext uri="{FF2B5EF4-FFF2-40B4-BE49-F238E27FC236}">
                <a16:creationId xmlns:a16="http://schemas.microsoft.com/office/drawing/2014/main" xmlns="" id="{23EDD487-4E28-4F97-AD5B-8E18CEF76638}"/>
              </a:ext>
            </a:extLst>
          </p:cNvPr>
          <p:cNvGrpSpPr/>
          <p:nvPr/>
        </p:nvGrpSpPr>
        <p:grpSpPr>
          <a:xfrm>
            <a:off x="3257556" y="6116266"/>
            <a:ext cx="11882912" cy="123444"/>
            <a:chOff x="1839947" y="4602461"/>
            <a:chExt cx="8791583" cy="82296"/>
          </a:xfrm>
        </p:grpSpPr>
        <p:cxnSp>
          <p:nvCxnSpPr>
            <p:cNvPr id="126" name="Straight Connector 22">
              <a:extLst>
                <a:ext uri="{FF2B5EF4-FFF2-40B4-BE49-F238E27FC236}">
                  <a16:creationId xmlns:a16="http://schemas.microsoft.com/office/drawing/2014/main" xmlns="" id="{F3C6AC4F-CADE-4337-991E-2F7759FB16C2}"/>
                </a:ext>
              </a:extLst>
            </p:cNvPr>
            <p:cNvCxnSpPr/>
            <p:nvPr/>
          </p:nvCxnSpPr>
          <p:spPr>
            <a:xfrm>
              <a:off x="1839947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88">
              <a:extLst>
                <a:ext uri="{FF2B5EF4-FFF2-40B4-BE49-F238E27FC236}">
                  <a16:creationId xmlns:a16="http://schemas.microsoft.com/office/drawing/2014/main" xmlns="" id="{1BEAF9D5-3ED1-4114-9956-94FFB435E345}"/>
                </a:ext>
              </a:extLst>
            </p:cNvPr>
            <p:cNvCxnSpPr/>
            <p:nvPr/>
          </p:nvCxnSpPr>
          <p:spPr>
            <a:xfrm>
              <a:off x="2719105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89">
              <a:extLst>
                <a:ext uri="{FF2B5EF4-FFF2-40B4-BE49-F238E27FC236}">
                  <a16:creationId xmlns:a16="http://schemas.microsoft.com/office/drawing/2014/main" xmlns="" id="{975ACC06-1DFD-41A3-B7B8-05E3F1D79E83}"/>
                </a:ext>
              </a:extLst>
            </p:cNvPr>
            <p:cNvCxnSpPr/>
            <p:nvPr/>
          </p:nvCxnSpPr>
          <p:spPr>
            <a:xfrm>
              <a:off x="3598263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90">
              <a:extLst>
                <a:ext uri="{FF2B5EF4-FFF2-40B4-BE49-F238E27FC236}">
                  <a16:creationId xmlns:a16="http://schemas.microsoft.com/office/drawing/2014/main" xmlns="" id="{5B681D17-97BE-4961-8373-70A59C3D1FAF}"/>
                </a:ext>
              </a:extLst>
            </p:cNvPr>
            <p:cNvCxnSpPr/>
            <p:nvPr/>
          </p:nvCxnSpPr>
          <p:spPr>
            <a:xfrm>
              <a:off x="4477421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91">
              <a:extLst>
                <a:ext uri="{FF2B5EF4-FFF2-40B4-BE49-F238E27FC236}">
                  <a16:creationId xmlns:a16="http://schemas.microsoft.com/office/drawing/2014/main" xmlns="" id="{EB28A284-3F22-471F-887F-5FCE063F8B55}"/>
                </a:ext>
              </a:extLst>
            </p:cNvPr>
            <p:cNvCxnSpPr/>
            <p:nvPr/>
          </p:nvCxnSpPr>
          <p:spPr>
            <a:xfrm>
              <a:off x="5356579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92">
              <a:extLst>
                <a:ext uri="{FF2B5EF4-FFF2-40B4-BE49-F238E27FC236}">
                  <a16:creationId xmlns:a16="http://schemas.microsoft.com/office/drawing/2014/main" xmlns="" id="{2C424F39-AFD6-43C3-B29E-0C0F58975125}"/>
                </a:ext>
              </a:extLst>
            </p:cNvPr>
            <p:cNvCxnSpPr/>
            <p:nvPr/>
          </p:nvCxnSpPr>
          <p:spPr>
            <a:xfrm>
              <a:off x="6235737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93">
              <a:extLst>
                <a:ext uri="{FF2B5EF4-FFF2-40B4-BE49-F238E27FC236}">
                  <a16:creationId xmlns:a16="http://schemas.microsoft.com/office/drawing/2014/main" xmlns="" id="{457D2307-AAB0-4208-B7C2-156365DC6693}"/>
                </a:ext>
              </a:extLst>
            </p:cNvPr>
            <p:cNvCxnSpPr/>
            <p:nvPr/>
          </p:nvCxnSpPr>
          <p:spPr>
            <a:xfrm>
              <a:off x="7114895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94">
              <a:extLst>
                <a:ext uri="{FF2B5EF4-FFF2-40B4-BE49-F238E27FC236}">
                  <a16:creationId xmlns:a16="http://schemas.microsoft.com/office/drawing/2014/main" xmlns="" id="{35F65B6F-098F-4288-9E33-3CA236E243FF}"/>
                </a:ext>
              </a:extLst>
            </p:cNvPr>
            <p:cNvCxnSpPr/>
            <p:nvPr/>
          </p:nvCxnSpPr>
          <p:spPr>
            <a:xfrm>
              <a:off x="7994053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95">
              <a:extLst>
                <a:ext uri="{FF2B5EF4-FFF2-40B4-BE49-F238E27FC236}">
                  <a16:creationId xmlns:a16="http://schemas.microsoft.com/office/drawing/2014/main" xmlns="" id="{B5936A7D-8C22-456D-B006-1095AD73DC45}"/>
                </a:ext>
              </a:extLst>
            </p:cNvPr>
            <p:cNvCxnSpPr/>
            <p:nvPr/>
          </p:nvCxnSpPr>
          <p:spPr>
            <a:xfrm>
              <a:off x="8873211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96">
              <a:extLst>
                <a:ext uri="{FF2B5EF4-FFF2-40B4-BE49-F238E27FC236}">
                  <a16:creationId xmlns:a16="http://schemas.microsoft.com/office/drawing/2014/main" xmlns="" id="{D41327AB-71F3-40B4-81AD-A05A2F2E6086}"/>
                </a:ext>
              </a:extLst>
            </p:cNvPr>
            <p:cNvCxnSpPr/>
            <p:nvPr/>
          </p:nvCxnSpPr>
          <p:spPr>
            <a:xfrm>
              <a:off x="9752369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97">
              <a:extLst>
                <a:ext uri="{FF2B5EF4-FFF2-40B4-BE49-F238E27FC236}">
                  <a16:creationId xmlns:a16="http://schemas.microsoft.com/office/drawing/2014/main" xmlns="" id="{6CF0235C-F75B-4E14-BEF0-88CF6CA5700E}"/>
                </a:ext>
              </a:extLst>
            </p:cNvPr>
            <p:cNvCxnSpPr/>
            <p:nvPr/>
          </p:nvCxnSpPr>
          <p:spPr>
            <a:xfrm>
              <a:off x="10631530" y="4602461"/>
              <a:ext cx="0" cy="82296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Rectangle 58">
            <a:extLst>
              <a:ext uri="{FF2B5EF4-FFF2-40B4-BE49-F238E27FC236}">
                <a16:creationId xmlns:a16="http://schemas.microsoft.com/office/drawing/2014/main" xmlns="" id="{DFEE443A-086D-44FE-9757-84945C425E37}"/>
              </a:ext>
            </a:extLst>
          </p:cNvPr>
          <p:cNvSpPr/>
          <p:nvPr/>
        </p:nvSpPr>
        <p:spPr>
          <a:xfrm>
            <a:off x="3383989" y="2417416"/>
            <a:ext cx="4447611" cy="821720"/>
          </a:xfrm>
          <a:prstGeom prst="rect">
            <a:avLst/>
          </a:prstGeom>
          <a:gradFill>
            <a:gsLst>
              <a:gs pos="0">
                <a:srgbClr val="E6F2F9"/>
              </a:gs>
              <a:gs pos="79000">
                <a:srgbClr val="F8FBF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Relative risk reduction: 16%</a:t>
            </a:r>
          </a:p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= 0.005</a:t>
            </a:r>
          </a:p>
        </p:txBody>
      </p:sp>
      <p:sp>
        <p:nvSpPr>
          <p:cNvPr id="138" name="Rectangle 5">
            <a:extLst>
              <a:ext uri="{FF2B5EF4-FFF2-40B4-BE49-F238E27FC236}">
                <a16:creationId xmlns:a16="http://schemas.microsoft.com/office/drawing/2014/main" xmlns="" id="{54CEDB7F-56CC-4E78-851F-F12848A4412E}"/>
              </a:ext>
            </a:extLst>
          </p:cNvPr>
          <p:cNvSpPr/>
          <p:nvPr/>
        </p:nvSpPr>
        <p:spPr>
          <a:xfrm>
            <a:off x="15245779" y="2186273"/>
            <a:ext cx="2083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26.3%</a:t>
            </a:r>
          </a:p>
        </p:txBody>
      </p:sp>
      <p:sp>
        <p:nvSpPr>
          <p:cNvPr id="139" name="Rectangle 60">
            <a:extLst>
              <a:ext uri="{FF2B5EF4-FFF2-40B4-BE49-F238E27FC236}">
                <a16:creationId xmlns:a16="http://schemas.microsoft.com/office/drawing/2014/main" xmlns="" id="{73315664-65F5-4502-B285-63712CE2AEF9}"/>
              </a:ext>
            </a:extLst>
          </p:cNvPr>
          <p:cNvSpPr/>
          <p:nvPr/>
        </p:nvSpPr>
        <p:spPr>
          <a:xfrm>
            <a:off x="15250344" y="2704665"/>
            <a:ext cx="1585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22.4%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84183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4B7F9B"/>
                </a:solidFill>
              </a:rPr>
              <a:t>Statiny</a:t>
            </a:r>
            <a:r>
              <a:rPr lang="cs-CZ" b="1" dirty="0">
                <a:solidFill>
                  <a:srgbClr val="4B7F9B"/>
                </a:solidFill>
              </a:rPr>
              <a:t> – efektivita léčebných režimů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 numCol="2"/>
          <a:lstStyle/>
          <a:p>
            <a:pPr algn="just">
              <a:lnSpc>
                <a:spcPct val="110000"/>
              </a:lnSpc>
            </a:pPr>
            <a:r>
              <a:rPr lang="cs-CZ" sz="3200" b="1" dirty="0"/>
              <a:t>Standardní </a:t>
            </a:r>
            <a:r>
              <a:rPr lang="cs-CZ" sz="3200" b="1" dirty="0" err="1"/>
              <a:t>statinová</a:t>
            </a:r>
            <a:r>
              <a:rPr lang="cs-CZ" sz="3200" b="1" dirty="0"/>
              <a:t> terapie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Atorvastatin</a:t>
            </a:r>
            <a:r>
              <a:rPr lang="cs-CZ" sz="3200" dirty="0"/>
              <a:t> &lt; 40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Rosuvastatin</a:t>
            </a:r>
            <a:r>
              <a:rPr lang="cs-CZ" sz="3200" dirty="0"/>
              <a:t> &lt; 20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Simvastatin</a:t>
            </a:r>
            <a:r>
              <a:rPr lang="cs-CZ" sz="3200" dirty="0"/>
              <a:t> &lt; 80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Pravastatin</a:t>
            </a:r>
            <a:endParaRPr lang="cs-CZ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/>
              <a:t>Fluvastatin</a:t>
            </a:r>
            <a:endParaRPr lang="cs-CZ" sz="3200" dirty="0"/>
          </a:p>
          <a:p>
            <a:endParaRPr lang="cs-CZ" sz="3200" dirty="0"/>
          </a:p>
          <a:p>
            <a:endParaRPr lang="cs-CZ" sz="3200" dirty="0"/>
          </a:p>
          <a:p>
            <a:pPr algn="just">
              <a:lnSpc>
                <a:spcPct val="110000"/>
              </a:lnSpc>
            </a:pPr>
            <a:endParaRPr lang="cs-CZ" sz="3200" dirty="0"/>
          </a:p>
          <a:p>
            <a:pPr algn="just">
              <a:lnSpc>
                <a:spcPct val="110000"/>
              </a:lnSpc>
            </a:pPr>
            <a:r>
              <a:rPr lang="cs-CZ" sz="3200" b="1" dirty="0"/>
              <a:t>Intenzivní </a:t>
            </a:r>
            <a:r>
              <a:rPr lang="cs-CZ" sz="3200" b="1" dirty="0" err="1"/>
              <a:t>statinová</a:t>
            </a:r>
            <a:r>
              <a:rPr lang="cs-CZ" sz="3200" b="1" dirty="0"/>
              <a:t> terapie</a:t>
            </a:r>
          </a:p>
          <a:p>
            <a:pPr algn="just">
              <a:lnSpc>
                <a:spcPct val="110000"/>
              </a:lnSpc>
            </a:pPr>
            <a:endParaRPr lang="cs-CZ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/>
              <a:t>Atorvastatin</a:t>
            </a:r>
            <a:r>
              <a:rPr lang="cs-CZ" sz="3200" dirty="0"/>
              <a:t> 40-80 mg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/>
              <a:t>Rosuvastatin</a:t>
            </a:r>
            <a:r>
              <a:rPr lang="cs-CZ" sz="3200" dirty="0"/>
              <a:t> 20-40 mg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F33F741D-E0D4-4824-AEBF-AF0C68D2E4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9744" y="4643153"/>
            <a:ext cx="9159500" cy="48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0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54418"/>
            <a:ext cx="16459109" cy="914400"/>
          </a:xfrm>
        </p:spPr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Riziko vzniku diabetu při intenzivní </a:t>
            </a:r>
            <a:r>
              <a:rPr lang="cs-CZ" b="1" dirty="0" err="1">
                <a:solidFill>
                  <a:srgbClr val="4B7F9B"/>
                </a:solidFill>
              </a:rPr>
              <a:t>statinové</a:t>
            </a:r>
            <a:r>
              <a:rPr lang="cs-CZ" b="1" dirty="0">
                <a:solidFill>
                  <a:srgbClr val="4B7F9B"/>
                </a:solidFill>
              </a:rPr>
              <a:t> léčbě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D9C17CE-261B-4A2A-936C-935F612B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66" y="1815311"/>
            <a:ext cx="15178974" cy="59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D002487-D130-4CDC-B3C9-C17275864239}"/>
              </a:ext>
            </a:extLst>
          </p:cNvPr>
          <p:cNvSpPr txBox="1"/>
          <p:nvPr/>
        </p:nvSpPr>
        <p:spPr>
          <a:xfrm>
            <a:off x="2015208" y="7972633"/>
            <a:ext cx="12745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High</a:t>
            </a:r>
            <a:r>
              <a:rPr lang="cs-CZ" sz="3200" b="1" dirty="0"/>
              <a:t> vs. </a:t>
            </a:r>
            <a:r>
              <a:rPr lang="cs-CZ" sz="3200" b="1" dirty="0" err="1"/>
              <a:t>moderate</a:t>
            </a:r>
            <a:r>
              <a:rPr lang="cs-CZ" sz="3200" b="1" dirty="0"/>
              <a:t> dose </a:t>
            </a:r>
            <a:r>
              <a:rPr lang="cs-CZ" sz="3200" b="1" dirty="0" err="1"/>
              <a:t>statin</a:t>
            </a:r>
            <a:r>
              <a:rPr lang="cs-CZ" sz="3200" b="1" dirty="0"/>
              <a:t>:</a:t>
            </a:r>
          </a:p>
          <a:p>
            <a:r>
              <a:rPr lang="cs-CZ" sz="3200" b="1" dirty="0"/>
              <a:t>NNH </a:t>
            </a:r>
            <a:r>
              <a:rPr lang="cs-CZ" sz="3200" b="1" dirty="0" err="1"/>
              <a:t>for</a:t>
            </a:r>
            <a:r>
              <a:rPr lang="cs-CZ" sz="3200" b="1" dirty="0"/>
              <a:t> 1 case </a:t>
            </a:r>
            <a:r>
              <a:rPr lang="cs-CZ" sz="3200" b="1" dirty="0" err="1"/>
              <a:t>of</a:t>
            </a:r>
            <a:r>
              <a:rPr lang="cs-CZ" sz="3200" b="1" dirty="0"/>
              <a:t> HbA1c ˃ 6,5 %: </a:t>
            </a:r>
            <a:r>
              <a:rPr lang="cs-CZ" sz="3200" b="1" dirty="0">
                <a:solidFill>
                  <a:srgbClr val="FF0000"/>
                </a:solidFill>
              </a:rPr>
              <a:t>498</a:t>
            </a:r>
            <a:r>
              <a:rPr lang="cs-CZ" sz="3200" b="1" dirty="0"/>
              <a:t> / </a:t>
            </a:r>
            <a:r>
              <a:rPr lang="cs-CZ" sz="3200" b="1" dirty="0" err="1"/>
              <a:t>year</a:t>
            </a:r>
            <a:endParaRPr lang="cs-CZ" sz="3200" b="1" dirty="0"/>
          </a:p>
          <a:p>
            <a:r>
              <a:rPr lang="cs-CZ" sz="3200" b="1" dirty="0"/>
              <a:t>NNT CV event: </a:t>
            </a:r>
            <a:r>
              <a:rPr lang="cs-CZ" sz="3200" b="1" dirty="0">
                <a:solidFill>
                  <a:srgbClr val="00B050"/>
                </a:solidFill>
              </a:rPr>
              <a:t>155</a:t>
            </a:r>
            <a:r>
              <a:rPr lang="cs-CZ" sz="3200" b="1" dirty="0"/>
              <a:t> / </a:t>
            </a:r>
            <a:r>
              <a:rPr lang="cs-CZ" sz="3200" b="1" dirty="0" err="1"/>
              <a:t>year</a:t>
            </a:r>
            <a:endParaRPr lang="cs-CZ" sz="3200" b="1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062CE339-FF4D-46D9-BF74-10053F70E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08" y="9190212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>
                <a:latin typeface="Tahoma" pitchFamily="34" charset="0"/>
                <a:cs typeface="Arial" charset="0"/>
              </a:rPr>
              <a:t>Preiss D et al. </a:t>
            </a:r>
            <a:r>
              <a:rPr lang="cs-CZ" sz="2000" dirty="0"/>
              <a:t>JAMA 2011 Jun 22;305(24):2556-64.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986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54418"/>
            <a:ext cx="16487739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Dlouhodobá adherence k vysoké dávce </a:t>
            </a:r>
            <a:r>
              <a:rPr lang="cs-CZ" b="1" dirty="0" err="1">
                <a:solidFill>
                  <a:srgbClr val="4B7F9B"/>
                </a:solidFill>
              </a:rPr>
              <a:t>statinu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5D818107-5A85-46DB-9480-27391179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839" y="9161662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ea typeface="Times New Roman" panose="02020603050405020304" pitchFamily="18" charset="0"/>
              </a:rPr>
              <a:t>Colantonio</a:t>
            </a:r>
            <a:r>
              <a:rPr lang="en-US" sz="2000" dirty="0">
                <a:ea typeface="Times New Roman" panose="02020603050405020304" pitchFamily="18" charset="0"/>
              </a:rPr>
              <a:t> LD, et al. </a:t>
            </a:r>
            <a:r>
              <a:rPr lang="en-US" sz="2000" i="1" dirty="0">
                <a:ea typeface="Times New Roman" panose="02020603050405020304" pitchFamily="18" charset="0"/>
              </a:rPr>
              <a:t>JAMA </a:t>
            </a:r>
            <a:r>
              <a:rPr lang="en-US" sz="2000" i="1" dirty="0" err="1">
                <a:ea typeface="Times New Roman" panose="02020603050405020304" pitchFamily="18" charset="0"/>
              </a:rPr>
              <a:t>Cardiol</a:t>
            </a:r>
            <a:r>
              <a:rPr lang="en-US" sz="2000" i="1" dirty="0">
                <a:ea typeface="Times New Roman" panose="02020603050405020304" pitchFamily="18" charset="0"/>
              </a:rPr>
              <a:t>.</a:t>
            </a:r>
            <a:r>
              <a:rPr lang="en-US" sz="2000" dirty="0">
                <a:ea typeface="Times New Roman" panose="02020603050405020304" pitchFamily="18" charset="0"/>
              </a:rPr>
              <a:t> 2017;2:890-895.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10" name="Group 23">
            <a:extLst>
              <a:ext uri="{FF2B5EF4-FFF2-40B4-BE49-F238E27FC236}">
                <a16:creationId xmlns:a16="http://schemas.microsoft.com/office/drawing/2014/main" xmlns="" id="{0D6835DE-13BB-4F67-B08A-8D35A523FE9F}"/>
              </a:ext>
            </a:extLst>
          </p:cNvPr>
          <p:cNvGrpSpPr/>
          <p:nvPr/>
        </p:nvGrpSpPr>
        <p:grpSpPr>
          <a:xfrm>
            <a:off x="5251658" y="3226355"/>
            <a:ext cx="7338060" cy="3570915"/>
            <a:chOff x="3501105" y="2150903"/>
            <a:chExt cx="3502152" cy="2380610"/>
          </a:xfrm>
        </p:grpSpPr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xmlns="" id="{6E8102F1-EC45-4B77-8A38-3B359175FF3C}"/>
                </a:ext>
              </a:extLst>
            </p:cNvPr>
            <p:cNvCxnSpPr/>
            <p:nvPr/>
          </p:nvCxnSpPr>
          <p:spPr>
            <a:xfrm>
              <a:off x="3501105" y="2150903"/>
              <a:ext cx="3502152" cy="0"/>
            </a:xfrm>
            <a:prstGeom prst="line">
              <a:avLst/>
            </a:prstGeom>
            <a:ln w="12700" cap="flat">
              <a:solidFill>
                <a:schemeClr val="bg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5">
              <a:extLst>
                <a:ext uri="{FF2B5EF4-FFF2-40B4-BE49-F238E27FC236}">
                  <a16:creationId xmlns:a16="http://schemas.microsoft.com/office/drawing/2014/main" xmlns="" id="{0966EA6A-9337-4B08-8AA3-54A2310016B4}"/>
                </a:ext>
              </a:extLst>
            </p:cNvPr>
            <p:cNvCxnSpPr/>
            <p:nvPr/>
          </p:nvCxnSpPr>
          <p:spPr>
            <a:xfrm>
              <a:off x="3501105" y="2743381"/>
              <a:ext cx="3502152" cy="0"/>
            </a:xfrm>
            <a:prstGeom prst="line">
              <a:avLst/>
            </a:prstGeom>
            <a:ln w="12700" cap="flat">
              <a:solidFill>
                <a:schemeClr val="bg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6">
              <a:extLst>
                <a:ext uri="{FF2B5EF4-FFF2-40B4-BE49-F238E27FC236}">
                  <a16:creationId xmlns:a16="http://schemas.microsoft.com/office/drawing/2014/main" xmlns="" id="{8D07A689-43AE-4CBE-B913-6D9B6DDBC25F}"/>
                </a:ext>
              </a:extLst>
            </p:cNvPr>
            <p:cNvCxnSpPr/>
            <p:nvPr/>
          </p:nvCxnSpPr>
          <p:spPr>
            <a:xfrm>
              <a:off x="3501105" y="3335747"/>
              <a:ext cx="3502152" cy="0"/>
            </a:xfrm>
            <a:prstGeom prst="line">
              <a:avLst/>
            </a:prstGeom>
            <a:ln w="12700" cap="flat">
              <a:solidFill>
                <a:schemeClr val="bg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7">
              <a:extLst>
                <a:ext uri="{FF2B5EF4-FFF2-40B4-BE49-F238E27FC236}">
                  <a16:creationId xmlns:a16="http://schemas.microsoft.com/office/drawing/2014/main" xmlns="" id="{0F0A4228-D7F5-4B23-A27B-2C7CA2F70244}"/>
                </a:ext>
              </a:extLst>
            </p:cNvPr>
            <p:cNvCxnSpPr/>
            <p:nvPr/>
          </p:nvCxnSpPr>
          <p:spPr>
            <a:xfrm>
              <a:off x="3501105" y="3937417"/>
              <a:ext cx="3502152" cy="0"/>
            </a:xfrm>
            <a:prstGeom prst="line">
              <a:avLst/>
            </a:prstGeom>
            <a:ln w="12700" cap="flat">
              <a:solidFill>
                <a:schemeClr val="bg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8">
              <a:extLst>
                <a:ext uri="{FF2B5EF4-FFF2-40B4-BE49-F238E27FC236}">
                  <a16:creationId xmlns:a16="http://schemas.microsoft.com/office/drawing/2014/main" xmlns="" id="{3DF921D7-854A-4B7D-B969-70649C89A7F9}"/>
                </a:ext>
              </a:extLst>
            </p:cNvPr>
            <p:cNvCxnSpPr/>
            <p:nvPr/>
          </p:nvCxnSpPr>
          <p:spPr>
            <a:xfrm>
              <a:off x="3501105" y="4531513"/>
              <a:ext cx="3502152" cy="0"/>
            </a:xfrm>
            <a:prstGeom prst="line">
              <a:avLst/>
            </a:prstGeom>
            <a:ln w="12700" cap="flat">
              <a:solidFill>
                <a:schemeClr val="bg2"/>
              </a:solidFill>
              <a:prstDash val="sysDot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9">
            <a:extLst>
              <a:ext uri="{FF2B5EF4-FFF2-40B4-BE49-F238E27FC236}">
                <a16:creationId xmlns:a16="http://schemas.microsoft.com/office/drawing/2014/main" xmlns="" id="{44969FE2-4D5F-4E79-B780-A4A4FC0F2742}"/>
              </a:ext>
            </a:extLst>
          </p:cNvPr>
          <p:cNvGrpSpPr/>
          <p:nvPr/>
        </p:nvGrpSpPr>
        <p:grpSpPr>
          <a:xfrm>
            <a:off x="1040857" y="2829319"/>
            <a:ext cx="14352983" cy="5818520"/>
            <a:chOff x="693904" y="1886212"/>
            <a:chExt cx="9568655" cy="3879013"/>
          </a:xfrm>
        </p:grpSpPr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xmlns="" id="{6B3AA4BD-61B6-4004-81FA-3AB79849B8D7}"/>
                </a:ext>
              </a:extLst>
            </p:cNvPr>
            <p:cNvSpPr/>
            <p:nvPr/>
          </p:nvSpPr>
          <p:spPr bwMode="auto">
            <a:xfrm>
              <a:off x="693904" y="1886212"/>
              <a:ext cx="1955801" cy="387901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31">
              <a:extLst>
                <a:ext uri="{FF2B5EF4-FFF2-40B4-BE49-F238E27FC236}">
                  <a16:creationId xmlns:a16="http://schemas.microsoft.com/office/drawing/2014/main" xmlns="" id="{6EEB9E0B-B7D1-437C-BA68-AD506E724AC7}"/>
                </a:ext>
              </a:extLst>
            </p:cNvPr>
            <p:cNvCxnSpPr/>
            <p:nvPr/>
          </p:nvCxnSpPr>
          <p:spPr>
            <a:xfrm>
              <a:off x="693904" y="1886212"/>
              <a:ext cx="956865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2">
            <a:extLst>
              <a:ext uri="{FF2B5EF4-FFF2-40B4-BE49-F238E27FC236}">
                <a16:creationId xmlns:a16="http://schemas.microsoft.com/office/drawing/2014/main" xmlns="" id="{8612D107-5EA2-4F02-B6F1-FF4E87AFA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786" y="3207938"/>
            <a:ext cx="2699841" cy="44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ts val="900"/>
              </a:spcBef>
            </a:pPr>
            <a:r>
              <a:rPr lang="en-US" altLang="en-US" sz="2100" b="1" dirty="0"/>
              <a:t>Patients:</a:t>
            </a:r>
            <a:br>
              <a:rPr lang="en-US" altLang="en-US" sz="2100" b="1" dirty="0"/>
            </a:br>
            <a:r>
              <a:rPr lang="en-US" altLang="en-US" sz="2100" dirty="0"/>
              <a:t>N = 57,898</a:t>
            </a:r>
            <a:br>
              <a:rPr lang="en-US" altLang="en-US" sz="2100" dirty="0"/>
            </a:br>
            <a:r>
              <a:rPr lang="en-US" altLang="en-US" sz="2100" dirty="0">
                <a:cs typeface="Arial" panose="020B0604020202020204" pitchFamily="34" charset="0"/>
              </a:rPr>
              <a:t>≥ </a:t>
            </a:r>
            <a:r>
              <a:rPr lang="en-US" altLang="en-US" sz="2100" dirty="0"/>
              <a:t>66 years with </a:t>
            </a:r>
            <a:br>
              <a:rPr lang="en-US" altLang="en-US" sz="2100" dirty="0"/>
            </a:br>
            <a:r>
              <a:rPr lang="en-US" altLang="en-US" sz="2100" dirty="0"/>
              <a:t>MI hospitalization* </a:t>
            </a:r>
          </a:p>
          <a:p>
            <a:pPr algn="ctr">
              <a:lnSpc>
                <a:spcPct val="95000"/>
              </a:lnSpc>
              <a:spcBef>
                <a:spcPts val="2700"/>
              </a:spcBef>
            </a:pPr>
            <a:r>
              <a:rPr lang="en-US" altLang="en-US" sz="2100" dirty="0"/>
              <a:t>Cohort of Medicare beneficiaries 66 to 75 years at </a:t>
            </a:r>
            <a:br>
              <a:rPr lang="en-US" altLang="en-US" sz="2100" dirty="0"/>
            </a:br>
            <a:r>
              <a:rPr lang="en-US" altLang="en-US" sz="2100" dirty="0"/>
              <a:t>6 months post-discharge for MI</a:t>
            </a:r>
            <a:br>
              <a:rPr lang="en-US" altLang="en-US" sz="2100" dirty="0"/>
            </a:br>
            <a:r>
              <a:rPr lang="en-US" altLang="en-US" sz="2100" dirty="0"/>
              <a:t>(N = 29,932)</a:t>
            </a:r>
          </a:p>
          <a:p>
            <a:pPr algn="ctr">
              <a:lnSpc>
                <a:spcPct val="95000"/>
              </a:lnSpc>
              <a:spcBef>
                <a:spcPts val="2700"/>
              </a:spcBef>
            </a:pPr>
            <a:r>
              <a:rPr lang="en-US" altLang="en-US" sz="2100" dirty="0"/>
              <a:t>Follow-up: 6, 12, 18, and 24 months</a:t>
            </a:r>
          </a:p>
        </p:txBody>
      </p:sp>
      <p:cxnSp>
        <p:nvCxnSpPr>
          <p:cNvPr id="23" name="Straight Connector 34">
            <a:extLst>
              <a:ext uri="{FF2B5EF4-FFF2-40B4-BE49-F238E27FC236}">
                <a16:creationId xmlns:a16="http://schemas.microsoft.com/office/drawing/2014/main" xmlns="" id="{DE11DE0F-5411-4E7F-A264-082AE18B7F67}"/>
              </a:ext>
            </a:extLst>
          </p:cNvPr>
          <p:cNvCxnSpPr/>
          <p:nvPr/>
        </p:nvCxnSpPr>
        <p:spPr bwMode="auto">
          <a:xfrm>
            <a:off x="1521866" y="4707378"/>
            <a:ext cx="192167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5">
            <a:extLst>
              <a:ext uri="{FF2B5EF4-FFF2-40B4-BE49-F238E27FC236}">
                <a16:creationId xmlns:a16="http://schemas.microsoft.com/office/drawing/2014/main" xmlns="" id="{D72C3435-92E6-4158-A5A4-3F2B2726FEB5}"/>
              </a:ext>
            </a:extLst>
          </p:cNvPr>
          <p:cNvCxnSpPr/>
          <p:nvPr/>
        </p:nvCxnSpPr>
        <p:spPr bwMode="auto">
          <a:xfrm>
            <a:off x="1521866" y="6875591"/>
            <a:ext cx="192167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6">
            <a:extLst>
              <a:ext uri="{FF2B5EF4-FFF2-40B4-BE49-F238E27FC236}">
                <a16:creationId xmlns:a16="http://schemas.microsoft.com/office/drawing/2014/main" xmlns="" id="{87843FC2-A4BB-4F03-997C-876966300023}"/>
              </a:ext>
            </a:extLst>
          </p:cNvPr>
          <p:cNvSpPr txBox="1"/>
          <p:nvPr/>
        </p:nvSpPr>
        <p:spPr>
          <a:xfrm>
            <a:off x="13087352" y="6397637"/>
            <a:ext cx="4690251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500" dirty="0"/>
              <a:t>The group “other patterns of statin use” includes beneficiaries who do not meet the definition for continuing to take high-intensity statins with high adherence, down-titrating to low-/moderate-intensity statins with high adherence, using statins with low adherence, or discontinuing statins.</a:t>
            </a:r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xmlns="" id="{C0E8C095-0F1E-4752-85DE-6A21DCECAF27}"/>
              </a:ext>
            </a:extLst>
          </p:cNvPr>
          <p:cNvSpPr/>
          <p:nvPr/>
        </p:nvSpPr>
        <p:spPr>
          <a:xfrm>
            <a:off x="13087351" y="3344091"/>
            <a:ext cx="5007770" cy="2828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grpSp>
        <p:nvGrpSpPr>
          <p:cNvPr id="27" name="Group 38">
            <a:extLst>
              <a:ext uri="{FF2B5EF4-FFF2-40B4-BE49-F238E27FC236}">
                <a16:creationId xmlns:a16="http://schemas.microsoft.com/office/drawing/2014/main" xmlns="" id="{C26095F3-18E7-4CC4-A554-C3E42A2B5CD5}"/>
              </a:ext>
            </a:extLst>
          </p:cNvPr>
          <p:cNvGrpSpPr/>
          <p:nvPr/>
        </p:nvGrpSpPr>
        <p:grpSpPr>
          <a:xfrm>
            <a:off x="13268399" y="3455765"/>
            <a:ext cx="4658283" cy="553998"/>
            <a:chOff x="8809387" y="2258578"/>
            <a:chExt cx="3105522" cy="369332"/>
          </a:xfrm>
        </p:grpSpPr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xmlns="" id="{37F80613-9D37-45AB-B016-925901A84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972" y="2258578"/>
              <a:ext cx="2843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+mn-lt"/>
                </a:rPr>
                <a:t>Remain taking high-intensity statins with high adherence</a:t>
              </a:r>
            </a:p>
          </p:txBody>
        </p:sp>
        <p:sp>
          <p:nvSpPr>
            <p:cNvPr id="29" name="Rectangle 40">
              <a:extLst>
                <a:ext uri="{FF2B5EF4-FFF2-40B4-BE49-F238E27FC236}">
                  <a16:creationId xmlns:a16="http://schemas.microsoft.com/office/drawing/2014/main" xmlns="" id="{2F6FF916-6AE0-4BD6-A304-2584DD607A98}"/>
                </a:ext>
              </a:extLst>
            </p:cNvPr>
            <p:cNvSpPr/>
            <p:nvPr/>
          </p:nvSpPr>
          <p:spPr bwMode="gray">
            <a:xfrm>
              <a:off x="8809387" y="2374664"/>
              <a:ext cx="137160" cy="137160"/>
            </a:xfrm>
            <a:prstGeom prst="rect">
              <a:avLst/>
            </a:prstGeom>
            <a:solidFill>
              <a:schemeClr val="accent1"/>
            </a:solidFill>
            <a:ln w="6350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30" name="Group 41">
            <a:extLst>
              <a:ext uri="{FF2B5EF4-FFF2-40B4-BE49-F238E27FC236}">
                <a16:creationId xmlns:a16="http://schemas.microsoft.com/office/drawing/2014/main" xmlns="" id="{4FE6CCE2-6107-4160-83E9-370DEB229272}"/>
              </a:ext>
            </a:extLst>
          </p:cNvPr>
          <p:cNvGrpSpPr/>
          <p:nvPr/>
        </p:nvGrpSpPr>
        <p:grpSpPr>
          <a:xfrm>
            <a:off x="13268399" y="4176049"/>
            <a:ext cx="4658283" cy="553998"/>
            <a:chOff x="8809387" y="2683452"/>
            <a:chExt cx="3105522" cy="369332"/>
          </a:xfrm>
        </p:grpSpPr>
        <p:sp>
          <p:nvSpPr>
            <p:cNvPr id="31" name="TextBox 42">
              <a:extLst>
                <a:ext uri="{FF2B5EF4-FFF2-40B4-BE49-F238E27FC236}">
                  <a16:creationId xmlns:a16="http://schemas.microsoft.com/office/drawing/2014/main" xmlns="" id="{EC579756-A5DC-4461-9C2E-518B2BE9A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972" y="2683452"/>
              <a:ext cx="2843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+mn-lt"/>
                </a:rPr>
                <a:t>Down-titrate to low-/moderate-intensity statins with high adherence</a:t>
              </a:r>
            </a:p>
          </p:txBody>
        </p:sp>
        <p:sp>
          <p:nvSpPr>
            <p:cNvPr id="32" name="Rectangle 43">
              <a:extLst>
                <a:ext uri="{FF2B5EF4-FFF2-40B4-BE49-F238E27FC236}">
                  <a16:creationId xmlns:a16="http://schemas.microsoft.com/office/drawing/2014/main" xmlns="" id="{68611CE8-1921-4A89-A7DD-6AB9364AC26E}"/>
                </a:ext>
              </a:extLst>
            </p:cNvPr>
            <p:cNvSpPr/>
            <p:nvPr/>
          </p:nvSpPr>
          <p:spPr bwMode="gray">
            <a:xfrm>
              <a:off x="8809387" y="2799537"/>
              <a:ext cx="137160" cy="137160"/>
            </a:xfrm>
            <a:prstGeom prst="rect">
              <a:avLst/>
            </a:prstGeom>
            <a:solidFill>
              <a:schemeClr val="accent2"/>
            </a:solidFill>
            <a:ln w="6350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33" name="Group 44">
            <a:extLst>
              <a:ext uri="{FF2B5EF4-FFF2-40B4-BE49-F238E27FC236}">
                <a16:creationId xmlns:a16="http://schemas.microsoft.com/office/drawing/2014/main" xmlns="" id="{93FD4900-2222-44A0-84E4-28859C986D5F}"/>
              </a:ext>
            </a:extLst>
          </p:cNvPr>
          <p:cNvGrpSpPr/>
          <p:nvPr/>
        </p:nvGrpSpPr>
        <p:grpSpPr>
          <a:xfrm>
            <a:off x="13268399" y="4896328"/>
            <a:ext cx="4658283" cy="276999"/>
            <a:chOff x="8809387" y="3182187"/>
            <a:chExt cx="3105522" cy="184666"/>
          </a:xfrm>
        </p:grpSpPr>
        <p:sp>
          <p:nvSpPr>
            <p:cNvPr id="34" name="TextBox 45">
              <a:extLst>
                <a:ext uri="{FF2B5EF4-FFF2-40B4-BE49-F238E27FC236}">
                  <a16:creationId xmlns:a16="http://schemas.microsoft.com/office/drawing/2014/main" xmlns="" id="{71F10BB6-79A0-48CE-9411-2417B2BC9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972" y="3182187"/>
              <a:ext cx="28439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+mn-lt"/>
                </a:rPr>
                <a:t>Statin use with low adherence</a:t>
              </a:r>
            </a:p>
          </p:txBody>
        </p:sp>
        <p:sp>
          <p:nvSpPr>
            <p:cNvPr id="35" name="Rectangle 46">
              <a:extLst>
                <a:ext uri="{FF2B5EF4-FFF2-40B4-BE49-F238E27FC236}">
                  <a16:creationId xmlns:a16="http://schemas.microsoft.com/office/drawing/2014/main" xmlns="" id="{E390982E-733B-41E3-BE30-86E8685AEEB6}"/>
                </a:ext>
              </a:extLst>
            </p:cNvPr>
            <p:cNvSpPr/>
            <p:nvPr/>
          </p:nvSpPr>
          <p:spPr bwMode="gray">
            <a:xfrm>
              <a:off x="8809387" y="3205939"/>
              <a:ext cx="137160" cy="137160"/>
            </a:xfrm>
            <a:prstGeom prst="rect">
              <a:avLst/>
            </a:prstGeom>
            <a:solidFill>
              <a:schemeClr val="accent3"/>
            </a:solidFill>
            <a:ln w="6350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xmlns="" id="{C494291E-E5B0-475D-AF70-C2BCB7CE1031}"/>
              </a:ext>
            </a:extLst>
          </p:cNvPr>
          <p:cNvGrpSpPr/>
          <p:nvPr/>
        </p:nvGrpSpPr>
        <p:grpSpPr>
          <a:xfrm>
            <a:off x="13268399" y="5339610"/>
            <a:ext cx="4658283" cy="276999"/>
            <a:chOff x="8809387" y="3514696"/>
            <a:chExt cx="3105522" cy="184666"/>
          </a:xfrm>
        </p:grpSpPr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xmlns="" id="{B6F20E78-0EDB-40CB-AE02-69B9CA1D9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972" y="3514696"/>
              <a:ext cx="28439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+mn-lt"/>
                </a:rPr>
                <a:t>Discontinuation of statins</a:t>
              </a:r>
            </a:p>
          </p:txBody>
        </p:sp>
        <p:sp>
          <p:nvSpPr>
            <p:cNvPr id="38" name="Rectangle 49">
              <a:extLst>
                <a:ext uri="{FF2B5EF4-FFF2-40B4-BE49-F238E27FC236}">
                  <a16:creationId xmlns:a16="http://schemas.microsoft.com/office/drawing/2014/main" xmlns="" id="{873872CD-19D9-4EBE-9BC8-6DCE0C30583D}"/>
                </a:ext>
              </a:extLst>
            </p:cNvPr>
            <p:cNvSpPr/>
            <p:nvPr/>
          </p:nvSpPr>
          <p:spPr bwMode="gray">
            <a:xfrm>
              <a:off x="8809387" y="3538448"/>
              <a:ext cx="137160" cy="137160"/>
            </a:xfrm>
            <a:prstGeom prst="rect">
              <a:avLst/>
            </a:prstGeom>
            <a:solidFill>
              <a:schemeClr val="accent5"/>
            </a:solidFill>
            <a:ln w="6350" algn="ctr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39" name="Group 50">
            <a:extLst>
              <a:ext uri="{FF2B5EF4-FFF2-40B4-BE49-F238E27FC236}">
                <a16:creationId xmlns:a16="http://schemas.microsoft.com/office/drawing/2014/main" xmlns="" id="{306BE3F0-6FF9-467E-AD6C-8AD4C39A8432}"/>
              </a:ext>
            </a:extLst>
          </p:cNvPr>
          <p:cNvGrpSpPr/>
          <p:nvPr/>
        </p:nvGrpSpPr>
        <p:grpSpPr>
          <a:xfrm>
            <a:off x="13268399" y="5782893"/>
            <a:ext cx="4658283" cy="276999"/>
            <a:chOff x="8809387" y="3810001"/>
            <a:chExt cx="3105522" cy="184666"/>
          </a:xfrm>
        </p:grpSpPr>
        <p:sp>
          <p:nvSpPr>
            <p:cNvPr id="40" name="TextBox 51">
              <a:extLst>
                <a:ext uri="{FF2B5EF4-FFF2-40B4-BE49-F238E27FC236}">
                  <a16:creationId xmlns:a16="http://schemas.microsoft.com/office/drawing/2014/main" xmlns="" id="{D10A1C09-23F7-43C5-AF66-EC93548E4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972" y="3810001"/>
              <a:ext cx="28439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+mn-lt"/>
                </a:rPr>
                <a:t>Other patterns of statin use</a:t>
              </a:r>
            </a:p>
          </p:txBody>
        </p:sp>
        <p:sp>
          <p:nvSpPr>
            <p:cNvPr id="41" name="Rectangle 52">
              <a:extLst>
                <a:ext uri="{FF2B5EF4-FFF2-40B4-BE49-F238E27FC236}">
                  <a16:creationId xmlns:a16="http://schemas.microsoft.com/office/drawing/2014/main" xmlns="" id="{3EB3FCC9-A69E-4E0B-A3EF-E6CA22CCBC7D}"/>
                </a:ext>
              </a:extLst>
            </p:cNvPr>
            <p:cNvSpPr/>
            <p:nvPr/>
          </p:nvSpPr>
          <p:spPr bwMode="gray">
            <a:xfrm>
              <a:off x="8809387" y="3833753"/>
              <a:ext cx="137160" cy="137160"/>
            </a:xfrm>
            <a:prstGeom prst="rect">
              <a:avLst/>
            </a:prstGeom>
            <a:solidFill>
              <a:schemeClr val="tx2"/>
            </a:solidFill>
            <a:ln w="635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sp>
        <p:nvSpPr>
          <p:cNvPr id="42" name="TextBox 7">
            <a:extLst>
              <a:ext uri="{FF2B5EF4-FFF2-40B4-BE49-F238E27FC236}">
                <a16:creationId xmlns:a16="http://schemas.microsoft.com/office/drawing/2014/main" xmlns="" id="{FCF69348-807A-41B2-8680-C3A5377CAC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16825" y="5253801"/>
            <a:ext cx="1637821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 anchorCtr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 dirty="0">
                <a:latin typeface="+mn-lt"/>
              </a:rPr>
              <a:t>Population (%)</a:t>
            </a:r>
          </a:p>
        </p:txBody>
      </p:sp>
      <p:sp>
        <p:nvSpPr>
          <p:cNvPr id="43" name="TextBox 54">
            <a:extLst>
              <a:ext uri="{FF2B5EF4-FFF2-40B4-BE49-F238E27FC236}">
                <a16:creationId xmlns:a16="http://schemas.microsoft.com/office/drawing/2014/main" xmlns="" id="{E946B93F-435F-498B-96E9-08DECA25CB9E}"/>
              </a:ext>
            </a:extLst>
          </p:cNvPr>
          <p:cNvSpPr txBox="1"/>
          <p:nvPr/>
        </p:nvSpPr>
        <p:spPr>
          <a:xfrm>
            <a:off x="7826579" y="8443216"/>
            <a:ext cx="2204258" cy="32316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US" sz="2100" b="1" dirty="0"/>
              <a:t>Follow-up (Months)</a:t>
            </a:r>
          </a:p>
        </p:txBody>
      </p:sp>
      <p:grpSp>
        <p:nvGrpSpPr>
          <p:cNvPr id="44" name="Group 55">
            <a:extLst>
              <a:ext uri="{FF2B5EF4-FFF2-40B4-BE49-F238E27FC236}">
                <a16:creationId xmlns:a16="http://schemas.microsoft.com/office/drawing/2014/main" xmlns="" id="{535C8701-E29F-4884-88E1-A4DA38F4E71A}"/>
              </a:ext>
            </a:extLst>
          </p:cNvPr>
          <p:cNvGrpSpPr/>
          <p:nvPr/>
        </p:nvGrpSpPr>
        <p:grpSpPr>
          <a:xfrm>
            <a:off x="4677185" y="3064774"/>
            <a:ext cx="408765" cy="4788467"/>
            <a:chOff x="3118123" y="2043182"/>
            <a:chExt cx="272510" cy="3192311"/>
          </a:xfrm>
        </p:grpSpPr>
        <p:sp>
          <p:nvSpPr>
            <p:cNvPr id="45" name="TextBox 56">
              <a:extLst>
                <a:ext uri="{FF2B5EF4-FFF2-40B4-BE49-F238E27FC236}">
                  <a16:creationId xmlns:a16="http://schemas.microsoft.com/office/drawing/2014/main" xmlns="" id="{EC69A2BE-E2A7-4C07-AC7B-5EFE8A451444}"/>
                </a:ext>
              </a:extLst>
            </p:cNvPr>
            <p:cNvSpPr txBox="1"/>
            <p:nvPr/>
          </p:nvSpPr>
          <p:spPr>
            <a:xfrm>
              <a:off x="3118123" y="2043182"/>
              <a:ext cx="272510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100</a:t>
              </a:r>
            </a:p>
          </p:txBody>
        </p:sp>
        <p:sp>
          <p:nvSpPr>
            <p:cNvPr id="46" name="TextBox 57">
              <a:extLst>
                <a:ext uri="{FF2B5EF4-FFF2-40B4-BE49-F238E27FC236}">
                  <a16:creationId xmlns:a16="http://schemas.microsoft.com/office/drawing/2014/main" xmlns="" id="{883A15C1-7424-4E1B-99C9-7BC77D22E6A3}"/>
                </a:ext>
              </a:extLst>
            </p:cNvPr>
            <p:cNvSpPr txBox="1"/>
            <p:nvPr/>
          </p:nvSpPr>
          <p:spPr>
            <a:xfrm>
              <a:off x="3208960" y="2635660"/>
              <a:ext cx="181673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80</a:t>
              </a:r>
            </a:p>
          </p:txBody>
        </p:sp>
        <p:sp>
          <p:nvSpPr>
            <p:cNvPr id="47" name="TextBox 58">
              <a:extLst>
                <a:ext uri="{FF2B5EF4-FFF2-40B4-BE49-F238E27FC236}">
                  <a16:creationId xmlns:a16="http://schemas.microsoft.com/office/drawing/2014/main" xmlns="" id="{B46DF5AA-E7A6-49C0-920F-6DAAC454F344}"/>
                </a:ext>
              </a:extLst>
            </p:cNvPr>
            <p:cNvSpPr txBox="1"/>
            <p:nvPr/>
          </p:nvSpPr>
          <p:spPr>
            <a:xfrm>
              <a:off x="3208960" y="3228026"/>
              <a:ext cx="181673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60</a:t>
              </a:r>
            </a:p>
          </p:txBody>
        </p:sp>
        <p:sp>
          <p:nvSpPr>
            <p:cNvPr id="48" name="TextBox 59">
              <a:extLst>
                <a:ext uri="{FF2B5EF4-FFF2-40B4-BE49-F238E27FC236}">
                  <a16:creationId xmlns:a16="http://schemas.microsoft.com/office/drawing/2014/main" xmlns="" id="{55F23E24-22BF-47B3-B1A9-F27E9ACF8EA6}"/>
                </a:ext>
              </a:extLst>
            </p:cNvPr>
            <p:cNvSpPr txBox="1"/>
            <p:nvPr/>
          </p:nvSpPr>
          <p:spPr>
            <a:xfrm>
              <a:off x="3208960" y="3829696"/>
              <a:ext cx="181673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40</a:t>
              </a:r>
            </a:p>
          </p:txBody>
        </p:sp>
        <p:sp>
          <p:nvSpPr>
            <p:cNvPr id="49" name="TextBox 60">
              <a:extLst>
                <a:ext uri="{FF2B5EF4-FFF2-40B4-BE49-F238E27FC236}">
                  <a16:creationId xmlns:a16="http://schemas.microsoft.com/office/drawing/2014/main" xmlns="" id="{FA0CB348-DBB7-4958-A43F-1CD35CF9C1D4}"/>
                </a:ext>
              </a:extLst>
            </p:cNvPr>
            <p:cNvSpPr txBox="1"/>
            <p:nvPr/>
          </p:nvSpPr>
          <p:spPr>
            <a:xfrm>
              <a:off x="3208960" y="4423792"/>
              <a:ext cx="181673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20</a:t>
              </a:r>
            </a:p>
          </p:txBody>
        </p:sp>
        <p:sp>
          <p:nvSpPr>
            <p:cNvPr id="50" name="TextBox 61">
              <a:extLst>
                <a:ext uri="{FF2B5EF4-FFF2-40B4-BE49-F238E27FC236}">
                  <a16:creationId xmlns:a16="http://schemas.microsoft.com/office/drawing/2014/main" xmlns="" id="{E6C3B8FD-B9A2-48CE-B388-055F3A4A69F6}"/>
                </a:ext>
              </a:extLst>
            </p:cNvPr>
            <p:cNvSpPr txBox="1"/>
            <p:nvPr/>
          </p:nvSpPr>
          <p:spPr>
            <a:xfrm>
              <a:off x="3299796" y="5020050"/>
              <a:ext cx="90837" cy="215443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r"/>
              <a:r>
                <a:rPr lang="en-US" sz="2100" dirty="0"/>
                <a:t>0</a:t>
              </a:r>
            </a:p>
          </p:txBody>
        </p:sp>
      </p:grpSp>
      <p:grpSp>
        <p:nvGrpSpPr>
          <p:cNvPr id="51" name="Group 62">
            <a:extLst>
              <a:ext uri="{FF2B5EF4-FFF2-40B4-BE49-F238E27FC236}">
                <a16:creationId xmlns:a16="http://schemas.microsoft.com/office/drawing/2014/main" xmlns="" id="{A6580BDE-9B5A-418D-A543-F1768ADEC777}"/>
              </a:ext>
            </a:extLst>
          </p:cNvPr>
          <p:cNvGrpSpPr/>
          <p:nvPr/>
        </p:nvGrpSpPr>
        <p:grpSpPr>
          <a:xfrm>
            <a:off x="5236487" y="3180547"/>
            <a:ext cx="7335111" cy="4525466"/>
            <a:chOff x="3490991" y="2120364"/>
            <a:chExt cx="4890074" cy="3016977"/>
          </a:xfrm>
        </p:grpSpPr>
        <p:cxnSp>
          <p:nvCxnSpPr>
            <p:cNvPr id="52" name="Straight Connector 63">
              <a:extLst>
                <a:ext uri="{FF2B5EF4-FFF2-40B4-BE49-F238E27FC236}">
                  <a16:creationId xmlns:a16="http://schemas.microsoft.com/office/drawing/2014/main" xmlns="" id="{9360E69C-CBAB-42D9-B382-A4CD0B5C5B24}"/>
                </a:ext>
              </a:extLst>
            </p:cNvPr>
            <p:cNvCxnSpPr>
              <a:cxnSpLocks/>
            </p:cNvCxnSpPr>
            <p:nvPr/>
          </p:nvCxnSpPr>
          <p:spPr>
            <a:xfrm>
              <a:off x="3490991" y="2120364"/>
              <a:ext cx="0" cy="3016977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64">
              <a:extLst>
                <a:ext uri="{FF2B5EF4-FFF2-40B4-BE49-F238E27FC236}">
                  <a16:creationId xmlns:a16="http://schemas.microsoft.com/office/drawing/2014/main" xmlns="" id="{ADEB496E-5DD5-4A92-A1FE-8F48AB4901FF}"/>
                </a:ext>
              </a:extLst>
            </p:cNvPr>
            <p:cNvCxnSpPr>
              <a:cxnSpLocks/>
            </p:cNvCxnSpPr>
            <p:nvPr/>
          </p:nvCxnSpPr>
          <p:spPr>
            <a:xfrm>
              <a:off x="3490991" y="5130460"/>
              <a:ext cx="4890074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65">
            <a:extLst>
              <a:ext uri="{FF2B5EF4-FFF2-40B4-BE49-F238E27FC236}">
                <a16:creationId xmlns:a16="http://schemas.microsoft.com/office/drawing/2014/main" xmlns="" id="{A8E00011-4BB1-4BB0-BE1F-0A87259B6B3D}"/>
              </a:ext>
            </a:extLst>
          </p:cNvPr>
          <p:cNvGrpSpPr/>
          <p:nvPr/>
        </p:nvGrpSpPr>
        <p:grpSpPr>
          <a:xfrm>
            <a:off x="5419727" y="7758314"/>
            <a:ext cx="7003640" cy="614015"/>
            <a:chOff x="3613151" y="5172205"/>
            <a:chExt cx="4669093" cy="409343"/>
          </a:xfrm>
        </p:grpSpPr>
        <p:sp>
          <p:nvSpPr>
            <p:cNvPr id="55" name="TextBox 66">
              <a:extLst>
                <a:ext uri="{FF2B5EF4-FFF2-40B4-BE49-F238E27FC236}">
                  <a16:creationId xmlns:a16="http://schemas.microsoft.com/office/drawing/2014/main" xmlns="" id="{6B2302E6-AFFF-47FB-BB57-CC58411A17EC}"/>
                </a:ext>
              </a:extLst>
            </p:cNvPr>
            <p:cNvSpPr txBox="1"/>
            <p:nvPr/>
          </p:nvSpPr>
          <p:spPr>
            <a:xfrm>
              <a:off x="3613151" y="5172205"/>
              <a:ext cx="873103" cy="40934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dirty="0"/>
                <a:t>6</a:t>
              </a:r>
            </a:p>
            <a:p>
              <a:pPr algn="ctr">
                <a:lnSpc>
                  <a:spcPct val="95000"/>
                </a:lnSpc>
              </a:pPr>
              <a:r>
                <a:rPr lang="en-US" sz="2100" dirty="0"/>
                <a:t>(n = 29,932)</a:t>
              </a:r>
            </a:p>
          </p:txBody>
        </p:sp>
        <p:sp>
          <p:nvSpPr>
            <p:cNvPr id="56" name="TextBox 67">
              <a:extLst>
                <a:ext uri="{FF2B5EF4-FFF2-40B4-BE49-F238E27FC236}">
                  <a16:creationId xmlns:a16="http://schemas.microsoft.com/office/drawing/2014/main" xmlns="" id="{03327218-F9BC-4659-9DF1-F98DB650A0ED}"/>
                </a:ext>
              </a:extLst>
            </p:cNvPr>
            <p:cNvSpPr txBox="1"/>
            <p:nvPr/>
          </p:nvSpPr>
          <p:spPr>
            <a:xfrm>
              <a:off x="4873464" y="5172205"/>
              <a:ext cx="873103" cy="40934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dirty="0"/>
                <a:t>12</a:t>
              </a:r>
            </a:p>
            <a:p>
              <a:pPr algn="ctr">
                <a:lnSpc>
                  <a:spcPct val="95000"/>
                </a:lnSpc>
              </a:pPr>
              <a:r>
                <a:rPr lang="en-US" sz="2100" dirty="0"/>
                <a:t>(n = 28,131)</a:t>
              </a:r>
            </a:p>
          </p:txBody>
        </p:sp>
        <p:sp>
          <p:nvSpPr>
            <p:cNvPr id="57" name="TextBox 68">
              <a:extLst>
                <a:ext uri="{FF2B5EF4-FFF2-40B4-BE49-F238E27FC236}">
                  <a16:creationId xmlns:a16="http://schemas.microsoft.com/office/drawing/2014/main" xmlns="" id="{DC9047EF-9675-4C39-91F3-6F36DAFD0546}"/>
                </a:ext>
              </a:extLst>
            </p:cNvPr>
            <p:cNvSpPr txBox="1"/>
            <p:nvPr/>
          </p:nvSpPr>
          <p:spPr>
            <a:xfrm>
              <a:off x="6139679" y="5172205"/>
              <a:ext cx="873103" cy="40934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dirty="0"/>
                <a:t>18</a:t>
              </a:r>
            </a:p>
            <a:p>
              <a:pPr algn="ctr">
                <a:lnSpc>
                  <a:spcPct val="95000"/>
                </a:lnSpc>
              </a:pPr>
              <a:r>
                <a:rPr lang="en-US" sz="2100" dirty="0"/>
                <a:t>(n = 26,393)</a:t>
              </a:r>
            </a:p>
          </p:txBody>
        </p:sp>
        <p:sp>
          <p:nvSpPr>
            <p:cNvPr id="58" name="TextBox 69">
              <a:extLst>
                <a:ext uri="{FF2B5EF4-FFF2-40B4-BE49-F238E27FC236}">
                  <a16:creationId xmlns:a16="http://schemas.microsoft.com/office/drawing/2014/main" xmlns="" id="{5C71013F-3790-45C7-8A7F-AD026DB7D4CE}"/>
                </a:ext>
              </a:extLst>
            </p:cNvPr>
            <p:cNvSpPr txBox="1"/>
            <p:nvPr/>
          </p:nvSpPr>
          <p:spPr>
            <a:xfrm>
              <a:off x="7409141" y="5172205"/>
              <a:ext cx="873103" cy="40934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100" dirty="0"/>
                <a:t>24</a:t>
              </a:r>
            </a:p>
            <a:p>
              <a:pPr algn="ctr">
                <a:lnSpc>
                  <a:spcPct val="95000"/>
                </a:lnSpc>
              </a:pPr>
              <a:r>
                <a:rPr lang="en-US" sz="2100" dirty="0"/>
                <a:t>(n = 24,768)</a:t>
              </a:r>
            </a:p>
          </p:txBody>
        </p:sp>
      </p:grpSp>
      <p:grpSp>
        <p:nvGrpSpPr>
          <p:cNvPr id="59" name="Group 70">
            <a:extLst>
              <a:ext uri="{FF2B5EF4-FFF2-40B4-BE49-F238E27FC236}">
                <a16:creationId xmlns:a16="http://schemas.microsoft.com/office/drawing/2014/main" xmlns="" id="{6E98A6CD-0DAE-4A88-8D1A-01F47B1673F6}"/>
              </a:ext>
            </a:extLst>
          </p:cNvPr>
          <p:cNvGrpSpPr/>
          <p:nvPr/>
        </p:nvGrpSpPr>
        <p:grpSpPr>
          <a:xfrm>
            <a:off x="5731655" y="3225119"/>
            <a:ext cx="685800" cy="4463762"/>
            <a:chOff x="3821103" y="2150079"/>
            <a:chExt cx="457200" cy="2975841"/>
          </a:xfrm>
        </p:grpSpPr>
        <p:sp>
          <p:nvSpPr>
            <p:cNvPr id="60" name="Rectangle 71">
              <a:extLst>
                <a:ext uri="{FF2B5EF4-FFF2-40B4-BE49-F238E27FC236}">
                  <a16:creationId xmlns:a16="http://schemas.microsoft.com/office/drawing/2014/main" xmlns="" id="{FD740A9E-CBA4-472F-9E1E-8C4A503013A2}"/>
                </a:ext>
              </a:extLst>
            </p:cNvPr>
            <p:cNvSpPr/>
            <p:nvPr/>
          </p:nvSpPr>
          <p:spPr bwMode="gray">
            <a:xfrm>
              <a:off x="3821103" y="3375160"/>
              <a:ext cx="457200" cy="1750760"/>
            </a:xfrm>
            <a:prstGeom prst="rect">
              <a:avLst/>
            </a:prstGeom>
            <a:solidFill>
              <a:schemeClr val="accent1"/>
            </a:solidFill>
            <a:ln w="3175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1" name="Rectangle 72">
              <a:extLst>
                <a:ext uri="{FF2B5EF4-FFF2-40B4-BE49-F238E27FC236}">
                  <a16:creationId xmlns:a16="http://schemas.microsoft.com/office/drawing/2014/main" xmlns="" id="{153187E6-F98B-45BA-8B17-B6620F4675D2}"/>
                </a:ext>
              </a:extLst>
            </p:cNvPr>
            <p:cNvSpPr/>
            <p:nvPr/>
          </p:nvSpPr>
          <p:spPr bwMode="gray">
            <a:xfrm>
              <a:off x="3821103" y="3113903"/>
              <a:ext cx="457200" cy="261257"/>
            </a:xfrm>
            <a:prstGeom prst="rect">
              <a:avLst/>
            </a:prstGeom>
            <a:solidFill>
              <a:schemeClr val="accent2"/>
            </a:solidFill>
            <a:ln w="317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2" name="Rectangle 73">
              <a:extLst>
                <a:ext uri="{FF2B5EF4-FFF2-40B4-BE49-F238E27FC236}">
                  <a16:creationId xmlns:a16="http://schemas.microsoft.com/office/drawing/2014/main" xmlns="" id="{BD27002F-6F61-4668-A522-1C348844FF5C}"/>
                </a:ext>
              </a:extLst>
            </p:cNvPr>
            <p:cNvSpPr/>
            <p:nvPr/>
          </p:nvSpPr>
          <p:spPr bwMode="gray">
            <a:xfrm>
              <a:off x="3821103" y="2601981"/>
              <a:ext cx="457200" cy="511923"/>
            </a:xfrm>
            <a:prstGeom prst="rect">
              <a:avLst/>
            </a:prstGeom>
            <a:solidFill>
              <a:schemeClr val="accent3"/>
            </a:solidFill>
            <a:ln w="3175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3" name="Rectangle 74">
              <a:extLst>
                <a:ext uri="{FF2B5EF4-FFF2-40B4-BE49-F238E27FC236}">
                  <a16:creationId xmlns:a16="http://schemas.microsoft.com/office/drawing/2014/main" xmlns="" id="{6DD3B46D-8DD1-426D-8AA1-9FEC0CB0F489}"/>
                </a:ext>
              </a:extLst>
            </p:cNvPr>
            <p:cNvSpPr/>
            <p:nvPr/>
          </p:nvSpPr>
          <p:spPr bwMode="gray">
            <a:xfrm>
              <a:off x="3821103" y="2238341"/>
              <a:ext cx="457200" cy="367170"/>
            </a:xfrm>
            <a:prstGeom prst="rect">
              <a:avLst/>
            </a:prstGeom>
            <a:solidFill>
              <a:schemeClr val="accent5"/>
            </a:solidFill>
            <a:ln w="3175" algn="ctr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4" name="Rectangle 75">
              <a:extLst>
                <a:ext uri="{FF2B5EF4-FFF2-40B4-BE49-F238E27FC236}">
                  <a16:creationId xmlns:a16="http://schemas.microsoft.com/office/drawing/2014/main" xmlns="" id="{7E6AE838-2F6A-4F85-A825-308B4D0A0CC2}"/>
                </a:ext>
              </a:extLst>
            </p:cNvPr>
            <p:cNvSpPr/>
            <p:nvPr/>
          </p:nvSpPr>
          <p:spPr bwMode="gray">
            <a:xfrm>
              <a:off x="3821103" y="2150079"/>
              <a:ext cx="457200" cy="84729"/>
            </a:xfrm>
            <a:prstGeom prst="rect">
              <a:avLst/>
            </a:prstGeom>
            <a:solidFill>
              <a:schemeClr val="tx2"/>
            </a:solidFill>
            <a:ln w="3175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65" name="Group 76">
            <a:extLst>
              <a:ext uri="{FF2B5EF4-FFF2-40B4-BE49-F238E27FC236}">
                <a16:creationId xmlns:a16="http://schemas.microsoft.com/office/drawing/2014/main" xmlns="" id="{91E5D943-5AAF-494D-A88E-F7D866FCD584}"/>
              </a:ext>
            </a:extLst>
          </p:cNvPr>
          <p:cNvGrpSpPr/>
          <p:nvPr/>
        </p:nvGrpSpPr>
        <p:grpSpPr>
          <a:xfrm>
            <a:off x="7622123" y="3225119"/>
            <a:ext cx="685800" cy="4463762"/>
            <a:chOff x="5081415" y="2150079"/>
            <a:chExt cx="457200" cy="2975841"/>
          </a:xfrm>
        </p:grpSpPr>
        <p:sp>
          <p:nvSpPr>
            <p:cNvPr id="66" name="Rectangle 77">
              <a:extLst>
                <a:ext uri="{FF2B5EF4-FFF2-40B4-BE49-F238E27FC236}">
                  <a16:creationId xmlns:a16="http://schemas.microsoft.com/office/drawing/2014/main" xmlns="" id="{4C1388F0-7F5B-4610-A7D3-DC8400E2928C}"/>
                </a:ext>
              </a:extLst>
            </p:cNvPr>
            <p:cNvSpPr/>
            <p:nvPr/>
          </p:nvSpPr>
          <p:spPr bwMode="gray">
            <a:xfrm>
              <a:off x="5081415" y="3670160"/>
              <a:ext cx="457200" cy="1455760"/>
            </a:xfrm>
            <a:prstGeom prst="rect">
              <a:avLst/>
            </a:prstGeom>
            <a:solidFill>
              <a:schemeClr val="accent1"/>
            </a:solidFill>
            <a:ln w="3175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7" name="Rectangle 78">
              <a:extLst>
                <a:ext uri="{FF2B5EF4-FFF2-40B4-BE49-F238E27FC236}">
                  <a16:creationId xmlns:a16="http://schemas.microsoft.com/office/drawing/2014/main" xmlns="" id="{306DAF5E-D32C-479F-ABA6-E53AED99EB7F}"/>
                </a:ext>
              </a:extLst>
            </p:cNvPr>
            <p:cNvSpPr/>
            <p:nvPr/>
          </p:nvSpPr>
          <p:spPr bwMode="gray">
            <a:xfrm>
              <a:off x="5081415" y="3341077"/>
              <a:ext cx="457200" cy="327997"/>
            </a:xfrm>
            <a:prstGeom prst="rect">
              <a:avLst/>
            </a:prstGeom>
            <a:solidFill>
              <a:schemeClr val="accent2"/>
            </a:solidFill>
            <a:ln w="317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8" name="Rectangle 79">
              <a:extLst>
                <a:ext uri="{FF2B5EF4-FFF2-40B4-BE49-F238E27FC236}">
                  <a16:creationId xmlns:a16="http://schemas.microsoft.com/office/drawing/2014/main" xmlns="" id="{1377A148-3132-47E8-9E97-C19D70F82C56}"/>
                </a:ext>
              </a:extLst>
            </p:cNvPr>
            <p:cNvSpPr/>
            <p:nvPr/>
          </p:nvSpPr>
          <p:spPr bwMode="gray">
            <a:xfrm>
              <a:off x="5081415" y="2770833"/>
              <a:ext cx="457200" cy="571671"/>
            </a:xfrm>
            <a:prstGeom prst="rect">
              <a:avLst/>
            </a:prstGeom>
            <a:solidFill>
              <a:schemeClr val="accent3"/>
            </a:solidFill>
            <a:ln w="3175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69" name="Rectangle 80">
              <a:extLst>
                <a:ext uri="{FF2B5EF4-FFF2-40B4-BE49-F238E27FC236}">
                  <a16:creationId xmlns:a16="http://schemas.microsoft.com/office/drawing/2014/main" xmlns="" id="{3FEE8857-BD43-4ECF-9823-603216E74473}"/>
                </a:ext>
              </a:extLst>
            </p:cNvPr>
            <p:cNvSpPr/>
            <p:nvPr/>
          </p:nvSpPr>
          <p:spPr bwMode="gray">
            <a:xfrm>
              <a:off x="5081415" y="2283488"/>
              <a:ext cx="457200" cy="490333"/>
            </a:xfrm>
            <a:prstGeom prst="rect">
              <a:avLst/>
            </a:prstGeom>
            <a:solidFill>
              <a:schemeClr val="accent5"/>
            </a:solidFill>
            <a:ln w="3175" algn="ctr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0" name="Rectangle 81">
              <a:extLst>
                <a:ext uri="{FF2B5EF4-FFF2-40B4-BE49-F238E27FC236}">
                  <a16:creationId xmlns:a16="http://schemas.microsoft.com/office/drawing/2014/main" xmlns="" id="{455C82DD-96F3-4F39-AC06-EAFE19A35863}"/>
                </a:ext>
              </a:extLst>
            </p:cNvPr>
            <p:cNvSpPr/>
            <p:nvPr/>
          </p:nvSpPr>
          <p:spPr bwMode="gray">
            <a:xfrm>
              <a:off x="5081415" y="2150079"/>
              <a:ext cx="457200" cy="135921"/>
            </a:xfrm>
            <a:prstGeom prst="rect">
              <a:avLst/>
            </a:prstGeom>
            <a:solidFill>
              <a:schemeClr val="tx2"/>
            </a:solidFill>
            <a:ln w="3175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71" name="Group 82">
            <a:extLst>
              <a:ext uri="{FF2B5EF4-FFF2-40B4-BE49-F238E27FC236}">
                <a16:creationId xmlns:a16="http://schemas.microsoft.com/office/drawing/2014/main" xmlns="" id="{3012001A-6E44-4D6A-9B24-9A8D855E317D}"/>
              </a:ext>
            </a:extLst>
          </p:cNvPr>
          <p:cNvGrpSpPr/>
          <p:nvPr/>
        </p:nvGrpSpPr>
        <p:grpSpPr>
          <a:xfrm>
            <a:off x="9521447" y="3225119"/>
            <a:ext cx="685800" cy="4463762"/>
            <a:chOff x="6347631" y="2150079"/>
            <a:chExt cx="457200" cy="2975841"/>
          </a:xfrm>
        </p:grpSpPr>
        <p:sp>
          <p:nvSpPr>
            <p:cNvPr id="72" name="Rectangle 83">
              <a:extLst>
                <a:ext uri="{FF2B5EF4-FFF2-40B4-BE49-F238E27FC236}">
                  <a16:creationId xmlns:a16="http://schemas.microsoft.com/office/drawing/2014/main" xmlns="" id="{FE52600F-DD04-46F4-86D9-74EAEA512025}"/>
                </a:ext>
              </a:extLst>
            </p:cNvPr>
            <p:cNvSpPr/>
            <p:nvPr/>
          </p:nvSpPr>
          <p:spPr bwMode="gray">
            <a:xfrm>
              <a:off x="6347631" y="3810000"/>
              <a:ext cx="457200" cy="1315920"/>
            </a:xfrm>
            <a:prstGeom prst="rect">
              <a:avLst/>
            </a:prstGeom>
            <a:solidFill>
              <a:schemeClr val="accent1"/>
            </a:solidFill>
            <a:ln w="3175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3" name="Rectangle 84">
              <a:extLst>
                <a:ext uri="{FF2B5EF4-FFF2-40B4-BE49-F238E27FC236}">
                  <a16:creationId xmlns:a16="http://schemas.microsoft.com/office/drawing/2014/main" xmlns="" id="{05F109A9-994B-4690-AA94-298DE0A54C17}"/>
                </a:ext>
              </a:extLst>
            </p:cNvPr>
            <p:cNvSpPr/>
            <p:nvPr/>
          </p:nvSpPr>
          <p:spPr bwMode="gray">
            <a:xfrm>
              <a:off x="6347631" y="3429001"/>
              <a:ext cx="457200" cy="381000"/>
            </a:xfrm>
            <a:prstGeom prst="rect">
              <a:avLst/>
            </a:prstGeom>
            <a:solidFill>
              <a:schemeClr val="accent2"/>
            </a:solidFill>
            <a:ln w="317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4" name="Rectangle 85">
              <a:extLst>
                <a:ext uri="{FF2B5EF4-FFF2-40B4-BE49-F238E27FC236}">
                  <a16:creationId xmlns:a16="http://schemas.microsoft.com/office/drawing/2014/main" xmlns="" id="{7ABE54B2-FA2C-444A-9A54-85261D68FDF2}"/>
                </a:ext>
              </a:extLst>
            </p:cNvPr>
            <p:cNvSpPr/>
            <p:nvPr/>
          </p:nvSpPr>
          <p:spPr bwMode="gray">
            <a:xfrm>
              <a:off x="6347631" y="2858757"/>
              <a:ext cx="457200" cy="570244"/>
            </a:xfrm>
            <a:prstGeom prst="rect">
              <a:avLst/>
            </a:prstGeom>
            <a:solidFill>
              <a:schemeClr val="accent3"/>
            </a:solidFill>
            <a:ln w="3175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5" name="Rectangle 86">
              <a:extLst>
                <a:ext uri="{FF2B5EF4-FFF2-40B4-BE49-F238E27FC236}">
                  <a16:creationId xmlns:a16="http://schemas.microsoft.com/office/drawing/2014/main" xmlns="" id="{78734B74-F7A5-41D0-8046-813FF0783082}"/>
                </a:ext>
              </a:extLst>
            </p:cNvPr>
            <p:cNvSpPr/>
            <p:nvPr/>
          </p:nvSpPr>
          <p:spPr bwMode="gray">
            <a:xfrm>
              <a:off x="6347631" y="2326264"/>
              <a:ext cx="457200" cy="532491"/>
            </a:xfrm>
            <a:prstGeom prst="rect">
              <a:avLst/>
            </a:prstGeom>
            <a:solidFill>
              <a:schemeClr val="accent5"/>
            </a:solidFill>
            <a:ln w="3175" algn="ctr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xmlns="" id="{C7C63ED1-2195-428B-BD05-A2B3A34C5AB6}"/>
                </a:ext>
              </a:extLst>
            </p:cNvPr>
            <p:cNvSpPr/>
            <p:nvPr/>
          </p:nvSpPr>
          <p:spPr bwMode="gray">
            <a:xfrm>
              <a:off x="6347631" y="2150079"/>
              <a:ext cx="457200" cy="176114"/>
            </a:xfrm>
            <a:prstGeom prst="rect">
              <a:avLst/>
            </a:prstGeom>
            <a:solidFill>
              <a:schemeClr val="tx2"/>
            </a:solidFill>
            <a:ln w="3175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77" name="Group 88">
            <a:extLst>
              <a:ext uri="{FF2B5EF4-FFF2-40B4-BE49-F238E27FC236}">
                <a16:creationId xmlns:a16="http://schemas.microsoft.com/office/drawing/2014/main" xmlns="" id="{3271AD09-D5F7-4CAF-8FEC-CC3ACCB1F365}"/>
              </a:ext>
            </a:extLst>
          </p:cNvPr>
          <p:cNvGrpSpPr/>
          <p:nvPr/>
        </p:nvGrpSpPr>
        <p:grpSpPr>
          <a:xfrm>
            <a:off x="11425640" y="3225119"/>
            <a:ext cx="685800" cy="4463762"/>
            <a:chOff x="7617093" y="2150079"/>
            <a:chExt cx="457200" cy="2975841"/>
          </a:xfrm>
        </p:grpSpPr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xmlns="" id="{3B8E9E71-F3E2-46E5-82D7-4533FEDA3AD7}"/>
                </a:ext>
              </a:extLst>
            </p:cNvPr>
            <p:cNvSpPr/>
            <p:nvPr/>
          </p:nvSpPr>
          <p:spPr bwMode="gray">
            <a:xfrm>
              <a:off x="7617093" y="3891224"/>
              <a:ext cx="457200" cy="1234696"/>
            </a:xfrm>
            <a:prstGeom prst="rect">
              <a:avLst/>
            </a:prstGeom>
            <a:solidFill>
              <a:schemeClr val="accent1"/>
            </a:solidFill>
            <a:ln w="3175" algn="ctr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79" name="Rectangle 90">
              <a:extLst>
                <a:ext uri="{FF2B5EF4-FFF2-40B4-BE49-F238E27FC236}">
                  <a16:creationId xmlns:a16="http://schemas.microsoft.com/office/drawing/2014/main" xmlns="" id="{59172FBA-A4D0-43B1-8DCF-D71FC77A3BDA}"/>
                </a:ext>
              </a:extLst>
            </p:cNvPr>
            <p:cNvSpPr/>
            <p:nvPr/>
          </p:nvSpPr>
          <p:spPr bwMode="gray">
            <a:xfrm>
              <a:off x="7617093" y="3491803"/>
              <a:ext cx="457200" cy="395824"/>
            </a:xfrm>
            <a:prstGeom prst="rect">
              <a:avLst/>
            </a:prstGeom>
            <a:solidFill>
              <a:schemeClr val="accent2"/>
            </a:solidFill>
            <a:ln w="317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xmlns="" id="{368A232B-04E4-4470-8A97-6829FB0E0090}"/>
                </a:ext>
              </a:extLst>
            </p:cNvPr>
            <p:cNvSpPr/>
            <p:nvPr/>
          </p:nvSpPr>
          <p:spPr bwMode="gray">
            <a:xfrm>
              <a:off x="7617093" y="2924070"/>
              <a:ext cx="457200" cy="564135"/>
            </a:xfrm>
            <a:prstGeom prst="rect">
              <a:avLst/>
            </a:prstGeom>
            <a:solidFill>
              <a:schemeClr val="accent3"/>
            </a:solidFill>
            <a:ln w="3175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81" name="Rectangle 92">
              <a:extLst>
                <a:ext uri="{FF2B5EF4-FFF2-40B4-BE49-F238E27FC236}">
                  <a16:creationId xmlns:a16="http://schemas.microsoft.com/office/drawing/2014/main" xmlns="" id="{681B39E7-1298-44D7-91D2-1C81D68CF36D}"/>
                </a:ext>
              </a:extLst>
            </p:cNvPr>
            <p:cNvSpPr/>
            <p:nvPr/>
          </p:nvSpPr>
          <p:spPr bwMode="gray">
            <a:xfrm>
              <a:off x="7617093" y="2366458"/>
              <a:ext cx="457200" cy="557612"/>
            </a:xfrm>
            <a:prstGeom prst="rect">
              <a:avLst/>
            </a:prstGeom>
            <a:solidFill>
              <a:schemeClr val="accent5"/>
            </a:solidFill>
            <a:ln w="3175" algn="ctr">
              <a:solidFill>
                <a:schemeClr val="accent5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xmlns="" id="{D3CE7FF6-9BDD-4B25-8A02-0BFD18A38D40}"/>
                </a:ext>
              </a:extLst>
            </p:cNvPr>
            <p:cNvSpPr/>
            <p:nvPr/>
          </p:nvSpPr>
          <p:spPr bwMode="gray">
            <a:xfrm>
              <a:off x="7617093" y="2150079"/>
              <a:ext cx="457200" cy="218820"/>
            </a:xfrm>
            <a:prstGeom prst="rect">
              <a:avLst/>
            </a:prstGeom>
            <a:solidFill>
              <a:schemeClr val="tx2"/>
            </a:solidFill>
            <a:ln w="3175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sp>
        <p:nvSpPr>
          <p:cNvPr id="83" name="TextBox 122">
            <a:extLst>
              <a:ext uri="{FF2B5EF4-FFF2-40B4-BE49-F238E27FC236}">
                <a16:creationId xmlns:a16="http://schemas.microsoft.com/office/drawing/2014/main" xmlns="" id="{C2B2817A-4BFF-4BCE-9D73-1202C098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339" y="2062603"/>
            <a:ext cx="12137231" cy="6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 anchorCtr="0">
            <a:no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+mn-lt"/>
              </a:rPr>
              <a:t>Retrospective, Cohort Study of Medicare Patients Following Hospitalization for MI in 6 Month Post-discharge Cohort</a:t>
            </a:r>
          </a:p>
        </p:txBody>
      </p:sp>
    </p:spTree>
    <p:extLst>
      <p:ext uri="{BB962C8B-B14F-4D97-AF65-F5344CB8AC3E}">
        <p14:creationId xmlns:p14="http://schemas.microsoft.com/office/powerpoint/2010/main" val="3748873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Dosažení cílových hodnot LDL-Ch na </a:t>
            </a:r>
            <a:r>
              <a:rPr lang="cs-CZ" b="1" dirty="0" err="1">
                <a:solidFill>
                  <a:srgbClr val="4B7F9B"/>
                </a:solidFill>
              </a:rPr>
              <a:t>statinové</a:t>
            </a:r>
            <a:r>
              <a:rPr lang="cs-CZ" b="1" dirty="0">
                <a:solidFill>
                  <a:srgbClr val="4B7F9B"/>
                </a:solidFill>
              </a:rPr>
              <a:t> léčbě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5D818107-5A85-46DB-9480-27391179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839" y="9161662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err="1"/>
              <a:t>Hambraeus</a:t>
            </a:r>
            <a:r>
              <a:rPr lang="en-US" sz="2000" dirty="0"/>
              <a:t> K, et al. </a:t>
            </a:r>
            <a:r>
              <a:rPr lang="en-US" sz="2000" i="1" dirty="0"/>
              <a:t>Am J </a:t>
            </a:r>
            <a:r>
              <a:rPr lang="en-US" sz="2000" i="1" dirty="0" err="1"/>
              <a:t>Cardiol</a:t>
            </a:r>
            <a:r>
              <a:rPr lang="en-US" sz="2000" dirty="0"/>
              <a:t>. 2014;113:17-22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  <p:sp>
        <p:nvSpPr>
          <p:cNvPr id="10" name="Rectangle 102">
            <a:extLst>
              <a:ext uri="{FF2B5EF4-FFF2-40B4-BE49-F238E27FC236}">
                <a16:creationId xmlns:a16="http://schemas.microsoft.com/office/drawing/2014/main" xmlns="" id="{6EA0E2CE-345C-4E59-90CE-BAC5C184C2E0}"/>
              </a:ext>
            </a:extLst>
          </p:cNvPr>
          <p:cNvSpPr/>
          <p:nvPr/>
        </p:nvSpPr>
        <p:spPr bwMode="auto">
          <a:xfrm>
            <a:off x="718396" y="2617166"/>
            <a:ext cx="2933702" cy="5818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03">
            <a:extLst>
              <a:ext uri="{FF2B5EF4-FFF2-40B4-BE49-F238E27FC236}">
                <a16:creationId xmlns:a16="http://schemas.microsoft.com/office/drawing/2014/main" xmlns="" id="{943696A5-60B2-40E2-9369-FBB719E1535B}"/>
              </a:ext>
            </a:extLst>
          </p:cNvPr>
          <p:cNvCxnSpPr/>
          <p:nvPr/>
        </p:nvCxnSpPr>
        <p:spPr>
          <a:xfrm>
            <a:off x="718395" y="2617165"/>
            <a:ext cx="1665511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8A001941-9C34-4D6D-B145-B055F76646C6}"/>
              </a:ext>
            </a:extLst>
          </p:cNvPr>
          <p:cNvSpPr/>
          <p:nvPr/>
        </p:nvSpPr>
        <p:spPr>
          <a:xfrm>
            <a:off x="8868058" y="2681994"/>
            <a:ext cx="157620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400" b="1" dirty="0"/>
              <a:t>LDL-C levels </a:t>
            </a:r>
          </a:p>
        </p:txBody>
      </p:sp>
      <p:grpSp>
        <p:nvGrpSpPr>
          <p:cNvPr id="16" name="Group 96">
            <a:extLst>
              <a:ext uri="{FF2B5EF4-FFF2-40B4-BE49-F238E27FC236}">
                <a16:creationId xmlns:a16="http://schemas.microsoft.com/office/drawing/2014/main" xmlns="" id="{209E9B66-4CE7-4432-BEA7-7A2C8D1347DB}"/>
              </a:ext>
            </a:extLst>
          </p:cNvPr>
          <p:cNvGrpSpPr/>
          <p:nvPr/>
        </p:nvGrpSpPr>
        <p:grpSpPr>
          <a:xfrm>
            <a:off x="4212099" y="3489643"/>
            <a:ext cx="2238690" cy="1171121"/>
            <a:chOff x="3023040" y="2467863"/>
            <a:chExt cx="1492460" cy="780747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xmlns="" id="{3C4AC54D-4ABA-4477-807D-477FDBE36225}"/>
                </a:ext>
              </a:extLst>
            </p:cNvPr>
            <p:cNvSpPr/>
            <p:nvPr/>
          </p:nvSpPr>
          <p:spPr>
            <a:xfrm>
              <a:off x="3113878" y="2467863"/>
              <a:ext cx="1401622" cy="21544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r"/>
              <a:r>
                <a:rPr lang="en-US" sz="2100" dirty="0"/>
                <a:t>2 months post-AMI</a:t>
              </a: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xmlns="" id="{9065B433-B43C-44A0-8AF0-1E081FFBFE20}"/>
                </a:ext>
              </a:extLst>
            </p:cNvPr>
            <p:cNvSpPr/>
            <p:nvPr/>
          </p:nvSpPr>
          <p:spPr>
            <a:xfrm>
              <a:off x="3023040" y="3033167"/>
              <a:ext cx="1492460" cy="21544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r"/>
              <a:r>
                <a:rPr lang="en-US" sz="2100" dirty="0"/>
                <a:t>12 months post-AMI</a:t>
              </a: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xmlns="" id="{8D6F2FD2-C191-4F43-BB42-5488151B5A33}"/>
              </a:ext>
            </a:extLst>
          </p:cNvPr>
          <p:cNvSpPr/>
          <p:nvPr/>
        </p:nvSpPr>
        <p:spPr>
          <a:xfrm>
            <a:off x="13784331" y="7035144"/>
            <a:ext cx="3880716" cy="1400541"/>
          </a:xfrm>
          <a:prstGeom prst="rect">
            <a:avLst/>
          </a:prstGeom>
          <a:solidFill>
            <a:schemeClr val="accent5">
              <a:lumMod val="75000"/>
              <a:lumOff val="25000"/>
            </a:schemeClr>
          </a:solidFill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The majority of patients did not have LLT up-titration despite LDL-C </a:t>
            </a:r>
            <a:r>
              <a:rPr lang="en-US" sz="2100" b="1" dirty="0">
                <a:solidFill>
                  <a:schemeClr val="bg1"/>
                </a:solidFill>
                <a:sym typeface="Symbol" panose="05050102010706020507" pitchFamily="18" charset="2"/>
              </a:rPr>
              <a:t> 97 mg/dL </a:t>
            </a:r>
            <a:br>
              <a:rPr lang="en-US" sz="2100" b="1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en-US" sz="2100" b="1" dirty="0">
                <a:solidFill>
                  <a:schemeClr val="bg1"/>
                </a:solidFill>
                <a:sym typeface="Symbol" panose="05050102010706020507" pitchFamily="18" charset="2"/>
              </a:rPr>
              <a:t>(</a:t>
            </a:r>
            <a:r>
              <a:rPr lang="en-US" sz="2100" dirty="0">
                <a:sym typeface="Symbol" panose="05050102010706020507" pitchFamily="18" charset="2"/>
              </a:rPr>
              <a:t> </a:t>
            </a:r>
            <a:r>
              <a:rPr lang="en-US" sz="2100" b="1" dirty="0">
                <a:solidFill>
                  <a:schemeClr val="bg1"/>
                </a:solidFill>
              </a:rPr>
              <a:t>2.5 mmol/L)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DE160034-9BD0-4B29-AE67-C9CEC0B7E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63" y="2965096"/>
            <a:ext cx="2699841" cy="47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ts val="900"/>
              </a:spcBef>
            </a:pPr>
            <a:r>
              <a:rPr lang="en-US" altLang="en-US" sz="2100" b="1" dirty="0"/>
              <a:t>Patients:</a:t>
            </a:r>
            <a:br>
              <a:rPr lang="en-US" altLang="en-US" sz="2100" b="1" dirty="0"/>
            </a:br>
            <a:r>
              <a:rPr lang="en-US" altLang="en-US" sz="2100" dirty="0"/>
              <a:t>Subgroup of SWEDEHEART </a:t>
            </a:r>
            <a:br>
              <a:rPr lang="en-US" altLang="en-US" sz="2100" dirty="0"/>
            </a:br>
            <a:r>
              <a:rPr lang="en-US" altLang="en-US" sz="2100" dirty="0"/>
              <a:t>N = 4,327</a:t>
            </a:r>
            <a:br>
              <a:rPr lang="en-US" altLang="en-US" sz="2100" dirty="0"/>
            </a:br>
            <a:r>
              <a:rPr lang="en-US" altLang="en-US" sz="2100" dirty="0"/>
              <a:t>Patients with ACS who had LDL-C values at admission, 2 months and 12 months post-ACS</a:t>
            </a:r>
          </a:p>
          <a:p>
            <a:pPr algn="ctr">
              <a:lnSpc>
                <a:spcPct val="95000"/>
              </a:lnSpc>
              <a:spcBef>
                <a:spcPts val="900"/>
              </a:spcBef>
            </a:pPr>
            <a:endParaRPr lang="en-US" altLang="en-US" sz="2100" dirty="0"/>
          </a:p>
          <a:p>
            <a:pPr algn="ctr">
              <a:lnSpc>
                <a:spcPct val="95000"/>
              </a:lnSpc>
              <a:spcBef>
                <a:spcPts val="900"/>
              </a:spcBef>
            </a:pPr>
            <a:r>
              <a:rPr lang="en-US" altLang="en-US" sz="2100" dirty="0"/>
              <a:t>Age: </a:t>
            </a:r>
            <a:r>
              <a:rPr lang="en-US" sz="2100" dirty="0"/>
              <a:t>&lt; 75 years</a:t>
            </a:r>
            <a:endParaRPr lang="en-US" altLang="en-US" sz="2100" dirty="0"/>
          </a:p>
          <a:p>
            <a:pPr algn="ctr">
              <a:lnSpc>
                <a:spcPct val="95000"/>
              </a:lnSpc>
              <a:spcBef>
                <a:spcPts val="3600"/>
              </a:spcBef>
            </a:pPr>
            <a:r>
              <a:rPr lang="en-US" altLang="en-US" sz="2100" dirty="0"/>
              <a:t>Follow-up: 2 and 12 months</a:t>
            </a:r>
          </a:p>
        </p:txBody>
      </p:sp>
      <p:cxnSp>
        <p:nvCxnSpPr>
          <p:cNvPr id="21" name="Straight Connector 22">
            <a:extLst>
              <a:ext uri="{FF2B5EF4-FFF2-40B4-BE49-F238E27FC236}">
                <a16:creationId xmlns:a16="http://schemas.microsoft.com/office/drawing/2014/main" xmlns="" id="{5407571A-23B0-4031-BEE1-C14811A87BAB}"/>
              </a:ext>
            </a:extLst>
          </p:cNvPr>
          <p:cNvCxnSpPr/>
          <p:nvPr/>
        </p:nvCxnSpPr>
        <p:spPr bwMode="auto">
          <a:xfrm>
            <a:off x="1224410" y="6040444"/>
            <a:ext cx="192167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78">
            <a:extLst>
              <a:ext uri="{FF2B5EF4-FFF2-40B4-BE49-F238E27FC236}">
                <a16:creationId xmlns:a16="http://schemas.microsoft.com/office/drawing/2014/main" xmlns="" id="{26BDA84D-439F-45BA-A34C-C988728CD4C3}"/>
              </a:ext>
            </a:extLst>
          </p:cNvPr>
          <p:cNvGrpSpPr/>
          <p:nvPr/>
        </p:nvGrpSpPr>
        <p:grpSpPr>
          <a:xfrm>
            <a:off x="6440392" y="5191478"/>
            <a:ext cx="7272386" cy="323165"/>
            <a:chOff x="4508568" y="3292706"/>
            <a:chExt cx="4848257" cy="215443"/>
          </a:xfrm>
        </p:grpSpPr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xmlns="" id="{A09CC9CC-A22A-4BCE-9945-DD3E98C0B914}"/>
                </a:ext>
              </a:extLst>
            </p:cNvPr>
            <p:cNvSpPr/>
            <p:nvPr/>
          </p:nvSpPr>
          <p:spPr>
            <a:xfrm>
              <a:off x="4508568" y="3292706"/>
              <a:ext cx="219077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0%</a:t>
              </a:r>
            </a:p>
          </p:txBody>
        </p:sp>
        <p:sp>
          <p:nvSpPr>
            <p:cNvPr id="24" name="Rectangle 31">
              <a:extLst>
                <a:ext uri="{FF2B5EF4-FFF2-40B4-BE49-F238E27FC236}">
                  <a16:creationId xmlns:a16="http://schemas.microsoft.com/office/drawing/2014/main" xmlns="" id="{85473EB3-C43F-44D7-B0C2-001633C7851D}"/>
                </a:ext>
              </a:extLst>
            </p:cNvPr>
            <p:cNvSpPr/>
            <p:nvPr/>
          </p:nvSpPr>
          <p:spPr>
            <a:xfrm>
              <a:off x="5371942" y="3292706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20%</a:t>
              </a:r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xmlns="" id="{61B7CED3-C003-43F5-A869-1A0352EE2CA8}"/>
                </a:ext>
              </a:extLst>
            </p:cNvPr>
            <p:cNvSpPr/>
            <p:nvPr/>
          </p:nvSpPr>
          <p:spPr>
            <a:xfrm>
              <a:off x="6280732" y="3292706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40%</a:t>
              </a:r>
            </a:p>
          </p:txBody>
        </p:sp>
        <p:sp>
          <p:nvSpPr>
            <p:cNvPr id="26" name="Rectangle 35">
              <a:extLst>
                <a:ext uri="{FF2B5EF4-FFF2-40B4-BE49-F238E27FC236}">
                  <a16:creationId xmlns:a16="http://schemas.microsoft.com/office/drawing/2014/main" xmlns="" id="{D55E8A8D-0236-4560-8ABE-C424874F6ACE}"/>
                </a:ext>
              </a:extLst>
            </p:cNvPr>
            <p:cNvSpPr/>
            <p:nvPr/>
          </p:nvSpPr>
          <p:spPr>
            <a:xfrm>
              <a:off x="7178302" y="3292706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60%</a:t>
              </a:r>
            </a:p>
          </p:txBody>
        </p:sp>
        <p:sp>
          <p:nvSpPr>
            <p:cNvPr id="27" name="Rectangle 37">
              <a:extLst>
                <a:ext uri="{FF2B5EF4-FFF2-40B4-BE49-F238E27FC236}">
                  <a16:creationId xmlns:a16="http://schemas.microsoft.com/office/drawing/2014/main" xmlns="" id="{8EC907B4-9E9F-4529-8DFE-444815B1DD4B}"/>
                </a:ext>
              </a:extLst>
            </p:cNvPr>
            <p:cNvSpPr/>
            <p:nvPr/>
          </p:nvSpPr>
          <p:spPr>
            <a:xfrm>
              <a:off x="8098312" y="3292706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80%</a:t>
              </a:r>
            </a:p>
          </p:txBody>
        </p:sp>
        <p:sp>
          <p:nvSpPr>
            <p:cNvPr id="28" name="Rectangle 39">
              <a:extLst>
                <a:ext uri="{FF2B5EF4-FFF2-40B4-BE49-F238E27FC236}">
                  <a16:creationId xmlns:a16="http://schemas.microsoft.com/office/drawing/2014/main" xmlns="" id="{2FCFE354-B65B-4D41-902A-D43A252BCF6A}"/>
                </a:ext>
              </a:extLst>
            </p:cNvPr>
            <p:cNvSpPr/>
            <p:nvPr/>
          </p:nvSpPr>
          <p:spPr>
            <a:xfrm>
              <a:off x="8956074" y="3292706"/>
              <a:ext cx="400751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100%</a:t>
              </a:r>
            </a:p>
          </p:txBody>
        </p:sp>
      </p:grpSp>
      <p:grpSp>
        <p:nvGrpSpPr>
          <p:cNvPr id="29" name="Group 100">
            <a:extLst>
              <a:ext uri="{FF2B5EF4-FFF2-40B4-BE49-F238E27FC236}">
                <a16:creationId xmlns:a16="http://schemas.microsoft.com/office/drawing/2014/main" xmlns="" id="{31127BEC-95EB-45EF-805A-1DF3A2C0D4E6}"/>
              </a:ext>
            </a:extLst>
          </p:cNvPr>
          <p:cNvGrpSpPr/>
          <p:nvPr/>
        </p:nvGrpSpPr>
        <p:grpSpPr>
          <a:xfrm>
            <a:off x="4212099" y="6368801"/>
            <a:ext cx="2238690" cy="1600586"/>
            <a:chOff x="3023040" y="4387302"/>
            <a:chExt cx="1492460" cy="1067057"/>
          </a:xfrm>
        </p:grpSpPr>
        <p:sp>
          <p:nvSpPr>
            <p:cNvPr id="30" name="Rectangle 40">
              <a:extLst>
                <a:ext uri="{FF2B5EF4-FFF2-40B4-BE49-F238E27FC236}">
                  <a16:creationId xmlns:a16="http://schemas.microsoft.com/office/drawing/2014/main" xmlns="" id="{24EFBA18-457B-4A8F-A62E-A920B4458BB6}"/>
                </a:ext>
              </a:extLst>
            </p:cNvPr>
            <p:cNvSpPr/>
            <p:nvPr/>
          </p:nvSpPr>
          <p:spPr>
            <a:xfrm>
              <a:off x="3023040" y="4387302"/>
              <a:ext cx="1492460" cy="21544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r"/>
              <a:r>
                <a:rPr lang="en-US" sz="2100" dirty="0"/>
                <a:t>12 months post-AMI</a:t>
              </a:r>
            </a:p>
          </p:txBody>
        </p:sp>
        <p:sp>
          <p:nvSpPr>
            <p:cNvPr id="31" name="Rectangle 41">
              <a:extLst>
                <a:ext uri="{FF2B5EF4-FFF2-40B4-BE49-F238E27FC236}">
                  <a16:creationId xmlns:a16="http://schemas.microsoft.com/office/drawing/2014/main" xmlns="" id="{0243EF86-D9B9-40FF-9B63-A545F1CF6E93}"/>
                </a:ext>
              </a:extLst>
            </p:cNvPr>
            <p:cNvSpPr/>
            <p:nvPr/>
          </p:nvSpPr>
          <p:spPr>
            <a:xfrm>
              <a:off x="3113878" y="5238916"/>
              <a:ext cx="1401622" cy="21544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pPr algn="r"/>
              <a:r>
                <a:rPr lang="en-US" sz="2100" dirty="0"/>
                <a:t>2 months post-AMI</a:t>
              </a:r>
            </a:p>
          </p:txBody>
        </p:sp>
      </p:grpSp>
      <p:grpSp>
        <p:nvGrpSpPr>
          <p:cNvPr id="32" name="Group 99">
            <a:extLst>
              <a:ext uri="{FF2B5EF4-FFF2-40B4-BE49-F238E27FC236}">
                <a16:creationId xmlns:a16="http://schemas.microsoft.com/office/drawing/2014/main" xmlns="" id="{F9FA780D-607A-47ED-918A-00B9B806B99C}"/>
              </a:ext>
            </a:extLst>
          </p:cNvPr>
          <p:cNvGrpSpPr/>
          <p:nvPr/>
        </p:nvGrpSpPr>
        <p:grpSpPr>
          <a:xfrm>
            <a:off x="6440392" y="8636759"/>
            <a:ext cx="7272386" cy="323165"/>
            <a:chOff x="4508568" y="5899271"/>
            <a:chExt cx="4848257" cy="215443"/>
          </a:xfrm>
        </p:grpSpPr>
        <p:sp>
          <p:nvSpPr>
            <p:cNvPr id="33" name="Rectangle 45">
              <a:extLst>
                <a:ext uri="{FF2B5EF4-FFF2-40B4-BE49-F238E27FC236}">
                  <a16:creationId xmlns:a16="http://schemas.microsoft.com/office/drawing/2014/main" xmlns="" id="{41455893-27B7-4913-B222-472BE3483981}"/>
                </a:ext>
              </a:extLst>
            </p:cNvPr>
            <p:cNvSpPr/>
            <p:nvPr/>
          </p:nvSpPr>
          <p:spPr>
            <a:xfrm>
              <a:off x="4508568" y="5899271"/>
              <a:ext cx="219077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0%</a:t>
              </a:r>
            </a:p>
          </p:txBody>
        </p:sp>
        <p:sp>
          <p:nvSpPr>
            <p:cNvPr id="34" name="Rectangle 47">
              <a:extLst>
                <a:ext uri="{FF2B5EF4-FFF2-40B4-BE49-F238E27FC236}">
                  <a16:creationId xmlns:a16="http://schemas.microsoft.com/office/drawing/2014/main" xmlns="" id="{727A4B49-C69D-4FF8-8A92-1826141A00E0}"/>
                </a:ext>
              </a:extLst>
            </p:cNvPr>
            <p:cNvSpPr/>
            <p:nvPr/>
          </p:nvSpPr>
          <p:spPr>
            <a:xfrm>
              <a:off x="5371942" y="5899271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20%</a:t>
              </a:r>
            </a:p>
          </p:txBody>
        </p:sp>
        <p:sp>
          <p:nvSpPr>
            <p:cNvPr id="35" name="Rectangle 49">
              <a:extLst>
                <a:ext uri="{FF2B5EF4-FFF2-40B4-BE49-F238E27FC236}">
                  <a16:creationId xmlns:a16="http://schemas.microsoft.com/office/drawing/2014/main" xmlns="" id="{DBD7F88D-59E9-47FA-B26C-B34C079291C6}"/>
                </a:ext>
              </a:extLst>
            </p:cNvPr>
            <p:cNvSpPr/>
            <p:nvPr/>
          </p:nvSpPr>
          <p:spPr>
            <a:xfrm>
              <a:off x="6280732" y="5899271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40%</a:t>
              </a:r>
            </a:p>
          </p:txBody>
        </p:sp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xmlns="" id="{D1F19439-7B24-4D54-A589-480AA00897D4}"/>
                </a:ext>
              </a:extLst>
            </p:cNvPr>
            <p:cNvSpPr/>
            <p:nvPr/>
          </p:nvSpPr>
          <p:spPr>
            <a:xfrm>
              <a:off x="7178302" y="5899271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60%</a:t>
              </a:r>
            </a:p>
          </p:txBody>
        </p:sp>
        <p:sp>
          <p:nvSpPr>
            <p:cNvPr id="37" name="Rectangle 53">
              <a:extLst>
                <a:ext uri="{FF2B5EF4-FFF2-40B4-BE49-F238E27FC236}">
                  <a16:creationId xmlns:a16="http://schemas.microsoft.com/office/drawing/2014/main" xmlns="" id="{246621F3-10E5-403C-896E-87B1D78AD5FF}"/>
                </a:ext>
              </a:extLst>
            </p:cNvPr>
            <p:cNvSpPr/>
            <p:nvPr/>
          </p:nvSpPr>
          <p:spPr>
            <a:xfrm>
              <a:off x="8098312" y="5899271"/>
              <a:ext cx="309914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80%</a:t>
              </a:r>
            </a:p>
          </p:txBody>
        </p:sp>
        <p:sp>
          <p:nvSpPr>
            <p:cNvPr id="38" name="Rectangle 55">
              <a:extLst>
                <a:ext uri="{FF2B5EF4-FFF2-40B4-BE49-F238E27FC236}">
                  <a16:creationId xmlns:a16="http://schemas.microsoft.com/office/drawing/2014/main" xmlns="" id="{4F092699-4FC6-4355-8C3F-F3D928700709}"/>
                </a:ext>
              </a:extLst>
            </p:cNvPr>
            <p:cNvSpPr/>
            <p:nvPr/>
          </p:nvSpPr>
          <p:spPr>
            <a:xfrm>
              <a:off x="8956074" y="5899271"/>
              <a:ext cx="400751" cy="21544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algn="ctr"/>
              <a:r>
                <a:rPr lang="en-US" sz="2100" dirty="0"/>
                <a:t>100%</a:t>
              </a:r>
            </a:p>
          </p:txBody>
        </p:sp>
      </p:grpSp>
      <p:sp>
        <p:nvSpPr>
          <p:cNvPr id="39" name="Rectangle 56">
            <a:extLst>
              <a:ext uri="{FF2B5EF4-FFF2-40B4-BE49-F238E27FC236}">
                <a16:creationId xmlns:a16="http://schemas.microsoft.com/office/drawing/2014/main" xmlns="" id="{F1A04AE0-6C5E-45A5-8DE5-4BD4F9ECE134}"/>
              </a:ext>
            </a:extLst>
          </p:cNvPr>
          <p:cNvSpPr/>
          <p:nvPr/>
        </p:nvSpPr>
        <p:spPr>
          <a:xfrm>
            <a:off x="13784331" y="5981647"/>
            <a:ext cx="3880719" cy="926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grpSp>
        <p:nvGrpSpPr>
          <p:cNvPr id="40" name="Group 62">
            <a:extLst>
              <a:ext uri="{FF2B5EF4-FFF2-40B4-BE49-F238E27FC236}">
                <a16:creationId xmlns:a16="http://schemas.microsoft.com/office/drawing/2014/main" xmlns="" id="{CD4B2CB5-40FF-488E-ACB6-F4E6C9727A59}"/>
              </a:ext>
            </a:extLst>
          </p:cNvPr>
          <p:cNvGrpSpPr/>
          <p:nvPr/>
        </p:nvGrpSpPr>
        <p:grpSpPr>
          <a:xfrm>
            <a:off x="13884352" y="6086721"/>
            <a:ext cx="2974508" cy="323165"/>
            <a:chOff x="9543399" y="4083636"/>
            <a:chExt cx="1983005" cy="215443"/>
          </a:xfrm>
        </p:grpSpPr>
        <p:sp>
          <p:nvSpPr>
            <p:cNvPr id="41" name="Shape 171">
              <a:extLst>
                <a:ext uri="{FF2B5EF4-FFF2-40B4-BE49-F238E27FC236}">
                  <a16:creationId xmlns:a16="http://schemas.microsoft.com/office/drawing/2014/main" xmlns="" id="{58C99CEE-55ED-4396-AB73-E92BC1F6DA77}"/>
                </a:ext>
              </a:extLst>
            </p:cNvPr>
            <p:cNvSpPr/>
            <p:nvPr/>
          </p:nvSpPr>
          <p:spPr bwMode="auto">
            <a:xfrm>
              <a:off x="9765238" y="4083636"/>
              <a:ext cx="1761166" cy="215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2100" kern="0" dirty="0">
                  <a:solidFill>
                    <a:srgbClr val="000000"/>
                  </a:solidFill>
                  <a:latin typeface="+mn-lt"/>
                </a:rPr>
                <a:t>Titration after follow-up</a:t>
              </a:r>
              <a:endParaRPr sz="2100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xmlns="" id="{DE577E88-854E-4426-945E-DC99B930089E}"/>
                </a:ext>
              </a:extLst>
            </p:cNvPr>
            <p:cNvSpPr/>
            <p:nvPr/>
          </p:nvSpPr>
          <p:spPr bwMode="gray">
            <a:xfrm>
              <a:off x="9543399" y="4122778"/>
              <a:ext cx="137160" cy="137160"/>
            </a:xfrm>
            <a:prstGeom prst="rect">
              <a:avLst/>
            </a:prstGeom>
            <a:solidFill>
              <a:schemeClr val="accent4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43" name="Group 63">
            <a:extLst>
              <a:ext uri="{FF2B5EF4-FFF2-40B4-BE49-F238E27FC236}">
                <a16:creationId xmlns:a16="http://schemas.microsoft.com/office/drawing/2014/main" xmlns="" id="{FE7BB708-E930-4C7F-A1DC-297C42DF9A5A}"/>
              </a:ext>
            </a:extLst>
          </p:cNvPr>
          <p:cNvGrpSpPr/>
          <p:nvPr/>
        </p:nvGrpSpPr>
        <p:grpSpPr>
          <a:xfrm>
            <a:off x="13884352" y="6480324"/>
            <a:ext cx="3309536" cy="323165"/>
            <a:chOff x="9543399" y="4388078"/>
            <a:chExt cx="2206357" cy="215443"/>
          </a:xfrm>
        </p:grpSpPr>
        <p:sp>
          <p:nvSpPr>
            <p:cNvPr id="44" name="Shape 171">
              <a:extLst>
                <a:ext uri="{FF2B5EF4-FFF2-40B4-BE49-F238E27FC236}">
                  <a16:creationId xmlns:a16="http://schemas.microsoft.com/office/drawing/2014/main" xmlns="" id="{F873AC5B-3A64-4F9E-BBAF-7FE56CFCE461}"/>
                </a:ext>
              </a:extLst>
            </p:cNvPr>
            <p:cNvSpPr/>
            <p:nvPr/>
          </p:nvSpPr>
          <p:spPr bwMode="auto">
            <a:xfrm>
              <a:off x="9765238" y="4388078"/>
              <a:ext cx="1984518" cy="215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2100" kern="0" dirty="0">
                  <a:solidFill>
                    <a:srgbClr val="000000"/>
                  </a:solidFill>
                  <a:latin typeface="+mn-lt"/>
                </a:rPr>
                <a:t>No titration after follow-up</a:t>
              </a:r>
              <a:endParaRPr sz="2100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5" name="Rectangle 61">
              <a:extLst>
                <a:ext uri="{FF2B5EF4-FFF2-40B4-BE49-F238E27FC236}">
                  <a16:creationId xmlns:a16="http://schemas.microsoft.com/office/drawing/2014/main" xmlns="" id="{4E3F67CC-B525-4594-920B-45583752EF8D}"/>
                </a:ext>
              </a:extLst>
            </p:cNvPr>
            <p:cNvSpPr/>
            <p:nvPr/>
          </p:nvSpPr>
          <p:spPr bwMode="gray">
            <a:xfrm>
              <a:off x="9543399" y="4427220"/>
              <a:ext cx="137160" cy="137160"/>
            </a:xfrm>
            <a:prstGeom prst="rect">
              <a:avLst/>
            </a:prstGeom>
            <a:solidFill>
              <a:schemeClr val="accent5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sp>
        <p:nvSpPr>
          <p:cNvPr id="46" name="Rectangle 64">
            <a:extLst>
              <a:ext uri="{FF2B5EF4-FFF2-40B4-BE49-F238E27FC236}">
                <a16:creationId xmlns:a16="http://schemas.microsoft.com/office/drawing/2014/main" xmlns="" id="{134F6A3D-2FAF-445E-8F18-F53B3DBFDC82}"/>
              </a:ext>
            </a:extLst>
          </p:cNvPr>
          <p:cNvSpPr/>
          <p:nvPr/>
        </p:nvSpPr>
        <p:spPr>
          <a:xfrm>
            <a:off x="13784330" y="3257096"/>
            <a:ext cx="3880724" cy="222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grpSp>
        <p:nvGrpSpPr>
          <p:cNvPr id="47" name="Group 65">
            <a:extLst>
              <a:ext uri="{FF2B5EF4-FFF2-40B4-BE49-F238E27FC236}">
                <a16:creationId xmlns:a16="http://schemas.microsoft.com/office/drawing/2014/main" xmlns="" id="{15EFF0A5-40B0-4EFA-BA3D-D73B4BCCD4BC}"/>
              </a:ext>
            </a:extLst>
          </p:cNvPr>
          <p:cNvGrpSpPr/>
          <p:nvPr/>
        </p:nvGrpSpPr>
        <p:grpSpPr>
          <a:xfrm>
            <a:off x="13886645" y="3289004"/>
            <a:ext cx="3405716" cy="276999"/>
            <a:chOff x="9543399" y="4083636"/>
            <a:chExt cx="2270477" cy="184666"/>
          </a:xfrm>
        </p:grpSpPr>
        <p:sp>
          <p:nvSpPr>
            <p:cNvPr id="48" name="Shape 171">
              <a:extLst>
                <a:ext uri="{FF2B5EF4-FFF2-40B4-BE49-F238E27FC236}">
                  <a16:creationId xmlns:a16="http://schemas.microsoft.com/office/drawing/2014/main" xmlns="" id="{0F99BF93-033A-40BC-A8B3-7684D6EA3F37}"/>
                </a:ext>
              </a:extLst>
            </p:cNvPr>
            <p:cNvSpPr/>
            <p:nvPr/>
          </p:nvSpPr>
          <p:spPr bwMode="auto">
            <a:xfrm>
              <a:off x="9765238" y="4083636"/>
              <a:ext cx="2048638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+mn-lt"/>
                </a:rPr>
                <a:t>LDL-C </a:t>
              </a:r>
              <a:r>
                <a:rPr lang="en-US" sz="1800" kern="0" dirty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 70 mg/dL (</a:t>
              </a:r>
              <a:r>
                <a:rPr lang="en-US" sz="15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 </a:t>
              </a:r>
              <a:r>
                <a:rPr lang="en-US" sz="1800" kern="0" dirty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1.8 mmol/L)</a:t>
              </a:r>
              <a:endParaRPr sz="1800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9" name="Rectangle 67">
              <a:extLst>
                <a:ext uri="{FF2B5EF4-FFF2-40B4-BE49-F238E27FC236}">
                  <a16:creationId xmlns:a16="http://schemas.microsoft.com/office/drawing/2014/main" xmlns="" id="{D5C90D51-EE19-41B1-8329-E6A868D482BC}"/>
                </a:ext>
              </a:extLst>
            </p:cNvPr>
            <p:cNvSpPr/>
            <p:nvPr/>
          </p:nvSpPr>
          <p:spPr bwMode="gray">
            <a:xfrm>
              <a:off x="9543399" y="4122778"/>
              <a:ext cx="137160" cy="137160"/>
            </a:xfrm>
            <a:prstGeom prst="rect">
              <a:avLst/>
            </a:prstGeom>
            <a:solidFill>
              <a:schemeClr val="accent5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50" name="Group 68">
            <a:extLst>
              <a:ext uri="{FF2B5EF4-FFF2-40B4-BE49-F238E27FC236}">
                <a16:creationId xmlns:a16="http://schemas.microsoft.com/office/drawing/2014/main" xmlns="" id="{C4AE9D71-8F86-486C-A7EE-250D8D6B5752}"/>
              </a:ext>
            </a:extLst>
          </p:cNvPr>
          <p:cNvGrpSpPr/>
          <p:nvPr/>
        </p:nvGrpSpPr>
        <p:grpSpPr>
          <a:xfrm>
            <a:off x="13886643" y="3719517"/>
            <a:ext cx="3298314" cy="553998"/>
            <a:chOff x="9543399" y="4237603"/>
            <a:chExt cx="2198876" cy="369332"/>
          </a:xfrm>
        </p:grpSpPr>
        <p:sp>
          <p:nvSpPr>
            <p:cNvPr id="51" name="Shape 171">
              <a:extLst>
                <a:ext uri="{FF2B5EF4-FFF2-40B4-BE49-F238E27FC236}">
                  <a16:creationId xmlns:a16="http://schemas.microsoft.com/office/drawing/2014/main" xmlns="" id="{88FA4DB3-BB0D-4516-955E-2BF6F2BB3A4E}"/>
                </a:ext>
              </a:extLst>
            </p:cNvPr>
            <p:cNvSpPr/>
            <p:nvPr/>
          </p:nvSpPr>
          <p:spPr bwMode="auto">
            <a:xfrm>
              <a:off x="9765238" y="4237603"/>
              <a:ext cx="1977037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70 mg/dL (</a:t>
              </a:r>
              <a:r>
                <a:rPr lang="en-US" sz="1800" kern="0" dirty="0">
                  <a:solidFill>
                    <a:srgbClr val="000000"/>
                  </a:solidFill>
                </a:rPr>
                <a:t>1.8 mmol/L) &lt; LDL-C </a:t>
              </a:r>
              <a:br>
                <a:rPr lang="en-US" sz="1800" kern="0" dirty="0">
                  <a:solidFill>
                    <a:srgbClr val="000000"/>
                  </a:solidFill>
                </a:rPr>
              </a:br>
              <a:r>
                <a:rPr lang="en-US" sz="18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 77 mg/dL (</a:t>
              </a:r>
              <a:r>
                <a:rPr lang="en-US" sz="15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 </a:t>
              </a:r>
              <a:r>
                <a:rPr lang="en-US" sz="18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2.0 mmol/L)</a:t>
              </a:r>
              <a:endParaRPr sz="1800" kern="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70">
              <a:extLst>
                <a:ext uri="{FF2B5EF4-FFF2-40B4-BE49-F238E27FC236}">
                  <a16:creationId xmlns:a16="http://schemas.microsoft.com/office/drawing/2014/main" xmlns="" id="{C9ED3FF3-9A8F-48F7-9BB0-4795D764C1B4}"/>
                </a:ext>
              </a:extLst>
            </p:cNvPr>
            <p:cNvSpPr/>
            <p:nvPr/>
          </p:nvSpPr>
          <p:spPr bwMode="gray">
            <a:xfrm>
              <a:off x="9543399" y="4311470"/>
              <a:ext cx="137160" cy="137160"/>
            </a:xfrm>
            <a:prstGeom prst="rect">
              <a:avLst/>
            </a:prstGeom>
            <a:solidFill>
              <a:schemeClr val="accent4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53" name="Group 71">
            <a:extLst>
              <a:ext uri="{FF2B5EF4-FFF2-40B4-BE49-F238E27FC236}">
                <a16:creationId xmlns:a16="http://schemas.microsoft.com/office/drawing/2014/main" xmlns="" id="{ECE2D93F-FC1F-4B0C-9929-8D59EA557EBB}"/>
              </a:ext>
            </a:extLst>
          </p:cNvPr>
          <p:cNvGrpSpPr/>
          <p:nvPr/>
        </p:nvGrpSpPr>
        <p:grpSpPr>
          <a:xfrm>
            <a:off x="13884350" y="4391727"/>
            <a:ext cx="3298314" cy="553998"/>
            <a:chOff x="9543399" y="4307053"/>
            <a:chExt cx="2198876" cy="369332"/>
          </a:xfrm>
        </p:grpSpPr>
        <p:sp>
          <p:nvSpPr>
            <p:cNvPr id="54" name="Shape 171">
              <a:extLst>
                <a:ext uri="{FF2B5EF4-FFF2-40B4-BE49-F238E27FC236}">
                  <a16:creationId xmlns:a16="http://schemas.microsoft.com/office/drawing/2014/main" xmlns="" id="{35D8A723-0543-43A4-A2F4-90522AA95524}"/>
                </a:ext>
              </a:extLst>
            </p:cNvPr>
            <p:cNvSpPr/>
            <p:nvPr/>
          </p:nvSpPr>
          <p:spPr bwMode="auto">
            <a:xfrm>
              <a:off x="9765238" y="4307053"/>
              <a:ext cx="1977037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+mn-lt"/>
                </a:rPr>
                <a:t>77 mg/dL (2.0 mmol/L) &lt; LDL-C </a:t>
              </a:r>
              <a:br>
                <a:rPr lang="en-US" sz="1800" kern="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800" kern="0" dirty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 97 mg/dL (</a:t>
              </a:r>
              <a:r>
                <a:rPr lang="en-US" sz="1500" kern="0" dirty="0">
                  <a:solidFill>
                    <a:srgbClr val="000000"/>
                  </a:solidFill>
                  <a:sym typeface="Symbol" panose="05050102010706020507" pitchFamily="18" charset="2"/>
                </a:rPr>
                <a:t> </a:t>
              </a:r>
              <a:r>
                <a:rPr lang="en-US" sz="1800" kern="0" dirty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2.5 mmol/L)</a:t>
              </a:r>
              <a:endParaRPr sz="1800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Rectangle 73">
              <a:extLst>
                <a:ext uri="{FF2B5EF4-FFF2-40B4-BE49-F238E27FC236}">
                  <a16:creationId xmlns:a16="http://schemas.microsoft.com/office/drawing/2014/main" xmlns="" id="{EA05B2AA-C798-44B4-9F1D-975DA5CBF52F}"/>
                </a:ext>
              </a:extLst>
            </p:cNvPr>
            <p:cNvSpPr/>
            <p:nvPr/>
          </p:nvSpPr>
          <p:spPr bwMode="gray">
            <a:xfrm>
              <a:off x="9543399" y="4392495"/>
              <a:ext cx="137160" cy="137160"/>
            </a:xfrm>
            <a:prstGeom prst="rect">
              <a:avLst/>
            </a:prstGeom>
            <a:solidFill>
              <a:schemeClr val="accent2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grpSp>
        <p:nvGrpSpPr>
          <p:cNvPr id="56" name="Group 74">
            <a:extLst>
              <a:ext uri="{FF2B5EF4-FFF2-40B4-BE49-F238E27FC236}">
                <a16:creationId xmlns:a16="http://schemas.microsoft.com/office/drawing/2014/main" xmlns="" id="{AEE33822-A792-4AA4-B2F9-EDB8C24B53A3}"/>
              </a:ext>
            </a:extLst>
          </p:cNvPr>
          <p:cNvGrpSpPr/>
          <p:nvPr/>
        </p:nvGrpSpPr>
        <p:grpSpPr>
          <a:xfrm>
            <a:off x="13886643" y="5115339"/>
            <a:ext cx="3413730" cy="276999"/>
            <a:chOff x="9543399" y="4388078"/>
            <a:chExt cx="2275820" cy="184666"/>
          </a:xfrm>
        </p:grpSpPr>
        <p:sp>
          <p:nvSpPr>
            <p:cNvPr id="57" name="Shape 171">
              <a:extLst>
                <a:ext uri="{FF2B5EF4-FFF2-40B4-BE49-F238E27FC236}">
                  <a16:creationId xmlns:a16="http://schemas.microsoft.com/office/drawing/2014/main" xmlns="" id="{73095FAF-4298-43BA-B469-2443C2FAB2DB}"/>
                </a:ext>
              </a:extLst>
            </p:cNvPr>
            <p:cNvSpPr/>
            <p:nvPr/>
          </p:nvSpPr>
          <p:spPr bwMode="auto">
            <a:xfrm>
              <a:off x="9765238" y="4388078"/>
              <a:ext cx="2053981" cy="1846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00"/>
                  </a:solidFill>
                  <a:latin typeface="+mn-lt"/>
                </a:rPr>
                <a:t>LDL-C </a:t>
              </a:r>
              <a:r>
                <a:rPr lang="en-US" sz="1800" kern="0" dirty="0">
                  <a:solidFill>
                    <a:srgbClr val="000000"/>
                  </a:solidFill>
                  <a:latin typeface="+mn-lt"/>
                  <a:sym typeface="Symbol" panose="05050102010706020507" pitchFamily="18" charset="2"/>
                </a:rPr>
                <a:t>&gt; 97 mg/dL (&gt; 2.5 mmol/L)</a:t>
              </a:r>
              <a:endParaRPr sz="1800" kern="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8" name="Rectangle 76">
              <a:extLst>
                <a:ext uri="{FF2B5EF4-FFF2-40B4-BE49-F238E27FC236}">
                  <a16:creationId xmlns:a16="http://schemas.microsoft.com/office/drawing/2014/main" xmlns="" id="{162391D6-4ED2-4AA8-8EB3-487AA6AE9ECB}"/>
                </a:ext>
              </a:extLst>
            </p:cNvPr>
            <p:cNvSpPr/>
            <p:nvPr/>
          </p:nvSpPr>
          <p:spPr bwMode="gray">
            <a:xfrm>
              <a:off x="9543399" y="4427220"/>
              <a:ext cx="137160" cy="137160"/>
            </a:xfrm>
            <a:prstGeom prst="rect">
              <a:avLst/>
            </a:prstGeom>
            <a:solidFill>
              <a:schemeClr val="accent3"/>
            </a:solidFill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 anchor="ctr"/>
            <a:lstStyle/>
            <a:p>
              <a:pPr algn="ctr"/>
              <a:endParaRPr lang="en-US" sz="4050" dirty="0"/>
            </a:p>
          </p:txBody>
        </p:sp>
      </p:grpSp>
      <p:cxnSp>
        <p:nvCxnSpPr>
          <p:cNvPr id="59" name="Straight Connector 80">
            <a:extLst>
              <a:ext uri="{FF2B5EF4-FFF2-40B4-BE49-F238E27FC236}">
                <a16:creationId xmlns:a16="http://schemas.microsoft.com/office/drawing/2014/main" xmlns="" id="{7974D382-1494-4172-AD6B-33511676B09D}"/>
              </a:ext>
            </a:extLst>
          </p:cNvPr>
          <p:cNvCxnSpPr>
            <a:cxnSpLocks/>
          </p:cNvCxnSpPr>
          <p:nvPr/>
        </p:nvCxnSpPr>
        <p:spPr>
          <a:xfrm>
            <a:off x="6607258" y="4098780"/>
            <a:ext cx="6804212" cy="0"/>
          </a:xfrm>
          <a:prstGeom prst="line">
            <a:avLst/>
          </a:prstGeom>
          <a:ln w="12700" cap="flat">
            <a:solidFill>
              <a:schemeClr val="tx2"/>
            </a:solidFill>
            <a:prstDash val="sysDot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81">
            <a:extLst>
              <a:ext uri="{FF2B5EF4-FFF2-40B4-BE49-F238E27FC236}">
                <a16:creationId xmlns:a16="http://schemas.microsoft.com/office/drawing/2014/main" xmlns="" id="{ED3A5D80-E6A3-423C-910F-A91B0923BC2F}"/>
              </a:ext>
            </a:extLst>
          </p:cNvPr>
          <p:cNvSpPr/>
          <p:nvPr/>
        </p:nvSpPr>
        <p:spPr bwMode="gray">
          <a:xfrm>
            <a:off x="6610549" y="3452121"/>
            <a:ext cx="2228849" cy="398207"/>
          </a:xfrm>
          <a:prstGeom prst="rect">
            <a:avLst/>
          </a:prstGeom>
          <a:solidFill>
            <a:schemeClr val="accent5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1" name="Rectangle 82">
            <a:extLst>
              <a:ext uri="{FF2B5EF4-FFF2-40B4-BE49-F238E27FC236}">
                <a16:creationId xmlns:a16="http://schemas.microsoft.com/office/drawing/2014/main" xmlns="" id="{968A7443-A843-41B8-A574-3A991A4478D8}"/>
              </a:ext>
            </a:extLst>
          </p:cNvPr>
          <p:cNvSpPr/>
          <p:nvPr/>
        </p:nvSpPr>
        <p:spPr bwMode="gray">
          <a:xfrm>
            <a:off x="8839402" y="3452121"/>
            <a:ext cx="696512" cy="398207"/>
          </a:xfrm>
          <a:prstGeom prst="rect">
            <a:avLst/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xmlns="" id="{3182C5B0-843F-44E0-8C1D-1CE94DF67C37}"/>
              </a:ext>
            </a:extLst>
          </p:cNvPr>
          <p:cNvSpPr/>
          <p:nvPr/>
        </p:nvSpPr>
        <p:spPr bwMode="gray">
          <a:xfrm>
            <a:off x="9532344" y="3452121"/>
            <a:ext cx="1871661" cy="398207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3" name="Rectangle 84">
            <a:extLst>
              <a:ext uri="{FF2B5EF4-FFF2-40B4-BE49-F238E27FC236}">
                <a16:creationId xmlns:a16="http://schemas.microsoft.com/office/drawing/2014/main" xmlns="" id="{79A4E75A-7E91-47E4-8648-29E392DC022F}"/>
              </a:ext>
            </a:extLst>
          </p:cNvPr>
          <p:cNvSpPr/>
          <p:nvPr/>
        </p:nvSpPr>
        <p:spPr bwMode="gray">
          <a:xfrm>
            <a:off x="11393291" y="3452121"/>
            <a:ext cx="2014536" cy="398207"/>
          </a:xfrm>
          <a:prstGeom prst="rect">
            <a:avLst/>
          </a:prstGeom>
          <a:solidFill>
            <a:schemeClr val="accent3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4" name="Rectangle 85">
            <a:extLst>
              <a:ext uri="{FF2B5EF4-FFF2-40B4-BE49-F238E27FC236}">
                <a16:creationId xmlns:a16="http://schemas.microsoft.com/office/drawing/2014/main" xmlns="" id="{35507AC6-D53B-4C3B-85F1-2BC34C3E388A}"/>
              </a:ext>
            </a:extLst>
          </p:cNvPr>
          <p:cNvSpPr/>
          <p:nvPr/>
        </p:nvSpPr>
        <p:spPr bwMode="gray">
          <a:xfrm>
            <a:off x="6610550" y="4300079"/>
            <a:ext cx="2035500" cy="398207"/>
          </a:xfrm>
          <a:prstGeom prst="rect">
            <a:avLst/>
          </a:prstGeom>
          <a:solidFill>
            <a:schemeClr val="accent5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5" name="Rectangle 86">
            <a:extLst>
              <a:ext uri="{FF2B5EF4-FFF2-40B4-BE49-F238E27FC236}">
                <a16:creationId xmlns:a16="http://schemas.microsoft.com/office/drawing/2014/main" xmlns="" id="{CCAB1ABD-7F5D-47B5-9E4C-052FCB43D008}"/>
              </a:ext>
            </a:extLst>
          </p:cNvPr>
          <p:cNvSpPr/>
          <p:nvPr/>
        </p:nvSpPr>
        <p:spPr bwMode="gray">
          <a:xfrm>
            <a:off x="8650667" y="4300079"/>
            <a:ext cx="871391" cy="398207"/>
          </a:xfrm>
          <a:prstGeom prst="rect">
            <a:avLst/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6" name="Rectangle 87">
            <a:extLst>
              <a:ext uri="{FF2B5EF4-FFF2-40B4-BE49-F238E27FC236}">
                <a16:creationId xmlns:a16="http://schemas.microsoft.com/office/drawing/2014/main" xmlns="" id="{1E5ECAB6-0B0A-44D8-96C8-FE85AAD64494}"/>
              </a:ext>
            </a:extLst>
          </p:cNvPr>
          <p:cNvSpPr/>
          <p:nvPr/>
        </p:nvSpPr>
        <p:spPr bwMode="gray">
          <a:xfrm>
            <a:off x="9527723" y="4300079"/>
            <a:ext cx="1906524" cy="398207"/>
          </a:xfrm>
          <a:prstGeom prst="rect">
            <a:avLst/>
          </a:prstGeom>
          <a:solidFill>
            <a:schemeClr val="accent2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7" name="Rectangle 88">
            <a:extLst>
              <a:ext uri="{FF2B5EF4-FFF2-40B4-BE49-F238E27FC236}">
                <a16:creationId xmlns:a16="http://schemas.microsoft.com/office/drawing/2014/main" xmlns="" id="{D7CCEAB3-5D33-4B2E-B013-10A24EE915AD}"/>
              </a:ext>
            </a:extLst>
          </p:cNvPr>
          <p:cNvSpPr/>
          <p:nvPr/>
        </p:nvSpPr>
        <p:spPr bwMode="gray">
          <a:xfrm>
            <a:off x="11430812" y="4300079"/>
            <a:ext cx="1977015" cy="398207"/>
          </a:xfrm>
          <a:prstGeom prst="rect">
            <a:avLst/>
          </a:prstGeom>
          <a:solidFill>
            <a:schemeClr val="accent3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8" name="Rectangle 89">
            <a:extLst>
              <a:ext uri="{FF2B5EF4-FFF2-40B4-BE49-F238E27FC236}">
                <a16:creationId xmlns:a16="http://schemas.microsoft.com/office/drawing/2014/main" xmlns="" id="{234E5969-B4AD-44F5-B5D0-C874DD4DE233}"/>
              </a:ext>
            </a:extLst>
          </p:cNvPr>
          <p:cNvSpPr/>
          <p:nvPr/>
        </p:nvSpPr>
        <p:spPr bwMode="gray">
          <a:xfrm>
            <a:off x="6610548" y="6133341"/>
            <a:ext cx="6007137" cy="398207"/>
          </a:xfrm>
          <a:prstGeom prst="rect">
            <a:avLst/>
          </a:prstGeom>
          <a:solidFill>
            <a:schemeClr val="accent5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69" name="Rectangle 91">
            <a:extLst>
              <a:ext uri="{FF2B5EF4-FFF2-40B4-BE49-F238E27FC236}">
                <a16:creationId xmlns:a16="http://schemas.microsoft.com/office/drawing/2014/main" xmlns="" id="{939E2139-FD20-4E15-BBFD-B2F6813F805C}"/>
              </a:ext>
            </a:extLst>
          </p:cNvPr>
          <p:cNvSpPr/>
          <p:nvPr/>
        </p:nvSpPr>
        <p:spPr bwMode="gray">
          <a:xfrm>
            <a:off x="6610548" y="6531548"/>
            <a:ext cx="816300" cy="398207"/>
          </a:xfrm>
          <a:prstGeom prst="rect">
            <a:avLst/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70" name="Rectangle 92">
            <a:extLst>
              <a:ext uri="{FF2B5EF4-FFF2-40B4-BE49-F238E27FC236}">
                <a16:creationId xmlns:a16="http://schemas.microsoft.com/office/drawing/2014/main" xmlns="" id="{8EDE43DE-8896-4CBF-99F0-C0B1C92AB1FE}"/>
              </a:ext>
            </a:extLst>
          </p:cNvPr>
          <p:cNvSpPr/>
          <p:nvPr/>
        </p:nvSpPr>
        <p:spPr bwMode="gray">
          <a:xfrm>
            <a:off x="6610548" y="7407960"/>
            <a:ext cx="5342118" cy="398207"/>
          </a:xfrm>
          <a:prstGeom prst="rect">
            <a:avLst/>
          </a:prstGeom>
          <a:solidFill>
            <a:schemeClr val="accent5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sp>
        <p:nvSpPr>
          <p:cNvPr id="71" name="Rectangle 93">
            <a:extLst>
              <a:ext uri="{FF2B5EF4-FFF2-40B4-BE49-F238E27FC236}">
                <a16:creationId xmlns:a16="http://schemas.microsoft.com/office/drawing/2014/main" xmlns="" id="{8E100F3E-1D72-4427-89C2-67C659BB51AB}"/>
              </a:ext>
            </a:extLst>
          </p:cNvPr>
          <p:cNvSpPr/>
          <p:nvPr/>
        </p:nvSpPr>
        <p:spPr bwMode="gray">
          <a:xfrm>
            <a:off x="6610548" y="7806167"/>
            <a:ext cx="1448991" cy="398207"/>
          </a:xfrm>
          <a:prstGeom prst="rect">
            <a:avLst/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sz="4050" dirty="0"/>
          </a:p>
        </p:txBody>
      </p:sp>
      <p:cxnSp>
        <p:nvCxnSpPr>
          <p:cNvPr id="72" name="Straight Connector 101">
            <a:extLst>
              <a:ext uri="{FF2B5EF4-FFF2-40B4-BE49-F238E27FC236}">
                <a16:creationId xmlns:a16="http://schemas.microsoft.com/office/drawing/2014/main" xmlns="" id="{D3FB1873-726F-4308-8137-7299D096EA1D}"/>
              </a:ext>
            </a:extLst>
          </p:cNvPr>
          <p:cNvCxnSpPr>
            <a:cxnSpLocks/>
          </p:cNvCxnSpPr>
          <p:nvPr/>
        </p:nvCxnSpPr>
        <p:spPr>
          <a:xfrm>
            <a:off x="6607258" y="7173055"/>
            <a:ext cx="6804212" cy="0"/>
          </a:xfrm>
          <a:prstGeom prst="line">
            <a:avLst/>
          </a:prstGeom>
          <a:ln w="12700" cap="flat">
            <a:solidFill>
              <a:schemeClr val="tx2"/>
            </a:solidFill>
            <a:prstDash val="sysDot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98">
            <a:extLst>
              <a:ext uri="{FF2B5EF4-FFF2-40B4-BE49-F238E27FC236}">
                <a16:creationId xmlns:a16="http://schemas.microsoft.com/office/drawing/2014/main" xmlns="" id="{10EF49A3-70A1-4C36-83D3-F01202FBA671}"/>
              </a:ext>
            </a:extLst>
          </p:cNvPr>
          <p:cNvGrpSpPr/>
          <p:nvPr/>
        </p:nvGrpSpPr>
        <p:grpSpPr>
          <a:xfrm>
            <a:off x="6607258" y="5902320"/>
            <a:ext cx="6804956" cy="2661147"/>
            <a:chOff x="4619812" y="4076315"/>
            <a:chExt cx="4536637" cy="1774098"/>
          </a:xfrm>
        </p:grpSpPr>
        <p:cxnSp>
          <p:nvCxnSpPr>
            <p:cNvPr id="74" name="Straight Connector 42">
              <a:extLst>
                <a:ext uri="{FF2B5EF4-FFF2-40B4-BE49-F238E27FC236}">
                  <a16:creationId xmlns:a16="http://schemas.microsoft.com/office/drawing/2014/main" xmlns="" id="{2EA42795-01BD-4DB5-8EF0-F03AFAE5D779}"/>
                </a:ext>
              </a:extLst>
            </p:cNvPr>
            <p:cNvCxnSpPr>
              <a:cxnSpLocks/>
            </p:cNvCxnSpPr>
            <p:nvPr/>
          </p:nvCxnSpPr>
          <p:spPr>
            <a:xfrm>
              <a:off x="4623111" y="4076315"/>
              <a:ext cx="0" cy="1691803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43">
              <a:extLst>
                <a:ext uri="{FF2B5EF4-FFF2-40B4-BE49-F238E27FC236}">
                  <a16:creationId xmlns:a16="http://schemas.microsoft.com/office/drawing/2014/main" xmlns="" id="{1A8EDDEE-1B20-49B3-84E6-41D5B832CA51}"/>
                </a:ext>
              </a:extLst>
            </p:cNvPr>
            <p:cNvCxnSpPr>
              <a:cxnSpLocks/>
            </p:cNvCxnSpPr>
            <p:nvPr/>
          </p:nvCxnSpPr>
          <p:spPr>
            <a:xfrm>
              <a:off x="4619812" y="5768118"/>
              <a:ext cx="4536141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97">
              <a:extLst>
                <a:ext uri="{FF2B5EF4-FFF2-40B4-BE49-F238E27FC236}">
                  <a16:creationId xmlns:a16="http://schemas.microsoft.com/office/drawing/2014/main" xmlns="" id="{A31D22BC-D919-41B2-9CF5-BF7BA4B4354B}"/>
                </a:ext>
              </a:extLst>
            </p:cNvPr>
            <p:cNvGrpSpPr/>
            <p:nvPr/>
          </p:nvGrpSpPr>
          <p:grpSpPr>
            <a:xfrm>
              <a:off x="4623111" y="5768117"/>
              <a:ext cx="4533338" cy="82296"/>
              <a:chOff x="4623111" y="5768117"/>
              <a:chExt cx="4533338" cy="82296"/>
            </a:xfrm>
          </p:grpSpPr>
          <p:cxnSp>
            <p:nvCxnSpPr>
              <p:cNvPr id="77" name="Straight Connector 44">
                <a:extLst>
                  <a:ext uri="{FF2B5EF4-FFF2-40B4-BE49-F238E27FC236}">
                    <a16:creationId xmlns:a16="http://schemas.microsoft.com/office/drawing/2014/main" xmlns="" id="{F7AFDD7B-BC13-49C2-9ED9-B2227DD869D6}"/>
                  </a:ext>
                </a:extLst>
              </p:cNvPr>
              <p:cNvCxnSpPr/>
              <p:nvPr/>
            </p:nvCxnSpPr>
            <p:spPr>
              <a:xfrm>
                <a:off x="4623111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6">
                <a:extLst>
                  <a:ext uri="{FF2B5EF4-FFF2-40B4-BE49-F238E27FC236}">
                    <a16:creationId xmlns:a16="http://schemas.microsoft.com/office/drawing/2014/main" xmlns="" id="{BCE03972-CEB0-470A-9875-EACB4239760F}"/>
                  </a:ext>
                </a:extLst>
              </p:cNvPr>
              <p:cNvCxnSpPr/>
              <p:nvPr/>
            </p:nvCxnSpPr>
            <p:spPr>
              <a:xfrm>
                <a:off x="5526898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8">
                <a:extLst>
                  <a:ext uri="{FF2B5EF4-FFF2-40B4-BE49-F238E27FC236}">
                    <a16:creationId xmlns:a16="http://schemas.microsoft.com/office/drawing/2014/main" xmlns="" id="{EF3485C2-75D3-4698-B780-420EE310366D}"/>
                  </a:ext>
                </a:extLst>
              </p:cNvPr>
              <p:cNvCxnSpPr/>
              <p:nvPr/>
            </p:nvCxnSpPr>
            <p:spPr>
              <a:xfrm>
                <a:off x="6435688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50">
                <a:extLst>
                  <a:ext uri="{FF2B5EF4-FFF2-40B4-BE49-F238E27FC236}">
                    <a16:creationId xmlns:a16="http://schemas.microsoft.com/office/drawing/2014/main" xmlns="" id="{67987808-EAB0-4170-8F73-BC5C790CD472}"/>
                  </a:ext>
                </a:extLst>
              </p:cNvPr>
              <p:cNvCxnSpPr/>
              <p:nvPr/>
            </p:nvCxnSpPr>
            <p:spPr>
              <a:xfrm>
                <a:off x="7333259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52">
                <a:extLst>
                  <a:ext uri="{FF2B5EF4-FFF2-40B4-BE49-F238E27FC236}">
                    <a16:creationId xmlns:a16="http://schemas.microsoft.com/office/drawing/2014/main" xmlns="" id="{8B5E5131-B5AF-443A-B77B-F86220FEEB03}"/>
                  </a:ext>
                </a:extLst>
              </p:cNvPr>
              <p:cNvCxnSpPr/>
              <p:nvPr/>
            </p:nvCxnSpPr>
            <p:spPr>
              <a:xfrm>
                <a:off x="8253269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54">
                <a:extLst>
                  <a:ext uri="{FF2B5EF4-FFF2-40B4-BE49-F238E27FC236}">
                    <a16:creationId xmlns:a16="http://schemas.microsoft.com/office/drawing/2014/main" xmlns="" id="{A79B04E8-A1A7-456D-91A4-10EB1ECC69EA}"/>
                  </a:ext>
                </a:extLst>
              </p:cNvPr>
              <p:cNvCxnSpPr/>
              <p:nvPr/>
            </p:nvCxnSpPr>
            <p:spPr>
              <a:xfrm>
                <a:off x="9156449" y="5768117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oup 95">
            <a:extLst>
              <a:ext uri="{FF2B5EF4-FFF2-40B4-BE49-F238E27FC236}">
                <a16:creationId xmlns:a16="http://schemas.microsoft.com/office/drawing/2014/main" xmlns="" id="{5D7FB903-3AC9-4A67-9162-0F342086D4EA}"/>
              </a:ext>
            </a:extLst>
          </p:cNvPr>
          <p:cNvGrpSpPr/>
          <p:nvPr/>
        </p:nvGrpSpPr>
        <p:grpSpPr>
          <a:xfrm>
            <a:off x="6607258" y="3265671"/>
            <a:ext cx="6804956" cy="1852517"/>
            <a:chOff x="4619812" y="2318549"/>
            <a:chExt cx="4536637" cy="1235011"/>
          </a:xfrm>
        </p:grpSpPr>
        <p:cxnSp>
          <p:nvCxnSpPr>
            <p:cNvPr id="84" name="Straight Connector 4">
              <a:extLst>
                <a:ext uri="{FF2B5EF4-FFF2-40B4-BE49-F238E27FC236}">
                  <a16:creationId xmlns:a16="http://schemas.microsoft.com/office/drawing/2014/main" xmlns="" id="{E2291ABF-4022-4D69-90F0-B1EF0814AF01}"/>
                </a:ext>
              </a:extLst>
            </p:cNvPr>
            <p:cNvCxnSpPr>
              <a:cxnSpLocks/>
            </p:cNvCxnSpPr>
            <p:nvPr/>
          </p:nvCxnSpPr>
          <p:spPr>
            <a:xfrm>
              <a:off x="4623111" y="2318549"/>
              <a:ext cx="0" cy="116207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5">
              <a:extLst>
                <a:ext uri="{FF2B5EF4-FFF2-40B4-BE49-F238E27FC236}">
                  <a16:creationId xmlns:a16="http://schemas.microsoft.com/office/drawing/2014/main" xmlns="" id="{76DCA838-A7EB-4361-8B56-48BB8DC89005}"/>
                </a:ext>
              </a:extLst>
            </p:cNvPr>
            <p:cNvCxnSpPr>
              <a:cxnSpLocks/>
            </p:cNvCxnSpPr>
            <p:nvPr/>
          </p:nvCxnSpPr>
          <p:spPr>
            <a:xfrm>
              <a:off x="4619812" y="3471265"/>
              <a:ext cx="4536141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94">
              <a:extLst>
                <a:ext uri="{FF2B5EF4-FFF2-40B4-BE49-F238E27FC236}">
                  <a16:creationId xmlns:a16="http://schemas.microsoft.com/office/drawing/2014/main" xmlns="" id="{1273CFCC-FC0B-41FE-98DF-CCE445CBC485}"/>
                </a:ext>
              </a:extLst>
            </p:cNvPr>
            <p:cNvGrpSpPr/>
            <p:nvPr/>
          </p:nvGrpSpPr>
          <p:grpSpPr>
            <a:xfrm>
              <a:off x="4623111" y="3471264"/>
              <a:ext cx="4533338" cy="82296"/>
              <a:chOff x="4623111" y="3471264"/>
              <a:chExt cx="4533338" cy="82296"/>
            </a:xfrm>
          </p:grpSpPr>
          <p:cxnSp>
            <p:nvCxnSpPr>
              <p:cNvPr id="87" name="Straight Connector 28">
                <a:extLst>
                  <a:ext uri="{FF2B5EF4-FFF2-40B4-BE49-F238E27FC236}">
                    <a16:creationId xmlns:a16="http://schemas.microsoft.com/office/drawing/2014/main" xmlns="" id="{079074E9-2E0C-4AD0-AA08-45498F9F880B}"/>
                  </a:ext>
                </a:extLst>
              </p:cNvPr>
              <p:cNvCxnSpPr/>
              <p:nvPr/>
            </p:nvCxnSpPr>
            <p:spPr>
              <a:xfrm>
                <a:off x="4623111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30">
                <a:extLst>
                  <a:ext uri="{FF2B5EF4-FFF2-40B4-BE49-F238E27FC236}">
                    <a16:creationId xmlns:a16="http://schemas.microsoft.com/office/drawing/2014/main" xmlns="" id="{E04F9C6C-947B-406F-BDF3-A1AADC42C31D}"/>
                  </a:ext>
                </a:extLst>
              </p:cNvPr>
              <p:cNvCxnSpPr/>
              <p:nvPr/>
            </p:nvCxnSpPr>
            <p:spPr>
              <a:xfrm>
                <a:off x="5526898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32">
                <a:extLst>
                  <a:ext uri="{FF2B5EF4-FFF2-40B4-BE49-F238E27FC236}">
                    <a16:creationId xmlns:a16="http://schemas.microsoft.com/office/drawing/2014/main" xmlns="" id="{5CDB3563-DC67-4D7D-9C69-6438DFEC9DA6}"/>
                  </a:ext>
                </a:extLst>
              </p:cNvPr>
              <p:cNvCxnSpPr/>
              <p:nvPr/>
            </p:nvCxnSpPr>
            <p:spPr>
              <a:xfrm>
                <a:off x="6435688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34">
                <a:extLst>
                  <a:ext uri="{FF2B5EF4-FFF2-40B4-BE49-F238E27FC236}">
                    <a16:creationId xmlns:a16="http://schemas.microsoft.com/office/drawing/2014/main" xmlns="" id="{B974B620-7D7D-47EC-B8B1-691017526D79}"/>
                  </a:ext>
                </a:extLst>
              </p:cNvPr>
              <p:cNvCxnSpPr/>
              <p:nvPr/>
            </p:nvCxnSpPr>
            <p:spPr>
              <a:xfrm>
                <a:off x="7333259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36">
                <a:extLst>
                  <a:ext uri="{FF2B5EF4-FFF2-40B4-BE49-F238E27FC236}">
                    <a16:creationId xmlns:a16="http://schemas.microsoft.com/office/drawing/2014/main" xmlns="" id="{D9BF49A8-DDEF-439F-A528-54197BD08CCB}"/>
                  </a:ext>
                </a:extLst>
              </p:cNvPr>
              <p:cNvCxnSpPr/>
              <p:nvPr/>
            </p:nvCxnSpPr>
            <p:spPr>
              <a:xfrm>
                <a:off x="8253269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38">
                <a:extLst>
                  <a:ext uri="{FF2B5EF4-FFF2-40B4-BE49-F238E27FC236}">
                    <a16:creationId xmlns:a16="http://schemas.microsoft.com/office/drawing/2014/main" xmlns="" id="{951B5B5B-4B32-4518-92B8-72212F463974}"/>
                  </a:ext>
                </a:extLst>
              </p:cNvPr>
              <p:cNvCxnSpPr/>
              <p:nvPr/>
            </p:nvCxnSpPr>
            <p:spPr>
              <a:xfrm>
                <a:off x="9156449" y="3471264"/>
                <a:ext cx="0" cy="82296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3" name="Straight Connector 104">
            <a:extLst>
              <a:ext uri="{FF2B5EF4-FFF2-40B4-BE49-F238E27FC236}">
                <a16:creationId xmlns:a16="http://schemas.microsoft.com/office/drawing/2014/main" xmlns="" id="{B17A7520-4DF2-46DD-905C-4AD24A3F1701}"/>
              </a:ext>
            </a:extLst>
          </p:cNvPr>
          <p:cNvCxnSpPr/>
          <p:nvPr/>
        </p:nvCxnSpPr>
        <p:spPr bwMode="auto">
          <a:xfrm>
            <a:off x="1224410" y="6832671"/>
            <a:ext cx="192167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122">
            <a:extLst>
              <a:ext uri="{FF2B5EF4-FFF2-40B4-BE49-F238E27FC236}">
                <a16:creationId xmlns:a16="http://schemas.microsoft.com/office/drawing/2014/main" xmlns="" id="{25D97DAB-A724-43B6-8ED5-94C59074C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909" y="1798124"/>
            <a:ext cx="1289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 anchorCtr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+mn-lt"/>
              </a:rPr>
              <a:t>National, Prospective Swedish Registry of Patients Post-ACS (N = 17,236) </a:t>
            </a:r>
            <a:r>
              <a:rPr lang="en-US" altLang="en-US" sz="2800" b="1" dirty="0"/>
              <a:t>SWEDEHEART</a:t>
            </a:r>
            <a:endParaRPr lang="en-US" alt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0256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2019 ESC/EAS </a:t>
            </a:r>
            <a:r>
              <a:rPr lang="cs-CZ" b="1" dirty="0" err="1">
                <a:solidFill>
                  <a:srgbClr val="4B7F9B"/>
                </a:solidFill>
              </a:rPr>
              <a:t>guidelines</a:t>
            </a:r>
            <a:r>
              <a:rPr lang="cs-CZ" b="1" dirty="0">
                <a:solidFill>
                  <a:srgbClr val="4B7F9B"/>
                </a:solidFill>
              </a:rPr>
              <a:t> – terapeutický algoritmus pro snižování LDL-cholesterolu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pSp>
        <p:nvGrpSpPr>
          <p:cNvPr id="14" name="Group 42">
            <a:extLst>
              <a:ext uri="{FF2B5EF4-FFF2-40B4-BE49-F238E27FC236}">
                <a16:creationId xmlns:a16="http://schemas.microsoft.com/office/drawing/2014/main" xmlns="" id="{1C5683A7-0AFF-4E3F-B499-556557807383}"/>
              </a:ext>
            </a:extLst>
          </p:cNvPr>
          <p:cNvGrpSpPr/>
          <p:nvPr/>
        </p:nvGrpSpPr>
        <p:grpSpPr>
          <a:xfrm>
            <a:off x="215105" y="2226104"/>
            <a:ext cx="17929895" cy="6858453"/>
            <a:chOff x="0" y="1484069"/>
            <a:chExt cx="11953263" cy="4572302"/>
          </a:xfrm>
        </p:grpSpPr>
        <p:cxnSp>
          <p:nvCxnSpPr>
            <p:cNvPr id="15" name="Straight Connector 43">
              <a:extLst>
                <a:ext uri="{FF2B5EF4-FFF2-40B4-BE49-F238E27FC236}">
                  <a16:creationId xmlns:a16="http://schemas.microsoft.com/office/drawing/2014/main" xmlns="" id="{7C7D09E0-4806-4F04-BBC2-3DEDA2E369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494" y="2525129"/>
              <a:ext cx="1314841" cy="0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4">
              <a:extLst>
                <a:ext uri="{FF2B5EF4-FFF2-40B4-BE49-F238E27FC236}">
                  <a16:creationId xmlns:a16="http://schemas.microsoft.com/office/drawing/2014/main" xmlns="" id="{380CCE25-29E9-4BA9-BF53-42C5C2E143A1}"/>
                </a:ext>
              </a:extLst>
            </p:cNvPr>
            <p:cNvSpPr txBox="1"/>
            <p:nvPr/>
          </p:nvSpPr>
          <p:spPr>
            <a:xfrm>
              <a:off x="175098" y="1484069"/>
              <a:ext cx="2402732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chemeClr val="bg1"/>
                  </a:solidFill>
                </a:rPr>
                <a:t>Vyhodnocení KV rizika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45">
              <a:extLst>
                <a:ext uri="{FF2B5EF4-FFF2-40B4-BE49-F238E27FC236}">
                  <a16:creationId xmlns:a16="http://schemas.microsoft.com/office/drawing/2014/main" xmlns="" id="{C71E2955-4296-42B0-8DEB-88BFBE8B2F13}"/>
                </a:ext>
              </a:extLst>
            </p:cNvPr>
            <p:cNvSpPr txBox="1"/>
            <p:nvPr/>
          </p:nvSpPr>
          <p:spPr>
            <a:xfrm>
              <a:off x="2853852" y="1484069"/>
              <a:ext cx="2402732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chemeClr val="bg1"/>
                  </a:solidFill>
                </a:rPr>
                <a:t>Vstupní hladina</a:t>
              </a:r>
              <a:r>
                <a:rPr lang="en-GB" sz="2100" b="1" dirty="0">
                  <a:solidFill>
                    <a:schemeClr val="bg1"/>
                  </a:solidFill>
                </a:rPr>
                <a:t> LDL-C </a:t>
              </a: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xmlns="" id="{6EE12ED6-9E80-47EF-ABDC-720C9BDEB2F7}"/>
                </a:ext>
              </a:extLst>
            </p:cNvPr>
            <p:cNvSpPr txBox="1"/>
            <p:nvPr/>
          </p:nvSpPr>
          <p:spPr>
            <a:xfrm>
              <a:off x="5504778" y="1484069"/>
              <a:ext cx="2772384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>
                  <a:solidFill>
                    <a:schemeClr val="bg1"/>
                  </a:solidFill>
                </a:rPr>
                <a:t>Indi</a:t>
              </a:r>
              <a:r>
                <a:rPr lang="cs-CZ" sz="2100" b="1" dirty="0" err="1">
                  <a:solidFill>
                    <a:schemeClr val="bg1"/>
                  </a:solidFill>
                </a:rPr>
                <a:t>kace</a:t>
              </a:r>
              <a:r>
                <a:rPr lang="cs-CZ" sz="2100" b="1" dirty="0">
                  <a:solidFill>
                    <a:schemeClr val="bg1"/>
                  </a:solidFill>
                </a:rPr>
                <a:t> pro </a:t>
              </a:r>
              <a:r>
                <a:rPr lang="cs-CZ" sz="2100" b="1" dirty="0" err="1">
                  <a:solidFill>
                    <a:schemeClr val="bg1"/>
                  </a:solidFill>
                </a:rPr>
                <a:t>farmakol.léčbu</a:t>
              </a:r>
              <a:r>
                <a:rPr lang="en-GB" sz="21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xmlns="" id="{314E0DA7-12B9-4A4C-8A15-2D1CCB488CB2}"/>
                </a:ext>
              </a:extLst>
            </p:cNvPr>
            <p:cNvSpPr txBox="1"/>
            <p:nvPr/>
          </p:nvSpPr>
          <p:spPr>
            <a:xfrm>
              <a:off x="8856408" y="1484069"/>
              <a:ext cx="3015980" cy="3064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Změna životního stylu</a:t>
              </a:r>
              <a:endParaRPr lang="en-GB" sz="2100" b="1" dirty="0"/>
            </a:p>
          </p:txBody>
        </p:sp>
        <p:sp>
          <p:nvSpPr>
            <p:cNvPr id="20" name="TextBox 48">
              <a:extLst>
                <a:ext uri="{FF2B5EF4-FFF2-40B4-BE49-F238E27FC236}">
                  <a16:creationId xmlns:a16="http://schemas.microsoft.com/office/drawing/2014/main" xmlns="" id="{43F74F98-EB99-49FD-B120-018163B09553}"/>
                </a:ext>
              </a:extLst>
            </p:cNvPr>
            <p:cNvSpPr txBox="1"/>
            <p:nvPr/>
          </p:nvSpPr>
          <p:spPr>
            <a:xfrm>
              <a:off x="930428" y="2440317"/>
              <a:ext cx="3106975" cy="10215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Modifikace rizikových f.</a:t>
              </a:r>
              <a:r>
                <a:rPr lang="en-GB" sz="2100" b="1" dirty="0"/>
                <a:t>, </a:t>
              </a:r>
              <a:r>
                <a:rPr lang="cs-CZ" sz="2100" b="1" dirty="0" err="1"/>
                <a:t>zobraz.metody</a:t>
              </a:r>
              <a:r>
                <a:rPr lang="cs-CZ" sz="2100" b="1" dirty="0"/>
                <a:t> </a:t>
              </a:r>
              <a:r>
                <a:rPr lang="en-GB" sz="2100" b="1" dirty="0"/>
                <a:t>(sub</a:t>
              </a:r>
              <a:r>
                <a:rPr lang="cs-CZ" sz="2100" b="1" dirty="0"/>
                <a:t>k</a:t>
              </a:r>
              <a:r>
                <a:rPr lang="en-GB" sz="2100" b="1" dirty="0" err="1"/>
                <a:t>linic</a:t>
              </a:r>
              <a:r>
                <a:rPr lang="cs-CZ" sz="2100" b="1" dirty="0" err="1"/>
                <a:t>ká</a:t>
              </a:r>
              <a:r>
                <a:rPr lang="en-GB" sz="2100" b="1" dirty="0"/>
                <a:t> </a:t>
              </a:r>
              <a:r>
                <a:rPr lang="en-GB" sz="2100" b="1" dirty="0" err="1"/>
                <a:t>atero</a:t>
              </a:r>
              <a:r>
                <a:rPr lang="cs-CZ" sz="2100" b="1" dirty="0"/>
                <a:t>skleróza</a:t>
              </a:r>
              <a:r>
                <a:rPr lang="en-GB" sz="2100" b="1" dirty="0"/>
                <a:t>)</a:t>
              </a:r>
            </a:p>
            <a:p>
              <a:pPr algn="ctr"/>
              <a:r>
                <a:rPr lang="cs-CZ" sz="2100" b="1" dirty="0"/>
                <a:t>Rekvalifikace rizika</a:t>
              </a:r>
              <a:r>
                <a:rPr lang="en-GB" sz="2100" b="1" dirty="0"/>
                <a:t>?</a:t>
              </a:r>
            </a:p>
          </p:txBody>
        </p:sp>
        <p:sp>
          <p:nvSpPr>
            <p:cNvPr id="21" name="TextBox 49">
              <a:extLst>
                <a:ext uri="{FF2B5EF4-FFF2-40B4-BE49-F238E27FC236}">
                  <a16:creationId xmlns:a16="http://schemas.microsoft.com/office/drawing/2014/main" xmlns="" id="{09BDEDB0-0E67-4E40-82C9-B3E024928755}"/>
                </a:ext>
              </a:extLst>
            </p:cNvPr>
            <p:cNvSpPr txBox="1"/>
            <p:nvPr/>
          </p:nvSpPr>
          <p:spPr>
            <a:xfrm>
              <a:off x="0" y="2123950"/>
              <a:ext cx="5044951" cy="30646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i="1" dirty="0">
                  <a:solidFill>
                    <a:schemeClr val="accent6"/>
                  </a:solidFill>
                </a:rPr>
                <a:t>U selektovaných pacientů s nízkým a středním rizikem</a:t>
              </a:r>
              <a:endParaRPr lang="en-GB" sz="2100" b="1" i="1" dirty="0">
                <a:solidFill>
                  <a:schemeClr val="accent6"/>
                </a:solidFill>
              </a:endParaRPr>
            </a:p>
          </p:txBody>
        </p:sp>
        <p:sp>
          <p:nvSpPr>
            <p:cNvPr id="22" name="TextBox 50">
              <a:extLst>
                <a:ext uri="{FF2B5EF4-FFF2-40B4-BE49-F238E27FC236}">
                  <a16:creationId xmlns:a16="http://schemas.microsoft.com/office/drawing/2014/main" xmlns="" id="{4DDC3359-E29A-4BB1-8A7B-FACCC7FE7E38}"/>
                </a:ext>
              </a:extLst>
            </p:cNvPr>
            <p:cNvSpPr txBox="1"/>
            <p:nvPr/>
          </p:nvSpPr>
          <p:spPr>
            <a:xfrm>
              <a:off x="4758619" y="2653925"/>
              <a:ext cx="4264702" cy="5448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Maximální tolerovanou dávku nejvíce potentního </a:t>
              </a:r>
              <a:r>
                <a:rPr lang="cs-CZ" sz="2100" b="1" dirty="0" err="1"/>
                <a:t>statinu</a:t>
              </a:r>
              <a:endParaRPr lang="en-GB" sz="2100" b="1" dirty="0"/>
            </a:p>
          </p:txBody>
        </p:sp>
        <p:sp>
          <p:nvSpPr>
            <p:cNvPr id="23" name="TextBox 51">
              <a:extLst>
                <a:ext uri="{FF2B5EF4-FFF2-40B4-BE49-F238E27FC236}">
                  <a16:creationId xmlns:a16="http://schemas.microsoft.com/office/drawing/2014/main" xmlns="" id="{51335D79-EB4E-44F4-9A0F-FEA31D7553E1}"/>
                </a:ext>
              </a:extLst>
            </p:cNvPr>
            <p:cNvSpPr txBox="1"/>
            <p:nvPr/>
          </p:nvSpPr>
          <p:spPr>
            <a:xfrm>
              <a:off x="5504778" y="2068997"/>
              <a:ext cx="2772384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00" b="1" dirty="0" err="1">
                  <a:solidFill>
                    <a:schemeClr val="bg1"/>
                  </a:solidFill>
                </a:rPr>
                <a:t>Defin</a:t>
              </a:r>
              <a:r>
                <a:rPr lang="cs-CZ" sz="2100" b="1" dirty="0" err="1">
                  <a:solidFill>
                    <a:schemeClr val="bg1"/>
                  </a:solidFill>
                </a:rPr>
                <a:t>ovat</a:t>
              </a:r>
              <a:r>
                <a:rPr lang="cs-CZ" sz="2100" b="1" dirty="0">
                  <a:solidFill>
                    <a:schemeClr val="bg1"/>
                  </a:solidFill>
                </a:rPr>
                <a:t> terapeutický cíl</a:t>
              </a:r>
              <a:endParaRPr lang="en-GB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52">
              <a:extLst>
                <a:ext uri="{FF2B5EF4-FFF2-40B4-BE49-F238E27FC236}">
                  <a16:creationId xmlns:a16="http://schemas.microsoft.com/office/drawing/2014/main" xmlns="" id="{98F86EE3-565D-4765-831F-EF850B331158}"/>
                </a:ext>
              </a:extLst>
            </p:cNvPr>
            <p:cNvSpPr txBox="1"/>
            <p:nvPr/>
          </p:nvSpPr>
          <p:spPr>
            <a:xfrm>
              <a:off x="5504777" y="3477216"/>
              <a:ext cx="3055549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chemeClr val="bg1"/>
                  </a:solidFill>
                </a:rPr>
                <a:t>Cílová hladina </a:t>
              </a:r>
              <a:r>
                <a:rPr lang="en-GB" sz="2100" b="1" dirty="0">
                  <a:solidFill>
                    <a:schemeClr val="bg1"/>
                  </a:solidFill>
                </a:rPr>
                <a:t>LDL-C </a:t>
              </a:r>
              <a:r>
                <a:rPr lang="cs-CZ" sz="2100" b="1" dirty="0">
                  <a:solidFill>
                    <a:schemeClr val="bg1"/>
                  </a:solidFill>
                </a:rPr>
                <a:t>dosažena</a:t>
              </a:r>
              <a:r>
                <a:rPr lang="en-GB" sz="21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5" name="TextBox 53">
              <a:extLst>
                <a:ext uri="{FF2B5EF4-FFF2-40B4-BE49-F238E27FC236}">
                  <a16:creationId xmlns:a16="http://schemas.microsoft.com/office/drawing/2014/main" xmlns="" id="{1AF56AA6-D65B-4F4F-8A90-41F6C48CC5F5}"/>
                </a:ext>
              </a:extLst>
            </p:cNvPr>
            <p:cNvSpPr txBox="1"/>
            <p:nvPr/>
          </p:nvSpPr>
          <p:spPr>
            <a:xfrm>
              <a:off x="73572" y="3477216"/>
              <a:ext cx="4894785" cy="54483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cs-CZ" sz="2100" dirty="0"/>
                <a:t>Kontrola </a:t>
              </a:r>
              <a:r>
                <a:rPr lang="cs-CZ" sz="2100" dirty="0" err="1"/>
                <a:t>lipidogramu</a:t>
              </a:r>
              <a:r>
                <a:rPr lang="cs-CZ" sz="2100" dirty="0"/>
                <a:t> 1x ročně,</a:t>
              </a:r>
            </a:p>
            <a:p>
              <a:r>
                <a:rPr lang="cs-CZ" sz="2100" dirty="0"/>
                <a:t>v případě nutnosti častěji</a:t>
              </a:r>
              <a:endParaRPr lang="en-GB" sz="2100" dirty="0"/>
            </a:p>
          </p:txBody>
        </p:sp>
        <p:sp>
          <p:nvSpPr>
            <p:cNvPr id="26" name="TextBox 54">
              <a:extLst>
                <a:ext uri="{FF2B5EF4-FFF2-40B4-BE49-F238E27FC236}">
                  <a16:creationId xmlns:a16="http://schemas.microsoft.com/office/drawing/2014/main" xmlns="" id="{FEC2FD5F-69D8-4943-AC17-17C1BFF2CD81}"/>
                </a:ext>
              </a:extLst>
            </p:cNvPr>
            <p:cNvSpPr txBox="1"/>
            <p:nvPr/>
          </p:nvSpPr>
          <p:spPr>
            <a:xfrm>
              <a:off x="5382980" y="4062144"/>
              <a:ext cx="3015980" cy="3064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Přidat e</a:t>
              </a:r>
              <a:r>
                <a:rPr lang="en-GB" sz="2100" b="1" dirty="0" err="1"/>
                <a:t>zetimib</a:t>
              </a:r>
              <a:endParaRPr lang="en-GB" sz="2100" b="1" dirty="0"/>
            </a:p>
          </p:txBody>
        </p:sp>
        <p:sp>
          <p:nvSpPr>
            <p:cNvPr id="27" name="TextBox 55">
              <a:extLst>
                <a:ext uri="{FF2B5EF4-FFF2-40B4-BE49-F238E27FC236}">
                  <a16:creationId xmlns:a16="http://schemas.microsoft.com/office/drawing/2014/main" xmlns="" id="{C0EC205A-6594-409C-8C95-23AF568A3324}"/>
                </a:ext>
              </a:extLst>
            </p:cNvPr>
            <p:cNvSpPr txBox="1"/>
            <p:nvPr/>
          </p:nvSpPr>
          <p:spPr>
            <a:xfrm>
              <a:off x="5198353" y="4647072"/>
              <a:ext cx="3200604" cy="306467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>
                  <a:solidFill>
                    <a:schemeClr val="bg1"/>
                  </a:solidFill>
                </a:rPr>
                <a:t>Cílová hladina </a:t>
              </a:r>
              <a:r>
                <a:rPr lang="en-GB" sz="2100" b="1" dirty="0">
                  <a:solidFill>
                    <a:schemeClr val="bg1"/>
                  </a:solidFill>
                </a:rPr>
                <a:t>LDL-C </a:t>
              </a:r>
              <a:r>
                <a:rPr lang="cs-CZ" sz="2100" b="1" dirty="0">
                  <a:solidFill>
                    <a:schemeClr val="bg1"/>
                  </a:solidFill>
                </a:rPr>
                <a:t>dosažena</a:t>
              </a:r>
              <a:r>
                <a:rPr lang="en-GB" sz="21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8" name="TextBox 56">
              <a:extLst>
                <a:ext uri="{FF2B5EF4-FFF2-40B4-BE49-F238E27FC236}">
                  <a16:creationId xmlns:a16="http://schemas.microsoft.com/office/drawing/2014/main" xmlns="" id="{858E1A7D-CD3A-4256-ACA6-7647451E1260}"/>
                </a:ext>
              </a:extLst>
            </p:cNvPr>
            <p:cNvSpPr txBox="1"/>
            <p:nvPr/>
          </p:nvSpPr>
          <p:spPr>
            <a:xfrm>
              <a:off x="8856408" y="4661836"/>
              <a:ext cx="3015980" cy="3064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Přidat P</a:t>
              </a:r>
              <a:r>
                <a:rPr lang="en-GB" sz="2100" b="1" dirty="0"/>
                <a:t>CSK9 inhibitor:</a:t>
              </a:r>
            </a:p>
          </p:txBody>
        </p:sp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xmlns="" id="{B3685B33-719B-4F7B-90A3-70FA641BFAF5}"/>
                </a:ext>
              </a:extLst>
            </p:cNvPr>
            <p:cNvSpPr txBox="1"/>
            <p:nvPr/>
          </p:nvSpPr>
          <p:spPr>
            <a:xfrm>
              <a:off x="8789855" y="3521815"/>
              <a:ext cx="3163408" cy="113877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GB" sz="2100" b="1" dirty="0">
                  <a:solidFill>
                    <a:schemeClr val="accent6"/>
                  </a:solidFill>
                </a:rPr>
                <a:t>Se</a:t>
              </a:r>
              <a:r>
                <a:rPr lang="cs-CZ" sz="2100" b="1" dirty="0" err="1">
                  <a:solidFill>
                    <a:schemeClr val="accent6"/>
                  </a:solidFill>
                </a:rPr>
                <a:t>kundární</a:t>
              </a:r>
              <a:r>
                <a:rPr lang="cs-CZ" sz="2100" b="1" dirty="0">
                  <a:solidFill>
                    <a:schemeClr val="accent6"/>
                  </a:solidFill>
                </a:rPr>
                <a:t> prevence</a:t>
              </a:r>
              <a:r>
                <a:rPr lang="en-GB" sz="2100" b="1" dirty="0">
                  <a:solidFill>
                    <a:schemeClr val="accent6"/>
                  </a:solidFill>
                </a:rPr>
                <a:t/>
              </a:r>
              <a:br>
                <a:rPr lang="en-GB" sz="2100" b="1" dirty="0">
                  <a:solidFill>
                    <a:schemeClr val="accent6"/>
                  </a:solidFill>
                </a:rPr>
              </a:br>
              <a:r>
                <a:rPr lang="en-GB" sz="2100" b="1" dirty="0">
                  <a:solidFill>
                    <a:schemeClr val="accent6"/>
                  </a:solidFill>
                </a:rPr>
                <a:t>(</a:t>
              </a:r>
              <a:r>
                <a:rPr lang="cs-CZ" sz="2100" b="1" dirty="0">
                  <a:solidFill>
                    <a:schemeClr val="accent6"/>
                  </a:solidFill>
                </a:rPr>
                <a:t>velmi vysoké riziko</a:t>
              </a:r>
              <a:r>
                <a:rPr lang="en-GB" sz="2100" b="1" dirty="0">
                  <a:solidFill>
                    <a:schemeClr val="accent6"/>
                  </a:solidFill>
                </a:rPr>
                <a:t>)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GB" sz="2100" b="1" dirty="0">
                  <a:solidFill>
                    <a:schemeClr val="accent6"/>
                  </a:solidFill>
                </a:rPr>
                <a:t>Prim</a:t>
              </a:r>
              <a:r>
                <a:rPr lang="cs-CZ" sz="2100" b="1" dirty="0" err="1">
                  <a:solidFill>
                    <a:schemeClr val="accent6"/>
                  </a:solidFill>
                </a:rPr>
                <a:t>ární</a:t>
              </a:r>
              <a:r>
                <a:rPr lang="cs-CZ" sz="2100" b="1" dirty="0">
                  <a:solidFill>
                    <a:schemeClr val="accent6"/>
                  </a:solidFill>
                </a:rPr>
                <a:t> prevence</a:t>
              </a:r>
              <a:r>
                <a:rPr lang="en-GB" sz="2100" b="1" dirty="0">
                  <a:solidFill>
                    <a:schemeClr val="accent6"/>
                  </a:solidFill>
                </a:rPr>
                <a:t>: pa</a:t>
              </a:r>
              <a:r>
                <a:rPr lang="cs-CZ" sz="2100" b="1" dirty="0" err="1">
                  <a:solidFill>
                    <a:schemeClr val="accent6"/>
                  </a:solidFill>
                </a:rPr>
                <a:t>cienti</a:t>
              </a:r>
              <a:r>
                <a:rPr lang="cs-CZ" sz="2100" b="1" dirty="0">
                  <a:solidFill>
                    <a:schemeClr val="accent6"/>
                  </a:solidFill>
                </a:rPr>
                <a:t> s </a:t>
              </a:r>
              <a:r>
                <a:rPr lang="en-GB" sz="2100" b="1" dirty="0">
                  <a:solidFill>
                    <a:schemeClr val="accent6"/>
                  </a:solidFill>
                </a:rPr>
                <a:t>FH a</a:t>
              </a:r>
              <a:r>
                <a:rPr lang="cs-CZ" sz="2100" b="1" dirty="0">
                  <a:solidFill>
                    <a:schemeClr val="accent6"/>
                  </a:solidFill>
                </a:rPr>
                <a:t> dalším velkým rizikovým faktorem (velmi vysoké riziko)</a:t>
              </a:r>
              <a:endParaRPr lang="en-GB" sz="2100" b="1" dirty="0">
                <a:solidFill>
                  <a:schemeClr val="accent6"/>
                </a:solidFill>
              </a:endParaRPr>
            </a:p>
          </p:txBody>
        </p:sp>
        <p:sp>
          <p:nvSpPr>
            <p:cNvPr id="30" name="TextBox 58">
              <a:extLst>
                <a:ext uri="{FF2B5EF4-FFF2-40B4-BE49-F238E27FC236}">
                  <a16:creationId xmlns:a16="http://schemas.microsoft.com/office/drawing/2014/main" xmlns="" id="{73961970-05B7-4DBA-B6E1-6EF0C36730C1}"/>
                </a:ext>
              </a:extLst>
            </p:cNvPr>
            <p:cNvSpPr txBox="1"/>
            <p:nvPr/>
          </p:nvSpPr>
          <p:spPr>
            <a:xfrm>
              <a:off x="5221601" y="5563928"/>
              <a:ext cx="3338738" cy="4924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GB" sz="2100" b="1" dirty="0">
                  <a:solidFill>
                    <a:schemeClr val="accent6"/>
                  </a:solidFill>
                </a:rPr>
                <a:t>Prim</a:t>
              </a:r>
              <a:r>
                <a:rPr lang="cs-CZ" sz="2100" b="1" dirty="0" err="1">
                  <a:solidFill>
                    <a:schemeClr val="accent6"/>
                  </a:solidFill>
                </a:rPr>
                <a:t>ární</a:t>
              </a:r>
              <a:r>
                <a:rPr lang="cs-CZ" sz="2100" b="1" dirty="0">
                  <a:solidFill>
                    <a:schemeClr val="accent6"/>
                  </a:solidFill>
                </a:rPr>
                <a:t> prevence:</a:t>
              </a:r>
              <a:r>
                <a:rPr lang="en-GB" sz="2100" b="1" dirty="0">
                  <a:solidFill>
                    <a:schemeClr val="accent6"/>
                  </a:solidFill>
                </a:rPr>
                <a:t> pa</a:t>
              </a:r>
              <a:r>
                <a:rPr lang="cs-CZ" sz="2100" b="1" dirty="0" err="1">
                  <a:solidFill>
                    <a:schemeClr val="accent6"/>
                  </a:solidFill>
                </a:rPr>
                <a:t>cienti</a:t>
              </a:r>
              <a:r>
                <a:rPr lang="cs-CZ" sz="2100" b="1" dirty="0">
                  <a:solidFill>
                    <a:schemeClr val="accent6"/>
                  </a:solidFill>
                </a:rPr>
                <a:t> ve velmi vysokém riziku bez </a:t>
              </a:r>
              <a:r>
                <a:rPr lang="en-GB" sz="2100" b="1" dirty="0">
                  <a:solidFill>
                    <a:schemeClr val="accent6"/>
                  </a:solidFill>
                </a:rPr>
                <a:t>FH</a:t>
              </a:r>
            </a:p>
          </p:txBody>
        </p:sp>
        <p:sp>
          <p:nvSpPr>
            <p:cNvPr id="31" name="TextBox 59">
              <a:extLst>
                <a:ext uri="{FF2B5EF4-FFF2-40B4-BE49-F238E27FC236}">
                  <a16:creationId xmlns:a16="http://schemas.microsoft.com/office/drawing/2014/main" xmlns="" id="{B4E7DF9E-66E7-402E-8819-4EC6258CFF08}"/>
                </a:ext>
              </a:extLst>
            </p:cNvPr>
            <p:cNvSpPr txBox="1"/>
            <p:nvPr/>
          </p:nvSpPr>
          <p:spPr>
            <a:xfrm>
              <a:off x="5310009" y="5232002"/>
              <a:ext cx="3161923" cy="3064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100" b="1" dirty="0"/>
                <a:t>Zvážit přidání</a:t>
              </a:r>
              <a:r>
                <a:rPr lang="en-GB" sz="2100" b="1" dirty="0"/>
                <a:t> PCSK9 inhibitor</a:t>
              </a:r>
              <a:r>
                <a:rPr lang="cs-CZ" sz="2100" b="1" dirty="0"/>
                <a:t>u</a:t>
              </a:r>
              <a:r>
                <a:rPr lang="en-GB" sz="2100" b="1" dirty="0"/>
                <a:t>:</a:t>
              </a:r>
            </a:p>
          </p:txBody>
        </p:sp>
        <p:sp>
          <p:nvSpPr>
            <p:cNvPr id="32" name="TextBox 60">
              <a:extLst>
                <a:ext uri="{FF2B5EF4-FFF2-40B4-BE49-F238E27FC236}">
                  <a16:creationId xmlns:a16="http://schemas.microsoft.com/office/drawing/2014/main" xmlns="" id="{62DDA7EC-1774-40ED-A61B-9749A8D2EAF0}"/>
                </a:ext>
              </a:extLst>
            </p:cNvPr>
            <p:cNvSpPr txBox="1"/>
            <p:nvPr/>
          </p:nvSpPr>
          <p:spPr>
            <a:xfrm>
              <a:off x="238737" y="4661836"/>
              <a:ext cx="4483640" cy="544830"/>
            </a:xfrm>
            <a:prstGeom prst="round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</a:defRPr>
              </a:lvl1pPr>
            </a:lstStyle>
            <a:p>
              <a:r>
                <a:rPr lang="cs-CZ" sz="2100" dirty="0"/>
                <a:t>Kontrola </a:t>
              </a:r>
              <a:r>
                <a:rPr lang="cs-CZ" sz="2100" dirty="0" err="1"/>
                <a:t>lipidogramu</a:t>
              </a:r>
              <a:r>
                <a:rPr lang="cs-CZ" sz="2100" dirty="0"/>
                <a:t> 1x ročně,</a:t>
              </a:r>
            </a:p>
            <a:p>
              <a:r>
                <a:rPr lang="cs-CZ" sz="2100" dirty="0"/>
                <a:t>v případě nutnosti častěji</a:t>
              </a:r>
              <a:endParaRPr lang="en-GB" sz="2100" dirty="0"/>
            </a:p>
          </p:txBody>
        </p:sp>
        <p:cxnSp>
          <p:nvCxnSpPr>
            <p:cNvPr id="33" name="Straight Connector 61">
              <a:extLst>
                <a:ext uri="{FF2B5EF4-FFF2-40B4-BE49-F238E27FC236}">
                  <a16:creationId xmlns:a16="http://schemas.microsoft.com/office/drawing/2014/main" xmlns="" id="{C527C03A-C877-4751-8080-55E99C7E28EF}"/>
                </a:ext>
              </a:extLst>
            </p:cNvPr>
            <p:cNvCxnSpPr>
              <a:cxnSpLocks/>
              <a:stCxn id="24" idx="2"/>
              <a:endCxn id="26" idx="0"/>
            </p:cNvCxnSpPr>
            <p:nvPr/>
          </p:nvCxnSpPr>
          <p:spPr>
            <a:xfrm flipH="1">
              <a:off x="6890970" y="3783684"/>
              <a:ext cx="141582" cy="278461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2">
              <a:extLst>
                <a:ext uri="{FF2B5EF4-FFF2-40B4-BE49-F238E27FC236}">
                  <a16:creationId xmlns:a16="http://schemas.microsoft.com/office/drawing/2014/main" xmlns="" id="{AE64BFAF-0536-4238-90E4-5C5DFCD2E2FB}"/>
                </a:ext>
              </a:extLst>
            </p:cNvPr>
            <p:cNvCxnSpPr/>
            <p:nvPr/>
          </p:nvCxnSpPr>
          <p:spPr>
            <a:xfrm>
              <a:off x="6890970" y="4417427"/>
              <a:ext cx="0" cy="244409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63">
              <a:extLst>
                <a:ext uri="{FF2B5EF4-FFF2-40B4-BE49-F238E27FC236}">
                  <a16:creationId xmlns:a16="http://schemas.microsoft.com/office/drawing/2014/main" xmlns="" id="{744AFF6A-E82B-4E08-9E2E-0690C9680222}"/>
                </a:ext>
              </a:extLst>
            </p:cNvPr>
            <p:cNvCxnSpPr/>
            <p:nvPr/>
          </p:nvCxnSpPr>
          <p:spPr>
            <a:xfrm>
              <a:off x="6890970" y="5002355"/>
              <a:ext cx="0" cy="244409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64">
              <a:extLst>
                <a:ext uri="{FF2B5EF4-FFF2-40B4-BE49-F238E27FC236}">
                  <a16:creationId xmlns:a16="http://schemas.microsoft.com/office/drawing/2014/main" xmlns="" id="{53BC8F41-2F13-4E34-AA52-188848C4BB9C}"/>
                </a:ext>
              </a:extLst>
            </p:cNvPr>
            <p:cNvCxnSpPr/>
            <p:nvPr/>
          </p:nvCxnSpPr>
          <p:spPr>
            <a:xfrm>
              <a:off x="6890970" y="3257562"/>
              <a:ext cx="0" cy="244409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65">
              <a:extLst>
                <a:ext uri="{FF2B5EF4-FFF2-40B4-BE49-F238E27FC236}">
                  <a16:creationId xmlns:a16="http://schemas.microsoft.com/office/drawing/2014/main" xmlns="" id="{9450A8F0-4068-454D-8C0C-BD6852EAEA9B}"/>
                </a:ext>
              </a:extLst>
            </p:cNvPr>
            <p:cNvCxnSpPr/>
            <p:nvPr/>
          </p:nvCxnSpPr>
          <p:spPr>
            <a:xfrm>
              <a:off x="6890970" y="2409516"/>
              <a:ext cx="0" cy="244409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66">
              <a:extLst>
                <a:ext uri="{FF2B5EF4-FFF2-40B4-BE49-F238E27FC236}">
                  <a16:creationId xmlns:a16="http://schemas.microsoft.com/office/drawing/2014/main" xmlns="" id="{A2DFA323-91B9-48AB-9022-A9317E2C4D78}"/>
                </a:ext>
              </a:extLst>
            </p:cNvPr>
            <p:cNvCxnSpPr/>
            <p:nvPr/>
          </p:nvCxnSpPr>
          <p:spPr>
            <a:xfrm>
              <a:off x="6890970" y="1824588"/>
              <a:ext cx="0" cy="244409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67">
              <a:extLst>
                <a:ext uri="{FF2B5EF4-FFF2-40B4-BE49-F238E27FC236}">
                  <a16:creationId xmlns:a16="http://schemas.microsoft.com/office/drawing/2014/main" xmlns="" id="{4C0310B8-626D-4301-9E29-AE819D255132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>
              <a:off x="4968357" y="3654858"/>
              <a:ext cx="532636" cy="94773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68">
              <a:extLst>
                <a:ext uri="{FF2B5EF4-FFF2-40B4-BE49-F238E27FC236}">
                  <a16:creationId xmlns:a16="http://schemas.microsoft.com/office/drawing/2014/main" xmlns="" id="{FDB19498-5584-4103-AA30-183ECAFE4D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5716" y="4769821"/>
              <a:ext cx="532636" cy="7382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69">
              <a:extLst>
                <a:ext uri="{FF2B5EF4-FFF2-40B4-BE49-F238E27FC236}">
                  <a16:creationId xmlns:a16="http://schemas.microsoft.com/office/drawing/2014/main" xmlns="" id="{F8243CC4-21FC-4D4E-84F7-9C66C1BB2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633" y="4836715"/>
              <a:ext cx="532636" cy="7382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70">
              <a:extLst>
                <a:ext uri="{FF2B5EF4-FFF2-40B4-BE49-F238E27FC236}">
                  <a16:creationId xmlns:a16="http://schemas.microsoft.com/office/drawing/2014/main" xmlns="" id="{D129AD2A-A75C-429F-906B-B552C04C8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633" y="1663066"/>
              <a:ext cx="532636" cy="7382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71">
              <a:extLst>
                <a:ext uri="{FF2B5EF4-FFF2-40B4-BE49-F238E27FC236}">
                  <a16:creationId xmlns:a16="http://schemas.microsoft.com/office/drawing/2014/main" xmlns="" id="{73177769-A38D-4681-846B-3B61B5644D57}"/>
                </a:ext>
              </a:extLst>
            </p:cNvPr>
            <p:cNvCxnSpPr>
              <a:cxnSpLocks/>
            </p:cNvCxnSpPr>
            <p:nvPr/>
          </p:nvCxnSpPr>
          <p:spPr>
            <a:xfrm>
              <a:off x="5251641" y="1670448"/>
              <a:ext cx="285388" cy="0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2">
              <a:extLst>
                <a:ext uri="{FF2B5EF4-FFF2-40B4-BE49-F238E27FC236}">
                  <a16:creationId xmlns:a16="http://schemas.microsoft.com/office/drawing/2014/main" xmlns="" id="{B6D262E7-577C-4743-BDAD-8DC17A589226}"/>
                </a:ext>
              </a:extLst>
            </p:cNvPr>
            <p:cNvCxnSpPr>
              <a:cxnSpLocks/>
            </p:cNvCxnSpPr>
            <p:nvPr/>
          </p:nvCxnSpPr>
          <p:spPr>
            <a:xfrm>
              <a:off x="2583843" y="1670448"/>
              <a:ext cx="285388" cy="0"/>
            </a:xfrm>
            <a:prstGeom prst="line">
              <a:avLst/>
            </a:prstGeom>
            <a:ln w="28575" cap="rnd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77">
              <a:extLst>
                <a:ext uri="{FF2B5EF4-FFF2-40B4-BE49-F238E27FC236}">
                  <a16:creationId xmlns:a16="http://schemas.microsoft.com/office/drawing/2014/main" xmlns="" id="{02FC03F0-D7DB-4F0C-881D-1878D55834B1}"/>
                </a:ext>
              </a:extLst>
            </p:cNvPr>
            <p:cNvSpPr txBox="1"/>
            <p:nvPr/>
          </p:nvSpPr>
          <p:spPr>
            <a:xfrm>
              <a:off x="8289143" y="1653457"/>
              <a:ext cx="532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N</a:t>
              </a:r>
              <a:r>
                <a:rPr lang="cs-CZ" sz="1800" b="1" dirty="0"/>
                <a:t>E</a:t>
              </a:r>
              <a:endParaRPr lang="en-GB" sz="4050" b="1" dirty="0"/>
            </a:p>
          </p:txBody>
        </p:sp>
        <p:sp>
          <p:nvSpPr>
            <p:cNvPr id="46" name="TextBox 82">
              <a:extLst>
                <a:ext uri="{FF2B5EF4-FFF2-40B4-BE49-F238E27FC236}">
                  <a16:creationId xmlns:a16="http://schemas.microsoft.com/office/drawing/2014/main" xmlns="" id="{560FD6F9-4CE1-4EDB-AB1E-9F81C0C2720C}"/>
                </a:ext>
              </a:extLst>
            </p:cNvPr>
            <p:cNvSpPr txBox="1"/>
            <p:nvPr/>
          </p:nvSpPr>
          <p:spPr>
            <a:xfrm>
              <a:off x="4630216" y="4790634"/>
              <a:ext cx="6708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/>
                <a:t>ANO</a:t>
              </a:r>
              <a:endParaRPr lang="en-GB" sz="1800" b="1" dirty="0"/>
            </a:p>
          </p:txBody>
        </p:sp>
        <p:sp>
          <p:nvSpPr>
            <p:cNvPr id="47" name="TextBox 83">
              <a:extLst>
                <a:ext uri="{FF2B5EF4-FFF2-40B4-BE49-F238E27FC236}">
                  <a16:creationId xmlns:a16="http://schemas.microsoft.com/office/drawing/2014/main" xmlns="" id="{203A67CE-8EFB-49DA-9296-431590A5DD8B}"/>
                </a:ext>
              </a:extLst>
            </p:cNvPr>
            <p:cNvSpPr txBox="1"/>
            <p:nvPr/>
          </p:nvSpPr>
          <p:spPr>
            <a:xfrm>
              <a:off x="4899267" y="3738318"/>
              <a:ext cx="6708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/>
                <a:t>ANO</a:t>
              </a:r>
              <a:endParaRPr lang="en-GB" sz="1800" b="1" dirty="0"/>
            </a:p>
          </p:txBody>
        </p:sp>
        <p:sp>
          <p:nvSpPr>
            <p:cNvPr id="48" name="TextBox 84">
              <a:extLst>
                <a:ext uri="{FF2B5EF4-FFF2-40B4-BE49-F238E27FC236}">
                  <a16:creationId xmlns:a16="http://schemas.microsoft.com/office/drawing/2014/main" xmlns="" id="{BA5A458C-F834-4205-9EB1-FE853A0745E4}"/>
                </a:ext>
              </a:extLst>
            </p:cNvPr>
            <p:cNvSpPr txBox="1"/>
            <p:nvPr/>
          </p:nvSpPr>
          <p:spPr>
            <a:xfrm>
              <a:off x="6318600" y="1824586"/>
              <a:ext cx="6708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b="1" dirty="0"/>
                <a:t>ANO</a:t>
              </a:r>
              <a:endParaRPr lang="en-GB" sz="1800" b="1" dirty="0"/>
            </a:p>
          </p:txBody>
        </p:sp>
        <p:sp>
          <p:nvSpPr>
            <p:cNvPr id="49" name="TextBox 85">
              <a:extLst>
                <a:ext uri="{FF2B5EF4-FFF2-40B4-BE49-F238E27FC236}">
                  <a16:creationId xmlns:a16="http://schemas.microsoft.com/office/drawing/2014/main" xmlns="" id="{44CEF7BE-630C-4684-8E2E-16BADAAD08C9}"/>
                </a:ext>
              </a:extLst>
            </p:cNvPr>
            <p:cNvSpPr txBox="1"/>
            <p:nvPr/>
          </p:nvSpPr>
          <p:spPr>
            <a:xfrm>
              <a:off x="8289143" y="4824411"/>
              <a:ext cx="532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N</a:t>
              </a:r>
              <a:r>
                <a:rPr lang="cs-CZ" sz="1800" b="1" dirty="0"/>
                <a:t>E</a:t>
              </a:r>
              <a:endParaRPr lang="en-GB" sz="4050" b="1" dirty="0"/>
            </a:p>
          </p:txBody>
        </p:sp>
        <p:sp>
          <p:nvSpPr>
            <p:cNvPr id="50" name="TextBox 86">
              <a:extLst>
                <a:ext uri="{FF2B5EF4-FFF2-40B4-BE49-F238E27FC236}">
                  <a16:creationId xmlns:a16="http://schemas.microsoft.com/office/drawing/2014/main" xmlns="" id="{2FA1F6D7-B6EF-4943-BFE7-33FFB87EAF49}"/>
                </a:ext>
              </a:extLst>
            </p:cNvPr>
            <p:cNvSpPr txBox="1"/>
            <p:nvPr/>
          </p:nvSpPr>
          <p:spPr>
            <a:xfrm>
              <a:off x="6900601" y="4976811"/>
              <a:ext cx="532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N</a:t>
              </a:r>
              <a:r>
                <a:rPr lang="cs-CZ" sz="1800" b="1" dirty="0"/>
                <a:t>E</a:t>
              </a:r>
              <a:endParaRPr lang="en-GB" sz="4050" b="1" dirty="0"/>
            </a:p>
          </p:txBody>
        </p:sp>
        <p:sp>
          <p:nvSpPr>
            <p:cNvPr id="51" name="TextBox 87">
              <a:extLst>
                <a:ext uri="{FF2B5EF4-FFF2-40B4-BE49-F238E27FC236}">
                  <a16:creationId xmlns:a16="http://schemas.microsoft.com/office/drawing/2014/main" xmlns="" id="{A64F9B7E-6E73-4BE6-89FC-DE1EBEFAD6BB}"/>
                </a:ext>
              </a:extLst>
            </p:cNvPr>
            <p:cNvSpPr txBox="1"/>
            <p:nvPr/>
          </p:nvSpPr>
          <p:spPr>
            <a:xfrm>
              <a:off x="6900601" y="3802048"/>
              <a:ext cx="532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/>
                <a:t>N</a:t>
              </a:r>
              <a:r>
                <a:rPr lang="cs-CZ" sz="1800" b="1" dirty="0"/>
                <a:t>E</a:t>
              </a:r>
              <a:endParaRPr lang="en-GB" sz="4050" b="1" dirty="0"/>
            </a:p>
          </p:txBody>
        </p:sp>
      </p:grpSp>
      <p:cxnSp>
        <p:nvCxnSpPr>
          <p:cNvPr id="52" name="Straight Connector 107">
            <a:extLst>
              <a:ext uri="{FF2B5EF4-FFF2-40B4-BE49-F238E27FC236}">
                <a16:creationId xmlns:a16="http://schemas.microsoft.com/office/drawing/2014/main" xmlns="" id="{1748706F-48FA-47EC-86A9-DC76698A00F8}"/>
              </a:ext>
            </a:extLst>
          </p:cNvPr>
          <p:cNvCxnSpPr>
            <a:cxnSpLocks/>
          </p:cNvCxnSpPr>
          <p:nvPr/>
        </p:nvCxnSpPr>
        <p:spPr>
          <a:xfrm>
            <a:off x="8219605" y="2505673"/>
            <a:ext cx="0" cy="1282022"/>
          </a:xfrm>
          <a:prstGeom prst="line">
            <a:avLst/>
          </a:prstGeom>
          <a:ln w="28575" cap="rnd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>
            <a:extLst>
              <a:ext uri="{FF2B5EF4-FFF2-40B4-BE49-F238E27FC236}">
                <a16:creationId xmlns:a16="http://schemas.microsoft.com/office/drawing/2014/main" xmlns="" id="{642909B5-8E39-481F-B139-5B5E2C5FE3C2}"/>
              </a:ext>
            </a:extLst>
          </p:cNvPr>
          <p:cNvSpPr txBox="1">
            <a:spLocks/>
          </p:cNvSpPr>
          <p:nvPr/>
        </p:nvSpPr>
        <p:spPr>
          <a:xfrm>
            <a:off x="6695728" y="9319964"/>
            <a:ext cx="10801200" cy="517506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/>
              <a:t>Adapted from: Mach F, et al. Eur Heart J 2019. doi:10.1093/</a:t>
            </a:r>
            <a:r>
              <a:rPr lang="en-GB" sz="2000" dirty="0" err="1"/>
              <a:t>eurheartj</a:t>
            </a:r>
            <a:r>
              <a:rPr lang="en-GB" sz="2000" dirty="0"/>
              <a:t>/ehz455. </a:t>
            </a:r>
            <a:r>
              <a:rPr lang="en-GB" sz="2000" dirty="0" err="1"/>
              <a:t>Epub</a:t>
            </a:r>
            <a:r>
              <a:rPr lang="en-GB" sz="2000" dirty="0"/>
              <a:t>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4146651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6373992"/>
            <a:ext cx="640082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6600" dirty="0">
                <a:solidFill>
                  <a:schemeClr val="accent1"/>
                </a:solidFill>
              </a:rPr>
              <a:t>EZETIMIB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" name="Zástupný symbol obrázku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0" name="Freeform 119">
            <a:extLst>
              <a:ext uri="{FF2B5EF4-FFF2-40B4-BE49-F238E27FC236}">
                <a16:creationId xmlns:a16="http://schemas.microsoft.com/office/drawing/2014/main" xmlns="" id="{DCE3FB8D-9DAF-4052-BAA9-1982A1751A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17029" y="4639444"/>
            <a:ext cx="1595561" cy="1592287"/>
          </a:xfrm>
          <a:custGeom>
            <a:avLst/>
            <a:gdLst>
              <a:gd name="T0" fmla="*/ 194 w 206"/>
              <a:gd name="T1" fmla="*/ 50 h 206"/>
              <a:gd name="T2" fmla="*/ 156 w 206"/>
              <a:gd name="T3" fmla="*/ 50 h 206"/>
              <a:gd name="T4" fmla="*/ 156 w 206"/>
              <a:gd name="T5" fmla="*/ 27 h 206"/>
              <a:gd name="T6" fmla="*/ 129 w 206"/>
              <a:gd name="T7" fmla="*/ 0 h 206"/>
              <a:gd name="T8" fmla="*/ 77 w 206"/>
              <a:gd name="T9" fmla="*/ 0 h 206"/>
              <a:gd name="T10" fmla="*/ 50 w 206"/>
              <a:gd name="T11" fmla="*/ 27 h 206"/>
              <a:gd name="T12" fmla="*/ 50 w 206"/>
              <a:gd name="T13" fmla="*/ 50 h 206"/>
              <a:gd name="T14" fmla="*/ 12 w 206"/>
              <a:gd name="T15" fmla="*/ 50 h 206"/>
              <a:gd name="T16" fmla="*/ 0 w 206"/>
              <a:gd name="T17" fmla="*/ 61 h 206"/>
              <a:gd name="T18" fmla="*/ 0 w 206"/>
              <a:gd name="T19" fmla="*/ 195 h 206"/>
              <a:gd name="T20" fmla="*/ 12 w 206"/>
              <a:gd name="T21" fmla="*/ 206 h 206"/>
              <a:gd name="T22" fmla="*/ 13 w 206"/>
              <a:gd name="T23" fmla="*/ 206 h 206"/>
              <a:gd name="T24" fmla="*/ 194 w 206"/>
              <a:gd name="T25" fmla="*/ 206 h 206"/>
              <a:gd name="T26" fmla="*/ 194 w 206"/>
              <a:gd name="T27" fmla="*/ 206 h 206"/>
              <a:gd name="T28" fmla="*/ 206 w 206"/>
              <a:gd name="T29" fmla="*/ 195 h 206"/>
              <a:gd name="T30" fmla="*/ 206 w 206"/>
              <a:gd name="T31" fmla="*/ 61 h 206"/>
              <a:gd name="T32" fmla="*/ 194 w 206"/>
              <a:gd name="T33" fmla="*/ 50 h 206"/>
              <a:gd name="T34" fmla="*/ 69 w 206"/>
              <a:gd name="T35" fmla="*/ 27 h 206"/>
              <a:gd name="T36" fmla="*/ 77 w 206"/>
              <a:gd name="T37" fmla="*/ 19 h 206"/>
              <a:gd name="T38" fmla="*/ 129 w 206"/>
              <a:gd name="T39" fmla="*/ 19 h 206"/>
              <a:gd name="T40" fmla="*/ 137 w 206"/>
              <a:gd name="T41" fmla="*/ 27 h 206"/>
              <a:gd name="T42" fmla="*/ 137 w 206"/>
              <a:gd name="T43" fmla="*/ 50 h 206"/>
              <a:gd name="T44" fmla="*/ 69 w 206"/>
              <a:gd name="T45" fmla="*/ 50 h 206"/>
              <a:gd name="T46" fmla="*/ 69 w 206"/>
              <a:gd name="T47" fmla="*/ 27 h 206"/>
              <a:gd name="T48" fmla="*/ 161 w 206"/>
              <a:gd name="T49" fmla="*/ 148 h 206"/>
              <a:gd name="T50" fmla="*/ 121 w 206"/>
              <a:gd name="T51" fmla="*/ 148 h 206"/>
              <a:gd name="T52" fmla="*/ 121 w 206"/>
              <a:gd name="T53" fmla="*/ 188 h 206"/>
              <a:gd name="T54" fmla="*/ 85 w 206"/>
              <a:gd name="T55" fmla="*/ 188 h 206"/>
              <a:gd name="T56" fmla="*/ 85 w 206"/>
              <a:gd name="T57" fmla="*/ 148 h 206"/>
              <a:gd name="T58" fmla="*/ 45 w 206"/>
              <a:gd name="T59" fmla="*/ 148 h 206"/>
              <a:gd name="T60" fmla="*/ 45 w 206"/>
              <a:gd name="T61" fmla="*/ 112 h 206"/>
              <a:gd name="T62" fmla="*/ 85 w 206"/>
              <a:gd name="T63" fmla="*/ 112 h 206"/>
              <a:gd name="T64" fmla="*/ 85 w 206"/>
              <a:gd name="T65" fmla="*/ 72 h 206"/>
              <a:gd name="T66" fmla="*/ 121 w 206"/>
              <a:gd name="T67" fmla="*/ 72 h 206"/>
              <a:gd name="T68" fmla="*/ 121 w 206"/>
              <a:gd name="T69" fmla="*/ 112 h 206"/>
              <a:gd name="T70" fmla="*/ 161 w 206"/>
              <a:gd name="T71" fmla="*/ 112 h 206"/>
              <a:gd name="T72" fmla="*/ 161 w 206"/>
              <a:gd name="T73" fmla="*/ 14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6" h="206">
                <a:moveTo>
                  <a:pt x="194" y="50"/>
                </a:moveTo>
                <a:cubicBezTo>
                  <a:pt x="156" y="50"/>
                  <a:pt x="156" y="50"/>
                  <a:pt x="156" y="50"/>
                </a:cubicBezTo>
                <a:cubicBezTo>
                  <a:pt x="156" y="27"/>
                  <a:pt x="156" y="27"/>
                  <a:pt x="156" y="27"/>
                </a:cubicBezTo>
                <a:cubicBezTo>
                  <a:pt x="156" y="12"/>
                  <a:pt x="144" y="0"/>
                  <a:pt x="129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62" y="0"/>
                  <a:pt x="50" y="12"/>
                  <a:pt x="50" y="27"/>
                </a:cubicBezTo>
                <a:cubicBezTo>
                  <a:pt x="50" y="50"/>
                  <a:pt x="50" y="50"/>
                  <a:pt x="50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5" y="50"/>
                  <a:pt x="0" y="55"/>
                  <a:pt x="0" y="61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201"/>
                  <a:pt x="5" y="206"/>
                  <a:pt x="12" y="206"/>
                </a:cubicBezTo>
                <a:cubicBezTo>
                  <a:pt x="13" y="206"/>
                  <a:pt x="13" y="206"/>
                  <a:pt x="13" y="206"/>
                </a:cubicBezTo>
                <a:cubicBezTo>
                  <a:pt x="194" y="206"/>
                  <a:pt x="194" y="206"/>
                  <a:pt x="194" y="206"/>
                </a:cubicBezTo>
                <a:cubicBezTo>
                  <a:pt x="194" y="206"/>
                  <a:pt x="194" y="206"/>
                  <a:pt x="194" y="206"/>
                </a:cubicBezTo>
                <a:cubicBezTo>
                  <a:pt x="201" y="206"/>
                  <a:pt x="206" y="201"/>
                  <a:pt x="206" y="195"/>
                </a:cubicBezTo>
                <a:cubicBezTo>
                  <a:pt x="206" y="61"/>
                  <a:pt x="206" y="61"/>
                  <a:pt x="206" y="61"/>
                </a:cubicBezTo>
                <a:cubicBezTo>
                  <a:pt x="206" y="55"/>
                  <a:pt x="201" y="50"/>
                  <a:pt x="194" y="50"/>
                </a:cubicBezTo>
                <a:close/>
                <a:moveTo>
                  <a:pt x="69" y="27"/>
                </a:moveTo>
                <a:cubicBezTo>
                  <a:pt x="69" y="22"/>
                  <a:pt x="73" y="19"/>
                  <a:pt x="77" y="19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33" y="19"/>
                  <a:pt x="137" y="22"/>
                  <a:pt x="137" y="27"/>
                </a:cubicBezTo>
                <a:cubicBezTo>
                  <a:pt x="137" y="50"/>
                  <a:pt x="137" y="50"/>
                  <a:pt x="137" y="50"/>
                </a:cubicBezTo>
                <a:cubicBezTo>
                  <a:pt x="69" y="50"/>
                  <a:pt x="69" y="50"/>
                  <a:pt x="69" y="50"/>
                </a:cubicBezTo>
                <a:lnTo>
                  <a:pt x="69" y="27"/>
                </a:lnTo>
                <a:close/>
                <a:moveTo>
                  <a:pt x="161" y="14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85" y="188"/>
                  <a:pt x="85" y="188"/>
                  <a:pt x="85" y="188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45" y="148"/>
                  <a:pt x="45" y="148"/>
                  <a:pt x="45" y="148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5" y="72"/>
                  <a:pt x="85" y="72"/>
                  <a:pt x="85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112"/>
                  <a:pt x="121" y="112"/>
                  <a:pt x="121" y="112"/>
                </a:cubicBezTo>
                <a:cubicBezTo>
                  <a:pt x="161" y="112"/>
                  <a:pt x="161" y="112"/>
                  <a:pt x="161" y="112"/>
                </a:cubicBezTo>
                <a:lnTo>
                  <a:pt x="161" y="1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20812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32582" y="2077036"/>
            <a:ext cx="12422745" cy="4424333"/>
            <a:chOff x="2184387" y="1872448"/>
            <a:chExt cx="8211486" cy="3283140"/>
          </a:xfrm>
        </p:grpSpPr>
        <p:sp>
          <p:nvSpPr>
            <p:cNvPr id="59" name="Rectangle 63"/>
            <p:cNvSpPr>
              <a:spLocks noChangeArrowheads="1"/>
            </p:cNvSpPr>
            <p:nvPr/>
          </p:nvSpPr>
          <p:spPr bwMode="auto">
            <a:xfrm>
              <a:off x="3184742" y="2123601"/>
              <a:ext cx="3871912" cy="516581"/>
            </a:xfrm>
            <a:prstGeom prst="rect">
              <a:avLst/>
            </a:prstGeom>
            <a:gradFill>
              <a:gsLst>
                <a:gs pos="0">
                  <a:srgbClr val="E6F2F9"/>
                </a:gs>
                <a:gs pos="79000">
                  <a:srgbClr val="F8FBFD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HR: 0.936 (95% CI, 0.89–0.99)</a:t>
              </a:r>
            </a:p>
            <a:p>
              <a:r>
                <a:rPr lang="en-US" altLang="en-US" sz="2400" i="1" dirty="0">
                  <a:solidFill>
                    <a:schemeClr val="accent1">
                      <a:lumMod val="75000"/>
                    </a:schemeClr>
                  </a:solidFill>
                </a:rPr>
                <a:t>P </a:t>
              </a:r>
              <a:r>
                <a:rPr lang="en-US" altLang="en-US" sz="2400" dirty="0">
                  <a:solidFill>
                    <a:schemeClr val="accent1">
                      <a:lumMod val="75000"/>
                    </a:schemeClr>
                  </a:solidFill>
                </a:rPr>
                <a:t>= 0.016 </a:t>
              </a:r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3804604" y="4983188"/>
              <a:ext cx="5178729" cy="1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2100" b="1" dirty="0">
                  <a:solidFill>
                    <a:sysClr val="windowText" lastClr="000000"/>
                  </a:solidFill>
                  <a:latin typeface="+mj-lt"/>
                </a:rPr>
                <a:t>Years Since Randomization</a:t>
              </a:r>
            </a:p>
          </p:txBody>
        </p:sp>
        <p:sp>
          <p:nvSpPr>
            <p:cNvPr id="99" name="Shape 922"/>
            <p:cNvSpPr/>
            <p:nvPr/>
          </p:nvSpPr>
          <p:spPr>
            <a:xfrm rot="16200000">
              <a:off x="971522" y="3085313"/>
              <a:ext cx="2849887" cy="424158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/>
            </a:extLst>
          </p:spPr>
          <p:txBody>
            <a:bodyPr wrap="none" lIns="0" tIns="0" rIns="0" bIns="0" anchor="b" anchorCtr="0">
              <a:spAutoFit/>
            </a:bodyPr>
            <a:lstStyle>
              <a:lvl1pPr algn="ctr" defTabSz="1304925">
                <a:defRPr sz="1600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>
                <a:defRPr/>
              </a:pPr>
              <a:r>
                <a:rPr lang="en-US" sz="2100" b="1" kern="0" dirty="0">
                  <a:latin typeface="+mj-lt"/>
                </a:rPr>
                <a:t> Primary Endpoint Event Rate (%)</a:t>
              </a:r>
              <a:endParaRPr lang="cs-CZ" sz="2100" b="1" kern="0" dirty="0">
                <a:latin typeface="+mj-lt"/>
              </a:endParaRPr>
            </a:p>
            <a:p>
              <a:pPr>
                <a:defRPr/>
              </a:pPr>
              <a:r>
                <a:rPr lang="en-US" sz="2100" i="1" dirty="0"/>
                <a:t>CV death,  stroke, major coronary event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3097023" y="2060665"/>
              <a:ext cx="6473952" cy="1873838"/>
              <a:chOff x="3457126" y="2631709"/>
              <a:chExt cx="86685" cy="1489917"/>
            </a:xfrm>
            <a:noFill/>
          </p:grpSpPr>
          <p:cxnSp>
            <p:nvCxnSpPr>
              <p:cNvPr id="101" name="Straight Connector 100"/>
              <p:cNvCxnSpPr/>
              <p:nvPr/>
            </p:nvCxnSpPr>
            <p:spPr>
              <a:xfrm flipH="1">
                <a:off x="3457126" y="3136848"/>
                <a:ext cx="86685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3457126" y="4121626"/>
                <a:ext cx="86685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3457126" y="3630043"/>
                <a:ext cx="86685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H="1">
                <a:off x="3457126" y="2631709"/>
                <a:ext cx="86685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D3FAACC9-120F-4F2B-800B-69D83BA45B83}"/>
                </a:ext>
              </a:extLst>
            </p:cNvPr>
            <p:cNvGrpSpPr/>
            <p:nvPr/>
          </p:nvGrpSpPr>
          <p:grpSpPr>
            <a:xfrm>
              <a:off x="3091316" y="2053738"/>
              <a:ext cx="6477543" cy="2601322"/>
              <a:chOff x="3375525" y="2202022"/>
              <a:chExt cx="6477543" cy="2601322"/>
            </a:xfrm>
          </p:grpSpPr>
          <p:grpSp>
            <p:nvGrpSpPr>
              <p:cNvPr id="106" name="Group 20"/>
              <p:cNvGrpSpPr>
                <a:grpSpLocks/>
              </p:cNvGrpSpPr>
              <p:nvPr/>
            </p:nvGrpSpPr>
            <p:grpSpPr bwMode="auto">
              <a:xfrm>
                <a:off x="3375525" y="2202022"/>
                <a:ext cx="6477543" cy="2511765"/>
                <a:chOff x="4324401" y="2392911"/>
                <a:chExt cx="2996992" cy="2264931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4326528" y="2392911"/>
                  <a:ext cx="0" cy="226493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4324401" y="4657842"/>
                  <a:ext cx="299699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33"/>
              <p:cNvGrpSpPr>
                <a:grpSpLocks/>
              </p:cNvGrpSpPr>
              <p:nvPr/>
            </p:nvGrpSpPr>
            <p:grpSpPr bwMode="auto">
              <a:xfrm>
                <a:off x="3403254" y="4711904"/>
                <a:ext cx="6388313" cy="91440"/>
                <a:chOff x="3633575" y="4703920"/>
                <a:chExt cx="4043604" cy="94168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4202566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5374019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5951378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516185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7677179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3633575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4779925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7099820" y="4703920"/>
                  <a:ext cx="0" cy="941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xmlns="" id="{B48E561E-D108-414C-AD37-67142DB76A25}"/>
                </a:ext>
              </a:extLst>
            </p:cNvPr>
            <p:cNvGrpSpPr/>
            <p:nvPr/>
          </p:nvGrpSpPr>
          <p:grpSpPr>
            <a:xfrm>
              <a:off x="2781592" y="1963618"/>
              <a:ext cx="165925" cy="2680713"/>
              <a:chOff x="2976249" y="2111902"/>
              <a:chExt cx="165925" cy="2680713"/>
            </a:xfrm>
          </p:grpSpPr>
          <p:sp>
            <p:nvSpPr>
              <p:cNvPr id="119" name="TextBox 43"/>
              <p:cNvSpPr txBox="1">
                <a:spLocks noChangeArrowheads="1"/>
              </p:cNvSpPr>
              <p:nvPr/>
            </p:nvSpPr>
            <p:spPr bwMode="auto">
              <a:xfrm>
                <a:off x="3059213" y="462021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100" dirty="0"/>
                  <a:t>0</a:t>
                </a:r>
              </a:p>
            </p:txBody>
          </p:sp>
          <p:sp>
            <p:nvSpPr>
              <p:cNvPr id="120" name="TextBox 44"/>
              <p:cNvSpPr txBox="1">
                <a:spLocks noChangeArrowheads="1"/>
              </p:cNvSpPr>
              <p:nvPr/>
            </p:nvSpPr>
            <p:spPr bwMode="auto">
              <a:xfrm>
                <a:off x="2976250" y="2111902"/>
                <a:ext cx="165923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100" dirty="0"/>
                  <a:t>40</a:t>
                </a:r>
              </a:p>
            </p:txBody>
          </p:sp>
          <p:sp>
            <p:nvSpPr>
              <p:cNvPr id="121" name="TextBox 45"/>
              <p:cNvSpPr txBox="1">
                <a:spLocks noChangeArrowheads="1"/>
              </p:cNvSpPr>
              <p:nvPr/>
            </p:nvSpPr>
            <p:spPr bwMode="auto">
              <a:xfrm>
                <a:off x="2976249" y="2778608"/>
                <a:ext cx="165923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100" dirty="0"/>
                  <a:t>30</a:t>
                </a:r>
              </a:p>
            </p:txBody>
          </p:sp>
          <p:sp>
            <p:nvSpPr>
              <p:cNvPr id="122" name="TextBox 46"/>
              <p:cNvSpPr txBox="1">
                <a:spLocks noChangeArrowheads="1"/>
              </p:cNvSpPr>
              <p:nvPr/>
            </p:nvSpPr>
            <p:spPr bwMode="auto">
              <a:xfrm>
                <a:off x="2976249" y="3995900"/>
                <a:ext cx="165923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100" dirty="0"/>
                  <a:t>10</a:t>
                </a:r>
              </a:p>
            </p:txBody>
          </p:sp>
          <p:sp>
            <p:nvSpPr>
              <p:cNvPr id="123" name="TextBox 47"/>
              <p:cNvSpPr txBox="1">
                <a:spLocks noChangeArrowheads="1"/>
              </p:cNvSpPr>
              <p:nvPr/>
            </p:nvSpPr>
            <p:spPr bwMode="auto">
              <a:xfrm>
                <a:off x="2976249" y="3387254"/>
                <a:ext cx="165923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/>
                <a:r>
                  <a:rPr lang="en-US" altLang="en-US" sz="2100" dirty="0"/>
                  <a:t>20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6837B108-8333-4A7C-AF4F-E1DD4693A9F0}"/>
                </a:ext>
              </a:extLst>
            </p:cNvPr>
            <p:cNvGrpSpPr/>
            <p:nvPr/>
          </p:nvGrpSpPr>
          <p:grpSpPr>
            <a:xfrm>
              <a:off x="3071664" y="4708405"/>
              <a:ext cx="6483368" cy="172400"/>
              <a:chOff x="3355873" y="4888585"/>
              <a:chExt cx="6483368" cy="172400"/>
            </a:xfrm>
          </p:grpSpPr>
          <p:sp>
            <p:nvSpPr>
              <p:cNvPr id="125" name="TextBox 49"/>
              <p:cNvSpPr txBox="1">
                <a:spLocks noChangeArrowheads="1"/>
              </p:cNvSpPr>
              <p:nvPr/>
            </p:nvSpPr>
            <p:spPr bwMode="auto">
              <a:xfrm>
                <a:off x="3355873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0</a:t>
                </a:r>
              </a:p>
            </p:txBody>
          </p:sp>
          <p:sp>
            <p:nvSpPr>
              <p:cNvPr id="126" name="TextBox 50"/>
              <p:cNvSpPr txBox="1">
                <a:spLocks noChangeArrowheads="1"/>
              </p:cNvSpPr>
              <p:nvPr/>
            </p:nvSpPr>
            <p:spPr bwMode="auto">
              <a:xfrm>
                <a:off x="4256598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1</a:t>
                </a:r>
              </a:p>
            </p:txBody>
          </p:sp>
          <p:sp>
            <p:nvSpPr>
              <p:cNvPr id="127" name="TextBox 51"/>
              <p:cNvSpPr txBox="1">
                <a:spLocks noChangeArrowheads="1"/>
              </p:cNvSpPr>
              <p:nvPr/>
            </p:nvSpPr>
            <p:spPr bwMode="auto">
              <a:xfrm>
                <a:off x="5174126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2</a:t>
                </a:r>
              </a:p>
            </p:txBody>
          </p:sp>
          <p:sp>
            <p:nvSpPr>
              <p:cNvPr id="128" name="TextBox 52"/>
              <p:cNvSpPr txBox="1">
                <a:spLocks noChangeArrowheads="1"/>
              </p:cNvSpPr>
              <p:nvPr/>
            </p:nvSpPr>
            <p:spPr bwMode="auto">
              <a:xfrm>
                <a:off x="7917027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5</a:t>
                </a:r>
              </a:p>
            </p:txBody>
          </p:sp>
          <p:sp>
            <p:nvSpPr>
              <p:cNvPr id="129" name="TextBox 53"/>
              <p:cNvSpPr txBox="1">
                <a:spLocks noChangeArrowheads="1"/>
              </p:cNvSpPr>
              <p:nvPr/>
            </p:nvSpPr>
            <p:spPr bwMode="auto">
              <a:xfrm>
                <a:off x="8837878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6</a:t>
                </a:r>
              </a:p>
            </p:txBody>
          </p:sp>
          <p:sp>
            <p:nvSpPr>
              <p:cNvPr id="130" name="TextBox 54"/>
              <p:cNvSpPr txBox="1">
                <a:spLocks noChangeArrowheads="1"/>
              </p:cNvSpPr>
              <p:nvPr/>
            </p:nvSpPr>
            <p:spPr bwMode="auto">
              <a:xfrm>
                <a:off x="9756280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7</a:t>
                </a:r>
              </a:p>
            </p:txBody>
          </p:sp>
          <p:sp>
            <p:nvSpPr>
              <p:cNvPr id="131" name="TextBox 55"/>
              <p:cNvSpPr txBox="1">
                <a:spLocks noChangeArrowheads="1"/>
              </p:cNvSpPr>
              <p:nvPr/>
            </p:nvSpPr>
            <p:spPr bwMode="auto">
              <a:xfrm>
                <a:off x="6107510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3</a:t>
                </a:r>
              </a:p>
            </p:txBody>
          </p:sp>
          <p:sp>
            <p:nvSpPr>
              <p:cNvPr id="132" name="TextBox 56"/>
              <p:cNvSpPr txBox="1">
                <a:spLocks noChangeArrowheads="1"/>
              </p:cNvSpPr>
              <p:nvPr/>
            </p:nvSpPr>
            <p:spPr bwMode="auto">
              <a:xfrm>
                <a:off x="7021735" y="4888585"/>
                <a:ext cx="82961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100" dirty="0"/>
                  <a:t>4</a:t>
                </a:r>
              </a:p>
            </p:txBody>
          </p:sp>
        </p:grpSp>
        <p:sp>
          <p:nvSpPr>
            <p:cNvPr id="133" name="Freeform 7"/>
            <p:cNvSpPr>
              <a:spLocks/>
            </p:cNvSpPr>
            <p:nvPr/>
          </p:nvSpPr>
          <p:spPr bwMode="auto">
            <a:xfrm>
              <a:off x="3142183" y="2396165"/>
              <a:ext cx="6388311" cy="2174981"/>
            </a:xfrm>
            <a:custGeom>
              <a:avLst/>
              <a:gdLst>
                <a:gd name="T0" fmla="*/ 10 w 911"/>
                <a:gd name="T1" fmla="*/ 507 h 545"/>
                <a:gd name="T2" fmla="*/ 18 w 911"/>
                <a:gd name="T3" fmla="*/ 489 h 545"/>
                <a:gd name="T4" fmla="*/ 24 w 911"/>
                <a:gd name="T5" fmla="*/ 465 h 545"/>
                <a:gd name="T6" fmla="*/ 34 w 911"/>
                <a:gd name="T7" fmla="*/ 445 h 545"/>
                <a:gd name="T8" fmla="*/ 41 w 911"/>
                <a:gd name="T9" fmla="*/ 430 h 545"/>
                <a:gd name="T10" fmla="*/ 47 w 911"/>
                <a:gd name="T11" fmla="*/ 416 h 545"/>
                <a:gd name="T12" fmla="*/ 61 w 911"/>
                <a:gd name="T13" fmla="*/ 401 h 545"/>
                <a:gd name="T14" fmla="*/ 73 w 911"/>
                <a:gd name="T15" fmla="*/ 387 h 545"/>
                <a:gd name="T16" fmla="*/ 82 w 911"/>
                <a:gd name="T17" fmla="*/ 378 h 545"/>
                <a:gd name="T18" fmla="*/ 89 w 911"/>
                <a:gd name="T19" fmla="*/ 371 h 545"/>
                <a:gd name="T20" fmla="*/ 98 w 911"/>
                <a:gd name="T21" fmla="*/ 361 h 545"/>
                <a:gd name="T22" fmla="*/ 109 w 911"/>
                <a:gd name="T23" fmla="*/ 354 h 545"/>
                <a:gd name="T24" fmla="*/ 122 w 911"/>
                <a:gd name="T25" fmla="*/ 345 h 545"/>
                <a:gd name="T26" fmla="*/ 130 w 911"/>
                <a:gd name="T27" fmla="*/ 330 h 545"/>
                <a:gd name="T28" fmla="*/ 142 w 911"/>
                <a:gd name="T29" fmla="*/ 323 h 545"/>
                <a:gd name="T30" fmla="*/ 148 w 911"/>
                <a:gd name="T31" fmla="*/ 314 h 545"/>
                <a:gd name="T32" fmla="*/ 161 w 911"/>
                <a:gd name="T33" fmla="*/ 308 h 545"/>
                <a:gd name="T34" fmla="*/ 172 w 911"/>
                <a:gd name="T35" fmla="*/ 299 h 545"/>
                <a:gd name="T36" fmla="*/ 186 w 911"/>
                <a:gd name="T37" fmla="*/ 291 h 545"/>
                <a:gd name="T38" fmla="*/ 199 w 911"/>
                <a:gd name="T39" fmla="*/ 281 h 545"/>
                <a:gd name="T40" fmla="*/ 215 w 911"/>
                <a:gd name="T41" fmla="*/ 274 h 545"/>
                <a:gd name="T42" fmla="*/ 230 w 911"/>
                <a:gd name="T43" fmla="*/ 265 h 545"/>
                <a:gd name="T44" fmla="*/ 248 w 911"/>
                <a:gd name="T45" fmla="*/ 258 h 545"/>
                <a:gd name="T46" fmla="*/ 265 w 911"/>
                <a:gd name="T47" fmla="*/ 248 h 545"/>
                <a:gd name="T48" fmla="*/ 282 w 911"/>
                <a:gd name="T49" fmla="*/ 241 h 545"/>
                <a:gd name="T50" fmla="*/ 297 w 911"/>
                <a:gd name="T51" fmla="*/ 233 h 545"/>
                <a:gd name="T52" fmla="*/ 315 w 911"/>
                <a:gd name="T53" fmla="*/ 226 h 545"/>
                <a:gd name="T54" fmla="*/ 331 w 911"/>
                <a:gd name="T55" fmla="*/ 217 h 545"/>
                <a:gd name="T56" fmla="*/ 356 w 911"/>
                <a:gd name="T57" fmla="*/ 211 h 545"/>
                <a:gd name="T58" fmla="*/ 372 w 911"/>
                <a:gd name="T59" fmla="*/ 203 h 545"/>
                <a:gd name="T60" fmla="*/ 389 w 911"/>
                <a:gd name="T61" fmla="*/ 196 h 545"/>
                <a:gd name="T62" fmla="*/ 400 w 911"/>
                <a:gd name="T63" fmla="*/ 188 h 545"/>
                <a:gd name="T64" fmla="*/ 419 w 911"/>
                <a:gd name="T65" fmla="*/ 180 h 545"/>
                <a:gd name="T66" fmla="*/ 432 w 911"/>
                <a:gd name="T67" fmla="*/ 172 h 545"/>
                <a:gd name="T68" fmla="*/ 452 w 911"/>
                <a:gd name="T69" fmla="*/ 165 h 545"/>
                <a:gd name="T70" fmla="*/ 467 w 911"/>
                <a:gd name="T71" fmla="*/ 156 h 545"/>
                <a:gd name="T72" fmla="*/ 491 w 911"/>
                <a:gd name="T73" fmla="*/ 149 h 545"/>
                <a:gd name="T74" fmla="*/ 504 w 911"/>
                <a:gd name="T75" fmla="*/ 139 h 545"/>
                <a:gd name="T76" fmla="*/ 526 w 911"/>
                <a:gd name="T77" fmla="*/ 132 h 545"/>
                <a:gd name="T78" fmla="*/ 543 w 911"/>
                <a:gd name="T79" fmla="*/ 122 h 545"/>
                <a:gd name="T80" fmla="*/ 567 w 911"/>
                <a:gd name="T81" fmla="*/ 115 h 545"/>
                <a:gd name="T82" fmla="*/ 587 w 911"/>
                <a:gd name="T83" fmla="*/ 106 h 545"/>
                <a:gd name="T84" fmla="*/ 612 w 911"/>
                <a:gd name="T85" fmla="*/ 100 h 545"/>
                <a:gd name="T86" fmla="*/ 633 w 911"/>
                <a:gd name="T87" fmla="*/ 91 h 545"/>
                <a:gd name="T88" fmla="*/ 661 w 911"/>
                <a:gd name="T89" fmla="*/ 86 h 545"/>
                <a:gd name="T90" fmla="*/ 680 w 911"/>
                <a:gd name="T91" fmla="*/ 79 h 545"/>
                <a:gd name="T92" fmla="*/ 694 w 911"/>
                <a:gd name="T93" fmla="*/ 74 h 545"/>
                <a:gd name="T94" fmla="*/ 712 w 911"/>
                <a:gd name="T95" fmla="*/ 67 h 545"/>
                <a:gd name="T96" fmla="*/ 743 w 911"/>
                <a:gd name="T97" fmla="*/ 62 h 545"/>
                <a:gd name="T98" fmla="*/ 761 w 911"/>
                <a:gd name="T99" fmla="*/ 53 h 545"/>
                <a:gd name="T100" fmla="*/ 784 w 911"/>
                <a:gd name="T101" fmla="*/ 48 h 545"/>
                <a:gd name="T102" fmla="*/ 797 w 911"/>
                <a:gd name="T103" fmla="*/ 40 h 545"/>
                <a:gd name="T104" fmla="*/ 821 w 911"/>
                <a:gd name="T105" fmla="*/ 33 h 545"/>
                <a:gd name="T106" fmla="*/ 842 w 911"/>
                <a:gd name="T107" fmla="*/ 24 h 545"/>
                <a:gd name="T108" fmla="*/ 868 w 911"/>
                <a:gd name="T109" fmla="*/ 18 h 545"/>
                <a:gd name="T110" fmla="*/ 888 w 911"/>
                <a:gd name="T111" fmla="*/ 10 h 545"/>
                <a:gd name="T112" fmla="*/ 908 w 911"/>
                <a:gd name="T113" fmla="*/ 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11" h="545">
                  <a:moveTo>
                    <a:pt x="0" y="545"/>
                  </a:moveTo>
                  <a:cubicBezTo>
                    <a:pt x="0" y="545"/>
                    <a:pt x="0" y="536"/>
                    <a:pt x="1" y="536"/>
                  </a:cubicBezTo>
                  <a:cubicBezTo>
                    <a:pt x="1" y="535"/>
                    <a:pt x="4" y="523"/>
                    <a:pt x="4" y="523"/>
                  </a:cubicBezTo>
                  <a:cubicBezTo>
                    <a:pt x="8" y="519"/>
                    <a:pt x="8" y="519"/>
                    <a:pt x="8" y="519"/>
                  </a:cubicBezTo>
                  <a:cubicBezTo>
                    <a:pt x="9" y="515"/>
                    <a:pt x="9" y="515"/>
                    <a:pt x="9" y="515"/>
                  </a:cubicBezTo>
                  <a:cubicBezTo>
                    <a:pt x="9" y="511"/>
                    <a:pt x="9" y="511"/>
                    <a:pt x="9" y="511"/>
                  </a:cubicBezTo>
                  <a:cubicBezTo>
                    <a:pt x="10" y="507"/>
                    <a:pt x="10" y="507"/>
                    <a:pt x="10" y="507"/>
                  </a:cubicBezTo>
                  <a:cubicBezTo>
                    <a:pt x="12" y="507"/>
                    <a:pt x="12" y="507"/>
                    <a:pt x="12" y="507"/>
                  </a:cubicBezTo>
                  <a:cubicBezTo>
                    <a:pt x="12" y="502"/>
                    <a:pt x="12" y="502"/>
                    <a:pt x="12" y="502"/>
                  </a:cubicBezTo>
                  <a:cubicBezTo>
                    <a:pt x="14" y="501"/>
                    <a:pt x="14" y="501"/>
                    <a:pt x="14" y="501"/>
                  </a:cubicBezTo>
                  <a:cubicBezTo>
                    <a:pt x="14" y="495"/>
                    <a:pt x="14" y="495"/>
                    <a:pt x="14" y="495"/>
                  </a:cubicBezTo>
                  <a:cubicBezTo>
                    <a:pt x="16" y="494"/>
                    <a:pt x="16" y="494"/>
                    <a:pt x="16" y="494"/>
                  </a:cubicBezTo>
                  <a:cubicBezTo>
                    <a:pt x="16" y="489"/>
                    <a:pt x="16" y="489"/>
                    <a:pt x="16" y="489"/>
                  </a:cubicBezTo>
                  <a:cubicBezTo>
                    <a:pt x="18" y="489"/>
                    <a:pt x="18" y="489"/>
                    <a:pt x="18" y="489"/>
                  </a:cubicBezTo>
                  <a:cubicBezTo>
                    <a:pt x="18" y="484"/>
                    <a:pt x="18" y="484"/>
                    <a:pt x="18" y="484"/>
                  </a:cubicBezTo>
                  <a:cubicBezTo>
                    <a:pt x="19" y="482"/>
                    <a:pt x="19" y="482"/>
                    <a:pt x="19" y="482"/>
                  </a:cubicBezTo>
                  <a:cubicBezTo>
                    <a:pt x="19" y="479"/>
                    <a:pt x="19" y="479"/>
                    <a:pt x="19" y="479"/>
                  </a:cubicBezTo>
                  <a:cubicBezTo>
                    <a:pt x="22" y="479"/>
                    <a:pt x="22" y="479"/>
                    <a:pt x="22" y="479"/>
                  </a:cubicBezTo>
                  <a:cubicBezTo>
                    <a:pt x="22" y="471"/>
                    <a:pt x="22" y="471"/>
                    <a:pt x="22" y="471"/>
                  </a:cubicBezTo>
                  <a:cubicBezTo>
                    <a:pt x="24" y="471"/>
                    <a:pt x="24" y="471"/>
                    <a:pt x="24" y="471"/>
                  </a:cubicBezTo>
                  <a:cubicBezTo>
                    <a:pt x="24" y="465"/>
                    <a:pt x="24" y="465"/>
                    <a:pt x="24" y="465"/>
                  </a:cubicBezTo>
                  <a:cubicBezTo>
                    <a:pt x="27" y="465"/>
                    <a:pt x="27" y="465"/>
                    <a:pt x="27" y="465"/>
                  </a:cubicBezTo>
                  <a:cubicBezTo>
                    <a:pt x="27" y="459"/>
                    <a:pt x="27" y="459"/>
                    <a:pt x="27" y="459"/>
                  </a:cubicBezTo>
                  <a:cubicBezTo>
                    <a:pt x="31" y="459"/>
                    <a:pt x="31" y="459"/>
                    <a:pt x="31" y="459"/>
                  </a:cubicBezTo>
                  <a:cubicBezTo>
                    <a:pt x="31" y="452"/>
                    <a:pt x="31" y="452"/>
                    <a:pt x="31" y="452"/>
                  </a:cubicBezTo>
                  <a:cubicBezTo>
                    <a:pt x="33" y="452"/>
                    <a:pt x="33" y="452"/>
                    <a:pt x="33" y="452"/>
                  </a:cubicBezTo>
                  <a:cubicBezTo>
                    <a:pt x="33" y="447"/>
                    <a:pt x="33" y="447"/>
                    <a:pt x="33" y="447"/>
                  </a:cubicBezTo>
                  <a:cubicBezTo>
                    <a:pt x="34" y="445"/>
                    <a:pt x="34" y="445"/>
                    <a:pt x="34" y="445"/>
                  </a:cubicBezTo>
                  <a:cubicBezTo>
                    <a:pt x="34" y="442"/>
                    <a:pt x="34" y="442"/>
                    <a:pt x="34" y="442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6" y="438"/>
                    <a:pt x="36" y="438"/>
                    <a:pt x="36" y="438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40" y="434"/>
                    <a:pt x="40" y="434"/>
                    <a:pt x="40" y="434"/>
                  </a:cubicBezTo>
                  <a:cubicBezTo>
                    <a:pt x="40" y="430"/>
                    <a:pt x="40" y="430"/>
                    <a:pt x="40" y="430"/>
                  </a:cubicBezTo>
                  <a:cubicBezTo>
                    <a:pt x="41" y="430"/>
                    <a:pt x="41" y="430"/>
                    <a:pt x="41" y="430"/>
                  </a:cubicBezTo>
                  <a:cubicBezTo>
                    <a:pt x="41" y="428"/>
                    <a:pt x="41" y="428"/>
                    <a:pt x="41" y="428"/>
                  </a:cubicBezTo>
                  <a:cubicBezTo>
                    <a:pt x="43" y="428"/>
                    <a:pt x="43" y="428"/>
                    <a:pt x="43" y="428"/>
                  </a:cubicBezTo>
                  <a:cubicBezTo>
                    <a:pt x="43" y="428"/>
                    <a:pt x="42" y="424"/>
                    <a:pt x="43" y="424"/>
                  </a:cubicBezTo>
                  <a:cubicBezTo>
                    <a:pt x="43" y="424"/>
                    <a:pt x="46" y="424"/>
                    <a:pt x="46" y="424"/>
                  </a:cubicBezTo>
                  <a:cubicBezTo>
                    <a:pt x="46" y="421"/>
                    <a:pt x="46" y="421"/>
                    <a:pt x="46" y="421"/>
                  </a:cubicBezTo>
                  <a:cubicBezTo>
                    <a:pt x="47" y="420"/>
                    <a:pt x="47" y="420"/>
                    <a:pt x="47" y="420"/>
                  </a:cubicBezTo>
                  <a:cubicBezTo>
                    <a:pt x="47" y="416"/>
                    <a:pt x="47" y="416"/>
                    <a:pt x="47" y="416"/>
                  </a:cubicBezTo>
                  <a:cubicBezTo>
                    <a:pt x="50" y="416"/>
                    <a:pt x="50" y="416"/>
                    <a:pt x="50" y="416"/>
                  </a:cubicBezTo>
                  <a:cubicBezTo>
                    <a:pt x="50" y="416"/>
                    <a:pt x="53" y="414"/>
                    <a:pt x="52" y="414"/>
                  </a:cubicBezTo>
                  <a:cubicBezTo>
                    <a:pt x="51" y="413"/>
                    <a:pt x="52" y="409"/>
                    <a:pt x="52" y="409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6" y="405"/>
                    <a:pt x="56" y="405"/>
                    <a:pt x="56" y="405"/>
                  </a:cubicBezTo>
                  <a:cubicBezTo>
                    <a:pt x="61" y="405"/>
                    <a:pt x="61" y="405"/>
                    <a:pt x="61" y="405"/>
                  </a:cubicBezTo>
                  <a:cubicBezTo>
                    <a:pt x="61" y="401"/>
                    <a:pt x="61" y="401"/>
                    <a:pt x="61" y="401"/>
                  </a:cubicBezTo>
                  <a:cubicBezTo>
                    <a:pt x="65" y="401"/>
                    <a:pt x="65" y="401"/>
                    <a:pt x="65" y="401"/>
                  </a:cubicBezTo>
                  <a:cubicBezTo>
                    <a:pt x="65" y="395"/>
                    <a:pt x="65" y="395"/>
                    <a:pt x="65" y="395"/>
                  </a:cubicBezTo>
                  <a:cubicBezTo>
                    <a:pt x="68" y="395"/>
                    <a:pt x="68" y="395"/>
                    <a:pt x="68" y="395"/>
                  </a:cubicBezTo>
                  <a:cubicBezTo>
                    <a:pt x="68" y="391"/>
                    <a:pt x="68" y="391"/>
                    <a:pt x="68" y="391"/>
                  </a:cubicBezTo>
                  <a:cubicBezTo>
                    <a:pt x="70" y="391"/>
                    <a:pt x="70" y="391"/>
                    <a:pt x="70" y="391"/>
                  </a:cubicBezTo>
                  <a:cubicBezTo>
                    <a:pt x="70" y="387"/>
                    <a:pt x="70" y="387"/>
                    <a:pt x="70" y="387"/>
                  </a:cubicBezTo>
                  <a:cubicBezTo>
                    <a:pt x="73" y="387"/>
                    <a:pt x="73" y="387"/>
                    <a:pt x="73" y="387"/>
                  </a:cubicBezTo>
                  <a:cubicBezTo>
                    <a:pt x="73" y="385"/>
                    <a:pt x="73" y="385"/>
                    <a:pt x="73" y="385"/>
                  </a:cubicBezTo>
                  <a:cubicBezTo>
                    <a:pt x="77" y="385"/>
                    <a:pt x="77" y="385"/>
                    <a:pt x="77" y="385"/>
                  </a:cubicBezTo>
                  <a:cubicBezTo>
                    <a:pt x="77" y="385"/>
                    <a:pt x="76" y="382"/>
                    <a:pt x="77" y="382"/>
                  </a:cubicBezTo>
                  <a:cubicBezTo>
                    <a:pt x="77" y="382"/>
                    <a:pt x="79" y="382"/>
                    <a:pt x="79" y="382"/>
                  </a:cubicBezTo>
                  <a:cubicBezTo>
                    <a:pt x="79" y="380"/>
                    <a:pt x="79" y="380"/>
                    <a:pt x="79" y="380"/>
                  </a:cubicBezTo>
                  <a:cubicBezTo>
                    <a:pt x="82" y="380"/>
                    <a:pt x="82" y="380"/>
                    <a:pt x="82" y="380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83" y="376"/>
                    <a:pt x="83" y="376"/>
                    <a:pt x="83" y="376"/>
                  </a:cubicBezTo>
                  <a:cubicBezTo>
                    <a:pt x="85" y="376"/>
                    <a:pt x="85" y="376"/>
                    <a:pt x="85" y="376"/>
                  </a:cubicBezTo>
                  <a:cubicBezTo>
                    <a:pt x="85" y="376"/>
                    <a:pt x="85" y="374"/>
                    <a:pt x="85" y="374"/>
                  </a:cubicBezTo>
                  <a:cubicBezTo>
                    <a:pt x="86" y="374"/>
                    <a:pt x="87" y="374"/>
                    <a:pt x="87" y="374"/>
                  </a:cubicBezTo>
                  <a:cubicBezTo>
                    <a:pt x="87" y="371"/>
                    <a:pt x="87" y="371"/>
                    <a:pt x="87" y="371"/>
                  </a:cubicBezTo>
                  <a:cubicBezTo>
                    <a:pt x="89" y="371"/>
                    <a:pt x="89" y="371"/>
                    <a:pt x="89" y="371"/>
                  </a:cubicBezTo>
                  <a:cubicBezTo>
                    <a:pt x="89" y="368"/>
                    <a:pt x="89" y="368"/>
                    <a:pt x="89" y="368"/>
                  </a:cubicBezTo>
                  <a:cubicBezTo>
                    <a:pt x="93" y="368"/>
                    <a:pt x="93" y="368"/>
                    <a:pt x="93" y="368"/>
                  </a:cubicBezTo>
                  <a:cubicBezTo>
                    <a:pt x="93" y="366"/>
                    <a:pt x="93" y="366"/>
                    <a:pt x="93" y="366"/>
                  </a:cubicBezTo>
                  <a:cubicBezTo>
                    <a:pt x="95" y="366"/>
                    <a:pt x="95" y="366"/>
                    <a:pt x="95" y="366"/>
                  </a:cubicBezTo>
                  <a:cubicBezTo>
                    <a:pt x="95" y="363"/>
                    <a:pt x="95" y="363"/>
                    <a:pt x="95" y="36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100" y="361"/>
                    <a:pt x="100" y="361"/>
                    <a:pt x="100" y="361"/>
                  </a:cubicBezTo>
                  <a:cubicBezTo>
                    <a:pt x="100" y="359"/>
                    <a:pt x="100" y="359"/>
                    <a:pt x="100" y="359"/>
                  </a:cubicBezTo>
                  <a:cubicBezTo>
                    <a:pt x="103" y="359"/>
                    <a:pt x="103" y="359"/>
                    <a:pt x="103" y="359"/>
                  </a:cubicBezTo>
                  <a:cubicBezTo>
                    <a:pt x="103" y="357"/>
                    <a:pt x="103" y="357"/>
                    <a:pt x="103" y="357"/>
                  </a:cubicBezTo>
                  <a:cubicBezTo>
                    <a:pt x="106" y="357"/>
                    <a:pt x="106" y="357"/>
                    <a:pt x="106" y="357"/>
                  </a:cubicBezTo>
                  <a:cubicBezTo>
                    <a:pt x="106" y="357"/>
                    <a:pt x="106" y="354"/>
                    <a:pt x="106" y="354"/>
                  </a:cubicBezTo>
                  <a:cubicBezTo>
                    <a:pt x="107" y="354"/>
                    <a:pt x="109" y="354"/>
                    <a:pt x="109" y="354"/>
                  </a:cubicBezTo>
                  <a:cubicBezTo>
                    <a:pt x="109" y="352"/>
                    <a:pt x="109" y="352"/>
                    <a:pt x="109" y="352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12" y="349"/>
                    <a:pt x="112" y="349"/>
                    <a:pt x="112" y="349"/>
                  </a:cubicBezTo>
                  <a:cubicBezTo>
                    <a:pt x="114" y="349"/>
                    <a:pt x="114" y="349"/>
                    <a:pt x="114" y="349"/>
                  </a:cubicBezTo>
                  <a:cubicBezTo>
                    <a:pt x="114" y="345"/>
                    <a:pt x="114" y="345"/>
                    <a:pt x="114" y="345"/>
                  </a:cubicBezTo>
                  <a:cubicBezTo>
                    <a:pt x="117" y="345"/>
                    <a:pt x="117" y="345"/>
                    <a:pt x="117" y="345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4" y="343"/>
                    <a:pt x="124" y="343"/>
                    <a:pt x="124" y="343"/>
                  </a:cubicBezTo>
                  <a:cubicBezTo>
                    <a:pt x="124" y="340"/>
                    <a:pt x="124" y="340"/>
                    <a:pt x="124" y="340"/>
                  </a:cubicBezTo>
                  <a:cubicBezTo>
                    <a:pt x="128" y="340"/>
                    <a:pt x="128" y="340"/>
                    <a:pt x="128" y="340"/>
                  </a:cubicBezTo>
                  <a:cubicBezTo>
                    <a:pt x="128" y="333"/>
                    <a:pt x="128" y="333"/>
                    <a:pt x="128" y="333"/>
                  </a:cubicBezTo>
                  <a:cubicBezTo>
                    <a:pt x="130" y="333"/>
                    <a:pt x="130" y="333"/>
                    <a:pt x="130" y="333"/>
                  </a:cubicBezTo>
                  <a:cubicBezTo>
                    <a:pt x="130" y="330"/>
                    <a:pt x="130" y="330"/>
                    <a:pt x="130" y="330"/>
                  </a:cubicBezTo>
                  <a:cubicBezTo>
                    <a:pt x="133" y="330"/>
                    <a:pt x="133" y="330"/>
                    <a:pt x="133" y="330"/>
                  </a:cubicBezTo>
                  <a:cubicBezTo>
                    <a:pt x="133" y="328"/>
                    <a:pt x="133" y="328"/>
                    <a:pt x="133" y="328"/>
                  </a:cubicBezTo>
                  <a:cubicBezTo>
                    <a:pt x="136" y="328"/>
                    <a:pt x="136" y="328"/>
                    <a:pt x="136" y="328"/>
                  </a:cubicBezTo>
                  <a:cubicBezTo>
                    <a:pt x="136" y="325"/>
                    <a:pt x="136" y="325"/>
                    <a:pt x="136" y="325"/>
                  </a:cubicBezTo>
                  <a:cubicBezTo>
                    <a:pt x="139" y="325"/>
                    <a:pt x="139" y="325"/>
                    <a:pt x="139" y="325"/>
                  </a:cubicBezTo>
                  <a:cubicBezTo>
                    <a:pt x="139" y="323"/>
                    <a:pt x="139" y="323"/>
                    <a:pt x="139" y="323"/>
                  </a:cubicBezTo>
                  <a:cubicBezTo>
                    <a:pt x="142" y="323"/>
                    <a:pt x="142" y="323"/>
                    <a:pt x="142" y="323"/>
                  </a:cubicBezTo>
                  <a:cubicBezTo>
                    <a:pt x="142" y="321"/>
                    <a:pt x="142" y="321"/>
                    <a:pt x="142" y="321"/>
                  </a:cubicBezTo>
                  <a:cubicBezTo>
                    <a:pt x="144" y="321"/>
                    <a:pt x="144" y="321"/>
                    <a:pt x="144" y="321"/>
                  </a:cubicBezTo>
                  <a:cubicBezTo>
                    <a:pt x="144" y="319"/>
                    <a:pt x="144" y="319"/>
                    <a:pt x="144" y="319"/>
                  </a:cubicBezTo>
                  <a:cubicBezTo>
                    <a:pt x="146" y="319"/>
                    <a:pt x="146" y="319"/>
                    <a:pt x="146" y="319"/>
                  </a:cubicBezTo>
                  <a:cubicBezTo>
                    <a:pt x="146" y="316"/>
                    <a:pt x="146" y="316"/>
                    <a:pt x="146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8" y="314"/>
                    <a:pt x="148" y="314"/>
                    <a:pt x="148" y="314"/>
                  </a:cubicBezTo>
                  <a:cubicBezTo>
                    <a:pt x="151" y="314"/>
                    <a:pt x="151" y="314"/>
                    <a:pt x="151" y="314"/>
                  </a:cubicBezTo>
                  <a:cubicBezTo>
                    <a:pt x="151" y="311"/>
                    <a:pt x="151" y="311"/>
                    <a:pt x="151" y="311"/>
                  </a:cubicBezTo>
                  <a:cubicBezTo>
                    <a:pt x="155" y="311"/>
                    <a:pt x="155" y="311"/>
                    <a:pt x="155" y="311"/>
                  </a:cubicBezTo>
                  <a:cubicBezTo>
                    <a:pt x="155" y="309"/>
                    <a:pt x="155" y="309"/>
                    <a:pt x="155" y="309"/>
                  </a:cubicBezTo>
                  <a:cubicBezTo>
                    <a:pt x="158" y="309"/>
                    <a:pt x="158" y="309"/>
                    <a:pt x="158" y="309"/>
                  </a:cubicBezTo>
                  <a:cubicBezTo>
                    <a:pt x="158" y="308"/>
                    <a:pt x="158" y="308"/>
                    <a:pt x="158" y="308"/>
                  </a:cubicBezTo>
                  <a:cubicBezTo>
                    <a:pt x="161" y="308"/>
                    <a:pt x="161" y="308"/>
                    <a:pt x="161" y="308"/>
                  </a:cubicBezTo>
                  <a:cubicBezTo>
                    <a:pt x="161" y="306"/>
                    <a:pt x="161" y="306"/>
                    <a:pt x="161" y="306"/>
                  </a:cubicBezTo>
                  <a:cubicBezTo>
                    <a:pt x="164" y="306"/>
                    <a:pt x="164" y="306"/>
                    <a:pt x="164" y="306"/>
                  </a:cubicBezTo>
                  <a:cubicBezTo>
                    <a:pt x="164" y="304"/>
                    <a:pt x="164" y="304"/>
                    <a:pt x="164" y="304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69" y="302"/>
                    <a:pt x="169" y="302"/>
                    <a:pt x="169" y="302"/>
                  </a:cubicBezTo>
                  <a:cubicBezTo>
                    <a:pt x="172" y="302"/>
                    <a:pt x="172" y="302"/>
                    <a:pt x="172" y="302"/>
                  </a:cubicBezTo>
                  <a:cubicBezTo>
                    <a:pt x="172" y="299"/>
                    <a:pt x="172" y="299"/>
                    <a:pt x="172" y="299"/>
                  </a:cubicBezTo>
                  <a:cubicBezTo>
                    <a:pt x="175" y="299"/>
                    <a:pt x="175" y="299"/>
                    <a:pt x="175" y="299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179" y="296"/>
                    <a:pt x="179" y="296"/>
                    <a:pt x="179" y="296"/>
                  </a:cubicBezTo>
                  <a:cubicBezTo>
                    <a:pt x="179" y="296"/>
                    <a:pt x="179" y="293"/>
                    <a:pt x="179" y="293"/>
                  </a:cubicBezTo>
                  <a:cubicBezTo>
                    <a:pt x="179" y="294"/>
                    <a:pt x="182" y="293"/>
                    <a:pt x="182" y="293"/>
                  </a:cubicBezTo>
                  <a:cubicBezTo>
                    <a:pt x="182" y="291"/>
                    <a:pt x="182" y="291"/>
                    <a:pt x="182" y="291"/>
                  </a:cubicBezTo>
                  <a:cubicBezTo>
                    <a:pt x="186" y="291"/>
                    <a:pt x="186" y="291"/>
                    <a:pt x="186" y="291"/>
                  </a:cubicBezTo>
                  <a:cubicBezTo>
                    <a:pt x="186" y="288"/>
                    <a:pt x="186" y="288"/>
                    <a:pt x="186" y="288"/>
                  </a:cubicBezTo>
                  <a:cubicBezTo>
                    <a:pt x="190" y="288"/>
                    <a:pt x="190" y="288"/>
                    <a:pt x="190" y="288"/>
                  </a:cubicBezTo>
                  <a:cubicBezTo>
                    <a:pt x="190" y="286"/>
                    <a:pt x="190" y="286"/>
                    <a:pt x="190" y="286"/>
                  </a:cubicBezTo>
                  <a:cubicBezTo>
                    <a:pt x="194" y="286"/>
                    <a:pt x="194" y="286"/>
                    <a:pt x="194" y="286"/>
                  </a:cubicBezTo>
                  <a:cubicBezTo>
                    <a:pt x="194" y="284"/>
                    <a:pt x="194" y="284"/>
                    <a:pt x="194" y="284"/>
                  </a:cubicBezTo>
                  <a:cubicBezTo>
                    <a:pt x="199" y="284"/>
                    <a:pt x="199" y="284"/>
                    <a:pt x="199" y="284"/>
                  </a:cubicBezTo>
                  <a:cubicBezTo>
                    <a:pt x="199" y="281"/>
                    <a:pt x="199" y="281"/>
                    <a:pt x="199" y="281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4" y="279"/>
                    <a:pt x="204" y="279"/>
                    <a:pt x="204" y="279"/>
                  </a:cubicBezTo>
                  <a:cubicBezTo>
                    <a:pt x="207" y="279"/>
                    <a:pt x="207" y="279"/>
                    <a:pt x="207" y="27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1" y="276"/>
                    <a:pt x="211" y="276"/>
                    <a:pt x="211" y="276"/>
                  </a:cubicBezTo>
                  <a:cubicBezTo>
                    <a:pt x="211" y="274"/>
                    <a:pt x="211" y="274"/>
                    <a:pt x="211" y="274"/>
                  </a:cubicBezTo>
                  <a:cubicBezTo>
                    <a:pt x="215" y="274"/>
                    <a:pt x="215" y="274"/>
                    <a:pt x="215" y="274"/>
                  </a:cubicBezTo>
                  <a:cubicBezTo>
                    <a:pt x="215" y="272"/>
                    <a:pt x="215" y="272"/>
                    <a:pt x="215" y="272"/>
                  </a:cubicBezTo>
                  <a:cubicBezTo>
                    <a:pt x="221" y="272"/>
                    <a:pt x="221" y="272"/>
                    <a:pt x="221" y="272"/>
                  </a:cubicBezTo>
                  <a:cubicBezTo>
                    <a:pt x="221" y="269"/>
                    <a:pt x="221" y="269"/>
                    <a:pt x="221" y="269"/>
                  </a:cubicBezTo>
                  <a:cubicBezTo>
                    <a:pt x="227" y="269"/>
                    <a:pt x="227" y="269"/>
                    <a:pt x="227" y="269"/>
                  </a:cubicBezTo>
                  <a:cubicBezTo>
                    <a:pt x="227" y="267"/>
                    <a:pt x="227" y="267"/>
                    <a:pt x="227" y="267"/>
                  </a:cubicBezTo>
                  <a:cubicBezTo>
                    <a:pt x="230" y="267"/>
                    <a:pt x="230" y="267"/>
                    <a:pt x="230" y="267"/>
                  </a:cubicBezTo>
                  <a:cubicBezTo>
                    <a:pt x="230" y="265"/>
                    <a:pt x="230" y="265"/>
                    <a:pt x="230" y="265"/>
                  </a:cubicBezTo>
                  <a:cubicBezTo>
                    <a:pt x="235" y="265"/>
                    <a:pt x="235" y="265"/>
                    <a:pt x="235" y="265"/>
                  </a:cubicBezTo>
                  <a:cubicBezTo>
                    <a:pt x="235" y="263"/>
                    <a:pt x="235" y="263"/>
                    <a:pt x="235" y="263"/>
                  </a:cubicBezTo>
                  <a:cubicBezTo>
                    <a:pt x="241" y="263"/>
                    <a:pt x="241" y="263"/>
                    <a:pt x="241" y="263"/>
                  </a:cubicBezTo>
                  <a:cubicBezTo>
                    <a:pt x="241" y="260"/>
                    <a:pt x="241" y="260"/>
                    <a:pt x="241" y="260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44" y="258"/>
                    <a:pt x="244" y="258"/>
                    <a:pt x="244" y="258"/>
                  </a:cubicBezTo>
                  <a:cubicBezTo>
                    <a:pt x="248" y="258"/>
                    <a:pt x="248" y="258"/>
                    <a:pt x="248" y="258"/>
                  </a:cubicBezTo>
                  <a:cubicBezTo>
                    <a:pt x="248" y="256"/>
                    <a:pt x="248" y="256"/>
                    <a:pt x="248" y="256"/>
                  </a:cubicBezTo>
                  <a:cubicBezTo>
                    <a:pt x="254" y="256"/>
                    <a:pt x="254" y="256"/>
                    <a:pt x="254" y="256"/>
                  </a:cubicBezTo>
                  <a:cubicBezTo>
                    <a:pt x="254" y="252"/>
                    <a:pt x="254" y="252"/>
                    <a:pt x="254" y="252"/>
                  </a:cubicBezTo>
                  <a:cubicBezTo>
                    <a:pt x="259" y="252"/>
                    <a:pt x="259" y="252"/>
                    <a:pt x="259" y="252"/>
                  </a:cubicBezTo>
                  <a:cubicBezTo>
                    <a:pt x="259" y="250"/>
                    <a:pt x="259" y="250"/>
                    <a:pt x="259" y="250"/>
                  </a:cubicBezTo>
                  <a:cubicBezTo>
                    <a:pt x="265" y="250"/>
                    <a:pt x="265" y="250"/>
                    <a:pt x="265" y="250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9" y="248"/>
                    <a:pt x="269" y="248"/>
                    <a:pt x="269" y="24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74" y="247"/>
                    <a:pt x="274" y="247"/>
                    <a:pt x="274" y="247"/>
                  </a:cubicBezTo>
                  <a:cubicBezTo>
                    <a:pt x="274" y="245"/>
                    <a:pt x="274" y="245"/>
                    <a:pt x="274" y="245"/>
                  </a:cubicBezTo>
                  <a:cubicBezTo>
                    <a:pt x="278" y="245"/>
                    <a:pt x="278" y="245"/>
                    <a:pt x="278" y="245"/>
                  </a:cubicBezTo>
                  <a:cubicBezTo>
                    <a:pt x="278" y="241"/>
                    <a:pt x="278" y="241"/>
                    <a:pt x="278" y="241"/>
                  </a:cubicBezTo>
                  <a:cubicBezTo>
                    <a:pt x="282" y="241"/>
                    <a:pt x="282" y="241"/>
                    <a:pt x="282" y="241"/>
                  </a:cubicBezTo>
                  <a:cubicBezTo>
                    <a:pt x="282" y="241"/>
                    <a:pt x="282" y="240"/>
                    <a:pt x="282" y="240"/>
                  </a:cubicBezTo>
                  <a:cubicBezTo>
                    <a:pt x="282" y="240"/>
                    <a:pt x="287" y="240"/>
                    <a:pt x="287" y="240"/>
                  </a:cubicBezTo>
                  <a:cubicBezTo>
                    <a:pt x="287" y="237"/>
                    <a:pt x="287" y="237"/>
                    <a:pt x="287" y="237"/>
                  </a:cubicBezTo>
                  <a:cubicBezTo>
                    <a:pt x="290" y="237"/>
                    <a:pt x="290" y="237"/>
                    <a:pt x="290" y="237"/>
                  </a:cubicBezTo>
                  <a:cubicBezTo>
                    <a:pt x="290" y="235"/>
                    <a:pt x="290" y="235"/>
                    <a:pt x="290" y="235"/>
                  </a:cubicBezTo>
                  <a:cubicBezTo>
                    <a:pt x="297" y="235"/>
                    <a:pt x="297" y="235"/>
                    <a:pt x="297" y="235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303" y="233"/>
                    <a:pt x="303" y="233"/>
                    <a:pt x="303" y="233"/>
                  </a:cubicBezTo>
                  <a:cubicBezTo>
                    <a:pt x="303" y="230"/>
                    <a:pt x="303" y="230"/>
                    <a:pt x="303" y="230"/>
                  </a:cubicBezTo>
                  <a:cubicBezTo>
                    <a:pt x="306" y="230"/>
                    <a:pt x="306" y="230"/>
                    <a:pt x="306" y="230"/>
                  </a:cubicBezTo>
                  <a:cubicBezTo>
                    <a:pt x="306" y="228"/>
                    <a:pt x="306" y="228"/>
                    <a:pt x="306" y="228"/>
                  </a:cubicBezTo>
                  <a:cubicBezTo>
                    <a:pt x="311" y="228"/>
                    <a:pt x="311" y="228"/>
                    <a:pt x="311" y="228"/>
                  </a:cubicBezTo>
                  <a:cubicBezTo>
                    <a:pt x="311" y="226"/>
                    <a:pt x="311" y="226"/>
                    <a:pt x="311" y="226"/>
                  </a:cubicBezTo>
                  <a:cubicBezTo>
                    <a:pt x="315" y="226"/>
                    <a:pt x="315" y="226"/>
                    <a:pt x="315" y="226"/>
                  </a:cubicBezTo>
                  <a:cubicBezTo>
                    <a:pt x="315" y="224"/>
                    <a:pt x="315" y="224"/>
                    <a:pt x="315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0" y="222"/>
                    <a:pt x="320" y="222"/>
                    <a:pt x="320" y="222"/>
                  </a:cubicBezTo>
                  <a:cubicBezTo>
                    <a:pt x="325" y="222"/>
                    <a:pt x="325" y="222"/>
                    <a:pt x="325" y="222"/>
                  </a:cubicBezTo>
                  <a:cubicBezTo>
                    <a:pt x="325" y="222"/>
                    <a:pt x="324" y="219"/>
                    <a:pt x="325" y="220"/>
                  </a:cubicBezTo>
                  <a:cubicBezTo>
                    <a:pt x="325" y="220"/>
                    <a:pt x="331" y="220"/>
                    <a:pt x="331" y="220"/>
                  </a:cubicBezTo>
                  <a:cubicBezTo>
                    <a:pt x="331" y="217"/>
                    <a:pt x="331" y="217"/>
                    <a:pt x="331" y="217"/>
                  </a:cubicBezTo>
                  <a:cubicBezTo>
                    <a:pt x="337" y="217"/>
                    <a:pt x="337" y="217"/>
                    <a:pt x="337" y="217"/>
                  </a:cubicBezTo>
                  <a:cubicBezTo>
                    <a:pt x="337" y="215"/>
                    <a:pt x="337" y="215"/>
                    <a:pt x="337" y="215"/>
                  </a:cubicBezTo>
                  <a:cubicBezTo>
                    <a:pt x="345" y="215"/>
                    <a:pt x="345" y="215"/>
                    <a:pt x="345" y="215"/>
                  </a:cubicBezTo>
                  <a:cubicBezTo>
                    <a:pt x="345" y="213"/>
                    <a:pt x="345" y="213"/>
                    <a:pt x="345" y="213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50" y="211"/>
                    <a:pt x="350" y="211"/>
                    <a:pt x="350" y="211"/>
                  </a:cubicBezTo>
                  <a:cubicBezTo>
                    <a:pt x="356" y="211"/>
                    <a:pt x="356" y="211"/>
                    <a:pt x="356" y="211"/>
                  </a:cubicBezTo>
                  <a:cubicBezTo>
                    <a:pt x="356" y="208"/>
                    <a:pt x="356" y="208"/>
                    <a:pt x="356" y="208"/>
                  </a:cubicBezTo>
                  <a:cubicBezTo>
                    <a:pt x="360" y="208"/>
                    <a:pt x="360" y="208"/>
                    <a:pt x="360" y="208"/>
                  </a:cubicBezTo>
                  <a:cubicBezTo>
                    <a:pt x="360" y="207"/>
                    <a:pt x="360" y="207"/>
                    <a:pt x="360" y="207"/>
                  </a:cubicBezTo>
                  <a:cubicBezTo>
                    <a:pt x="367" y="207"/>
                    <a:pt x="367" y="207"/>
                    <a:pt x="367" y="207"/>
                  </a:cubicBezTo>
                  <a:cubicBezTo>
                    <a:pt x="367" y="205"/>
                    <a:pt x="367" y="205"/>
                    <a:pt x="367" y="205"/>
                  </a:cubicBezTo>
                  <a:cubicBezTo>
                    <a:pt x="372" y="205"/>
                    <a:pt x="372" y="205"/>
                    <a:pt x="372" y="205"/>
                  </a:cubicBezTo>
                  <a:cubicBezTo>
                    <a:pt x="372" y="203"/>
                    <a:pt x="372" y="203"/>
                    <a:pt x="372" y="203"/>
                  </a:cubicBezTo>
                  <a:cubicBezTo>
                    <a:pt x="379" y="203"/>
                    <a:pt x="379" y="203"/>
                    <a:pt x="379" y="203"/>
                  </a:cubicBezTo>
                  <a:cubicBezTo>
                    <a:pt x="379" y="201"/>
                    <a:pt x="379" y="201"/>
                    <a:pt x="379" y="201"/>
                  </a:cubicBezTo>
                  <a:cubicBezTo>
                    <a:pt x="383" y="201"/>
                    <a:pt x="383" y="201"/>
                    <a:pt x="383" y="201"/>
                  </a:cubicBezTo>
                  <a:cubicBezTo>
                    <a:pt x="383" y="198"/>
                    <a:pt x="383" y="198"/>
                    <a:pt x="383" y="198"/>
                  </a:cubicBezTo>
                  <a:cubicBezTo>
                    <a:pt x="387" y="198"/>
                    <a:pt x="387" y="198"/>
                    <a:pt x="387" y="198"/>
                  </a:cubicBezTo>
                  <a:cubicBezTo>
                    <a:pt x="387" y="196"/>
                    <a:pt x="387" y="196"/>
                    <a:pt x="387" y="196"/>
                  </a:cubicBezTo>
                  <a:cubicBezTo>
                    <a:pt x="389" y="196"/>
                    <a:pt x="389" y="196"/>
                    <a:pt x="389" y="196"/>
                  </a:cubicBezTo>
                  <a:cubicBezTo>
                    <a:pt x="389" y="194"/>
                    <a:pt x="389" y="194"/>
                    <a:pt x="389" y="194"/>
                  </a:cubicBezTo>
                  <a:cubicBezTo>
                    <a:pt x="393" y="194"/>
                    <a:pt x="393" y="194"/>
                    <a:pt x="393" y="194"/>
                  </a:cubicBezTo>
                  <a:cubicBezTo>
                    <a:pt x="393" y="192"/>
                    <a:pt x="393" y="192"/>
                    <a:pt x="393" y="192"/>
                  </a:cubicBezTo>
                  <a:cubicBezTo>
                    <a:pt x="396" y="192"/>
                    <a:pt x="396" y="192"/>
                    <a:pt x="396" y="192"/>
                  </a:cubicBezTo>
                  <a:cubicBezTo>
                    <a:pt x="396" y="189"/>
                    <a:pt x="396" y="189"/>
                    <a:pt x="396" y="189"/>
                  </a:cubicBezTo>
                  <a:cubicBezTo>
                    <a:pt x="400" y="189"/>
                    <a:pt x="400" y="189"/>
                    <a:pt x="400" y="189"/>
                  </a:cubicBezTo>
                  <a:cubicBezTo>
                    <a:pt x="400" y="188"/>
                    <a:pt x="400" y="188"/>
                    <a:pt x="400" y="188"/>
                  </a:cubicBezTo>
                  <a:cubicBezTo>
                    <a:pt x="405" y="188"/>
                    <a:pt x="405" y="188"/>
                    <a:pt x="405" y="188"/>
                  </a:cubicBezTo>
                  <a:cubicBezTo>
                    <a:pt x="405" y="185"/>
                    <a:pt x="405" y="185"/>
                    <a:pt x="405" y="185"/>
                  </a:cubicBezTo>
                  <a:cubicBezTo>
                    <a:pt x="409" y="185"/>
                    <a:pt x="409" y="185"/>
                    <a:pt x="409" y="185"/>
                  </a:cubicBezTo>
                  <a:cubicBezTo>
                    <a:pt x="409" y="182"/>
                    <a:pt x="409" y="182"/>
                    <a:pt x="409" y="182"/>
                  </a:cubicBezTo>
                  <a:cubicBezTo>
                    <a:pt x="414" y="182"/>
                    <a:pt x="414" y="182"/>
                    <a:pt x="414" y="182"/>
                  </a:cubicBezTo>
                  <a:cubicBezTo>
                    <a:pt x="414" y="180"/>
                    <a:pt x="414" y="180"/>
                    <a:pt x="414" y="180"/>
                  </a:cubicBezTo>
                  <a:cubicBezTo>
                    <a:pt x="419" y="180"/>
                    <a:pt x="419" y="180"/>
                    <a:pt x="419" y="180"/>
                  </a:cubicBezTo>
                  <a:cubicBezTo>
                    <a:pt x="420" y="179"/>
                    <a:pt x="420" y="179"/>
                    <a:pt x="420" y="179"/>
                  </a:cubicBezTo>
                  <a:cubicBezTo>
                    <a:pt x="423" y="179"/>
                    <a:pt x="423" y="179"/>
                    <a:pt x="423" y="179"/>
                  </a:cubicBezTo>
                  <a:cubicBezTo>
                    <a:pt x="423" y="177"/>
                    <a:pt x="423" y="177"/>
                    <a:pt x="423" y="177"/>
                  </a:cubicBezTo>
                  <a:cubicBezTo>
                    <a:pt x="427" y="177"/>
                    <a:pt x="427" y="177"/>
                    <a:pt x="427" y="177"/>
                  </a:cubicBezTo>
                  <a:cubicBezTo>
                    <a:pt x="427" y="175"/>
                    <a:pt x="427" y="175"/>
                    <a:pt x="427" y="175"/>
                  </a:cubicBezTo>
                  <a:cubicBezTo>
                    <a:pt x="432" y="175"/>
                    <a:pt x="432" y="175"/>
                    <a:pt x="432" y="175"/>
                  </a:cubicBezTo>
                  <a:cubicBezTo>
                    <a:pt x="432" y="172"/>
                    <a:pt x="432" y="172"/>
                    <a:pt x="432" y="172"/>
                  </a:cubicBezTo>
                  <a:cubicBezTo>
                    <a:pt x="438" y="172"/>
                    <a:pt x="438" y="172"/>
                    <a:pt x="438" y="172"/>
                  </a:cubicBezTo>
                  <a:cubicBezTo>
                    <a:pt x="438" y="170"/>
                    <a:pt x="438" y="170"/>
                    <a:pt x="438" y="170"/>
                  </a:cubicBezTo>
                  <a:cubicBezTo>
                    <a:pt x="442" y="170"/>
                    <a:pt x="442" y="170"/>
                    <a:pt x="442" y="170"/>
                  </a:cubicBezTo>
                  <a:cubicBezTo>
                    <a:pt x="442" y="167"/>
                    <a:pt x="442" y="167"/>
                    <a:pt x="442" y="167"/>
                  </a:cubicBezTo>
                  <a:cubicBezTo>
                    <a:pt x="448" y="167"/>
                    <a:pt x="448" y="167"/>
                    <a:pt x="448" y="167"/>
                  </a:cubicBezTo>
                  <a:cubicBezTo>
                    <a:pt x="448" y="165"/>
                    <a:pt x="448" y="165"/>
                    <a:pt x="448" y="165"/>
                  </a:cubicBezTo>
                  <a:cubicBezTo>
                    <a:pt x="452" y="165"/>
                    <a:pt x="452" y="165"/>
                    <a:pt x="452" y="165"/>
                  </a:cubicBezTo>
                  <a:cubicBezTo>
                    <a:pt x="452" y="163"/>
                    <a:pt x="452" y="163"/>
                    <a:pt x="452" y="163"/>
                  </a:cubicBezTo>
                  <a:cubicBezTo>
                    <a:pt x="457" y="163"/>
                    <a:pt x="457" y="163"/>
                    <a:pt x="457" y="163"/>
                  </a:cubicBezTo>
                  <a:cubicBezTo>
                    <a:pt x="457" y="161"/>
                    <a:pt x="457" y="161"/>
                    <a:pt x="457" y="161"/>
                  </a:cubicBezTo>
                  <a:cubicBezTo>
                    <a:pt x="462" y="161"/>
                    <a:pt x="462" y="161"/>
                    <a:pt x="462" y="161"/>
                  </a:cubicBezTo>
                  <a:cubicBezTo>
                    <a:pt x="462" y="159"/>
                    <a:pt x="462" y="159"/>
                    <a:pt x="462" y="159"/>
                  </a:cubicBezTo>
                  <a:cubicBezTo>
                    <a:pt x="467" y="159"/>
                    <a:pt x="467" y="159"/>
                    <a:pt x="467" y="159"/>
                  </a:cubicBezTo>
                  <a:cubicBezTo>
                    <a:pt x="467" y="156"/>
                    <a:pt x="467" y="156"/>
                    <a:pt x="467" y="156"/>
                  </a:cubicBezTo>
                  <a:cubicBezTo>
                    <a:pt x="471" y="156"/>
                    <a:pt x="471" y="156"/>
                    <a:pt x="471" y="156"/>
                  </a:cubicBezTo>
                  <a:cubicBezTo>
                    <a:pt x="471" y="154"/>
                    <a:pt x="471" y="154"/>
                    <a:pt x="471" y="154"/>
                  </a:cubicBezTo>
                  <a:cubicBezTo>
                    <a:pt x="479" y="154"/>
                    <a:pt x="479" y="154"/>
                    <a:pt x="479" y="154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85" y="151"/>
                    <a:pt x="485" y="151"/>
                    <a:pt x="485" y="151"/>
                  </a:cubicBezTo>
                  <a:cubicBezTo>
                    <a:pt x="485" y="149"/>
                    <a:pt x="485" y="149"/>
                    <a:pt x="485" y="149"/>
                  </a:cubicBezTo>
                  <a:cubicBezTo>
                    <a:pt x="491" y="149"/>
                    <a:pt x="491" y="149"/>
                    <a:pt x="491" y="149"/>
                  </a:cubicBezTo>
                  <a:cubicBezTo>
                    <a:pt x="491" y="146"/>
                    <a:pt x="491" y="146"/>
                    <a:pt x="491" y="146"/>
                  </a:cubicBezTo>
                  <a:cubicBezTo>
                    <a:pt x="495" y="146"/>
                    <a:pt x="495" y="146"/>
                    <a:pt x="495" y="146"/>
                  </a:cubicBezTo>
                  <a:cubicBezTo>
                    <a:pt x="495" y="143"/>
                    <a:pt x="495" y="143"/>
                    <a:pt x="495" y="143"/>
                  </a:cubicBezTo>
                  <a:cubicBezTo>
                    <a:pt x="500" y="143"/>
                    <a:pt x="500" y="143"/>
                    <a:pt x="500" y="143"/>
                  </a:cubicBezTo>
                  <a:cubicBezTo>
                    <a:pt x="500" y="141"/>
                    <a:pt x="500" y="141"/>
                    <a:pt x="500" y="141"/>
                  </a:cubicBezTo>
                  <a:cubicBezTo>
                    <a:pt x="504" y="141"/>
                    <a:pt x="504" y="141"/>
                    <a:pt x="504" y="141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10" y="139"/>
                    <a:pt x="510" y="139"/>
                    <a:pt x="510" y="139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6" y="137"/>
                    <a:pt x="516" y="137"/>
                    <a:pt x="516" y="137"/>
                  </a:cubicBezTo>
                  <a:cubicBezTo>
                    <a:pt x="516" y="135"/>
                    <a:pt x="516" y="135"/>
                    <a:pt x="516" y="135"/>
                  </a:cubicBezTo>
                  <a:cubicBezTo>
                    <a:pt x="521" y="135"/>
                    <a:pt x="521" y="135"/>
                    <a:pt x="521" y="135"/>
                  </a:cubicBezTo>
                  <a:cubicBezTo>
                    <a:pt x="521" y="132"/>
                    <a:pt x="521" y="132"/>
                    <a:pt x="521" y="132"/>
                  </a:cubicBezTo>
                  <a:cubicBezTo>
                    <a:pt x="526" y="132"/>
                    <a:pt x="526" y="132"/>
                    <a:pt x="526" y="132"/>
                  </a:cubicBezTo>
                  <a:cubicBezTo>
                    <a:pt x="526" y="130"/>
                    <a:pt x="526" y="130"/>
                    <a:pt x="526" y="130"/>
                  </a:cubicBezTo>
                  <a:cubicBezTo>
                    <a:pt x="526" y="130"/>
                    <a:pt x="532" y="130"/>
                    <a:pt x="532" y="130"/>
                  </a:cubicBezTo>
                  <a:cubicBezTo>
                    <a:pt x="532" y="130"/>
                    <a:pt x="532" y="127"/>
                    <a:pt x="532" y="127"/>
                  </a:cubicBezTo>
                  <a:cubicBezTo>
                    <a:pt x="538" y="127"/>
                    <a:pt x="538" y="127"/>
                    <a:pt x="538" y="127"/>
                  </a:cubicBezTo>
                  <a:cubicBezTo>
                    <a:pt x="538" y="125"/>
                    <a:pt x="538" y="125"/>
                    <a:pt x="538" y="125"/>
                  </a:cubicBezTo>
                  <a:cubicBezTo>
                    <a:pt x="543" y="125"/>
                    <a:pt x="543" y="125"/>
                    <a:pt x="543" y="125"/>
                  </a:cubicBezTo>
                  <a:cubicBezTo>
                    <a:pt x="543" y="122"/>
                    <a:pt x="543" y="122"/>
                    <a:pt x="543" y="122"/>
                  </a:cubicBezTo>
                  <a:cubicBezTo>
                    <a:pt x="550" y="122"/>
                    <a:pt x="550" y="122"/>
                    <a:pt x="550" y="122"/>
                  </a:cubicBezTo>
                  <a:cubicBezTo>
                    <a:pt x="550" y="120"/>
                    <a:pt x="550" y="120"/>
                    <a:pt x="550" y="120"/>
                  </a:cubicBezTo>
                  <a:cubicBezTo>
                    <a:pt x="557" y="120"/>
                    <a:pt x="557" y="120"/>
                    <a:pt x="557" y="120"/>
                  </a:cubicBezTo>
                  <a:cubicBezTo>
                    <a:pt x="557" y="117"/>
                    <a:pt x="557" y="117"/>
                    <a:pt x="557" y="117"/>
                  </a:cubicBezTo>
                  <a:cubicBezTo>
                    <a:pt x="560" y="117"/>
                    <a:pt x="560" y="117"/>
                    <a:pt x="560" y="117"/>
                  </a:cubicBezTo>
                  <a:cubicBezTo>
                    <a:pt x="560" y="115"/>
                    <a:pt x="560" y="115"/>
                    <a:pt x="560" y="115"/>
                  </a:cubicBezTo>
                  <a:cubicBezTo>
                    <a:pt x="567" y="115"/>
                    <a:pt x="567" y="115"/>
                    <a:pt x="567" y="115"/>
                  </a:cubicBezTo>
                  <a:cubicBezTo>
                    <a:pt x="567" y="115"/>
                    <a:pt x="568" y="113"/>
                    <a:pt x="567" y="113"/>
                  </a:cubicBezTo>
                  <a:cubicBezTo>
                    <a:pt x="567" y="113"/>
                    <a:pt x="573" y="113"/>
                    <a:pt x="573" y="113"/>
                  </a:cubicBezTo>
                  <a:cubicBezTo>
                    <a:pt x="573" y="111"/>
                    <a:pt x="573" y="111"/>
                    <a:pt x="573" y="111"/>
                  </a:cubicBezTo>
                  <a:cubicBezTo>
                    <a:pt x="582" y="111"/>
                    <a:pt x="582" y="111"/>
                    <a:pt x="582" y="111"/>
                  </a:cubicBezTo>
                  <a:cubicBezTo>
                    <a:pt x="582" y="108"/>
                    <a:pt x="582" y="108"/>
                    <a:pt x="582" y="108"/>
                  </a:cubicBezTo>
                  <a:cubicBezTo>
                    <a:pt x="587" y="108"/>
                    <a:pt x="587" y="108"/>
                    <a:pt x="587" y="108"/>
                  </a:cubicBezTo>
                  <a:cubicBezTo>
                    <a:pt x="587" y="106"/>
                    <a:pt x="587" y="106"/>
                    <a:pt x="587" y="106"/>
                  </a:cubicBezTo>
                  <a:cubicBezTo>
                    <a:pt x="591" y="106"/>
                    <a:pt x="591" y="106"/>
                    <a:pt x="591" y="106"/>
                  </a:cubicBezTo>
                  <a:cubicBezTo>
                    <a:pt x="591" y="104"/>
                    <a:pt x="591" y="104"/>
                    <a:pt x="591" y="104"/>
                  </a:cubicBezTo>
                  <a:cubicBezTo>
                    <a:pt x="598" y="104"/>
                    <a:pt x="598" y="104"/>
                    <a:pt x="598" y="104"/>
                  </a:cubicBezTo>
                  <a:cubicBezTo>
                    <a:pt x="598" y="102"/>
                    <a:pt x="598" y="102"/>
                    <a:pt x="598" y="102"/>
                  </a:cubicBezTo>
                  <a:cubicBezTo>
                    <a:pt x="604" y="102"/>
                    <a:pt x="604" y="102"/>
                    <a:pt x="604" y="102"/>
                  </a:cubicBezTo>
                  <a:cubicBezTo>
                    <a:pt x="604" y="100"/>
                    <a:pt x="604" y="100"/>
                    <a:pt x="604" y="100"/>
                  </a:cubicBezTo>
                  <a:cubicBezTo>
                    <a:pt x="612" y="100"/>
                    <a:pt x="612" y="100"/>
                    <a:pt x="612" y="100"/>
                  </a:cubicBezTo>
                  <a:cubicBezTo>
                    <a:pt x="612" y="98"/>
                    <a:pt x="612" y="98"/>
                    <a:pt x="612" y="98"/>
                  </a:cubicBezTo>
                  <a:cubicBezTo>
                    <a:pt x="619" y="98"/>
                    <a:pt x="619" y="98"/>
                    <a:pt x="619" y="98"/>
                  </a:cubicBezTo>
                  <a:cubicBezTo>
                    <a:pt x="619" y="95"/>
                    <a:pt x="619" y="95"/>
                    <a:pt x="619" y="95"/>
                  </a:cubicBezTo>
                  <a:cubicBezTo>
                    <a:pt x="625" y="95"/>
                    <a:pt x="625" y="95"/>
                    <a:pt x="625" y="95"/>
                  </a:cubicBezTo>
                  <a:cubicBezTo>
                    <a:pt x="625" y="93"/>
                    <a:pt x="625" y="93"/>
                    <a:pt x="625" y="93"/>
                  </a:cubicBezTo>
                  <a:cubicBezTo>
                    <a:pt x="633" y="93"/>
                    <a:pt x="633" y="93"/>
                    <a:pt x="633" y="93"/>
                  </a:cubicBezTo>
                  <a:cubicBezTo>
                    <a:pt x="633" y="91"/>
                    <a:pt x="633" y="91"/>
                    <a:pt x="633" y="91"/>
                  </a:cubicBezTo>
                  <a:cubicBezTo>
                    <a:pt x="640" y="91"/>
                    <a:pt x="640" y="91"/>
                    <a:pt x="640" y="91"/>
                  </a:cubicBezTo>
                  <a:cubicBezTo>
                    <a:pt x="640" y="90"/>
                    <a:pt x="640" y="90"/>
                    <a:pt x="640" y="90"/>
                  </a:cubicBezTo>
                  <a:cubicBezTo>
                    <a:pt x="644" y="90"/>
                    <a:pt x="644" y="90"/>
                    <a:pt x="644" y="90"/>
                  </a:cubicBezTo>
                  <a:cubicBezTo>
                    <a:pt x="644" y="88"/>
                    <a:pt x="644" y="88"/>
                    <a:pt x="644" y="88"/>
                  </a:cubicBezTo>
                  <a:cubicBezTo>
                    <a:pt x="653" y="88"/>
                    <a:pt x="653" y="88"/>
                    <a:pt x="653" y="88"/>
                  </a:cubicBezTo>
                  <a:cubicBezTo>
                    <a:pt x="653" y="86"/>
                    <a:pt x="653" y="86"/>
                    <a:pt x="653" y="86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61" y="85"/>
                    <a:pt x="661" y="85"/>
                    <a:pt x="661" y="85"/>
                  </a:cubicBezTo>
                  <a:cubicBezTo>
                    <a:pt x="669" y="85"/>
                    <a:pt x="669" y="85"/>
                    <a:pt x="669" y="85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75" y="83"/>
                    <a:pt x="675" y="83"/>
                    <a:pt x="675" y="83"/>
                  </a:cubicBezTo>
                  <a:cubicBezTo>
                    <a:pt x="675" y="82"/>
                    <a:pt x="675" y="82"/>
                    <a:pt x="675" y="82"/>
                  </a:cubicBezTo>
                  <a:cubicBezTo>
                    <a:pt x="680" y="82"/>
                    <a:pt x="680" y="82"/>
                    <a:pt x="680" y="82"/>
                  </a:cubicBezTo>
                  <a:cubicBezTo>
                    <a:pt x="680" y="79"/>
                    <a:pt x="680" y="79"/>
                    <a:pt x="680" y="79"/>
                  </a:cubicBezTo>
                  <a:cubicBezTo>
                    <a:pt x="683" y="79"/>
                    <a:pt x="683" y="79"/>
                    <a:pt x="683" y="79"/>
                  </a:cubicBezTo>
                  <a:cubicBezTo>
                    <a:pt x="683" y="78"/>
                    <a:pt x="683" y="78"/>
                    <a:pt x="683" y="78"/>
                  </a:cubicBezTo>
                  <a:cubicBezTo>
                    <a:pt x="686" y="78"/>
                    <a:pt x="686" y="78"/>
                    <a:pt x="686" y="78"/>
                  </a:cubicBezTo>
                  <a:cubicBezTo>
                    <a:pt x="686" y="76"/>
                    <a:pt x="686" y="76"/>
                    <a:pt x="686" y="76"/>
                  </a:cubicBezTo>
                  <a:cubicBezTo>
                    <a:pt x="690" y="76"/>
                    <a:pt x="690" y="76"/>
                    <a:pt x="690" y="76"/>
                  </a:cubicBezTo>
                  <a:cubicBezTo>
                    <a:pt x="690" y="74"/>
                    <a:pt x="690" y="74"/>
                    <a:pt x="690" y="74"/>
                  </a:cubicBezTo>
                  <a:cubicBezTo>
                    <a:pt x="694" y="74"/>
                    <a:pt x="694" y="74"/>
                    <a:pt x="694" y="74"/>
                  </a:cubicBezTo>
                  <a:cubicBezTo>
                    <a:pt x="694" y="72"/>
                    <a:pt x="694" y="72"/>
                    <a:pt x="694" y="72"/>
                  </a:cubicBezTo>
                  <a:cubicBezTo>
                    <a:pt x="700" y="72"/>
                    <a:pt x="700" y="72"/>
                    <a:pt x="700" y="72"/>
                  </a:cubicBezTo>
                  <a:cubicBezTo>
                    <a:pt x="700" y="70"/>
                    <a:pt x="700" y="70"/>
                    <a:pt x="700" y="70"/>
                  </a:cubicBezTo>
                  <a:cubicBezTo>
                    <a:pt x="704" y="70"/>
                    <a:pt x="704" y="70"/>
                    <a:pt x="704" y="70"/>
                  </a:cubicBezTo>
                  <a:cubicBezTo>
                    <a:pt x="704" y="69"/>
                    <a:pt x="704" y="69"/>
                    <a:pt x="704" y="69"/>
                  </a:cubicBezTo>
                  <a:cubicBezTo>
                    <a:pt x="712" y="69"/>
                    <a:pt x="712" y="69"/>
                    <a:pt x="712" y="69"/>
                  </a:cubicBezTo>
                  <a:cubicBezTo>
                    <a:pt x="712" y="67"/>
                    <a:pt x="712" y="67"/>
                    <a:pt x="712" y="67"/>
                  </a:cubicBezTo>
                  <a:cubicBezTo>
                    <a:pt x="718" y="67"/>
                    <a:pt x="718" y="67"/>
                    <a:pt x="718" y="67"/>
                  </a:cubicBezTo>
                  <a:cubicBezTo>
                    <a:pt x="718" y="65"/>
                    <a:pt x="718" y="65"/>
                    <a:pt x="718" y="65"/>
                  </a:cubicBezTo>
                  <a:cubicBezTo>
                    <a:pt x="724" y="65"/>
                    <a:pt x="724" y="65"/>
                    <a:pt x="724" y="65"/>
                  </a:cubicBezTo>
                  <a:cubicBezTo>
                    <a:pt x="724" y="64"/>
                    <a:pt x="724" y="64"/>
                    <a:pt x="724" y="64"/>
                  </a:cubicBezTo>
                  <a:cubicBezTo>
                    <a:pt x="735" y="64"/>
                    <a:pt x="735" y="64"/>
                    <a:pt x="735" y="64"/>
                  </a:cubicBezTo>
                  <a:cubicBezTo>
                    <a:pt x="735" y="62"/>
                    <a:pt x="735" y="62"/>
                    <a:pt x="735" y="62"/>
                  </a:cubicBezTo>
                  <a:cubicBezTo>
                    <a:pt x="743" y="62"/>
                    <a:pt x="743" y="62"/>
                    <a:pt x="743" y="62"/>
                  </a:cubicBezTo>
                  <a:cubicBezTo>
                    <a:pt x="743" y="60"/>
                    <a:pt x="743" y="60"/>
                    <a:pt x="743" y="60"/>
                  </a:cubicBezTo>
                  <a:cubicBezTo>
                    <a:pt x="749" y="60"/>
                    <a:pt x="749" y="60"/>
                    <a:pt x="749" y="60"/>
                  </a:cubicBezTo>
                  <a:cubicBezTo>
                    <a:pt x="749" y="57"/>
                    <a:pt x="749" y="57"/>
                    <a:pt x="749" y="57"/>
                  </a:cubicBezTo>
                  <a:cubicBezTo>
                    <a:pt x="756" y="57"/>
                    <a:pt x="756" y="57"/>
                    <a:pt x="756" y="57"/>
                  </a:cubicBezTo>
                  <a:cubicBezTo>
                    <a:pt x="756" y="55"/>
                    <a:pt x="756" y="55"/>
                    <a:pt x="756" y="55"/>
                  </a:cubicBezTo>
                  <a:cubicBezTo>
                    <a:pt x="761" y="55"/>
                    <a:pt x="761" y="55"/>
                    <a:pt x="761" y="55"/>
                  </a:cubicBezTo>
                  <a:cubicBezTo>
                    <a:pt x="761" y="53"/>
                    <a:pt x="761" y="53"/>
                    <a:pt x="761" y="53"/>
                  </a:cubicBezTo>
                  <a:cubicBezTo>
                    <a:pt x="768" y="53"/>
                    <a:pt x="768" y="53"/>
                    <a:pt x="768" y="53"/>
                  </a:cubicBezTo>
                  <a:cubicBezTo>
                    <a:pt x="768" y="51"/>
                    <a:pt x="768" y="51"/>
                    <a:pt x="768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4" y="50"/>
                    <a:pt x="774" y="50"/>
                    <a:pt x="774" y="50"/>
                  </a:cubicBezTo>
                  <a:cubicBezTo>
                    <a:pt x="780" y="50"/>
                    <a:pt x="780" y="50"/>
                    <a:pt x="780" y="50"/>
                  </a:cubicBezTo>
                  <a:cubicBezTo>
                    <a:pt x="780" y="48"/>
                    <a:pt x="780" y="48"/>
                    <a:pt x="780" y="48"/>
                  </a:cubicBezTo>
                  <a:cubicBezTo>
                    <a:pt x="784" y="48"/>
                    <a:pt x="784" y="48"/>
                    <a:pt x="784" y="48"/>
                  </a:cubicBezTo>
                  <a:cubicBezTo>
                    <a:pt x="784" y="46"/>
                    <a:pt x="784" y="46"/>
                    <a:pt x="784" y="46"/>
                  </a:cubicBezTo>
                  <a:cubicBezTo>
                    <a:pt x="788" y="46"/>
                    <a:pt x="788" y="46"/>
                    <a:pt x="788" y="46"/>
                  </a:cubicBezTo>
                  <a:cubicBezTo>
                    <a:pt x="788" y="44"/>
                    <a:pt x="788" y="44"/>
                    <a:pt x="788" y="44"/>
                  </a:cubicBezTo>
                  <a:cubicBezTo>
                    <a:pt x="792" y="44"/>
                    <a:pt x="792" y="44"/>
                    <a:pt x="792" y="44"/>
                  </a:cubicBezTo>
                  <a:cubicBezTo>
                    <a:pt x="792" y="42"/>
                    <a:pt x="792" y="42"/>
                    <a:pt x="792" y="42"/>
                  </a:cubicBezTo>
                  <a:cubicBezTo>
                    <a:pt x="797" y="42"/>
                    <a:pt x="797" y="42"/>
                    <a:pt x="797" y="42"/>
                  </a:cubicBezTo>
                  <a:cubicBezTo>
                    <a:pt x="797" y="40"/>
                    <a:pt x="797" y="40"/>
                    <a:pt x="797" y="40"/>
                  </a:cubicBezTo>
                  <a:cubicBezTo>
                    <a:pt x="805" y="40"/>
                    <a:pt x="805" y="40"/>
                    <a:pt x="805" y="40"/>
                  </a:cubicBezTo>
                  <a:cubicBezTo>
                    <a:pt x="805" y="37"/>
                    <a:pt x="805" y="37"/>
                    <a:pt x="805" y="37"/>
                  </a:cubicBezTo>
                  <a:cubicBezTo>
                    <a:pt x="812" y="37"/>
                    <a:pt x="812" y="37"/>
                    <a:pt x="812" y="37"/>
                  </a:cubicBezTo>
                  <a:cubicBezTo>
                    <a:pt x="812" y="35"/>
                    <a:pt x="812" y="35"/>
                    <a:pt x="812" y="35"/>
                  </a:cubicBezTo>
                  <a:cubicBezTo>
                    <a:pt x="816" y="35"/>
                    <a:pt x="816" y="35"/>
                    <a:pt x="816" y="35"/>
                  </a:cubicBezTo>
                  <a:cubicBezTo>
                    <a:pt x="816" y="33"/>
                    <a:pt x="816" y="33"/>
                    <a:pt x="816" y="33"/>
                  </a:cubicBezTo>
                  <a:cubicBezTo>
                    <a:pt x="821" y="33"/>
                    <a:pt x="821" y="33"/>
                    <a:pt x="821" y="33"/>
                  </a:cubicBezTo>
                  <a:cubicBezTo>
                    <a:pt x="821" y="32"/>
                    <a:pt x="821" y="32"/>
                    <a:pt x="821" y="32"/>
                  </a:cubicBezTo>
                  <a:cubicBezTo>
                    <a:pt x="828" y="32"/>
                    <a:pt x="828" y="32"/>
                    <a:pt x="828" y="32"/>
                  </a:cubicBezTo>
                  <a:cubicBezTo>
                    <a:pt x="828" y="30"/>
                    <a:pt x="828" y="30"/>
                    <a:pt x="828" y="30"/>
                  </a:cubicBezTo>
                  <a:cubicBezTo>
                    <a:pt x="836" y="30"/>
                    <a:pt x="836" y="30"/>
                    <a:pt x="836" y="30"/>
                  </a:cubicBezTo>
                  <a:cubicBezTo>
                    <a:pt x="836" y="27"/>
                    <a:pt x="836" y="27"/>
                    <a:pt x="836" y="27"/>
                  </a:cubicBezTo>
                  <a:cubicBezTo>
                    <a:pt x="842" y="27"/>
                    <a:pt x="842" y="27"/>
                    <a:pt x="842" y="27"/>
                  </a:cubicBezTo>
                  <a:cubicBezTo>
                    <a:pt x="842" y="24"/>
                    <a:pt x="842" y="24"/>
                    <a:pt x="842" y="24"/>
                  </a:cubicBezTo>
                  <a:cubicBezTo>
                    <a:pt x="848" y="24"/>
                    <a:pt x="848" y="24"/>
                    <a:pt x="848" y="24"/>
                  </a:cubicBezTo>
                  <a:cubicBezTo>
                    <a:pt x="848" y="22"/>
                    <a:pt x="848" y="22"/>
                    <a:pt x="848" y="22"/>
                  </a:cubicBezTo>
                  <a:cubicBezTo>
                    <a:pt x="854" y="22"/>
                    <a:pt x="854" y="22"/>
                    <a:pt x="854" y="22"/>
                  </a:cubicBezTo>
                  <a:cubicBezTo>
                    <a:pt x="854" y="20"/>
                    <a:pt x="854" y="20"/>
                    <a:pt x="854" y="20"/>
                  </a:cubicBezTo>
                  <a:cubicBezTo>
                    <a:pt x="862" y="20"/>
                    <a:pt x="862" y="20"/>
                    <a:pt x="862" y="20"/>
                  </a:cubicBezTo>
                  <a:cubicBezTo>
                    <a:pt x="862" y="18"/>
                    <a:pt x="862" y="18"/>
                    <a:pt x="862" y="18"/>
                  </a:cubicBezTo>
                  <a:cubicBezTo>
                    <a:pt x="868" y="18"/>
                    <a:pt x="868" y="18"/>
                    <a:pt x="868" y="18"/>
                  </a:cubicBezTo>
                  <a:cubicBezTo>
                    <a:pt x="868" y="16"/>
                    <a:pt x="868" y="16"/>
                    <a:pt x="868" y="16"/>
                  </a:cubicBezTo>
                  <a:cubicBezTo>
                    <a:pt x="876" y="16"/>
                    <a:pt x="876" y="16"/>
                    <a:pt x="876" y="16"/>
                  </a:cubicBezTo>
                  <a:cubicBezTo>
                    <a:pt x="876" y="14"/>
                    <a:pt x="876" y="14"/>
                    <a:pt x="876" y="14"/>
                  </a:cubicBezTo>
                  <a:cubicBezTo>
                    <a:pt x="881" y="14"/>
                    <a:pt x="881" y="14"/>
                    <a:pt x="881" y="14"/>
                  </a:cubicBezTo>
                  <a:cubicBezTo>
                    <a:pt x="881" y="12"/>
                    <a:pt x="881" y="12"/>
                    <a:pt x="881" y="12"/>
                  </a:cubicBezTo>
                  <a:cubicBezTo>
                    <a:pt x="888" y="12"/>
                    <a:pt x="888" y="12"/>
                    <a:pt x="888" y="12"/>
                  </a:cubicBezTo>
                  <a:cubicBezTo>
                    <a:pt x="888" y="10"/>
                    <a:pt x="888" y="10"/>
                    <a:pt x="888" y="10"/>
                  </a:cubicBezTo>
                  <a:cubicBezTo>
                    <a:pt x="896" y="10"/>
                    <a:pt x="896" y="10"/>
                    <a:pt x="896" y="10"/>
                  </a:cubicBezTo>
                  <a:cubicBezTo>
                    <a:pt x="896" y="8"/>
                    <a:pt x="896" y="8"/>
                    <a:pt x="896" y="8"/>
                  </a:cubicBezTo>
                  <a:cubicBezTo>
                    <a:pt x="900" y="8"/>
                    <a:pt x="900" y="8"/>
                    <a:pt x="900" y="8"/>
                  </a:cubicBezTo>
                  <a:cubicBezTo>
                    <a:pt x="900" y="6"/>
                    <a:pt x="900" y="6"/>
                    <a:pt x="900" y="6"/>
                  </a:cubicBezTo>
                  <a:cubicBezTo>
                    <a:pt x="903" y="6"/>
                    <a:pt x="903" y="6"/>
                    <a:pt x="903" y="6"/>
                  </a:cubicBezTo>
                  <a:cubicBezTo>
                    <a:pt x="903" y="3"/>
                    <a:pt x="903" y="3"/>
                    <a:pt x="903" y="3"/>
                  </a:cubicBezTo>
                  <a:cubicBezTo>
                    <a:pt x="908" y="3"/>
                    <a:pt x="908" y="3"/>
                    <a:pt x="908" y="3"/>
                  </a:cubicBezTo>
                  <a:cubicBezTo>
                    <a:pt x="908" y="0"/>
                    <a:pt x="908" y="0"/>
                    <a:pt x="908" y="0"/>
                  </a:cubicBezTo>
                  <a:cubicBezTo>
                    <a:pt x="911" y="0"/>
                    <a:pt x="911" y="0"/>
                    <a:pt x="911" y="0"/>
                  </a:cubicBezTo>
                </a:path>
              </a:pathLst>
            </a:custGeom>
            <a:ln w="28575">
              <a:solidFill>
                <a:srgbClr val="54827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4050" dirty="0"/>
            </a:p>
          </p:txBody>
        </p:sp>
        <p:sp>
          <p:nvSpPr>
            <p:cNvPr id="134" name="Freeform 6"/>
            <p:cNvSpPr>
              <a:spLocks/>
            </p:cNvSpPr>
            <p:nvPr/>
          </p:nvSpPr>
          <p:spPr bwMode="auto">
            <a:xfrm>
              <a:off x="3132267" y="2512816"/>
              <a:ext cx="6391617" cy="2063974"/>
            </a:xfrm>
            <a:custGeom>
              <a:avLst/>
              <a:gdLst>
                <a:gd name="T0" fmla="*/ 2 w 912"/>
                <a:gd name="T1" fmla="*/ 505 h 517"/>
                <a:gd name="T2" fmla="*/ 14 w 912"/>
                <a:gd name="T3" fmla="*/ 473 h 517"/>
                <a:gd name="T4" fmla="*/ 40 w 912"/>
                <a:gd name="T5" fmla="*/ 405 h 517"/>
                <a:gd name="T6" fmla="*/ 59 w 912"/>
                <a:gd name="T7" fmla="*/ 371 h 517"/>
                <a:gd name="T8" fmla="*/ 95 w 912"/>
                <a:gd name="T9" fmla="*/ 326 h 517"/>
                <a:gd name="T10" fmla="*/ 141 w 912"/>
                <a:gd name="T11" fmla="*/ 296 h 517"/>
                <a:gd name="T12" fmla="*/ 167 w 912"/>
                <a:gd name="T13" fmla="*/ 281 h 517"/>
                <a:gd name="T14" fmla="*/ 189 w 912"/>
                <a:gd name="T15" fmla="*/ 268 h 517"/>
                <a:gd name="T16" fmla="*/ 227 w 912"/>
                <a:gd name="T17" fmla="*/ 246 h 517"/>
                <a:gd name="T18" fmla="*/ 271 w 912"/>
                <a:gd name="T19" fmla="*/ 224 h 517"/>
                <a:gd name="T20" fmla="*/ 324 w 912"/>
                <a:gd name="T21" fmla="*/ 202 h 517"/>
                <a:gd name="T22" fmla="*/ 354 w 912"/>
                <a:gd name="T23" fmla="*/ 188 h 517"/>
                <a:gd name="T24" fmla="*/ 392 w 912"/>
                <a:gd name="T25" fmla="*/ 175 h 517"/>
                <a:gd name="T26" fmla="*/ 431 w 912"/>
                <a:gd name="T27" fmla="*/ 160 h 517"/>
                <a:gd name="T28" fmla="*/ 451 w 912"/>
                <a:gd name="T29" fmla="*/ 151 h 517"/>
                <a:gd name="T30" fmla="*/ 477 w 912"/>
                <a:gd name="T31" fmla="*/ 144 h 517"/>
                <a:gd name="T32" fmla="*/ 506 w 912"/>
                <a:gd name="T33" fmla="*/ 134 h 517"/>
                <a:gd name="T34" fmla="*/ 520 w 912"/>
                <a:gd name="T35" fmla="*/ 127 h 517"/>
                <a:gd name="T36" fmla="*/ 539 w 912"/>
                <a:gd name="T37" fmla="*/ 122 h 517"/>
                <a:gd name="T38" fmla="*/ 554 w 912"/>
                <a:gd name="T39" fmla="*/ 117 h 517"/>
                <a:gd name="T40" fmla="*/ 569 w 912"/>
                <a:gd name="T41" fmla="*/ 112 h 517"/>
                <a:gd name="T42" fmla="*/ 585 w 912"/>
                <a:gd name="T43" fmla="*/ 107 h 517"/>
                <a:gd name="T44" fmla="*/ 596 w 912"/>
                <a:gd name="T45" fmla="*/ 105 h 517"/>
                <a:gd name="T46" fmla="*/ 608 w 912"/>
                <a:gd name="T47" fmla="*/ 102 h 517"/>
                <a:gd name="T48" fmla="*/ 617 w 912"/>
                <a:gd name="T49" fmla="*/ 100 h 517"/>
                <a:gd name="T50" fmla="*/ 626 w 912"/>
                <a:gd name="T51" fmla="*/ 97 h 517"/>
                <a:gd name="T52" fmla="*/ 634 w 912"/>
                <a:gd name="T53" fmla="*/ 94 h 517"/>
                <a:gd name="T54" fmla="*/ 641 w 912"/>
                <a:gd name="T55" fmla="*/ 92 h 517"/>
                <a:gd name="T56" fmla="*/ 648 w 912"/>
                <a:gd name="T57" fmla="*/ 89 h 517"/>
                <a:gd name="T58" fmla="*/ 656 w 912"/>
                <a:gd name="T59" fmla="*/ 86 h 517"/>
                <a:gd name="T60" fmla="*/ 664 w 912"/>
                <a:gd name="T61" fmla="*/ 83 h 517"/>
                <a:gd name="T62" fmla="*/ 670 w 912"/>
                <a:gd name="T63" fmla="*/ 80 h 517"/>
                <a:gd name="T64" fmla="*/ 679 w 912"/>
                <a:gd name="T65" fmla="*/ 77 h 517"/>
                <a:gd name="T66" fmla="*/ 689 w 912"/>
                <a:gd name="T67" fmla="*/ 74 h 517"/>
                <a:gd name="T68" fmla="*/ 701 w 912"/>
                <a:gd name="T69" fmla="*/ 72 h 517"/>
                <a:gd name="T70" fmla="*/ 711 w 912"/>
                <a:gd name="T71" fmla="*/ 66 h 517"/>
                <a:gd name="T72" fmla="*/ 721 w 912"/>
                <a:gd name="T73" fmla="*/ 63 h 517"/>
                <a:gd name="T74" fmla="*/ 727 w 912"/>
                <a:gd name="T75" fmla="*/ 60 h 517"/>
                <a:gd name="T76" fmla="*/ 734 w 912"/>
                <a:gd name="T77" fmla="*/ 58 h 517"/>
                <a:gd name="T78" fmla="*/ 738 w 912"/>
                <a:gd name="T79" fmla="*/ 58 h 517"/>
                <a:gd name="T80" fmla="*/ 753 w 912"/>
                <a:gd name="T81" fmla="*/ 53 h 517"/>
                <a:gd name="T82" fmla="*/ 767 w 912"/>
                <a:gd name="T83" fmla="*/ 46 h 517"/>
                <a:gd name="T84" fmla="*/ 779 w 912"/>
                <a:gd name="T85" fmla="*/ 39 h 517"/>
                <a:gd name="T86" fmla="*/ 788 w 912"/>
                <a:gd name="T87" fmla="*/ 35 h 517"/>
                <a:gd name="T88" fmla="*/ 795 w 912"/>
                <a:gd name="T89" fmla="*/ 32 h 517"/>
                <a:gd name="T90" fmla="*/ 809 w 912"/>
                <a:gd name="T91" fmla="*/ 29 h 517"/>
                <a:gd name="T92" fmla="*/ 817 w 912"/>
                <a:gd name="T93" fmla="*/ 28 h 517"/>
                <a:gd name="T94" fmla="*/ 829 w 912"/>
                <a:gd name="T95" fmla="*/ 25 h 517"/>
                <a:gd name="T96" fmla="*/ 840 w 912"/>
                <a:gd name="T97" fmla="*/ 22 h 517"/>
                <a:gd name="T98" fmla="*/ 850 w 912"/>
                <a:gd name="T99" fmla="*/ 20 h 517"/>
                <a:gd name="T100" fmla="*/ 862 w 912"/>
                <a:gd name="T101" fmla="*/ 15 h 517"/>
                <a:gd name="T102" fmla="*/ 871 w 912"/>
                <a:gd name="T103" fmla="*/ 12 h 517"/>
                <a:gd name="T104" fmla="*/ 881 w 912"/>
                <a:gd name="T105" fmla="*/ 9 h 517"/>
                <a:gd name="T106" fmla="*/ 890 w 912"/>
                <a:gd name="T107" fmla="*/ 6 h 517"/>
                <a:gd name="T108" fmla="*/ 897 w 912"/>
                <a:gd name="T109" fmla="*/ 3 h 517"/>
                <a:gd name="T110" fmla="*/ 902 w 912"/>
                <a:gd name="T111" fmla="*/ 1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2" h="517">
                  <a:moveTo>
                    <a:pt x="1" y="517"/>
                  </a:moveTo>
                  <a:cubicBezTo>
                    <a:pt x="1" y="517"/>
                    <a:pt x="0" y="512"/>
                    <a:pt x="2" y="505"/>
                  </a:cubicBezTo>
                  <a:cubicBezTo>
                    <a:pt x="5" y="497"/>
                    <a:pt x="4" y="499"/>
                    <a:pt x="8" y="491"/>
                  </a:cubicBezTo>
                  <a:cubicBezTo>
                    <a:pt x="12" y="484"/>
                    <a:pt x="10" y="488"/>
                    <a:pt x="14" y="473"/>
                  </a:cubicBezTo>
                  <a:cubicBezTo>
                    <a:pt x="18" y="459"/>
                    <a:pt x="17" y="457"/>
                    <a:pt x="23" y="442"/>
                  </a:cubicBezTo>
                  <a:cubicBezTo>
                    <a:pt x="29" y="427"/>
                    <a:pt x="35" y="426"/>
                    <a:pt x="40" y="405"/>
                  </a:cubicBezTo>
                  <a:cubicBezTo>
                    <a:pt x="40" y="405"/>
                    <a:pt x="40" y="404"/>
                    <a:pt x="48" y="389"/>
                  </a:cubicBezTo>
                  <a:cubicBezTo>
                    <a:pt x="56" y="375"/>
                    <a:pt x="49" y="384"/>
                    <a:pt x="59" y="371"/>
                  </a:cubicBezTo>
                  <a:cubicBezTo>
                    <a:pt x="69" y="358"/>
                    <a:pt x="68" y="358"/>
                    <a:pt x="75" y="350"/>
                  </a:cubicBezTo>
                  <a:cubicBezTo>
                    <a:pt x="82" y="341"/>
                    <a:pt x="80" y="337"/>
                    <a:pt x="95" y="326"/>
                  </a:cubicBezTo>
                  <a:cubicBezTo>
                    <a:pt x="110" y="316"/>
                    <a:pt x="100" y="320"/>
                    <a:pt x="117" y="310"/>
                  </a:cubicBezTo>
                  <a:cubicBezTo>
                    <a:pt x="134" y="300"/>
                    <a:pt x="132" y="302"/>
                    <a:pt x="141" y="296"/>
                  </a:cubicBezTo>
                  <a:cubicBezTo>
                    <a:pt x="150" y="290"/>
                    <a:pt x="154" y="288"/>
                    <a:pt x="159" y="286"/>
                  </a:cubicBezTo>
                  <a:cubicBezTo>
                    <a:pt x="163" y="283"/>
                    <a:pt x="165" y="282"/>
                    <a:pt x="167" y="281"/>
                  </a:cubicBezTo>
                  <a:cubicBezTo>
                    <a:pt x="169" y="280"/>
                    <a:pt x="172" y="275"/>
                    <a:pt x="176" y="273"/>
                  </a:cubicBezTo>
                  <a:cubicBezTo>
                    <a:pt x="179" y="272"/>
                    <a:pt x="177" y="272"/>
                    <a:pt x="189" y="268"/>
                  </a:cubicBezTo>
                  <a:cubicBezTo>
                    <a:pt x="201" y="265"/>
                    <a:pt x="204" y="262"/>
                    <a:pt x="214" y="256"/>
                  </a:cubicBezTo>
                  <a:cubicBezTo>
                    <a:pt x="224" y="249"/>
                    <a:pt x="220" y="250"/>
                    <a:pt x="227" y="246"/>
                  </a:cubicBezTo>
                  <a:cubicBezTo>
                    <a:pt x="233" y="242"/>
                    <a:pt x="241" y="237"/>
                    <a:pt x="252" y="232"/>
                  </a:cubicBezTo>
                  <a:cubicBezTo>
                    <a:pt x="263" y="227"/>
                    <a:pt x="258" y="228"/>
                    <a:pt x="271" y="224"/>
                  </a:cubicBezTo>
                  <a:cubicBezTo>
                    <a:pt x="284" y="221"/>
                    <a:pt x="289" y="217"/>
                    <a:pt x="299" y="214"/>
                  </a:cubicBezTo>
                  <a:cubicBezTo>
                    <a:pt x="310" y="211"/>
                    <a:pt x="318" y="206"/>
                    <a:pt x="324" y="202"/>
                  </a:cubicBezTo>
                  <a:cubicBezTo>
                    <a:pt x="324" y="202"/>
                    <a:pt x="327" y="201"/>
                    <a:pt x="341" y="195"/>
                  </a:cubicBezTo>
                  <a:cubicBezTo>
                    <a:pt x="341" y="195"/>
                    <a:pt x="347" y="191"/>
                    <a:pt x="354" y="188"/>
                  </a:cubicBezTo>
                  <a:cubicBezTo>
                    <a:pt x="362" y="185"/>
                    <a:pt x="368" y="184"/>
                    <a:pt x="374" y="182"/>
                  </a:cubicBezTo>
                  <a:cubicBezTo>
                    <a:pt x="380" y="179"/>
                    <a:pt x="379" y="179"/>
                    <a:pt x="392" y="175"/>
                  </a:cubicBezTo>
                  <a:cubicBezTo>
                    <a:pt x="406" y="171"/>
                    <a:pt x="402" y="171"/>
                    <a:pt x="412" y="168"/>
                  </a:cubicBezTo>
                  <a:cubicBezTo>
                    <a:pt x="421" y="165"/>
                    <a:pt x="419" y="165"/>
                    <a:pt x="431" y="160"/>
                  </a:cubicBezTo>
                  <a:cubicBezTo>
                    <a:pt x="441" y="156"/>
                    <a:pt x="441" y="156"/>
                    <a:pt x="441" y="156"/>
                  </a:cubicBezTo>
                  <a:cubicBezTo>
                    <a:pt x="451" y="151"/>
                    <a:pt x="451" y="151"/>
                    <a:pt x="451" y="151"/>
                  </a:cubicBezTo>
                  <a:cubicBezTo>
                    <a:pt x="463" y="148"/>
                    <a:pt x="463" y="148"/>
                    <a:pt x="463" y="148"/>
                  </a:cubicBezTo>
                  <a:cubicBezTo>
                    <a:pt x="477" y="144"/>
                    <a:pt x="477" y="144"/>
                    <a:pt x="477" y="144"/>
                  </a:cubicBezTo>
                  <a:cubicBezTo>
                    <a:pt x="491" y="139"/>
                    <a:pt x="491" y="139"/>
                    <a:pt x="491" y="139"/>
                  </a:cubicBezTo>
                  <a:cubicBezTo>
                    <a:pt x="506" y="134"/>
                    <a:pt x="506" y="134"/>
                    <a:pt x="506" y="134"/>
                  </a:cubicBezTo>
                  <a:cubicBezTo>
                    <a:pt x="514" y="130"/>
                    <a:pt x="514" y="130"/>
                    <a:pt x="514" y="130"/>
                  </a:cubicBezTo>
                  <a:cubicBezTo>
                    <a:pt x="520" y="127"/>
                    <a:pt x="520" y="127"/>
                    <a:pt x="520" y="127"/>
                  </a:cubicBezTo>
                  <a:cubicBezTo>
                    <a:pt x="530" y="123"/>
                    <a:pt x="530" y="123"/>
                    <a:pt x="530" y="123"/>
                  </a:cubicBezTo>
                  <a:cubicBezTo>
                    <a:pt x="539" y="122"/>
                    <a:pt x="539" y="122"/>
                    <a:pt x="539" y="122"/>
                  </a:cubicBezTo>
                  <a:cubicBezTo>
                    <a:pt x="548" y="119"/>
                    <a:pt x="548" y="119"/>
                    <a:pt x="548" y="119"/>
                  </a:cubicBezTo>
                  <a:cubicBezTo>
                    <a:pt x="554" y="117"/>
                    <a:pt x="554" y="117"/>
                    <a:pt x="554" y="117"/>
                  </a:cubicBezTo>
                  <a:cubicBezTo>
                    <a:pt x="554" y="117"/>
                    <a:pt x="562" y="114"/>
                    <a:pt x="562" y="114"/>
                  </a:cubicBezTo>
                  <a:cubicBezTo>
                    <a:pt x="563" y="114"/>
                    <a:pt x="569" y="112"/>
                    <a:pt x="569" y="112"/>
                  </a:cubicBezTo>
                  <a:cubicBezTo>
                    <a:pt x="569" y="112"/>
                    <a:pt x="576" y="110"/>
                    <a:pt x="576" y="110"/>
                  </a:cubicBezTo>
                  <a:cubicBezTo>
                    <a:pt x="585" y="107"/>
                    <a:pt x="585" y="107"/>
                    <a:pt x="585" y="107"/>
                  </a:cubicBezTo>
                  <a:cubicBezTo>
                    <a:pt x="590" y="106"/>
                    <a:pt x="590" y="106"/>
                    <a:pt x="590" y="106"/>
                  </a:cubicBezTo>
                  <a:cubicBezTo>
                    <a:pt x="596" y="105"/>
                    <a:pt x="596" y="105"/>
                    <a:pt x="596" y="105"/>
                  </a:cubicBezTo>
                  <a:cubicBezTo>
                    <a:pt x="601" y="104"/>
                    <a:pt x="601" y="104"/>
                    <a:pt x="601" y="104"/>
                  </a:cubicBezTo>
                  <a:cubicBezTo>
                    <a:pt x="608" y="102"/>
                    <a:pt x="608" y="102"/>
                    <a:pt x="608" y="102"/>
                  </a:cubicBezTo>
                  <a:cubicBezTo>
                    <a:pt x="612" y="101"/>
                    <a:pt x="612" y="101"/>
                    <a:pt x="612" y="101"/>
                  </a:cubicBezTo>
                  <a:cubicBezTo>
                    <a:pt x="617" y="100"/>
                    <a:pt x="617" y="100"/>
                    <a:pt x="617" y="100"/>
                  </a:cubicBezTo>
                  <a:cubicBezTo>
                    <a:pt x="623" y="98"/>
                    <a:pt x="623" y="98"/>
                    <a:pt x="623" y="98"/>
                  </a:cubicBezTo>
                  <a:cubicBezTo>
                    <a:pt x="626" y="97"/>
                    <a:pt x="626" y="97"/>
                    <a:pt x="626" y="97"/>
                  </a:cubicBezTo>
                  <a:cubicBezTo>
                    <a:pt x="629" y="95"/>
                    <a:pt x="629" y="95"/>
                    <a:pt x="629" y="95"/>
                  </a:cubicBezTo>
                  <a:cubicBezTo>
                    <a:pt x="634" y="94"/>
                    <a:pt x="634" y="94"/>
                    <a:pt x="634" y="94"/>
                  </a:cubicBezTo>
                  <a:cubicBezTo>
                    <a:pt x="638" y="93"/>
                    <a:pt x="638" y="93"/>
                    <a:pt x="638" y="93"/>
                  </a:cubicBezTo>
                  <a:cubicBezTo>
                    <a:pt x="638" y="93"/>
                    <a:pt x="641" y="92"/>
                    <a:pt x="641" y="92"/>
                  </a:cubicBezTo>
                  <a:cubicBezTo>
                    <a:pt x="641" y="92"/>
                    <a:pt x="645" y="91"/>
                    <a:pt x="645" y="91"/>
                  </a:cubicBezTo>
                  <a:cubicBezTo>
                    <a:pt x="648" y="89"/>
                    <a:pt x="648" y="89"/>
                    <a:pt x="648" y="89"/>
                  </a:cubicBezTo>
                  <a:cubicBezTo>
                    <a:pt x="653" y="87"/>
                    <a:pt x="653" y="87"/>
                    <a:pt x="653" y="87"/>
                  </a:cubicBezTo>
                  <a:cubicBezTo>
                    <a:pt x="656" y="86"/>
                    <a:pt x="656" y="86"/>
                    <a:pt x="656" y="86"/>
                  </a:cubicBezTo>
                  <a:cubicBezTo>
                    <a:pt x="659" y="85"/>
                    <a:pt x="659" y="85"/>
                    <a:pt x="659" y="85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7" y="81"/>
                    <a:pt x="667" y="81"/>
                    <a:pt x="667" y="81"/>
                  </a:cubicBezTo>
                  <a:cubicBezTo>
                    <a:pt x="670" y="80"/>
                    <a:pt x="670" y="80"/>
                    <a:pt x="670" y="80"/>
                  </a:cubicBezTo>
                  <a:cubicBezTo>
                    <a:pt x="673" y="79"/>
                    <a:pt x="673" y="79"/>
                    <a:pt x="673" y="79"/>
                  </a:cubicBezTo>
                  <a:cubicBezTo>
                    <a:pt x="679" y="77"/>
                    <a:pt x="679" y="77"/>
                    <a:pt x="679" y="77"/>
                  </a:cubicBezTo>
                  <a:cubicBezTo>
                    <a:pt x="685" y="76"/>
                    <a:pt x="685" y="76"/>
                    <a:pt x="685" y="76"/>
                  </a:cubicBezTo>
                  <a:cubicBezTo>
                    <a:pt x="689" y="74"/>
                    <a:pt x="689" y="74"/>
                    <a:pt x="689" y="74"/>
                  </a:cubicBezTo>
                  <a:cubicBezTo>
                    <a:pt x="689" y="74"/>
                    <a:pt x="695" y="73"/>
                    <a:pt x="696" y="73"/>
                  </a:cubicBezTo>
                  <a:cubicBezTo>
                    <a:pt x="696" y="73"/>
                    <a:pt x="701" y="72"/>
                    <a:pt x="701" y="72"/>
                  </a:cubicBezTo>
                  <a:cubicBezTo>
                    <a:pt x="705" y="70"/>
                    <a:pt x="705" y="70"/>
                    <a:pt x="705" y="70"/>
                  </a:cubicBezTo>
                  <a:cubicBezTo>
                    <a:pt x="711" y="66"/>
                    <a:pt x="711" y="66"/>
                    <a:pt x="711" y="66"/>
                  </a:cubicBezTo>
                  <a:cubicBezTo>
                    <a:pt x="716" y="65"/>
                    <a:pt x="716" y="65"/>
                    <a:pt x="716" y="65"/>
                  </a:cubicBezTo>
                  <a:cubicBezTo>
                    <a:pt x="721" y="63"/>
                    <a:pt x="721" y="63"/>
                    <a:pt x="721" y="63"/>
                  </a:cubicBezTo>
                  <a:cubicBezTo>
                    <a:pt x="724" y="61"/>
                    <a:pt x="724" y="61"/>
                    <a:pt x="724" y="61"/>
                  </a:cubicBezTo>
                  <a:cubicBezTo>
                    <a:pt x="727" y="60"/>
                    <a:pt x="727" y="60"/>
                    <a:pt x="727" y="60"/>
                  </a:cubicBezTo>
                  <a:cubicBezTo>
                    <a:pt x="731" y="59"/>
                    <a:pt x="731" y="59"/>
                    <a:pt x="731" y="59"/>
                  </a:cubicBezTo>
                  <a:cubicBezTo>
                    <a:pt x="734" y="58"/>
                    <a:pt x="734" y="58"/>
                    <a:pt x="734" y="58"/>
                  </a:cubicBezTo>
                  <a:cubicBezTo>
                    <a:pt x="737" y="58"/>
                    <a:pt x="737" y="58"/>
                    <a:pt x="737" y="58"/>
                  </a:cubicBezTo>
                  <a:cubicBezTo>
                    <a:pt x="738" y="58"/>
                    <a:pt x="738" y="58"/>
                    <a:pt x="738" y="58"/>
                  </a:cubicBezTo>
                  <a:cubicBezTo>
                    <a:pt x="748" y="55"/>
                    <a:pt x="748" y="55"/>
                    <a:pt x="748" y="55"/>
                  </a:cubicBezTo>
                  <a:cubicBezTo>
                    <a:pt x="753" y="53"/>
                    <a:pt x="753" y="53"/>
                    <a:pt x="753" y="53"/>
                  </a:cubicBezTo>
                  <a:cubicBezTo>
                    <a:pt x="760" y="49"/>
                    <a:pt x="760" y="49"/>
                    <a:pt x="760" y="49"/>
                  </a:cubicBezTo>
                  <a:cubicBezTo>
                    <a:pt x="767" y="46"/>
                    <a:pt x="767" y="46"/>
                    <a:pt x="767" y="46"/>
                  </a:cubicBezTo>
                  <a:cubicBezTo>
                    <a:pt x="773" y="43"/>
                    <a:pt x="773" y="43"/>
                    <a:pt x="773" y="43"/>
                  </a:cubicBezTo>
                  <a:cubicBezTo>
                    <a:pt x="779" y="39"/>
                    <a:pt x="779" y="39"/>
                    <a:pt x="779" y="39"/>
                  </a:cubicBezTo>
                  <a:cubicBezTo>
                    <a:pt x="784" y="37"/>
                    <a:pt x="784" y="37"/>
                    <a:pt x="784" y="37"/>
                  </a:cubicBezTo>
                  <a:cubicBezTo>
                    <a:pt x="788" y="35"/>
                    <a:pt x="788" y="35"/>
                    <a:pt x="788" y="35"/>
                  </a:cubicBezTo>
                  <a:cubicBezTo>
                    <a:pt x="792" y="33"/>
                    <a:pt x="792" y="33"/>
                    <a:pt x="792" y="33"/>
                  </a:cubicBezTo>
                  <a:cubicBezTo>
                    <a:pt x="795" y="32"/>
                    <a:pt x="795" y="32"/>
                    <a:pt x="795" y="32"/>
                  </a:cubicBezTo>
                  <a:cubicBezTo>
                    <a:pt x="798" y="31"/>
                    <a:pt x="798" y="31"/>
                    <a:pt x="798" y="31"/>
                  </a:cubicBezTo>
                  <a:cubicBezTo>
                    <a:pt x="798" y="31"/>
                    <a:pt x="808" y="29"/>
                    <a:pt x="809" y="29"/>
                  </a:cubicBezTo>
                  <a:cubicBezTo>
                    <a:pt x="809" y="29"/>
                    <a:pt x="812" y="28"/>
                    <a:pt x="812" y="28"/>
                  </a:cubicBezTo>
                  <a:cubicBezTo>
                    <a:pt x="817" y="28"/>
                    <a:pt x="817" y="28"/>
                    <a:pt x="817" y="28"/>
                  </a:cubicBezTo>
                  <a:cubicBezTo>
                    <a:pt x="823" y="26"/>
                    <a:pt x="823" y="26"/>
                    <a:pt x="823" y="26"/>
                  </a:cubicBezTo>
                  <a:cubicBezTo>
                    <a:pt x="829" y="25"/>
                    <a:pt x="829" y="25"/>
                    <a:pt x="829" y="25"/>
                  </a:cubicBezTo>
                  <a:cubicBezTo>
                    <a:pt x="833" y="23"/>
                    <a:pt x="833" y="23"/>
                    <a:pt x="833" y="23"/>
                  </a:cubicBezTo>
                  <a:cubicBezTo>
                    <a:pt x="840" y="22"/>
                    <a:pt x="840" y="22"/>
                    <a:pt x="840" y="22"/>
                  </a:cubicBezTo>
                  <a:cubicBezTo>
                    <a:pt x="846" y="21"/>
                    <a:pt x="846" y="21"/>
                    <a:pt x="846" y="21"/>
                  </a:cubicBezTo>
                  <a:cubicBezTo>
                    <a:pt x="850" y="20"/>
                    <a:pt x="850" y="20"/>
                    <a:pt x="850" y="20"/>
                  </a:cubicBezTo>
                  <a:cubicBezTo>
                    <a:pt x="853" y="18"/>
                    <a:pt x="853" y="18"/>
                    <a:pt x="853" y="18"/>
                  </a:cubicBezTo>
                  <a:cubicBezTo>
                    <a:pt x="862" y="15"/>
                    <a:pt x="862" y="15"/>
                    <a:pt x="862" y="15"/>
                  </a:cubicBezTo>
                  <a:cubicBezTo>
                    <a:pt x="862" y="15"/>
                    <a:pt x="866" y="13"/>
                    <a:pt x="866" y="13"/>
                  </a:cubicBezTo>
                  <a:cubicBezTo>
                    <a:pt x="866" y="13"/>
                    <a:pt x="870" y="12"/>
                    <a:pt x="871" y="12"/>
                  </a:cubicBezTo>
                  <a:cubicBezTo>
                    <a:pt x="871" y="12"/>
                    <a:pt x="876" y="10"/>
                    <a:pt x="877" y="10"/>
                  </a:cubicBezTo>
                  <a:cubicBezTo>
                    <a:pt x="877" y="10"/>
                    <a:pt x="881" y="9"/>
                    <a:pt x="881" y="9"/>
                  </a:cubicBezTo>
                  <a:cubicBezTo>
                    <a:pt x="881" y="9"/>
                    <a:pt x="885" y="7"/>
                    <a:pt x="885" y="7"/>
                  </a:cubicBezTo>
                  <a:cubicBezTo>
                    <a:pt x="890" y="6"/>
                    <a:pt x="890" y="6"/>
                    <a:pt x="890" y="6"/>
                  </a:cubicBezTo>
                  <a:cubicBezTo>
                    <a:pt x="893" y="4"/>
                    <a:pt x="893" y="4"/>
                    <a:pt x="893" y="4"/>
                  </a:cubicBezTo>
                  <a:cubicBezTo>
                    <a:pt x="893" y="4"/>
                    <a:pt x="897" y="3"/>
                    <a:pt x="897" y="3"/>
                  </a:cubicBezTo>
                  <a:cubicBezTo>
                    <a:pt x="897" y="3"/>
                    <a:pt x="901" y="2"/>
                    <a:pt x="901" y="2"/>
                  </a:cubicBezTo>
                  <a:cubicBezTo>
                    <a:pt x="902" y="1"/>
                    <a:pt x="902" y="1"/>
                    <a:pt x="902" y="1"/>
                  </a:cubicBezTo>
                  <a:cubicBezTo>
                    <a:pt x="912" y="0"/>
                    <a:pt x="912" y="0"/>
                    <a:pt x="912" y="0"/>
                  </a:cubicBezTo>
                </a:path>
              </a:pathLst>
            </a:cu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4050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E184B9E2-C4F7-4E7B-B0A3-F5BDB43FF8F2}"/>
                </a:ext>
              </a:extLst>
            </p:cNvPr>
            <p:cNvSpPr/>
            <p:nvPr/>
          </p:nvSpPr>
          <p:spPr>
            <a:xfrm>
              <a:off x="6393969" y="3511830"/>
              <a:ext cx="2764586" cy="7027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 dirty="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xmlns="" id="{1031CEB2-323F-4627-A9C0-987D7FB9F06B}"/>
                </a:ext>
              </a:extLst>
            </p:cNvPr>
            <p:cNvGrpSpPr/>
            <p:nvPr/>
          </p:nvGrpSpPr>
          <p:grpSpPr>
            <a:xfrm>
              <a:off x="6513407" y="3619867"/>
              <a:ext cx="2166774" cy="172400"/>
              <a:chOff x="10076792" y="3224932"/>
              <a:chExt cx="2166774" cy="172400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076792" y="3310338"/>
                <a:ext cx="365760" cy="1588"/>
              </a:xfrm>
              <a:prstGeom prst="line">
                <a:avLst/>
              </a:prstGeom>
              <a:ln w="28575">
                <a:solidFill>
                  <a:srgbClr val="54827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59"/>
              <p:cNvSpPr txBox="1">
                <a:spLocks noChangeArrowheads="1"/>
              </p:cNvSpPr>
              <p:nvPr/>
            </p:nvSpPr>
            <p:spPr bwMode="auto">
              <a:xfrm>
                <a:off x="10555792" y="3224932"/>
                <a:ext cx="1687774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 anchorCtr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100" dirty="0">
                    <a:solidFill>
                      <a:srgbClr val="000000"/>
                    </a:solidFill>
                  </a:rPr>
                  <a:t>Simvastatin monotherapy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CDA275B3-772C-463A-A79D-032AF31A46E2}"/>
                </a:ext>
              </a:extLst>
            </p:cNvPr>
            <p:cNvGrpSpPr/>
            <p:nvPr/>
          </p:nvGrpSpPr>
          <p:grpSpPr>
            <a:xfrm>
              <a:off x="6513408" y="3934192"/>
              <a:ext cx="1941974" cy="172400"/>
              <a:chOff x="10076793" y="3539257"/>
              <a:chExt cx="1941974" cy="172400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076793" y="3625457"/>
                <a:ext cx="365760" cy="0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43" name="TextBox 60"/>
              <p:cNvSpPr txBox="1">
                <a:spLocks noChangeArrowheads="1"/>
              </p:cNvSpPr>
              <p:nvPr/>
            </p:nvSpPr>
            <p:spPr bwMode="auto">
              <a:xfrm>
                <a:off x="10555792" y="3539257"/>
                <a:ext cx="1462975" cy="17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 anchorCtr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100" dirty="0">
                    <a:solidFill>
                      <a:srgbClr val="000000"/>
                    </a:solidFill>
                  </a:rPr>
                  <a:t>Simvastatin-ezetimibe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9513550" y="2129035"/>
              <a:ext cx="882323" cy="546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34.7% </a:t>
              </a:r>
            </a:p>
            <a:p>
              <a:r>
                <a:rPr lang="en-US" sz="2400" dirty="0">
                  <a:solidFill>
                    <a:srgbClr val="000000"/>
                  </a:solidFill>
                  <a:latin typeface="+mj-lt"/>
                </a:rPr>
                <a:t>32.7%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57" name="Skupina 7">
            <a:extLst>
              <a:ext uri="{FF2B5EF4-FFF2-40B4-BE49-F238E27FC236}">
                <a16:creationId xmlns:a16="http://schemas.microsoft.com/office/drawing/2014/main" xmlns="" id="{23299F56-5AC4-45B1-8DFF-1591BC9BE94B}"/>
              </a:ext>
            </a:extLst>
          </p:cNvPr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58" name="Obdélník 57">
              <a:extLst>
                <a:ext uri="{FF2B5EF4-FFF2-40B4-BE49-F238E27FC236}">
                  <a16:creationId xmlns:a16="http://schemas.microsoft.com/office/drawing/2014/main" xmlns="" id="{451F57F3-4EAC-4FFE-8F07-107E20F5B109}"/>
                </a:ext>
              </a:extLst>
            </p:cNvPr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xmlns="" id="{D09C663B-94C8-4EE4-AF07-B4CCFE25EC2B}"/>
                </a:ext>
              </a:extLst>
            </p:cNvPr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xmlns="" id="{63C422DC-80CA-47F1-A0AB-576B16D068C1}"/>
                </a:ext>
              </a:extLst>
            </p:cNvPr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 Box 6">
            <a:extLst>
              <a:ext uri="{FF2B5EF4-FFF2-40B4-BE49-F238E27FC236}">
                <a16:creationId xmlns:a16="http://schemas.microsoft.com/office/drawing/2014/main" xmlns="" id="{C571E08F-1A04-48A6-96F5-64ABE855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388" y="9782279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 err="1"/>
              <a:t>Cannon</a:t>
            </a:r>
            <a:r>
              <a:rPr lang="cs-CZ" sz="2000" dirty="0"/>
              <a:t> CP. et al. N </a:t>
            </a:r>
            <a:r>
              <a:rPr lang="cs-CZ" sz="2000" dirty="0" err="1"/>
              <a:t>Engl</a:t>
            </a:r>
            <a:r>
              <a:rPr lang="cs-CZ" sz="2000" dirty="0"/>
              <a:t> J Med 2015; 372:2387-2397.</a:t>
            </a:r>
            <a:endParaRPr lang="cs-CZ" sz="1600" dirty="0">
              <a:latin typeface="Tahoma" pitchFamily="34" charset="0"/>
              <a:cs typeface="Arial" charset="0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xmlns="" id="{0EF5EB7C-3A60-49A6-8BDA-AB3E7CF3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4418"/>
            <a:ext cx="12801600" cy="914400"/>
          </a:xfrm>
        </p:spPr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IMPROVE-IT: </a:t>
            </a:r>
            <a:r>
              <a:rPr lang="cs-CZ" b="1" dirty="0" err="1">
                <a:solidFill>
                  <a:srgbClr val="4B7F9B"/>
                </a:solidFill>
              </a:rPr>
              <a:t>ezetimib+statin</a:t>
            </a:r>
            <a:r>
              <a:rPr lang="cs-CZ" b="1" dirty="0">
                <a:solidFill>
                  <a:srgbClr val="4B7F9B"/>
                </a:solidFill>
              </a:rPr>
              <a:t> po AKS</a:t>
            </a:r>
            <a:endParaRPr lang="en-US" b="1" dirty="0">
              <a:solidFill>
                <a:srgbClr val="4B7F9B"/>
              </a:solidFill>
            </a:endParaRPr>
          </a:p>
        </p:txBody>
      </p:sp>
      <p:cxnSp>
        <p:nvCxnSpPr>
          <p:cNvPr id="73" name="Straight Connector 103">
            <a:extLst>
              <a:ext uri="{FF2B5EF4-FFF2-40B4-BE49-F238E27FC236}">
                <a16:creationId xmlns:a16="http://schemas.microsoft.com/office/drawing/2014/main" xmlns="" id="{4FDA77A3-3423-4706-99E6-83F823092C7E}"/>
              </a:ext>
            </a:extLst>
          </p:cNvPr>
          <p:cNvCxnSpPr/>
          <p:nvPr/>
        </p:nvCxnSpPr>
        <p:spPr>
          <a:xfrm>
            <a:off x="-8248157" y="5944827"/>
            <a:ext cx="0" cy="13879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3" descr="D:\Dropbox\FNOL\FNOL_Design manual\PPT\FNOL_logo.png">
            <a:extLst>
              <a:ext uri="{FF2B5EF4-FFF2-40B4-BE49-F238E27FC236}">
                <a16:creationId xmlns:a16="http://schemas.microsoft.com/office/drawing/2014/main" xmlns="" id="{5AC030A9-C586-487E-BBE0-D96BD678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Obrázek 84">
            <a:extLst>
              <a:ext uri="{FF2B5EF4-FFF2-40B4-BE49-F238E27FC236}">
                <a16:creationId xmlns:a16="http://schemas.microsoft.com/office/drawing/2014/main" xmlns="" id="{5864671A-96C0-4D31-B4F5-5454A20F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cxnSp>
        <p:nvCxnSpPr>
          <p:cNvPr id="86" name="Straight Connector 122">
            <a:extLst>
              <a:ext uri="{FF2B5EF4-FFF2-40B4-BE49-F238E27FC236}">
                <a16:creationId xmlns:a16="http://schemas.microsoft.com/office/drawing/2014/main" xmlns="" id="{E704A314-9829-4CE0-B6BC-D9C5404F97D1}"/>
              </a:ext>
            </a:extLst>
          </p:cNvPr>
          <p:cNvCxnSpPr>
            <a:cxnSpLocks/>
          </p:cNvCxnSpPr>
          <p:nvPr/>
        </p:nvCxnSpPr>
        <p:spPr>
          <a:xfrm>
            <a:off x="7622561" y="7474895"/>
            <a:ext cx="0" cy="891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rrow: Right 8">
            <a:extLst>
              <a:ext uri="{FF2B5EF4-FFF2-40B4-BE49-F238E27FC236}">
                <a16:creationId xmlns:a16="http://schemas.microsoft.com/office/drawing/2014/main" xmlns="" id="{1EC42326-8E40-400D-B190-A6A47B531863}"/>
              </a:ext>
            </a:extLst>
          </p:cNvPr>
          <p:cNvSpPr/>
          <p:nvPr/>
        </p:nvSpPr>
        <p:spPr>
          <a:xfrm>
            <a:off x="1408601" y="7213632"/>
            <a:ext cx="3764541" cy="1379249"/>
          </a:xfrm>
          <a:prstGeom prst="rightArrow">
            <a:avLst>
              <a:gd name="adj1" fmla="val 100000"/>
              <a:gd name="adj2" fmla="val 34848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0" rIns="0" bIns="0" rtlCol="0" anchor="ctr">
            <a:noAutofit/>
          </a:bodyPr>
          <a:lstStyle/>
          <a:p>
            <a:pPr algn="ctr"/>
            <a:r>
              <a:rPr lang="en-US" altLang="en-US" sz="2800" dirty="0">
                <a:solidFill>
                  <a:schemeClr val="tx1"/>
                </a:solidFill>
              </a:rPr>
              <a:t>Hospitalization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dirty="0">
                <a:solidFill>
                  <a:schemeClr val="tx1"/>
                </a:solidFill>
              </a:rPr>
              <a:t>for acute ACS or high-risk UA</a:t>
            </a:r>
          </a:p>
        </p:txBody>
      </p:sp>
      <p:cxnSp>
        <p:nvCxnSpPr>
          <p:cNvPr id="88" name="Straight Arrow Connector 93">
            <a:extLst>
              <a:ext uri="{FF2B5EF4-FFF2-40B4-BE49-F238E27FC236}">
                <a16:creationId xmlns:a16="http://schemas.microsoft.com/office/drawing/2014/main" xmlns="" id="{154FEB88-0736-48BF-8C37-71E2902F70CF}"/>
              </a:ext>
            </a:extLst>
          </p:cNvPr>
          <p:cNvCxnSpPr>
            <a:cxnSpLocks/>
            <a:stCxn id="87" idx="3"/>
            <a:endCxn id="89" idx="2"/>
          </p:cNvCxnSpPr>
          <p:nvPr/>
        </p:nvCxnSpPr>
        <p:spPr>
          <a:xfrm>
            <a:off x="5173142" y="7903257"/>
            <a:ext cx="2314674" cy="2329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95">
            <a:extLst>
              <a:ext uri="{FF2B5EF4-FFF2-40B4-BE49-F238E27FC236}">
                <a16:creationId xmlns:a16="http://schemas.microsoft.com/office/drawing/2014/main" xmlns="" id="{DD728F35-6F77-42B1-BFC5-116F395E0DB4}"/>
              </a:ext>
            </a:extLst>
          </p:cNvPr>
          <p:cNvSpPr/>
          <p:nvPr/>
        </p:nvSpPr>
        <p:spPr>
          <a:xfrm>
            <a:off x="7487816" y="7778983"/>
            <a:ext cx="269490" cy="2532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4050" dirty="0">
              <a:solidFill>
                <a:srgbClr val="FFFFFF"/>
              </a:solidFill>
            </a:endParaRPr>
          </a:p>
        </p:txBody>
      </p:sp>
      <p:sp>
        <p:nvSpPr>
          <p:cNvPr id="90" name="Rectangle 4">
            <a:extLst>
              <a:ext uri="{FF2B5EF4-FFF2-40B4-BE49-F238E27FC236}">
                <a16:creationId xmlns:a16="http://schemas.microsoft.com/office/drawing/2014/main" xmlns="" id="{6F088DBB-C865-41EB-B82B-527A1197B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737" y="7314368"/>
            <a:ext cx="2018586" cy="121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N = 18,144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Randomized </a:t>
            </a:r>
          </a:p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within 10 days of event</a:t>
            </a:r>
          </a:p>
        </p:txBody>
      </p:sp>
      <p:sp>
        <p:nvSpPr>
          <p:cNvPr id="91" name="Rectangle 7">
            <a:extLst>
              <a:ext uri="{FF2B5EF4-FFF2-40B4-BE49-F238E27FC236}">
                <a16:creationId xmlns:a16="http://schemas.microsoft.com/office/drawing/2014/main" xmlns="" id="{FC17DBAA-4CD6-4CCC-A1CB-59CDEFCDD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763" y="8453471"/>
            <a:ext cx="4807674" cy="37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1028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54827E"/>
                </a:solidFill>
                <a:latin typeface="+mn-lt"/>
              </a:rPr>
              <a:t>Simvastatin 40 mg + placebo + SOC</a:t>
            </a:r>
          </a:p>
        </p:txBody>
      </p:sp>
      <p:sp>
        <p:nvSpPr>
          <p:cNvPr id="92" name="Rectangle 116">
            <a:extLst>
              <a:ext uri="{FF2B5EF4-FFF2-40B4-BE49-F238E27FC236}">
                <a16:creationId xmlns:a16="http://schemas.microsoft.com/office/drawing/2014/main" xmlns="" id="{8F24E559-93FB-4ECB-B891-2EA6F457C56F}"/>
              </a:ext>
            </a:extLst>
          </p:cNvPr>
          <p:cNvSpPr/>
          <p:nvPr/>
        </p:nvSpPr>
        <p:spPr>
          <a:xfrm>
            <a:off x="12977591" y="7749246"/>
            <a:ext cx="3827271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r">
              <a:defRPr/>
            </a:pPr>
            <a:r>
              <a:rPr lang="en-US" sz="1350" dirty="0"/>
              <a:t>Mean baseline LDL-C 93.8 mg/dL (2.4 mmol/L)</a:t>
            </a:r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xmlns="" id="{3C53A1D9-76ED-47E4-ABFF-F2A13C1E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7342" y="7078305"/>
            <a:ext cx="5982606" cy="2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5000"/>
              </a:lnSpc>
            </a:pPr>
            <a:r>
              <a:rPr lang="nn-NO" altLang="en-US" sz="2100" b="1" dirty="0">
                <a:solidFill>
                  <a:schemeClr val="accent5"/>
                </a:solidFill>
                <a:latin typeface="+mn-lt"/>
              </a:rPr>
              <a:t>Simvastatin 40 mg + ezetimibe 10 mg + SOC</a:t>
            </a:r>
          </a:p>
        </p:txBody>
      </p:sp>
      <p:cxnSp>
        <p:nvCxnSpPr>
          <p:cNvPr id="94" name="Straight Connector 120">
            <a:extLst>
              <a:ext uri="{FF2B5EF4-FFF2-40B4-BE49-F238E27FC236}">
                <a16:creationId xmlns:a16="http://schemas.microsoft.com/office/drawing/2014/main" xmlns="" id="{00DF248B-406E-4CA2-9BEC-4D8C9D1E6EE4}"/>
              </a:ext>
            </a:extLst>
          </p:cNvPr>
          <p:cNvCxnSpPr>
            <a:cxnSpLocks/>
          </p:cNvCxnSpPr>
          <p:nvPr/>
        </p:nvCxnSpPr>
        <p:spPr>
          <a:xfrm>
            <a:off x="7622561" y="8368103"/>
            <a:ext cx="9182301" cy="0"/>
          </a:xfrm>
          <a:prstGeom prst="line">
            <a:avLst/>
          </a:prstGeom>
          <a:ln w="12700">
            <a:solidFill>
              <a:srgbClr val="54827E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121">
            <a:extLst>
              <a:ext uri="{FF2B5EF4-FFF2-40B4-BE49-F238E27FC236}">
                <a16:creationId xmlns:a16="http://schemas.microsoft.com/office/drawing/2014/main" xmlns="" id="{B5D438E1-B2D8-4154-901D-B07F4D3DA2E1}"/>
              </a:ext>
            </a:extLst>
          </p:cNvPr>
          <p:cNvCxnSpPr>
            <a:cxnSpLocks/>
          </p:cNvCxnSpPr>
          <p:nvPr/>
        </p:nvCxnSpPr>
        <p:spPr>
          <a:xfrm flipV="1">
            <a:off x="7622714" y="7469409"/>
            <a:ext cx="9182148" cy="2"/>
          </a:xfrm>
          <a:prstGeom prst="line">
            <a:avLst/>
          </a:prstGeom>
          <a:ln w="12700">
            <a:solidFill>
              <a:schemeClr val="accent5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Line 10">
            <a:extLst>
              <a:ext uri="{FF2B5EF4-FFF2-40B4-BE49-F238E27FC236}">
                <a16:creationId xmlns:a16="http://schemas.microsoft.com/office/drawing/2014/main" xmlns="" id="{C1D702D3-594F-4D31-8A74-1994C98C48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1992" y="9053333"/>
            <a:ext cx="3766109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97" name="Line 11">
            <a:extLst>
              <a:ext uri="{FF2B5EF4-FFF2-40B4-BE49-F238E27FC236}">
                <a16:creationId xmlns:a16="http://schemas.microsoft.com/office/drawing/2014/main" xmlns="" id="{C3E6CE8E-AA18-425E-8E2A-0944909B4F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38710" y="9047913"/>
            <a:ext cx="4166151" cy="542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98" name="Rectangle 9">
            <a:extLst>
              <a:ext uri="{FF2B5EF4-FFF2-40B4-BE49-F238E27FC236}">
                <a16:creationId xmlns:a16="http://schemas.microsoft.com/office/drawing/2014/main" xmlns="" id="{DFB9A9AD-851D-4E31-B786-C3999701B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9350" y="8827232"/>
            <a:ext cx="2838116" cy="416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103584" tIns="51794" rIns="103584" bIns="51794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Median follow-up: 6 years</a:t>
            </a:r>
          </a:p>
        </p:txBody>
      </p:sp>
      <p:sp>
        <p:nvSpPr>
          <p:cNvPr id="135" name="Rectangle 123">
            <a:extLst>
              <a:ext uri="{FF2B5EF4-FFF2-40B4-BE49-F238E27FC236}">
                <a16:creationId xmlns:a16="http://schemas.microsoft.com/office/drawing/2014/main" xmlns="" id="{28B0D0AB-EDF2-4BFE-ACB9-27B0B2B83A51}"/>
              </a:ext>
            </a:extLst>
          </p:cNvPr>
          <p:cNvSpPr/>
          <p:nvPr/>
        </p:nvSpPr>
        <p:spPr>
          <a:xfrm>
            <a:off x="9896787" y="9242550"/>
            <a:ext cx="4547066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Follow-up assessments conducted at 30 days, at</a:t>
            </a:r>
          </a:p>
          <a:p>
            <a:pPr algn="ct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4 months, and every 4 months thereafter*</a:t>
            </a:r>
          </a:p>
        </p:txBody>
      </p:sp>
    </p:spTree>
    <p:extLst>
      <p:ext uri="{BB962C8B-B14F-4D97-AF65-F5344CB8AC3E}">
        <p14:creationId xmlns:p14="http://schemas.microsoft.com/office/powerpoint/2010/main" val="22518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pSp>
        <p:nvGrpSpPr>
          <p:cNvPr id="14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16" name="Obdélník 15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0" name="Přímá spojnice 19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xmlns="" id="{81D5CD04-BBC6-4616-8C8F-59B6C8387B20}"/>
              </a:ext>
            </a:extLst>
          </p:cNvPr>
          <p:cNvSpPr/>
          <p:nvPr/>
        </p:nvSpPr>
        <p:spPr>
          <a:xfrm>
            <a:off x="5871236" y="9284564"/>
            <a:ext cx="11502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Elizabeth G.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Nabel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al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A Tale of Coronary Artery Disease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Myocardial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Infarction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N </a:t>
            </a:r>
            <a:r>
              <a:rPr lang="cs-CZ" sz="16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Engl</a:t>
            </a:r>
            <a:r>
              <a:rPr lang="cs-CZ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J Med 2012;366:54-63.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477F2B67-32E4-43ED-AA9F-D8333252C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3749" r="750" b="8888"/>
          <a:stretch/>
        </p:blipFill>
        <p:spPr>
          <a:xfrm>
            <a:off x="1677188" y="733737"/>
            <a:ext cx="14933624" cy="8145613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xmlns="" id="{EC07C05F-4721-455E-956A-C6B5C9C4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7651" t="12600" r="21494" b="58000"/>
          <a:stretch>
            <a:fillRect/>
          </a:stretch>
        </p:blipFill>
        <p:spPr bwMode="auto">
          <a:xfrm>
            <a:off x="8855968" y="71219"/>
            <a:ext cx="4428492" cy="179254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2249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6373992"/>
            <a:ext cx="640082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cs-CZ" sz="6600" dirty="0">
                <a:solidFill>
                  <a:schemeClr val="accent1"/>
                </a:solidFill>
              </a:rPr>
              <a:t>INHIBITORY PCSK9</a:t>
            </a:r>
            <a:endParaRPr lang="en-US" sz="6600" dirty="0">
              <a:solidFill>
                <a:schemeClr val="accent1"/>
              </a:solidFill>
            </a:endParaRPr>
          </a:p>
        </p:txBody>
      </p:sp>
      <p:sp>
        <p:nvSpPr>
          <p:cNvPr id="2" name="Zástupný symbol obrázku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0" name="Freeform 119">
            <a:extLst>
              <a:ext uri="{FF2B5EF4-FFF2-40B4-BE49-F238E27FC236}">
                <a16:creationId xmlns:a16="http://schemas.microsoft.com/office/drawing/2014/main" xmlns="" id="{DCE3FB8D-9DAF-4052-BAA9-1982A1751A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17029" y="4639444"/>
            <a:ext cx="1595561" cy="1592287"/>
          </a:xfrm>
          <a:custGeom>
            <a:avLst/>
            <a:gdLst>
              <a:gd name="T0" fmla="*/ 194 w 206"/>
              <a:gd name="T1" fmla="*/ 50 h 206"/>
              <a:gd name="T2" fmla="*/ 156 w 206"/>
              <a:gd name="T3" fmla="*/ 50 h 206"/>
              <a:gd name="T4" fmla="*/ 156 w 206"/>
              <a:gd name="T5" fmla="*/ 27 h 206"/>
              <a:gd name="T6" fmla="*/ 129 w 206"/>
              <a:gd name="T7" fmla="*/ 0 h 206"/>
              <a:gd name="T8" fmla="*/ 77 w 206"/>
              <a:gd name="T9" fmla="*/ 0 h 206"/>
              <a:gd name="T10" fmla="*/ 50 w 206"/>
              <a:gd name="T11" fmla="*/ 27 h 206"/>
              <a:gd name="T12" fmla="*/ 50 w 206"/>
              <a:gd name="T13" fmla="*/ 50 h 206"/>
              <a:gd name="T14" fmla="*/ 12 w 206"/>
              <a:gd name="T15" fmla="*/ 50 h 206"/>
              <a:gd name="T16" fmla="*/ 0 w 206"/>
              <a:gd name="T17" fmla="*/ 61 h 206"/>
              <a:gd name="T18" fmla="*/ 0 w 206"/>
              <a:gd name="T19" fmla="*/ 195 h 206"/>
              <a:gd name="T20" fmla="*/ 12 w 206"/>
              <a:gd name="T21" fmla="*/ 206 h 206"/>
              <a:gd name="T22" fmla="*/ 13 w 206"/>
              <a:gd name="T23" fmla="*/ 206 h 206"/>
              <a:gd name="T24" fmla="*/ 194 w 206"/>
              <a:gd name="T25" fmla="*/ 206 h 206"/>
              <a:gd name="T26" fmla="*/ 194 w 206"/>
              <a:gd name="T27" fmla="*/ 206 h 206"/>
              <a:gd name="T28" fmla="*/ 206 w 206"/>
              <a:gd name="T29" fmla="*/ 195 h 206"/>
              <a:gd name="T30" fmla="*/ 206 w 206"/>
              <a:gd name="T31" fmla="*/ 61 h 206"/>
              <a:gd name="T32" fmla="*/ 194 w 206"/>
              <a:gd name="T33" fmla="*/ 50 h 206"/>
              <a:gd name="T34" fmla="*/ 69 w 206"/>
              <a:gd name="T35" fmla="*/ 27 h 206"/>
              <a:gd name="T36" fmla="*/ 77 w 206"/>
              <a:gd name="T37" fmla="*/ 19 h 206"/>
              <a:gd name="T38" fmla="*/ 129 w 206"/>
              <a:gd name="T39" fmla="*/ 19 h 206"/>
              <a:gd name="T40" fmla="*/ 137 w 206"/>
              <a:gd name="T41" fmla="*/ 27 h 206"/>
              <a:gd name="T42" fmla="*/ 137 w 206"/>
              <a:gd name="T43" fmla="*/ 50 h 206"/>
              <a:gd name="T44" fmla="*/ 69 w 206"/>
              <a:gd name="T45" fmla="*/ 50 h 206"/>
              <a:gd name="T46" fmla="*/ 69 w 206"/>
              <a:gd name="T47" fmla="*/ 27 h 206"/>
              <a:gd name="T48" fmla="*/ 161 w 206"/>
              <a:gd name="T49" fmla="*/ 148 h 206"/>
              <a:gd name="T50" fmla="*/ 121 w 206"/>
              <a:gd name="T51" fmla="*/ 148 h 206"/>
              <a:gd name="T52" fmla="*/ 121 w 206"/>
              <a:gd name="T53" fmla="*/ 188 h 206"/>
              <a:gd name="T54" fmla="*/ 85 w 206"/>
              <a:gd name="T55" fmla="*/ 188 h 206"/>
              <a:gd name="T56" fmla="*/ 85 w 206"/>
              <a:gd name="T57" fmla="*/ 148 h 206"/>
              <a:gd name="T58" fmla="*/ 45 w 206"/>
              <a:gd name="T59" fmla="*/ 148 h 206"/>
              <a:gd name="T60" fmla="*/ 45 w 206"/>
              <a:gd name="T61" fmla="*/ 112 h 206"/>
              <a:gd name="T62" fmla="*/ 85 w 206"/>
              <a:gd name="T63" fmla="*/ 112 h 206"/>
              <a:gd name="T64" fmla="*/ 85 w 206"/>
              <a:gd name="T65" fmla="*/ 72 h 206"/>
              <a:gd name="T66" fmla="*/ 121 w 206"/>
              <a:gd name="T67" fmla="*/ 72 h 206"/>
              <a:gd name="T68" fmla="*/ 121 w 206"/>
              <a:gd name="T69" fmla="*/ 112 h 206"/>
              <a:gd name="T70" fmla="*/ 161 w 206"/>
              <a:gd name="T71" fmla="*/ 112 h 206"/>
              <a:gd name="T72" fmla="*/ 161 w 206"/>
              <a:gd name="T73" fmla="*/ 14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6" h="206">
                <a:moveTo>
                  <a:pt x="194" y="50"/>
                </a:moveTo>
                <a:cubicBezTo>
                  <a:pt x="156" y="50"/>
                  <a:pt x="156" y="50"/>
                  <a:pt x="156" y="50"/>
                </a:cubicBezTo>
                <a:cubicBezTo>
                  <a:pt x="156" y="27"/>
                  <a:pt x="156" y="27"/>
                  <a:pt x="156" y="27"/>
                </a:cubicBezTo>
                <a:cubicBezTo>
                  <a:pt x="156" y="12"/>
                  <a:pt x="144" y="0"/>
                  <a:pt x="129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62" y="0"/>
                  <a:pt x="50" y="12"/>
                  <a:pt x="50" y="27"/>
                </a:cubicBezTo>
                <a:cubicBezTo>
                  <a:pt x="50" y="50"/>
                  <a:pt x="50" y="50"/>
                  <a:pt x="50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5" y="50"/>
                  <a:pt x="0" y="55"/>
                  <a:pt x="0" y="61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201"/>
                  <a:pt x="5" y="206"/>
                  <a:pt x="12" y="206"/>
                </a:cubicBezTo>
                <a:cubicBezTo>
                  <a:pt x="13" y="206"/>
                  <a:pt x="13" y="206"/>
                  <a:pt x="13" y="206"/>
                </a:cubicBezTo>
                <a:cubicBezTo>
                  <a:pt x="194" y="206"/>
                  <a:pt x="194" y="206"/>
                  <a:pt x="194" y="206"/>
                </a:cubicBezTo>
                <a:cubicBezTo>
                  <a:pt x="194" y="206"/>
                  <a:pt x="194" y="206"/>
                  <a:pt x="194" y="206"/>
                </a:cubicBezTo>
                <a:cubicBezTo>
                  <a:pt x="201" y="206"/>
                  <a:pt x="206" y="201"/>
                  <a:pt x="206" y="195"/>
                </a:cubicBezTo>
                <a:cubicBezTo>
                  <a:pt x="206" y="61"/>
                  <a:pt x="206" y="61"/>
                  <a:pt x="206" y="61"/>
                </a:cubicBezTo>
                <a:cubicBezTo>
                  <a:pt x="206" y="55"/>
                  <a:pt x="201" y="50"/>
                  <a:pt x="194" y="50"/>
                </a:cubicBezTo>
                <a:close/>
                <a:moveTo>
                  <a:pt x="69" y="27"/>
                </a:moveTo>
                <a:cubicBezTo>
                  <a:pt x="69" y="22"/>
                  <a:pt x="73" y="19"/>
                  <a:pt x="77" y="19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33" y="19"/>
                  <a:pt x="137" y="22"/>
                  <a:pt x="137" y="27"/>
                </a:cubicBezTo>
                <a:cubicBezTo>
                  <a:pt x="137" y="50"/>
                  <a:pt x="137" y="50"/>
                  <a:pt x="137" y="50"/>
                </a:cubicBezTo>
                <a:cubicBezTo>
                  <a:pt x="69" y="50"/>
                  <a:pt x="69" y="50"/>
                  <a:pt x="69" y="50"/>
                </a:cubicBezTo>
                <a:lnTo>
                  <a:pt x="69" y="27"/>
                </a:lnTo>
                <a:close/>
                <a:moveTo>
                  <a:pt x="161" y="14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21" y="188"/>
                  <a:pt x="121" y="188"/>
                  <a:pt x="121" y="188"/>
                </a:cubicBezTo>
                <a:cubicBezTo>
                  <a:pt x="85" y="188"/>
                  <a:pt x="85" y="188"/>
                  <a:pt x="85" y="188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45" y="148"/>
                  <a:pt x="45" y="148"/>
                  <a:pt x="45" y="148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5" y="72"/>
                  <a:pt x="85" y="72"/>
                  <a:pt x="85" y="72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1" y="112"/>
                  <a:pt x="121" y="112"/>
                  <a:pt x="121" y="112"/>
                </a:cubicBezTo>
                <a:cubicBezTo>
                  <a:pt x="161" y="112"/>
                  <a:pt x="161" y="112"/>
                  <a:pt x="161" y="112"/>
                </a:cubicBezTo>
                <a:lnTo>
                  <a:pt x="161" y="1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14703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459110" cy="91440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4B7F9B"/>
                </a:solidFill>
              </a:rPr>
              <a:t>Proprotein</a:t>
            </a:r>
            <a:r>
              <a:rPr lang="cs-CZ" b="1" dirty="0">
                <a:solidFill>
                  <a:srgbClr val="4B7F9B"/>
                </a:solidFill>
              </a:rPr>
              <a:t> </a:t>
            </a:r>
            <a:r>
              <a:rPr lang="cs-CZ" b="1" dirty="0" err="1">
                <a:solidFill>
                  <a:srgbClr val="4B7F9B"/>
                </a:solidFill>
              </a:rPr>
              <a:t>konvertáza</a:t>
            </a:r>
            <a:r>
              <a:rPr lang="cs-CZ" b="1" dirty="0">
                <a:solidFill>
                  <a:srgbClr val="4B7F9B"/>
                </a:solidFill>
              </a:rPr>
              <a:t> </a:t>
            </a:r>
            <a:r>
              <a:rPr lang="cs-CZ" b="1" dirty="0" err="1">
                <a:solidFill>
                  <a:srgbClr val="4B7F9B"/>
                </a:solidFill>
              </a:rPr>
              <a:t>subtilisin</a:t>
            </a:r>
            <a:r>
              <a:rPr lang="cs-CZ" b="1" dirty="0">
                <a:solidFill>
                  <a:srgbClr val="4B7F9B"/>
                </a:solidFill>
              </a:rPr>
              <a:t>/</a:t>
            </a:r>
            <a:r>
              <a:rPr lang="cs-CZ" b="1" dirty="0" err="1">
                <a:solidFill>
                  <a:srgbClr val="4B7F9B"/>
                </a:solidFill>
              </a:rPr>
              <a:t>kexin</a:t>
            </a:r>
            <a:r>
              <a:rPr lang="cs-CZ" b="1" dirty="0">
                <a:solidFill>
                  <a:srgbClr val="4B7F9B"/>
                </a:solidFill>
              </a:rPr>
              <a:t> typu 9 (PCSK9)</a:t>
            </a:r>
            <a:r>
              <a:rPr lang="en-US" b="1" kern="0" dirty="0">
                <a:solidFill>
                  <a:srgbClr val="4B7F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/>
          <a:lstStyle/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Chaperon</a:t>
            </a:r>
            <a:r>
              <a:rPr lang="cs-CZ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regulující destrukci LDL-receptoru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</a:t>
            </a:r>
            <a:r>
              <a:rPr lang="cs-CZ" sz="2400" dirty="0"/>
              <a:t>→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 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LDL-C</a:t>
            </a:r>
            <a:endParaRPr lang="cs-CZ" sz="24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Koncept inhibice PCSK9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400" dirty="0"/>
              <a:t>→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 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LDL-R </a:t>
            </a:r>
            <a:r>
              <a:rPr lang="cs-CZ" sz="2400" dirty="0"/>
              <a:t>→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  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LDL-C &amp; 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 </a:t>
            </a:r>
            <a:r>
              <a:rPr lang="cs-CZ" sz="2400" kern="0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riziko IM a CVD</a:t>
            </a:r>
            <a:endParaRPr lang="en-US" sz="2400" kern="0" dirty="0">
              <a:latin typeface="Tahoma" pitchFamily="34" charset="0"/>
              <a:ea typeface="Tahoma" pitchFamily="34" charset="0"/>
              <a:cs typeface="Tahoma" pitchFamily="34" charset="0"/>
              <a:sym typeface="Symbol"/>
            </a:endParaRPr>
          </a:p>
          <a:p>
            <a:pPr algn="just">
              <a:lnSpc>
                <a:spcPct val="110000"/>
              </a:lnSpc>
            </a:pPr>
            <a:endParaRPr lang="cs-CZ" sz="2000" dirty="0"/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Picture 14" descr="C:\Users\DTabuteau\Desktop\3-11-11\AMG Booth Pannels\panel 1_AD6.jpg">
            <a:extLst>
              <a:ext uri="{FF2B5EF4-FFF2-40B4-BE49-F238E27FC236}">
                <a16:creationId xmlns:a16="http://schemas.microsoft.com/office/drawing/2014/main" xmlns="" id="{CC2BB08C-CECF-4C7F-A30A-86A09ADC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171" t="399" r="225" b="399"/>
          <a:stretch>
            <a:fillRect/>
          </a:stretch>
        </p:blipFill>
        <p:spPr bwMode="auto">
          <a:xfrm>
            <a:off x="3580209" y="3078925"/>
            <a:ext cx="11127581" cy="644337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 descr="C:\Users\DTabuteau\Desktop\3-11-11\AMG Booth Pannels\panel 1_AD6.jpg">
            <a:extLst>
              <a:ext uri="{FF2B5EF4-FFF2-40B4-BE49-F238E27FC236}">
                <a16:creationId xmlns:a16="http://schemas.microsoft.com/office/drawing/2014/main" xmlns="" id="{BD07BF85-B8D1-499A-80DA-92B2E545B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25" t="1946" r="225" b="399"/>
          <a:stretch>
            <a:fillRect/>
          </a:stretch>
        </p:blipFill>
        <p:spPr bwMode="auto">
          <a:xfrm>
            <a:off x="3580209" y="3070832"/>
            <a:ext cx="11127581" cy="64617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F17D6B84-9B96-49DD-A705-216E6DD3940A}"/>
              </a:ext>
            </a:extLst>
          </p:cNvPr>
          <p:cNvSpPr txBox="1"/>
          <p:nvPr/>
        </p:nvSpPr>
        <p:spPr>
          <a:xfrm>
            <a:off x="9549984" y="4376136"/>
            <a:ext cx="1038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 Narrow" pitchFamily="34" charset="0"/>
              </a:rPr>
              <a:t>evolocumab</a:t>
            </a:r>
          </a:p>
        </p:txBody>
      </p:sp>
    </p:spTree>
    <p:extLst>
      <p:ext uri="{BB962C8B-B14F-4D97-AF65-F5344CB8AC3E}">
        <p14:creationId xmlns:p14="http://schemas.microsoft.com/office/powerpoint/2010/main" val="3571296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434" y="1183060"/>
            <a:ext cx="2157961" cy="64464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evolocumab</a:t>
            </a:r>
            <a:endParaRPr lang="en-US" sz="2800" b="1" dirty="0"/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C992C08F-0A7B-4BB9-9440-AC7C3DE1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10" y="8972433"/>
            <a:ext cx="14662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cs-CZ" sz="2000" dirty="0"/>
          </a:p>
          <a:p>
            <a:pPr algn="r"/>
            <a:r>
              <a:rPr lang="da-DK" sz="2000" dirty="0"/>
              <a:t>Sabatine MS, et al. N Engl J Med. 2017;376:1713-1722</a:t>
            </a:r>
            <a:r>
              <a:rPr lang="cs-CZ" sz="2000" dirty="0"/>
              <a:t>; </a:t>
            </a:r>
            <a:r>
              <a:rPr lang="de-DE" sz="2000" dirty="0"/>
              <a:t>Schwartz</a:t>
            </a:r>
            <a:r>
              <a:rPr lang="cs-CZ" sz="2000" dirty="0"/>
              <a:t> </a:t>
            </a:r>
            <a:r>
              <a:rPr lang="de-DE" sz="2000" dirty="0"/>
              <a:t>G.G., N Engl</a:t>
            </a:r>
            <a:r>
              <a:rPr lang="cs-CZ" sz="2000" dirty="0"/>
              <a:t> </a:t>
            </a:r>
            <a:r>
              <a:rPr lang="de-DE" sz="2000" dirty="0"/>
              <a:t>J </a:t>
            </a:r>
            <a:r>
              <a:rPr lang="de-DE" sz="2000" dirty="0" err="1"/>
              <a:t>Med</a:t>
            </a:r>
            <a:r>
              <a:rPr lang="de-DE" sz="2000" dirty="0"/>
              <a:t> 2018; 379:2097-2107</a:t>
            </a:r>
            <a:endParaRPr lang="cs-CZ" sz="2000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7CEF16BE-79C4-42E8-8DBE-C6F88F6C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907" y="30932"/>
            <a:ext cx="2755055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F147F693-B196-4D16-9F35-AA73FBE7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040" y="30932"/>
            <a:ext cx="2731479" cy="116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F25D828-E751-4BB9-8A2C-F198D7DAC240}"/>
              </a:ext>
            </a:extLst>
          </p:cNvPr>
          <p:cNvSpPr txBox="1">
            <a:spLocks/>
          </p:cNvSpPr>
          <p:nvPr/>
        </p:nvSpPr>
        <p:spPr>
          <a:xfrm>
            <a:off x="13981122" y="1183060"/>
            <a:ext cx="2157961" cy="644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/>
              <a:t>alirocumab</a:t>
            </a:r>
            <a:endParaRPr lang="en-US" sz="2800" b="1" dirty="0"/>
          </a:p>
        </p:txBody>
      </p:sp>
      <p:graphicFrame>
        <p:nvGraphicFramePr>
          <p:cNvPr id="21" name="Table 50">
            <a:extLst>
              <a:ext uri="{FF2B5EF4-FFF2-40B4-BE49-F238E27FC236}">
                <a16:creationId xmlns:a16="http://schemas.microsoft.com/office/drawing/2014/main" xmlns="" id="{11C5F3E0-C35F-4ACD-B669-31B700496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78010"/>
              </p:ext>
            </p:extLst>
          </p:nvPr>
        </p:nvGraphicFramePr>
        <p:xfrm>
          <a:off x="1792774" y="5184855"/>
          <a:ext cx="6045250" cy="4100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8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0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9507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Characteristic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Value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Age, years,</a:t>
                      </a:r>
                      <a:r>
                        <a:rPr lang="en-US" sz="16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 (SD)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 (9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Male sex (%)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869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 </a:t>
                      </a:r>
                      <a:r>
                        <a:rPr lang="cs-CZ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CV</a:t>
                      </a:r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disease (%)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680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Median time from recent event &lt;3 </a:t>
                      </a:r>
                      <a:r>
                        <a:rPr lang="en-US" sz="16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yrs</a:t>
                      </a:r>
                      <a:endParaRPr lang="en-US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Myocardial infarction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Stroke (non-hemorrhagic)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Symptomatic PAD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r>
                        <a:rPr lang="cs-CZ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CV</a:t>
                      </a:r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risk factor (%)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Hypertension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Diabetes mellitus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>
                        <a:tabLst>
                          <a:tab pos="230188" algn="l"/>
                        </a:tabLst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Current cigarette use</a:t>
                      </a:r>
                      <a:endParaRPr lang="en-US" sz="16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pSp>
        <p:nvGrpSpPr>
          <p:cNvPr id="22" name="Skupina 21">
            <a:extLst>
              <a:ext uri="{FF2B5EF4-FFF2-40B4-BE49-F238E27FC236}">
                <a16:creationId xmlns:a16="http://schemas.microsoft.com/office/drawing/2014/main" xmlns="" id="{195027C4-02A3-4A03-B1DC-2784D30E9B43}"/>
              </a:ext>
            </a:extLst>
          </p:cNvPr>
          <p:cNvGrpSpPr/>
          <p:nvPr/>
        </p:nvGrpSpPr>
        <p:grpSpPr>
          <a:xfrm>
            <a:off x="1783560" y="1834545"/>
            <a:ext cx="6053535" cy="3194854"/>
            <a:chOff x="3256083" y="1411505"/>
            <a:chExt cx="4640263" cy="2547813"/>
          </a:xfrm>
        </p:grpSpPr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xmlns="" id="{8AD99929-56A9-4F03-A8A5-213D967E7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2433" y="1411505"/>
              <a:ext cx="4633913" cy="36816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Randomized 27,564 patients </a:t>
              </a: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xmlns="" id="{0C99216A-F6EF-4FBA-9814-65D69A02F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817" y="2155576"/>
              <a:ext cx="1645920" cy="662699"/>
            </a:xfrm>
            <a:prstGeom prst="rect">
              <a:avLst/>
            </a:prstGeom>
            <a:solidFill>
              <a:srgbClr val="C000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cs typeface="Arial" charset="0"/>
                </a:rPr>
                <a:t>Evolocumab</a:t>
              </a:r>
              <a:br>
                <a:rPr lang="en-US" sz="2400" b="1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400" b="1" dirty="0">
                  <a:solidFill>
                    <a:srgbClr val="FFFFFF"/>
                  </a:solidFill>
                  <a:cs typeface="Arial" charset="0"/>
                </a:rPr>
                <a:t>(N=13,784)</a:t>
              </a:r>
            </a:p>
          </p:txBody>
        </p:sp>
        <p:cxnSp>
          <p:nvCxnSpPr>
            <p:cNvPr id="25" name="AutoShape 8">
              <a:extLst>
                <a:ext uri="{FF2B5EF4-FFF2-40B4-BE49-F238E27FC236}">
                  <a16:creationId xmlns:a16="http://schemas.microsoft.com/office/drawing/2014/main" xmlns="" id="{6CB79712-A590-4E66-8229-DC01E2B3D8F1}"/>
                </a:ext>
              </a:extLst>
            </p:cNvPr>
            <p:cNvCxnSpPr>
              <a:cxnSpLocks noChangeShapeType="1"/>
              <a:stCxn id="23" idx="2"/>
              <a:endCxn id="24" idx="0"/>
            </p:cNvCxnSpPr>
            <p:nvPr/>
          </p:nvCxnSpPr>
          <p:spPr bwMode="auto">
            <a:xfrm rot="5400000">
              <a:off x="4884631" y="1460817"/>
              <a:ext cx="375905" cy="1013613"/>
            </a:xfrm>
            <a:prstGeom prst="bent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xmlns="" id="{48F8E286-8FDE-48A6-9B60-3C89F5465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30" y="2155576"/>
              <a:ext cx="1645920" cy="662699"/>
            </a:xfrm>
            <a:prstGeom prst="rect">
              <a:avLst/>
            </a:prstGeom>
            <a:solidFill>
              <a:srgbClr val="0070C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cs typeface="Arial" charset="0"/>
                </a:rPr>
                <a:t>Placebo</a:t>
              </a:r>
            </a:p>
            <a:p>
              <a:pPr algn="ctr"/>
              <a:r>
                <a:rPr lang="en-US" sz="2400" b="1" dirty="0">
                  <a:solidFill>
                    <a:srgbClr val="FFFFFF"/>
                  </a:solidFill>
                  <a:cs typeface="Arial" charset="0"/>
                </a:rPr>
                <a:t>(N=13,780)</a:t>
              </a:r>
            </a:p>
          </p:txBody>
        </p:sp>
        <p:sp>
          <p:nvSpPr>
            <p:cNvPr id="27" name="Text Box 3">
              <a:extLst>
                <a:ext uri="{FF2B5EF4-FFF2-40B4-BE49-F238E27FC236}">
                  <a16:creationId xmlns:a16="http://schemas.microsoft.com/office/drawing/2014/main" xmlns="" id="{E65C5DE1-89BB-46F1-9626-2A1DBDD0B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6083" y="3007924"/>
              <a:ext cx="4633913" cy="38203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Follow-up median 26</a:t>
              </a:r>
              <a:r>
                <a:rPr lang="cs-CZ" sz="2400" dirty="0">
                  <a:cs typeface="Arial" charset="0"/>
                </a:rPr>
                <a:t>M </a:t>
              </a:r>
              <a:r>
                <a:rPr lang="en-US" sz="2400" dirty="0">
                  <a:cs typeface="Arial" charset="0"/>
                </a:rPr>
                <a:t>(IQR 22-30)</a:t>
              </a:r>
            </a:p>
          </p:txBody>
        </p:sp>
        <p:cxnSp>
          <p:nvCxnSpPr>
            <p:cNvPr id="28" name="AutoShape 8">
              <a:extLst>
                <a:ext uri="{FF2B5EF4-FFF2-40B4-BE49-F238E27FC236}">
                  <a16:creationId xmlns:a16="http://schemas.microsoft.com/office/drawing/2014/main" xmlns="" id="{F2ADA110-BB71-41F4-BF8B-794181694C24}"/>
                </a:ext>
              </a:extLst>
            </p:cNvPr>
            <p:cNvCxnSpPr>
              <a:cxnSpLocks noChangeShapeType="1"/>
              <a:stCxn id="23" idx="2"/>
              <a:endCxn id="26" idx="0"/>
            </p:cNvCxnSpPr>
            <p:nvPr/>
          </p:nvCxnSpPr>
          <p:spPr bwMode="auto">
            <a:xfrm rot="16200000" flipH="1">
              <a:off x="5912537" y="1446523"/>
              <a:ext cx="375905" cy="1042200"/>
            </a:xfrm>
            <a:prstGeom prst="bentConnector3">
              <a:avLst>
                <a:gd name="adj1" fmla="val 50000"/>
              </a:avLst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29" name="Text Box 3">
              <a:extLst>
                <a:ext uri="{FF2B5EF4-FFF2-40B4-BE49-F238E27FC236}">
                  <a16:creationId xmlns:a16="http://schemas.microsoft.com/office/drawing/2014/main" xmlns="" id="{5450FAC6-5C53-4AE3-B745-0EAC0AC99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6083" y="3577285"/>
              <a:ext cx="4633913" cy="38203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2907 patients experienced primary </a:t>
              </a:r>
              <a:r>
                <a:rPr lang="cs-CZ" sz="2400" dirty="0">
                  <a:cs typeface="Arial" charset="0"/>
                </a:rPr>
                <a:t>EP</a:t>
              </a:r>
              <a:endParaRPr lang="en-US" sz="2400" dirty="0">
                <a:cs typeface="Arial" charset="0"/>
              </a:endParaRP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3D66D9E7-237B-462D-B50D-BC0052C99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114" y="1688500"/>
            <a:ext cx="5634281" cy="3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E07454C0-8655-425E-9A89-117C1B44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057" y="5117980"/>
            <a:ext cx="5556393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xmlns="" id="{B9B74313-3BCC-4B5F-81B7-E8BFFBDC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593" y="7202019"/>
            <a:ext cx="5556393" cy="208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142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434" y="1183060"/>
            <a:ext cx="2157961" cy="64464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evolocumab</a:t>
            </a:r>
            <a:endParaRPr lang="en-US" sz="2800" b="1" dirty="0"/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C992C08F-0A7B-4BB9-9440-AC7C3DE1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210" y="8972433"/>
            <a:ext cx="14662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a-DK" sz="2000" dirty="0"/>
              <a:t>Sabatine MS, et al. N Engl J Med. 2017;376:1713-1722</a:t>
            </a:r>
          </a:p>
          <a:p>
            <a:pPr algn="r"/>
            <a:r>
              <a:rPr lang="de-DE" sz="2000" dirty="0"/>
              <a:t>Schwartz</a:t>
            </a:r>
            <a:r>
              <a:rPr lang="cs-CZ" sz="2000" dirty="0"/>
              <a:t> </a:t>
            </a:r>
            <a:r>
              <a:rPr lang="de-DE" sz="2000" dirty="0"/>
              <a:t>G.G., N Engl</a:t>
            </a:r>
            <a:r>
              <a:rPr lang="cs-CZ" sz="2000" dirty="0"/>
              <a:t> </a:t>
            </a:r>
            <a:r>
              <a:rPr lang="de-DE" sz="2000" dirty="0"/>
              <a:t>J </a:t>
            </a:r>
            <a:r>
              <a:rPr lang="de-DE" sz="2000" dirty="0" err="1"/>
              <a:t>Med</a:t>
            </a:r>
            <a:r>
              <a:rPr lang="de-DE" sz="2000" dirty="0"/>
              <a:t> 2018; 379:2097-2107</a:t>
            </a:r>
            <a:endParaRPr lang="cs-CZ" sz="1600" dirty="0">
              <a:latin typeface="Tahoma" pitchFamily="34" charset="0"/>
              <a:cs typeface="Arial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7CEF16BE-79C4-42E8-8DBE-C6F88F6C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907" y="30932"/>
            <a:ext cx="2755055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F147F693-B196-4D16-9F35-AA73FBE7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040" y="30932"/>
            <a:ext cx="2731479" cy="116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F25D828-E751-4BB9-8A2C-F198D7DAC240}"/>
              </a:ext>
            </a:extLst>
          </p:cNvPr>
          <p:cNvSpPr txBox="1">
            <a:spLocks/>
          </p:cNvSpPr>
          <p:nvPr/>
        </p:nvSpPr>
        <p:spPr>
          <a:xfrm>
            <a:off x="13981122" y="1183060"/>
            <a:ext cx="2157961" cy="644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/>
              <a:t>alirocumab</a:t>
            </a:r>
            <a:endParaRPr lang="en-US" sz="2800" b="1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A8423762-4BA8-47D1-AAFE-6025D5BBF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9697" t="21646" r="5437" b="5743"/>
          <a:stretch/>
        </p:blipFill>
        <p:spPr bwMode="auto">
          <a:xfrm>
            <a:off x="2210152" y="2096038"/>
            <a:ext cx="5076563" cy="310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EB532663-9C37-4323-A80F-802105F9F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562" t="19484" r="2885" b="6101"/>
          <a:stretch/>
        </p:blipFill>
        <p:spPr bwMode="auto">
          <a:xfrm>
            <a:off x="1489205" y="5343025"/>
            <a:ext cx="65184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9143F5F9-6EB9-4DA4-AEF8-42642B10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273" y="2101579"/>
            <a:ext cx="6269698" cy="277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CD17B017-C649-4C3F-9820-03B738F6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171" y="5143500"/>
            <a:ext cx="6169215" cy="37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2043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EVOPACS – časné nasazení PCSK9i u AKS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5D818107-5A85-46DB-9480-27391179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156" y="9810438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 err="1"/>
              <a:t>Koskinas</a:t>
            </a:r>
            <a:r>
              <a:rPr lang="en-US" sz="2000" dirty="0"/>
              <a:t> KC, et al.  </a:t>
            </a:r>
            <a:r>
              <a:rPr lang="en-US" sz="2000" i="1" dirty="0"/>
              <a:t>J Am Coll </a:t>
            </a:r>
            <a:r>
              <a:rPr lang="en-US" sz="2000" i="1" dirty="0" err="1"/>
              <a:t>Cardiol</a:t>
            </a:r>
            <a:r>
              <a:rPr lang="en-US" sz="2000" dirty="0"/>
              <a:t>.  2019.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  <p:sp>
        <p:nvSpPr>
          <p:cNvPr id="10" name="Arrow: Right 8">
            <a:extLst>
              <a:ext uri="{FF2B5EF4-FFF2-40B4-BE49-F238E27FC236}">
                <a16:creationId xmlns:a16="http://schemas.microsoft.com/office/drawing/2014/main" xmlns="" id="{69ADFE73-F709-4FDE-B890-4D4EE7C54878}"/>
              </a:ext>
            </a:extLst>
          </p:cNvPr>
          <p:cNvSpPr/>
          <p:nvPr/>
        </p:nvSpPr>
        <p:spPr>
          <a:xfrm>
            <a:off x="1670253" y="7117302"/>
            <a:ext cx="3764541" cy="1379249"/>
          </a:xfrm>
          <a:prstGeom prst="rightArrow">
            <a:avLst>
              <a:gd name="adj1" fmla="val 100000"/>
              <a:gd name="adj2" fmla="val 34848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0" rIns="0" bIns="0" rtlCol="0" anchor="ctr">
            <a:noAutofit/>
          </a:bodyPr>
          <a:lstStyle/>
          <a:p>
            <a:pPr algn="ctr"/>
            <a:r>
              <a:rPr lang="en-US" altLang="en-US" sz="2400" dirty="0">
                <a:solidFill>
                  <a:schemeClr val="tx1"/>
                </a:solidFill>
              </a:rPr>
              <a:t>ACS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(NSTEMI/UA, STEMI)</a:t>
            </a:r>
          </a:p>
        </p:txBody>
      </p:sp>
      <p:cxnSp>
        <p:nvCxnSpPr>
          <p:cNvPr id="14" name="Straight Arrow Connector 121">
            <a:extLst>
              <a:ext uri="{FF2B5EF4-FFF2-40B4-BE49-F238E27FC236}">
                <a16:creationId xmlns:a16="http://schemas.microsoft.com/office/drawing/2014/main" xmlns="" id="{2A2A0163-AC2A-4125-A757-5C805DFD379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434795" y="7806927"/>
            <a:ext cx="2344415" cy="31514"/>
          </a:xfrm>
          <a:prstGeom prst="straightConnector1">
            <a:avLst/>
          </a:prstGeom>
          <a:ln>
            <a:solidFill>
              <a:schemeClr val="tx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A277E085-1C51-46FB-94D4-C620E92BA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2350" y="7358441"/>
            <a:ext cx="1769714" cy="121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N = 308</a:t>
            </a:r>
          </a:p>
          <a:p>
            <a:pPr algn="ctr" defTabSz="1028700" eaLnBrk="0" fontAlgn="base" hangingPunct="0">
              <a:lnSpc>
                <a:spcPct val="95000"/>
              </a:lnSpc>
              <a:spcBef>
                <a:spcPts val="900"/>
              </a:spcBef>
              <a:spcAft>
                <a:spcPct val="0"/>
              </a:spcAft>
            </a:pPr>
            <a:r>
              <a:rPr lang="en-US" altLang="en-US" sz="1800" dirty="0">
                <a:latin typeface="+mn-lt"/>
              </a:rPr>
              <a:t>Randomized 1:1</a:t>
            </a:r>
            <a:br>
              <a:rPr lang="en-US" altLang="en-US" sz="1800" dirty="0">
                <a:latin typeface="+mn-lt"/>
              </a:rPr>
            </a:br>
            <a:r>
              <a:rPr lang="en-US" altLang="en-US" sz="1800" dirty="0">
                <a:latin typeface="+mn-lt"/>
              </a:rPr>
              <a:t>1 country, 7 sites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14D9B4CB-A673-4BCC-8F60-1C0686D7A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167" y="8445779"/>
            <a:ext cx="7714269" cy="46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28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FC840C"/>
                </a:solidFill>
                <a:latin typeface="Arial" panose="020B0604020202020204"/>
              </a:rPr>
              <a:t>Evolocumab SC 420 mg QM + atorvastatin 40 mg QD</a:t>
            </a: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xmlns="" id="{81171A06-576F-418B-9F32-DE5258E7C70D}"/>
              </a:ext>
            </a:extLst>
          </p:cNvPr>
          <p:cNvCxnSpPr/>
          <p:nvPr/>
        </p:nvCxnSpPr>
        <p:spPr>
          <a:xfrm>
            <a:off x="1693113" y="7117301"/>
            <a:ext cx="0" cy="13879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0D2520AF-996D-496B-ACBB-0CAF4DA4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844" y="6815420"/>
            <a:ext cx="1233185" cy="5205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algn="ctr" defTabSz="10287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b="1" dirty="0">
                <a:solidFill>
                  <a:schemeClr val="tx2"/>
                </a:solidFill>
                <a:latin typeface="Arial" panose="020B0604020202020204" pitchFamily="34" charset="0"/>
              </a:rPr>
              <a:t>In-hospital</a:t>
            </a:r>
            <a:br>
              <a:rPr lang="en-US" altLang="en-US" sz="1500" b="1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1500" b="1" dirty="0">
                <a:solidFill>
                  <a:schemeClr val="tx2"/>
                </a:solidFill>
                <a:latin typeface="Arial" panose="020B0604020202020204" pitchFamily="34" charset="0"/>
              </a:rPr>
              <a:t>(72 hours)</a:t>
            </a:r>
            <a:endParaRPr lang="en-US" altLang="en-US" sz="1500" b="1" cap="all" baseline="30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Straight Connector 103">
            <a:extLst>
              <a:ext uri="{FF2B5EF4-FFF2-40B4-BE49-F238E27FC236}">
                <a16:creationId xmlns:a16="http://schemas.microsoft.com/office/drawing/2014/main" xmlns="" id="{BD45D7F0-D855-4618-A0C7-C591AF3D3EE5}"/>
              </a:ext>
            </a:extLst>
          </p:cNvPr>
          <p:cNvCxnSpPr>
            <a:cxnSpLocks/>
          </p:cNvCxnSpPr>
          <p:nvPr/>
        </p:nvCxnSpPr>
        <p:spPr>
          <a:xfrm>
            <a:off x="7884213" y="7393502"/>
            <a:ext cx="0" cy="891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04">
            <a:extLst>
              <a:ext uri="{FF2B5EF4-FFF2-40B4-BE49-F238E27FC236}">
                <a16:creationId xmlns:a16="http://schemas.microsoft.com/office/drawing/2014/main" xmlns="" id="{3B63CEB0-300B-42C3-A68B-69D13DB39F03}"/>
              </a:ext>
            </a:extLst>
          </p:cNvPr>
          <p:cNvCxnSpPr>
            <a:cxnSpLocks/>
          </p:cNvCxnSpPr>
          <p:nvPr/>
        </p:nvCxnSpPr>
        <p:spPr>
          <a:xfrm flipV="1">
            <a:off x="7884366" y="7388016"/>
            <a:ext cx="9182148" cy="2"/>
          </a:xfrm>
          <a:prstGeom prst="line">
            <a:avLst/>
          </a:prstGeom>
          <a:ln w="12700">
            <a:solidFill>
              <a:srgbClr val="81B5E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05">
            <a:extLst>
              <a:ext uri="{FF2B5EF4-FFF2-40B4-BE49-F238E27FC236}">
                <a16:creationId xmlns:a16="http://schemas.microsoft.com/office/drawing/2014/main" xmlns="" id="{70394E10-EBEB-45EA-AC8F-C9C2D66E31C1}"/>
              </a:ext>
            </a:extLst>
          </p:cNvPr>
          <p:cNvCxnSpPr>
            <a:cxnSpLocks/>
          </p:cNvCxnSpPr>
          <p:nvPr/>
        </p:nvCxnSpPr>
        <p:spPr>
          <a:xfrm>
            <a:off x="7884213" y="8286710"/>
            <a:ext cx="9182301" cy="0"/>
          </a:xfrm>
          <a:prstGeom prst="line">
            <a:avLst/>
          </a:prstGeom>
          <a:ln w="12700">
            <a:solidFill>
              <a:srgbClr val="FF660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7">
            <a:extLst>
              <a:ext uri="{FF2B5EF4-FFF2-40B4-BE49-F238E27FC236}">
                <a16:creationId xmlns:a16="http://schemas.microsoft.com/office/drawing/2014/main" xmlns="" id="{5C8161B0-5CFA-413E-B01C-1A6BF6290806}"/>
              </a:ext>
            </a:extLst>
          </p:cNvPr>
          <p:cNvSpPr/>
          <p:nvPr/>
        </p:nvSpPr>
        <p:spPr>
          <a:xfrm>
            <a:off x="7779209" y="7726087"/>
            <a:ext cx="269490" cy="2532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4050" dirty="0">
              <a:solidFill>
                <a:srgbClr val="FFFFFF"/>
              </a:solidFill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8C0ED40A-BCEB-4AE0-8076-B14CE671D53E}"/>
              </a:ext>
            </a:extLst>
          </p:cNvPr>
          <p:cNvSpPr/>
          <p:nvPr/>
        </p:nvSpPr>
        <p:spPr>
          <a:xfrm>
            <a:off x="7913954" y="6999158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28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549CD8"/>
                </a:solidFill>
              </a:rPr>
              <a:t>Placebo SC QM + atorvastatin 40 mg QD</a:t>
            </a:r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xmlns="" id="{CE30DA5D-85CC-4157-9521-A3A10079F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9574" y="9174631"/>
            <a:ext cx="3766109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xmlns="" id="{39C3386B-AAE8-47EA-883B-B60B35F276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46295" y="9174631"/>
            <a:ext cx="3906285" cy="0"/>
          </a:xfrm>
          <a:prstGeom prst="line">
            <a:avLst/>
          </a:prstGeom>
          <a:noFill/>
          <a:ln w="6350">
            <a:solidFill>
              <a:schemeClr val="bg1">
                <a:lumMod val="65000"/>
              </a:schemeClr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50" dirty="0"/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A271D3DE-F485-4396-956C-0FA0F268E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7578" y="8966198"/>
            <a:ext cx="1055577" cy="416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03584" tIns="51794" rIns="103584" bIns="51794" anchor="ctr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8 weeks</a:t>
            </a:r>
          </a:p>
        </p:txBody>
      </p:sp>
      <p:sp>
        <p:nvSpPr>
          <p:cNvPr id="27" name="Rectangle 126">
            <a:extLst>
              <a:ext uri="{FF2B5EF4-FFF2-40B4-BE49-F238E27FC236}">
                <a16:creationId xmlns:a16="http://schemas.microsoft.com/office/drawing/2014/main" xmlns="" id="{4EED8B23-A984-4D48-BB36-72F238E13C80}"/>
              </a:ext>
            </a:extLst>
          </p:cNvPr>
          <p:cNvSpPr/>
          <p:nvPr/>
        </p:nvSpPr>
        <p:spPr>
          <a:xfrm>
            <a:off x="10133026" y="9335415"/>
            <a:ext cx="4547066" cy="36933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</a:rPr>
              <a:t>Assessments conducted day 1, weeks 4 and 8</a:t>
            </a:r>
            <a:endParaRPr lang="en-US" sz="1500" baseline="30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2" name="Group 118">
            <a:extLst>
              <a:ext uri="{FF2B5EF4-FFF2-40B4-BE49-F238E27FC236}">
                <a16:creationId xmlns:a16="http://schemas.microsoft.com/office/drawing/2014/main" xmlns="" id="{43459E7F-3B6A-4ABA-B62F-E6A1D6134E61}"/>
              </a:ext>
            </a:extLst>
          </p:cNvPr>
          <p:cNvGrpSpPr/>
          <p:nvPr/>
        </p:nvGrpSpPr>
        <p:grpSpPr>
          <a:xfrm>
            <a:off x="3422844" y="1673127"/>
            <a:ext cx="11243568" cy="4910533"/>
            <a:chOff x="564214" y="2155804"/>
            <a:chExt cx="4425624" cy="3678822"/>
          </a:xfrm>
        </p:grpSpPr>
        <p:graphicFrame>
          <p:nvGraphicFramePr>
            <p:cNvPr id="83" name="Chart 122">
              <a:extLst>
                <a:ext uri="{FF2B5EF4-FFF2-40B4-BE49-F238E27FC236}">
                  <a16:creationId xmlns:a16="http://schemas.microsoft.com/office/drawing/2014/main" xmlns="" id="{3D7EC375-6200-4C02-8D60-DC4E1F7D2D75}"/>
                </a:ext>
              </a:extLst>
            </p:cNvPr>
            <p:cNvGraphicFramePr/>
            <p:nvPr/>
          </p:nvGraphicFramePr>
          <p:xfrm>
            <a:off x="981012" y="2155804"/>
            <a:ext cx="4008826" cy="32074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84" name="Group 120">
              <a:extLst>
                <a:ext uri="{FF2B5EF4-FFF2-40B4-BE49-F238E27FC236}">
                  <a16:creationId xmlns:a16="http://schemas.microsoft.com/office/drawing/2014/main" xmlns="" id="{C932E906-BDBC-4DD1-8388-B62E80CB168D}"/>
                </a:ext>
              </a:extLst>
            </p:cNvPr>
            <p:cNvGrpSpPr/>
            <p:nvPr/>
          </p:nvGrpSpPr>
          <p:grpSpPr>
            <a:xfrm>
              <a:off x="564214" y="5246792"/>
              <a:ext cx="3862296" cy="587834"/>
              <a:chOff x="564214" y="5563285"/>
              <a:chExt cx="3862296" cy="587834"/>
            </a:xfrm>
          </p:grpSpPr>
          <p:sp>
            <p:nvSpPr>
              <p:cNvPr id="89" name="TextBox 126">
                <a:extLst>
                  <a:ext uri="{FF2B5EF4-FFF2-40B4-BE49-F238E27FC236}">
                    <a16:creationId xmlns:a16="http://schemas.microsoft.com/office/drawing/2014/main" xmlns="" id="{BFC324E0-C85B-46EA-A34D-BEA6B62DF42E}"/>
                  </a:ext>
                </a:extLst>
              </p:cNvPr>
              <p:cNvSpPr txBox="1"/>
              <p:nvPr/>
            </p:nvSpPr>
            <p:spPr>
              <a:xfrm>
                <a:off x="564214" y="5563285"/>
                <a:ext cx="630964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000000"/>
                    </a:solidFill>
                    <a:latin typeface="Arial"/>
                  </a:rPr>
                  <a:t>No. of patients</a:t>
                </a:r>
              </a:p>
            </p:txBody>
          </p:sp>
          <p:sp>
            <p:nvSpPr>
              <p:cNvPr id="90" name="TextBox 127">
                <a:extLst>
                  <a:ext uri="{FF2B5EF4-FFF2-40B4-BE49-F238E27FC236}">
                    <a16:creationId xmlns:a16="http://schemas.microsoft.com/office/drawing/2014/main" xmlns="" id="{2CC95875-D835-4118-9BF0-36718ED223BD}"/>
                  </a:ext>
                </a:extLst>
              </p:cNvPr>
              <p:cNvSpPr txBox="1"/>
              <p:nvPr/>
            </p:nvSpPr>
            <p:spPr>
              <a:xfrm>
                <a:off x="1267336" y="5775755"/>
                <a:ext cx="32810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Placebo</a:t>
                </a:r>
              </a:p>
            </p:txBody>
          </p:sp>
          <p:sp>
            <p:nvSpPr>
              <p:cNvPr id="91" name="TextBox 128">
                <a:extLst>
                  <a:ext uri="{FF2B5EF4-FFF2-40B4-BE49-F238E27FC236}">
                    <a16:creationId xmlns:a16="http://schemas.microsoft.com/office/drawing/2014/main" xmlns="" id="{FE9D14EE-140C-4E1D-B23A-0363383C1FC2}"/>
                  </a:ext>
                </a:extLst>
              </p:cNvPr>
              <p:cNvSpPr txBox="1"/>
              <p:nvPr/>
            </p:nvSpPr>
            <p:spPr>
              <a:xfrm>
                <a:off x="1105134" y="5919191"/>
                <a:ext cx="499723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Evolocumab</a:t>
                </a:r>
              </a:p>
            </p:txBody>
          </p:sp>
          <p:sp>
            <p:nvSpPr>
              <p:cNvPr id="92" name="TextBox 129">
                <a:extLst>
                  <a:ext uri="{FF2B5EF4-FFF2-40B4-BE49-F238E27FC236}">
                    <a16:creationId xmlns:a16="http://schemas.microsoft.com/office/drawing/2014/main" xmlns="" id="{5B307C9D-9F6A-4570-83AB-374F4029E59C}"/>
                  </a:ext>
                </a:extLst>
              </p:cNvPr>
              <p:cNvSpPr txBox="1"/>
              <p:nvPr/>
            </p:nvSpPr>
            <p:spPr>
              <a:xfrm>
                <a:off x="1746971" y="57912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148</a:t>
                </a:r>
              </a:p>
            </p:txBody>
          </p:sp>
          <p:sp>
            <p:nvSpPr>
              <p:cNvPr id="93" name="TextBox 130">
                <a:extLst>
                  <a:ext uri="{FF2B5EF4-FFF2-40B4-BE49-F238E27FC236}">
                    <a16:creationId xmlns:a16="http://schemas.microsoft.com/office/drawing/2014/main" xmlns="" id="{86F0C646-80C5-41A6-B82F-F276AEFB7ADE}"/>
                  </a:ext>
                </a:extLst>
              </p:cNvPr>
              <p:cNvSpPr txBox="1"/>
              <p:nvPr/>
            </p:nvSpPr>
            <p:spPr>
              <a:xfrm>
                <a:off x="1746971" y="59436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146</a:t>
                </a:r>
              </a:p>
            </p:txBody>
          </p:sp>
          <p:sp>
            <p:nvSpPr>
              <p:cNvPr id="94" name="TextBox 131">
                <a:extLst>
                  <a:ext uri="{FF2B5EF4-FFF2-40B4-BE49-F238E27FC236}">
                    <a16:creationId xmlns:a16="http://schemas.microsoft.com/office/drawing/2014/main" xmlns="" id="{47EA52F7-7E65-4050-987D-3F96E415AB5C}"/>
                  </a:ext>
                </a:extLst>
              </p:cNvPr>
              <p:cNvSpPr txBox="1"/>
              <p:nvPr/>
            </p:nvSpPr>
            <p:spPr>
              <a:xfrm>
                <a:off x="3017081" y="57912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144</a:t>
                </a:r>
              </a:p>
            </p:txBody>
          </p:sp>
          <p:sp>
            <p:nvSpPr>
              <p:cNvPr id="95" name="TextBox 132">
                <a:extLst>
                  <a:ext uri="{FF2B5EF4-FFF2-40B4-BE49-F238E27FC236}">
                    <a16:creationId xmlns:a16="http://schemas.microsoft.com/office/drawing/2014/main" xmlns="" id="{867DCBC1-3450-4315-B8E0-A7B4277E074B}"/>
                  </a:ext>
                </a:extLst>
              </p:cNvPr>
              <p:cNvSpPr txBox="1"/>
              <p:nvPr/>
            </p:nvSpPr>
            <p:spPr>
              <a:xfrm>
                <a:off x="3017081" y="59436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136</a:t>
                </a:r>
              </a:p>
            </p:txBody>
          </p:sp>
          <p:sp>
            <p:nvSpPr>
              <p:cNvPr id="96" name="TextBox 133">
                <a:extLst>
                  <a:ext uri="{FF2B5EF4-FFF2-40B4-BE49-F238E27FC236}">
                    <a16:creationId xmlns:a16="http://schemas.microsoft.com/office/drawing/2014/main" xmlns="" id="{7921F26A-C400-4391-A139-CDE66105CB73}"/>
                  </a:ext>
                </a:extLst>
              </p:cNvPr>
              <p:cNvSpPr txBox="1"/>
              <p:nvPr/>
            </p:nvSpPr>
            <p:spPr>
              <a:xfrm>
                <a:off x="4275078" y="57912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149</a:t>
                </a:r>
              </a:p>
            </p:txBody>
          </p:sp>
          <p:sp>
            <p:nvSpPr>
              <p:cNvPr id="97" name="TextBox 134">
                <a:extLst>
                  <a:ext uri="{FF2B5EF4-FFF2-40B4-BE49-F238E27FC236}">
                    <a16:creationId xmlns:a16="http://schemas.microsoft.com/office/drawing/2014/main" xmlns="" id="{991661AB-D3C9-422F-8B79-2A12741B87FE}"/>
                  </a:ext>
                </a:extLst>
              </p:cNvPr>
              <p:cNvSpPr txBox="1"/>
              <p:nvPr/>
            </p:nvSpPr>
            <p:spPr>
              <a:xfrm>
                <a:off x="4275078" y="5943600"/>
                <a:ext cx="151432" cy="207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Arial"/>
                  </a:rPr>
                  <a:t>141</a:t>
                </a:r>
              </a:p>
            </p:txBody>
          </p:sp>
        </p:grpSp>
        <p:sp>
          <p:nvSpPr>
            <p:cNvPr id="85" name="TextBox 121">
              <a:extLst>
                <a:ext uri="{FF2B5EF4-FFF2-40B4-BE49-F238E27FC236}">
                  <a16:creationId xmlns:a16="http://schemas.microsoft.com/office/drawing/2014/main" xmlns="" id="{E285F338-882A-4EBB-8ACC-FC66B61971A2}"/>
                </a:ext>
              </a:extLst>
            </p:cNvPr>
            <p:cNvSpPr txBox="1"/>
            <p:nvPr/>
          </p:nvSpPr>
          <p:spPr>
            <a:xfrm rot="16200000">
              <a:off x="-208820" y="3461168"/>
              <a:ext cx="2168208" cy="242290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Calculated LDL-cholesterol (mmol/L)</a:t>
              </a:r>
            </a:p>
          </p:txBody>
        </p:sp>
        <p:sp>
          <p:nvSpPr>
            <p:cNvPr id="86" name="TextBox 123">
              <a:extLst>
                <a:ext uri="{FF2B5EF4-FFF2-40B4-BE49-F238E27FC236}">
                  <a16:creationId xmlns:a16="http://schemas.microsoft.com/office/drawing/2014/main" xmlns="" id="{DE02C68B-6EA8-4A6F-B1F5-02D3FE721AA7}"/>
                </a:ext>
              </a:extLst>
            </p:cNvPr>
            <p:cNvSpPr txBox="1"/>
            <p:nvPr/>
          </p:nvSpPr>
          <p:spPr>
            <a:xfrm>
              <a:off x="2900017" y="3798308"/>
              <a:ext cx="499723" cy="4150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2.00 mmol/L</a:t>
              </a:r>
              <a:br>
                <a:rPr lang="en-US" sz="1800" dirty="0">
                  <a:solidFill>
                    <a:srgbClr val="000000"/>
                  </a:solidFill>
                  <a:latin typeface="Arial"/>
                </a:rPr>
              </a:b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(77 mg/dL)</a:t>
              </a:r>
            </a:p>
          </p:txBody>
        </p:sp>
        <p:sp>
          <p:nvSpPr>
            <p:cNvPr id="87" name="TextBox 124">
              <a:extLst>
                <a:ext uri="{FF2B5EF4-FFF2-40B4-BE49-F238E27FC236}">
                  <a16:creationId xmlns:a16="http://schemas.microsoft.com/office/drawing/2014/main" xmlns="" id="{D4666568-FC3C-4708-A1AD-BF0C8C069792}"/>
                </a:ext>
              </a:extLst>
            </p:cNvPr>
            <p:cNvSpPr txBox="1"/>
            <p:nvPr/>
          </p:nvSpPr>
          <p:spPr>
            <a:xfrm>
              <a:off x="4076420" y="3774086"/>
              <a:ext cx="499723" cy="4150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2.06 mmol/L</a:t>
              </a:r>
              <a:br>
                <a:rPr lang="en-US" sz="1800" dirty="0">
                  <a:solidFill>
                    <a:srgbClr val="000000"/>
                  </a:solidFill>
                  <a:latin typeface="Arial"/>
                </a:rPr>
              </a:b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(80 mg/dL)</a:t>
              </a:r>
            </a:p>
          </p:txBody>
        </p:sp>
        <p:sp>
          <p:nvSpPr>
            <p:cNvPr id="88" name="TextBox 125">
              <a:extLst>
                <a:ext uri="{FF2B5EF4-FFF2-40B4-BE49-F238E27FC236}">
                  <a16:creationId xmlns:a16="http://schemas.microsoft.com/office/drawing/2014/main" xmlns="" id="{E36F2150-8587-4319-8364-852A7CF0902D}"/>
                </a:ext>
              </a:extLst>
            </p:cNvPr>
            <p:cNvSpPr txBox="1"/>
            <p:nvPr/>
          </p:nvSpPr>
          <p:spPr>
            <a:xfrm>
              <a:off x="4099663" y="4572000"/>
              <a:ext cx="499723" cy="4150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0.79 mmol/L</a:t>
              </a:r>
              <a:br>
                <a:rPr lang="en-US" sz="1800" dirty="0">
                  <a:solidFill>
                    <a:srgbClr val="000000"/>
                  </a:solidFill>
                  <a:latin typeface="Arial"/>
                </a:rPr>
              </a:br>
              <a:r>
                <a:rPr lang="en-US" sz="1800" dirty="0">
                  <a:solidFill>
                    <a:srgbClr val="000000"/>
                  </a:solidFill>
                  <a:latin typeface="Arial"/>
                </a:rPr>
                <a:t>(31 mg/dL)</a:t>
              </a:r>
            </a:p>
          </p:txBody>
        </p:sp>
      </p:grpSp>
      <p:sp>
        <p:nvSpPr>
          <p:cNvPr id="107" name="TextBox 144">
            <a:extLst>
              <a:ext uri="{FF2B5EF4-FFF2-40B4-BE49-F238E27FC236}">
                <a16:creationId xmlns:a16="http://schemas.microsoft.com/office/drawing/2014/main" xmlns="" id="{5021280E-FCD5-49CD-87A7-5CA750DF037C}"/>
              </a:ext>
            </a:extLst>
          </p:cNvPr>
          <p:cNvSpPr txBox="1"/>
          <p:nvPr/>
        </p:nvSpPr>
        <p:spPr>
          <a:xfrm>
            <a:off x="5468287" y="1790989"/>
            <a:ext cx="12695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3.61 mmol/L</a:t>
            </a:r>
            <a:br>
              <a:rPr lang="en-US" sz="1800" dirty="0">
                <a:solidFill>
                  <a:srgbClr val="000000"/>
                </a:solidFill>
                <a:latin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</a:rPr>
              <a:t>(139 mg/dL)</a:t>
            </a:r>
          </a:p>
        </p:txBody>
      </p:sp>
      <p:sp>
        <p:nvSpPr>
          <p:cNvPr id="108" name="TextBox 145">
            <a:extLst>
              <a:ext uri="{FF2B5EF4-FFF2-40B4-BE49-F238E27FC236}">
                <a16:creationId xmlns:a16="http://schemas.microsoft.com/office/drawing/2014/main" xmlns="" id="{65FD5D76-CD0D-4494-819C-148315EBA522}"/>
              </a:ext>
            </a:extLst>
          </p:cNvPr>
          <p:cNvSpPr txBox="1"/>
          <p:nvPr/>
        </p:nvSpPr>
        <p:spPr>
          <a:xfrm>
            <a:off x="5680410" y="2717040"/>
            <a:ext cx="12695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3.42 mmol/L</a:t>
            </a:r>
            <a:br>
              <a:rPr lang="en-US" sz="1800" dirty="0">
                <a:solidFill>
                  <a:srgbClr val="000000"/>
                </a:solidFill>
                <a:latin typeface="Arial"/>
              </a:rPr>
            </a:br>
            <a:r>
              <a:rPr lang="en-US" sz="1800" dirty="0">
                <a:solidFill>
                  <a:srgbClr val="000000"/>
                </a:solidFill>
                <a:latin typeface="Arial"/>
              </a:rPr>
              <a:t>(132 mg/dL)</a:t>
            </a:r>
          </a:p>
        </p:txBody>
      </p:sp>
    </p:spTree>
    <p:extLst>
      <p:ext uri="{BB962C8B-B14F-4D97-AF65-F5344CB8AC3E}">
        <p14:creationId xmlns:p14="http://schemas.microsoft.com/office/powerpoint/2010/main" val="2623816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00" b="1" dirty="0">
                <a:solidFill>
                  <a:srgbClr val="4B7F9B"/>
                </a:solidFill>
              </a:rPr>
              <a:t>EVOPACS – dosažení cíle LDL-cholesterolu</a:t>
            </a:r>
            <a:endParaRPr lang="en-US" sz="4900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58B073A5-E913-4C9E-B8B5-786F35E66D3A}"/>
              </a:ext>
            </a:extLst>
          </p:cNvPr>
          <p:cNvGrpSpPr/>
          <p:nvPr/>
        </p:nvGrpSpPr>
        <p:grpSpPr>
          <a:xfrm>
            <a:off x="2337599" y="2803655"/>
            <a:ext cx="6680790" cy="4946565"/>
            <a:chOff x="8922544" y="2631132"/>
            <a:chExt cx="2479445" cy="3536488"/>
          </a:xfrm>
        </p:grpSpPr>
        <p:graphicFrame>
          <p:nvGraphicFramePr>
            <p:cNvPr id="16" name="Chart 11">
              <a:extLst>
                <a:ext uri="{FF2B5EF4-FFF2-40B4-BE49-F238E27FC236}">
                  <a16:creationId xmlns:a16="http://schemas.microsoft.com/office/drawing/2014/main" xmlns="" id="{D6244E3F-CF4E-4534-88D3-B99AEFB56D39}"/>
                </a:ext>
              </a:extLst>
            </p:cNvPr>
            <p:cNvGraphicFramePr/>
            <p:nvPr/>
          </p:nvGraphicFramePr>
          <p:xfrm>
            <a:off x="9014389" y="2631132"/>
            <a:ext cx="2387600" cy="35364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xmlns="" id="{EE535BE9-F500-40A4-9992-0D33C306B811}"/>
                </a:ext>
              </a:extLst>
            </p:cNvPr>
            <p:cNvSpPr txBox="1"/>
            <p:nvPr/>
          </p:nvSpPr>
          <p:spPr>
            <a:xfrm rot="16200000">
              <a:off x="7970551" y="4329790"/>
              <a:ext cx="2023921" cy="119936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"/>
                </a:rPr>
                <a:t>Proportion of Patients</a:t>
              </a: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xmlns="" id="{73E87058-A867-4A71-A241-F69B6B3549A4}"/>
              </a:ext>
            </a:extLst>
          </p:cNvPr>
          <p:cNvGrpSpPr/>
          <p:nvPr/>
        </p:nvGrpSpPr>
        <p:grpSpPr>
          <a:xfrm>
            <a:off x="9135352" y="2808071"/>
            <a:ext cx="7099912" cy="4965879"/>
            <a:chOff x="9280079" y="1052266"/>
            <a:chExt cx="2449353" cy="3536488"/>
          </a:xfrm>
        </p:grpSpPr>
        <p:graphicFrame>
          <p:nvGraphicFramePr>
            <p:cNvPr id="19" name="Chart 17">
              <a:extLst>
                <a:ext uri="{FF2B5EF4-FFF2-40B4-BE49-F238E27FC236}">
                  <a16:creationId xmlns:a16="http://schemas.microsoft.com/office/drawing/2014/main" xmlns="" id="{E06895A2-828A-4E82-885B-689CE66205CA}"/>
                </a:ext>
              </a:extLst>
            </p:cNvPr>
            <p:cNvGraphicFramePr/>
            <p:nvPr/>
          </p:nvGraphicFramePr>
          <p:xfrm>
            <a:off x="9341832" y="1052266"/>
            <a:ext cx="2387600" cy="35364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xmlns="" id="{A9CCF819-ECFD-428C-B9BF-72FDC83C40B5}"/>
                </a:ext>
              </a:extLst>
            </p:cNvPr>
            <p:cNvSpPr txBox="1"/>
            <p:nvPr/>
          </p:nvSpPr>
          <p:spPr>
            <a:xfrm rot="16200000">
              <a:off x="8327798" y="2764767"/>
              <a:ext cx="2016049" cy="11148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"/>
                </a:rPr>
                <a:t>Proportion of Patients</a:t>
              </a:r>
            </a:p>
          </p:txBody>
        </p:sp>
      </p:grpSp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2851E718-BD5D-43F3-9688-30108F4429F6}"/>
              </a:ext>
            </a:extLst>
          </p:cNvPr>
          <p:cNvSpPr/>
          <p:nvPr/>
        </p:nvSpPr>
        <p:spPr>
          <a:xfrm>
            <a:off x="3853541" y="8052278"/>
            <a:ext cx="5997794" cy="23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22" name="Table 2">
            <a:extLst>
              <a:ext uri="{FF2B5EF4-FFF2-40B4-BE49-F238E27FC236}">
                <a16:creationId xmlns:a16="http://schemas.microsoft.com/office/drawing/2014/main" xmlns="" id="{F2AA480C-4E54-44F1-A44F-196F43D97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19718"/>
              </p:ext>
            </p:extLst>
          </p:nvPr>
        </p:nvGraphicFramePr>
        <p:xfrm>
          <a:off x="3319975" y="7975188"/>
          <a:ext cx="322326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56">
                  <a:extLst>
                    <a:ext uri="{9D8B030D-6E8A-4147-A177-3AD203B41FA5}">
                      <a16:colId xmlns:a16="http://schemas.microsoft.com/office/drawing/2014/main" xmlns="" val="42980791"/>
                    </a:ext>
                  </a:extLst>
                </a:gridCol>
                <a:gridCol w="2768604">
                  <a:extLst>
                    <a:ext uri="{9D8B030D-6E8A-4147-A177-3AD203B41FA5}">
                      <a16:colId xmlns:a16="http://schemas.microsoft.com/office/drawing/2014/main" xmlns="" val="13813302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3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138371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87890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FC840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chemeClr val="tx1"/>
                          </a:solidFill>
                        </a:rPr>
                        <a:t>Evolocumab</a:t>
                      </a:r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61102480"/>
                  </a:ext>
                </a:extLst>
              </a:tr>
            </a:tbl>
          </a:graphicData>
        </a:graphic>
      </p:graphicFrame>
      <p:sp>
        <p:nvSpPr>
          <p:cNvPr id="23" name="TextBox 26">
            <a:extLst>
              <a:ext uri="{FF2B5EF4-FFF2-40B4-BE49-F238E27FC236}">
                <a16:creationId xmlns:a16="http://schemas.microsoft.com/office/drawing/2014/main" xmlns="" id="{ECBB6842-2037-4B21-BCE1-2F0D96B4034C}"/>
              </a:ext>
            </a:extLst>
          </p:cNvPr>
          <p:cNvSpPr txBox="1"/>
          <p:nvPr/>
        </p:nvSpPr>
        <p:spPr>
          <a:xfrm>
            <a:off x="3377459" y="2695228"/>
            <a:ext cx="6148017" cy="4247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LDL-C &lt; 1</a:t>
            </a:r>
            <a:r>
              <a:rPr lang="fr-FR" sz="2400" b="1" dirty="0">
                <a:solidFill>
                  <a:srgbClr val="000000"/>
                </a:solidFill>
                <a:latin typeface="Arial"/>
              </a:rPr>
              <a:t>.8 mmol/L (&lt;70 mg/dL</a:t>
            </a:r>
            <a:r>
              <a:rPr lang="fr-FR" sz="2400" dirty="0">
                <a:solidFill>
                  <a:srgbClr val="000000"/>
                </a:solidFill>
                <a:latin typeface="Arial"/>
              </a:rPr>
              <a:t>)</a:t>
            </a:r>
            <a:endParaRPr lang="it-IT" sz="15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FBA980A4-37A1-4C02-8D4B-290F53EF8C0F}"/>
              </a:ext>
            </a:extLst>
          </p:cNvPr>
          <p:cNvSpPr txBox="1"/>
          <p:nvPr/>
        </p:nvSpPr>
        <p:spPr>
          <a:xfrm>
            <a:off x="10087242" y="2729906"/>
            <a:ext cx="6148017" cy="4247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LDL-C &lt; 1</a:t>
            </a:r>
            <a:r>
              <a:rPr lang="fr-FR" sz="2400" b="1" dirty="0">
                <a:solidFill>
                  <a:srgbClr val="000000"/>
                </a:solidFill>
                <a:latin typeface="Arial"/>
              </a:rPr>
              <a:t>.4 mmol/L (&lt;55 mg/dL</a:t>
            </a:r>
            <a:r>
              <a:rPr lang="fr-FR" sz="2400" dirty="0">
                <a:solidFill>
                  <a:srgbClr val="000000"/>
                </a:solidFill>
                <a:latin typeface="Arial"/>
              </a:rPr>
              <a:t>)</a:t>
            </a:r>
            <a:endParaRPr lang="it-IT" sz="1500" baseline="3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6B2AB202-7B92-4AF4-BB02-43C03E8E9983}"/>
              </a:ext>
            </a:extLst>
          </p:cNvPr>
          <p:cNvSpPr/>
          <p:nvPr/>
        </p:nvSpPr>
        <p:spPr>
          <a:xfrm>
            <a:off x="3311352" y="7975188"/>
            <a:ext cx="432000" cy="432000"/>
          </a:xfrm>
          <a:prstGeom prst="rect">
            <a:avLst/>
          </a:prstGeom>
          <a:solidFill>
            <a:srgbClr val="E4A71A"/>
          </a:solidFill>
          <a:ln>
            <a:solidFill>
              <a:srgbClr val="E4A7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xmlns="" id="{4FA72503-B6E0-49C8-BAB5-D59B713582B8}"/>
              </a:ext>
            </a:extLst>
          </p:cNvPr>
          <p:cNvSpPr txBox="1">
            <a:spLocks/>
          </p:cNvSpPr>
          <p:nvPr/>
        </p:nvSpPr>
        <p:spPr>
          <a:xfrm>
            <a:off x="8588680" y="8529549"/>
            <a:ext cx="8784830" cy="121177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>
              <a:spcBef>
                <a:spcPts val="450"/>
              </a:spcBef>
              <a:buAutoNum type="arabicPeriod"/>
              <a:defRPr/>
            </a:pPr>
            <a:r>
              <a:rPr lang="en-US" dirty="0" err="1"/>
              <a:t>Koskinas</a:t>
            </a:r>
            <a:r>
              <a:rPr lang="en-US" dirty="0"/>
              <a:t> KC, et al.  </a:t>
            </a:r>
            <a:r>
              <a:rPr lang="en-US" i="1" dirty="0"/>
              <a:t>J Am Coll </a:t>
            </a:r>
            <a:r>
              <a:rPr lang="en-US" i="1" dirty="0" err="1"/>
              <a:t>Cardiol</a:t>
            </a:r>
            <a:r>
              <a:rPr lang="en-US" dirty="0"/>
              <a:t>.  2019. [</a:t>
            </a:r>
            <a:r>
              <a:rPr lang="en-US" dirty="0" err="1"/>
              <a:t>epub</a:t>
            </a:r>
            <a:r>
              <a:rPr lang="en-US" dirty="0"/>
              <a:t> ahead of print August 31, 2019]</a:t>
            </a:r>
            <a:endParaRPr lang="cs-CZ" dirty="0"/>
          </a:p>
          <a:p>
            <a:pPr marL="342900" indent="-342900" algn="r">
              <a:spcBef>
                <a:spcPts val="450"/>
              </a:spcBef>
              <a:buAutoNum type="arabicPeriod"/>
              <a:defRPr/>
            </a:pPr>
            <a:r>
              <a:rPr lang="fr-FR" dirty="0">
                <a:solidFill>
                  <a:srgbClr val="000000"/>
                </a:solidFill>
              </a:rPr>
              <a:t>Mach F. et al. </a:t>
            </a:r>
            <a:r>
              <a:rPr lang="fr-FR" i="1" dirty="0">
                <a:solidFill>
                  <a:srgbClr val="000000"/>
                </a:solidFill>
              </a:rPr>
              <a:t>Eur Heart J. </a:t>
            </a:r>
            <a:r>
              <a:rPr lang="fr-FR" dirty="0">
                <a:solidFill>
                  <a:srgbClr val="000000"/>
                </a:solidFill>
              </a:rPr>
              <a:t>[epub ahead of print August 31, 2019]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 algn="r">
              <a:spcBef>
                <a:spcPts val="450"/>
              </a:spcBef>
              <a:buAutoNum type="arabicPeriod"/>
              <a:defRPr/>
            </a:pPr>
            <a:r>
              <a:rPr lang="en-US" dirty="0" err="1">
                <a:solidFill>
                  <a:srgbClr val="000000"/>
                </a:solidFill>
              </a:rPr>
              <a:t>Koskinas</a:t>
            </a:r>
            <a:r>
              <a:rPr lang="en-US" dirty="0">
                <a:solidFill>
                  <a:srgbClr val="000000"/>
                </a:solidFill>
              </a:rPr>
              <a:t> KC, et al. ESC 2019, Paris Aug 31-Sept 4.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56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PCSK9i – benefit stoupá se včasností zahájení a závažností ICHS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5D818107-5A85-46DB-9480-27391179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483" y="9204723"/>
            <a:ext cx="14662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2000" dirty="0" err="1">
                <a:latin typeface="Tahoma" pitchFamily="34" charset="0"/>
                <a:cs typeface="Arial" charset="0"/>
              </a:rPr>
              <a:t>Sabatine</a:t>
            </a:r>
            <a:r>
              <a:rPr lang="cs-CZ" sz="2000" dirty="0">
                <a:latin typeface="Tahoma" pitchFamily="34" charset="0"/>
                <a:cs typeface="Arial" charset="0"/>
              </a:rPr>
              <a:t> MS et al. </a:t>
            </a:r>
            <a:r>
              <a:rPr lang="fr-FR" sz="2000" dirty="0"/>
              <a:t>Circulation 2018 Aug 21;138(8):756-766.</a:t>
            </a:r>
            <a:endParaRPr lang="cs-CZ" sz="2000" dirty="0">
              <a:latin typeface="Tahoma" pitchFamily="34" charset="0"/>
              <a:cs typeface="Arial" charset="0"/>
            </a:endParaRPr>
          </a:p>
        </p:txBody>
      </p:sp>
      <p:pic>
        <p:nvPicPr>
          <p:cNvPr id="4098" name="Picture 2" descr="Figure 2.">
            <a:extLst>
              <a:ext uri="{FF2B5EF4-FFF2-40B4-BE49-F238E27FC236}">
                <a16:creationId xmlns:a16="http://schemas.microsoft.com/office/drawing/2014/main" xmlns="" id="{8E3A7F37-5756-4C6E-83DE-86551E470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35"/>
          <a:stretch/>
        </p:blipFill>
        <p:spPr bwMode="auto">
          <a:xfrm>
            <a:off x="942042" y="2479204"/>
            <a:ext cx="9534775" cy="61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gure 2.">
            <a:extLst>
              <a:ext uri="{FF2B5EF4-FFF2-40B4-BE49-F238E27FC236}">
                <a16:creationId xmlns:a16="http://schemas.microsoft.com/office/drawing/2014/main" xmlns="" id="{49593C83-C452-44EF-AEE3-C76A92027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0"/>
          <a:stretch/>
        </p:blipFill>
        <p:spPr bwMode="auto">
          <a:xfrm>
            <a:off x="11376248" y="1300878"/>
            <a:ext cx="5866961" cy="76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14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294496" cy="9144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Podmínky úhrady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xmlns="" id="{0A673090-EBE7-4A8C-9C02-3241D140678E}"/>
              </a:ext>
            </a:extLst>
          </p:cNvPr>
          <p:cNvGraphicFramePr>
            <a:graphicFrameLocks noGrp="1"/>
          </p:cNvGraphicFramePr>
          <p:nvPr/>
        </p:nvGraphicFramePr>
        <p:xfrm>
          <a:off x="3188021" y="1851697"/>
          <a:ext cx="12420601" cy="449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7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67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968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0434">
                <a:tc>
                  <a:txBody>
                    <a:bodyPr/>
                    <a:lstStyle/>
                    <a:p>
                      <a:r>
                        <a:rPr lang="cs-CZ" sz="2400" dirty="0"/>
                        <a:t>Pacient</a:t>
                      </a:r>
                      <a:endParaRPr lang="en-GB" sz="2400" dirty="0"/>
                    </a:p>
                  </a:txBody>
                  <a:tcPr marL="137151" marR="137151" marT="68591" marB="685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Předchozí </a:t>
                      </a:r>
                      <a:r>
                        <a:rPr lang="cs-CZ" sz="2400" dirty="0"/>
                        <a:t>léčba</a:t>
                      </a:r>
                      <a:endParaRPr lang="en-GB" sz="2400" dirty="0"/>
                    </a:p>
                  </a:txBody>
                  <a:tcPr marL="137151" marR="137151" marT="68591" marB="685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cs-CZ" sz="2400" dirty="0">
                          <a:effectLst/>
                        </a:rPr>
                        <a:t>Kritéria pro zvážení PCSK9i</a:t>
                      </a:r>
                      <a:endParaRPr lang="fr-FR" sz="2100" b="0" dirty="0">
                        <a:solidFill>
                          <a:schemeClr val="tx1"/>
                        </a:solidFill>
                        <a:effectLst/>
                        <a:latin typeface="Lucida Grande"/>
                        <a:cs typeface="Times New Roman"/>
                      </a:endParaRPr>
                    </a:p>
                  </a:txBody>
                  <a:tcPr marL="137151" marR="137151" marT="68591" marB="685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6896">
                <a:tc>
                  <a:txBody>
                    <a:bodyPr/>
                    <a:lstStyle/>
                    <a:p>
                      <a:r>
                        <a:rPr lang="cs-CZ" sz="2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nefamiliární </a:t>
                      </a:r>
                      <a:r>
                        <a:rPr lang="cs-CZ" sz="27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hypercholesterolemií</a:t>
                      </a:r>
                      <a:r>
                        <a:rPr lang="cs-CZ" sz="2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cs-CZ" sz="2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smíšenou </a:t>
                      </a:r>
                      <a:r>
                        <a:rPr lang="cs-CZ" sz="27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dyslipidemií</a:t>
                      </a:r>
                      <a:r>
                        <a:rPr lang="cs-CZ" sz="2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 velmi vysokém KV riziku </a:t>
                      </a:r>
                      <a:br>
                        <a:rPr lang="cs-CZ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manifestním aterosklerotickým onemocněním </a:t>
                      </a:r>
                      <a:endParaRPr lang="en-GB" sz="1400" b="1" i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100" b="0" dirty="0">
                          <a:solidFill>
                            <a:srgbClr val="FF0000"/>
                          </a:solidFill>
                        </a:rPr>
                        <a:t>Maximálně tolerovaná dávka </a:t>
                      </a:r>
                      <a:r>
                        <a:rPr lang="en-GB" sz="2100" b="0" dirty="0">
                          <a:solidFill>
                            <a:srgbClr val="FF0000"/>
                          </a:solidFill>
                        </a:rPr>
                        <a:t>statin</a:t>
                      </a:r>
                      <a:r>
                        <a:rPr lang="cs-CZ" sz="2100" b="0" dirty="0">
                          <a:solidFill>
                            <a:srgbClr val="FF0000"/>
                          </a:solidFill>
                        </a:rPr>
                        <a:t>u </a:t>
                      </a:r>
                      <a:br>
                        <a:rPr lang="cs-CZ" sz="21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cs-CZ" sz="2100" b="0" dirty="0">
                          <a:solidFill>
                            <a:srgbClr val="FF0000"/>
                          </a:solidFill>
                        </a:rPr>
                        <a:t>ATO nebo ROS * </a:t>
                      </a:r>
                      <a:br>
                        <a:rPr lang="cs-CZ" sz="21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GB" sz="2100" b="0" dirty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lang="cs-CZ" sz="2100" b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700" b="1" dirty="0" err="1">
                          <a:solidFill>
                            <a:srgbClr val="FF0000"/>
                          </a:solidFill>
                        </a:rPr>
                        <a:t>ezetimib</a:t>
                      </a:r>
                      <a:r>
                        <a:rPr lang="cs-CZ" sz="2100" b="0" dirty="0">
                          <a:solidFill>
                            <a:srgbClr val="FF0000"/>
                          </a:solidFill>
                        </a:rPr>
                        <a:t>**</a:t>
                      </a:r>
                      <a:endParaRPr lang="en-GB" sz="1500" b="0" dirty="0">
                        <a:solidFill>
                          <a:srgbClr val="FF0000"/>
                        </a:solidFill>
                      </a:endParaRPr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3000" dirty="0"/>
                        <a:t>LDL-C </a:t>
                      </a:r>
                      <a:r>
                        <a:rPr lang="en-GB" sz="3000" b="1" u="sng" dirty="0">
                          <a:solidFill>
                            <a:srgbClr val="FF0000"/>
                          </a:solidFill>
                        </a:rPr>
                        <a:t>&gt;3.</a:t>
                      </a:r>
                      <a:r>
                        <a:rPr lang="cs-CZ" sz="3000" b="1" u="sng" dirty="0">
                          <a:solidFill>
                            <a:srgbClr val="FF0000"/>
                          </a:solidFill>
                        </a:rPr>
                        <a:t>0 </a:t>
                      </a:r>
                      <a:r>
                        <a:rPr lang="en-GB" sz="3000" b="1" u="sng" dirty="0">
                          <a:solidFill>
                            <a:srgbClr val="FF0000"/>
                          </a:solidFill>
                        </a:rPr>
                        <a:t>mmol/l</a:t>
                      </a:r>
                      <a:endParaRPr lang="cs-CZ" sz="3000" b="1" u="sng" dirty="0">
                        <a:solidFill>
                          <a:srgbClr val="FF0000"/>
                        </a:solidFill>
                      </a:endParaRPr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6187">
                <a:tc>
                  <a:txBody>
                    <a:bodyPr/>
                    <a:lstStyle/>
                    <a:p>
                      <a:r>
                        <a:rPr lang="cs-CZ" sz="2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 heterozygotní familiární </a:t>
                      </a:r>
                      <a:r>
                        <a:rPr lang="cs-CZ" sz="2700" b="1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hypercholesterolemií</a:t>
                      </a:r>
                      <a:endParaRPr lang="en-GB" sz="2100" b="1" i="0" dirty="0"/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Maximálně tolerovaná dávka </a:t>
                      </a:r>
                      <a:r>
                        <a:rPr kumimoji="0" lang="en-GB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statin</a:t>
                      </a: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 </a:t>
                      </a:r>
                      <a:b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ATO nebo ROS * </a:t>
                      </a:r>
                      <a:b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7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ezetimib</a:t>
                      </a:r>
                      <a:r>
                        <a:rPr kumimoji="0" lang="cs-CZ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kumimoji="0" lang="en-GB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3000" dirty="0"/>
                        <a:t>LDL-C </a:t>
                      </a:r>
                      <a:r>
                        <a:rPr lang="en-GB" sz="3000" b="1" u="sng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cs-CZ" sz="3000" b="1" u="sng" dirty="0">
                          <a:solidFill>
                            <a:srgbClr val="FF0000"/>
                          </a:solidFill>
                        </a:rPr>
                        <a:t> 4</a:t>
                      </a:r>
                      <a:r>
                        <a:rPr lang="en-GB" sz="3000" b="1" u="sng" dirty="0">
                          <a:solidFill>
                            <a:srgbClr val="FF0000"/>
                          </a:solidFill>
                        </a:rPr>
                        <a:t>.0</a:t>
                      </a:r>
                      <a:r>
                        <a:rPr lang="cs-CZ" sz="3000" b="1" u="sng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3000" b="1" u="sng" dirty="0" err="1">
                          <a:solidFill>
                            <a:srgbClr val="FF0000"/>
                          </a:solidFill>
                        </a:rPr>
                        <a:t>mmol</a:t>
                      </a:r>
                      <a:r>
                        <a:rPr lang="en-GB" sz="3000" b="1" u="sng" dirty="0">
                          <a:solidFill>
                            <a:srgbClr val="FF0000"/>
                          </a:solidFill>
                        </a:rPr>
                        <a:t>/l</a:t>
                      </a:r>
                    </a:p>
                  </a:txBody>
                  <a:tcPr marL="137151" marR="137151" marT="68591" marB="685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Dodecagon 3">
            <a:extLst>
              <a:ext uri="{FF2B5EF4-FFF2-40B4-BE49-F238E27FC236}">
                <a16:creationId xmlns:a16="http://schemas.microsoft.com/office/drawing/2014/main" xmlns="" id="{DA6D388E-3358-4BD6-BFE7-D8609E303E30}"/>
              </a:ext>
            </a:extLst>
          </p:cNvPr>
          <p:cNvSpPr/>
          <p:nvPr/>
        </p:nvSpPr>
        <p:spPr>
          <a:xfrm>
            <a:off x="2383634" y="2900154"/>
            <a:ext cx="854868" cy="8096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285" tIns="28142" rIns="56285" bIns="28142" anchor="ctr"/>
          <a:lstStyle/>
          <a:p>
            <a:pPr algn="ctr" defTabSz="1151868">
              <a:defRPr/>
            </a:pPr>
            <a:r>
              <a:rPr lang="en-GB" sz="33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Dodecagon 6">
            <a:extLst>
              <a:ext uri="{FF2B5EF4-FFF2-40B4-BE49-F238E27FC236}">
                <a16:creationId xmlns:a16="http://schemas.microsoft.com/office/drawing/2014/main" xmlns="" id="{44C8EB47-01E0-46BE-915C-6C1377AE0A99}"/>
              </a:ext>
            </a:extLst>
          </p:cNvPr>
          <p:cNvSpPr/>
          <p:nvPr/>
        </p:nvSpPr>
        <p:spPr>
          <a:xfrm>
            <a:off x="2383634" y="5154446"/>
            <a:ext cx="854868" cy="8120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285" tIns="28142" rIns="56285" bIns="28142" anchor="ctr"/>
          <a:lstStyle/>
          <a:p>
            <a:pPr algn="ctr" defTabSz="1151868">
              <a:defRPr/>
            </a:pPr>
            <a:r>
              <a:rPr lang="en-GB" sz="33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TextovéPole 2">
            <a:extLst>
              <a:ext uri="{FF2B5EF4-FFF2-40B4-BE49-F238E27FC236}">
                <a16:creationId xmlns:a16="http://schemas.microsoft.com/office/drawing/2014/main" xmlns="" id="{224CC16E-BF44-4671-9DA1-6026639CA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2" y="8635009"/>
            <a:ext cx="12707316" cy="60016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50" i="1" dirty="0">
                <a:solidFill>
                  <a:schemeClr val="bg1"/>
                </a:solidFill>
              </a:rPr>
              <a:t>Symbol „S“ stanovuje, že předmětný léčivý přípravek může být předepisován pouze </a:t>
            </a:r>
            <a:r>
              <a:rPr lang="cs-CZ" altLang="cs-CZ" sz="165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 centrech se zvláštní smlouvou </a:t>
            </a:r>
            <a:r>
              <a:rPr lang="cs-CZ" altLang="cs-CZ" sz="1650" i="1" dirty="0">
                <a:solidFill>
                  <a:schemeClr val="bg1"/>
                </a:solidFill>
              </a:rPr>
              <a:t>se zdravotními pojišťovnami na léčbu tímto typem léčivých přípravků</a:t>
            </a:r>
            <a:endParaRPr lang="cs-CZ" altLang="cs-CZ" sz="1650" b="1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2492E0BD-13F8-450D-A7B2-2C0E68742675}"/>
              </a:ext>
            </a:extLst>
          </p:cNvPr>
          <p:cNvSpPr txBox="1"/>
          <p:nvPr/>
        </p:nvSpPr>
        <p:spPr>
          <a:xfrm>
            <a:off x="3203990" y="6377927"/>
            <a:ext cx="12602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75" b="1" dirty="0"/>
              <a:t>*</a:t>
            </a:r>
            <a:r>
              <a:rPr lang="cs-CZ" sz="1800" i="1" dirty="0"/>
              <a:t>včetně intolerance či kontraindikace </a:t>
            </a:r>
            <a:r>
              <a:rPr lang="cs-CZ" sz="1800" i="1" dirty="0" err="1"/>
              <a:t>statinu</a:t>
            </a:r>
            <a:r>
              <a:rPr lang="cs-CZ" sz="1800" i="1" dirty="0"/>
              <a:t>… intolerance definována jako </a:t>
            </a:r>
            <a:r>
              <a:rPr lang="cs-CZ" sz="1800" b="1" i="1" u="sng" dirty="0"/>
              <a:t>intolerance alespoň dvou po sobě jdoucích </a:t>
            </a:r>
            <a:r>
              <a:rPr lang="cs-CZ" sz="1800" b="1" i="1" u="sng" dirty="0" err="1"/>
              <a:t>statinů</a:t>
            </a:r>
            <a:r>
              <a:rPr lang="cs-CZ" sz="1800" b="1" i="1" u="sng" dirty="0"/>
              <a:t>, která vede k jejich vysazení. Intolerance obou </a:t>
            </a:r>
            <a:r>
              <a:rPr lang="cs-CZ" sz="1800" b="1" i="1" u="sng" dirty="0" err="1"/>
              <a:t>statinů</a:t>
            </a:r>
            <a:r>
              <a:rPr lang="cs-CZ" sz="1800" b="1" i="1" u="sng" dirty="0"/>
              <a:t> musí pak být prokázána jako ústup klinické symptomatologie nebo normalizace CK po jeho vysazení a opětovný návrat myalgie nebo zvýšení CK po znovu nasazení </a:t>
            </a:r>
            <a:r>
              <a:rPr lang="cs-CZ" sz="1800" b="1" i="1" u="sng" dirty="0" err="1"/>
              <a:t>statinu</a:t>
            </a:r>
            <a:r>
              <a:rPr lang="cs-CZ" sz="1800" b="1" i="1" dirty="0"/>
              <a:t>. </a:t>
            </a:r>
            <a:r>
              <a:rPr lang="cs-CZ" sz="1800" i="1" dirty="0"/>
              <a:t>Za </a:t>
            </a:r>
            <a:r>
              <a:rPr lang="cs-CZ" sz="1800" i="1" dirty="0" err="1"/>
              <a:t>statinovou</a:t>
            </a:r>
            <a:r>
              <a:rPr lang="cs-CZ" sz="1800" i="1" dirty="0"/>
              <a:t> intoleranci nelze považovat zvýšení CK nepřesahující 4 násobek horních mezí bez klinické symptomatologie. </a:t>
            </a:r>
            <a:endParaRPr lang="cs-CZ" sz="1800" i="1" dirty="0">
              <a:solidFill>
                <a:schemeClr val="dk1"/>
              </a:solidFill>
            </a:endParaRPr>
          </a:p>
          <a:p>
            <a:r>
              <a:rPr lang="cs-CZ" sz="1800" i="1" dirty="0">
                <a:solidFill>
                  <a:schemeClr val="dk1"/>
                </a:solidFill>
              </a:rPr>
              <a:t>** </a:t>
            </a:r>
            <a:r>
              <a:rPr lang="cs-CZ" sz="1800" i="1" dirty="0"/>
              <a:t>terapie maximální tolerovanou dávkou </a:t>
            </a:r>
            <a:r>
              <a:rPr lang="cs-CZ" sz="1800" i="1" dirty="0" err="1"/>
              <a:t>atorvastatinu</a:t>
            </a:r>
            <a:r>
              <a:rPr lang="cs-CZ" sz="1800" i="1" dirty="0"/>
              <a:t> nebo </a:t>
            </a:r>
            <a:r>
              <a:rPr lang="cs-CZ" sz="1800" i="1" dirty="0" err="1"/>
              <a:t>rosuvastatinu</a:t>
            </a:r>
            <a:r>
              <a:rPr lang="cs-CZ" sz="1800" i="1" dirty="0"/>
              <a:t>, v případě prokázané intolerance obou pak maximální tolerovanou dávkou jiného </a:t>
            </a:r>
            <a:r>
              <a:rPr lang="cs-CZ" sz="1800" i="1" dirty="0" err="1"/>
              <a:t>statinu</a:t>
            </a:r>
            <a:r>
              <a:rPr lang="cs-CZ" sz="1800" i="1" dirty="0"/>
              <a:t>, </a:t>
            </a:r>
            <a:r>
              <a:rPr lang="cs-CZ" sz="1800" b="1" i="1" u="sng" dirty="0"/>
              <a:t>v kombinaci s </a:t>
            </a:r>
            <a:r>
              <a:rPr lang="cs-CZ" sz="1800" b="1" i="1" u="sng" dirty="0" err="1"/>
              <a:t>ezetimibem</a:t>
            </a:r>
            <a:r>
              <a:rPr lang="cs-CZ" sz="1800" b="1" i="1" u="sng" dirty="0"/>
              <a:t>, pokud je </a:t>
            </a:r>
            <a:r>
              <a:rPr lang="cs-CZ" sz="1800" b="1" i="1" u="sng" dirty="0" err="1"/>
              <a:t>ezetimib</a:t>
            </a:r>
            <a:r>
              <a:rPr lang="cs-CZ" sz="1800" b="1" i="1" u="sng" dirty="0"/>
              <a:t> indikován</a:t>
            </a:r>
            <a:r>
              <a:rPr lang="cs-CZ" sz="1800" b="1" i="1" dirty="0"/>
              <a:t>. </a:t>
            </a:r>
            <a:r>
              <a:rPr lang="cs-CZ" sz="1800" i="1" dirty="0">
                <a:solidFill>
                  <a:schemeClr val="dk1"/>
                </a:solidFill>
              </a:rPr>
              <a:t>Nevyužití </a:t>
            </a:r>
            <a:r>
              <a:rPr lang="cs-CZ" sz="1800" i="1" dirty="0" err="1">
                <a:solidFill>
                  <a:schemeClr val="dk1"/>
                </a:solidFill>
              </a:rPr>
              <a:t>ezetimibu</a:t>
            </a:r>
            <a:r>
              <a:rPr lang="cs-CZ" sz="1800" i="1" dirty="0">
                <a:solidFill>
                  <a:schemeClr val="dk1"/>
                </a:solidFill>
              </a:rPr>
              <a:t> v rámci stávající </a:t>
            </a:r>
            <a:r>
              <a:rPr lang="cs-CZ" sz="1800" i="1" dirty="0" err="1">
                <a:solidFill>
                  <a:schemeClr val="dk1"/>
                </a:solidFill>
              </a:rPr>
              <a:t>hypolipidemické</a:t>
            </a:r>
            <a:r>
              <a:rPr lang="cs-CZ" sz="1800" i="1" dirty="0">
                <a:solidFill>
                  <a:schemeClr val="dk1"/>
                </a:solidFill>
              </a:rPr>
              <a:t> terapie musí být medicínsky zdůvodněno ve zdravotnické dokumentaci pacientů.</a:t>
            </a:r>
            <a:endParaRPr lang="cs-CZ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8CCEFD-D12E-45EF-8545-27B15D76181E}"/>
              </a:ext>
            </a:extLst>
          </p:cNvPr>
          <p:cNvSpPr txBox="1"/>
          <p:nvPr/>
        </p:nvSpPr>
        <p:spPr>
          <a:xfrm>
            <a:off x="9592160" y="928594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SÚKL,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Repatha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Praluent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Ceny a úhrady od 1. 6. 2018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930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366504" cy="914400"/>
          </a:xfrm>
        </p:spPr>
        <p:txBody>
          <a:bodyPr>
            <a:normAutofit/>
          </a:bodyPr>
          <a:lstStyle/>
          <a:p>
            <a:r>
              <a:rPr lang="cs-CZ" sz="4900" b="1" dirty="0">
                <a:solidFill>
                  <a:srgbClr val="4B7F9B"/>
                </a:solidFill>
              </a:rPr>
              <a:t>Redukce LDL-ch – čím níže tím lépe</a:t>
            </a:r>
            <a:endParaRPr lang="en-US" sz="4900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Picture 6" descr="Cover">
            <a:extLst>
              <a:ext uri="{FF2B5EF4-FFF2-40B4-BE49-F238E27FC236}">
                <a16:creationId xmlns:a16="http://schemas.microsoft.com/office/drawing/2014/main" xmlns="" id="{3A23A1EC-AAC5-439E-931F-8D36E429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8" y="1510612"/>
            <a:ext cx="11881320" cy="776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6EEBCA96-F3CE-4E63-B0A8-FFD64898F206}"/>
              </a:ext>
            </a:extLst>
          </p:cNvPr>
          <p:cNvSpPr/>
          <p:nvPr/>
        </p:nvSpPr>
        <p:spPr>
          <a:xfrm>
            <a:off x="10152112" y="9223165"/>
            <a:ext cx="8370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2000" dirty="0" err="1"/>
              <a:t>Eur</a:t>
            </a:r>
            <a:r>
              <a:rPr lang="en-US" altLang="cs-CZ" sz="2000" dirty="0"/>
              <a:t> Heart J. 2017;38(32):2459-2472. doi:10.1093/</a:t>
            </a:r>
            <a:r>
              <a:rPr lang="en-US" altLang="cs-CZ" sz="2000" dirty="0" err="1"/>
              <a:t>eurheartj</a:t>
            </a:r>
            <a:r>
              <a:rPr lang="en-US" altLang="cs-CZ" sz="2000" dirty="0"/>
              <a:t>/ehx144</a:t>
            </a:r>
          </a:p>
        </p:txBody>
      </p:sp>
    </p:spTree>
    <p:extLst>
      <p:ext uri="{BB962C8B-B14F-4D97-AF65-F5344CB8AC3E}">
        <p14:creationId xmlns:p14="http://schemas.microsoft.com/office/powerpoint/2010/main" val="778605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6294496" cy="9144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Opravdu chceme snižovat LDL-cholesterol pod 1 </a:t>
            </a:r>
            <a:r>
              <a:rPr lang="cs-CZ" b="1" dirty="0" err="1">
                <a:solidFill>
                  <a:srgbClr val="4B7F9B"/>
                </a:solidFill>
              </a:rPr>
              <a:t>mmol</a:t>
            </a:r>
            <a:r>
              <a:rPr lang="cs-CZ" b="1" dirty="0">
                <a:solidFill>
                  <a:srgbClr val="4B7F9B"/>
                </a:solidFill>
              </a:rPr>
              <a:t>/l?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/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Není nízká hladina cholesterolu škodlivá? Je to přece látka důležitá pro stavbu organismus!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V příbalovém letáku je mnoho nežádoucích účinku!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cs-CZ" sz="3600" dirty="0"/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Nepoškodí málo cholesterolu mozek a nezpůsobí demenci?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5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2" descr="06.01.01 - 09b2 Akutní infarkt přední stěny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2484"/>
          <a:stretch>
            <a:fillRect/>
          </a:stretch>
        </p:blipFill>
        <p:spPr bwMode="auto">
          <a:xfrm>
            <a:off x="9379190" y="66936"/>
            <a:ext cx="5927574" cy="3595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http://www.esquire.com/cm/esquire/images/chest-pain-0304-lg-336005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48" y="1"/>
            <a:ext cx="3753683" cy="367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9" descr="05.09 - 08u3Fibrilace komor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009"/>
          <a:stretch/>
        </p:blipFill>
        <p:spPr bwMode="auto">
          <a:xfrm>
            <a:off x="14509668" y="4280930"/>
            <a:ext cx="1751792" cy="181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 descr="05.02.01 - 08r8Setrvalá monomorfní komorová tachykardie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0"/>
          <a:stretch/>
        </p:blipFill>
        <p:spPr bwMode="auto">
          <a:xfrm>
            <a:off x="7535849" y="4279404"/>
            <a:ext cx="2267943" cy="181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6" descr="05.07 - 08s2Torsade de pointes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7"/>
          <a:stretch/>
        </p:blipFill>
        <p:spPr bwMode="auto">
          <a:xfrm>
            <a:off x="10963682" y="4279448"/>
            <a:ext cx="2711138" cy="181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://www.utahsafetycouncil.org/assets/what%20would%20you%20do%20(medium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r="12764"/>
          <a:stretch/>
        </p:blipFill>
        <p:spPr bwMode="auto">
          <a:xfrm>
            <a:off x="2186505" y="6265991"/>
            <a:ext cx="4077175" cy="29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rafovaná šipka doprava 2"/>
          <p:cNvSpPr/>
          <p:nvPr/>
        </p:nvSpPr>
        <p:spPr>
          <a:xfrm rot="5400000">
            <a:off x="2976630" y="4433895"/>
            <a:ext cx="2040230" cy="1539221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cs-CZ"/>
          </a:p>
        </p:txBody>
      </p:sp>
      <p:pic>
        <p:nvPicPr>
          <p:cNvPr id="9" name="Churavý-uzávěr RI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582658" y="6223621"/>
            <a:ext cx="3828074" cy="3001820"/>
          </a:xfrm>
          <a:prstGeom prst="rect">
            <a:avLst/>
          </a:prstGeom>
        </p:spPr>
      </p:pic>
      <p:pic>
        <p:nvPicPr>
          <p:cNvPr id="10" name="Churavý-výsledek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776045" y="6223620"/>
            <a:ext cx="3856787" cy="3024336"/>
          </a:xfrm>
          <a:prstGeom prst="rect">
            <a:avLst/>
          </a:prstGeom>
        </p:spPr>
      </p:pic>
      <p:sp>
        <p:nvSpPr>
          <p:cNvPr id="11" name="Šrafovaná šipka doprava 10"/>
          <p:cNvSpPr/>
          <p:nvPr/>
        </p:nvSpPr>
        <p:spPr>
          <a:xfrm>
            <a:off x="6457885" y="1903140"/>
            <a:ext cx="1101939" cy="432048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cs-CZ"/>
          </a:p>
        </p:txBody>
      </p:sp>
      <p:cxnSp>
        <p:nvCxnSpPr>
          <p:cNvPr id="13" name="Přímá spojovací šipka 12"/>
          <p:cNvCxnSpPr>
            <a:stCxn id="6146" idx="2"/>
          </p:cNvCxnSpPr>
          <p:nvPr/>
        </p:nvCxnSpPr>
        <p:spPr>
          <a:xfrm flipH="1">
            <a:off x="7991874" y="3662850"/>
            <a:ext cx="4351103" cy="6165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>
            <a:stCxn id="6146" idx="2"/>
            <a:endCxn id="4" idx="0"/>
          </p:cNvCxnSpPr>
          <p:nvPr/>
        </p:nvCxnSpPr>
        <p:spPr>
          <a:xfrm>
            <a:off x="12342977" y="3662850"/>
            <a:ext cx="3042587" cy="618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>
            <a:stCxn id="6146" idx="2"/>
          </p:cNvCxnSpPr>
          <p:nvPr/>
        </p:nvCxnSpPr>
        <p:spPr>
          <a:xfrm flipH="1">
            <a:off x="11448258" y="3662850"/>
            <a:ext cx="894719" cy="7245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54418"/>
            <a:ext cx="16184793" cy="9144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Opravdu chceme snižovat LDL-cholesterol pod 1 </a:t>
            </a:r>
            <a:r>
              <a:rPr lang="cs-CZ" b="1" dirty="0" err="1">
                <a:solidFill>
                  <a:srgbClr val="4B7F9B"/>
                </a:solidFill>
              </a:rPr>
              <a:t>mmol</a:t>
            </a:r>
            <a:r>
              <a:rPr lang="cs-CZ" b="1" dirty="0">
                <a:solidFill>
                  <a:srgbClr val="4B7F9B"/>
                </a:solidFill>
              </a:rPr>
              <a:t>/l?</a:t>
            </a:r>
            <a:endParaRPr lang="en-US" dirty="0"/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63E06F44-10EA-41B5-B714-C2753D0713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787629"/>
              </p:ext>
            </p:extLst>
          </p:nvPr>
        </p:nvGraphicFramePr>
        <p:xfrm>
          <a:off x="1439144" y="2263180"/>
          <a:ext cx="15193688" cy="644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91115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4B7F9B"/>
                </a:solidFill>
              </a:rPr>
              <a:t>Závěr</a:t>
            </a:r>
            <a:endParaRPr lang="en-US" b="1" dirty="0">
              <a:solidFill>
                <a:srgbClr val="4B7F9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943135"/>
            <a:ext cx="16459110" cy="694478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Intenzivní </a:t>
            </a:r>
            <a:r>
              <a:rPr lang="cs-CZ" sz="3600" b="1" dirty="0"/>
              <a:t>snížení hladiny LDL-cholesterolu</a:t>
            </a:r>
            <a:r>
              <a:rPr lang="cs-CZ" sz="3600" dirty="0"/>
              <a:t> je základní komponentou sekundární prevence po infarktu myokardu – cílem je redukce pod 1,4 </a:t>
            </a:r>
            <a:r>
              <a:rPr lang="cs-CZ" sz="3600" dirty="0" err="1"/>
              <a:t>mmol</a:t>
            </a:r>
            <a:r>
              <a:rPr lang="cs-CZ" sz="3600" dirty="0"/>
              <a:t>/l a současně o 50 % výchozí hladiny.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Čím nižší hladiny LDL-</a:t>
            </a:r>
            <a:r>
              <a:rPr lang="pl-PL" sz="3600" dirty="0"/>
              <a:t>cholesterolu dosáhneme, tím lépe!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Pro </a:t>
            </a:r>
            <a:r>
              <a:rPr lang="cs-CZ" sz="3600" dirty="0" err="1"/>
              <a:t>hypolipidemika</a:t>
            </a:r>
            <a:r>
              <a:rPr lang="cs-CZ" sz="3600" dirty="0"/>
              <a:t> existují kvalitní a dostatečné důkazy, které prokazují jejich účinnost a bezpečnost ve </a:t>
            </a:r>
            <a:r>
              <a:rPr lang="cs-CZ" sz="3600" b="1" dirty="0"/>
              <a:t>snížení rizika kardiovaskulárních příhod</a:t>
            </a:r>
            <a:r>
              <a:rPr lang="cs-CZ" sz="3600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Základem je </a:t>
            </a:r>
            <a:r>
              <a:rPr lang="cs-CZ" sz="3600" b="1" dirty="0"/>
              <a:t>intenzivní </a:t>
            </a:r>
            <a:r>
              <a:rPr lang="cs-CZ" sz="3600" b="1" dirty="0" err="1"/>
              <a:t>statinová</a:t>
            </a:r>
            <a:r>
              <a:rPr lang="cs-CZ" sz="3600" b="1" dirty="0"/>
              <a:t> terapie</a:t>
            </a:r>
            <a:r>
              <a:rPr lang="cs-CZ" sz="3600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b="1" dirty="0"/>
              <a:t>Inhibitory PCSK9 </a:t>
            </a:r>
            <a:r>
              <a:rPr lang="cs-CZ" sz="3600" dirty="0"/>
              <a:t>jsou novým léčebným prostředkem, které mohou významně snížit riziko kardiovaskulárních příhod.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600" dirty="0"/>
              <a:t>Velmi nízké hladiny LDL-cholesterolu &lt; 1,0 </a:t>
            </a:r>
            <a:r>
              <a:rPr lang="cs-CZ" sz="3600" dirty="0" err="1"/>
              <a:t>mmol</a:t>
            </a:r>
            <a:r>
              <a:rPr lang="cs-CZ" sz="3600" dirty="0"/>
              <a:t>/l jsou </a:t>
            </a:r>
            <a:r>
              <a:rPr lang="cs-CZ" sz="3600" b="1" dirty="0"/>
              <a:t>bezpečné</a:t>
            </a:r>
            <a:r>
              <a:rPr lang="cs-CZ" sz="3600" dirty="0"/>
              <a:t>.</a:t>
            </a: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2" y="1"/>
            <a:ext cx="18287999" cy="10287002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17520" tIns="274320" rIns="3017520" bIns="274320" rtlCol="0" anchor="ctr" anchorCtr="0"/>
          <a:lstStyle/>
          <a:p>
            <a:pPr algn="ctr">
              <a:spcBef>
                <a:spcPts val="600"/>
              </a:spcBef>
            </a:pPr>
            <a:r>
              <a:rPr lang="cs-CZ" sz="7200" dirty="0">
                <a:gradFill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+mj-lt"/>
                <a:ea typeface="Roboto Black" panose="02000000000000000000" pitchFamily="2" charset="0"/>
              </a:rPr>
              <a:t>DĚKUJEME ZA POZORNOST</a:t>
            </a:r>
            <a:endParaRPr lang="en-US" sz="7200" dirty="0">
              <a:gradFill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atin typeface="+mj-lt"/>
              <a:ea typeface="Roboto Black" panose="02000000000000000000" pitchFamily="2" charset="0"/>
            </a:endParaRPr>
          </a:p>
          <a:p>
            <a:pPr algn="ctr">
              <a:spcBef>
                <a:spcPts val="600"/>
              </a:spcBef>
            </a:pPr>
            <a:r>
              <a:rPr lang="cs-CZ" sz="2400" spc="200" dirty="0">
                <a:solidFill>
                  <a:schemeClr val="bg1"/>
                </a:solidFill>
                <a:ea typeface="Roboto Condensed Light" panose="02000000000000000000" pitchFamily="2" charset="0"/>
              </a:rPr>
              <a:t>FAKULTNÍ NEMOCNICE OLOMOUC</a:t>
            </a:r>
            <a:endParaRPr lang="en-US" sz="2400" spc="200" dirty="0">
              <a:solidFill>
                <a:schemeClr val="bg1"/>
              </a:solidFill>
              <a:ea typeface="Roboto Condensed Light" panose="02000000000000000000" pitchFamily="2" charset="0"/>
            </a:endParaRPr>
          </a:p>
        </p:txBody>
      </p:sp>
      <p:pic>
        <p:nvPicPr>
          <p:cNvPr id="6" name="Picture 2" descr="D:\Dropbox\FNOL\FNOL_Design manual\PPT\FNOL_logo_bi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96" y="6745469"/>
            <a:ext cx="2510299" cy="6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295628"/>
            <a:ext cx="3121332" cy="15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00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grpSp>
        <p:nvGrpSpPr>
          <p:cNvPr id="14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16" name="Obdélník 15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0" name="Přímá spojnice 19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26" name="Obrázek 25" descr="15.36.JPG"/>
          <p:cNvPicPr>
            <a:picLocks noChangeAspect="1"/>
          </p:cNvPicPr>
          <p:nvPr/>
        </p:nvPicPr>
        <p:blipFill>
          <a:blip r:embed="rId10" cstate="print"/>
          <a:srcRect l="4394" t="38161" r="7916" b="13251"/>
          <a:stretch>
            <a:fillRect/>
          </a:stretch>
        </p:blipFill>
        <p:spPr>
          <a:xfrm rot="151915">
            <a:off x="110093" y="246200"/>
            <a:ext cx="8593622" cy="2525354"/>
          </a:xfrm>
          <a:prstGeom prst="rect">
            <a:avLst/>
          </a:prstGeom>
        </p:spPr>
      </p:pic>
      <p:pic>
        <p:nvPicPr>
          <p:cNvPr id="27" name="Obrázek 26" descr="15.51.JPG"/>
          <p:cNvPicPr>
            <a:picLocks noChangeAspect="1"/>
          </p:cNvPicPr>
          <p:nvPr/>
        </p:nvPicPr>
        <p:blipFill>
          <a:blip r:embed="rId11" cstate="print"/>
          <a:srcRect l="6108" t="23274" r="10688" b="31069"/>
          <a:stretch>
            <a:fillRect/>
          </a:stretch>
        </p:blipFill>
        <p:spPr>
          <a:xfrm>
            <a:off x="177368" y="2821178"/>
            <a:ext cx="8534584" cy="2483856"/>
          </a:xfrm>
          <a:prstGeom prst="rect">
            <a:avLst/>
          </a:prstGeom>
        </p:spPr>
      </p:pic>
      <p:pic>
        <p:nvPicPr>
          <p:cNvPr id="28" name="Obrázek 27" descr="15.58.JPG"/>
          <p:cNvPicPr>
            <a:picLocks noChangeAspect="1"/>
          </p:cNvPicPr>
          <p:nvPr/>
        </p:nvPicPr>
        <p:blipFill>
          <a:blip r:embed="rId12" cstate="print"/>
          <a:srcRect t="22160" b="29955"/>
          <a:stretch>
            <a:fillRect/>
          </a:stretch>
        </p:blipFill>
        <p:spPr>
          <a:xfrm>
            <a:off x="8716347" y="190518"/>
            <a:ext cx="9356646" cy="2376264"/>
          </a:xfrm>
          <a:prstGeom prst="rect">
            <a:avLst/>
          </a:prstGeom>
        </p:spPr>
      </p:pic>
      <p:pic>
        <p:nvPicPr>
          <p:cNvPr id="29" name="Obrázek 28" descr="16.26.JPG"/>
          <p:cNvPicPr>
            <a:picLocks noChangeAspect="1"/>
          </p:cNvPicPr>
          <p:nvPr/>
        </p:nvPicPr>
        <p:blipFill>
          <a:blip r:embed="rId13" cstate="print"/>
          <a:srcRect l="6688" t="14365" r="5901" b="37750"/>
          <a:stretch>
            <a:fillRect/>
          </a:stretch>
        </p:blipFill>
        <p:spPr>
          <a:xfrm>
            <a:off x="8832524" y="2674794"/>
            <a:ext cx="9240468" cy="268473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0" name="Přímá spojovací šipka 18"/>
          <p:cNvCxnSpPr/>
          <p:nvPr/>
        </p:nvCxnSpPr>
        <p:spPr>
          <a:xfrm flipV="1">
            <a:off x="2807296" y="1054614"/>
            <a:ext cx="0" cy="756084"/>
          </a:xfrm>
          <a:prstGeom prst="straightConnector1">
            <a:avLst/>
          </a:prstGeom>
          <a:ln w="57150">
            <a:solidFill>
              <a:srgbClr val="B312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19"/>
          <p:cNvCxnSpPr/>
          <p:nvPr/>
        </p:nvCxnSpPr>
        <p:spPr>
          <a:xfrm flipV="1">
            <a:off x="2663280" y="3538890"/>
            <a:ext cx="0" cy="756084"/>
          </a:xfrm>
          <a:prstGeom prst="straightConnector1">
            <a:avLst/>
          </a:prstGeom>
          <a:ln w="57150">
            <a:solidFill>
              <a:srgbClr val="B312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20"/>
          <p:cNvCxnSpPr/>
          <p:nvPr/>
        </p:nvCxnSpPr>
        <p:spPr>
          <a:xfrm flipV="1">
            <a:off x="12024320" y="946602"/>
            <a:ext cx="0" cy="756084"/>
          </a:xfrm>
          <a:prstGeom prst="straightConnector1">
            <a:avLst/>
          </a:prstGeom>
          <a:ln w="57150">
            <a:solidFill>
              <a:srgbClr val="B3121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239344" y="1378651"/>
            <a:ext cx="1728192" cy="580377"/>
          </a:xfrm>
          <a:prstGeom prst="rect">
            <a:avLst/>
          </a:prstGeom>
          <a:noFill/>
          <a:ln>
            <a:noFill/>
          </a:ln>
        </p:spPr>
        <p:txBody>
          <a:bodyPr wrap="square" lIns="163284" tIns="81642" rIns="163284" bIns="81642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1. výboj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3239344" y="4332925"/>
            <a:ext cx="1728192" cy="580377"/>
          </a:xfrm>
          <a:prstGeom prst="rect">
            <a:avLst/>
          </a:prstGeom>
          <a:noFill/>
          <a:ln>
            <a:noFill/>
          </a:ln>
        </p:spPr>
        <p:txBody>
          <a:bodyPr wrap="square" lIns="163284" tIns="81642" rIns="163284" bIns="81642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5. výboj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12456368" y="1270639"/>
            <a:ext cx="1728192" cy="580377"/>
          </a:xfrm>
          <a:prstGeom prst="rect">
            <a:avLst/>
          </a:prstGeom>
          <a:noFill/>
          <a:ln>
            <a:noFill/>
          </a:ln>
        </p:spPr>
        <p:txBody>
          <a:bodyPr wrap="square" lIns="163284" tIns="81642" rIns="163284" bIns="81642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8. výboj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6" name="stud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35088" y="5431532"/>
            <a:ext cx="4757463" cy="4151969"/>
          </a:xfrm>
          <a:prstGeom prst="rect">
            <a:avLst/>
          </a:prstGeom>
        </p:spPr>
      </p:pic>
      <p:pic>
        <p:nvPicPr>
          <p:cNvPr id="37" name="study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618785" y="5456028"/>
            <a:ext cx="4757463" cy="4151969"/>
          </a:xfrm>
          <a:prstGeom prst="rect">
            <a:avLst/>
          </a:prstGeom>
        </p:spPr>
      </p:pic>
      <p:pic>
        <p:nvPicPr>
          <p:cNvPr id="38" name="study 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523441" y="5456028"/>
            <a:ext cx="4757463" cy="41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4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Výsledek obrázku pro edvard munch výkři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0" y="-1"/>
            <a:ext cx="18280075" cy="10287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54418"/>
            <a:ext cx="16459110" cy="9144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4B7F9B"/>
                </a:solidFill>
              </a:rPr>
              <a:t>LDL-cholesterol – hlavní faktor vzniku a rozvoje aterosklerózy </a:t>
            </a:r>
            <a:endParaRPr lang="en-US" b="1" dirty="0">
              <a:solidFill>
                <a:srgbClr val="4B7F9B"/>
              </a:solidFill>
            </a:endParaRPr>
          </a:p>
        </p:txBody>
      </p:sp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3953AB50-8E64-47CD-9390-4FD86EB82B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3183" y="2119162"/>
            <a:ext cx="12861633" cy="7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78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95BD1089-647D-494E-8155-00FCA1578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1" y="599668"/>
            <a:ext cx="11593289" cy="699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548B4AAA-3D57-492E-964B-7E858052A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40" y="3127286"/>
            <a:ext cx="10385849" cy="6116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E94F82C4-8096-42E2-A224-83CF9DADCF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64" y="2601443"/>
            <a:ext cx="12060810" cy="508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329028A0-A17D-4A44-BF65-E80D9EA5B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99" y="2457759"/>
            <a:ext cx="13139311" cy="508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CE310503-8B64-4522-8A86-90CA66DFF2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02" y="1511877"/>
            <a:ext cx="14243595" cy="726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xmlns="" id="{13B312D9-F908-4723-8A6F-0D4543472B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63" y="1107369"/>
            <a:ext cx="11865326" cy="772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224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686" y="9850417"/>
            <a:ext cx="1109920" cy="2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23" y="9737446"/>
            <a:ext cx="1368152" cy="516430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E2F3486E-D687-460F-91B3-9D17835158FE}"/>
              </a:ext>
            </a:extLst>
          </p:cNvPr>
          <p:cNvSpPr/>
          <p:nvPr/>
        </p:nvSpPr>
        <p:spPr>
          <a:xfrm>
            <a:off x="10152112" y="9162309"/>
            <a:ext cx="8370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sz="2000" dirty="0" err="1"/>
              <a:t>Eur</a:t>
            </a:r>
            <a:r>
              <a:rPr lang="en-US" altLang="cs-CZ" sz="2000" dirty="0"/>
              <a:t> Heart J. 2017;38(32):2459-2472. doi:10.1093/</a:t>
            </a:r>
            <a:r>
              <a:rPr lang="en-US" altLang="cs-CZ" sz="2000" dirty="0" err="1"/>
              <a:t>eurheartj</a:t>
            </a:r>
            <a:r>
              <a:rPr lang="en-US" altLang="cs-CZ" sz="2000" dirty="0"/>
              <a:t>/ehx144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E7812C98-C1D0-424D-BEA8-11302046B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7700431"/>
            <a:ext cx="16459110" cy="13272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více než</a:t>
            </a:r>
            <a:r>
              <a:rPr lang="en-US" sz="2800" dirty="0"/>
              <a:t> 200 </a:t>
            </a:r>
            <a:r>
              <a:rPr lang="en-US" sz="2800" dirty="0" err="1"/>
              <a:t>studi</a:t>
            </a:r>
            <a:r>
              <a:rPr lang="cs-CZ" sz="2800" dirty="0"/>
              <a:t>í zahrnujících více než 2 miliony účastníků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sledování více než 20 milionů </a:t>
            </a:r>
            <a:r>
              <a:rPr lang="cs-CZ" sz="2800" dirty="0" err="1"/>
              <a:t>paciento</a:t>
            </a:r>
            <a:r>
              <a:rPr lang="cs-CZ" sz="2800" dirty="0"/>
              <a:t>-let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více než </a:t>
            </a:r>
            <a:r>
              <a:rPr lang="en-US" sz="2800" dirty="0"/>
              <a:t>150 000 </a:t>
            </a:r>
            <a:r>
              <a:rPr lang="cs-CZ" sz="2800" dirty="0"/>
              <a:t>kardiovaskulárních příhod</a:t>
            </a:r>
            <a:endParaRPr lang="cs-CZ" sz="32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137B87FB-43CB-4518-AFCE-D969785578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0961" y="246956"/>
            <a:ext cx="10965987" cy="74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29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dical">
  <a:themeElements>
    <a:clrScheme name="FNOL">
      <a:dk1>
        <a:sysClr val="windowText" lastClr="000000"/>
      </a:dk1>
      <a:lt1>
        <a:sysClr val="window" lastClr="FFFFFF"/>
      </a:lt1>
      <a:dk2>
        <a:srgbClr val="254B90"/>
      </a:dk2>
      <a:lt2>
        <a:srgbClr val="DFE3E5"/>
      </a:lt2>
      <a:accent1>
        <a:srgbClr val="76A4BD"/>
      </a:accent1>
      <a:accent2>
        <a:srgbClr val="EE7976"/>
      </a:accent2>
      <a:accent3>
        <a:srgbClr val="4887C0"/>
      </a:accent3>
      <a:accent4>
        <a:srgbClr val="6CA33E"/>
      </a:accent4>
      <a:accent5>
        <a:srgbClr val="E4A71A"/>
      </a:accent5>
      <a:accent6>
        <a:srgbClr val="B31218"/>
      </a:accent6>
      <a:hlink>
        <a:srgbClr val="76A4BD"/>
      </a:hlink>
      <a:folHlink>
        <a:srgbClr val="4887C0"/>
      </a:folHlink>
    </a:clrScheme>
    <a:fontScheme name="FNO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1.potx" id="{69BEB821-CAF1-4D9A-BBB8-3C3E593CB9A8}" vid="{2303802E-ABA0-4C4E-94E7-BFB887A8A31B}"/>
    </a:ext>
  </a:extLst>
</a:theme>
</file>

<file path=ppt/theme/theme2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FNOL_PPT_základní_CZ</Template>
  <TotalTime>3513</TotalTime>
  <Words>2800</Words>
  <Application>Microsoft Office PowerPoint</Application>
  <PresentationFormat>Vlastní</PresentationFormat>
  <Paragraphs>508</Paragraphs>
  <Slides>42</Slides>
  <Notes>7</Notes>
  <HiddenSlides>1</HiddenSlides>
  <MMClips>5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8" baseType="lpstr">
      <vt:lpstr>Arial</vt:lpstr>
      <vt:lpstr>Symbol</vt:lpstr>
      <vt:lpstr>Gill Sans MT</vt:lpstr>
      <vt:lpstr>Roboto Black</vt:lpstr>
      <vt:lpstr>Calibri</vt:lpstr>
      <vt:lpstr>Calibri Light</vt:lpstr>
      <vt:lpstr>Tahoma</vt:lpstr>
      <vt:lpstr>Helvetica</vt:lpstr>
      <vt:lpstr>Wingdings</vt:lpstr>
      <vt:lpstr>Arial Narrow</vt:lpstr>
      <vt:lpstr>Times New Roman</vt:lpstr>
      <vt:lpstr>Roboto Condensed Light</vt:lpstr>
      <vt:lpstr>Lucida Grande</vt:lpstr>
      <vt:lpstr>Medical</vt:lpstr>
      <vt:lpstr>2_Motiv Office</vt:lpstr>
      <vt:lpstr>think-cell 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LDL-cholesterol – hlavní faktor vzniku a rozvoje aterosklerózy </vt:lpstr>
      <vt:lpstr>Prezentace aplikace PowerPoint</vt:lpstr>
      <vt:lpstr>Prezentace aplikace PowerPoint</vt:lpstr>
      <vt:lpstr>Snížení rizika KV onemocnění při snížení LDL-cholestrolu</vt:lpstr>
      <vt:lpstr>Riziko rekurence KV příhod kontinuálně narůstá</vt:lpstr>
      <vt:lpstr>Prezentace aplikace PowerPoint</vt:lpstr>
      <vt:lpstr>Doporučení pro dlouhodobou péči o nemocné po IM</vt:lpstr>
      <vt:lpstr>Kontrola lipidogramu - frekvence</vt:lpstr>
      <vt:lpstr>Prezentace aplikace PowerPoint</vt:lpstr>
      <vt:lpstr>2019 ESC/EAS guidelines - kategorie dle KV rizika</vt:lpstr>
      <vt:lpstr>Doporučený terapeutický cíl pro hypolipidemika 2016 vs. 2019</vt:lpstr>
      <vt:lpstr>2019 ESC/EAS Guidelines: doporučení pro pacienty ve velmi vysokém  KV riziku a AKS </vt:lpstr>
      <vt:lpstr>Možnosti snížení LDL-cholesterolu</vt:lpstr>
      <vt:lpstr>Prezentace aplikace PowerPoint</vt:lpstr>
      <vt:lpstr>MIRACL – statin vs. placebo (1-4 dny po AKS)</vt:lpstr>
      <vt:lpstr>PROVE-IT TIMI 22 – vysoká vs. nízká dávka statinu</vt:lpstr>
      <vt:lpstr>Statiny – efektivita léčebných režimů</vt:lpstr>
      <vt:lpstr>Riziko vzniku diabetu při intenzivní statinové léčbě</vt:lpstr>
      <vt:lpstr>Dlouhodobá adherence k vysoké dávce statinu</vt:lpstr>
      <vt:lpstr>Dosažení cílových hodnot LDL-Ch na statinové léčbě</vt:lpstr>
      <vt:lpstr>2019 ESC/EAS guidelines – terapeutický algoritmus pro snižování LDL-cholesterolu</vt:lpstr>
      <vt:lpstr>Prezentace aplikace PowerPoint</vt:lpstr>
      <vt:lpstr>IMPROVE-IT: ezetimib+statin po AKS</vt:lpstr>
      <vt:lpstr>Prezentace aplikace PowerPoint</vt:lpstr>
      <vt:lpstr>Proprotein konvertáza subtilisin/kexin typu 9 (PCSK9) </vt:lpstr>
      <vt:lpstr>evolocumab</vt:lpstr>
      <vt:lpstr>evolocumab</vt:lpstr>
      <vt:lpstr>EVOPACS – časné nasazení PCSK9i u AKS</vt:lpstr>
      <vt:lpstr>EVOPACS – dosažení cíle LDL-cholesterolu</vt:lpstr>
      <vt:lpstr>PCSK9i – benefit stoupá se včasností zahájení a závažností ICHS</vt:lpstr>
      <vt:lpstr>Podmínky úhrady</vt:lpstr>
      <vt:lpstr>Redukce LDL-ch – čím níže tím lépe</vt:lpstr>
      <vt:lpstr>Opravdu chceme snižovat LDL-cholesterol pod 1 mmol/l?</vt:lpstr>
      <vt:lpstr>Opravdu chceme snižovat LDL-cholesterol pod 1 mmol/l?</vt:lpstr>
      <vt:lpstr>Závěr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Peřina Dalibor</dc:creator>
  <cp:lastModifiedBy>Martin Hutyra</cp:lastModifiedBy>
  <cp:revision>138</cp:revision>
  <dcterms:created xsi:type="dcterms:W3CDTF">2017-06-01T08:02:02Z</dcterms:created>
  <dcterms:modified xsi:type="dcterms:W3CDTF">2020-01-18T08:39:19Z</dcterms:modified>
</cp:coreProperties>
</file>