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24"/>
  </p:notesMasterIdLst>
  <p:sldIdLst>
    <p:sldId id="259" r:id="rId4"/>
    <p:sldId id="303" r:id="rId5"/>
    <p:sldId id="256" r:id="rId6"/>
    <p:sldId id="257" r:id="rId7"/>
    <p:sldId id="298" r:id="rId8"/>
    <p:sldId id="258" r:id="rId9"/>
    <p:sldId id="299" r:id="rId10"/>
    <p:sldId id="260" r:id="rId11"/>
    <p:sldId id="297" r:id="rId12"/>
    <p:sldId id="278" r:id="rId13"/>
    <p:sldId id="261" r:id="rId14"/>
    <p:sldId id="301" r:id="rId15"/>
    <p:sldId id="293" r:id="rId16"/>
    <p:sldId id="294" r:id="rId17"/>
    <p:sldId id="296" r:id="rId18"/>
    <p:sldId id="300" r:id="rId19"/>
    <p:sldId id="302" r:id="rId20"/>
    <p:sldId id="272" r:id="rId21"/>
    <p:sldId id="274" r:id="rId22"/>
    <p:sldId id="280" r:id="rId2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Styl Tmavá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Tmavý styl 1 – zvýraznění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Styl Tmavá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Tmavý styl 2 – zvýraznění 1/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5" autoAdjust="0"/>
  </p:normalViewPr>
  <p:slideViewPr>
    <p:cSldViewPr>
      <p:cViewPr varScale="1">
        <p:scale>
          <a:sx n="69" d="100"/>
          <a:sy n="69" d="100"/>
        </p:scale>
        <p:origin x="77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3457C1-38FE-4A36-8E73-AD0676E5F426}" type="datetimeFigureOut">
              <a:rPr lang="cs-CZ" smtClean="0"/>
              <a:pPr/>
              <a:t>27. 11. 2018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17132A-F4EA-43BD-8CCE-E75E3ECE3B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1413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7A666D-CB5C-4F90-8125-2F2E7F3B3E8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</p:spTree>
    <p:extLst>
      <p:ext uri="{BB962C8B-B14F-4D97-AF65-F5344CB8AC3E}">
        <p14:creationId xmlns:p14="http://schemas.microsoft.com/office/powerpoint/2010/main" val="907172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F00C8-43E9-46E0-B5B5-E0EC60A1A5DC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1138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27. 11. 2018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27. 11. 2018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27. 11. 2018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EFB065-D99F-43E9-8FF0-75C06416DEA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4556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AC18D-DC67-419E-9762-F54B41BA8D7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2974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C4B24-83BD-4AB6-AD22-B7913D13487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9844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02698-681F-480A-858A-025EB8B6685D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3636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215E9A-CD10-45F1-A9C1-CE8F573FC1B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9457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7F43E-C287-4328-BADD-66994143CAF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4266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ED9BE-B3E0-455F-AC6B-F737E9F49D8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1897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9A1923-81EA-4E53-8788-D772C0878DA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91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27. 11. 2018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CECFF-3332-4210-BDF6-06E09FC559A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6891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F1D7AD-A697-455E-9333-C3303F3B6E3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1522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406F21-C0D4-4C07-BBD0-1BA4476C661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2177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1203F3-0AE2-455A-A120-10501ED4961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1833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27. 11. 2018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4538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27. 11. 2018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130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27. 11. 2018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7013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27. 11. 2018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5420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27. 11. 2018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913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27. 11. 2018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554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27. 11. 2018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27. 11. 2018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892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27. 11. 2018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0637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27. 11. 2018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0461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27. 11. 2018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15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27. 11. 2018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45095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44A93-B97D-4E87-8546-C5E6C8C6AA7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433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27. 11. 2018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27. 11. 2018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27. 11. 2018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27. 11. 2018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27. 11. 2018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27. 11. 2018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27. 11. 2018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14273C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46D06E2-B912-4C62-9037-EF710A3813E0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59452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27. 11. 2018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480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s://www.adc.sk/databazy/produkty/detail/ferinject-626379.html" TargetMode="Externa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hyperlink" Target="http://www.google.cz/url?sa=i&amp;rct=j&amp;q=&amp;esrc=s&amp;source=images&amp;cd=&amp;cad=rja&amp;uact=8&amp;ved=0ahUKEwjjlumHs9XTAhXKORQKHb8-CYoQjRwIBw&amp;url=http://www.mims.com/singapore/drug/info/ferinject&amp;psig=AFQjCNH-BktWXS2md4KjiFPqds69FWlpmw&amp;ust=1493958320870900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z/url?sa=i&amp;rct=j&amp;q=&amp;esrc=s&amp;source=images&amp;cd=&amp;cad=rja&amp;uact=8&amp;ved=0ahUKEwivmJHE3qnTAhXJthQKHXB8AAsQjRwIBw&amp;url=http://www.mbi.ucla.edu/faculty-advisors/&amp;psig=AFQjCNHQfe56JC_7gj9o11WH4tmHFDomCg&amp;ust=1492458268940649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2576" y="-12948"/>
            <a:ext cx="9144000" cy="3645024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95336" y="2151120"/>
            <a:ext cx="8305800" cy="8382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cs-CZ" sz="2400" b="1" dirty="0" smtClean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400" b="1" dirty="0" smtClean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b="1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Deficit železa u chronického srdečního selhání: </a:t>
            </a:r>
            <a:r>
              <a:rPr lang="cs-CZ" sz="2400" b="1" dirty="0" smtClean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400" b="1" dirty="0" smtClean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b="1" dirty="0" smtClean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příčiny</a:t>
            </a:r>
            <a:r>
              <a:rPr lang="cs-CZ" sz="2400" b="1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400" b="1" dirty="0" smtClean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důsledky </a:t>
            </a:r>
            <a:r>
              <a:rPr lang="cs-CZ" sz="2400" b="1" dirty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2400" b="1" dirty="0" smtClean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léčba</a:t>
            </a:r>
            <a:br>
              <a:rPr lang="cs-CZ" sz="2400" b="1" dirty="0" smtClean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b="1" dirty="0" smtClean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400" b="1" dirty="0" smtClean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b="1" dirty="0" smtClean="0">
                <a:solidFill>
                  <a:schemeClr val="bg1">
                    <a:lumMod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 smtClean="0">
              <a:solidFill>
                <a:schemeClr val="bg1">
                  <a:lumMod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42936" y="3914378"/>
            <a:ext cx="8458200" cy="1066800"/>
          </a:xfrm>
        </p:spPr>
        <p:txBody>
          <a:bodyPr/>
          <a:lstStyle/>
          <a:p>
            <a:pPr algn="ctr">
              <a:buNone/>
            </a:pPr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effectLst/>
              </a:rPr>
              <a:t>Vojtěch Melenovský</a:t>
            </a:r>
          </a:p>
          <a:p>
            <a:pPr algn="ctr">
              <a:buNone/>
            </a:pPr>
            <a:r>
              <a:rPr lang="cs-CZ" sz="1400" dirty="0" smtClean="0">
                <a:solidFill>
                  <a:schemeClr val="bg1">
                    <a:lumMod val="50000"/>
                  </a:schemeClr>
                </a:solidFill>
                <a:effectLst/>
              </a:rPr>
              <a:t>Klinika kardiologie IKEM Praha </a:t>
            </a:r>
            <a:endParaRPr lang="cs-CZ" sz="1000" b="1" dirty="0" smtClean="0">
              <a:solidFill>
                <a:schemeClr val="bg1">
                  <a:lumMod val="50000"/>
                </a:schemeClr>
              </a:solidFill>
              <a:effectLst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4311996" y="4567064"/>
            <a:ext cx="720080" cy="696416"/>
            <a:chOff x="5168" y="3760"/>
            <a:chExt cx="288" cy="240"/>
          </a:xfrm>
        </p:grpSpPr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5168" y="3760"/>
              <a:ext cx="288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pic>
          <p:nvPicPr>
            <p:cNvPr id="7" name="Picture 4" descr="www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184" y="3792"/>
              <a:ext cx="246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576" y="5482192"/>
            <a:ext cx="9105900" cy="138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30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vome\Desktop\Železná noha od katky\manuscript\obrázky\PCr vs pH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717032"/>
            <a:ext cx="5400600" cy="2533657"/>
          </a:xfrm>
          <a:prstGeom prst="rect">
            <a:avLst/>
          </a:prstGeom>
          <a:noFill/>
        </p:spPr>
      </p:pic>
      <p:sp>
        <p:nvSpPr>
          <p:cNvPr id="9" name="Obdélník 8"/>
          <p:cNvSpPr/>
          <p:nvPr/>
        </p:nvSpPr>
        <p:spPr>
          <a:xfrm>
            <a:off x="4644008" y="2924944"/>
            <a:ext cx="3611886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600" dirty="0" smtClean="0">
                <a:solidFill>
                  <a:srgbClr val="22222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HF+ID: větší acidóza na konci cvičení</a:t>
            </a:r>
          </a:p>
          <a:p>
            <a:r>
              <a:rPr lang="cs-CZ" sz="1600" dirty="0" smtClean="0">
                <a:solidFill>
                  <a:srgbClr val="22222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vyšší  únavnost svalu</a:t>
            </a:r>
          </a:p>
          <a:p>
            <a:r>
              <a:rPr lang="cs-CZ" sz="1600" dirty="0" err="1" smtClean="0">
                <a:solidFill>
                  <a:srgbClr val="22222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shift</a:t>
            </a:r>
            <a:r>
              <a:rPr lang="cs-CZ" sz="1600" dirty="0" smtClean="0">
                <a:solidFill>
                  <a:srgbClr val="22222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metabolismu k glykolýze</a:t>
            </a:r>
          </a:p>
          <a:p>
            <a:r>
              <a:rPr lang="cs-CZ" sz="16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cs-CZ" sz="16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Skupina 6"/>
          <p:cNvGrpSpPr/>
          <p:nvPr/>
        </p:nvGrpSpPr>
        <p:grpSpPr>
          <a:xfrm>
            <a:off x="251520" y="692696"/>
            <a:ext cx="4320480" cy="2952328"/>
            <a:chOff x="251520" y="692696"/>
            <a:chExt cx="4320480" cy="2952328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5536" y="764704"/>
              <a:ext cx="4109638" cy="2880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Obdélník 5"/>
            <p:cNvSpPr/>
            <p:nvPr/>
          </p:nvSpPr>
          <p:spPr>
            <a:xfrm>
              <a:off x="251520" y="692696"/>
              <a:ext cx="4320480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Obdélník 7"/>
          <p:cNvSpPr/>
          <p:nvPr/>
        </p:nvSpPr>
        <p:spPr>
          <a:xfrm>
            <a:off x="0" y="0"/>
            <a:ext cx="9144000" cy="764704"/>
          </a:xfrm>
          <a:prstGeom prst="rect">
            <a:avLst/>
          </a:prstGeom>
          <a:solidFill>
            <a:srgbClr val="FFFFFF">
              <a:lumMod val="8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s-CZ" sz="2400" b="1" dirty="0" smtClean="0">
                <a:solidFill>
                  <a:srgbClr val="222222"/>
                </a:solidFill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Důsledek deficitu železa pro kosterní svaly </a:t>
            </a:r>
          </a:p>
        </p:txBody>
      </p:sp>
      <p:sp>
        <p:nvSpPr>
          <p:cNvPr id="10" name="Obdélník 9"/>
          <p:cNvSpPr/>
          <p:nvPr/>
        </p:nvSpPr>
        <p:spPr>
          <a:xfrm>
            <a:off x="827584" y="3645024"/>
            <a:ext cx="5256584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5364088" y="6525344"/>
            <a:ext cx="366959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000" b="1" dirty="0" smtClean="0">
                <a:latin typeface="Arial" pitchFamily="34" charset="0"/>
                <a:cs typeface="Arial" pitchFamily="34" charset="0"/>
              </a:rPr>
              <a:t>Melenovsky </a:t>
            </a:r>
            <a:r>
              <a:rPr lang="cs-CZ" sz="1000" b="1" dirty="0" err="1" smtClean="0">
                <a:latin typeface="Arial" pitchFamily="34" charset="0"/>
                <a:cs typeface="Arial" pitchFamily="34" charset="0"/>
              </a:rPr>
              <a:t>et</a:t>
            </a:r>
            <a:r>
              <a:rPr lang="cs-CZ" sz="1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1000" b="1" dirty="0" err="1" smtClean="0">
                <a:latin typeface="Arial" pitchFamily="34" charset="0"/>
                <a:cs typeface="Arial" pitchFamily="34" charset="0"/>
              </a:rPr>
              <a:t>al</a:t>
            </a:r>
            <a:r>
              <a:rPr lang="cs-CZ" sz="10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cs-CZ" sz="1000" b="1" dirty="0" err="1" smtClean="0">
                <a:latin typeface="Arial" pitchFamily="34" charset="0"/>
                <a:cs typeface="Arial" pitchFamily="34" charset="0"/>
              </a:rPr>
              <a:t>Circ</a:t>
            </a:r>
            <a:r>
              <a:rPr lang="cs-CZ" sz="1000" b="1" dirty="0" smtClean="0">
                <a:latin typeface="Arial" pitchFamily="34" charset="0"/>
                <a:cs typeface="Arial" pitchFamily="34" charset="0"/>
              </a:rPr>
              <a:t> Heart </a:t>
            </a:r>
            <a:r>
              <a:rPr lang="cs-CZ" sz="1000" b="1" dirty="0" err="1" smtClean="0">
                <a:latin typeface="Arial" pitchFamily="34" charset="0"/>
                <a:cs typeface="Arial" pitchFamily="34" charset="0"/>
              </a:rPr>
              <a:t>Fail</a:t>
            </a:r>
            <a:r>
              <a:rPr lang="cs-CZ" sz="10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000" b="1" dirty="0" smtClean="0">
                <a:latin typeface="Arial" pitchFamily="34" charset="0"/>
                <a:cs typeface="Arial" pitchFamily="34" charset="0"/>
              </a:rPr>
              <a:t>2018 Sep;11(9):e004800.</a:t>
            </a:r>
            <a:endParaRPr lang="en-U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4716016" y="908719"/>
            <a:ext cx="41764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44 </a:t>
            </a:r>
            <a:r>
              <a:rPr kumimoji="0" lang="cs-CZ" sz="12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pacientů</a:t>
            </a:r>
            <a:r>
              <a:rPr kumimoji="0" lang="cs-CZ" sz="1200" b="1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s </a:t>
            </a:r>
            <a:r>
              <a:rPr kumimoji="0" lang="cs-CZ" sz="1200" b="1" i="0" u="none" strike="noStrike" cap="none" normalizeH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HFrEF</a:t>
            </a:r>
            <a:r>
              <a:rPr kumimoji="0" lang="cs-CZ" sz="1200" b="1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kumimoji="0" lang="cs-CZ" sz="1200" b="1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NYHA 2.7±0.7, LVEF 27±10%</a:t>
            </a:r>
            <a:r>
              <a:rPr kumimoji="0" lang="cs-CZ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,</a:t>
            </a:r>
            <a:r>
              <a:rPr kumimoji="0" lang="cs-CZ" sz="1200" b="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cs-CZ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72%</a:t>
            </a:r>
            <a:r>
              <a:rPr kumimoji="0" lang="cs-CZ" sz="1200" b="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iron deficient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cs-CZ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(ID)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2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25 </a:t>
            </a:r>
            <a:r>
              <a:rPr kumimoji="0" lang="cs-CZ" sz="1200" b="1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podobných dobrovolníků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sz="1200" dirty="0" smtClean="0">
              <a:solidFill>
                <a:srgbClr val="222222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3000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31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 MR </a:t>
            </a: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spectro</a:t>
            </a:r>
            <a:r>
              <a:rPr kumimoji="0" lang="cs-CZ" sz="1200" b="0" i="0" u="none" strike="noStrike" cap="none" normalizeH="0" baseline="0" dirty="0" err="1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skopie</a:t>
            </a:r>
            <a:r>
              <a:rPr kumimoji="0" lang="cs-CZ" sz="1200" b="0" i="0" u="none" strike="noStrike" cap="none" normalizeH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svalů lýtka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V klidu a během zátěže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sz="12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Měření pH, </a:t>
            </a:r>
            <a:r>
              <a:rPr lang="cs-CZ" sz="1200" dirty="0" err="1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fosfokreatinu</a:t>
            </a:r>
            <a:r>
              <a:rPr lang="cs-CZ" sz="1200" dirty="0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 (PCr), ATP, ADP, </a:t>
            </a:r>
            <a:r>
              <a:rPr lang="cs-CZ" sz="1200" dirty="0" err="1" smtClean="0">
                <a:solidFill>
                  <a:srgbClr val="222222"/>
                </a:solidFill>
                <a:latin typeface="Arial" pitchFamily="34" charset="0"/>
                <a:cs typeface="Arial" pitchFamily="34" charset="0"/>
              </a:rPr>
              <a:t>Pi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Skupina 13"/>
          <p:cNvGrpSpPr/>
          <p:nvPr/>
        </p:nvGrpSpPr>
        <p:grpSpPr>
          <a:xfrm>
            <a:off x="539552" y="3861048"/>
            <a:ext cx="7344816" cy="2608765"/>
            <a:chOff x="539552" y="3861048"/>
            <a:chExt cx="7344816" cy="2608765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5576" y="3933056"/>
              <a:ext cx="7128792" cy="25367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Obdélník 12"/>
            <p:cNvSpPr/>
            <p:nvPr/>
          </p:nvSpPr>
          <p:spPr>
            <a:xfrm>
              <a:off x="539552" y="3861048"/>
              <a:ext cx="7272808" cy="3600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746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cs-CZ" sz="2400" b="1" dirty="0" smtClean="0">
                <a:latin typeface="Arial" pitchFamily="34" charset="0"/>
                <a:cs typeface="Arial" pitchFamily="34" charset="0"/>
              </a:rPr>
              <a:t>Příznivý efekt i.v. železa (FCM, </a:t>
            </a:r>
            <a:r>
              <a:rPr lang="cs-CZ" sz="2400" b="1" dirty="0" err="1" smtClean="0">
                <a:latin typeface="Arial" pitchFamily="34" charset="0"/>
                <a:cs typeface="Arial" pitchFamily="34" charset="0"/>
              </a:rPr>
              <a:t>Ferinject</a:t>
            </a:r>
            <a:r>
              <a:rPr lang="cs-CZ" sz="2400" b="1" dirty="0" smtClean="0">
                <a:latin typeface="Arial" pitchFamily="34" charset="0"/>
                <a:cs typeface="Arial" pitchFamily="34" charset="0"/>
              </a:rPr>
              <a:t>) na symptomy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365104"/>
            <a:ext cx="3312368" cy="2255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3779912" y="5301208"/>
            <a:ext cx="6336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bezpečné a efektivní, zlepšení NYHA,6MWT, únavy </a:t>
            </a:r>
          </a:p>
          <a:p>
            <a:r>
              <a:rPr lang="cs-CZ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méně hospitalizací  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5733256"/>
            <a:ext cx="302895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délník 7"/>
          <p:cNvSpPr/>
          <p:nvPr/>
        </p:nvSpPr>
        <p:spPr>
          <a:xfrm>
            <a:off x="971600" y="692696"/>
            <a:ext cx="14401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Skupina 13"/>
          <p:cNvGrpSpPr/>
          <p:nvPr/>
        </p:nvGrpSpPr>
        <p:grpSpPr>
          <a:xfrm>
            <a:off x="2283480" y="1556792"/>
            <a:ext cx="6860520" cy="3389734"/>
            <a:chOff x="971600" y="1268760"/>
            <a:chExt cx="6860520" cy="3389734"/>
          </a:xfrm>
        </p:grpSpPr>
        <p:grpSp>
          <p:nvGrpSpPr>
            <p:cNvPr id="3" name="Skupina 11"/>
            <p:cNvGrpSpPr/>
            <p:nvPr/>
          </p:nvGrpSpPr>
          <p:grpSpPr>
            <a:xfrm>
              <a:off x="1043608" y="1268760"/>
              <a:ext cx="6788512" cy="3389734"/>
              <a:chOff x="1043608" y="1268760"/>
              <a:chExt cx="6788512" cy="3389734"/>
            </a:xfrm>
          </p:grpSpPr>
          <p:grpSp>
            <p:nvGrpSpPr>
              <p:cNvPr id="5" name="Skupina 9"/>
              <p:cNvGrpSpPr/>
              <p:nvPr/>
            </p:nvGrpSpPr>
            <p:grpSpPr>
              <a:xfrm>
                <a:off x="1043608" y="1268760"/>
                <a:ext cx="6788512" cy="3389734"/>
                <a:chOff x="971600" y="764704"/>
                <a:chExt cx="6788512" cy="3389734"/>
              </a:xfrm>
            </p:grpSpPr>
            <p:pic>
              <p:nvPicPr>
                <p:cNvPr id="2051" name="Picture 3"/>
                <p:cNvPicPr>
                  <a:picLocks noChangeAspect="1" noChangeArrowheads="1"/>
                </p:cNvPicPr>
                <p:nvPr/>
              </p:nvPicPr>
              <p:blipFill>
                <a:blip r:embed="rId4" cstate="print"/>
                <a:srcRect/>
                <a:stretch>
                  <a:fillRect/>
                </a:stretch>
              </p:blipFill>
              <p:spPr bwMode="auto">
                <a:xfrm>
                  <a:off x="991360" y="2420888"/>
                  <a:ext cx="6768752" cy="17335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052" name="Picture 4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971600" y="764704"/>
                  <a:ext cx="6768752" cy="1619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9" name="Obdélník 8"/>
                <p:cNvSpPr/>
                <p:nvPr/>
              </p:nvSpPr>
              <p:spPr>
                <a:xfrm>
                  <a:off x="1063368" y="2348880"/>
                  <a:ext cx="144016" cy="28803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prstClr val="white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1" name="Obdélník 10"/>
              <p:cNvSpPr/>
              <p:nvPr/>
            </p:nvSpPr>
            <p:spPr>
              <a:xfrm>
                <a:off x="1115616" y="4509120"/>
                <a:ext cx="288032" cy="1440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3" name="Obdélník 12"/>
            <p:cNvSpPr/>
            <p:nvPr/>
          </p:nvSpPr>
          <p:spPr>
            <a:xfrm>
              <a:off x="971600" y="1268760"/>
              <a:ext cx="216024" cy="2160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5" name="TextovéPole 14"/>
          <p:cNvSpPr txBox="1"/>
          <p:nvPr/>
        </p:nvSpPr>
        <p:spPr>
          <a:xfrm>
            <a:off x="395536" y="836712"/>
            <a:ext cx="853791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Studie CONFIRM-HF</a:t>
            </a:r>
            <a:r>
              <a:rPr lang="cs-CZ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 304 HFrEF pacientů, NYHA II-IV s </a:t>
            </a:r>
            <a:r>
              <a:rPr lang="cs-CZ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sideropenií</a:t>
            </a:r>
            <a:endParaRPr lang="cs-CZ" sz="16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p</a:t>
            </a:r>
            <a:r>
              <a:rPr lang="cs-CZ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lacebo/</a:t>
            </a:r>
            <a:r>
              <a:rPr lang="cs-CZ" sz="1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karboxymaltóza</a:t>
            </a:r>
            <a:r>
              <a:rPr lang="cs-CZ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1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želeta</a:t>
            </a:r>
            <a:r>
              <a:rPr lang="cs-CZ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(FCM, </a:t>
            </a:r>
            <a:r>
              <a:rPr lang="cs-CZ" sz="1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Ferinject</a:t>
            </a:r>
            <a:r>
              <a:rPr lang="cs-CZ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 500-1000 mg </a:t>
            </a:r>
            <a:r>
              <a:rPr lang="cs-CZ" sz="1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Fe</a:t>
            </a:r>
            <a:r>
              <a:rPr lang="cs-CZ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1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iv</a:t>
            </a:r>
            <a:r>
              <a:rPr lang="cs-CZ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á 14 dní</a:t>
            </a:r>
            <a:r>
              <a:rPr lang="cs-CZ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u 75% stačily 2 dávky 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5796136" y="6381328"/>
            <a:ext cx="226427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b="1" dirty="0" smtClean="0"/>
              <a:t>probíhající mortalitní studie</a:t>
            </a:r>
          </a:p>
          <a:p>
            <a:endParaRPr lang="cs-CZ" sz="1400" b="1" dirty="0" smtClean="0"/>
          </a:p>
          <a:p>
            <a:r>
              <a:rPr lang="cs-CZ" sz="1400" b="1" dirty="0" smtClean="0"/>
              <a:t>                    </a:t>
            </a:r>
            <a:endParaRPr lang="en-US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64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2696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cs-CZ" sz="2400" b="1" dirty="0" smtClean="0">
                <a:latin typeface="Arial" pitchFamily="34" charset="0"/>
                <a:cs typeface="Arial" pitchFamily="34" charset="0"/>
              </a:rPr>
              <a:t>ESC HF </a:t>
            </a:r>
            <a:r>
              <a:rPr lang="cs-CZ" sz="2400" b="1" dirty="0" err="1" smtClean="0">
                <a:latin typeface="Arial" pitchFamily="34" charset="0"/>
                <a:cs typeface="Arial" pitchFamily="34" charset="0"/>
              </a:rPr>
              <a:t>gulidelines</a:t>
            </a:r>
            <a:r>
              <a:rPr lang="cs-CZ" sz="2400" b="1" dirty="0" smtClean="0">
                <a:latin typeface="Arial" pitchFamily="34" charset="0"/>
                <a:cs typeface="Arial" pitchFamily="34" charset="0"/>
              </a:rPr>
              <a:t> 2016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196752"/>
            <a:ext cx="6242116" cy="4261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lipsa 5"/>
          <p:cNvSpPr/>
          <p:nvPr/>
        </p:nvSpPr>
        <p:spPr>
          <a:xfrm>
            <a:off x="4788024" y="3933056"/>
            <a:ext cx="576064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ovéPole 6"/>
          <p:cNvSpPr txBox="1"/>
          <p:nvPr/>
        </p:nvSpPr>
        <p:spPr>
          <a:xfrm>
            <a:off x="4932040" y="5589240"/>
            <a:ext cx="2816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FCM: </a:t>
            </a:r>
            <a:r>
              <a:rPr lang="cs-CZ" dirty="0" err="1" smtClean="0"/>
              <a:t>karboxymaltóza</a:t>
            </a:r>
            <a:r>
              <a:rPr lang="cs-CZ" dirty="0" smtClean="0"/>
              <a:t> železa</a:t>
            </a:r>
            <a:endParaRPr lang="en-US" dirty="0"/>
          </a:p>
        </p:txBody>
      </p:sp>
      <p:cxnSp>
        <p:nvCxnSpPr>
          <p:cNvPr id="9" name="Přímá spojovací čára 8"/>
          <p:cNvCxnSpPr/>
          <p:nvPr/>
        </p:nvCxnSpPr>
        <p:spPr>
          <a:xfrm>
            <a:off x="1619672" y="3284984"/>
            <a:ext cx="1440160" cy="0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0"/>
            <a:ext cx="9144000" cy="692696"/>
          </a:xfrm>
          <a:prstGeom prst="rect">
            <a:avLst/>
          </a:prstGeom>
          <a:solidFill>
            <a:srgbClr val="FFFFFF">
              <a:lumMod val="8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1763688" y="116632"/>
            <a:ext cx="5703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sz="2400" b="1" dirty="0" smtClean="0">
                <a:solidFill>
                  <a:srgbClr val="DADADA">
                    <a:lumMod val="10000"/>
                  </a:srgbClr>
                </a:solidFill>
                <a:latin typeface="Arial" charset="0"/>
              </a:rPr>
              <a:t>Proč nestačí </a:t>
            </a:r>
            <a:r>
              <a:rPr lang="cs-CZ" sz="2400" b="1" dirty="0" err="1" smtClean="0">
                <a:solidFill>
                  <a:srgbClr val="DADADA">
                    <a:lumMod val="10000"/>
                  </a:srgbClr>
                </a:solidFill>
                <a:latin typeface="Arial" charset="0"/>
              </a:rPr>
              <a:t>p.o</a:t>
            </a:r>
            <a:r>
              <a:rPr lang="cs-CZ" sz="2400" b="1" dirty="0" smtClean="0">
                <a:solidFill>
                  <a:srgbClr val="DADADA">
                    <a:lumMod val="10000"/>
                  </a:srgbClr>
                </a:solidFill>
                <a:latin typeface="Arial" charset="0"/>
              </a:rPr>
              <a:t>. substituce železa  ?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DADADA">
                  <a:lumMod val="10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323528" y="769556"/>
            <a:ext cx="743453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Studie IRONOUT HF </a:t>
            </a:r>
          </a:p>
          <a:p>
            <a:r>
              <a:rPr lang="cs-CZ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Effect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of Oral Iron </a:t>
            </a:r>
            <a:r>
              <a:rPr lang="cs-CZ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Repletion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cs-CZ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Exercise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Capcity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cs-CZ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HFpEF and ID</a:t>
            </a:r>
          </a:p>
          <a:p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225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pacientů s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HFrEF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(EF˂40%) a ID (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ferritin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˂ 100 </a:t>
            </a:r>
            <a:r>
              <a:rPr lang="cs-CZ" sz="1400" dirty="0" err="1"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/ml nebo 100-300 a TfSat˂20%)</a:t>
            </a:r>
          </a:p>
          <a:p>
            <a:r>
              <a:rPr lang="cs-CZ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polysacharid 150 mg/ placebo 2 x denně </a:t>
            </a:r>
            <a:r>
              <a:rPr lang="cs-CZ" sz="1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per os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dobu 16 týdnů </a:t>
            </a:r>
          </a:p>
          <a:p>
            <a:r>
              <a:rPr lang="cs-CZ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Endpoint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spiroergometrie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změna VO2 </a:t>
            </a:r>
            <a:r>
              <a:rPr lang="cs-CZ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max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mezi vstupem a 16. týdnem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420888"/>
            <a:ext cx="8365345" cy="3609501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>
          <a:xfrm>
            <a:off x="6084168" y="6604084"/>
            <a:ext cx="27927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Lewis</a:t>
            </a:r>
            <a:r>
              <a:rPr lang="cs-CZ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GD, JAMA 2017; 317 (19): 1958-66 </a:t>
            </a:r>
            <a:endParaRPr 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179512" y="3284984"/>
            <a:ext cx="8568952" cy="216024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2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0"/>
            <a:ext cx="9144000" cy="692696"/>
          </a:xfrm>
          <a:prstGeom prst="rect">
            <a:avLst/>
          </a:prstGeom>
          <a:solidFill>
            <a:srgbClr val="FFFFFF">
              <a:lumMod val="8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827584" y="116632"/>
            <a:ext cx="81099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Proč </a:t>
            </a:r>
            <a:r>
              <a:rPr kumimoji="0" lang="cs-CZ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p.o</a:t>
            </a:r>
            <a:r>
              <a:rPr kumimoji="0" lang="cs-CZ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 substituce železa u ID </a:t>
            </a:r>
            <a:r>
              <a:rPr lang="cs-CZ" sz="2400" b="1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při </a:t>
            </a:r>
            <a:r>
              <a:rPr kumimoji="0" lang="cs-CZ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CHSS </a:t>
            </a:r>
            <a:r>
              <a:rPr kumimoji="0" lang="cs-CZ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nefunguje ?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DADADA">
                  <a:lumMod val="10000"/>
                </a:srgb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361872" y="904288"/>
            <a:ext cx="6904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Efekt</a:t>
            </a:r>
            <a:r>
              <a:rPr kumimoji="0" lang="cs-CZ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cs-CZ" sz="1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p.o</a:t>
            </a:r>
            <a:r>
              <a:rPr kumimoji="0" lang="cs-CZ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 substituce na parametry </a:t>
            </a:r>
            <a:r>
              <a:rPr kumimoji="0" lang="cs-CZ" sz="1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Fe</a:t>
            </a:r>
            <a:r>
              <a:rPr kumimoji="0" lang="cs-CZ" sz="1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metabolismu po 16 týdnech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ázek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3140968"/>
            <a:ext cx="2229307" cy="2665075"/>
          </a:xfrm>
          <a:prstGeom prst="rect">
            <a:avLst/>
          </a:prstGeom>
        </p:spPr>
      </p:pic>
      <p:sp>
        <p:nvSpPr>
          <p:cNvPr id="12" name="TextovéPole 11"/>
          <p:cNvSpPr txBox="1"/>
          <p:nvPr/>
        </p:nvSpPr>
        <p:spPr>
          <a:xfrm>
            <a:off x="899592" y="5805350"/>
            <a:ext cx="78951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latin typeface="Arial" pitchFamily="34" charset="0"/>
                <a:cs typeface="Arial" pitchFamily="34" charset="0"/>
              </a:rPr>
              <a:t>Přestože pacienti snědli 30 g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Fe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ferritin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 se skoro nezměnil (vůbec Q3, Q4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hepcidinu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cs-CZ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vstřebávání </a:t>
            </a:r>
            <a:r>
              <a:rPr lang="cs-CZ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Fe</a:t>
            </a:r>
            <a:r>
              <a:rPr lang="cs-CZ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 GIT je u </a:t>
            </a:r>
            <a:r>
              <a:rPr lang="cs-CZ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ChSS</a:t>
            </a:r>
            <a:r>
              <a:rPr lang="cs-CZ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pacientů výrazně sníženo díky ↑ </a:t>
            </a:r>
            <a:r>
              <a:rPr lang="cs-CZ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hepcidinu</a:t>
            </a:r>
            <a:endParaRPr lang="en-US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Obrázek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1872" y="1368230"/>
            <a:ext cx="8448426" cy="156748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9752" y="3140968"/>
            <a:ext cx="2336307" cy="2593067"/>
          </a:xfrm>
          <a:prstGeom prst="rect">
            <a:avLst/>
          </a:prstGeom>
        </p:spPr>
      </p:pic>
      <p:sp>
        <p:nvSpPr>
          <p:cNvPr id="16" name="TextovéPole 15"/>
          <p:cNvSpPr txBox="1"/>
          <p:nvPr/>
        </p:nvSpPr>
        <p:spPr>
          <a:xfrm>
            <a:off x="5436096" y="6540924"/>
            <a:ext cx="31493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b="1" dirty="0" err="1" smtClean="0">
                <a:latin typeface="Arial" pitchFamily="34" charset="0"/>
                <a:cs typeface="Arial" pitchFamily="34" charset="0"/>
              </a:rPr>
              <a:t>Lewis</a:t>
            </a:r>
            <a:r>
              <a:rPr lang="cs-CZ" sz="1200" b="1" dirty="0" smtClean="0">
                <a:latin typeface="Arial" pitchFamily="34" charset="0"/>
                <a:cs typeface="Arial" pitchFamily="34" charset="0"/>
              </a:rPr>
              <a:t> GD, JAMA 2017; 317 (19): 1958-66 </a:t>
            </a:r>
            <a:endParaRPr lang="en-US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délník 14"/>
          <p:cNvSpPr/>
          <p:nvPr/>
        </p:nvSpPr>
        <p:spPr>
          <a:xfrm>
            <a:off x="251520" y="2708920"/>
            <a:ext cx="8568952" cy="216024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89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cs-CZ" sz="2400" b="1" dirty="0" smtClean="0">
                <a:latin typeface="Arial" pitchFamily="34" charset="0"/>
                <a:cs typeface="Arial" pitchFamily="34" charset="0"/>
              </a:rPr>
              <a:t>Preparáty železa pro i.v. léčbu  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251520" y="908720"/>
            <a:ext cx="7800533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Fe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 dextran – závažné alergické reakce,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obsolentní</a:t>
            </a:r>
            <a:endParaRPr lang="cs-CZ" sz="1600" dirty="0" smtClean="0">
              <a:latin typeface="Arial" pitchFamily="34" charset="0"/>
              <a:cs typeface="Arial" pitchFamily="34" charset="0"/>
            </a:endParaRPr>
          </a:p>
          <a:p>
            <a:endParaRPr lang="cs-CZ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1600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Fe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glukonát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 (FERLECIT),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max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 150 mg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Fe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/dávka</a:t>
            </a:r>
          </a:p>
          <a:p>
            <a:r>
              <a:rPr lang="cs-CZ" sz="1600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Fe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sucrose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 (VENOFER),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max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 200 mg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Fe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/dávka</a:t>
            </a:r>
          </a:p>
          <a:p>
            <a:endParaRPr lang="cs-CZ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1600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Fe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isomaltosid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 (MONOFER)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max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 1500-2000 mg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Fe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max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 20 mg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Fe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/kg </a:t>
            </a:r>
          </a:p>
          <a:p>
            <a:r>
              <a:rPr lang="cs-CZ" sz="1600" dirty="0" smtClean="0">
                <a:latin typeface="Arial" pitchFamily="34" charset="0"/>
                <a:cs typeface="Arial" pitchFamily="34" charset="0"/>
              </a:rPr>
              <a:t>                                             (v ČR nedostupný, zatím omezené zkušenosti u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ChSS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cs-CZ" sz="1600" dirty="0" smtClean="0">
                <a:latin typeface="Arial" pitchFamily="34" charset="0"/>
                <a:cs typeface="Arial" pitchFamily="34" charset="0"/>
              </a:rPr>
              <a:t>          </a:t>
            </a:r>
          </a:p>
          <a:p>
            <a:r>
              <a:rPr lang="cs-CZ" sz="16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F</a:t>
            </a:r>
            <a:r>
              <a:rPr lang="cs-CZ" sz="1600" b="1" dirty="0" err="1" smtClean="0">
                <a:latin typeface="Arial" pitchFamily="34" charset="0"/>
                <a:cs typeface="Arial" pitchFamily="34" charset="0"/>
              </a:rPr>
              <a:t>e</a:t>
            </a:r>
            <a:r>
              <a:rPr lang="cs-CZ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1600" b="1" dirty="0" err="1" smtClean="0">
                <a:latin typeface="Arial" pitchFamily="34" charset="0"/>
                <a:cs typeface="Arial" pitchFamily="34" charset="0"/>
              </a:rPr>
              <a:t>carboxymaltóza</a:t>
            </a:r>
            <a:r>
              <a:rPr lang="cs-CZ" sz="1600" b="1" dirty="0" smtClean="0">
                <a:latin typeface="Arial" pitchFamily="34" charset="0"/>
                <a:cs typeface="Arial" pitchFamily="34" charset="0"/>
              </a:rPr>
              <a:t> (FCM, FERINJECT) 500-1000 mg</a:t>
            </a:r>
          </a:p>
          <a:p>
            <a:endParaRPr lang="cs-CZ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1600" b="1" dirty="0" smtClean="0">
                <a:latin typeface="Arial" pitchFamily="34" charset="0"/>
                <a:cs typeface="Arial" pitchFamily="34" charset="0"/>
              </a:rPr>
              <a:t>               - velmi nízké riziko alergické reakce</a:t>
            </a:r>
          </a:p>
          <a:p>
            <a:r>
              <a:rPr lang="cs-CZ" sz="1600" b="1" dirty="0" smtClean="0">
                <a:latin typeface="Arial" pitchFamily="34" charset="0"/>
                <a:cs typeface="Arial" pitchFamily="34" charset="0"/>
              </a:rPr>
              <a:t>               - naráz lze podat 500-1000 mg 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pomalu i.v. </a:t>
            </a:r>
          </a:p>
          <a:p>
            <a:r>
              <a:rPr lang="cs-CZ" sz="1600" dirty="0" smtClean="0">
                <a:latin typeface="Arial" pitchFamily="34" charset="0"/>
                <a:cs typeface="Arial" pitchFamily="34" charset="0"/>
              </a:rPr>
              <a:t>               - korekce deficitu železa pomocí 1-3 injekcí </a:t>
            </a:r>
          </a:p>
          <a:p>
            <a:r>
              <a:rPr lang="cs-CZ" sz="1600" dirty="0" smtClean="0">
                <a:latin typeface="Arial" pitchFamily="34" charset="0"/>
                <a:cs typeface="Arial" pitchFamily="34" charset="0"/>
              </a:rPr>
              <a:t>               - 6 RCT studií u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ChSS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 – prokázaná bezpečnost</a:t>
            </a:r>
          </a:p>
          <a:p>
            <a:endParaRPr lang="cs-CZ" sz="1600" dirty="0" smtClean="0">
              <a:latin typeface="Arial" pitchFamily="34" charset="0"/>
              <a:cs typeface="Arial" pitchFamily="34" charset="0"/>
            </a:endParaRPr>
          </a:p>
          <a:p>
            <a:endParaRPr lang="cs-CZ" sz="1600" dirty="0" smtClean="0">
              <a:latin typeface="Arial" pitchFamily="34" charset="0"/>
              <a:cs typeface="Arial" pitchFamily="34" charset="0"/>
            </a:endParaRPr>
          </a:p>
          <a:p>
            <a:endParaRPr lang="cs-CZ" sz="1600" dirty="0" smtClean="0">
              <a:latin typeface="Arial" pitchFamily="34" charset="0"/>
              <a:cs typeface="Arial" pitchFamily="34" charset="0"/>
            </a:endParaRPr>
          </a:p>
          <a:p>
            <a:endParaRPr lang="cs-CZ" sz="1600" dirty="0" smtClean="0">
              <a:latin typeface="Arial" pitchFamily="34" charset="0"/>
              <a:cs typeface="Arial" pitchFamily="34" charset="0"/>
            </a:endParaRPr>
          </a:p>
          <a:p>
            <a:endParaRPr lang="cs-CZ" sz="1600" dirty="0" smtClean="0">
              <a:latin typeface="Arial" pitchFamily="34" charset="0"/>
              <a:cs typeface="Arial" pitchFamily="34" charset="0"/>
            </a:endParaRPr>
          </a:p>
          <a:p>
            <a:endParaRPr lang="cs-CZ" sz="1600" dirty="0" smtClean="0">
              <a:latin typeface="Arial" pitchFamily="34" charset="0"/>
              <a:cs typeface="Arial" pitchFamily="34" charset="0"/>
            </a:endParaRPr>
          </a:p>
          <a:p>
            <a:endParaRPr lang="cs-CZ" sz="1600" dirty="0" smtClean="0">
              <a:latin typeface="Arial" pitchFamily="34" charset="0"/>
              <a:cs typeface="Arial" pitchFamily="34" charset="0"/>
            </a:endParaRPr>
          </a:p>
          <a:p>
            <a:endParaRPr lang="cs-CZ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1600" dirty="0" smtClean="0">
                <a:latin typeface="Arial" pitchFamily="34" charset="0"/>
                <a:cs typeface="Arial" pitchFamily="34" charset="0"/>
              </a:rPr>
              <a:t>                      </a:t>
            </a:r>
          </a:p>
          <a:p>
            <a:r>
              <a:rPr lang="cs-CZ" sz="1600" dirty="0" smtClean="0">
                <a:latin typeface="Arial" pitchFamily="34" charset="0"/>
                <a:cs typeface="Arial" pitchFamily="34" charset="0"/>
              </a:rPr>
              <a:t>                                      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7700" name="Picture 4" descr="Výsledek obrázku pro ferinject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3789040"/>
            <a:ext cx="1177061" cy="1797040"/>
          </a:xfrm>
          <a:prstGeom prst="rect">
            <a:avLst/>
          </a:prstGeom>
          <a:noFill/>
        </p:spPr>
      </p:pic>
      <p:pic>
        <p:nvPicPr>
          <p:cNvPr id="157702" name="Picture 6" descr="Výsledek obrázku pro ferinject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84368" y="3645024"/>
            <a:ext cx="959956" cy="1944216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4941168"/>
            <a:ext cx="5472608" cy="1064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ovéPole 10"/>
          <p:cNvSpPr txBox="1"/>
          <p:nvPr/>
        </p:nvSpPr>
        <p:spPr>
          <a:xfrm>
            <a:off x="323528" y="4581128"/>
            <a:ext cx="18149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>
                <a:latin typeface="Arial" pitchFamily="34" charset="0"/>
                <a:cs typeface="Arial" pitchFamily="34" charset="0"/>
              </a:rPr>
              <a:t>Doporučené  ředění:</a:t>
            </a:r>
            <a:endParaRPr lang="en-US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323528" y="6453336"/>
            <a:ext cx="3552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latin typeface="Arial" pitchFamily="34" charset="0"/>
                <a:cs typeface="Arial" pitchFamily="34" charset="0"/>
              </a:rPr>
              <a:t>Cena: 2988 Kč; úhrada VZP: 1119 Kč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cs-CZ" sz="2400" b="1" dirty="0" smtClean="0">
                <a:latin typeface="Arial" pitchFamily="34" charset="0"/>
                <a:cs typeface="Arial" pitchFamily="34" charset="0"/>
              </a:rPr>
              <a:t>Jak léčit deficit železa u </a:t>
            </a:r>
            <a:r>
              <a:rPr lang="cs-CZ" sz="2400" b="1" dirty="0" err="1" smtClean="0">
                <a:latin typeface="Arial" pitchFamily="34" charset="0"/>
                <a:cs typeface="Arial" pitchFamily="34" charset="0"/>
              </a:rPr>
              <a:t>ChSS</a:t>
            </a:r>
            <a:r>
              <a:rPr lang="cs-CZ" sz="2400" b="1" dirty="0" smtClean="0">
                <a:latin typeface="Arial" pitchFamily="34" charset="0"/>
                <a:cs typeface="Arial" pitchFamily="34" charset="0"/>
              </a:rPr>
              <a:t> pomocí </a:t>
            </a:r>
            <a:r>
              <a:rPr lang="cs-CZ" sz="2400" b="1" dirty="0" err="1" smtClean="0">
                <a:latin typeface="Arial" pitchFamily="34" charset="0"/>
                <a:cs typeface="Arial" pitchFamily="34" charset="0"/>
              </a:rPr>
              <a:t>iv</a:t>
            </a:r>
            <a:r>
              <a:rPr lang="cs-CZ" sz="2400" b="1" dirty="0" smtClean="0">
                <a:latin typeface="Arial" pitchFamily="34" charset="0"/>
                <a:cs typeface="Arial" pitchFamily="34" charset="0"/>
              </a:rPr>
              <a:t> preparátů  ? 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80728"/>
            <a:ext cx="4460776" cy="977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052736"/>
            <a:ext cx="19335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132856"/>
            <a:ext cx="4077309" cy="4552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2204864"/>
            <a:ext cx="410022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5013176"/>
            <a:ext cx="3096344" cy="1480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0"/>
            <a:ext cx="9144000" cy="692696"/>
          </a:xfrm>
          <a:prstGeom prst="rect">
            <a:avLst/>
          </a:prstGeom>
          <a:solidFill>
            <a:srgbClr val="FFFFFF">
              <a:lumMod val="8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1619672" y="116632"/>
            <a:ext cx="58576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b="1" dirty="0" smtClean="0">
                <a:solidFill>
                  <a:srgbClr val="DADADA">
                    <a:lumMod val="10000"/>
                  </a:srgbClr>
                </a:solidFill>
                <a:latin typeface="Arial" charset="0"/>
              </a:rPr>
              <a:t>Na co dát pozor při terapii </a:t>
            </a:r>
            <a:r>
              <a:rPr lang="cs-CZ" sz="2400" b="1" dirty="0" err="1" smtClean="0">
                <a:solidFill>
                  <a:srgbClr val="DADADA">
                    <a:lumMod val="10000"/>
                  </a:srgbClr>
                </a:solidFill>
                <a:latin typeface="Arial" charset="0"/>
              </a:rPr>
              <a:t>iv</a:t>
            </a:r>
            <a:r>
              <a:rPr lang="cs-CZ" sz="2400" b="1" dirty="0" smtClean="0">
                <a:solidFill>
                  <a:srgbClr val="DADADA">
                    <a:lumMod val="10000"/>
                  </a:srgbClr>
                </a:solidFill>
                <a:latin typeface="Arial" charset="0"/>
              </a:rPr>
              <a:t> železem ?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DADADA">
                  <a:lumMod val="10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395536" y="908720"/>
            <a:ext cx="8456161" cy="81253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latin typeface="Arial" pitchFamily="34" charset="0"/>
                <a:cs typeface="Arial" pitchFamily="34" charset="0"/>
              </a:rPr>
              <a:t>IV železo nepodávat: </a:t>
            </a: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r>
              <a:rPr lang="cs-CZ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cs-CZ" b="1" dirty="0" smtClean="0">
                <a:latin typeface="Arial" pitchFamily="34" charset="0"/>
                <a:cs typeface="Arial" pitchFamily="34" charset="0"/>
              </a:rPr>
              <a:t>-  při aktivní infekci (sepsi) </a:t>
            </a:r>
          </a:p>
          <a:p>
            <a:endParaRPr lang="cs-CZ" b="1" dirty="0" smtClean="0">
              <a:latin typeface="Arial" pitchFamily="34" charset="0"/>
              <a:cs typeface="Arial" pitchFamily="34" charset="0"/>
            </a:endParaRPr>
          </a:p>
          <a:p>
            <a:r>
              <a:rPr lang="cs-CZ" b="1" dirty="0" smtClean="0">
                <a:latin typeface="Arial" pitchFamily="34" charset="0"/>
                <a:cs typeface="Arial" pitchFamily="34" charset="0"/>
              </a:rPr>
              <a:t>     - při nekontrolovaném nádorovém onemocnění (růstový faktor)</a:t>
            </a:r>
          </a:p>
          <a:p>
            <a:endParaRPr lang="cs-CZ" b="1" dirty="0" smtClean="0">
              <a:latin typeface="Arial" pitchFamily="34" charset="0"/>
              <a:cs typeface="Arial" pitchFamily="34" charset="0"/>
            </a:endParaRPr>
          </a:p>
          <a:p>
            <a:r>
              <a:rPr lang="cs-CZ" b="1" dirty="0" smtClean="0">
                <a:latin typeface="Arial" pitchFamily="34" charset="0"/>
                <a:cs typeface="Arial" pitchFamily="34" charset="0"/>
              </a:rPr>
              <a:t>      - při známé alergii na </a:t>
            </a:r>
            <a:r>
              <a:rPr lang="cs-CZ" b="1" dirty="0" err="1" smtClean="0">
                <a:latin typeface="Arial" pitchFamily="34" charset="0"/>
                <a:cs typeface="Arial" pitchFamily="34" charset="0"/>
              </a:rPr>
              <a:t>Fe</a:t>
            </a:r>
            <a:r>
              <a:rPr lang="cs-CZ" b="1" dirty="0" smtClean="0">
                <a:latin typeface="Arial" pitchFamily="34" charset="0"/>
                <a:cs typeface="Arial" pitchFamily="34" charset="0"/>
              </a:rPr>
              <a:t> preparáty</a:t>
            </a:r>
          </a:p>
          <a:p>
            <a:endParaRPr lang="cs-CZ" b="1" dirty="0" smtClean="0">
              <a:latin typeface="Arial" pitchFamily="34" charset="0"/>
              <a:cs typeface="Arial" pitchFamily="34" charset="0"/>
            </a:endParaRPr>
          </a:p>
          <a:p>
            <a:r>
              <a:rPr lang="cs-CZ" b="1" dirty="0" smtClean="0">
                <a:latin typeface="Arial" pitchFamily="34" charset="0"/>
                <a:cs typeface="Arial" pitchFamily="34" charset="0"/>
              </a:rPr>
              <a:t>      - při anémii/poruše </a:t>
            </a:r>
            <a:r>
              <a:rPr lang="cs-CZ" b="1" dirty="0" err="1" smtClean="0">
                <a:latin typeface="Arial" pitchFamily="34" charset="0"/>
                <a:cs typeface="Arial" pitchFamily="34" charset="0"/>
              </a:rPr>
              <a:t>Fe</a:t>
            </a:r>
            <a:r>
              <a:rPr lang="cs-CZ" b="1" dirty="0" smtClean="0">
                <a:latin typeface="Arial" pitchFamily="34" charset="0"/>
                <a:cs typeface="Arial" pitchFamily="34" charset="0"/>
              </a:rPr>
              <a:t> jiné etiologie (</a:t>
            </a:r>
            <a:r>
              <a:rPr lang="cs-CZ" b="1" dirty="0" err="1" smtClean="0">
                <a:latin typeface="Arial" pitchFamily="34" charset="0"/>
                <a:cs typeface="Arial" pitchFamily="34" charset="0"/>
              </a:rPr>
              <a:t>myelodysplatický</a:t>
            </a:r>
            <a:r>
              <a:rPr lang="cs-CZ" b="1" dirty="0" smtClean="0">
                <a:latin typeface="Arial" pitchFamily="34" charset="0"/>
                <a:cs typeface="Arial" pitchFamily="34" charset="0"/>
              </a:rPr>
              <a:t> syndrom)</a:t>
            </a:r>
          </a:p>
          <a:p>
            <a:endParaRPr lang="cs-CZ" b="1" dirty="0" smtClean="0">
              <a:latin typeface="Arial" pitchFamily="34" charset="0"/>
              <a:cs typeface="Arial" pitchFamily="34" charset="0"/>
            </a:endParaRPr>
          </a:p>
          <a:p>
            <a:r>
              <a:rPr lang="cs-CZ" b="1" dirty="0" smtClean="0">
                <a:latin typeface="Arial" pitchFamily="34" charset="0"/>
                <a:cs typeface="Arial" pitchFamily="34" charset="0"/>
              </a:rPr>
              <a:t>     - při </a:t>
            </a:r>
            <a:r>
              <a:rPr lang="cs-CZ" b="1" dirty="0" err="1" smtClean="0">
                <a:latin typeface="Arial" pitchFamily="34" charset="0"/>
                <a:cs typeface="Arial" pitchFamily="34" charset="0"/>
              </a:rPr>
              <a:t>Hgb</a:t>
            </a:r>
            <a:r>
              <a:rPr lang="cs-CZ" b="1" dirty="0" smtClean="0">
                <a:latin typeface="Arial" pitchFamily="34" charset="0"/>
                <a:cs typeface="Arial" pitchFamily="34" charset="0"/>
              </a:rPr>
              <a:t> nad 150 g/L</a:t>
            </a: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r>
              <a:rPr lang="cs-CZ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Při současné anemii, nebo recidivě ID po léčbě pátrej po okultním krvácení v GIT</a:t>
            </a:r>
          </a:p>
          <a:p>
            <a:endParaRPr lang="cs-CZ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Kontroluj </a:t>
            </a:r>
            <a:r>
              <a:rPr lang="cs-CZ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ferritin</a:t>
            </a:r>
            <a:r>
              <a:rPr lang="cs-CZ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hemochromatóza </a:t>
            </a:r>
            <a:r>
              <a:rPr lang="cs-CZ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není raritní dg ! </a:t>
            </a:r>
            <a:endParaRPr lang="cs-CZ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r>
              <a:rPr lang="cs-CZ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Nevyjasněné otázky:</a:t>
            </a:r>
          </a:p>
          <a:p>
            <a:r>
              <a:rPr lang="cs-CZ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Léčba </a:t>
            </a:r>
            <a:r>
              <a:rPr lang="cs-CZ" dirty="0" err="1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Fe</a:t>
            </a:r>
            <a:r>
              <a:rPr lang="cs-CZ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u nestabilních a dekompenzovaných pacientů ?</a:t>
            </a:r>
          </a:p>
          <a:p>
            <a:r>
              <a:rPr lang="cs-CZ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Efekt na mortalitu ?  </a:t>
            </a:r>
          </a:p>
          <a:p>
            <a:r>
              <a:rPr lang="cs-CZ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Efekt u HFpEF ?</a:t>
            </a:r>
          </a:p>
          <a:p>
            <a:r>
              <a:rPr lang="cs-CZ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Efekt při delším podávání ?</a:t>
            </a: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r>
              <a:rPr lang="cs-CZ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endParaRPr lang="cs-CZ" dirty="0" smtClean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611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4067944" y="404664"/>
            <a:ext cx="11785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DADADA">
                    <a:lumMod val="10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Závěry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DADADA">
                  <a:lumMod val="10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395536" y="1484784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Deficit </a:t>
            </a:r>
            <a:r>
              <a:rPr kumimoji="0" lang="cs-CZ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Fe</a:t>
            </a: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cs-CZ" sz="1800" b="0" i="0" u="none" strike="noStrike" kern="1200" cap="none" spc="0" normalizeH="0" noProof="0" dirty="0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</a:t>
            </a:r>
            <a:r>
              <a:rPr kumimoji="0" lang="cs-CZ" sz="1800" b="0" i="0" u="none" strike="noStrike" kern="1200" cap="none" spc="0" normalizeH="0" noProof="0" dirty="0" err="1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sideropénie</a:t>
            </a:r>
            <a:r>
              <a:rPr kumimoji="0" lang="cs-CZ" sz="1800" b="0" i="0" u="none" strike="noStrike" kern="1200" cap="none" spc="0" normalizeH="0" noProof="0" dirty="0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) je </a:t>
            </a:r>
            <a:r>
              <a:rPr lang="cs-CZ" noProof="0" dirty="0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u 30-50% </a:t>
            </a:r>
            <a:r>
              <a:rPr lang="cs-CZ" noProof="0" dirty="0" err="1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ChSS</a:t>
            </a:r>
            <a:r>
              <a:rPr lang="cs-CZ" noProof="0" dirty="0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a zhoršuje symptomy, </a:t>
            </a:r>
            <a:r>
              <a:rPr lang="cs-CZ" noProof="0" dirty="0" err="1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progn</a:t>
            </a:r>
            <a:r>
              <a:rPr lang="cs-CZ" dirty="0" err="1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ózu</a:t>
            </a: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 smtClean="0">
              <a:ln>
                <a:noFill/>
              </a:ln>
              <a:solidFill>
                <a:srgbClr val="2B5481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Definice</a:t>
            </a:r>
            <a:r>
              <a:rPr kumimoji="0" lang="cs-CZ" sz="1800" b="0" i="0" u="none" strike="noStrike" kern="1200" cap="none" spc="0" normalizeH="0" noProof="0" dirty="0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cs-CZ" sz="1800" b="0" i="0" u="none" strike="noStrike" kern="1200" cap="none" spc="0" normalizeH="0" noProof="0" dirty="0" err="1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sideropénie</a:t>
            </a:r>
            <a:r>
              <a:rPr kumimoji="0" lang="cs-CZ" sz="1800" b="0" i="0" u="none" strike="noStrike" kern="1200" cap="none" spc="0" normalizeH="0" noProof="0" dirty="0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: </a:t>
            </a:r>
            <a:r>
              <a:rPr kumimoji="0" lang="cs-CZ" sz="1800" b="0" i="0" u="none" strike="noStrike" kern="1200" cap="none" spc="0" normalizeH="0" noProof="0" dirty="0" err="1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ferritin</a:t>
            </a:r>
            <a:r>
              <a:rPr kumimoji="0" lang="cs-CZ" sz="1800" b="0" i="0" u="none" strike="noStrike" kern="1200" cap="none" spc="0" normalizeH="0" noProof="0" dirty="0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˂ 100 </a:t>
            </a:r>
            <a:r>
              <a:rPr kumimoji="0" lang="cs-CZ" sz="1800" b="0" i="0" u="none" strike="noStrike" kern="1200" cap="none" spc="0" normalizeH="0" noProof="0" dirty="0" err="1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ug</a:t>
            </a:r>
            <a:r>
              <a:rPr kumimoji="0" lang="cs-CZ" sz="1800" b="0" i="0" u="none" strike="noStrike" kern="1200" cap="none" spc="0" normalizeH="0" noProof="0" dirty="0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/L nebo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                                 </a:t>
            </a:r>
            <a:r>
              <a:rPr kumimoji="0" lang="cs-CZ" sz="1800" b="0" i="0" u="none" strike="noStrike" kern="1200" cap="none" spc="0" normalizeH="0" noProof="0" dirty="0" err="1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ferritin</a:t>
            </a:r>
            <a:r>
              <a:rPr kumimoji="0" lang="cs-CZ" sz="1800" b="0" i="0" u="none" strike="noStrike" kern="1200" cap="none" spc="0" normalizeH="0" noProof="0" dirty="0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100-300 </a:t>
            </a:r>
            <a:r>
              <a:rPr kumimoji="0" lang="cs-CZ" sz="1800" b="0" i="0" u="none" strike="noStrike" kern="1200" cap="none" spc="0" normalizeH="0" noProof="0" dirty="0" err="1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ug</a:t>
            </a:r>
            <a:r>
              <a:rPr kumimoji="0" lang="cs-CZ" sz="1800" b="0" i="0" u="none" strike="noStrike" kern="1200" cap="none" spc="0" normalizeH="0" noProof="0" dirty="0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/L a přitom saturace transferinu ˂ 20%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aseline="0" dirty="0" smtClean="0">
              <a:solidFill>
                <a:srgbClr val="2B5481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Železo je důležité pro funkci mitochondrií myokardu a kosterního svalu</a:t>
            </a:r>
            <a:endParaRPr kumimoji="0" lang="cs-CZ" sz="1800" b="0" i="0" u="none" strike="noStrike" kern="1200" cap="none" spc="0" normalizeH="0" baseline="0" noProof="0" dirty="0" smtClean="0">
              <a:ln>
                <a:noFill/>
              </a:ln>
              <a:solidFill>
                <a:srgbClr val="2B5481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 smtClean="0">
              <a:ln>
                <a:noFill/>
              </a:ln>
              <a:solidFill>
                <a:srgbClr val="2B5481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Korekce </a:t>
            </a:r>
            <a:r>
              <a:rPr kumimoji="0" lang="cs-CZ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sideropenie</a:t>
            </a: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u</a:t>
            </a:r>
            <a:r>
              <a:rPr kumimoji="0" lang="cs-CZ" sz="1800" b="0" i="0" u="none" strike="noStrike" kern="1200" cap="none" spc="0" normalizeH="0" noProof="0" dirty="0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CHSS </a:t>
            </a: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zlepšuje symptomy a </a:t>
            </a:r>
            <a:r>
              <a:rPr lang="cs-CZ" dirty="0" err="1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QoL</a:t>
            </a:r>
            <a:r>
              <a:rPr lang="cs-CZ" dirty="0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(mortalitu ?)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>
              <a:solidFill>
                <a:srgbClr val="2B5481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>
              <a:solidFill>
                <a:srgbClr val="2B5481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P.O. preparáty železa nefungují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 smtClean="0">
              <a:solidFill>
                <a:srgbClr val="2B5481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noProof="0" dirty="0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Potentní </a:t>
            </a:r>
            <a:r>
              <a:rPr kumimoji="0" lang="cs-CZ" sz="1800" b="0" i="0" u="none" strike="noStrike" kern="1200" cap="none" spc="0" normalizeH="0" noProof="0" dirty="0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I.V. preparáty (FCM) umožňují bezpečně korigovat deficit </a:t>
            </a:r>
            <a:r>
              <a:rPr kumimoji="0" lang="cs-CZ" sz="1800" b="0" i="0" u="none" strike="noStrike" kern="1200" cap="none" spc="0" normalizeH="0" noProof="0" dirty="0" err="1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Fe</a:t>
            </a:r>
            <a:r>
              <a:rPr kumimoji="0" lang="cs-CZ" sz="1800" b="0" i="0" u="none" strike="noStrike" kern="1200" cap="none" spc="0" normalizeH="0" noProof="0" dirty="0" smtClean="0">
                <a:ln>
                  <a:noFill/>
                </a:ln>
                <a:solidFill>
                  <a:srgbClr val="2B5481">
                    <a:lumMod val="50000"/>
                  </a:srgb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naráz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noProof="0" dirty="0" smtClean="0">
              <a:ln>
                <a:noFill/>
              </a:ln>
              <a:solidFill>
                <a:srgbClr val="2B5481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Po </a:t>
            </a:r>
            <a:r>
              <a:rPr lang="cs-CZ" dirty="0" err="1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sideropénii</a:t>
            </a:r>
            <a:r>
              <a:rPr lang="cs-CZ" dirty="0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bychom měli aktivně pátrat </a:t>
            </a:r>
            <a:r>
              <a:rPr lang="cs-CZ" dirty="0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(i u neanemických) a </a:t>
            </a:r>
            <a:r>
              <a:rPr lang="cs-CZ" dirty="0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léčit jí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2B5481">
                  <a:lumMod val="50000"/>
                </a:srgb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33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ovéPole 12"/>
          <p:cNvSpPr txBox="1"/>
          <p:nvPr/>
        </p:nvSpPr>
        <p:spPr>
          <a:xfrm>
            <a:off x="3491880" y="2564904"/>
            <a:ext cx="2210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Děkuji za pozornost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2915816" y="4437112"/>
            <a:ext cx="3214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vojtech.melenovsky@</a:t>
            </a:r>
            <a:r>
              <a:rPr kumimoji="0" lang="cs-CZ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ikem.cz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8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3275856" y="3861048"/>
            <a:ext cx="2557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Konflikt zájmu: žádný</a:t>
            </a:r>
            <a:endParaRPr lang="en-US" b="1" dirty="0">
              <a:solidFill>
                <a:schemeClr val="accent4">
                  <a:lumMod val="1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12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An external file that holds a picture, illustration, etc.&#10;Object name is nihms584560f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7044" y="1536326"/>
            <a:ext cx="4896544" cy="3816992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7380312" y="4077072"/>
            <a:ext cx="16040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Arial" pitchFamily="34" charset="0"/>
                <a:cs typeface="Arial" pitchFamily="34" charset="0"/>
              </a:rPr>
              <a:t> Tomas </a:t>
            </a:r>
            <a:r>
              <a:rPr lang="cs-CZ" dirty="0" err="1" smtClean="0">
                <a:latin typeface="Arial" pitchFamily="34" charset="0"/>
                <a:cs typeface="Arial" pitchFamily="34" charset="0"/>
              </a:rPr>
              <a:t>Ganz</a:t>
            </a:r>
            <a:r>
              <a:rPr lang="cs-CZ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cs-CZ" dirty="0" smtClean="0">
                <a:latin typeface="Arial" pitchFamily="34" charset="0"/>
                <a:cs typeface="Arial" pitchFamily="34" charset="0"/>
              </a:rPr>
              <a:t> UCSF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9638" name="Picture 6" descr="Výsledek obrázku pro tomas ganz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352" y="2420888"/>
            <a:ext cx="1039383" cy="1417340"/>
          </a:xfrm>
          <a:prstGeom prst="rect">
            <a:avLst/>
          </a:prstGeom>
          <a:noFill/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0" y="0"/>
            <a:ext cx="9144000" cy="7510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 smtClean="0">
                <a:latin typeface="Arial" pitchFamily="34" charset="0"/>
                <a:cs typeface="Arial" pitchFamily="34" charset="0"/>
              </a:rPr>
              <a:t>Systémový regulátor kinetiky železa: </a:t>
            </a:r>
            <a:r>
              <a:rPr lang="cs-CZ" sz="2400" b="1" dirty="0" err="1" smtClean="0">
                <a:latin typeface="Arial" pitchFamily="34" charset="0"/>
                <a:cs typeface="Arial" pitchFamily="34" charset="0"/>
              </a:rPr>
              <a:t>hepcidin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251520" y="764704"/>
            <a:ext cx="89017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latin typeface="Arial" pitchFamily="34" charset="0"/>
                <a:cs typeface="Arial" pitchFamily="34" charset="0"/>
              </a:rPr>
              <a:t>25-AK hormon tvořený játry</a:t>
            </a:r>
          </a:p>
          <a:p>
            <a:r>
              <a:rPr lang="cs-CZ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Hepcidin</a:t>
            </a:r>
            <a:r>
              <a:rPr lang="cs-CZ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inhibuje </a:t>
            </a:r>
            <a:r>
              <a:rPr lang="cs-CZ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Ferroportin</a:t>
            </a:r>
            <a:r>
              <a:rPr lang="cs-CZ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cs-CZ" sz="1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Fpn</a:t>
            </a:r>
            <a:r>
              <a:rPr lang="cs-CZ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– jediný exportér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Fe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 z buněk ven (klíčové místo regulace)</a:t>
            </a:r>
          </a:p>
          <a:p>
            <a:endParaRPr lang="cs-CZ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Šipka dolů 6"/>
          <p:cNvSpPr/>
          <p:nvPr/>
        </p:nvSpPr>
        <p:spPr>
          <a:xfrm>
            <a:off x="4197404" y="5136726"/>
            <a:ext cx="234171" cy="301991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Šipka dolů 8"/>
          <p:cNvSpPr/>
          <p:nvPr/>
        </p:nvSpPr>
        <p:spPr>
          <a:xfrm rot="10800000">
            <a:off x="4269412" y="2688454"/>
            <a:ext cx="251105" cy="397873"/>
          </a:xfrm>
          <a:prstGeom prst="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467544" y="5589240"/>
            <a:ext cx="63850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Deficit železa - ↓ </a:t>
            </a:r>
            <a:r>
              <a:rPr lang="cs-CZ" sz="1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hepcidin</a:t>
            </a:r>
            <a:r>
              <a:rPr lang="cs-CZ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, ↑ vstřebávání a ↑ interní recyklace </a:t>
            </a:r>
            <a:r>
              <a:rPr lang="cs-CZ" sz="1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Fe</a:t>
            </a:r>
            <a:endParaRPr lang="cs-CZ" sz="16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3" name="Skupina 12"/>
          <p:cNvGrpSpPr/>
          <p:nvPr/>
        </p:nvGrpSpPr>
        <p:grpSpPr>
          <a:xfrm>
            <a:off x="2685236" y="1320302"/>
            <a:ext cx="1728192" cy="1368152"/>
            <a:chOff x="3275856" y="1566317"/>
            <a:chExt cx="1944216" cy="1512168"/>
          </a:xfrm>
        </p:grpSpPr>
        <p:sp>
          <p:nvSpPr>
            <p:cNvPr id="11" name="Obdélník 10"/>
            <p:cNvSpPr/>
            <p:nvPr/>
          </p:nvSpPr>
          <p:spPr>
            <a:xfrm>
              <a:off x="3645421" y="1566317"/>
              <a:ext cx="1008112" cy="15121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12" name="Obdélník 11"/>
            <p:cNvSpPr/>
            <p:nvPr/>
          </p:nvSpPr>
          <p:spPr>
            <a:xfrm>
              <a:off x="3275856" y="1916832"/>
              <a:ext cx="1944216" cy="7200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4" name="Obdélník 13"/>
          <p:cNvSpPr/>
          <p:nvPr/>
        </p:nvSpPr>
        <p:spPr>
          <a:xfrm>
            <a:off x="467544" y="6093296"/>
            <a:ext cx="7848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Nadbytek železa nebo zánět: ↑ </a:t>
            </a:r>
            <a:r>
              <a:rPr lang="cs-CZ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hepcidin</a:t>
            </a:r>
            <a:r>
              <a:rPr lang="cs-CZ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↓ vstřebávání </a:t>
            </a:r>
            <a:r>
              <a:rPr lang="cs-CZ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Fe</a:t>
            </a:r>
            <a:r>
              <a:rPr lang="cs-CZ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↓ interní recyklace </a:t>
            </a:r>
            <a:r>
              <a:rPr lang="cs-CZ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Fe</a:t>
            </a:r>
            <a:r>
              <a:rPr lang="cs-CZ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↓ hladiny </a:t>
            </a:r>
            <a:r>
              <a:rPr lang="cs-CZ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Fe</a:t>
            </a:r>
            <a:r>
              <a:rPr lang="cs-CZ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(i při vysokých </a:t>
            </a:r>
            <a:r>
              <a:rPr lang="cs-CZ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Fe</a:t>
            </a:r>
            <a:r>
              <a:rPr lang="cs-CZ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zásobách)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0" y="0"/>
            <a:ext cx="9144000" cy="6926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 smtClean="0">
                <a:latin typeface="Arial" pitchFamily="34" charset="0"/>
                <a:cs typeface="Arial" pitchFamily="34" charset="0"/>
              </a:rPr>
              <a:t>Železo je klíčový biogenní prvek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467544" y="836712"/>
            <a:ext cx="4509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cs-CZ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↔ Fe</a:t>
            </a:r>
            <a:r>
              <a:rPr lang="cs-CZ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3+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 katalyzátor redoxních reakcí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2059"/>
          <p:cNvSpPr>
            <a:spLocks noChangeArrowheads="1"/>
          </p:cNvSpPr>
          <p:nvPr/>
        </p:nvSpPr>
        <p:spPr bwMode="auto">
          <a:xfrm>
            <a:off x="539552" y="2060848"/>
            <a:ext cx="8758237" cy="558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endParaRPr lang="cs-CZ" dirty="0" smtClean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endParaRPr lang="cs-CZ" dirty="0" smtClean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cs-CZ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Hemoglobin</a:t>
            </a:r>
            <a:r>
              <a:rPr lang="cs-CZ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, Myoglobin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endParaRPr lang="cs-CZ" dirty="0" smtClean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endParaRPr lang="cs-CZ" dirty="0" smtClean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endParaRPr lang="cs-CZ" dirty="0" smtClean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endParaRPr lang="cs-CZ" dirty="0" smtClean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cs-CZ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Elektronový respirační řetězec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cs-CZ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        Cytochromy </a:t>
            </a:r>
            <a:endParaRPr lang="cs-CZ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cs-CZ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         Mitochondriální </a:t>
            </a:r>
            <a:r>
              <a:rPr lang="cs-CZ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clustery železa se sírou </a:t>
            </a:r>
            <a:r>
              <a:rPr lang="cs-CZ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/>
            </a:r>
            <a:br>
              <a:rPr lang="cs-CZ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</a:br>
            <a:endParaRPr lang="cs-CZ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endParaRPr lang="cs-CZ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endParaRPr lang="cs-CZ" sz="1400" dirty="0" smtClean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endParaRPr lang="cs-CZ" sz="1400" dirty="0" smtClean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endParaRPr lang="cs-CZ" sz="1400" dirty="0" smtClean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endParaRPr lang="cs-CZ" sz="1400" dirty="0" smtClean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endParaRPr lang="cs-CZ" sz="1400" dirty="0" smtClean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endParaRPr lang="cs-CZ" sz="1400" dirty="0" smtClean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pic>
        <p:nvPicPr>
          <p:cNvPr id="6" name="Obrázek 5" descr="Fe-S clustery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567" y="5589240"/>
            <a:ext cx="3384376" cy="828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5364088" y="2691790"/>
            <a:ext cx="19944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Přenos kyslíku</a:t>
            </a:r>
            <a:endParaRPr lang="cs-CZ" sz="2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5236127" y="4108566"/>
            <a:ext cx="28600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Oxidativní fosforylace</a:t>
            </a:r>
          </a:p>
          <a:p>
            <a:r>
              <a:rPr lang="cs-CZ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mitochondriích</a:t>
            </a:r>
            <a:endParaRPr lang="cs-CZ" sz="2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220072" y="1412776"/>
            <a:ext cx="3390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Redoxní enzymatické reakce </a:t>
            </a:r>
            <a:endParaRPr lang="cs-CZ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323528" y="1340768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cs-CZ" sz="12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Ribonukleotidreduktáza, </a:t>
            </a:r>
            <a:r>
              <a:rPr lang="cs-CZ" sz="1200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Prolylhydroxyláza</a:t>
            </a:r>
            <a:r>
              <a:rPr lang="cs-CZ" sz="12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, </a:t>
            </a:r>
            <a:r>
              <a:rPr lang="cs-CZ" sz="1200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Guanylátcykláza</a:t>
            </a:r>
            <a:r>
              <a:rPr lang="cs-CZ" sz="12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,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cs-CZ" sz="12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Cytochrom P450, </a:t>
            </a:r>
            <a:r>
              <a:rPr lang="cs-CZ" sz="1200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Fenylalaninhydroxyláza</a:t>
            </a:r>
            <a:r>
              <a:rPr lang="cs-CZ" sz="12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, </a:t>
            </a:r>
            <a:r>
              <a:rPr lang="cs-CZ" sz="1200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Tyrosinhydroxyláza</a:t>
            </a:r>
            <a:r>
              <a:rPr lang="cs-CZ" sz="12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,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r>
              <a:rPr lang="cs-CZ" sz="1200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atd</a:t>
            </a:r>
            <a:r>
              <a:rPr lang="cs-CZ" sz="12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, </a:t>
            </a:r>
            <a:r>
              <a:rPr lang="cs-CZ" sz="1200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atd</a:t>
            </a:r>
            <a:r>
              <a:rPr lang="cs-CZ" sz="1200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 </a:t>
            </a:r>
            <a:r>
              <a:rPr lang="cs-CZ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rPr>
              <a:t>….</a:t>
            </a:r>
            <a:endParaRPr lang="cs-CZ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3107" y="2622856"/>
            <a:ext cx="1017665" cy="1124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 txBox="1">
            <a:spLocks/>
          </p:cNvSpPr>
          <p:nvPr/>
        </p:nvSpPr>
        <p:spPr>
          <a:xfrm>
            <a:off x="0" y="0"/>
            <a:ext cx="9144000" cy="6926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 smtClean="0">
                <a:latin typeface="Arial" pitchFamily="34" charset="0"/>
                <a:cs typeface="Arial" pitchFamily="34" charset="0"/>
              </a:rPr>
              <a:t>Metabolismus a interní recyklace železa 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6302437" y="1430437"/>
            <a:ext cx="2762295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Tělo obsahuje 3-4 g železa</a:t>
            </a:r>
          </a:p>
          <a:p>
            <a:endParaRPr lang="cs-CZ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1600" b="1" dirty="0" smtClean="0">
                <a:latin typeface="Arial" pitchFamily="34" charset="0"/>
                <a:cs typeface="Arial" pitchFamily="34" charset="0"/>
              </a:rPr>
              <a:t>Denní </a:t>
            </a:r>
            <a:r>
              <a:rPr lang="cs-CZ" sz="1600" b="1" dirty="0" err="1" smtClean="0">
                <a:latin typeface="Arial" pitchFamily="34" charset="0"/>
                <a:cs typeface="Arial" pitchFamily="34" charset="0"/>
              </a:rPr>
              <a:t>resorbce</a:t>
            </a:r>
            <a:r>
              <a:rPr lang="cs-CZ" sz="1600" b="1" dirty="0" smtClean="0">
                <a:latin typeface="Arial" pitchFamily="34" charset="0"/>
                <a:cs typeface="Arial" pitchFamily="34" charset="0"/>
              </a:rPr>
              <a:t> 1-2 mg</a:t>
            </a:r>
            <a:endParaRPr lang="cs-CZ" sz="1600" b="1" dirty="0">
              <a:latin typeface="Arial" pitchFamily="34" charset="0"/>
              <a:cs typeface="Arial" pitchFamily="34" charset="0"/>
            </a:endParaRPr>
          </a:p>
          <a:p>
            <a:endParaRPr lang="cs-CZ" sz="1600" b="1" dirty="0" smtClean="0">
              <a:latin typeface="Arial" pitchFamily="34" charset="0"/>
              <a:cs typeface="Arial" pitchFamily="34" charset="0"/>
            </a:endParaRPr>
          </a:p>
          <a:p>
            <a:endParaRPr lang="cs-CZ" sz="1600" b="1" dirty="0">
              <a:latin typeface="Arial" pitchFamily="34" charset="0"/>
              <a:cs typeface="Arial" pitchFamily="34" charset="0"/>
            </a:endParaRPr>
          </a:p>
          <a:p>
            <a:endParaRPr lang="cs-CZ" sz="1600" b="1" dirty="0" smtClean="0">
              <a:latin typeface="Arial" pitchFamily="34" charset="0"/>
              <a:cs typeface="Arial" pitchFamily="34" charset="0"/>
            </a:endParaRPr>
          </a:p>
          <a:p>
            <a:endParaRPr lang="cs-CZ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1600" b="1" dirty="0" smtClean="0">
                <a:latin typeface="Arial" pitchFamily="34" charset="0"/>
                <a:cs typeface="Arial" pitchFamily="34" charset="0"/>
              </a:rPr>
              <a:t>Transport: </a:t>
            </a:r>
            <a:r>
              <a:rPr lang="cs-CZ" sz="1600" b="1" dirty="0" err="1" smtClean="0">
                <a:latin typeface="Arial" pitchFamily="34" charset="0"/>
                <a:cs typeface="Arial" pitchFamily="34" charset="0"/>
              </a:rPr>
              <a:t>Tranferrin</a:t>
            </a:r>
            <a:r>
              <a:rPr lang="cs-CZ" sz="1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cs-CZ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1600" b="1" dirty="0" smtClean="0">
                <a:latin typeface="Arial" pitchFamily="34" charset="0"/>
                <a:cs typeface="Arial" pitchFamily="34" charset="0"/>
              </a:rPr>
              <a:t> Depo: </a:t>
            </a:r>
            <a:r>
              <a:rPr lang="cs-CZ" sz="1600" b="1" dirty="0" err="1" smtClean="0">
                <a:latin typeface="Arial" pitchFamily="34" charset="0"/>
                <a:cs typeface="Arial" pitchFamily="34" charset="0"/>
              </a:rPr>
              <a:t>Ferritin</a:t>
            </a:r>
            <a:r>
              <a:rPr lang="cs-CZ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cs-CZ" sz="1600" b="1" dirty="0" smtClean="0">
              <a:latin typeface="Arial" pitchFamily="34" charset="0"/>
              <a:cs typeface="Arial" pitchFamily="34" charset="0"/>
            </a:endParaRPr>
          </a:p>
          <a:p>
            <a:endParaRPr lang="cs-CZ" sz="1600" b="1" dirty="0">
              <a:latin typeface="Arial" pitchFamily="34" charset="0"/>
              <a:cs typeface="Arial" pitchFamily="34" charset="0"/>
            </a:endParaRPr>
          </a:p>
          <a:p>
            <a:r>
              <a:rPr lang="cs-CZ" sz="1600" b="1" dirty="0" smtClean="0">
                <a:latin typeface="Arial" pitchFamily="34" charset="0"/>
                <a:cs typeface="Arial" pitchFamily="34" charset="0"/>
              </a:rPr>
              <a:t>  </a:t>
            </a:r>
            <a:endParaRPr lang="cs-CZ" sz="1400" b="1" dirty="0" smtClean="0">
              <a:latin typeface="Arial" pitchFamily="34" charset="0"/>
              <a:cs typeface="Arial" pitchFamily="34" charset="0"/>
            </a:endParaRPr>
          </a:p>
          <a:p>
            <a:endParaRPr lang="cs-CZ" sz="1400" b="1" dirty="0">
              <a:latin typeface="Arial" pitchFamily="34" charset="0"/>
              <a:cs typeface="Arial" pitchFamily="34" charset="0"/>
            </a:endParaRPr>
          </a:p>
          <a:p>
            <a:endParaRPr lang="cs-CZ" sz="1400" b="1" dirty="0" smtClean="0">
              <a:latin typeface="Arial" pitchFamily="34" charset="0"/>
              <a:cs typeface="Arial" pitchFamily="34" charset="0"/>
            </a:endParaRPr>
          </a:p>
          <a:p>
            <a:endParaRPr lang="cs-CZ" sz="1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Skupina 1"/>
          <p:cNvGrpSpPr/>
          <p:nvPr/>
        </p:nvGrpSpPr>
        <p:grpSpPr>
          <a:xfrm>
            <a:off x="109750" y="1016732"/>
            <a:ext cx="6192687" cy="4824536"/>
            <a:chOff x="251520" y="908720"/>
            <a:chExt cx="7128791" cy="5185334"/>
          </a:xfrm>
        </p:grpSpPr>
        <p:grpSp>
          <p:nvGrpSpPr>
            <p:cNvPr id="6" name="Skupina 5"/>
            <p:cNvGrpSpPr/>
            <p:nvPr/>
          </p:nvGrpSpPr>
          <p:grpSpPr>
            <a:xfrm>
              <a:off x="251520" y="908720"/>
              <a:ext cx="7128791" cy="5185334"/>
              <a:chOff x="683568" y="1241376"/>
              <a:chExt cx="7945333" cy="5616624"/>
            </a:xfrm>
          </p:grpSpPr>
          <p:pic>
            <p:nvPicPr>
              <p:cNvPr id="4" name="Obrázek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683568" y="1241376"/>
                <a:ext cx="7945333" cy="5616624"/>
              </a:xfrm>
              <a:prstGeom prst="rect">
                <a:avLst/>
              </a:prstGeom>
            </p:spPr>
          </p:pic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756264" y="3281541"/>
                <a:ext cx="1037582" cy="10316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8" name="Obdélník 7"/>
            <p:cNvSpPr/>
            <p:nvPr/>
          </p:nvSpPr>
          <p:spPr>
            <a:xfrm>
              <a:off x="539552" y="2708920"/>
              <a:ext cx="1296144" cy="432048"/>
            </a:xfrm>
            <a:prstGeom prst="rect">
              <a:avLst/>
            </a:prstGeom>
            <a:solidFill>
              <a:srgbClr val="FFC000">
                <a:alpha val="1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9" name="Obdélník 8"/>
            <p:cNvSpPr/>
            <p:nvPr/>
          </p:nvSpPr>
          <p:spPr>
            <a:xfrm>
              <a:off x="4716016" y="2204864"/>
              <a:ext cx="1584176" cy="432048"/>
            </a:xfrm>
            <a:prstGeom prst="rect">
              <a:avLst/>
            </a:prstGeom>
            <a:solidFill>
              <a:srgbClr val="FFC000">
                <a:alpha val="1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</p:grpSp>
      <p:sp>
        <p:nvSpPr>
          <p:cNvPr id="10" name="TextovéPole 9"/>
          <p:cNvSpPr txBox="1"/>
          <p:nvPr/>
        </p:nvSpPr>
        <p:spPr>
          <a:xfrm>
            <a:off x="251520" y="6488668"/>
            <a:ext cx="20084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err="1" smtClean="0">
                <a:latin typeface="Arial" pitchFamily="34" charset="0"/>
                <a:cs typeface="Arial" pitchFamily="34" charset="0"/>
              </a:rPr>
              <a:t>Cohen</a:t>
            </a:r>
            <a:r>
              <a:rPr lang="cs-CZ" sz="12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cs-CZ" sz="1200" dirty="0" err="1" smtClean="0">
                <a:latin typeface="Arial" pitchFamily="34" charset="0"/>
                <a:cs typeface="Arial" pitchFamily="34" charset="0"/>
              </a:rPr>
              <a:t>Solal</a:t>
            </a:r>
            <a:r>
              <a:rPr lang="cs-CZ" sz="1200" dirty="0" smtClean="0">
                <a:latin typeface="Arial" pitchFamily="34" charset="0"/>
                <a:cs typeface="Arial" pitchFamily="34" charset="0"/>
              </a:rPr>
              <a:t> A, Heart 2010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4676075" y="4443598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Regulace </a:t>
            </a:r>
            <a:r>
              <a:rPr lang="cs-CZ" sz="1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Fe</a:t>
            </a:r>
            <a:r>
              <a:rPr lang="cs-CZ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metabolismu:</a:t>
            </a:r>
          </a:p>
          <a:p>
            <a:endParaRPr lang="cs-CZ" sz="16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sz="20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Hepcidin</a:t>
            </a:r>
            <a:endParaRPr lang="cs-CZ" sz="2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cs-CZ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egulace </a:t>
            </a:r>
            <a:r>
              <a:rPr lang="cs-CZ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na úrovni </a:t>
            </a:r>
            <a:r>
              <a:rPr lang="cs-CZ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exportu </a:t>
            </a:r>
            <a:r>
              <a:rPr lang="cs-CZ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Fe</a:t>
            </a:r>
            <a:r>
              <a:rPr lang="cs-CZ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z buněk</a:t>
            </a:r>
          </a:p>
          <a:p>
            <a:endParaRPr lang="cs-CZ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3851920" y="602616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Iron </a:t>
            </a:r>
            <a:r>
              <a:rPr lang="cs-CZ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overload</a:t>
            </a:r>
            <a:r>
              <a:rPr lang="cs-CZ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nebo zánět: </a:t>
            </a:r>
            <a:endParaRPr lang="cs-CZ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itchFamily="34" charset="0"/>
              </a:rPr>
              <a:t>↑ </a:t>
            </a:r>
            <a:r>
              <a:rPr lang="cs-CZ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itchFamily="34" charset="0"/>
              </a:rPr>
              <a:t>hepcidin</a:t>
            </a:r>
            <a:r>
              <a:rPr lang="cs-CZ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itchFamily="34" charset="0"/>
              </a:rPr>
              <a:t> - ↓ interní recyklace </a:t>
            </a:r>
            <a:r>
              <a:rPr lang="cs-CZ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itchFamily="34" charset="0"/>
              </a:rPr>
              <a:t>Fe</a:t>
            </a:r>
            <a:r>
              <a:rPr lang="cs-CZ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endParaRPr lang="cs-CZ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0" y="0"/>
            <a:ext cx="9144000" cy="7510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000" b="1" dirty="0" smtClean="0">
                <a:latin typeface="Arial" pitchFamily="34" charset="0"/>
                <a:cs typeface="Arial" pitchFamily="34" charset="0"/>
              </a:rPr>
              <a:t>Laboratorní diagnostika deficitu železa (ID) 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395536" y="908720"/>
          <a:ext cx="8424936" cy="54914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978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1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17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036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Arial" pitchFamily="34" charset="0"/>
                          <a:cs typeface="Arial" pitchFamily="34" charset="0"/>
                        </a:rPr>
                        <a:t>parametr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Arial" pitchFamily="34" charset="0"/>
                          <a:cs typeface="Arial" pitchFamily="34" charset="0"/>
                        </a:rPr>
                        <a:t>norma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Arial" pitchFamily="34" charset="0"/>
                          <a:cs typeface="Arial" pitchFamily="34" charset="0"/>
                        </a:rPr>
                        <a:t>Změna</a:t>
                      </a:r>
                      <a:r>
                        <a:rPr lang="cs-CZ" sz="1400" baseline="0" dirty="0" smtClean="0">
                          <a:latin typeface="Arial" pitchFamily="34" charset="0"/>
                          <a:cs typeface="Arial" pitchFamily="34" charset="0"/>
                        </a:rPr>
                        <a:t> při ID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Arial" pitchFamily="34" charset="0"/>
                          <a:cs typeface="Arial" pitchFamily="34" charset="0"/>
                        </a:rPr>
                        <a:t>Interpretace při detekci ID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Arial" pitchFamily="34" charset="0"/>
                          <a:cs typeface="Arial" pitchFamily="34" charset="0"/>
                        </a:rPr>
                        <a:t>Hemoglobin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Arial" pitchFamily="34" charset="0"/>
                          <a:cs typeface="Arial" pitchFamily="34" charset="0"/>
                        </a:rPr>
                        <a:t>120-150 g/L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→</a:t>
                      </a:r>
                      <a:r>
                        <a:rPr lang="cs-CZ" sz="1400" dirty="0" smtClean="0">
                          <a:latin typeface="Arial" pitchFamily="34" charset="0"/>
                          <a:cs typeface="Arial" pitchFamily="34" charset="0"/>
                        </a:rPr>
                        <a:t> nebo 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↓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Arial" pitchFamily="34" charset="0"/>
                          <a:cs typeface="Arial" pitchFamily="34" charset="0"/>
                        </a:rPr>
                        <a:t>nespolehlivý</a:t>
                      </a:r>
                      <a:r>
                        <a:rPr lang="cs-CZ" sz="1400" baseline="0" dirty="0" smtClean="0">
                          <a:latin typeface="Arial" pitchFamily="34" charset="0"/>
                          <a:cs typeface="Arial" pitchFamily="34" charset="0"/>
                        </a:rPr>
                        <a:t> parametr, </a:t>
                      </a:r>
                    </a:p>
                    <a:p>
                      <a:r>
                        <a:rPr lang="cs-CZ" sz="1400" baseline="0" dirty="0" smtClean="0">
                          <a:latin typeface="Arial" pitchFamily="34" charset="0"/>
                          <a:cs typeface="Arial" pitchFamily="34" charset="0"/>
                        </a:rPr>
                        <a:t>může být normální při ID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Arial" pitchFamily="34" charset="0"/>
                          <a:cs typeface="Arial" pitchFamily="34" charset="0"/>
                        </a:rPr>
                        <a:t>MCV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Arial" pitchFamily="34" charset="0"/>
                          <a:cs typeface="Arial" pitchFamily="34" charset="0"/>
                        </a:rPr>
                        <a:t>81-98 </a:t>
                      </a:r>
                      <a:r>
                        <a:rPr lang="cs-CZ" sz="1400" dirty="0" err="1" smtClean="0">
                          <a:latin typeface="Arial" pitchFamily="34" charset="0"/>
                          <a:cs typeface="Arial" pitchFamily="34" charset="0"/>
                        </a:rPr>
                        <a:t>fl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→</a:t>
                      </a:r>
                      <a:r>
                        <a:rPr lang="cs-CZ" sz="1400" dirty="0" smtClean="0">
                          <a:latin typeface="Arial" pitchFamily="34" charset="0"/>
                          <a:cs typeface="Arial" pitchFamily="34" charset="0"/>
                        </a:rPr>
                        <a:t> nebo 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↓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latin typeface="Arial" pitchFamily="34" charset="0"/>
                          <a:cs typeface="Arial" pitchFamily="34" charset="0"/>
                        </a:rPr>
                        <a:t>nespolehlivý</a:t>
                      </a:r>
                      <a:r>
                        <a:rPr lang="cs-CZ" sz="1400" baseline="0" dirty="0" smtClean="0">
                          <a:latin typeface="Arial" pitchFamily="34" charset="0"/>
                          <a:cs typeface="Arial" pitchFamily="34" charset="0"/>
                        </a:rPr>
                        <a:t> parametr,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aseline="0" dirty="0" smtClean="0">
                          <a:latin typeface="Arial" pitchFamily="34" charset="0"/>
                          <a:cs typeface="Arial" pitchFamily="34" charset="0"/>
                        </a:rPr>
                        <a:t>může být normální při ID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Arial" pitchFamily="34" charset="0"/>
                          <a:cs typeface="Arial" pitchFamily="34" charset="0"/>
                        </a:rPr>
                        <a:t>Sérové železo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Arial" pitchFamily="34" charset="0"/>
                          <a:cs typeface="Arial" pitchFamily="34" charset="0"/>
                        </a:rPr>
                        <a:t>10.7 - 28.6 </a:t>
                      </a:r>
                      <a:r>
                        <a:rPr lang="cs-CZ" sz="1400" dirty="0" err="1" smtClean="0">
                          <a:latin typeface="Arial" pitchFamily="34" charset="0"/>
                          <a:cs typeface="Arial" pitchFamily="34" charset="0"/>
                        </a:rPr>
                        <a:t>umol</a:t>
                      </a:r>
                      <a:r>
                        <a:rPr lang="cs-CZ" sz="1400" dirty="0" smtClean="0">
                          <a:latin typeface="Arial" pitchFamily="34" charset="0"/>
                          <a:cs typeface="Arial" pitchFamily="34" charset="0"/>
                        </a:rPr>
                        <a:t>/L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→</a:t>
                      </a:r>
                      <a:r>
                        <a:rPr lang="cs-CZ" sz="1400" dirty="0" smtClean="0">
                          <a:latin typeface="Arial" pitchFamily="34" charset="0"/>
                          <a:cs typeface="Arial" pitchFamily="34" charset="0"/>
                        </a:rPr>
                        <a:t> nebo 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↓</a:t>
                      </a:r>
                    </a:p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Arial" pitchFamily="34" charset="0"/>
                          <a:cs typeface="Arial" pitchFamily="34" charset="0"/>
                        </a:rPr>
                        <a:t>nespolehlivý</a:t>
                      </a:r>
                      <a:r>
                        <a:rPr lang="cs-CZ" sz="1400" baseline="0" dirty="0" smtClean="0">
                          <a:latin typeface="Arial" pitchFamily="34" charset="0"/>
                          <a:cs typeface="Arial" pitchFamily="34" charset="0"/>
                        </a:rPr>
                        <a:t> parametr,</a:t>
                      </a:r>
                    </a:p>
                    <a:p>
                      <a:r>
                        <a:rPr lang="cs-CZ" sz="1400" baseline="0" dirty="0" smtClean="0">
                          <a:latin typeface="Arial" pitchFamily="34" charset="0"/>
                          <a:cs typeface="Arial" pitchFamily="34" charset="0"/>
                        </a:rPr>
                        <a:t>dietní, </a:t>
                      </a:r>
                      <a:r>
                        <a:rPr lang="cs-CZ" sz="1400" baseline="0" dirty="0" err="1" smtClean="0">
                          <a:latin typeface="Arial" pitchFamily="34" charset="0"/>
                          <a:cs typeface="Arial" pitchFamily="34" charset="0"/>
                        </a:rPr>
                        <a:t>diurnální</a:t>
                      </a:r>
                      <a:r>
                        <a:rPr lang="cs-CZ" sz="1400" baseline="0" dirty="0" smtClean="0">
                          <a:latin typeface="Arial" pitchFamily="34" charset="0"/>
                          <a:cs typeface="Arial" pitchFamily="34" charset="0"/>
                        </a:rPr>
                        <a:t> vlivy, klesá při zánětu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Arial" pitchFamily="34" charset="0"/>
                          <a:cs typeface="Arial" pitchFamily="34" charset="0"/>
                        </a:rPr>
                        <a:t>Transferrin </a:t>
                      </a:r>
                    </a:p>
                    <a:p>
                      <a:r>
                        <a:rPr lang="cs-CZ" sz="1400" dirty="0" smtClean="0">
                          <a:latin typeface="Arial" pitchFamily="34" charset="0"/>
                          <a:cs typeface="Arial" pitchFamily="34" charset="0"/>
                        </a:rPr>
                        <a:t>(TIBC)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Arial" pitchFamily="34" charset="0"/>
                          <a:cs typeface="Arial" pitchFamily="34" charset="0"/>
                        </a:rPr>
                        <a:t>1.74 - 3.64  g/L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→</a:t>
                      </a:r>
                      <a:r>
                        <a:rPr lang="cs-CZ" sz="1400" dirty="0" smtClean="0">
                          <a:latin typeface="Arial" pitchFamily="34" charset="0"/>
                          <a:cs typeface="Arial" pitchFamily="34" charset="0"/>
                        </a:rPr>
                        <a:t> nebo </a:t>
                      </a:r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↓</a:t>
                      </a:r>
                      <a:r>
                        <a:rPr lang="cs-CZ" sz="1400" dirty="0" smtClean="0">
                          <a:latin typeface="Arial" pitchFamily="34" charset="0"/>
                          <a:cs typeface="Arial" pitchFamily="34" charset="0"/>
                        </a:rPr>
                        <a:t> nebo ↑</a:t>
                      </a:r>
                      <a:endParaRPr lang="en-US" sz="1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smtClean="0">
                          <a:latin typeface="Arial" pitchFamily="34" charset="0"/>
                          <a:cs typeface="Arial" pitchFamily="34" charset="0"/>
                        </a:rPr>
                        <a:t>nespolehlivý</a:t>
                      </a:r>
                      <a:r>
                        <a:rPr lang="cs-CZ" sz="1400" baseline="0" dirty="0" smtClean="0">
                          <a:latin typeface="Arial" pitchFamily="34" charset="0"/>
                          <a:cs typeface="Arial" pitchFamily="34" charset="0"/>
                        </a:rPr>
                        <a:t> parametr,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aseline="0" dirty="0" smtClean="0">
                          <a:latin typeface="Arial" pitchFamily="34" charset="0"/>
                          <a:cs typeface="Arial" pitchFamily="34" charset="0"/>
                        </a:rPr>
                        <a:t>může být normální při ID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Saturace </a:t>
                      </a:r>
                      <a:r>
                        <a:rPr lang="cs-CZ" sz="1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transferrinu</a:t>
                      </a:r>
                      <a:endParaRPr lang="cs-CZ" sz="1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cs-CZ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cs-CZ" sz="1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Tsat</a:t>
                      </a:r>
                      <a:r>
                        <a:rPr lang="cs-CZ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,%)</a:t>
                      </a:r>
                      <a:endParaRPr lang="en-US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16 – 45 %</a:t>
                      </a:r>
                      <a:endParaRPr lang="en-US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↓</a:t>
                      </a:r>
                      <a:r>
                        <a:rPr lang="cs-CZ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1400" b="1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en-US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= Transferin/sérové</a:t>
                      </a:r>
                      <a:r>
                        <a:rPr lang="cs-CZ" sz="14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železo</a:t>
                      </a:r>
                    </a:p>
                    <a:p>
                      <a:r>
                        <a:rPr lang="cs-CZ" sz="1400" b="1" u="sng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ukazatel mobility </a:t>
                      </a:r>
                      <a:r>
                        <a:rPr lang="cs-CZ" sz="14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železa</a:t>
                      </a:r>
                      <a:endParaRPr lang="en-US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Ferritin</a:t>
                      </a:r>
                      <a:endParaRPr lang="en-US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30 - 400  </a:t>
                      </a:r>
                      <a:r>
                        <a:rPr lang="cs-CZ" sz="1400" b="1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ug</a:t>
                      </a:r>
                      <a:r>
                        <a:rPr lang="cs-CZ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/L</a:t>
                      </a:r>
                      <a:endParaRPr lang="en-US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→</a:t>
                      </a:r>
                      <a:r>
                        <a:rPr lang="cs-CZ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nebo </a:t>
                      </a:r>
                      <a:r>
                        <a:rPr lang="en-US" sz="14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↓</a:t>
                      </a:r>
                    </a:p>
                    <a:p>
                      <a:endParaRPr lang="en-US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b="1" u="sng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Ukazatel zásob</a:t>
                      </a:r>
                      <a:r>
                        <a:rPr lang="cs-CZ" sz="1400" b="1" u="sng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4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železa v RES</a:t>
                      </a:r>
                    </a:p>
                    <a:p>
                      <a:r>
                        <a:rPr lang="cs-CZ" sz="14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ale také:</a:t>
                      </a:r>
                    </a:p>
                    <a:p>
                      <a:r>
                        <a:rPr lang="cs-CZ" sz="14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reaktant akutní fáze (↑ při zánětu)</a:t>
                      </a:r>
                    </a:p>
                    <a:p>
                      <a:r>
                        <a:rPr lang="cs-CZ" sz="14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marker</a:t>
                      </a:r>
                      <a:r>
                        <a:rPr lang="cs-CZ" sz="14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postižení jater (↑ při kongesci)</a:t>
                      </a:r>
                    </a:p>
                    <a:p>
                      <a:endParaRPr lang="cs-CZ" sz="1400" b="1" baseline="0" dirty="0" smtClean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cs-CZ" sz="14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˃ 500 </a:t>
                      </a:r>
                      <a:r>
                        <a:rPr lang="cs-CZ" sz="14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ug</a:t>
                      </a:r>
                      <a:r>
                        <a:rPr lang="cs-CZ" sz="14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/L: přetížení železem</a:t>
                      </a:r>
                    </a:p>
                    <a:p>
                      <a:r>
                        <a:rPr lang="cs-CZ" sz="14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˃ 1000 </a:t>
                      </a:r>
                      <a:r>
                        <a:rPr lang="cs-CZ" sz="1400" b="1" baseline="0" dirty="0" err="1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ug</a:t>
                      </a:r>
                      <a:r>
                        <a:rPr lang="cs-CZ" sz="1400" b="1" baseline="0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/L: hemochromatóza ? </a:t>
                      </a:r>
                      <a:endParaRPr lang="en-US" sz="14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 err="1" smtClean="0">
                          <a:latin typeface="Arial" pitchFamily="34" charset="0"/>
                          <a:cs typeface="Arial" pitchFamily="34" charset="0"/>
                        </a:rPr>
                        <a:t>Solubilní</a:t>
                      </a:r>
                      <a:r>
                        <a:rPr lang="cs-CZ" sz="14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cs-CZ" sz="1400" baseline="0" dirty="0" err="1" smtClean="0">
                          <a:latin typeface="Arial" pitchFamily="34" charset="0"/>
                          <a:cs typeface="Arial" pitchFamily="34" charset="0"/>
                        </a:rPr>
                        <a:t>transferrinový</a:t>
                      </a:r>
                      <a:r>
                        <a:rPr lang="cs-CZ" sz="1400" baseline="0" dirty="0" smtClean="0">
                          <a:latin typeface="Arial" pitchFamily="34" charset="0"/>
                          <a:cs typeface="Arial" pitchFamily="34" charset="0"/>
                        </a:rPr>
                        <a:t> receptor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Arial" pitchFamily="34" charset="0"/>
                          <a:cs typeface="Arial" pitchFamily="34" charset="0"/>
                        </a:rPr>
                        <a:t>2.2 - 5 mg/L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↑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latin typeface="Arial" pitchFamily="34" charset="0"/>
                          <a:cs typeface="Arial" pitchFamily="34" charset="0"/>
                        </a:rPr>
                        <a:t>podpůrný  parametr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5004048" y="6581001"/>
            <a:ext cx="39833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>
                <a:latin typeface="Arial" pitchFamily="34" charset="0"/>
                <a:cs typeface="Arial" pitchFamily="34" charset="0"/>
              </a:rPr>
              <a:t>Podle </a:t>
            </a:r>
            <a:r>
              <a:rPr lang="cs-CZ" sz="1200" dirty="0" err="1" smtClean="0">
                <a:latin typeface="Arial" pitchFamily="34" charset="0"/>
                <a:cs typeface="Arial" pitchFamily="34" charset="0"/>
              </a:rPr>
              <a:t>Anand</a:t>
            </a:r>
            <a:r>
              <a:rPr lang="cs-CZ" sz="1200" dirty="0" smtClean="0">
                <a:latin typeface="Arial" pitchFamily="34" charset="0"/>
                <a:cs typeface="Arial" pitchFamily="34" charset="0"/>
              </a:rPr>
              <a:t> IS, </a:t>
            </a:r>
            <a:r>
              <a:rPr lang="cs-CZ" sz="1200" dirty="0" err="1" smtClean="0">
                <a:latin typeface="Arial" pitchFamily="34" charset="0"/>
                <a:cs typeface="Arial" pitchFamily="34" charset="0"/>
              </a:rPr>
              <a:t>Circ</a:t>
            </a:r>
            <a:r>
              <a:rPr lang="cs-CZ" sz="1200" dirty="0" smtClean="0">
                <a:latin typeface="Arial" pitchFamily="34" charset="0"/>
                <a:cs typeface="Arial" pitchFamily="34" charset="0"/>
              </a:rPr>
              <a:t> 2018; 138: 80-98; normy dle IKEM</a:t>
            </a:r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395536" y="3594300"/>
            <a:ext cx="8424936" cy="2304256"/>
          </a:xfrm>
          <a:prstGeom prst="rect">
            <a:avLst/>
          </a:prstGeom>
          <a:solidFill>
            <a:srgbClr val="FFFF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556792"/>
            <a:ext cx="2351559" cy="250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0" y="0"/>
            <a:ext cx="9144000" cy="7510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b="1" dirty="0" smtClean="0">
                <a:latin typeface="Arial" pitchFamily="34" charset="0"/>
                <a:cs typeface="Arial" pitchFamily="34" charset="0"/>
              </a:rPr>
              <a:t>Absolutní a relativní deficit železa 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5220072" y="2204864"/>
            <a:ext cx="312330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Příčina: vyčerpání zásob </a:t>
            </a:r>
            <a:r>
              <a:rPr lang="cs-CZ" sz="1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Fe</a:t>
            </a:r>
            <a:endParaRPr lang="cs-CZ" sz="16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endParaRPr lang="cs-CZ" sz="16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sz="1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cs-CZ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malnutrice</a:t>
            </a:r>
          </a:p>
          <a:p>
            <a:r>
              <a:rPr lang="cs-CZ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cs-CZ" sz="1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malabsorbce</a:t>
            </a:r>
            <a:r>
              <a:rPr lang="cs-CZ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cs-CZ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cs-CZ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krevní </a:t>
            </a:r>
            <a:r>
              <a:rPr lang="cs-CZ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ztráty</a:t>
            </a:r>
            <a:endParaRPr lang="cs-CZ" sz="14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ovéPole 13"/>
          <p:cNvSpPr txBox="1"/>
          <p:nvPr/>
        </p:nvSpPr>
        <p:spPr>
          <a:xfrm>
            <a:off x="5220072" y="5445224"/>
            <a:ext cx="468052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Příčina: </a:t>
            </a:r>
            <a:endParaRPr lang="cs-CZ" sz="16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porucha </a:t>
            </a:r>
            <a:r>
              <a:rPr lang="cs-CZ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interní recyklace </a:t>
            </a:r>
            <a:r>
              <a:rPr lang="cs-CZ" sz="1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Fe</a:t>
            </a:r>
            <a:r>
              <a:rPr lang="cs-CZ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cs-CZ" sz="1600" b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(zánět, ↑ </a:t>
            </a:r>
            <a:r>
              <a:rPr lang="cs-CZ" sz="14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hepcidin</a:t>
            </a:r>
            <a:r>
              <a:rPr lang="cs-CZ" sz="1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cs-CZ" sz="1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764704"/>
            <a:ext cx="3428088" cy="276272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1" y="764704"/>
            <a:ext cx="2579989" cy="39327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3689648"/>
            <a:ext cx="4337297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bdélník 11"/>
          <p:cNvSpPr/>
          <p:nvPr/>
        </p:nvSpPr>
        <p:spPr>
          <a:xfrm>
            <a:off x="5940152" y="1484784"/>
            <a:ext cx="2952328" cy="432048"/>
          </a:xfrm>
          <a:prstGeom prst="rect">
            <a:avLst/>
          </a:prstGeom>
          <a:solidFill>
            <a:srgbClr val="FF0000">
              <a:alpha val="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4293096"/>
            <a:ext cx="342944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Obdélník 15"/>
          <p:cNvSpPr/>
          <p:nvPr/>
        </p:nvSpPr>
        <p:spPr>
          <a:xfrm>
            <a:off x="5076056" y="4221088"/>
            <a:ext cx="3888432" cy="504056"/>
          </a:xfrm>
          <a:prstGeom prst="rect">
            <a:avLst/>
          </a:prstGeom>
          <a:solidFill>
            <a:srgbClr val="FF0000">
              <a:alpha val="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4" y="3590085"/>
            <a:ext cx="3240360" cy="466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 txBox="1">
            <a:spLocks/>
          </p:cNvSpPr>
          <p:nvPr/>
        </p:nvSpPr>
        <p:spPr>
          <a:xfrm>
            <a:off x="0" y="0"/>
            <a:ext cx="9144000" cy="7510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400" b="1" dirty="0" smtClean="0">
                <a:latin typeface="Arial" pitchFamily="34" charset="0"/>
                <a:cs typeface="Arial" pitchFamily="34" charset="0"/>
              </a:rPr>
              <a:t>Deficit železa u srdečního selhání 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836712"/>
            <a:ext cx="6408712" cy="4550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ovéPole 14"/>
          <p:cNvSpPr txBox="1"/>
          <p:nvPr/>
        </p:nvSpPr>
        <p:spPr>
          <a:xfrm>
            <a:off x="6588224" y="6525344"/>
            <a:ext cx="24192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100" b="1" dirty="0" err="1" smtClean="0">
                <a:latin typeface="Arial" pitchFamily="34" charset="0"/>
                <a:cs typeface="Arial" pitchFamily="34" charset="0"/>
              </a:rPr>
              <a:t>Rocha</a:t>
            </a:r>
            <a:r>
              <a:rPr lang="cs-CZ" sz="1100" b="1" dirty="0" smtClean="0">
                <a:latin typeface="Arial" pitchFamily="34" charset="0"/>
                <a:cs typeface="Arial" pitchFamily="34" charset="0"/>
              </a:rPr>
              <a:t> BM, JACC 2018;71: 782-93</a:t>
            </a:r>
            <a:endParaRPr lang="en-US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323528" y="5517232"/>
            <a:ext cx="81960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dirty="0" smtClean="0">
                <a:latin typeface="Arial" pitchFamily="34" charset="0"/>
                <a:cs typeface="Arial" pitchFamily="34" charset="0"/>
              </a:rPr>
              <a:t>Deficit železa (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ferritin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˂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100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ug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/L 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nebo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ferritin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 100-300 a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Tsat</a:t>
            </a:r>
            <a:r>
              <a:rPr lang="cs-CZ" sz="1600" dirty="0" smtClean="0">
                <a:latin typeface="Arial" pitchFamily="34" charset="0"/>
                <a:cs typeface="Arial" pitchFamily="34" charset="0"/>
              </a:rPr>
              <a:t> ˂ 20%) má 30-50% s </a:t>
            </a:r>
            <a:r>
              <a:rPr lang="cs-CZ" sz="1600" dirty="0" err="1" smtClean="0">
                <a:latin typeface="Arial" pitchFamily="34" charset="0"/>
                <a:cs typeface="Arial" pitchFamily="34" charset="0"/>
              </a:rPr>
              <a:t>ChSS</a:t>
            </a:r>
            <a:endParaRPr lang="cs-CZ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cs-CZ" sz="16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cs-CZ" sz="1600" dirty="0" smtClean="0">
                <a:latin typeface="Arial" pitchFamily="34" charset="0"/>
                <a:cs typeface="Arial" pitchFamily="34" charset="0"/>
              </a:rPr>
              <a:t>u akutně dekompenzovaného srdečního selhání až 70% 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671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cs-CZ" sz="2400" b="1" dirty="0" smtClean="0">
                <a:latin typeface="Arial" pitchFamily="34" charset="0"/>
                <a:cs typeface="Arial" pitchFamily="34" charset="0"/>
              </a:rPr>
              <a:t>Deficit železa u srdečního selhání je spojen s </a:t>
            </a:r>
            <a:br>
              <a:rPr lang="cs-CZ" sz="2400" b="1" dirty="0" smtClean="0">
                <a:latin typeface="Arial" pitchFamily="34" charset="0"/>
                <a:cs typeface="Arial" pitchFamily="34" charset="0"/>
              </a:rPr>
            </a:br>
            <a:r>
              <a:rPr lang="cs-CZ" sz="2400" b="1" dirty="0" smtClean="0">
                <a:latin typeface="Arial" pitchFamily="34" charset="0"/>
                <a:cs typeface="Arial" pitchFamily="34" charset="0"/>
              </a:rPr>
              <a:t>nepříznivou prognózou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Skupina 7"/>
          <p:cNvGrpSpPr/>
          <p:nvPr/>
        </p:nvGrpSpPr>
        <p:grpSpPr>
          <a:xfrm>
            <a:off x="13103" y="1324090"/>
            <a:ext cx="6215081" cy="3905110"/>
            <a:chOff x="2339752" y="1628800"/>
            <a:chExt cx="5609073" cy="362614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39752" y="1628800"/>
              <a:ext cx="5609073" cy="36261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TextovéPole 4"/>
            <p:cNvSpPr txBox="1"/>
            <p:nvPr/>
          </p:nvSpPr>
          <p:spPr>
            <a:xfrm>
              <a:off x="5364088" y="1916832"/>
              <a:ext cx="1736651" cy="3444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4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bez </a:t>
              </a:r>
              <a:r>
                <a:rPr lang="cs-CZ" sz="1400" b="1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sideropénie</a:t>
              </a:r>
              <a:endParaRPr lang="en-US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ovéPole 6"/>
            <p:cNvSpPr txBox="1"/>
            <p:nvPr/>
          </p:nvSpPr>
          <p:spPr>
            <a:xfrm>
              <a:off x="3923928" y="3068960"/>
              <a:ext cx="1624281" cy="3444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14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se </a:t>
              </a:r>
              <a:r>
                <a:rPr lang="cs-CZ" sz="1400" b="1" dirty="0" err="1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sideropénií</a:t>
              </a:r>
              <a:r>
                <a:rPr lang="cs-CZ" sz="14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sz="1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" name="TextovéPole 8"/>
          <p:cNvSpPr txBox="1"/>
          <p:nvPr/>
        </p:nvSpPr>
        <p:spPr>
          <a:xfrm>
            <a:off x="5868144" y="980728"/>
            <a:ext cx="38519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Deficit železa:</a:t>
            </a:r>
          </a:p>
          <a:p>
            <a:endParaRPr lang="cs-CZ" i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vyšší mortalita a </a:t>
            </a:r>
            <a:r>
              <a:rPr lang="cs-CZ" i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symtomy</a:t>
            </a:r>
            <a:endParaRPr lang="cs-CZ" i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cs-CZ" i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 po adjustaci na anémii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4653136"/>
            <a:ext cx="2686050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ovéPole 15"/>
          <p:cNvSpPr txBox="1"/>
          <p:nvPr/>
        </p:nvSpPr>
        <p:spPr>
          <a:xfrm>
            <a:off x="251520" y="5589240"/>
            <a:ext cx="90730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Korekce anemie </a:t>
            </a:r>
            <a:r>
              <a:rPr lang="cs-CZ" sz="1600" u="sng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nezlepšila</a:t>
            </a:r>
            <a:r>
              <a:rPr lang="cs-CZ" sz="1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prognózu </a:t>
            </a:r>
            <a:r>
              <a:rPr lang="cs-CZ" sz="16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ChSS</a:t>
            </a:r>
            <a:r>
              <a:rPr lang="cs-CZ" sz="1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, ale vedla k vyššímu výskytu TEN</a:t>
            </a:r>
          </a:p>
          <a:p>
            <a:r>
              <a:rPr lang="cs-CZ" sz="14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                      </a:t>
            </a:r>
          </a:p>
          <a:p>
            <a:r>
              <a:rPr lang="cs-CZ" sz="14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RED-HF trial, </a:t>
            </a:r>
            <a:r>
              <a:rPr lang="cs-CZ" sz="1400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Swedberg</a:t>
            </a:r>
            <a:r>
              <a:rPr lang="cs-CZ" sz="14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NEJM 2013; 368:1210-9</a:t>
            </a:r>
          </a:p>
          <a:p>
            <a:endParaRPr lang="cs-CZ" sz="16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Korekce deficitu železa je asi důležitější cíl terapie než korekce anémie</a:t>
            </a:r>
          </a:p>
          <a:p>
            <a:r>
              <a:rPr lang="cs-CZ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cs-CZ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cs-CZ" sz="14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cs-CZ" sz="1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cs-CZ" sz="14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70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0"/>
            <a:ext cx="9144000" cy="908720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63289" y="188640"/>
            <a:ext cx="92768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cs-CZ" sz="2400" b="1" dirty="0" smtClean="0">
                <a:solidFill>
                  <a:srgbClr val="DADADA">
                    <a:lumMod val="10000"/>
                  </a:srgbClr>
                </a:solidFill>
                <a:latin typeface="Arial" charset="0"/>
              </a:rPr>
              <a:t>Důsledek deficitu </a:t>
            </a:r>
            <a:r>
              <a:rPr lang="cs-CZ" sz="2400" b="1" dirty="0" err="1" smtClean="0">
                <a:solidFill>
                  <a:srgbClr val="DADADA">
                    <a:lumMod val="10000"/>
                  </a:srgbClr>
                </a:solidFill>
                <a:latin typeface="Arial" charset="0"/>
              </a:rPr>
              <a:t>Fe</a:t>
            </a:r>
            <a:r>
              <a:rPr lang="cs-CZ" sz="2400" b="1" dirty="0" smtClean="0">
                <a:solidFill>
                  <a:srgbClr val="DADADA">
                    <a:lumMod val="10000"/>
                  </a:srgbClr>
                </a:solidFill>
                <a:latin typeface="Arial" charset="0"/>
              </a:rPr>
              <a:t> v myokardu: mitochondriální dysfunkce </a:t>
            </a:r>
            <a:endParaRPr lang="en-US" sz="2400" b="1" dirty="0">
              <a:solidFill>
                <a:srgbClr val="DADADA">
                  <a:lumMod val="10000"/>
                </a:srgbClr>
              </a:solidFill>
              <a:latin typeface="Arial" charset="0"/>
            </a:endParaRPr>
          </a:p>
        </p:txBody>
      </p:sp>
      <p:sp>
        <p:nvSpPr>
          <p:cNvPr id="13" name="TextovéPole 12"/>
          <p:cNvSpPr txBox="1"/>
          <p:nvPr/>
        </p:nvSpPr>
        <p:spPr>
          <a:xfrm>
            <a:off x="1619672" y="3501008"/>
            <a:ext cx="2509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cs-CZ" sz="1200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dolní </a:t>
            </a:r>
            <a:r>
              <a:rPr lang="cs-CZ" sz="1200" dirty="0" err="1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tercil</a:t>
            </a:r>
            <a:r>
              <a:rPr lang="cs-CZ" sz="1200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 distribuce železa </a:t>
            </a:r>
          </a:p>
          <a:p>
            <a:pPr algn="ctr">
              <a:defRPr/>
            </a:pPr>
            <a:r>
              <a:rPr lang="cs-CZ" sz="1200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= MID (</a:t>
            </a:r>
            <a:r>
              <a:rPr lang="cs-CZ" sz="1200" dirty="0" err="1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myocardial</a:t>
            </a:r>
            <a:r>
              <a:rPr lang="cs-CZ" sz="1200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 iron </a:t>
            </a:r>
            <a:r>
              <a:rPr lang="cs-CZ" sz="1200" dirty="0" err="1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deficiency</a:t>
            </a:r>
            <a:r>
              <a:rPr lang="cs-CZ" sz="1200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1200" dirty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délník 16"/>
          <p:cNvSpPr/>
          <p:nvPr/>
        </p:nvSpPr>
        <p:spPr>
          <a:xfrm>
            <a:off x="6444208" y="1124744"/>
            <a:ext cx="2699792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1100" dirty="0" err="1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Explantovaná</a:t>
            </a:r>
            <a:r>
              <a:rPr lang="cs-CZ" sz="1100" dirty="0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1100" dirty="0" err="1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myokardiální</a:t>
            </a:r>
            <a:r>
              <a:rPr lang="cs-CZ" sz="1100" dirty="0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tkáň </a:t>
            </a:r>
          </a:p>
          <a:p>
            <a:pPr>
              <a:defRPr/>
            </a:pPr>
            <a:r>
              <a:rPr lang="cs-CZ" sz="1100" dirty="0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levé komory u 91 konsekutivních pacientů s pokročilým </a:t>
            </a:r>
            <a:r>
              <a:rPr lang="cs-CZ" sz="1100" dirty="0" err="1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ChSS</a:t>
            </a:r>
            <a:r>
              <a:rPr lang="cs-CZ" sz="1100" dirty="0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 podstupující </a:t>
            </a:r>
            <a:r>
              <a:rPr lang="cs-CZ" sz="1100" dirty="0" err="1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Tx</a:t>
            </a:r>
            <a:r>
              <a:rPr lang="cs-CZ" sz="1100" dirty="0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srdce a u 38 orgánových dárců bez </a:t>
            </a:r>
            <a:r>
              <a:rPr lang="cs-CZ" sz="1100" dirty="0" err="1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ChSS</a:t>
            </a:r>
            <a:r>
              <a:rPr lang="cs-CZ" sz="1100" dirty="0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>
              <a:defRPr/>
            </a:pPr>
            <a:endParaRPr lang="cs-CZ" sz="1100" dirty="0" smtClean="0">
              <a:solidFill>
                <a:srgbClr val="2B5481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cs-CZ" sz="1100" dirty="0" err="1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Fe</a:t>
            </a:r>
            <a:r>
              <a:rPr lang="cs-CZ" sz="1100" dirty="0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v myokardu: </a:t>
            </a:r>
          </a:p>
          <a:p>
            <a:pPr>
              <a:defRPr/>
            </a:pPr>
            <a:r>
              <a:rPr lang="cs-CZ" sz="1100" dirty="0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IC-hmotnostní spektrometrie. </a:t>
            </a:r>
          </a:p>
          <a:p>
            <a:pPr>
              <a:defRPr/>
            </a:pPr>
            <a:endParaRPr lang="cs-CZ" sz="1100" dirty="0" smtClean="0">
              <a:solidFill>
                <a:srgbClr val="2B5481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cs-CZ" sz="1100" dirty="0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Funkce mitochondrií: </a:t>
            </a:r>
          </a:p>
          <a:p>
            <a:pPr>
              <a:defRPr/>
            </a:pPr>
            <a:r>
              <a:rPr lang="cs-CZ" sz="1100" dirty="0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respirometrie (</a:t>
            </a:r>
            <a:r>
              <a:rPr lang="cs-CZ" sz="1100" dirty="0" err="1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Oroboros</a:t>
            </a:r>
            <a:r>
              <a:rPr lang="cs-CZ" sz="1100" dirty="0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1100" dirty="0" err="1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Oxygraph</a:t>
            </a:r>
            <a:r>
              <a:rPr lang="cs-CZ" sz="1100" dirty="0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), stanovení aktivit (spektrofotometrie) a kvantity (Western </a:t>
            </a:r>
            <a:r>
              <a:rPr lang="cs-CZ" sz="1100" dirty="0" err="1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blot</a:t>
            </a:r>
            <a:r>
              <a:rPr lang="cs-CZ" sz="1100" dirty="0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) enzymů citrátového cyklu a respiračního řetězce (komplex I-V) a </a:t>
            </a:r>
            <a:r>
              <a:rPr lang="cs-CZ" sz="1100" dirty="0" err="1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antikoxidačních</a:t>
            </a:r>
            <a:r>
              <a:rPr lang="cs-CZ" sz="1100" dirty="0" smtClean="0">
                <a:solidFill>
                  <a:srgbClr val="2B5481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enzymů.</a:t>
            </a:r>
            <a:endParaRPr lang="cs-CZ" sz="1100" dirty="0">
              <a:solidFill>
                <a:srgbClr val="2B5481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5868144" y="6611779"/>
            <a:ext cx="298030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900" b="1" dirty="0" smtClean="0">
                <a:solidFill>
                  <a:srgbClr val="00336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Melenovsky V Eur J Heart </a:t>
            </a:r>
            <a:r>
              <a:rPr lang="cs-CZ" sz="900" b="1" dirty="0" err="1" smtClean="0">
                <a:solidFill>
                  <a:srgbClr val="00336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Fail</a:t>
            </a:r>
            <a:r>
              <a:rPr lang="cs-CZ" sz="900" b="1" dirty="0" smtClean="0">
                <a:solidFill>
                  <a:srgbClr val="003366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. 2017;19(4):522-530  </a:t>
            </a:r>
            <a:endParaRPr lang="cs-CZ" sz="900" b="1" dirty="0">
              <a:solidFill>
                <a:srgbClr val="003366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2" name="Skupina 21"/>
          <p:cNvGrpSpPr/>
          <p:nvPr/>
        </p:nvGrpSpPr>
        <p:grpSpPr>
          <a:xfrm>
            <a:off x="107504" y="4221088"/>
            <a:ext cx="8882699" cy="1943605"/>
            <a:chOff x="107504" y="4221088"/>
            <a:chExt cx="8882699" cy="1943605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652120" y="4365104"/>
              <a:ext cx="3338083" cy="17277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1" name="Skupina 20"/>
            <p:cNvGrpSpPr/>
            <p:nvPr/>
          </p:nvGrpSpPr>
          <p:grpSpPr>
            <a:xfrm>
              <a:off x="107504" y="4221088"/>
              <a:ext cx="5832648" cy="1943605"/>
              <a:chOff x="251520" y="4293096"/>
              <a:chExt cx="5832648" cy="1943605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51520" y="4365104"/>
                <a:ext cx="5099981" cy="18715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" name="Obdélník 14"/>
              <p:cNvSpPr/>
              <p:nvPr/>
            </p:nvSpPr>
            <p:spPr>
              <a:xfrm>
                <a:off x="5796136" y="4437112"/>
                <a:ext cx="288032" cy="28803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bdélník 15"/>
              <p:cNvSpPr/>
              <p:nvPr/>
            </p:nvSpPr>
            <p:spPr>
              <a:xfrm>
                <a:off x="323528" y="4293096"/>
                <a:ext cx="288032" cy="28803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0" name="Skupina 19"/>
          <p:cNvGrpSpPr/>
          <p:nvPr/>
        </p:nvGrpSpPr>
        <p:grpSpPr>
          <a:xfrm>
            <a:off x="179512" y="956665"/>
            <a:ext cx="5903084" cy="2558089"/>
            <a:chOff x="179512" y="956665"/>
            <a:chExt cx="5903084" cy="2558089"/>
          </a:xfrm>
        </p:grpSpPr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67744" y="980728"/>
              <a:ext cx="2237036" cy="2403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355976" y="1484784"/>
              <a:ext cx="1726620" cy="1747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9" name="Skupina 18"/>
            <p:cNvGrpSpPr/>
            <p:nvPr/>
          </p:nvGrpSpPr>
          <p:grpSpPr>
            <a:xfrm>
              <a:off x="179512" y="956665"/>
              <a:ext cx="2376860" cy="2558089"/>
              <a:chOff x="179512" y="956665"/>
              <a:chExt cx="2376860" cy="2558089"/>
            </a:xfrm>
          </p:grpSpPr>
          <p:pic>
            <p:nvPicPr>
              <p:cNvPr id="3076" name="Picture 4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179512" y="980728"/>
                <a:ext cx="2376860" cy="25340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" name="Obdélník 17"/>
              <p:cNvSpPr/>
              <p:nvPr/>
            </p:nvSpPr>
            <p:spPr>
              <a:xfrm>
                <a:off x="251520" y="956665"/>
                <a:ext cx="288032" cy="28803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3" name="TextovéPole 22"/>
          <p:cNvSpPr txBox="1"/>
          <p:nvPr/>
        </p:nvSpPr>
        <p:spPr>
          <a:xfrm>
            <a:off x="498808" y="6237312"/>
            <a:ext cx="24465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cs-CZ" sz="1200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snížená funkce citrátového cyklu </a:t>
            </a:r>
          </a:p>
          <a:p>
            <a:pPr algn="ctr">
              <a:defRPr/>
            </a:pPr>
            <a:r>
              <a:rPr lang="cs-CZ" sz="1200" dirty="0" smtClean="0">
                <a:solidFill>
                  <a:srgbClr val="DADADA">
                    <a:lumMod val="10000"/>
                  </a:srgbClr>
                </a:solidFill>
                <a:latin typeface="Arial" pitchFamily="34" charset="0"/>
                <a:cs typeface="Arial" pitchFamily="34" charset="0"/>
              </a:rPr>
              <a:t>snížená obrana proti ROS </a:t>
            </a:r>
            <a:endParaRPr lang="en-US" sz="1200" dirty="0">
              <a:solidFill>
                <a:srgbClr val="DADADA">
                  <a:lumMod val="1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84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xtured">
  <a:themeElements>
    <a:clrScheme name="Textured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ed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ed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4022</TotalTime>
  <Words>1150</Words>
  <Application>Microsoft Office PowerPoint</Application>
  <PresentationFormat>Předvádění na obrazovce (4:3)</PresentationFormat>
  <Paragraphs>261</Paragraphs>
  <Slides>20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20</vt:i4>
      </vt:variant>
    </vt:vector>
  </HeadingPairs>
  <TitlesOfParts>
    <vt:vector size="27" baseType="lpstr">
      <vt:lpstr>Arial</vt:lpstr>
      <vt:lpstr>Calibri</vt:lpstr>
      <vt:lpstr>Tahoma</vt:lpstr>
      <vt:lpstr>Wingdings</vt:lpstr>
      <vt:lpstr>Motiv sady Office</vt:lpstr>
      <vt:lpstr>Textured</vt:lpstr>
      <vt:lpstr>1_Motiv sady Office</vt:lpstr>
      <vt:lpstr> Deficit železa u chronického srdečního selhání:  příčiny, důsledky a léčba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Deficit železa u srdečního selhání je spojen s  nepříznivou prognózou</vt:lpstr>
      <vt:lpstr>Prezentace aplikace PowerPoint</vt:lpstr>
      <vt:lpstr>Prezentace aplikace PowerPoint</vt:lpstr>
      <vt:lpstr>Příznivý efekt i.v. železa (FCM, Ferinject) na symptomy</vt:lpstr>
      <vt:lpstr>ESC HF gulidelines 2016</vt:lpstr>
      <vt:lpstr>Prezentace aplikace PowerPoint</vt:lpstr>
      <vt:lpstr>Prezentace aplikace PowerPoint</vt:lpstr>
      <vt:lpstr>Preparáty železa pro i.v. léčbu  </vt:lpstr>
      <vt:lpstr>Jak léčit deficit železa u ChSS pomocí iv preparátů  ? 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doc. MUDr. Vojtěch Melenovský, CSc.</dc:creator>
  <cp:lastModifiedBy>doc. MUDr. Vojtěch Melenovský, CSc.</cp:lastModifiedBy>
  <cp:revision>111</cp:revision>
  <dcterms:created xsi:type="dcterms:W3CDTF">2017-04-13T15:06:21Z</dcterms:created>
  <dcterms:modified xsi:type="dcterms:W3CDTF">2018-11-27T14:03:19Z</dcterms:modified>
</cp:coreProperties>
</file>