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56" r:id="rId2"/>
    <p:sldMasterId id="2147483768" r:id="rId3"/>
    <p:sldMasterId id="2147483780" r:id="rId4"/>
    <p:sldMasterId id="2147483796" r:id="rId5"/>
  </p:sldMasterIdLst>
  <p:notesMasterIdLst>
    <p:notesMasterId r:id="rId37"/>
  </p:notesMasterIdLst>
  <p:sldIdLst>
    <p:sldId id="277" r:id="rId6"/>
    <p:sldId id="257" r:id="rId7"/>
    <p:sldId id="338" r:id="rId8"/>
    <p:sldId id="530" r:id="rId9"/>
    <p:sldId id="264" r:id="rId10"/>
    <p:sldId id="316" r:id="rId11"/>
    <p:sldId id="267" r:id="rId12"/>
    <p:sldId id="265" r:id="rId13"/>
    <p:sldId id="2085" r:id="rId14"/>
    <p:sldId id="2080" r:id="rId15"/>
    <p:sldId id="532" r:id="rId16"/>
    <p:sldId id="533" r:id="rId17"/>
    <p:sldId id="535" r:id="rId18"/>
    <p:sldId id="2081" r:id="rId19"/>
    <p:sldId id="292" r:id="rId20"/>
    <p:sldId id="293" r:id="rId21"/>
    <p:sldId id="290" r:id="rId22"/>
    <p:sldId id="291" r:id="rId23"/>
    <p:sldId id="565" r:id="rId24"/>
    <p:sldId id="269" r:id="rId25"/>
    <p:sldId id="2082" r:id="rId26"/>
    <p:sldId id="457" r:id="rId27"/>
    <p:sldId id="538" r:id="rId28"/>
    <p:sldId id="560" r:id="rId29"/>
    <p:sldId id="339" r:id="rId30"/>
    <p:sldId id="2083" r:id="rId31"/>
    <p:sldId id="463" r:id="rId32"/>
    <p:sldId id="440" r:id="rId33"/>
    <p:sldId id="443" r:id="rId34"/>
    <p:sldId id="2084" r:id="rId35"/>
    <p:sldId id="276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6F5"/>
    <a:srgbClr val="EE343B"/>
    <a:srgbClr val="000000"/>
    <a:srgbClr val="F94F57"/>
    <a:srgbClr val="5E58F4"/>
    <a:srgbClr val="5059D1"/>
    <a:srgbClr val="1E4784"/>
    <a:srgbClr val="4B4D4E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53" autoAdjust="0"/>
  </p:normalViewPr>
  <p:slideViewPr>
    <p:cSldViewPr>
      <p:cViewPr varScale="1">
        <p:scale>
          <a:sx n="75" d="100"/>
          <a:sy n="75" d="100"/>
        </p:scale>
        <p:origin x="53" y="2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6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4175807526722804E-2"/>
          <c:y val="2.9911732357926105E-2"/>
          <c:w val="0.70347394540942931"/>
          <c:h val="0.822274881516587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 min/wk</c:v>
                </c:pt>
              </c:strCache>
            </c:strRef>
          </c:tx>
          <c:spPr>
            <a:solidFill>
              <a:schemeClr val="accent1"/>
            </a:solidFill>
            <a:ln w="12806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561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15" b="1" i="0" u="none" strike="noStrike" baseline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/>
                    <a:cs typeface="Times New Roman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&lt; 2.5</c:v>
                </c:pt>
                <c:pt idx="1">
                  <c:v>2.6-10</c:v>
                </c:pt>
                <c:pt idx="2">
                  <c:v>&gt;10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</c:v>
                </c:pt>
                <c:pt idx="1">
                  <c:v>0.7</c:v>
                </c:pt>
                <c:pt idx="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69-449A-93F8-56C9BF064AC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1-100 min/wk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806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561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15" b="1" i="0" u="none" strike="noStrike" baseline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/>
                    <a:cs typeface="Times New Roman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&lt; 2.5</c:v>
                </c:pt>
                <c:pt idx="1">
                  <c:v>2.6-10</c:v>
                </c:pt>
                <c:pt idx="2">
                  <c:v>&gt;10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0.78</c:v>
                </c:pt>
                <c:pt idx="1">
                  <c:v>0.72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69-449A-93F8-56C9BF064AC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&gt;100 min/wk</c:v>
                </c:pt>
              </c:strCache>
            </c:strRef>
          </c:tx>
          <c:spPr>
            <a:solidFill>
              <a:srgbClr val="CCE6F5"/>
            </a:solidFill>
            <a:ln w="12806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5612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15" b="1" i="0" u="none" strike="noStrike" baseline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/>
                    <a:cs typeface="Times New Roman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&lt; 2.5</c:v>
                </c:pt>
                <c:pt idx="1">
                  <c:v>2.6-10</c:v>
                </c:pt>
                <c:pt idx="2">
                  <c:v>&gt;10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0.71</c:v>
                </c:pt>
                <c:pt idx="1">
                  <c:v>0.49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69-449A-93F8-56C9BF064A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571153712"/>
        <c:axId val="1"/>
        <c:axId val="0"/>
      </c:bar3DChart>
      <c:catAx>
        <c:axId val="157115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2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5" b="1" i="0" u="none" strike="noStrike" baseline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Times New Roman"/>
              </a:defRPr>
            </a:pPr>
            <a:endParaRPr lang="cs-CZ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20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2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5" b="1" i="0" u="none" strike="noStrike" baseline="0">
                <a:solidFill>
                  <a:schemeClr val="tx1"/>
                </a:solidFill>
                <a:latin typeface="Arial" panose="020B0604020202020204" pitchFamily="34" charset="0"/>
                <a:ea typeface="Times New Roman"/>
                <a:cs typeface="Times New Roman"/>
              </a:defRPr>
            </a:pPr>
            <a:endParaRPr lang="cs-CZ"/>
          </a:p>
        </c:txPr>
        <c:crossAx val="1571153712"/>
        <c:crosses val="autoZero"/>
        <c:crossBetween val="between"/>
      </c:valAx>
      <c:spPr>
        <a:noFill/>
        <a:ln w="25612">
          <a:noFill/>
        </a:ln>
      </c:spPr>
    </c:plotArea>
    <c:legend>
      <c:legendPos val="r"/>
      <c:layout>
        <c:manualLayout>
          <c:xMode val="edge"/>
          <c:yMode val="edge"/>
          <c:x val="0.77915632754342434"/>
          <c:y val="0.38151658767772512"/>
          <c:w val="0.21588089330024815"/>
          <c:h val="0.23696682464454977"/>
        </c:manualLayout>
      </c:layout>
      <c:overlay val="0"/>
      <c:spPr>
        <a:noFill/>
        <a:ln w="3201">
          <a:solidFill>
            <a:schemeClr val="tx1"/>
          </a:solidFill>
          <a:prstDash val="solid"/>
        </a:ln>
      </c:spPr>
      <c:txPr>
        <a:bodyPr/>
        <a:lstStyle/>
        <a:p>
          <a:pPr>
            <a:defRPr sz="1669" b="1" i="0" u="none" strike="noStrike" baseline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Times New Roman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1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</a:rPr>
              <a:t>Log</a:t>
            </a:r>
            <a:r>
              <a:rPr lang="en-US" sz="2000" b="1" baseline="-25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(CAC +1)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Log2(CAC +1)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List1!$A$2:$A$4</c:f>
              <c:strCache>
                <c:ptCount val="3"/>
                <c:pt idx="0">
                  <c:v>Maratonci</c:v>
                </c:pt>
                <c:pt idx="1">
                  <c:v>Kontroly srovnatelné věkem</c:v>
                </c:pt>
                <c:pt idx="2">
                  <c:v>Kontroly srovnatelné rizikovými faktory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4.9000000000000004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2-49BB-BD31-B048DADC9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687272"/>
        <c:axId val="384679824"/>
      </c:barChart>
      <c:catAx>
        <c:axId val="384687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4679824"/>
        <c:crosses val="autoZero"/>
        <c:auto val="1"/>
        <c:lblAlgn val="ctr"/>
        <c:lblOffset val="100"/>
        <c:noMultiLvlLbl val="0"/>
      </c:catAx>
      <c:valAx>
        <c:axId val="38467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4687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0.71197</cdr:x>
      <cdr:y>0.21457</cdr:y>
    </cdr:from>
    <cdr:to>
      <cdr:x>0.90587</cdr:x>
      <cdr:y>0.52732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357562" y="6273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dirty="0"/>
            <a:t>P&lt;0,02 vs. M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EAAC9-05FB-40CF-882F-CC2C1E390202}" type="datetimeFigureOut">
              <a:rPr lang="ro-RO" smtClean="0"/>
              <a:t>02.09.2021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A49F7-6642-4612-B3FC-A5CF6697073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3705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cs-CZ" b="1">
                <a:latin typeface="Arial" panose="020B0604020202020204" pitchFamily="34" charset="0"/>
                <a:cs typeface="Arial" panose="020B0604020202020204" pitchFamily="34" charset="0"/>
              </a:rPr>
              <a:t>Figure 2. </a:t>
            </a:r>
            <a:r>
              <a:rPr lang="en-US" altLang="cs-CZ">
                <a:latin typeface="Arial" panose="020B0604020202020204" pitchFamily="34" charset="0"/>
                <a:cs typeface="Arial" panose="020B0604020202020204" pitchFamily="34" charset="0"/>
              </a:rPr>
              <a:t>Adjusted all-cause mortality hazard ratio for people engaging in low-volume physical activity compared with inactive people. There was significantly lower risk of all-cause mortality, regardless of sex, age, self-reported health, hypertension, or cardiovascular disease risk. Hazard ratios (HRs) are relative to health outcomes in the inactive group. From Wen et al.&lt;sup&gt;53&lt;/sup&gt; with permission from Elsevier.
</a:t>
            </a: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30ABD60-E644-4DF6-8354-7F88D6DD2E06}" type="slidenum">
              <a:rPr lang="en-US" altLang="cs-CZ" sz="1200"/>
              <a:pPr algn="r" eaLnBrk="1" hangingPunct="1"/>
              <a:t>3</a:t>
            </a:fld>
            <a:endParaRPr lang="en-US" altLang="cs-CZ" sz="1200"/>
          </a:p>
        </p:txBody>
      </p:sp>
    </p:spTree>
    <p:extLst>
      <p:ext uri="{BB962C8B-B14F-4D97-AF65-F5344CB8AC3E}">
        <p14:creationId xmlns:p14="http://schemas.microsoft.com/office/powerpoint/2010/main" val="41552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78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01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D66BCE0-B909-4290-80F1-6101F09A33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986817E-5D7D-48B8-BF4A-BFFD77B74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2132722"/>
            <a:ext cx="6172200" cy="158865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>
                <a:solidFill>
                  <a:srgbClr val="29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  <a:br>
              <a:rPr lang="cs-CZ" dirty="0"/>
            </a:br>
            <a:r>
              <a:rPr lang="cs-CZ" dirty="0"/>
              <a:t>UPRAVIT</a:t>
            </a:r>
          </a:p>
        </p:txBody>
      </p:sp>
    </p:spTree>
    <p:extLst>
      <p:ext uri="{BB962C8B-B14F-4D97-AF65-F5344CB8AC3E}">
        <p14:creationId xmlns:p14="http://schemas.microsoft.com/office/powerpoint/2010/main" val="2399005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391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" y="5920789"/>
            <a:ext cx="1711845" cy="9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36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687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41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232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775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5" y="0"/>
            <a:ext cx="2125879" cy="9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1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51315"/>
            <a:ext cx="10515600" cy="38256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06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320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475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64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196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600" y="1382796"/>
            <a:ext cx="11032784" cy="4703679"/>
          </a:xfrm>
        </p:spPr>
        <p:txBody>
          <a:bodyPr lIns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00150" indent="-2857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indent="0" algn="ctr">
              <a:buNone/>
              <a:defRPr>
                <a:solidFill>
                  <a:srgbClr val="07061C"/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 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 Third level</a:t>
            </a:r>
          </a:p>
          <a:p>
            <a:pPr lvl="3"/>
            <a:r>
              <a:rPr lang="en-GB" dirty="0"/>
              <a:t> 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85601" y="6143626"/>
            <a:ext cx="10973489" cy="581025"/>
          </a:xfrm>
        </p:spPr>
        <p:txBody>
          <a:bodyPr lIns="0" anchor="b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notes style</a:t>
            </a:r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76000" y="1165152"/>
            <a:ext cx="11040000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tx2"/>
                </a:gs>
                <a:gs pos="50000">
                  <a:srgbClr val="016BB6"/>
                </a:gs>
                <a:gs pos="100000">
                  <a:schemeClr val="tx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75733" y="256709"/>
            <a:ext cx="11042651" cy="77423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2800" b="1" dirty="0">
                <a:solidFill>
                  <a:schemeClr val="tx1"/>
                </a:solidFill>
                <a:ea typeface="+mn-ea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/>
            </a:pPr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80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90">
          <p15:clr>
            <a:srgbClr val="FBAE40"/>
          </p15:clr>
        </p15:guide>
        <p15:guide id="2" pos="363">
          <p15:clr>
            <a:srgbClr val="FBAE40"/>
          </p15:clr>
        </p15:guide>
        <p15:guide id="3" pos="7319">
          <p15:clr>
            <a:srgbClr val="FBAE40"/>
          </p15:clr>
        </p15:guide>
        <p15:guide id="4" orient="horz" pos="864">
          <p15:clr>
            <a:srgbClr val="FBAE40"/>
          </p15:clr>
        </p15:guide>
        <p15:guide id="5" orient="horz" pos="3834">
          <p15:clr>
            <a:srgbClr val="FBAE40"/>
          </p15:clr>
        </p15:guide>
        <p15:guide id="6" pos="3832">
          <p15:clr>
            <a:srgbClr val="FBAE40"/>
          </p15:clr>
        </p15:guide>
        <p15:guide id="7" orient="horz" pos="59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2DF800C-B454-458D-9A80-A70F1355F5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85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20DF0C-2AB8-4806-A5A9-6322419CF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54D543-1CA2-49A5-AD09-C31D0640634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8ECE4A-5CF4-4A85-AF8A-521BC388F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913191-2892-476C-8A9A-5721DC16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6B1ACF-69DE-4153-9585-CC3F65ABE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95E70F-837A-4DB9-9B1D-D8BA79B3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1D8A02D-470E-496D-B888-8E7EF83B2D1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45874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CB0BA-638A-4C02-A245-44436718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47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B0D3C0-11E9-408D-9D9A-A25A6A8E86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65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7BCE394-7BFC-4BB6-8B7E-3E566E25EB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61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077C9EF-7D20-4D89-8114-508B05EE15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88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F5D2753-9A5D-40CE-A163-0FB251051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8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E6E7DB-53FB-436C-8A63-B74E9F506E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4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B895E0B-B6F2-4D8A-9A9D-E62FF586F2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1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8926A91-A990-4793-8C80-EA78FAC7D1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03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FB033CE-26E6-4A3A-A6B7-F99A17283A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31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9D55F88-4EB9-4E0A-82BB-8960C18B22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1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FE6186-CC76-4CFD-B984-CB2EACFAC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3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3FA71D2-EF73-467F-833B-12321A21F9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0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D369C-7987-45CB-ADDB-40F58C1C646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0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05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8069E-3D34-4AE7-B7AC-0CE0CFED513B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12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7F514-1345-455B-984F-3E0FFE39101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9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5340C-7394-4100-8201-B4E414C3AE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38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6710-C193-4705-BD7E-F8ADFC1D206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19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43D5-9094-4DC7-A906-C8741AF5C01E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8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F4110-DFCD-4653-956B-671EEF468E1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32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3A9CA-D5AB-42E1-AF3F-EEEE84A304D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37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8BF32-3F67-4ED3-BB95-106CDF04F1C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409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D4010-6FBA-4F4C-B0C2-9373F189E22F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54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3E035-818D-41A5-91A8-512C6549DE4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63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376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6000" y="609600"/>
            <a:ext cx="106680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08000" y="1981200"/>
            <a:ext cx="5486400" cy="464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486400" cy="4648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96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D369C-7987-45CB-ADDB-40F58C1C646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968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8069E-3D34-4AE7-B7AC-0CE0CFED513B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3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7F514-1345-455B-984F-3E0FFE39101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09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5340C-7394-4100-8201-B4E414C3AE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71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6710-C193-4705-BD7E-F8ADFC1D206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79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43D5-9094-4DC7-A906-C8741AF5C01E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84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F4110-DFCD-4653-956B-671EEF468E1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97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3A9CA-D5AB-42E1-AF3F-EEEE84A304D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45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8BF32-3F67-4ED3-BB95-106CDF04F1C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5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733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27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D4010-6FBA-4F4C-B0C2-9373F189E22F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158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3E035-818D-41A5-91A8-512C6549DE4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6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1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3" indent="0">
              <a:buNone/>
              <a:defRPr sz="1200"/>
            </a:lvl3pPr>
            <a:lvl4pPr marL="1371530" indent="0">
              <a:buNone/>
              <a:defRPr sz="1000"/>
            </a:lvl4pPr>
            <a:lvl5pPr marL="1828706" indent="0">
              <a:buNone/>
              <a:defRPr sz="1000"/>
            </a:lvl5pPr>
            <a:lvl6pPr marL="2285883" indent="0">
              <a:buNone/>
              <a:defRPr sz="1000"/>
            </a:lvl6pPr>
            <a:lvl7pPr marL="2743060" indent="0">
              <a:buNone/>
              <a:defRPr sz="1000"/>
            </a:lvl7pPr>
            <a:lvl8pPr marL="3200236" indent="0">
              <a:buNone/>
              <a:defRPr sz="1000"/>
            </a:lvl8pPr>
            <a:lvl9pPr marL="365741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4EE906B6-F97E-49B2-8DA0-DB3E161B246B}" type="datetimeFigureOut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9/2/2021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6BC6D3D-87A9-42BD-879E-8AF8A47D891F}" type="slidenum">
              <a:rPr lang="en-US">
                <a:solidFill>
                  <a:prstClr val="black"/>
                </a:solidFill>
                <a:cs typeface="Arial" charset="0"/>
                <a:sym typeface="Lucida Grande" charset="0"/>
              </a:rPr>
              <a:pPr/>
              <a:t>‹#›</a:t>
            </a:fld>
            <a:endParaRPr lang="en-US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6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sablona_to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" y="6350"/>
            <a:ext cx="12185649" cy="10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 userDrawn="1"/>
        </p:nvSpPr>
        <p:spPr>
          <a:xfrm>
            <a:off x="3405276" y="1190038"/>
            <a:ext cx="404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prstClr val="black"/>
                </a:solidFill>
                <a:cs typeface="Arial" charset="0"/>
                <a:sym typeface="Lucida Grande" charset="0"/>
              </a:rPr>
              <a:t>Deklarace konfliktu zájmů</a:t>
            </a:r>
            <a:endParaRPr lang="en-US" sz="2800" b="1" dirty="0">
              <a:solidFill>
                <a:prstClr val="black"/>
              </a:solidFill>
              <a:cs typeface="Arial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2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xStyles>
    <p:titleStyle>
      <a:lvl1pPr algn="l" defTabSz="9143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57C7C-3EFD-4F52-8EA4-02A783105757}" type="datetimeFigureOut">
              <a:rPr lang="cs-CZ" smtClean="0"/>
              <a:t>02.09.2021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FC6C3-D36A-48C9-9942-57D46AC9C2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93" r:id="rId12"/>
    <p:sldLayoutId id="2147483794" r:id="rId13"/>
    <p:sldLayoutId id="2147483795" r:id="rId14"/>
    <p:sldLayoutId id="2147483808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Klepnutím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upravit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 </a:t>
            </a:r>
            <a:r>
              <a:rPr lang="en-US" dirty="0" err="1"/>
              <a:t>předlohy</a:t>
            </a:r>
            <a:r>
              <a:rPr lang="en-US" dirty="0"/>
              <a:t> </a:t>
            </a:r>
            <a:r>
              <a:rPr lang="en-US" dirty="0" err="1"/>
              <a:t>nadpisů</a:t>
            </a:r>
            <a:r>
              <a:rPr lang="en-US" dirty="0"/>
              <a:t>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0336" y="1600199"/>
            <a:ext cx="11182065" cy="49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Klepnutím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upravit</a:t>
            </a:r>
            <a:r>
              <a:rPr lang="en-US" dirty="0"/>
              <a:t> </a:t>
            </a:r>
            <a:r>
              <a:rPr lang="en-US" dirty="0" err="1"/>
              <a:t>styly</a:t>
            </a:r>
            <a:r>
              <a:rPr lang="en-US" dirty="0"/>
              <a:t> </a:t>
            </a:r>
            <a:r>
              <a:rPr lang="en-US" dirty="0" err="1"/>
              <a:t>předlohy</a:t>
            </a:r>
            <a:r>
              <a:rPr lang="en-US" dirty="0"/>
              <a:t> </a:t>
            </a:r>
            <a:r>
              <a:rPr lang="en-US" dirty="0" err="1"/>
              <a:t>textu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Druhá</a:t>
            </a:r>
            <a:r>
              <a:rPr lang="en-US" dirty="0"/>
              <a:t> </a:t>
            </a:r>
            <a:r>
              <a:rPr lang="en-US" dirty="0" err="1"/>
              <a:t>úroveň</a:t>
            </a:r>
            <a:endParaRPr lang="en-US" dirty="0"/>
          </a:p>
          <a:p>
            <a:pPr lvl="2"/>
            <a:r>
              <a:rPr lang="en-US" dirty="0" err="1"/>
              <a:t>Třetí</a:t>
            </a:r>
            <a:r>
              <a:rPr lang="en-US" dirty="0"/>
              <a:t> </a:t>
            </a:r>
            <a:r>
              <a:rPr lang="en-US" dirty="0" err="1"/>
              <a:t>úroveň</a:t>
            </a:r>
            <a:endParaRPr lang="en-US" dirty="0"/>
          </a:p>
          <a:p>
            <a:pPr lvl="3"/>
            <a:r>
              <a:rPr lang="en-US" dirty="0" err="1"/>
              <a:t>Čtvrtá</a:t>
            </a:r>
            <a:r>
              <a:rPr lang="en-US" dirty="0"/>
              <a:t> </a:t>
            </a:r>
            <a:r>
              <a:rPr lang="en-US" dirty="0" err="1"/>
              <a:t>úroveň</a:t>
            </a:r>
            <a:endParaRPr lang="en-US" dirty="0"/>
          </a:p>
          <a:p>
            <a:pPr lvl="4"/>
            <a:r>
              <a:rPr lang="en-US" dirty="0" err="1"/>
              <a:t>Pátá</a:t>
            </a:r>
            <a:r>
              <a:rPr lang="en-US" dirty="0"/>
              <a:t> </a:t>
            </a:r>
            <a:r>
              <a:rPr lang="en-US" dirty="0" err="1"/>
              <a:t>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6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accent2">
              <a:lumMod val="75000"/>
            </a:schemeClr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C00000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8BC929-BEB9-46DA-8EC0-3AAFEDDEB1BB}" type="slidenum">
              <a:rPr lang="cs-CZ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‹#›</a:t>
            </a:fld>
            <a:endParaRPr lang="cs-CZ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17"/>
          <a:stretch>
            <a:fillRect/>
          </a:stretch>
        </p:blipFill>
        <p:spPr bwMode="auto">
          <a:xfrm>
            <a:off x="0" y="0"/>
            <a:ext cx="1153584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34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8BC929-BEB9-46DA-8EC0-3AAFEDDEB1BB}" type="slidenum">
              <a:rPr lang="cs-CZ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‹#›</a:t>
            </a:fld>
            <a:endParaRPr lang="cs-CZ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13"/>
          <a:srcRect r="65981"/>
          <a:stretch/>
        </p:blipFill>
        <p:spPr>
          <a:xfrm>
            <a:off x="0" y="0"/>
            <a:ext cx="105423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9A09BB-A185-466A-93CE-0C6AC182B3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207" y="4149673"/>
            <a:ext cx="2356507" cy="169668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D95CE34-7F1D-4003-A3CB-CF4AC974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360" y="1556792"/>
            <a:ext cx="6172200" cy="1588655"/>
          </a:xfrm>
        </p:spPr>
        <p:txBody>
          <a:bodyPr/>
          <a:lstStyle/>
          <a:p>
            <a:r>
              <a:rPr lang="cs-CZ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Význam pohybové aktivity jako prevenc</a:t>
            </a:r>
            <a:r>
              <a:rPr lang="cs-CZ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KV chorob</a:t>
            </a:r>
            <a:br>
              <a:rPr lang="cs-CZ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cs-CZ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Aleš Linhart</a:t>
            </a:r>
            <a:endParaRPr lang="cs-CZ" sz="8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0D101C0-C109-4C60-9439-12DDF775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</a:rPr>
              <a:t>Hlavně si neublížit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3BC9E9-7F98-445F-9E13-FBA1F1FC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406716"/>
            <a:ext cx="4392488" cy="40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711B036-A72D-49E7-886B-494CBA0F900E}"/>
              </a:ext>
            </a:extLst>
          </p:cNvPr>
          <p:cNvSpPr txBox="1"/>
          <p:nvPr/>
        </p:nvSpPr>
        <p:spPr>
          <a:xfrm>
            <a:off x="335360" y="4481788"/>
            <a:ext cx="34404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Snížení KV úmrtnosti </a:t>
            </a:r>
          </a:p>
          <a:p>
            <a:r>
              <a:rPr lang="cs-CZ" sz="2400" b="1" dirty="0"/>
              <a:t>Snížení rizika fibrilace síní</a:t>
            </a:r>
          </a:p>
          <a:p>
            <a:r>
              <a:rPr lang="cs-CZ" sz="2400" b="1" dirty="0"/>
              <a:t>Snížení rizika malignit</a:t>
            </a:r>
          </a:p>
          <a:p>
            <a:endParaRPr lang="cs-CZ" sz="2400" b="1" dirty="0"/>
          </a:p>
          <a:p>
            <a:endParaRPr lang="cs-CZ" sz="24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C644BE7-1EFB-4255-8391-4C8D985AC83E}"/>
              </a:ext>
            </a:extLst>
          </p:cNvPr>
          <p:cNvSpPr txBox="1"/>
          <p:nvPr/>
        </p:nvSpPr>
        <p:spPr>
          <a:xfrm>
            <a:off x="6872198" y="4468470"/>
            <a:ext cx="4822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Precipitace AKS a disekce</a:t>
            </a:r>
          </a:p>
          <a:p>
            <a:r>
              <a:rPr lang="cs-CZ" sz="2400" b="1" dirty="0"/>
              <a:t>Zvýšení rizika fibrilace síní </a:t>
            </a:r>
          </a:p>
          <a:p>
            <a:r>
              <a:rPr lang="cs-CZ" sz="2400" b="1" dirty="0"/>
              <a:t>	(vysoká aktivita)</a:t>
            </a:r>
          </a:p>
          <a:p>
            <a:r>
              <a:rPr lang="cs-CZ" sz="2400" b="1" dirty="0"/>
              <a:t>Zvýšení rizika KV příhod </a:t>
            </a:r>
          </a:p>
          <a:p>
            <a:r>
              <a:rPr lang="cs-CZ" sz="2400" b="1" dirty="0"/>
              <a:t>	(vs. mírná až střední aktivita)</a:t>
            </a:r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009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20865" r="3073"/>
          <a:stretch/>
        </p:blipFill>
        <p:spPr bwMode="auto">
          <a:xfrm>
            <a:off x="1511538" y="1294662"/>
            <a:ext cx="9047820" cy="499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5F6F8B4-C123-423A-BDBE-9A604C9D65B5}"/>
              </a:ext>
            </a:extLst>
          </p:cNvPr>
          <p:cNvSpPr txBox="1"/>
          <p:nvPr/>
        </p:nvSpPr>
        <p:spPr>
          <a:xfrm>
            <a:off x="4058050" y="331956"/>
            <a:ext cx="40482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Tour de France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9A12EB2-B33D-4332-AD2B-08620009EA9D}"/>
              </a:ext>
            </a:extLst>
          </p:cNvPr>
          <p:cNvSpPr txBox="1"/>
          <p:nvPr/>
        </p:nvSpPr>
        <p:spPr>
          <a:xfrm>
            <a:off x="6607916" y="1202157"/>
            <a:ext cx="3951443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Zátěž je přirovnávána k absolvování několika matronských běhů týdně po dobu 3 týdnů, celkový výstup se rovná 3x výstupu na </a:t>
            </a:r>
            <a:r>
              <a:rPr lang="cs-CZ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Mt</a:t>
            </a: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Everest</a:t>
            </a:r>
          </a:p>
        </p:txBody>
      </p:sp>
    </p:spTree>
    <p:extLst>
      <p:ext uri="{BB962C8B-B14F-4D97-AF65-F5344CB8AC3E}">
        <p14:creationId xmlns:p14="http://schemas.microsoft.com/office/powerpoint/2010/main" val="3172230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Mortalita účastníků Tour de France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3352" y="1417639"/>
            <a:ext cx="10972800" cy="452596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cs-CZ" sz="2800" b="1" dirty="0"/>
              <a:t>Účastníci Tour de France 1947 – 2012 původem z Francie</a:t>
            </a:r>
          </a:p>
          <a:p>
            <a:pPr>
              <a:spcBef>
                <a:spcPts val="2400"/>
              </a:spcBef>
            </a:pPr>
            <a:r>
              <a:rPr lang="cs-CZ" sz="2800" b="1" dirty="0"/>
              <a:t>Stav (úmrtí) zjištěn z oficiálního francouzského národního registru</a:t>
            </a:r>
          </a:p>
          <a:p>
            <a:pPr>
              <a:spcBef>
                <a:spcPts val="2400"/>
              </a:spcBef>
            </a:pPr>
            <a:r>
              <a:rPr lang="cs-CZ" sz="2800" b="1" dirty="0"/>
              <a:t>Příčiny úmrtí zjištěny ze národního registru v letech 1968 – 2010</a:t>
            </a:r>
          </a:p>
          <a:p>
            <a:pPr>
              <a:spcBef>
                <a:spcPts val="2400"/>
              </a:spcBef>
            </a:pPr>
            <a:r>
              <a:rPr lang="cs-CZ" sz="2800" b="1" dirty="0"/>
              <a:t>Srovnávána standardizovaná mortalita (SMR – </a:t>
            </a:r>
            <a:r>
              <a:rPr lang="cs-CZ" sz="2800" b="1" dirty="0" err="1"/>
              <a:t>standardized</a:t>
            </a:r>
            <a:r>
              <a:rPr lang="cs-CZ" sz="2800" b="1" dirty="0"/>
              <a:t> mortality ratio)</a:t>
            </a:r>
          </a:p>
          <a:p>
            <a:pPr>
              <a:spcBef>
                <a:spcPts val="2400"/>
              </a:spcBef>
            </a:pPr>
            <a:r>
              <a:rPr lang="cs-CZ" sz="2800" b="1" dirty="0"/>
              <a:t>Nikdo nebyl ze sledování ztracen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C8E9FB3-C1DF-43B8-9A98-B14CB528F667}"/>
              </a:ext>
            </a:extLst>
          </p:cNvPr>
          <p:cNvSpPr/>
          <p:nvPr/>
        </p:nvSpPr>
        <p:spPr>
          <a:xfrm>
            <a:off x="5159406" y="6519446"/>
            <a:ext cx="5508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Marijon</a:t>
            </a: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 et al. </a:t>
            </a:r>
            <a:r>
              <a:rPr lang="en-US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Heart J. 2013 Oct;34(40):3145-50. </a:t>
            </a:r>
            <a:endParaRPr lang="cs-CZ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0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90870"/>
            <a:ext cx="8229600" cy="1143000"/>
          </a:xfrm>
        </p:spPr>
        <p:txBody>
          <a:bodyPr/>
          <a:lstStyle/>
          <a:p>
            <a:r>
              <a:rPr lang="cs-CZ" sz="4800" b="1" dirty="0"/>
              <a:t>Výsledky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556792"/>
            <a:ext cx="11665296" cy="452596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cs-CZ" dirty="0"/>
              <a:t>208 úmrtí do srpna 2012</a:t>
            </a:r>
          </a:p>
          <a:p>
            <a:pPr>
              <a:spcBef>
                <a:spcPts val="1800"/>
              </a:spcBef>
            </a:pPr>
            <a:r>
              <a:rPr lang="cs-CZ" b="1" dirty="0"/>
              <a:t>O 41% nižší mortalita ve srovnání s obecnou populací </a:t>
            </a:r>
          </a:p>
          <a:p>
            <a:pPr lvl="1">
              <a:spcBef>
                <a:spcPts val="1800"/>
              </a:spcBef>
            </a:pPr>
            <a:r>
              <a:rPr lang="cs-CZ" dirty="0"/>
              <a:t>SMR 0,59 (95% CI 0,51-0,68), p&lt;0,0001</a:t>
            </a:r>
          </a:p>
          <a:p>
            <a:pPr>
              <a:spcBef>
                <a:spcPts val="1800"/>
              </a:spcBef>
            </a:pPr>
            <a:r>
              <a:rPr lang="cs-CZ" b="1" dirty="0"/>
              <a:t>Celkové prodloužení délky života o 6 let</a:t>
            </a:r>
          </a:p>
          <a:p>
            <a:pPr>
              <a:spcBef>
                <a:spcPts val="1800"/>
              </a:spcBef>
            </a:pPr>
            <a:r>
              <a:rPr lang="cs-CZ" dirty="0"/>
              <a:t>Významně nižší výskyt malignit, respiračních i KV onemocnění</a:t>
            </a:r>
          </a:p>
          <a:p>
            <a:pPr>
              <a:spcBef>
                <a:spcPts val="1800"/>
              </a:spcBef>
            </a:pPr>
            <a:r>
              <a:rPr lang="cs-CZ" dirty="0"/>
              <a:t>Nevýznamné zvýšení úmrtí z vnějších příčin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439BDD7-961E-4EE3-95B6-B2FDEEB88366}"/>
              </a:ext>
            </a:extLst>
          </p:cNvPr>
          <p:cNvSpPr/>
          <p:nvPr/>
        </p:nvSpPr>
        <p:spPr>
          <a:xfrm>
            <a:off x="5159406" y="6519446"/>
            <a:ext cx="5508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Marijon</a:t>
            </a: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 et al. </a:t>
            </a:r>
            <a:r>
              <a:rPr lang="en-US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Eur</a:t>
            </a: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Heart J. 2013 Oct;34(40):3145-50. </a:t>
            </a:r>
            <a:endParaRPr lang="cs-CZ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F5261-135A-4452-9790-C6A0E863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Námaha jako spouštěč kardiovaskulárních příhod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D39992-E767-44E5-A262-01B3AD7D0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60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8092" y="5375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Pitevní nálezy od náhle zemřelých mužů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083431"/>
            <a:ext cx="7940803" cy="53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832304" y="6465694"/>
            <a:ext cx="2556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JAMA 1999; 281: 921-926</a:t>
            </a:r>
          </a:p>
        </p:txBody>
      </p:sp>
    </p:spTree>
    <p:extLst>
      <p:ext uri="{BB962C8B-B14F-4D97-AF65-F5344CB8AC3E}">
        <p14:creationId xmlns:p14="http://schemas.microsoft.com/office/powerpoint/2010/main" val="1097322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7004"/>
            <a:ext cx="109728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2060"/>
                </a:solidFill>
              </a:rPr>
              <a:t>Pitevní nálezy od náhle zemřelých mužů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762090"/>
              </p:ext>
            </p:extLst>
          </p:nvPr>
        </p:nvGraphicFramePr>
        <p:xfrm>
          <a:off x="609600" y="1484784"/>
          <a:ext cx="11391056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8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3200" b="1" dirty="0"/>
                        <a:t>Nález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Úmrtí</a:t>
                      </a:r>
                      <a:r>
                        <a:rPr lang="cs-CZ" sz="3200" b="1" baseline="0" dirty="0"/>
                        <a:t> v klidu</a:t>
                      </a:r>
                    </a:p>
                    <a:p>
                      <a:pPr algn="ctr"/>
                      <a:r>
                        <a:rPr lang="cs-CZ" sz="3200" b="1" baseline="0" dirty="0"/>
                        <a:t>(n=116)</a:t>
                      </a:r>
                      <a:endParaRPr lang="cs-CZ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Úmrtí při zátěži</a:t>
                      </a:r>
                    </a:p>
                    <a:p>
                      <a:pPr algn="ctr"/>
                      <a:r>
                        <a:rPr lang="cs-CZ" sz="3200" b="1" dirty="0"/>
                        <a:t>(n=25)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200" b="1" dirty="0"/>
                        <a:t>Věk</a:t>
                      </a:r>
                      <a:r>
                        <a:rPr lang="cs-CZ" sz="3200" b="1" baseline="0" dirty="0"/>
                        <a:t> </a:t>
                      </a:r>
                      <a:endParaRPr lang="cs-CZ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51 ±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49</a:t>
                      </a:r>
                      <a:r>
                        <a:rPr lang="cs-CZ" sz="3200" b="1" baseline="0" dirty="0"/>
                        <a:t> </a:t>
                      </a:r>
                      <a:r>
                        <a:rPr lang="cs-CZ" sz="3200" b="1" dirty="0"/>
                        <a:t>±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200" b="1" dirty="0"/>
                        <a:t>Ruptura</a:t>
                      </a:r>
                      <a:r>
                        <a:rPr lang="cs-CZ" sz="3200" b="1" baseline="0" dirty="0"/>
                        <a:t> plátu</a:t>
                      </a:r>
                      <a:endParaRPr lang="cs-CZ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="1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&lt;0,001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3200" b="1" dirty="0"/>
                        <a:t>Krvácení do plátu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/>
                        <a:t>0,007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9336360" y="6515430"/>
            <a:ext cx="2556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JAMA 1999; 281: 921-926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67408" y="4959167"/>
            <a:ext cx="11233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Muži zemřelí při zátěži měli vyšší hodnoty cholesterolu a většina (21/25)  jich nevykonávala žádnou pravidelnou fyzickou aktivitu</a:t>
            </a:r>
          </a:p>
        </p:txBody>
      </p:sp>
    </p:spTree>
    <p:extLst>
      <p:ext uri="{BB962C8B-B14F-4D97-AF65-F5344CB8AC3E}">
        <p14:creationId xmlns:p14="http://schemas.microsoft.com/office/powerpoint/2010/main" val="819616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76" y="1436114"/>
            <a:ext cx="7500888" cy="542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70010"/>
            <a:ext cx="8424936" cy="148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87008" y="6488668"/>
            <a:ext cx="3155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JAMA. 2011;305(12):1225-1233</a:t>
            </a:r>
          </a:p>
        </p:txBody>
      </p:sp>
    </p:spTree>
    <p:extLst>
      <p:ext uri="{BB962C8B-B14F-4D97-AF65-F5344CB8AC3E}">
        <p14:creationId xmlns:p14="http://schemas.microsoft.com/office/powerpoint/2010/main" val="3864067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7448" y="1778398"/>
            <a:ext cx="954055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Fyzická aktivita </a:t>
            </a:r>
          </a:p>
          <a:p>
            <a:pPr lvl="1"/>
            <a:r>
              <a:rPr lang="cs-CZ" sz="3000" b="1" dirty="0">
                <a:solidFill>
                  <a:schemeClr val="accent2"/>
                </a:solidFill>
              </a:rPr>
              <a:t>Riziko IM  		RR 3,45</a:t>
            </a:r>
          </a:p>
          <a:p>
            <a:pPr lvl="1"/>
            <a:r>
              <a:rPr lang="cs-CZ" sz="3000" b="1" dirty="0">
                <a:solidFill>
                  <a:schemeClr val="accent2"/>
                </a:solidFill>
              </a:rPr>
              <a:t>Riziko náhlé smrti  	RR 4,96</a:t>
            </a:r>
          </a:p>
          <a:p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Sexuální aktivita</a:t>
            </a:r>
          </a:p>
          <a:p>
            <a:pPr lvl="1"/>
            <a:r>
              <a:rPr lang="cs-CZ" sz="3000" b="1" dirty="0">
                <a:solidFill>
                  <a:schemeClr val="accent2"/>
                </a:solidFill>
              </a:rPr>
              <a:t>Riziko IM 		RR 2,70</a:t>
            </a:r>
          </a:p>
          <a:p>
            <a:pPr lvl="1"/>
            <a:endParaRPr lang="cs-CZ" sz="3000" b="1" dirty="0">
              <a:solidFill>
                <a:schemeClr val="accent2"/>
              </a:solidFill>
            </a:endParaRP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Riziko vyšší u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sedentárních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jedinců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S každým „tréninkem“ týdně riziko klesá o polovinu</a:t>
            </a:r>
          </a:p>
          <a:p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444904" y="6488668"/>
            <a:ext cx="3155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JAMA. 2011;305(12):1225-1233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70010"/>
            <a:ext cx="8424936" cy="148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181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Vzestup TK při opakovaných sériích </a:t>
            </a:r>
            <a:br>
              <a:rPr lang="cs-CZ" dirty="0">
                <a:solidFill>
                  <a:srgbClr val="002060"/>
                </a:solidFill>
              </a:rPr>
            </a:br>
            <a:r>
              <a:rPr lang="cs-CZ" dirty="0">
                <a:solidFill>
                  <a:srgbClr val="002060"/>
                </a:solidFill>
              </a:rPr>
              <a:t>(10 RM) „double leg </a:t>
            </a:r>
            <a:r>
              <a:rPr lang="cs-CZ" dirty="0" err="1">
                <a:solidFill>
                  <a:srgbClr val="002060"/>
                </a:solidFill>
              </a:rPr>
              <a:t>press</a:t>
            </a:r>
            <a:r>
              <a:rPr lang="cs-CZ" dirty="0">
                <a:solidFill>
                  <a:srgbClr val="002060"/>
                </a:solidFill>
              </a:rPr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484784"/>
            <a:ext cx="7848872" cy="447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2855640" y="1772816"/>
            <a:ext cx="4968552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7608659" y="6508969"/>
            <a:ext cx="4183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cs-CZ" dirty="0" err="1">
                <a:solidFill>
                  <a:srgbClr val="0070C0"/>
                </a:solidFill>
                <a:latin typeface="Calibri"/>
              </a:rPr>
              <a:t>Gottschall</a:t>
            </a:r>
            <a:r>
              <a:rPr lang="cs-CZ" dirty="0">
                <a:solidFill>
                  <a:srgbClr val="0070C0"/>
                </a:solidFill>
                <a:latin typeface="Calibri"/>
              </a:rPr>
              <a:t> et al. </a:t>
            </a:r>
            <a:r>
              <a:rPr lang="pt-BR" dirty="0">
                <a:solidFill>
                  <a:srgbClr val="0070C0"/>
                </a:solidFill>
                <a:latin typeface="Calibri"/>
              </a:rPr>
              <a:t>JEPonlineVol 2 No 4, 1999.</a:t>
            </a:r>
            <a:endParaRPr lang="cs-CZ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518488" y="5973272"/>
            <a:ext cx="3642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cs-CZ" sz="2000" dirty="0">
                <a:solidFill>
                  <a:prstClr val="black"/>
                </a:solidFill>
                <a:latin typeface="Calibri"/>
              </a:rPr>
              <a:t>7 rekreačních vzpěračů, </a:t>
            </a:r>
            <a:r>
              <a:rPr lang="cs-CZ" sz="2000" dirty="0" err="1">
                <a:solidFill>
                  <a:prstClr val="black"/>
                </a:solidFill>
                <a:latin typeface="Calibri"/>
              </a:rPr>
              <a:t>finapress</a:t>
            </a:r>
            <a:endParaRPr lang="cs-CZ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82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/>
          <p:cNvGraphicFramePr>
            <a:graphicFrameLocks noChangeAspect="1"/>
          </p:cNvGraphicFramePr>
          <p:nvPr/>
        </p:nvGraphicFramePr>
        <p:xfrm>
          <a:off x="263352" y="1660350"/>
          <a:ext cx="11377263" cy="516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237057" imgH="4579725" progId="Excel.Sheet.12">
                  <p:embed/>
                </p:oleObj>
              </mc:Choice>
              <mc:Fallback>
                <p:oleObj name="Worksheet" r:id="rId2" imgW="8237057" imgH="4579725" progId="Excel.Sheet.12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352" y="1660350"/>
                        <a:ext cx="11377263" cy="516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505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63552" y="-23751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C00000"/>
                </a:solidFill>
              </a:rPr>
              <a:t>Zátěž jako provokace aortální disekce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1524" y="908721"/>
            <a:ext cx="8568952" cy="4525963"/>
          </a:xfrm>
        </p:spPr>
        <p:txBody>
          <a:bodyPr>
            <a:normAutofit/>
          </a:bodyPr>
          <a:lstStyle/>
          <a:p>
            <a:r>
              <a:rPr lang="cs-CZ" sz="2800" dirty="0"/>
              <a:t>90 nemocných s aortální disekcí A i B</a:t>
            </a:r>
          </a:p>
          <a:p>
            <a:r>
              <a:rPr lang="cs-CZ" sz="2800" dirty="0"/>
              <a:t>27% vykonávalo před příhodou těžkou fyzickou aktivitu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977242"/>
            <a:ext cx="5294762" cy="433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960097" y="6385607"/>
            <a:ext cx="3443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 J </a:t>
            </a:r>
            <a:r>
              <a:rPr lang="en-US" dirty="0" err="1"/>
              <a:t>Cardiol</a:t>
            </a:r>
            <a:r>
              <a:rPr lang="en-US" dirty="0"/>
              <a:t> 2007;100:1470 –1472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7613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F5261-135A-4452-9790-C6A0E863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Dlouhodobá zátěž a kardiovaskulární riziko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D39992-E767-44E5-A262-01B3AD7D0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86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0700" y="105777"/>
            <a:ext cx="8667750" cy="1143000"/>
          </a:xfrm>
        </p:spPr>
        <p:txBody>
          <a:bodyPr/>
          <a:lstStyle/>
          <a:p>
            <a:r>
              <a:rPr lang="cs-CZ" sz="3600" b="1" dirty="0">
                <a:solidFill>
                  <a:srgbClr val="C00000"/>
                </a:solidFill>
              </a:rPr>
              <a:t>Četnost a tempo joggingu a úmrtnost</a:t>
            </a:r>
            <a:br>
              <a:rPr lang="cs-CZ" sz="3600" b="1" dirty="0">
                <a:solidFill>
                  <a:srgbClr val="002060"/>
                </a:solidFill>
              </a:rPr>
            </a:br>
            <a:r>
              <a:rPr lang="cs-CZ" sz="3200" dirty="0" err="1">
                <a:solidFill>
                  <a:srgbClr val="002060"/>
                </a:solidFill>
              </a:rPr>
              <a:t>Copanhagen</a:t>
            </a:r>
            <a:r>
              <a:rPr lang="cs-CZ" sz="3200" dirty="0">
                <a:solidFill>
                  <a:srgbClr val="002060"/>
                </a:solidFill>
              </a:rPr>
              <a:t> City </a:t>
            </a:r>
            <a:r>
              <a:rPr lang="cs-CZ" sz="3200" dirty="0" err="1">
                <a:solidFill>
                  <a:srgbClr val="002060"/>
                </a:solidFill>
              </a:rPr>
              <a:t>Heart</a:t>
            </a:r>
            <a:r>
              <a:rPr lang="cs-CZ" sz="3200" dirty="0">
                <a:solidFill>
                  <a:srgbClr val="002060"/>
                </a:solidFill>
              </a:rPr>
              <a:t> Study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5383" y="1280817"/>
            <a:ext cx="11161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7 589 mužů a žen ve věku nad 20 let, max. sledování 35 let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1 878 jedinců „</a:t>
            </a:r>
            <a:r>
              <a:rPr lang="cs-CZ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joggers</a:t>
            </a: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122 úmrtí u </a:t>
            </a:r>
            <a:r>
              <a:rPr lang="cs-CZ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joggerů</a:t>
            </a: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10 158 úmrtí u non-</a:t>
            </a:r>
            <a:r>
              <a:rPr lang="cs-CZ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joggerů</a:t>
            </a:r>
            <a:endParaRPr lang="cs-CZ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Data pro tempo joggingu shodná s četností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889448" y="2893877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Poměr rizik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8217763" y="3113348"/>
            <a:ext cx="0" cy="2876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6940858" y="5989702"/>
            <a:ext cx="2573045" cy="224667"/>
            <a:chOff x="5650637" y="6193888"/>
            <a:chExt cx="2050742" cy="162524"/>
          </a:xfrm>
        </p:grpSpPr>
        <p:cxnSp>
          <p:nvCxnSpPr>
            <p:cNvPr id="7" name="Přímá spojnice 6"/>
            <p:cNvCxnSpPr/>
            <p:nvPr/>
          </p:nvCxnSpPr>
          <p:spPr>
            <a:xfrm rot="16200000">
              <a:off x="6676008" y="5174436"/>
              <a:ext cx="0" cy="20507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V="1">
              <a:off x="5663953" y="6193888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V="1">
              <a:off x="7701379" y="6193888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Přímá spojnice 10"/>
          <p:cNvCxnSpPr/>
          <p:nvPr/>
        </p:nvCxnSpPr>
        <p:spPr>
          <a:xfrm flipV="1">
            <a:off x="8226641" y="5989702"/>
            <a:ext cx="0" cy="162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2118804" y="3344180"/>
            <a:ext cx="39950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Muži		0,56 (0,46-0,67)	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Ženy		0,56 (0,40-0,80)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cs-CZ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≤ 1 x týdně	0,40 (0,15-1,10)	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2-3 x týdně	0,40 (0,16-0,98)</a:t>
            </a:r>
          </a:p>
          <a:p>
            <a:pPr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&gt; 3 x týdně	1,24 (0,51-3,02)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7187953" y="3585333"/>
            <a:ext cx="516385" cy="196554"/>
            <a:chOff x="5399103" y="3798397"/>
            <a:chExt cx="923278" cy="172999"/>
          </a:xfrm>
        </p:grpSpPr>
        <p:cxnSp>
          <p:nvCxnSpPr>
            <p:cNvPr id="15" name="Přímá spojnice 14"/>
            <p:cNvCxnSpPr/>
            <p:nvPr/>
          </p:nvCxnSpPr>
          <p:spPr>
            <a:xfrm>
              <a:off x="5399103" y="3879659"/>
              <a:ext cx="92327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V="1">
              <a:off x="5399103" y="3798397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flipV="1">
              <a:off x="6322381" y="3808872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Skupina 19"/>
          <p:cNvGrpSpPr/>
          <p:nvPr/>
        </p:nvGrpSpPr>
        <p:grpSpPr>
          <a:xfrm>
            <a:off x="7116933" y="4003830"/>
            <a:ext cx="816745" cy="221942"/>
            <a:chOff x="5399103" y="3798397"/>
            <a:chExt cx="923278" cy="172999"/>
          </a:xfrm>
        </p:grpSpPr>
        <p:cxnSp>
          <p:nvCxnSpPr>
            <p:cNvPr id="21" name="Přímá spojnice 20"/>
            <p:cNvCxnSpPr/>
            <p:nvPr/>
          </p:nvCxnSpPr>
          <p:spPr>
            <a:xfrm>
              <a:off x="5399103" y="3879659"/>
              <a:ext cx="92327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 flipV="1">
              <a:off x="5399103" y="3798397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>
            <a:xfrm flipV="1">
              <a:off x="6322381" y="3808872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Skupina 23"/>
          <p:cNvGrpSpPr/>
          <p:nvPr/>
        </p:nvGrpSpPr>
        <p:grpSpPr>
          <a:xfrm>
            <a:off x="6957565" y="4844644"/>
            <a:ext cx="1402241" cy="204901"/>
            <a:chOff x="5399103" y="3798397"/>
            <a:chExt cx="923278" cy="172999"/>
          </a:xfrm>
        </p:grpSpPr>
        <p:cxnSp>
          <p:nvCxnSpPr>
            <p:cNvPr id="25" name="Přímá spojnice 24"/>
            <p:cNvCxnSpPr/>
            <p:nvPr/>
          </p:nvCxnSpPr>
          <p:spPr>
            <a:xfrm>
              <a:off x="5399103" y="3879659"/>
              <a:ext cx="92327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 flipV="1">
              <a:off x="5399103" y="3798397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/>
            <p:cNvCxnSpPr/>
            <p:nvPr/>
          </p:nvCxnSpPr>
          <p:spPr>
            <a:xfrm flipV="1">
              <a:off x="6322381" y="3808872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Skupina 27"/>
          <p:cNvGrpSpPr/>
          <p:nvPr/>
        </p:nvGrpSpPr>
        <p:grpSpPr>
          <a:xfrm>
            <a:off x="6957564" y="5300303"/>
            <a:ext cx="1118159" cy="204901"/>
            <a:chOff x="5399103" y="3798397"/>
            <a:chExt cx="923278" cy="172999"/>
          </a:xfrm>
        </p:grpSpPr>
        <p:cxnSp>
          <p:nvCxnSpPr>
            <p:cNvPr id="29" name="Přímá spojnice 28"/>
            <p:cNvCxnSpPr/>
            <p:nvPr/>
          </p:nvCxnSpPr>
          <p:spPr>
            <a:xfrm>
              <a:off x="5399103" y="3879659"/>
              <a:ext cx="92327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 flipV="1">
              <a:off x="5399103" y="3798397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 flipV="1">
              <a:off x="6322381" y="3808872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7561184" y="5633889"/>
            <a:ext cx="1952718" cy="230727"/>
            <a:chOff x="5399103" y="3798397"/>
            <a:chExt cx="923278" cy="162524"/>
          </a:xfrm>
        </p:grpSpPr>
        <p:cxnSp>
          <p:nvCxnSpPr>
            <p:cNvPr id="33" name="Přímá spojnice 32"/>
            <p:cNvCxnSpPr/>
            <p:nvPr/>
          </p:nvCxnSpPr>
          <p:spPr>
            <a:xfrm>
              <a:off x="5399103" y="3879659"/>
              <a:ext cx="92327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33"/>
            <p:cNvCxnSpPr/>
            <p:nvPr/>
          </p:nvCxnSpPr>
          <p:spPr>
            <a:xfrm flipV="1">
              <a:off x="5399103" y="3798397"/>
              <a:ext cx="0" cy="1625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ál 35"/>
          <p:cNvSpPr/>
          <p:nvPr/>
        </p:nvSpPr>
        <p:spPr>
          <a:xfrm>
            <a:off x="7350787" y="3585333"/>
            <a:ext cx="195309" cy="188734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" name="Ovál 36"/>
          <p:cNvSpPr/>
          <p:nvPr/>
        </p:nvSpPr>
        <p:spPr>
          <a:xfrm>
            <a:off x="7384002" y="4030362"/>
            <a:ext cx="195309" cy="188734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8" name="Ovál 37"/>
          <p:cNvSpPr/>
          <p:nvPr/>
        </p:nvSpPr>
        <p:spPr>
          <a:xfrm>
            <a:off x="7303794" y="4831059"/>
            <a:ext cx="195309" cy="188734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9" name="Ovál 38"/>
          <p:cNvSpPr/>
          <p:nvPr/>
        </p:nvSpPr>
        <p:spPr>
          <a:xfrm>
            <a:off x="7321334" y="5316469"/>
            <a:ext cx="195309" cy="188734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0" name="Ovál 39"/>
          <p:cNvSpPr/>
          <p:nvPr/>
        </p:nvSpPr>
        <p:spPr>
          <a:xfrm>
            <a:off x="8404195" y="5650973"/>
            <a:ext cx="195309" cy="188734"/>
          </a:xfrm>
          <a:prstGeom prst="ellipse">
            <a:avLst/>
          </a:prstGeom>
          <a:solidFill>
            <a:srgbClr val="FF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832253" y="6249608"/>
            <a:ext cx="299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52538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	1	2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8237580" y="6545446"/>
            <a:ext cx="3491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Schnohr</a:t>
            </a: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 al. </a:t>
            </a:r>
            <a:r>
              <a:rPr lang="cs-CZ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cs-CZ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Epidemiol</a:t>
            </a: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2012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59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292155"/>
            <a:ext cx="10019456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Rychlost, frekvence a vzdálenost běhu a mortalita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51212" y="6519446"/>
            <a:ext cx="7816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>
                <a:solidFill>
                  <a:srgbClr val="0070C0"/>
                </a:solidFill>
              </a:rPr>
              <a:t>Lee D et al. </a:t>
            </a:r>
            <a:r>
              <a:rPr lang="en-US" sz="1600" dirty="0">
                <a:solidFill>
                  <a:srgbClr val="0070C0"/>
                </a:solidFill>
              </a:rPr>
              <a:t>J Am Coll </a:t>
            </a:r>
            <a:r>
              <a:rPr lang="en-US" sz="1600" dirty="0" err="1">
                <a:solidFill>
                  <a:srgbClr val="0070C0"/>
                </a:solidFill>
              </a:rPr>
              <a:t>Cardiol</a:t>
            </a:r>
            <a:r>
              <a:rPr lang="en-US" sz="1600" dirty="0">
                <a:solidFill>
                  <a:srgbClr val="0070C0"/>
                </a:solidFill>
              </a:rPr>
              <a:t>. 2014 Aug 5;64(5):472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E8F701-0AEC-4C24-BE18-898BC74AF693}"/>
              </a:ext>
            </a:extLst>
          </p:cNvPr>
          <p:cNvSpPr txBox="1"/>
          <p:nvPr/>
        </p:nvSpPr>
        <p:spPr>
          <a:xfrm>
            <a:off x="551385" y="2163561"/>
            <a:ext cx="94019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55 147 dospělých jedinců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Průměrný věk 44 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Sledování 15 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Celkově měli běžci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b="1" dirty="0"/>
              <a:t>30% snížení celkové mortality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b="1" dirty="0"/>
              <a:t>45% snížení KV mortality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/>
              <a:t>Průměrně o 3 roky delší dožití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96C7196-BE9D-4EA9-92F1-45C13321ECDE}"/>
              </a:ext>
            </a:extLst>
          </p:cNvPr>
          <p:cNvSpPr/>
          <p:nvPr/>
        </p:nvSpPr>
        <p:spPr>
          <a:xfrm>
            <a:off x="2349624" y="1430050"/>
            <a:ext cx="723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err="1">
                <a:solidFill>
                  <a:srgbClr val="0070C0"/>
                </a:solidFill>
              </a:rPr>
              <a:t>Aerobics</a:t>
            </a:r>
            <a:r>
              <a:rPr lang="cs-CZ" sz="3200" b="1" dirty="0">
                <a:solidFill>
                  <a:srgbClr val="0070C0"/>
                </a:solidFill>
              </a:rPr>
              <a:t> Center </a:t>
            </a:r>
            <a:r>
              <a:rPr lang="cs-CZ" sz="3200" b="1" dirty="0" err="1">
                <a:solidFill>
                  <a:srgbClr val="0070C0"/>
                </a:solidFill>
              </a:rPr>
              <a:t>Longitudinal</a:t>
            </a:r>
            <a:r>
              <a:rPr lang="cs-CZ" sz="3200" b="1" dirty="0">
                <a:solidFill>
                  <a:srgbClr val="0070C0"/>
                </a:solidFill>
              </a:rPr>
              <a:t> Study</a:t>
            </a:r>
          </a:p>
        </p:txBody>
      </p:sp>
    </p:spTree>
    <p:extLst>
      <p:ext uri="{BB962C8B-B14F-4D97-AF65-F5344CB8AC3E}">
        <p14:creationId xmlns:p14="http://schemas.microsoft.com/office/powerpoint/2010/main" val="2189880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151784" y="6449470"/>
            <a:ext cx="7816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>
                <a:solidFill>
                  <a:srgbClr val="0070C0"/>
                </a:solidFill>
              </a:rPr>
              <a:t>Lee D et al. </a:t>
            </a:r>
            <a:r>
              <a:rPr lang="en-US" sz="1600" dirty="0">
                <a:solidFill>
                  <a:srgbClr val="0070C0"/>
                </a:solidFill>
              </a:rPr>
              <a:t>J Am Coll </a:t>
            </a:r>
            <a:r>
              <a:rPr lang="en-US" sz="1600" dirty="0" err="1">
                <a:solidFill>
                  <a:srgbClr val="0070C0"/>
                </a:solidFill>
              </a:rPr>
              <a:t>Cardiol</a:t>
            </a:r>
            <a:r>
              <a:rPr lang="en-US" sz="1600" dirty="0">
                <a:solidFill>
                  <a:srgbClr val="0070C0"/>
                </a:solidFill>
              </a:rPr>
              <a:t>. 2014 Aug 5;64(5):472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896BD22-2A44-4CB6-9DB8-77714DAFC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24" y="620688"/>
            <a:ext cx="7816787" cy="587181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B7390ABF-525B-46AD-B16A-F65B52777FB1}"/>
              </a:ext>
            </a:extLst>
          </p:cNvPr>
          <p:cNvSpPr txBox="1">
            <a:spLocks/>
          </p:cNvSpPr>
          <p:nvPr/>
        </p:nvSpPr>
        <p:spPr bwMode="auto">
          <a:xfrm>
            <a:off x="407368" y="182618"/>
            <a:ext cx="11665296" cy="65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36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Rychlost, frekvence a vzdálenost běhu a mortalita</a:t>
            </a:r>
            <a:endParaRPr lang="en-US" sz="36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06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5400" y="-30273"/>
            <a:ext cx="10657184" cy="123095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Intenzita fyzické aktivity a morbidita u žen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353703" y="1554087"/>
            <a:ext cx="5301492" cy="515587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489227" y="6528588"/>
            <a:ext cx="73373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70C0"/>
                </a:solidFill>
              </a:rPr>
              <a:t>Armstrong B et al. </a:t>
            </a:r>
            <a:r>
              <a:rPr lang="en-US" sz="1600" dirty="0">
                <a:solidFill>
                  <a:srgbClr val="0070C0"/>
                </a:solidFill>
              </a:rPr>
              <a:t>Circulation. 2015 24;131:721-9</a:t>
            </a:r>
          </a:p>
        </p:txBody>
      </p:sp>
      <p:sp>
        <p:nvSpPr>
          <p:cNvPr id="5" name="Obdélník 4"/>
          <p:cNvSpPr/>
          <p:nvPr/>
        </p:nvSpPr>
        <p:spPr>
          <a:xfrm>
            <a:off x="407368" y="1337190"/>
            <a:ext cx="4146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00000"/>
                </a:solidFill>
              </a:rPr>
              <a:t>National Health Service (NHS) breast cancer screening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5400" y="2204864"/>
            <a:ext cx="395800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srgbClr val="000000"/>
                </a:solidFill>
              </a:rPr>
              <a:t>1,1 milionu žen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srgbClr val="000000"/>
                </a:solidFill>
              </a:rPr>
              <a:t>Bez KV onemocnění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srgbClr val="000000"/>
                </a:solidFill>
              </a:rPr>
              <a:t>Sledování 9 let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srgbClr val="000000"/>
                </a:solidFill>
              </a:rPr>
              <a:t>49 113 koronární příhoda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28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800" b="1" dirty="0">
                <a:solidFill>
                  <a:srgbClr val="000000"/>
                </a:solidFill>
              </a:rPr>
              <a:t>17 822 CMP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19936" y="1092421"/>
            <a:ext cx="524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rgbClr val="FF0000"/>
                </a:solidFill>
              </a:rPr>
              <a:t>Intenzivní aktivita           Jakákoli aktivita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E468A89-E3EF-4444-8C08-CDA51F8B63D7}"/>
              </a:ext>
            </a:extLst>
          </p:cNvPr>
          <p:cNvSpPr/>
          <p:nvPr/>
        </p:nvSpPr>
        <p:spPr>
          <a:xfrm>
            <a:off x="7464651" y="2318446"/>
            <a:ext cx="318565" cy="9733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FD0A3A08-48D8-4B6A-A68C-16CF8D635DE6}"/>
              </a:ext>
            </a:extLst>
          </p:cNvPr>
          <p:cNvSpPr/>
          <p:nvPr/>
        </p:nvSpPr>
        <p:spPr>
          <a:xfrm>
            <a:off x="10207851" y="2318446"/>
            <a:ext cx="318565" cy="9733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493E0E7-A703-47B3-851E-C48095093B19}"/>
              </a:ext>
            </a:extLst>
          </p:cNvPr>
          <p:cNvSpPr/>
          <p:nvPr/>
        </p:nvSpPr>
        <p:spPr>
          <a:xfrm>
            <a:off x="9843407" y="4879613"/>
            <a:ext cx="651026" cy="9733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591F568C-FFED-43AB-ABEB-5A3AAC17EC1E}"/>
              </a:ext>
            </a:extLst>
          </p:cNvPr>
          <p:cNvSpPr/>
          <p:nvPr/>
        </p:nvSpPr>
        <p:spPr>
          <a:xfrm>
            <a:off x="7132189" y="4879613"/>
            <a:ext cx="651026" cy="9733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1854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3C874D-F52B-479E-802E-B021C5C4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Silové cvičení a riziko KV příhod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DCF2DCA-5DA2-4332-9068-4F11E3592CE6}"/>
              </a:ext>
            </a:extLst>
          </p:cNvPr>
          <p:cNvSpPr txBox="1"/>
          <p:nvPr/>
        </p:nvSpPr>
        <p:spPr>
          <a:xfrm>
            <a:off x="6384032" y="6469113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Liu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Y et al.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Med Sci Sports Exerc. 2019 Mar; 51(3): 499–508.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776D5A8-27B1-4384-AA84-563676913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0404"/>
          <a:stretch/>
        </p:blipFill>
        <p:spPr>
          <a:xfrm>
            <a:off x="983432" y="1916832"/>
            <a:ext cx="10069330" cy="411399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CFBFB8B-FD61-4F4D-B785-1910CF343A6B}"/>
              </a:ext>
            </a:extLst>
          </p:cNvPr>
          <p:cNvSpPr txBox="1"/>
          <p:nvPr/>
        </p:nvSpPr>
        <p:spPr>
          <a:xfrm>
            <a:off x="2207568" y="5517232"/>
            <a:ext cx="34202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Týdenní frekvence silového cvičení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F4B753F-E9FC-4879-BA24-02B18081C727}"/>
              </a:ext>
            </a:extLst>
          </p:cNvPr>
          <p:cNvSpPr txBox="1"/>
          <p:nvPr/>
        </p:nvSpPr>
        <p:spPr>
          <a:xfrm>
            <a:off x="7104112" y="5445224"/>
            <a:ext cx="35616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Počet hodin silového cvičení / týden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8EC977E-4648-4FF1-9363-F55317EDA9B3}"/>
              </a:ext>
            </a:extLst>
          </p:cNvPr>
          <p:cNvSpPr txBox="1"/>
          <p:nvPr/>
        </p:nvSpPr>
        <p:spPr>
          <a:xfrm>
            <a:off x="2135560" y="1628800"/>
            <a:ext cx="339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Nejnižší riziko při cvičení 2x týdně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039A2DC-3778-4FC3-BA6F-3BAAAAE311ED}"/>
              </a:ext>
            </a:extLst>
          </p:cNvPr>
          <p:cNvSpPr txBox="1"/>
          <p:nvPr/>
        </p:nvSpPr>
        <p:spPr>
          <a:xfrm>
            <a:off x="6744072" y="1628800"/>
            <a:ext cx="42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Nejnižší riziko při cvičení 1,4 hodiny  týdně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9BA51F6-7EB1-4537-AC7C-39C74EBE8B8D}"/>
              </a:ext>
            </a:extLst>
          </p:cNvPr>
          <p:cNvSpPr txBox="1"/>
          <p:nvPr/>
        </p:nvSpPr>
        <p:spPr>
          <a:xfrm>
            <a:off x="504140" y="6066181"/>
            <a:ext cx="6239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= 12,591  sledování 5,4 a 10,5 let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63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5925" y="88531"/>
            <a:ext cx="8820150" cy="1143000"/>
          </a:xfrm>
        </p:spPr>
        <p:txBody>
          <a:bodyPr/>
          <a:lstStyle/>
          <a:p>
            <a:r>
              <a:rPr lang="cs-CZ" sz="3200" dirty="0">
                <a:solidFill>
                  <a:srgbClr val="C00000"/>
                </a:solidFill>
              </a:rPr>
              <a:t>Koronární kalcifikace u maratonských běžců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2800" dirty="0">
                <a:solidFill>
                  <a:srgbClr val="C00000"/>
                </a:solidFill>
              </a:rPr>
              <a:t>Heinz </a:t>
            </a:r>
            <a:r>
              <a:rPr lang="cs-CZ" sz="2800" dirty="0" err="1">
                <a:solidFill>
                  <a:srgbClr val="C00000"/>
                </a:solidFill>
              </a:rPr>
              <a:t>Nixdorf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Recall</a:t>
            </a:r>
            <a:r>
              <a:rPr lang="cs-CZ" sz="2800" dirty="0">
                <a:solidFill>
                  <a:srgbClr val="C00000"/>
                </a:solidFill>
              </a:rPr>
              <a:t> Study</a:t>
            </a:r>
            <a:endParaRPr lang="en-US" dirty="0">
              <a:solidFill>
                <a:srgbClr val="C00000"/>
              </a:solidFill>
            </a:endParaRP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1771930" y="2264638"/>
          <a:ext cx="4715845" cy="2923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Přímá spojnice 7"/>
          <p:cNvCxnSpPr/>
          <p:nvPr/>
        </p:nvCxnSpPr>
        <p:spPr>
          <a:xfrm flipV="1">
            <a:off x="2764596" y="3121281"/>
            <a:ext cx="0" cy="2929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631246" y="3110395"/>
            <a:ext cx="2667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4185182" y="2849139"/>
            <a:ext cx="0" cy="2929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051832" y="2838253"/>
            <a:ext cx="2667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5632982" y="3202711"/>
            <a:ext cx="0" cy="29296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5499632" y="3191825"/>
            <a:ext cx="2667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659" y="3121281"/>
            <a:ext cx="4009417" cy="2205451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7024967" y="2368250"/>
            <a:ext cx="3214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C00000"/>
                </a:solidFill>
              </a:rPr>
              <a:t>Přežití bez příhody podle CAC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46242" y="1206985"/>
            <a:ext cx="9401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108 maratonců</a:t>
            </a:r>
          </a:p>
          <a:p>
            <a:r>
              <a:rPr lang="cs-CZ" sz="2400" b="1" dirty="0"/>
              <a:t>Kontroly srovnatelné 1) věkem 2) podle </a:t>
            </a:r>
            <a:r>
              <a:rPr lang="cs-CZ" sz="2400" b="1" dirty="0" err="1"/>
              <a:t>Framingham</a:t>
            </a:r>
            <a:r>
              <a:rPr lang="cs-CZ" sz="2400" b="1" dirty="0"/>
              <a:t> risk </a:t>
            </a:r>
            <a:r>
              <a:rPr lang="cs-CZ" sz="2400" b="1" dirty="0" err="1"/>
              <a:t>score</a:t>
            </a:r>
            <a:endParaRPr lang="en-US" sz="2400" b="1" dirty="0"/>
          </a:p>
        </p:txBody>
      </p:sp>
      <p:sp>
        <p:nvSpPr>
          <p:cNvPr id="19" name="Obdélník 18"/>
          <p:cNvSpPr/>
          <p:nvPr/>
        </p:nvSpPr>
        <p:spPr>
          <a:xfrm>
            <a:off x="5766332" y="6519446"/>
            <a:ext cx="6429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>
                <a:solidFill>
                  <a:srgbClr val="0070C0"/>
                </a:solidFill>
              </a:rPr>
              <a:t>Möhlenkamp</a:t>
            </a:r>
            <a:r>
              <a:rPr lang="cs-CZ" sz="1600" dirty="0">
                <a:solidFill>
                  <a:srgbClr val="0070C0"/>
                </a:solidFill>
              </a:rPr>
              <a:t> et al. </a:t>
            </a:r>
            <a:r>
              <a:rPr lang="en-US" sz="1600" dirty="0">
                <a:solidFill>
                  <a:srgbClr val="0070C0"/>
                </a:solidFill>
              </a:rPr>
              <a:t>European Heart Journal (2008) 29, 1903–1910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911424" y="5427465"/>
            <a:ext cx="1058517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</a:rPr>
              <a:t>LGE u 12% atletů (42% ischemického charakteru)</a:t>
            </a:r>
          </a:p>
          <a:p>
            <a:pPr algn="ctr"/>
            <a:r>
              <a:rPr lang="cs-CZ" sz="2400" b="1" dirty="0">
                <a:solidFill>
                  <a:srgbClr val="002060"/>
                </a:solidFill>
              </a:rPr>
              <a:t>Prediktory LGE – CAC skóre a počet uběhnutých maratonů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12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5122" y="92311"/>
            <a:ext cx="109728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 fibrilace síní a sport – J-křivka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74" y="1290782"/>
            <a:ext cx="8894897" cy="517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306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360" y="99147"/>
            <a:ext cx="11449272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 arytmií u 52 755 dálkových běžců na lyžích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124744"/>
            <a:ext cx="11665296" cy="4978021"/>
          </a:xfrm>
        </p:spPr>
        <p:txBody>
          <a:bodyPr/>
          <a:lstStyle/>
          <a:p>
            <a:r>
              <a:rPr lang="cs-CZ" sz="2400" b="1" dirty="0"/>
              <a:t>Účastníci </a:t>
            </a:r>
            <a:r>
              <a:rPr lang="cs-CZ" sz="2400" b="1" dirty="0" err="1"/>
              <a:t>Vasova</a:t>
            </a:r>
            <a:r>
              <a:rPr lang="cs-CZ" sz="2400" b="1" dirty="0"/>
              <a:t> běhu (</a:t>
            </a:r>
            <a:r>
              <a:rPr lang="cs-CZ" sz="2400" b="1" dirty="0" err="1"/>
              <a:t>Vasalopet</a:t>
            </a:r>
            <a:r>
              <a:rPr lang="cs-CZ" sz="2400" b="1" dirty="0"/>
              <a:t> – 90 km) 1989-98 – sledovaní registrem do roku 2005</a:t>
            </a:r>
          </a:p>
          <a:p>
            <a:r>
              <a:rPr lang="cs-CZ" sz="2400" b="1" dirty="0"/>
              <a:t>919 případů arytmií – 681 případů </a:t>
            </a:r>
            <a:r>
              <a:rPr lang="cs-CZ" sz="2400" b="1" dirty="0" err="1"/>
              <a:t>AFib</a:t>
            </a:r>
            <a:r>
              <a:rPr lang="cs-CZ" sz="2400" b="1" dirty="0"/>
              <a:t>/</a:t>
            </a:r>
            <a:r>
              <a:rPr lang="cs-CZ" sz="2400" b="1" dirty="0" err="1"/>
              <a:t>AFl</a:t>
            </a:r>
            <a:endParaRPr lang="cs-CZ" sz="2400" b="1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3A3CB01-E5A3-4CC5-AA5E-68B9F53752DA}"/>
              </a:ext>
            </a:extLst>
          </p:cNvPr>
          <p:cNvGrpSpPr/>
          <p:nvPr/>
        </p:nvGrpSpPr>
        <p:grpSpPr>
          <a:xfrm>
            <a:off x="911424" y="2204864"/>
            <a:ext cx="10369153" cy="4392488"/>
            <a:chOff x="1524001" y="2743283"/>
            <a:chExt cx="9143999" cy="3719164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1" y="2787587"/>
              <a:ext cx="4692073" cy="367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7"/>
            <a:stretch/>
          </p:blipFill>
          <p:spPr bwMode="auto">
            <a:xfrm>
              <a:off x="6216073" y="2787587"/>
              <a:ext cx="4451927" cy="3606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7370618" y="2761741"/>
              <a:ext cx="2710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Počet absolvovaných běhů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498460" y="2743283"/>
              <a:ext cx="34056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Čas absolvování závodu (% vítěze)</a:t>
              </a:r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9104311" y="6519446"/>
            <a:ext cx="3062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</a:rPr>
              <a:t>Andersen K et al., Eur </a:t>
            </a:r>
            <a:r>
              <a:rPr lang="cs-CZ" sz="1600" dirty="0" err="1">
                <a:solidFill>
                  <a:srgbClr val="0070C0"/>
                </a:solidFill>
              </a:rPr>
              <a:t>Heart</a:t>
            </a:r>
            <a:r>
              <a:rPr lang="cs-CZ" sz="1600" dirty="0">
                <a:solidFill>
                  <a:srgbClr val="0070C0"/>
                </a:solidFill>
              </a:rPr>
              <a:t> J 2013</a:t>
            </a:r>
          </a:p>
        </p:txBody>
      </p:sp>
    </p:spTree>
    <p:extLst>
      <p:ext uri="{BB962C8B-B14F-4D97-AF65-F5344CB8AC3E}">
        <p14:creationId xmlns:p14="http://schemas.microsoft.com/office/powerpoint/2010/main" val="280704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25400" algn="ctr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cs-CZ" altLang="cs-CZ">
              <a:solidFill>
                <a:srgbClr val="FFFFFF"/>
              </a:solidFill>
            </a:endParaRPr>
          </a:p>
        </p:txBody>
      </p:sp>
      <p:cxnSp>
        <p:nvCxnSpPr>
          <p:cNvPr id="16388" name="Straight Connector 8"/>
          <p:cNvCxnSpPr>
            <a:cxnSpLocks noChangeShapeType="1"/>
          </p:cNvCxnSpPr>
          <p:nvPr/>
        </p:nvCxnSpPr>
        <p:spPr bwMode="auto">
          <a:xfrm>
            <a:off x="1524000" y="551815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1524000" y="23177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16391" name="Picture 7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770870"/>
            <a:ext cx="8374112" cy="605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336" y="-4762"/>
            <a:ext cx="11665296" cy="1143000"/>
          </a:xfrm>
        </p:spPr>
        <p:txBody>
          <a:bodyPr>
            <a:noAutofit/>
          </a:bodyPr>
          <a:lstStyle/>
          <a:p>
            <a:r>
              <a:rPr lang="cs-CZ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Mortalita ze všech příčin ve vztahu k mírné sportovní aktivitě</a:t>
            </a:r>
          </a:p>
        </p:txBody>
      </p:sp>
      <p:sp>
        <p:nvSpPr>
          <p:cNvPr id="16386" name="Text Placeholder 2"/>
          <p:cNvSpPr txBox="1">
            <a:spLocks/>
          </p:cNvSpPr>
          <p:nvPr/>
        </p:nvSpPr>
        <p:spPr bwMode="auto">
          <a:xfrm>
            <a:off x="3078976" y="6492933"/>
            <a:ext cx="9144000" cy="42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0" rIns="2286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rgbClr val="0070C0"/>
                </a:solidFill>
              </a:rPr>
              <a:t>Am J </a:t>
            </a:r>
            <a:r>
              <a:rPr lang="en-US" altLang="cs-CZ" sz="1600" dirty="0" err="1">
                <a:solidFill>
                  <a:srgbClr val="0070C0"/>
                </a:solidFill>
              </a:rPr>
              <a:t>Hypertens</a:t>
            </a:r>
            <a:r>
              <a:rPr lang="en-US" altLang="cs-CZ" sz="1600" dirty="0">
                <a:solidFill>
                  <a:srgbClr val="0070C0"/>
                </a:solidFill>
              </a:rPr>
              <a:t>. 2014;28(2):147-158. </a:t>
            </a:r>
          </a:p>
        </p:txBody>
      </p:sp>
    </p:spTree>
    <p:extLst>
      <p:ext uri="{BB962C8B-B14F-4D97-AF65-F5344CB8AC3E}">
        <p14:creationId xmlns:p14="http://schemas.microsoft.com/office/powerpoint/2010/main" val="2053411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F5261-135A-4452-9790-C6A0E863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A přesto je sport zdravý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D39992-E767-44E5-A262-01B3AD7D0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111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BF357C2-73AB-4AAD-93FA-38927C182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11" y="0"/>
            <a:ext cx="1442107" cy="10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0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600056" y="6485856"/>
            <a:ext cx="5383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Lancet, 2011;378:1244 - 1253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16" y="1436630"/>
            <a:ext cx="6765342" cy="385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92519" y="5292548"/>
            <a:ext cx="8230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Každých přidaných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 min 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denního cvičení k minimu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15 min 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denně dále sníží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mortalit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4% (95% CI 2·5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7·0) </a:t>
            </a:r>
            <a:endParaRPr lang="cs-CZ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mortalitu na malignity o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1% (0·3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4·5).</a:t>
            </a:r>
            <a:endParaRPr lang="cs-CZ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495600" y="0"/>
            <a:ext cx="7695656" cy="1143000"/>
          </a:xfrm>
        </p:spPr>
        <p:txBody>
          <a:bodyPr/>
          <a:lstStyle/>
          <a:p>
            <a:r>
              <a:rPr 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Pozitivní dopady fyzické aktivity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13956" y="1046626"/>
            <a:ext cx="8230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416 175 </a:t>
            </a: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jedinců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(199 265 </a:t>
            </a: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mužů a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216 910 </a:t>
            </a:r>
            <a:r>
              <a:rPr lang="cs-CZ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žen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06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A8B51C1-43E2-4C4B-9EC1-AD54BBB3F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 prosté chůze pro prognózu</a:t>
            </a:r>
            <a:endParaRPr lang="en-US" alt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7F397CD-858B-41BE-810B-FCEDBAE387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7500" y="1687432"/>
            <a:ext cx="4941365" cy="4525962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cs-CZ" sz="2800" b="1"/>
              <a:t>707 mužů z Honolulu Heart Program</a:t>
            </a:r>
          </a:p>
          <a:p>
            <a:r>
              <a:rPr lang="cs-CZ" altLang="cs-CZ" sz="2800" b="1"/>
              <a:t>61-81 let</a:t>
            </a:r>
          </a:p>
          <a:p>
            <a:r>
              <a:rPr lang="cs-CZ" altLang="cs-CZ" sz="2800" b="1"/>
              <a:t>nekuřáci</a:t>
            </a:r>
          </a:p>
          <a:p>
            <a:endParaRPr lang="cs-CZ" altLang="cs-CZ" sz="2800" b="1"/>
          </a:p>
          <a:p>
            <a:r>
              <a:rPr lang="cs-CZ" altLang="cs-CZ" sz="2800" b="1"/>
              <a:t>mortalita „chodců“ po 12 letech = motalita „nechodců“ již po 7 letech</a:t>
            </a:r>
            <a:endParaRPr lang="en-US" altLang="cs-CZ" sz="2800" b="1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D60C5965-818E-43BD-AC68-97938CE8B1BC}"/>
              </a:ext>
            </a:extLst>
          </p:cNvPr>
          <p:cNvGrpSpPr/>
          <p:nvPr/>
        </p:nvGrpSpPr>
        <p:grpSpPr>
          <a:xfrm>
            <a:off x="5492750" y="1052737"/>
            <a:ext cx="6029642" cy="5795352"/>
            <a:chOff x="5257800" y="1443039"/>
            <a:chExt cx="5410200" cy="5153025"/>
          </a:xfrm>
        </p:grpSpPr>
        <p:pic>
          <p:nvPicPr>
            <p:cNvPr id="13315" name="Picture 3">
              <a:extLst>
                <a:ext uri="{FF2B5EF4-FFF2-40B4-BE49-F238E27FC236}">
                  <a16:creationId xmlns:a16="http://schemas.microsoft.com/office/drawing/2014/main" id="{C95967D2-125D-4ED4-91A6-7B1CCFB02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443039"/>
              <a:ext cx="5410200" cy="515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247E591A-81B0-47CA-8856-B482E533FB80}"/>
                </a:ext>
              </a:extLst>
            </p:cNvPr>
            <p:cNvGrpSpPr/>
            <p:nvPr/>
          </p:nvGrpSpPr>
          <p:grpSpPr>
            <a:xfrm>
              <a:off x="8693151" y="3948113"/>
              <a:ext cx="1704975" cy="2016125"/>
              <a:chOff x="8693151" y="3948113"/>
              <a:chExt cx="1704975" cy="2016125"/>
            </a:xfrm>
          </p:grpSpPr>
          <p:sp>
            <p:nvSpPr>
              <p:cNvPr id="13318" name="Line 6">
                <a:extLst>
                  <a:ext uri="{FF2B5EF4-FFF2-40B4-BE49-F238E27FC236}">
                    <a16:creationId xmlns:a16="http://schemas.microsoft.com/office/drawing/2014/main" id="{ADC2F3E7-B07C-4ECB-B443-0F9AB09C5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98125" y="3948113"/>
                <a:ext cx="0" cy="197485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19" name="Line 7">
                <a:extLst>
                  <a:ext uri="{FF2B5EF4-FFF2-40B4-BE49-F238E27FC236}">
                    <a16:creationId xmlns:a16="http://schemas.microsoft.com/office/drawing/2014/main" id="{BA2054AF-9D8F-4012-8B60-4BD9884ED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693151" y="3948113"/>
                <a:ext cx="1704975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320" name="Line 8">
                <a:extLst>
                  <a:ext uri="{FF2B5EF4-FFF2-40B4-BE49-F238E27FC236}">
                    <a16:creationId xmlns:a16="http://schemas.microsoft.com/office/drawing/2014/main" id="{F2F6DBB8-53DE-443F-8771-7B1FDFD03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04263" y="3968750"/>
                <a:ext cx="0" cy="19954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3321" name="Rectangle 9">
            <a:extLst>
              <a:ext uri="{FF2B5EF4-FFF2-40B4-BE49-F238E27FC236}">
                <a16:creationId xmlns:a16="http://schemas.microsoft.com/office/drawing/2014/main" id="{247A9FE7-D17A-4996-9811-4C9D27DB7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00" y="6398696"/>
            <a:ext cx="4053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6699"/>
                </a:solidFill>
              </a:rPr>
              <a:t>Hakim et al. </a:t>
            </a:r>
            <a:r>
              <a:rPr lang="en-US" altLang="cs-CZ" dirty="0">
                <a:solidFill>
                  <a:srgbClr val="006699"/>
                </a:solidFill>
              </a:rPr>
              <a:t>N </a:t>
            </a:r>
            <a:r>
              <a:rPr lang="en-US" altLang="cs-CZ" dirty="0" err="1">
                <a:solidFill>
                  <a:srgbClr val="006699"/>
                </a:solidFill>
              </a:rPr>
              <a:t>Engl</a:t>
            </a:r>
            <a:r>
              <a:rPr lang="en-US" altLang="cs-CZ" dirty="0">
                <a:solidFill>
                  <a:srgbClr val="006699"/>
                </a:solidFill>
              </a:rPr>
              <a:t> J Med 1998;338:94-9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1424" y="191868"/>
            <a:ext cx="10801200" cy="150894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Věkem adjustované relativní riziko KV onemocnění v závislosti na energii vydané chůzí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56562077"/>
              </p:ext>
            </p:extLst>
          </p:nvPr>
        </p:nvGraphicFramePr>
        <p:xfrm>
          <a:off x="2205579" y="1484784"/>
          <a:ext cx="9695933" cy="5085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60" name="Text Box 5"/>
          <p:cNvSpPr txBox="1">
            <a:spLocks noChangeArrowheads="1"/>
          </p:cNvSpPr>
          <p:nvPr/>
        </p:nvSpPr>
        <p:spPr bwMode="auto">
          <a:xfrm rot="16200000">
            <a:off x="210984" y="3452297"/>
            <a:ext cx="3997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Age Adjusted Relative Risk of CVD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407368" y="6175778"/>
            <a:ext cx="6456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/>
              <a:t>Manson, JE. Walking compared with vigorous exercise</a:t>
            </a:r>
          </a:p>
          <a:p>
            <a:pPr eaLnBrk="1" hangingPunct="1"/>
            <a:r>
              <a:rPr lang="en-US" sz="1200" b="1" dirty="0"/>
              <a:t>For the prevention of cardiovascular events in women. </a:t>
            </a:r>
          </a:p>
          <a:p>
            <a:pPr eaLnBrk="1" hangingPunct="1"/>
            <a:r>
              <a:rPr lang="en-US" sz="1200" b="1" dirty="0"/>
              <a:t>N </a:t>
            </a:r>
            <a:r>
              <a:rPr lang="en-US" sz="1200" b="1" dirty="0" err="1"/>
              <a:t>Engl</a:t>
            </a:r>
            <a:r>
              <a:rPr lang="en-US" sz="1200" b="1" dirty="0"/>
              <a:t> J Med, Vol 347 (10) 716-725. September 2002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3568824" y="6215148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b="1" dirty="0">
                <a:solidFill>
                  <a:srgbClr val="322D28"/>
                </a:solidFill>
              </a:rPr>
              <a:t>Výdej energie </a:t>
            </a:r>
            <a:r>
              <a:rPr lang="en-US" b="1" dirty="0">
                <a:solidFill>
                  <a:srgbClr val="322D28"/>
                </a:solidFill>
              </a:rPr>
              <a:t>(MET </a:t>
            </a:r>
            <a:r>
              <a:rPr lang="cs-CZ" b="1" dirty="0">
                <a:solidFill>
                  <a:srgbClr val="322D28"/>
                </a:solidFill>
              </a:rPr>
              <a:t>- </a:t>
            </a:r>
            <a:r>
              <a:rPr lang="en-US" b="1" dirty="0">
                <a:solidFill>
                  <a:srgbClr val="322D28"/>
                </a:solidFill>
              </a:rPr>
              <a:t>h/</a:t>
            </a:r>
            <a:r>
              <a:rPr lang="cs-CZ" b="1" dirty="0">
                <a:solidFill>
                  <a:srgbClr val="322D28"/>
                </a:solidFill>
              </a:rPr>
              <a:t>týden</a:t>
            </a:r>
            <a:r>
              <a:rPr lang="en-US" b="1" dirty="0">
                <a:solidFill>
                  <a:srgbClr val="322D28"/>
                </a:solidFill>
              </a:rPr>
              <a:t>)</a:t>
            </a:r>
          </a:p>
          <a:p>
            <a:pPr algn="ctr" eaLnBrk="1" hangingPunct="1"/>
            <a:endParaRPr lang="en-US" b="1" dirty="0">
              <a:solidFill>
                <a:srgbClr val="322D28"/>
              </a:solidFill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D049BFDA-5AB5-4E3A-8A70-6F16F0949628}"/>
              </a:ext>
            </a:extLst>
          </p:cNvPr>
          <p:cNvGrpSpPr/>
          <p:nvPr/>
        </p:nvGrpSpPr>
        <p:grpSpPr>
          <a:xfrm>
            <a:off x="2243931" y="680245"/>
            <a:ext cx="7704137" cy="6097586"/>
            <a:chOff x="2344739" y="760414"/>
            <a:chExt cx="7704137" cy="6097586"/>
          </a:xfrm>
        </p:grpSpPr>
        <p:pic>
          <p:nvPicPr>
            <p:cNvPr id="19461" name="Picture 5">
              <a:extLst>
                <a:ext uri="{FF2B5EF4-FFF2-40B4-BE49-F238E27FC236}">
                  <a16:creationId xmlns:a16="http://schemas.microsoft.com/office/drawing/2014/main" id="{77DF14F2-C092-40CD-B937-7C886112D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088" y="3633788"/>
              <a:ext cx="7662862" cy="32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59" name="Picture 3">
              <a:extLst>
                <a:ext uri="{FF2B5EF4-FFF2-40B4-BE49-F238E27FC236}">
                  <a16:creationId xmlns:a16="http://schemas.microsoft.com/office/drawing/2014/main" id="{0D498A11-0421-41DB-BC23-DF4530F06D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4739" y="760414"/>
              <a:ext cx="7704137" cy="3398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460" name="Rectangle 4">
            <a:extLst>
              <a:ext uri="{FF2B5EF4-FFF2-40B4-BE49-F238E27FC236}">
                <a16:creationId xmlns:a16="http://schemas.microsoft.com/office/drawing/2014/main" id="{CD41B834-6C0B-42B7-91D7-E812F31310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1789" y="44451"/>
            <a:ext cx="6275387" cy="976313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 věku, BMI a intenzity</a:t>
            </a:r>
            <a:endParaRPr lang="en-US" altLang="cs-CZ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2065ECA0-BC3A-4421-A62B-4954AFE3C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8550" y="3784600"/>
            <a:ext cx="5645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BMI</a:t>
            </a:r>
            <a:endParaRPr lang="en-US" altLang="cs-CZ"/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241A3CC5-25F1-4583-B908-AE7A09129AA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75416" y="3544372"/>
            <a:ext cx="22576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Riziko KV onemocnění</a:t>
            </a:r>
            <a:endParaRPr lang="en-US" altLang="cs-CZ"/>
          </a:p>
        </p:txBody>
      </p:sp>
      <p:pic>
        <p:nvPicPr>
          <p:cNvPr id="19464" name="Picture 8">
            <a:extLst>
              <a:ext uri="{FF2B5EF4-FFF2-40B4-BE49-F238E27FC236}">
                <a16:creationId xmlns:a16="http://schemas.microsoft.com/office/drawing/2014/main" id="{9A3AB2D8-B819-4A84-B3C6-4AA5648F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274639"/>
            <a:ext cx="276860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20866A5E-87C5-4C99-89E1-7A74C0D0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5820" y="6581001"/>
            <a:ext cx="31477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>
                <a:solidFill>
                  <a:srgbClr val="006699"/>
                </a:solidFill>
              </a:rPr>
              <a:t>Manson</a:t>
            </a:r>
            <a:r>
              <a:rPr lang="cs-CZ" altLang="cs-CZ" sz="1200" dirty="0">
                <a:solidFill>
                  <a:srgbClr val="006699"/>
                </a:solidFill>
              </a:rPr>
              <a:t> JE et al. </a:t>
            </a:r>
            <a:r>
              <a:rPr lang="en-US" altLang="cs-CZ" sz="1200" dirty="0">
                <a:solidFill>
                  <a:srgbClr val="006699"/>
                </a:solidFill>
              </a:rPr>
              <a:t>N </a:t>
            </a:r>
            <a:r>
              <a:rPr lang="en-US" altLang="cs-CZ" sz="1200" dirty="0" err="1">
                <a:solidFill>
                  <a:srgbClr val="006699"/>
                </a:solidFill>
              </a:rPr>
              <a:t>Engl</a:t>
            </a:r>
            <a:r>
              <a:rPr lang="en-US" altLang="cs-CZ" sz="1200" dirty="0">
                <a:solidFill>
                  <a:srgbClr val="006699"/>
                </a:solidFill>
              </a:rPr>
              <a:t> J Med 2002;347:716-25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20D4F4-06A4-4B66-9E93-97B6E095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534988"/>
            <a:ext cx="5057701" cy="1143000"/>
          </a:xfrm>
        </p:spPr>
        <p:txBody>
          <a:bodyPr>
            <a:noAutofit/>
          </a:bodyPr>
          <a:lstStyle/>
          <a:p>
            <a:pPr>
              <a:spcBef>
                <a:spcPct val="25000"/>
              </a:spcBef>
            </a:pP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Finská studie dvojčat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FBB70671-9B19-491C-A2BD-6E9FA56608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7369" y="2270126"/>
            <a:ext cx="5693396" cy="45878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cs-CZ" altLang="cs-CZ" sz="2800" b="1" dirty="0"/>
              <a:t>7925 mužů a 7977 žen (dvojčat)</a:t>
            </a:r>
          </a:p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cs-CZ" altLang="cs-CZ" sz="2800" b="1" dirty="0"/>
              <a:t>25-64 let</a:t>
            </a:r>
          </a:p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cs-CZ" altLang="cs-CZ" sz="2800" b="1" dirty="0"/>
              <a:t>hodnocení běžné fyzické aktivity (alespoň 6x/měsíc)</a:t>
            </a:r>
          </a:p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cs-CZ" altLang="cs-CZ" sz="2800" b="1" dirty="0"/>
              <a:t>odhad MET (metabolického ekvivalentu) = intenzita x trvání x frekvence</a:t>
            </a:r>
            <a:endParaRPr lang="en-US" altLang="cs-CZ" sz="2800" b="1" dirty="0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3BC35FD5-DD1F-4B0D-8509-F1690FEC5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17143" r="13051" b="9087"/>
          <a:stretch>
            <a:fillRect/>
          </a:stretch>
        </p:blipFill>
        <p:spPr bwMode="auto">
          <a:xfrm>
            <a:off x="6264275" y="542926"/>
            <a:ext cx="424815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3BF60354-BEDD-4FEE-BAE9-E85A1C24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t="21567" r="20059" b="12202"/>
          <a:stretch>
            <a:fillRect/>
          </a:stretch>
        </p:blipFill>
        <p:spPr bwMode="auto">
          <a:xfrm>
            <a:off x="6265864" y="3627438"/>
            <a:ext cx="4103687" cy="323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Rectangle 8">
            <a:extLst>
              <a:ext uri="{FF2B5EF4-FFF2-40B4-BE49-F238E27FC236}">
                <a16:creationId xmlns:a16="http://schemas.microsoft.com/office/drawing/2014/main" id="{AE1F81B6-C448-4A0E-91C6-5ED64F41A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6323012"/>
            <a:ext cx="3472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srgbClr val="006699"/>
                </a:solidFill>
              </a:rPr>
              <a:t>Kujala</a:t>
            </a:r>
            <a:r>
              <a:rPr lang="cs-CZ" altLang="cs-CZ" dirty="0">
                <a:solidFill>
                  <a:srgbClr val="006699"/>
                </a:solidFill>
              </a:rPr>
              <a:t> et al. JAMA</a:t>
            </a:r>
            <a:r>
              <a:rPr lang="en-US" altLang="cs-CZ" dirty="0">
                <a:solidFill>
                  <a:srgbClr val="006699"/>
                </a:solidFill>
              </a:rPr>
              <a:t> 1998;</a:t>
            </a:r>
            <a:r>
              <a:rPr lang="cs-CZ" altLang="cs-CZ" dirty="0">
                <a:solidFill>
                  <a:srgbClr val="006699"/>
                </a:solidFill>
              </a:rPr>
              <a:t>279</a:t>
            </a:r>
            <a:r>
              <a:rPr lang="en-US" altLang="cs-CZ" dirty="0">
                <a:solidFill>
                  <a:srgbClr val="006699"/>
                </a:solidFill>
              </a:rPr>
              <a:t>:</a:t>
            </a:r>
            <a:r>
              <a:rPr lang="cs-CZ" altLang="cs-CZ" dirty="0">
                <a:solidFill>
                  <a:srgbClr val="006699"/>
                </a:solidFill>
              </a:rPr>
              <a:t>440-4</a:t>
            </a:r>
            <a:endParaRPr lang="en-US" altLang="cs-CZ" dirty="0">
              <a:solidFill>
                <a:srgbClr val="0066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020D4F4-06A4-4B66-9E93-97B6E0958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182043"/>
            <a:ext cx="10153128" cy="1143000"/>
          </a:xfrm>
        </p:spPr>
        <p:txBody>
          <a:bodyPr>
            <a:noAutofit/>
          </a:bodyPr>
          <a:lstStyle/>
          <a:p>
            <a:pPr>
              <a:spcBef>
                <a:spcPct val="25000"/>
              </a:spcBef>
            </a:pP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Finská studie dvojčat</a:t>
            </a:r>
            <a: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Páry s diskordantní fyzickou aktivitou</a:t>
            </a:r>
            <a:endParaRPr lang="en-US" altLang="cs-CZ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FBB70671-9B19-491C-A2BD-6E9FA56608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51384" y="1545025"/>
            <a:ext cx="11017224" cy="45878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70000"/>
              </a:spcBef>
            </a:pPr>
            <a:r>
              <a:rPr lang="cs-CZ" altLang="cs-CZ" sz="2800" b="1" dirty="0"/>
              <a:t>434 párů s diskordantní fyzickou aktivitou</a:t>
            </a:r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AE1F81B6-C448-4A0E-91C6-5ED64F41A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6323012"/>
            <a:ext cx="34726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srgbClr val="006699"/>
                </a:solidFill>
              </a:rPr>
              <a:t>Kujala</a:t>
            </a:r>
            <a:r>
              <a:rPr lang="cs-CZ" altLang="cs-CZ" dirty="0">
                <a:solidFill>
                  <a:srgbClr val="006699"/>
                </a:solidFill>
              </a:rPr>
              <a:t> et al. JAMA</a:t>
            </a:r>
            <a:r>
              <a:rPr lang="en-US" altLang="cs-CZ" dirty="0">
                <a:solidFill>
                  <a:srgbClr val="006699"/>
                </a:solidFill>
              </a:rPr>
              <a:t> 1998;</a:t>
            </a:r>
            <a:r>
              <a:rPr lang="cs-CZ" altLang="cs-CZ" dirty="0">
                <a:solidFill>
                  <a:srgbClr val="006699"/>
                </a:solidFill>
              </a:rPr>
              <a:t>279</a:t>
            </a:r>
            <a:r>
              <a:rPr lang="en-US" altLang="cs-CZ" dirty="0">
                <a:solidFill>
                  <a:srgbClr val="006699"/>
                </a:solidFill>
              </a:rPr>
              <a:t>:</a:t>
            </a:r>
            <a:r>
              <a:rPr lang="cs-CZ" altLang="cs-CZ" dirty="0">
                <a:solidFill>
                  <a:srgbClr val="006699"/>
                </a:solidFill>
              </a:rPr>
              <a:t>440-4</a:t>
            </a:r>
            <a:endParaRPr lang="en-US" altLang="cs-CZ" dirty="0">
              <a:solidFill>
                <a:srgbClr val="006699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247F4D-196E-4330-A027-66AA7A67F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8"/>
          <a:stretch/>
        </p:blipFill>
        <p:spPr bwMode="auto">
          <a:xfrm>
            <a:off x="296862" y="2060848"/>
            <a:ext cx="11598275" cy="426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266922"/>
      </p:ext>
    </p:extLst>
  </p:cSld>
  <p:clrMapOvr>
    <a:masterClrMapping/>
  </p:clrMapOvr>
</p:sld>
</file>

<file path=ppt/theme/theme1.xml><?xml version="1.0" encoding="utf-8"?>
<a:theme xmlns:a="http://schemas.openxmlformats.org/drawingml/2006/main" name="2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ýchozí návrh">
  <a:themeElements>
    <a:clrScheme name="2_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</TotalTime>
  <Words>1175</Words>
  <Application>Microsoft Office PowerPoint</Application>
  <PresentationFormat>Širokoúhlá obrazovka</PresentationFormat>
  <Paragraphs>170</Paragraphs>
  <Slides>31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Segoe UI</vt:lpstr>
      <vt:lpstr>2_Motiv Office</vt:lpstr>
      <vt:lpstr>Motiv systému Office</vt:lpstr>
      <vt:lpstr>2_Výchozí návrh</vt:lpstr>
      <vt:lpstr>3_Výchozí návrh</vt:lpstr>
      <vt:lpstr>4_Výchozí návrh</vt:lpstr>
      <vt:lpstr>Worksheet</vt:lpstr>
      <vt:lpstr>Význam pohybové aktivity jako prevence KV chorob  Aleš Linhart</vt:lpstr>
      <vt:lpstr>Prezentace aplikace PowerPoint</vt:lpstr>
      <vt:lpstr>Mortalita ze všech příčin ve vztahu k mírné sportovní aktivitě</vt:lpstr>
      <vt:lpstr>Pozitivní dopady fyzické aktivity</vt:lpstr>
      <vt:lpstr>Význam prosté chůze pro prognózu</vt:lpstr>
      <vt:lpstr>Věkem adjustované relativní riziko KV onemocnění v závislosti na energii vydané chůzí</vt:lpstr>
      <vt:lpstr>Vliv věku, BMI a intenzity</vt:lpstr>
      <vt:lpstr>Finská studie dvojčat  </vt:lpstr>
      <vt:lpstr>Finská studie dvojčat  Páry s diskordantní fyzickou aktivitou</vt:lpstr>
      <vt:lpstr>Hlavně si neublížit</vt:lpstr>
      <vt:lpstr>Prezentace aplikace PowerPoint</vt:lpstr>
      <vt:lpstr>Mortalita účastníků Tour de France</vt:lpstr>
      <vt:lpstr>Výsledky</vt:lpstr>
      <vt:lpstr>Námaha jako spouštěč kardiovaskulárních příhod</vt:lpstr>
      <vt:lpstr>Pitevní nálezy od náhle zemřelých mužů</vt:lpstr>
      <vt:lpstr>Pitevní nálezy od náhle zemřelých mužů</vt:lpstr>
      <vt:lpstr>Prezentace aplikace PowerPoint</vt:lpstr>
      <vt:lpstr>Prezentace aplikace PowerPoint</vt:lpstr>
      <vt:lpstr>Vzestup TK při opakovaných sériích  (10 RM) „double leg press“</vt:lpstr>
      <vt:lpstr>Zátěž jako provokace aortální disekce</vt:lpstr>
      <vt:lpstr>Dlouhodobá zátěž a kardiovaskulární riziko</vt:lpstr>
      <vt:lpstr>Četnost a tempo joggingu a úmrtnost Copanhagen City Heart Study</vt:lpstr>
      <vt:lpstr>Rychlost, frekvence a vzdálenost běhu a mortalita</vt:lpstr>
      <vt:lpstr>Prezentace aplikace PowerPoint</vt:lpstr>
      <vt:lpstr>Intenzita fyzické aktivity a morbidita u žen</vt:lpstr>
      <vt:lpstr>Silové cvičení a riziko KV příhod</vt:lpstr>
      <vt:lpstr>Koronární kalcifikace u maratonských běžců Heinz Nixdorf Recall Study</vt:lpstr>
      <vt:lpstr>Riziko fibrilace síní a sport – J-křivka</vt:lpstr>
      <vt:lpstr>Riziko arytmií u 52 755 dálkových běžců na lyžích</vt:lpstr>
      <vt:lpstr>A přesto je sport zdravý</vt:lpstr>
      <vt:lpstr>Prezentace aplikace PowerPoint</vt:lpstr>
    </vt:vector>
  </TitlesOfParts>
  <Company>Boehringer Ingelheim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Safety, efficacy, control: Oral anticoagulation  in atrial fibrillation in 2017</dc:title>
  <dc:creator>Turea,Alexandru_Daniel (MED) BI-RO-B</dc:creator>
  <cp:lastModifiedBy>Linhart Aleš, prof. MUDr. DrSc.</cp:lastModifiedBy>
  <cp:revision>172</cp:revision>
  <dcterms:created xsi:type="dcterms:W3CDTF">2018-06-27T12:43:16Z</dcterms:created>
  <dcterms:modified xsi:type="dcterms:W3CDTF">2021-09-02T20:10:30Z</dcterms:modified>
</cp:coreProperties>
</file>