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2"/>
    <p:sldMasterId id="2147483724" r:id="rId3"/>
  </p:sldMasterIdLst>
  <p:notesMasterIdLst>
    <p:notesMasterId r:id="rId32"/>
  </p:notesMasterIdLst>
  <p:handoutMasterIdLst>
    <p:handoutMasterId r:id="rId33"/>
  </p:handoutMasterIdLst>
  <p:sldIdLst>
    <p:sldId id="256" r:id="rId4"/>
    <p:sldId id="1255" r:id="rId5"/>
    <p:sldId id="287" r:id="rId6"/>
    <p:sldId id="1256" r:id="rId7"/>
    <p:sldId id="6384" r:id="rId8"/>
    <p:sldId id="359" r:id="rId9"/>
    <p:sldId id="553" r:id="rId10"/>
    <p:sldId id="554" r:id="rId11"/>
    <p:sldId id="555" r:id="rId12"/>
    <p:sldId id="288" r:id="rId13"/>
    <p:sldId id="1249" r:id="rId14"/>
    <p:sldId id="1245" r:id="rId15"/>
    <p:sldId id="1206" r:id="rId16"/>
    <p:sldId id="1236" r:id="rId17"/>
    <p:sldId id="1204" r:id="rId18"/>
    <p:sldId id="1246" r:id="rId19"/>
    <p:sldId id="1247" r:id="rId20"/>
    <p:sldId id="1239" r:id="rId21"/>
    <p:sldId id="1248" r:id="rId22"/>
    <p:sldId id="412" r:id="rId23"/>
    <p:sldId id="414" r:id="rId24"/>
    <p:sldId id="1250" r:id="rId25"/>
    <p:sldId id="413" r:id="rId26"/>
    <p:sldId id="399" r:id="rId27"/>
    <p:sldId id="278" r:id="rId28"/>
    <p:sldId id="6385" r:id="rId29"/>
    <p:sldId id="6380" r:id="rId30"/>
    <p:sldId id="638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3867" autoAdjust="0"/>
  </p:normalViewPr>
  <p:slideViewPr>
    <p:cSldViewPr snapToGrid="0">
      <p:cViewPr varScale="1">
        <p:scale>
          <a:sx n="75" d="100"/>
          <a:sy n="75" d="100"/>
        </p:scale>
        <p:origin x="48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30-day AMI mortality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List1!$A$2:$A$8</c:f>
              <c:strCache>
                <c:ptCount val="7"/>
                <c:pt idx="0">
                  <c:v>Austria</c:v>
                </c:pt>
                <c:pt idx="1">
                  <c:v>Czech Republic</c:v>
                </c:pt>
                <c:pt idx="2">
                  <c:v>Hungary</c:v>
                </c:pt>
                <c:pt idx="3">
                  <c:v>Israel</c:v>
                </c:pt>
                <c:pt idx="4">
                  <c:v>Poland</c:v>
                </c:pt>
                <c:pt idx="5">
                  <c:v>Slovakia</c:v>
                </c:pt>
                <c:pt idx="6">
                  <c:v>Slovenia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>
                  <c:v>10</c:v>
                </c:pt>
                <c:pt idx="1">
                  <c:v>7.3</c:v>
                </c:pt>
                <c:pt idx="2">
                  <c:v>13.9</c:v>
                </c:pt>
                <c:pt idx="3">
                  <c:v>6.7</c:v>
                </c:pt>
                <c:pt idx="4">
                  <c:v>4.7</c:v>
                </c:pt>
                <c:pt idx="5">
                  <c:v>7.2</c:v>
                </c:pt>
                <c:pt idx="6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E0-45D9-A4A7-6D7B452C09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1720944"/>
        <c:axId val="431719304"/>
      </c:barChart>
      <c:catAx>
        <c:axId val="43172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1719304"/>
        <c:crosses val="autoZero"/>
        <c:auto val="1"/>
        <c:lblAlgn val="ctr"/>
        <c:lblOffset val="100"/>
        <c:noMultiLvlLbl val="0"/>
      </c:catAx>
      <c:valAx>
        <c:axId val="431719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1720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cs-CZ"/>
              <a:t>HR /hazard ratio/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short-term risk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List1!$A$2:$A$9</c:f>
              <c:strCache>
                <c:ptCount val="8"/>
                <c:pt idx="0">
                  <c:v>age &gt;80 vs &lt;60</c:v>
                </c:pt>
                <c:pt idx="1">
                  <c:v>females vs. Males</c:v>
                </c:pt>
                <c:pt idx="2">
                  <c:v>IM in history</c:v>
                </c:pt>
                <c:pt idx="3">
                  <c:v>stroke in history</c:v>
                </c:pt>
                <c:pt idx="4">
                  <c:v>DM</c:v>
                </c:pt>
                <c:pt idx="5">
                  <c:v>HF</c:v>
                </c:pt>
                <c:pt idx="6">
                  <c:v>UAP</c:v>
                </c:pt>
                <c:pt idx="7">
                  <c:v>revasc yes vs no</c:v>
                </c:pt>
              </c:strCache>
            </c:strRef>
          </c:cat>
          <c:val>
            <c:numRef>
              <c:f>List1!$B$2:$B$9</c:f>
              <c:numCache>
                <c:formatCode>General</c:formatCode>
                <c:ptCount val="8"/>
                <c:pt idx="0">
                  <c:v>3.96</c:v>
                </c:pt>
                <c:pt idx="1">
                  <c:v>0.91</c:v>
                </c:pt>
                <c:pt idx="2">
                  <c:v>1.44</c:v>
                </c:pt>
                <c:pt idx="3">
                  <c:v>1.49</c:v>
                </c:pt>
                <c:pt idx="4">
                  <c:v>1.37</c:v>
                </c:pt>
                <c:pt idx="5">
                  <c:v>1.57</c:v>
                </c:pt>
                <c:pt idx="6">
                  <c:v>1.1299999999999999</c:v>
                </c:pt>
                <c:pt idx="7">
                  <c:v>1.88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AF-43A3-A184-BB9C1FEEFCA7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long-term risk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List1!$A$2:$A$9</c:f>
              <c:strCache>
                <c:ptCount val="8"/>
                <c:pt idx="0">
                  <c:v>age &gt;80 vs &lt;60</c:v>
                </c:pt>
                <c:pt idx="1">
                  <c:v>females vs. Males</c:v>
                </c:pt>
                <c:pt idx="2">
                  <c:v>IM in history</c:v>
                </c:pt>
                <c:pt idx="3">
                  <c:v>stroke in history</c:v>
                </c:pt>
                <c:pt idx="4">
                  <c:v>DM</c:v>
                </c:pt>
                <c:pt idx="5">
                  <c:v>HF</c:v>
                </c:pt>
                <c:pt idx="6">
                  <c:v>UAP</c:v>
                </c:pt>
                <c:pt idx="7">
                  <c:v>revasc yes vs no</c:v>
                </c:pt>
              </c:strCache>
            </c:strRef>
          </c:cat>
          <c:val>
            <c:numRef>
              <c:f>List1!$C$2:$C$9</c:f>
              <c:numCache>
                <c:formatCode>General</c:formatCode>
                <c:ptCount val="8"/>
                <c:pt idx="0">
                  <c:v>4.91</c:v>
                </c:pt>
                <c:pt idx="1">
                  <c:v>0.88</c:v>
                </c:pt>
                <c:pt idx="2">
                  <c:v>1.31</c:v>
                </c:pt>
                <c:pt idx="3">
                  <c:v>1.51</c:v>
                </c:pt>
                <c:pt idx="4">
                  <c:v>1.47</c:v>
                </c:pt>
                <c:pt idx="5">
                  <c:v>1.68</c:v>
                </c:pt>
                <c:pt idx="6">
                  <c:v>1</c:v>
                </c:pt>
                <c:pt idx="7">
                  <c:v>1.92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AF-43A3-A184-BB9C1FEEF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95324792"/>
        <c:axId val="1"/>
      </c:barChart>
      <c:catAx>
        <c:axId val="195324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53247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052083-EE60-4929-ABF0-8AA1749AED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AEB5DD-41B5-449C-ADA4-CD822283B3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3E7C6-909F-44A8-857B-167C78EC47D4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FB47FC-4FC6-403A-912E-028F1858CF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59CF88-FC48-44AB-B292-B7509B3971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95162-29B6-4D59-9864-24B5C58BC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89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0A0E7-8EC5-40D8-A708-FEFE79D3A2ED}" type="datetimeFigureOut">
              <a:rPr lang="cs-CZ" smtClean="0"/>
              <a:t>17.01.2020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F6185-133B-4FC2-8AA0-1A9992B3F4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731332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F6185-133B-4FC2-8AA0-1A9992B3F4B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8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F6185-133B-4FC2-8AA0-1A9992B3F4B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4600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/>
              <a:t>Úvodem mě dovolte několik stručných epidemiologických informací. </a:t>
            </a:r>
          </a:p>
          <a:p>
            <a:r>
              <a:rPr lang="cs-CZ" altLang="cs-CZ" dirty="0"/>
              <a:t>Předpokládaná roční incidence všech akutních koronárních syndromů v ČR podle registru CZECH je odhadována přes 30 tisíc případů se sumární mortalitou 5,1%. Z toho AKS s elevacemi ST segmentu tvoří přibližně ¼, zbytek představuje skupina pacientů s AKS bez elevací ST segmentu. </a:t>
            </a:r>
          </a:p>
          <a:p>
            <a:r>
              <a:rPr lang="cs-CZ" altLang="cs-CZ" dirty="0"/>
              <a:t>Prognóza pacientů s NAP je poměrně příznivá s mortalitou pod 1%, zatímco mortalita Q-IM se pohybuje okolo 10%. </a:t>
            </a:r>
          </a:p>
          <a:p>
            <a:r>
              <a:rPr lang="cs-CZ" altLang="cs-CZ" dirty="0"/>
              <a:t>Kardiovaskulární onemocnění jsou zodpovědná ve vyspělých zemích za více než polovinu všech úmrtí a představují závažný </a:t>
            </a:r>
            <a:r>
              <a:rPr lang="cs-CZ" altLang="cs-CZ" dirty="0" err="1"/>
              <a:t>socio</a:t>
            </a:r>
            <a:r>
              <a:rPr lang="cs-CZ" altLang="cs-CZ" dirty="0"/>
              <a:t>-ekonomický problém i v důsledku závažného hendikepu jedinců postižených ICHS.</a:t>
            </a:r>
          </a:p>
        </p:txBody>
      </p:sp>
      <p:sp>
        <p:nvSpPr>
          <p:cNvPr id="164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58A349E-933D-4B2C-8D1B-1D6771FEEA74}" type="slidenum">
              <a:rPr lang="cs-CZ" altLang="cs-CZ" smtClean="0"/>
              <a:pPr eaLnBrk="1" hangingPunct="1"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5021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3A632B-FBDE-46D4-BF6F-6D14421E63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47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8682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5153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0" y="9430091"/>
            <a:ext cx="6858000" cy="498134"/>
          </a:xfrm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1372-1326-4818-ABCF-6AB79AB212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05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>
            <a:extLst>
              <a:ext uri="{FF2B5EF4-FFF2-40B4-BE49-F238E27FC236}">
                <a16:creationId xmlns:a16="http://schemas.microsoft.com/office/drawing/2014/main" id="{6F2216E0-1D6E-4749-AA81-72C5A98109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Zástupný symbol pro poznámky 2">
            <a:extLst>
              <a:ext uri="{FF2B5EF4-FFF2-40B4-BE49-F238E27FC236}">
                <a16:creationId xmlns:a16="http://schemas.microsoft.com/office/drawing/2014/main" id="{CC04D1A9-D774-4FE0-9F8A-A1DCD5D2AC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2" name="Zástupný symbol pro číslo snímku 3">
            <a:extLst>
              <a:ext uri="{FF2B5EF4-FFF2-40B4-BE49-F238E27FC236}">
                <a16:creationId xmlns:a16="http://schemas.microsoft.com/office/drawing/2014/main" id="{EC77B772-9035-47BD-B5DB-5BC94BE7E2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F26923-24D1-45A1-92F7-2AF89F9B3412}" type="slidenum">
              <a:rPr lang="en-US" altLang="cs-CZ" smtClean="0"/>
              <a:pPr/>
              <a:t>17</a:t>
            </a:fld>
            <a:endParaRPr lang="en-US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64732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F6185-133B-4FC2-8AA0-1A9992B3F4B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01692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0" y="9430091"/>
            <a:ext cx="6858000" cy="498134"/>
          </a:xfrm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1372-1326-4818-ABCF-6AB79AB212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22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F6185-133B-4FC2-8AA0-1A9992B3F4B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86485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>
            <a:extLst>
              <a:ext uri="{FF2B5EF4-FFF2-40B4-BE49-F238E27FC236}">
                <a16:creationId xmlns:a16="http://schemas.microsoft.com/office/drawing/2014/main" id="{82AD8307-00B5-4F7A-8329-75EBB422B9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>
            <a:extLst>
              <a:ext uri="{FF2B5EF4-FFF2-40B4-BE49-F238E27FC236}">
                <a16:creationId xmlns:a16="http://schemas.microsoft.com/office/drawing/2014/main" id="{D99168FC-FAFC-402B-8591-F590664755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0" name="Zástupný symbol pro číslo snímku 3">
            <a:extLst>
              <a:ext uri="{FF2B5EF4-FFF2-40B4-BE49-F238E27FC236}">
                <a16:creationId xmlns:a16="http://schemas.microsoft.com/office/drawing/2014/main" id="{98CD2DC0-3346-4A04-A05B-9B21B9438E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06D8D41-F2DE-43EB-8CE0-2BCA586090D6}" type="slidenum">
              <a:rPr lang="en-US" altLang="cs-CZ" smtClean="0"/>
              <a:pPr/>
              <a:t>21</a:t>
            </a:fld>
            <a:endParaRPr lang="en-US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F6185-133B-4FC2-8AA0-1A9992B3F4B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600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0" y="9430091"/>
            <a:ext cx="6858000" cy="498134"/>
          </a:xfrm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1372-1326-4818-ABCF-6AB79AB2126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450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0" y="9430091"/>
            <a:ext cx="6858000" cy="498134"/>
          </a:xfrm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1372-1326-4818-ABCF-6AB79AB2126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182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F6185-133B-4FC2-8AA0-1A9992B3F4B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4987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F6185-133B-4FC2-8AA0-1A9992B3F4B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4851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F6185-133B-4FC2-8AA0-1A9992B3F4B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8074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/>
              <a:t>Úvodem mě dovolte několik stručných epidemiologických informací. </a:t>
            </a:r>
          </a:p>
          <a:p>
            <a:r>
              <a:rPr lang="cs-CZ" altLang="cs-CZ" dirty="0"/>
              <a:t>Předpokládaná roční incidence všech akutních koronárních syndromů v ČR podle registru CZECH je odhadována přes 30 tisíc případů se sumární mortalitou 5,1%. Z toho AKS s elevacemi ST segmentu tvoří přibližně ¼, zbytek představuje skupina pacientů s AKS bez elevací ST segmentu. </a:t>
            </a:r>
          </a:p>
          <a:p>
            <a:r>
              <a:rPr lang="cs-CZ" altLang="cs-CZ" dirty="0"/>
              <a:t>Prognóza pacientů s NAP je poměrně příznivá s mortalitou pod 1%, zatímco mortalita Q-IM se pohybuje okolo 10%. </a:t>
            </a:r>
          </a:p>
          <a:p>
            <a:r>
              <a:rPr lang="cs-CZ" altLang="cs-CZ" dirty="0"/>
              <a:t>Kardiovaskulární onemocnění jsou zodpovědná ve vyspělých zemích za více než polovinu všech úmrtí a představují závažný </a:t>
            </a:r>
            <a:r>
              <a:rPr lang="cs-CZ" altLang="cs-CZ" dirty="0" err="1"/>
              <a:t>socio</a:t>
            </a:r>
            <a:r>
              <a:rPr lang="cs-CZ" altLang="cs-CZ" dirty="0"/>
              <a:t>-ekonomický problém i v důsledku závažného hendikepu jedinců postižených ICHS.</a:t>
            </a:r>
          </a:p>
        </p:txBody>
      </p:sp>
      <p:sp>
        <p:nvSpPr>
          <p:cNvPr id="164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58A349E-933D-4B2C-8D1B-1D6771FEEA74}" type="slidenum">
              <a:rPr lang="cs-CZ" altLang="cs-CZ" smtClean="0"/>
              <a:pPr eaLnBrk="1" hangingPunct="1"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7579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F6185-133B-4FC2-8AA0-1A9992B3F4B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8018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F6185-133B-4FC2-8AA0-1A9992B3F4B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601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F6185-133B-4FC2-8AA0-1A9992B3F4B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9575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F6185-133B-4FC2-8AA0-1A9992B3F4B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219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8BE9-C2D5-4591-A83C-C277E21EB24B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382E-34C0-489C-B49C-83CD1E41C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80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8BE9-C2D5-4591-A83C-C277E21EB24B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382E-34C0-489C-B49C-83CD1E41C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74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8BE9-C2D5-4591-A83C-C277E21EB24B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382E-34C0-489C-B49C-83CD1E41C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52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02945"/>
            <a:ext cx="11040000" cy="6096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5" name="Rectangle 28"/>
          <p:cNvSpPr/>
          <p:nvPr userDrawn="1"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 sz="180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5"/>
          </p:nvPr>
        </p:nvSpPr>
        <p:spPr>
          <a:xfrm>
            <a:off x="609601" y="6283327"/>
            <a:ext cx="6095992" cy="503239"/>
          </a:xfrm>
        </p:spPr>
        <p:txBody>
          <a:bodyPr/>
          <a:lstStyle>
            <a:lvl1pPr>
              <a:spcBef>
                <a:spcPts val="0"/>
              </a:spcBef>
              <a:defRPr sz="1000" i="1"/>
            </a:lvl1pPr>
            <a:lvl2pPr>
              <a:defRPr sz="1100" i="1"/>
            </a:lvl2pPr>
            <a:lvl3pPr>
              <a:defRPr sz="1100" i="1"/>
            </a:lvl3pPr>
            <a:lvl4pPr>
              <a:defRPr sz="1100" i="1"/>
            </a:lvl4pPr>
            <a:lvl5pPr>
              <a:defRPr sz="1100" i="1"/>
            </a:lvl5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pic>
        <p:nvPicPr>
          <p:cNvPr id="10" name="Picture 2" descr="D:\Dropbox\FNOL\Kardiovaskularni centrum\LOGO\KKVC_FNOL_logo_CMYK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9" b="-16679"/>
          <a:stretch/>
        </p:blipFill>
        <p:spPr bwMode="auto">
          <a:xfrm>
            <a:off x="6705595" y="6250888"/>
            <a:ext cx="1098199" cy="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354" y="6273945"/>
            <a:ext cx="1700623" cy="52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981" y="6273945"/>
            <a:ext cx="2224145" cy="52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887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adpis +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02945"/>
            <a:ext cx="11040000" cy="6096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609600" y="1325906"/>
            <a:ext cx="11040000" cy="4812097"/>
          </a:xfrm>
        </p:spPr>
        <p:txBody>
          <a:bodyPr/>
          <a:lstStyle>
            <a:lvl1pPr marL="268288" indent="-268288">
              <a:buFont typeface="Arial" pitchFamily="34" charset="0"/>
              <a:buChar char="•"/>
              <a:defRPr sz="2800"/>
            </a:lvl1pPr>
            <a:lvl2pPr marL="536575" indent="-268288">
              <a:buFont typeface="Arial" pitchFamily="34" charset="0"/>
              <a:buChar char="•"/>
              <a:defRPr sz="2400"/>
            </a:lvl2pPr>
            <a:lvl3pPr marL="804863" indent="-268288">
              <a:buFont typeface="Arial" pitchFamily="34" charset="0"/>
              <a:buChar char="•"/>
              <a:defRPr sz="2000"/>
            </a:lvl3pPr>
            <a:lvl4pPr marL="1073150" indent="-268288">
              <a:buFont typeface="Arial" pitchFamily="34" charset="0"/>
              <a:buChar char="•"/>
              <a:tabLst/>
              <a:defRPr sz="1800"/>
            </a:lvl4pPr>
            <a:lvl5pPr marL="1258888" indent="-185738">
              <a:buFont typeface="Arial" pitchFamily="34" charset="0"/>
              <a:buChar char="•"/>
              <a:defRPr sz="17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Rectangle 28"/>
          <p:cNvSpPr/>
          <p:nvPr userDrawn="1"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 sz="180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5"/>
          </p:nvPr>
        </p:nvSpPr>
        <p:spPr>
          <a:xfrm>
            <a:off x="609601" y="6283327"/>
            <a:ext cx="6095992" cy="503239"/>
          </a:xfrm>
        </p:spPr>
        <p:txBody>
          <a:bodyPr/>
          <a:lstStyle>
            <a:lvl1pPr>
              <a:spcBef>
                <a:spcPts val="0"/>
              </a:spcBef>
              <a:defRPr sz="1000" i="1"/>
            </a:lvl1pPr>
            <a:lvl2pPr>
              <a:defRPr sz="1100" i="1"/>
            </a:lvl2pPr>
            <a:lvl3pPr>
              <a:defRPr sz="1100" i="1"/>
            </a:lvl3pPr>
            <a:lvl4pPr>
              <a:defRPr sz="1100" i="1"/>
            </a:lvl4pPr>
            <a:lvl5pPr>
              <a:defRPr sz="1100" i="1"/>
            </a:lvl5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pic>
        <p:nvPicPr>
          <p:cNvPr id="10" name="Picture 2" descr="D:\Dropbox\FNOL\Kardiovaskularni centrum\LOGO\KKVC_FNOL_logo_CMYK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9" b="-16679"/>
          <a:stretch/>
        </p:blipFill>
        <p:spPr bwMode="auto">
          <a:xfrm>
            <a:off x="6705595" y="6250888"/>
            <a:ext cx="1098199" cy="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354" y="6273945"/>
            <a:ext cx="1700623" cy="52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981" y="6273945"/>
            <a:ext cx="2224145" cy="52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393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343609"/>
            <a:ext cx="12192000" cy="4602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20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2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02" y="155511"/>
            <a:ext cx="861484" cy="86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00558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6250"/>
          <a:stretch>
            <a:fillRect/>
          </a:stretch>
        </p:blipFill>
        <p:spPr>
          <a:xfrm>
            <a:off x="0" y="0"/>
            <a:ext cx="12192000" cy="5334000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334000"/>
          </a:xfrm>
          <a:noFill/>
        </p:spPr>
        <p:txBody>
          <a:bodyPr l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239" y="6128298"/>
            <a:ext cx="1713236" cy="406281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1" y="5947240"/>
            <a:ext cx="9932459" cy="393141"/>
          </a:xfrm>
        </p:spPr>
        <p:txBody>
          <a:bodyPr t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667" b="0" cap="all" spc="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1" y="5469637"/>
            <a:ext cx="9932459" cy="461699"/>
          </a:xfrm>
        </p:spPr>
        <p:txBody>
          <a:bodyPr rIns="0" anchor="ctr"/>
          <a:lstStyle>
            <a:lvl1pPr marL="0" indent="0" algn="l">
              <a:buNone/>
              <a:defRPr sz="3200" b="1" cap="all" spc="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4" y="2324100"/>
            <a:ext cx="9921913" cy="685800"/>
          </a:xfrm>
          <a:prstGeom prst="rect">
            <a:avLst/>
          </a:prstGeom>
        </p:spPr>
        <p:txBody>
          <a:bodyPr vert="horz" lIns="0" tIns="0" rIns="0" bIns="0" anchor="ctr">
            <a:noAutofit/>
          </a:bodyPr>
          <a:lstStyle>
            <a:lvl1pPr algn="l">
              <a:defRPr sz="4800" b="1" spc="0" baseline="0">
                <a:solidFill>
                  <a:schemeClr val="bg1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735968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811520"/>
            <a:ext cx="12192000" cy="10464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239" y="6128298"/>
            <a:ext cx="1713236" cy="4062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4" y="2396404"/>
            <a:ext cx="9921913" cy="685800"/>
          </a:xfrm>
          <a:prstGeom prst="rect">
            <a:avLst/>
          </a:prstGeom>
        </p:spPr>
        <p:txBody>
          <a:bodyPr vert="horz" lIns="0" tIns="0" rIns="0" bIns="0" anchor="ctr">
            <a:noAutofit/>
          </a:bodyPr>
          <a:lstStyle>
            <a:lvl1pPr algn="l">
              <a:defRPr sz="4800" b="1" spc="0" baseline="0">
                <a:solidFill>
                  <a:schemeClr val="accent1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957029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43610"/>
            <a:ext cx="12192000" cy="47288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278000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17" y="617711"/>
            <a:ext cx="11222376" cy="625877"/>
          </a:xfrm>
        </p:spPr>
        <p:txBody>
          <a:bodyPr wrap="square" anchor="b"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F211F1-D73B-4FC0-B3F5-105D2D28AF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6469657"/>
            <a:ext cx="6096000" cy="371475"/>
          </a:xfrm>
        </p:spPr>
        <p:txBody>
          <a:bodyPr anchor="b"/>
          <a:lstStyle>
            <a:lvl1pPr marL="0" indent="0">
              <a:buNone/>
              <a:defRPr sz="800" b="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124513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4717" y="1706882"/>
            <a:ext cx="5509683" cy="41526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17" y="617711"/>
            <a:ext cx="11222376" cy="625877"/>
          </a:xfrm>
        </p:spPr>
        <p:txBody>
          <a:bodyPr wrap="square" anchor="b"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/>
          </p:nvPr>
        </p:nvSpPr>
        <p:spPr>
          <a:xfrm>
            <a:off x="6197412" y="1706882"/>
            <a:ext cx="5509683" cy="41526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36488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8BE9-C2D5-4591-A83C-C277E21EB24B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382E-34C0-489C-B49C-83CD1E41C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62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84719" y="2072642"/>
            <a:ext cx="11222567" cy="3898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18" y="617601"/>
            <a:ext cx="11222567" cy="625877"/>
          </a:xfrm>
        </p:spPr>
        <p:txBody>
          <a:bodyPr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4719" y="1528235"/>
            <a:ext cx="11222565" cy="4699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309019" indent="0">
              <a:buNone/>
              <a:defRPr sz="2933">
                <a:solidFill>
                  <a:schemeClr val="accent1"/>
                </a:solidFill>
                <a:latin typeface="+mj-lt"/>
              </a:defRPr>
            </a:lvl2pPr>
            <a:lvl3pPr marL="609570" indent="0">
              <a:buNone/>
              <a:defRPr sz="2933">
                <a:solidFill>
                  <a:schemeClr val="accent1"/>
                </a:solidFill>
                <a:latin typeface="+mj-lt"/>
              </a:defRPr>
            </a:lvl3pPr>
            <a:lvl4pPr marL="918588" indent="0">
              <a:buNone/>
              <a:defRPr sz="2933">
                <a:solidFill>
                  <a:schemeClr val="accent1"/>
                </a:solidFill>
                <a:latin typeface="+mj-lt"/>
              </a:defRPr>
            </a:lvl4pPr>
            <a:lvl5pPr marL="1219140" indent="0">
              <a:buNone/>
              <a:defRPr sz="2933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11510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84717" y="2072642"/>
            <a:ext cx="5510784" cy="3898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18" y="617601"/>
            <a:ext cx="11222567" cy="625877"/>
          </a:xfrm>
        </p:spPr>
        <p:txBody>
          <a:bodyPr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4717" y="1528235"/>
            <a:ext cx="5510784" cy="4699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309019" indent="0">
              <a:buNone/>
              <a:defRPr sz="2933">
                <a:solidFill>
                  <a:schemeClr val="accent1"/>
                </a:solidFill>
                <a:latin typeface="+mj-lt"/>
              </a:defRPr>
            </a:lvl2pPr>
            <a:lvl3pPr marL="609570" indent="0">
              <a:buNone/>
              <a:defRPr sz="2933">
                <a:solidFill>
                  <a:schemeClr val="accent1"/>
                </a:solidFill>
                <a:latin typeface="+mj-lt"/>
              </a:defRPr>
            </a:lvl3pPr>
            <a:lvl4pPr marL="918588" indent="0">
              <a:buNone/>
              <a:defRPr sz="2933">
                <a:solidFill>
                  <a:schemeClr val="accent1"/>
                </a:solidFill>
                <a:latin typeface="+mj-lt"/>
              </a:defRPr>
            </a:lvl4pPr>
            <a:lvl5pPr marL="1219140" indent="0">
              <a:buNone/>
              <a:defRPr sz="2933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6196499" y="2072642"/>
            <a:ext cx="5510784" cy="3898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96499" y="1528235"/>
            <a:ext cx="5510784" cy="4699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309019" indent="0">
              <a:buNone/>
              <a:defRPr sz="2933">
                <a:solidFill>
                  <a:schemeClr val="accent1"/>
                </a:solidFill>
                <a:latin typeface="+mj-lt"/>
              </a:defRPr>
            </a:lvl2pPr>
            <a:lvl3pPr marL="609570" indent="0">
              <a:buNone/>
              <a:defRPr sz="2933">
                <a:solidFill>
                  <a:schemeClr val="accent1"/>
                </a:solidFill>
                <a:latin typeface="+mj-lt"/>
              </a:defRPr>
            </a:lvl3pPr>
            <a:lvl4pPr marL="918588" indent="0">
              <a:buNone/>
              <a:defRPr sz="2933">
                <a:solidFill>
                  <a:schemeClr val="accent1"/>
                </a:solidFill>
                <a:latin typeface="+mj-lt"/>
              </a:defRPr>
            </a:lvl4pPr>
            <a:lvl5pPr marL="1219140" indent="0">
              <a:buNone/>
              <a:defRPr sz="2933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325689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Pane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161393" y="1343607"/>
            <a:ext cx="3879273" cy="473546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8088340" y="1343607"/>
            <a:ext cx="4100945" cy="473546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2" y="1343607"/>
            <a:ext cx="4100945" cy="473546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19" y="617711"/>
            <a:ext cx="11222567" cy="625877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spAutoFit/>
          </a:bodyPr>
          <a:lstStyle>
            <a:lvl1pPr algn="l">
              <a:lnSpc>
                <a:spcPct val="100000"/>
              </a:lnSpc>
              <a:defRPr lang="en-US" sz="3467" b="1" kern="1200" spc="0" baseline="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842960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akeaway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2" y="1343609"/>
            <a:ext cx="8035636" cy="473545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8093323" y="1344086"/>
            <a:ext cx="4098679" cy="4734983"/>
          </a:xfrm>
          <a:solidFill>
            <a:schemeClr val="accent1"/>
          </a:solidFill>
        </p:spPr>
        <p:txBody>
          <a:bodyPr lIns="182880" rIns="274320" anchor="ctr"/>
          <a:lstStyle>
            <a:lvl1pPr marL="0" indent="0">
              <a:buNone/>
              <a:defRPr sz="2933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667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133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19" y="617711"/>
            <a:ext cx="11222567" cy="625877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spAutoFit/>
          </a:bodyPr>
          <a:lstStyle>
            <a:lvl1pPr algn="l">
              <a:defRPr sz="3467" b="1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060067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Takeaway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" y="1343609"/>
            <a:ext cx="8071103" cy="47319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071103" y="1341121"/>
            <a:ext cx="4133088" cy="4737947"/>
          </a:xfrm>
          <a:solidFill>
            <a:schemeClr val="accent1"/>
          </a:solidFill>
        </p:spPr>
        <p:txBody>
          <a:bodyPr lIns="182880" tIns="91440" rIns="274320" bIns="91440" anchor="ctr" anchorCtr="0"/>
          <a:lstStyle>
            <a:lvl1pPr marL="0" indent="0" algn="l"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84719" y="1706880"/>
            <a:ext cx="7586133" cy="4157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0676275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keaway (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43607"/>
            <a:ext cx="12192000" cy="38087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0" y="5210828"/>
            <a:ext cx="12192000" cy="868241"/>
          </a:xfrm>
          <a:solidFill>
            <a:schemeClr val="accent1"/>
          </a:solidFill>
        </p:spPr>
        <p:txBody>
          <a:bodyPr wrap="square" lIns="274320" tIns="91440" rIns="274320" bIns="91440" anchor="ctr" anchorCtr="0"/>
          <a:lstStyle>
            <a:lvl1pPr marL="0" indent="0" algn="ctr"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84719" y="1706880"/>
            <a:ext cx="11222567" cy="32321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895167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43607"/>
            <a:ext cx="12192000" cy="38087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0" y="5210828"/>
            <a:ext cx="12192000" cy="868241"/>
          </a:xfrm>
          <a:solidFill>
            <a:schemeClr val="accent1"/>
          </a:solidFill>
        </p:spPr>
        <p:txBody>
          <a:bodyPr wrap="square" lIns="274320" tIns="91440" rIns="274320" bIns="91440" anchor="ctr" anchorCtr="0"/>
          <a:lstStyle>
            <a:lvl1pPr marL="0" indent="0" algn="ctr"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484719" y="2072641"/>
            <a:ext cx="11222567" cy="29377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84719" y="1528235"/>
            <a:ext cx="10979149" cy="4699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309019" indent="0">
              <a:buNone/>
              <a:defRPr sz="3200">
                <a:solidFill>
                  <a:schemeClr val="accent1"/>
                </a:solidFill>
                <a:latin typeface="+mj-lt"/>
              </a:defRPr>
            </a:lvl2pPr>
            <a:lvl3pPr marL="609570" indent="0">
              <a:buNone/>
              <a:defRPr sz="3200">
                <a:solidFill>
                  <a:schemeClr val="accent1"/>
                </a:solidFill>
                <a:latin typeface="+mj-lt"/>
              </a:defRPr>
            </a:lvl3pPr>
            <a:lvl4pPr marL="918588" indent="0">
              <a:buNone/>
              <a:defRPr sz="3200">
                <a:solidFill>
                  <a:schemeClr val="accent1"/>
                </a:solidFill>
                <a:latin typeface="+mj-lt"/>
              </a:defRPr>
            </a:lvl4pPr>
            <a:lvl5pPr marL="1219140" indent="0">
              <a:buNone/>
              <a:defRPr sz="32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008172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Takeaway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452092" y="1343609"/>
            <a:ext cx="8739909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" y="1343609"/>
            <a:ext cx="3408219" cy="4735459"/>
          </a:xfrm>
          <a:solidFill>
            <a:schemeClr val="accent1"/>
          </a:solidFill>
        </p:spPr>
        <p:txBody>
          <a:bodyPr lIns="274320" tIns="137160" rIns="91440" bIns="182880" anchor="ctr"/>
          <a:lstStyle>
            <a:lvl1pPr marL="0" indent="0" algn="l">
              <a:buClr>
                <a:schemeClr val="bg1"/>
              </a:buClr>
              <a:buNone/>
              <a:defRPr sz="2667">
                <a:solidFill>
                  <a:schemeClr val="bg1"/>
                </a:solidFill>
              </a:defRPr>
            </a:lvl1pPr>
            <a:lvl2pPr marL="226473" indent="0" algn="ctr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459294" indent="0" algn="ctr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3599145" y="2072640"/>
            <a:ext cx="8108139" cy="38981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3599148" y="1528235"/>
            <a:ext cx="8002305" cy="4699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309019" indent="0">
              <a:buNone/>
              <a:defRPr sz="3200">
                <a:solidFill>
                  <a:schemeClr val="accent1"/>
                </a:solidFill>
                <a:latin typeface="+mj-lt"/>
              </a:defRPr>
            </a:lvl2pPr>
            <a:lvl3pPr marL="609570" indent="0">
              <a:buNone/>
              <a:defRPr sz="3200">
                <a:solidFill>
                  <a:schemeClr val="accent1"/>
                </a:solidFill>
                <a:latin typeface="+mj-lt"/>
              </a:defRPr>
            </a:lvl3pPr>
            <a:lvl4pPr marL="918588" indent="0">
              <a:buNone/>
              <a:defRPr sz="3200">
                <a:solidFill>
                  <a:schemeClr val="accent1"/>
                </a:solidFill>
                <a:latin typeface="+mj-lt"/>
              </a:defRPr>
            </a:lvl4pPr>
            <a:lvl5pPr marL="1219140" indent="0">
              <a:buNone/>
              <a:defRPr sz="32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247087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151420" y="1343610"/>
            <a:ext cx="2992581" cy="473688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" y="3777426"/>
            <a:ext cx="3020291" cy="230306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343609"/>
            <a:ext cx="6096000" cy="237930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9188724" y="3777425"/>
            <a:ext cx="2992581" cy="230164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9186295" y="1343609"/>
            <a:ext cx="2992581" cy="237930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3075709" y="3777425"/>
            <a:ext cx="3020291" cy="230164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51185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1343609"/>
            <a:ext cx="12192000" cy="4735459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00218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8BE9-C2D5-4591-A83C-C277E21EB24B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382E-34C0-489C-B49C-83CD1E41C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35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hoto w/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318712" y="1564919"/>
            <a:ext cx="3685309" cy="341500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6206836" y="1564919"/>
            <a:ext cx="3685309" cy="341500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2318714" y="4979924"/>
            <a:ext cx="3684924" cy="895739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6207223" y="4979924"/>
            <a:ext cx="3684924" cy="895739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088847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hotos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" y="1343609"/>
            <a:ext cx="4045527" cy="473545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146475" y="1343609"/>
            <a:ext cx="4045527" cy="473545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084320" y="1341121"/>
            <a:ext cx="4023360" cy="4737947"/>
          </a:xfrm>
          <a:solidFill>
            <a:schemeClr val="accent1"/>
          </a:solidFill>
        </p:spPr>
        <p:txBody>
          <a:bodyPr lIns="182880" tIns="182880" rIns="182880" bIns="182880" anchor="ctr" anchorCtr="0"/>
          <a:lstStyle>
            <a:lvl1pPr marL="0" indent="0" algn="l">
              <a:spcBef>
                <a:spcPts val="727"/>
              </a:spcBef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854014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and Conten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1343609"/>
            <a:ext cx="8005944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064401" y="1343222"/>
            <a:ext cx="4128655" cy="381750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064399" y="5160725"/>
            <a:ext cx="4128128" cy="918345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84719" y="1706882"/>
            <a:ext cx="7521228" cy="4230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598645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and Content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186697" y="1343609"/>
            <a:ext cx="8005304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-411" y="1343222"/>
            <a:ext cx="4128655" cy="382144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-413" y="5164667"/>
            <a:ext cx="4128128" cy="9144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300604" y="1706882"/>
            <a:ext cx="7406681" cy="42972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2805311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2704411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1983110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752" y="2756690"/>
            <a:ext cx="10826496" cy="67710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3800" b="1" i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2752" y="4572001"/>
            <a:ext cx="10826496" cy="42005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ts val="28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None/>
              <a:defRPr lang="en-US" sz="20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2" y="1686740"/>
            <a:ext cx="11673417" cy="276999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007CC3"/>
              </a:gs>
            </a:gsLst>
            <a:lin ang="108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2" y="4018778"/>
            <a:ext cx="11673417" cy="276999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007CC3"/>
              </a:gs>
            </a:gsLst>
            <a:lin ang="108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5" name="Picture 14" descr="AmgenCardiovascular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37702" y="6138320"/>
            <a:ext cx="2069164" cy="53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05640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26536" y="6208941"/>
            <a:ext cx="4859867" cy="360000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743701" y="6201751"/>
            <a:ext cx="4859867" cy="360000"/>
          </a:xfrm>
        </p:spPr>
        <p:txBody>
          <a:bodyPr vert="horz" lIns="0" tIns="0" rIns="0" bIns="0" rtlCol="0" anchor="b">
            <a:noAutofit/>
          </a:bodyPr>
          <a:lstStyle>
            <a:lvl1pPr marL="257092" indent="-257092" algn="r">
              <a:spcBef>
                <a:spcPts val="0"/>
              </a:spcBef>
              <a:buNone/>
              <a:defRPr lang="en-US" sz="751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0" lv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6099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+ subhea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517" y="1371600"/>
            <a:ext cx="10846731" cy="3693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800" b="1" dirty="0">
                <a:solidFill>
                  <a:schemeClr val="accent2"/>
                </a:solidFill>
              </a:defRPr>
            </a:lvl1pPr>
          </a:lstStyle>
          <a:p>
            <a:pPr marL="0" lvl="0" algn="ctr" defTabSz="914377" eaLnBrk="1" latinLnBrk="0" hangingPunct="1"/>
            <a:r>
              <a:rPr lang="en-US" dirty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62519" y="6164317"/>
            <a:ext cx="11137900" cy="50318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900"/>
            </a:lvl1pPr>
            <a:lvl2pPr marL="346066" indent="0">
              <a:buNone/>
              <a:defRPr/>
            </a:lvl2pPr>
            <a:lvl3pPr marL="746107" indent="0">
              <a:buNone/>
              <a:defRPr/>
            </a:lvl3pPr>
            <a:lvl4pPr marL="1030261" indent="0">
              <a:buNone/>
              <a:defRPr/>
            </a:lvl4pPr>
            <a:lvl5pPr marL="1314418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740096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14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$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62519" y="6160169"/>
            <a:ext cx="9198031" cy="489287"/>
          </a:xfrm>
        </p:spPr>
        <p:txBody>
          <a:bodyPr anchor="b" anchorCtr="0">
            <a:noAutofit/>
          </a:bodyPr>
          <a:lstStyle>
            <a:lvl1pPr marL="0" indent="0">
              <a:spcBef>
                <a:spcPts val="100"/>
              </a:spcBef>
              <a:buNone/>
              <a:defRPr sz="900"/>
            </a:lvl1pPr>
            <a:lvl2pPr marL="346066" indent="0">
              <a:buNone/>
              <a:defRPr/>
            </a:lvl2pPr>
            <a:lvl3pPr marL="746107" indent="0">
              <a:buNone/>
              <a:defRPr/>
            </a:lvl3pPr>
            <a:lvl4pPr marL="1030261" indent="0">
              <a:buNone/>
              <a:defRPr/>
            </a:lvl4pPr>
            <a:lvl5pPr marL="1314418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970061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8BE9-C2D5-4591-A83C-C277E21EB24B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382E-34C0-489C-B49C-83CD1E41C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65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752" y="2756690"/>
            <a:ext cx="10826496" cy="67710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3800" b="1" i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2752" y="4572001"/>
            <a:ext cx="10826496" cy="18049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ts val="28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None/>
              <a:defRPr lang="en-US" sz="20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2" y="1686740"/>
            <a:ext cx="11673417" cy="276999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007CC3"/>
              </a:gs>
            </a:gsLst>
            <a:lin ang="108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2" y="4018776"/>
            <a:ext cx="11673417" cy="276999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007CC3"/>
              </a:gs>
            </a:gsLst>
            <a:lin ang="108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5" name="Picture 14" descr="AmgenCardiovascular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37702" y="6138320"/>
            <a:ext cx="2069164" cy="5334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D5B3881-4F1B-BB4A-92FC-0BAD6EEDEA6A}"/>
              </a:ext>
            </a:extLst>
          </p:cNvPr>
          <p:cNvSpPr>
            <a:spLocks noGrp="1" noChangeArrowheads="1"/>
          </p:cNvSpPr>
          <p:nvPr userDrawn="1"/>
        </p:nvSpPr>
        <p:spPr bwMode="gray">
          <a:xfrm>
            <a:off x="532767" y="6397626"/>
            <a:ext cx="9408403" cy="46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000" b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Amgen Confidential</a:t>
            </a:r>
            <a:r>
              <a:rPr lang="en-US" sz="1000" b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b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Advisory Board Materials for Discussion Only.</a:t>
            </a:r>
            <a:r>
              <a:rPr lang="en-US" sz="1000" b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1000" b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Not for Reproduction or Distribution.</a:t>
            </a:r>
            <a:endParaRPr lang="en-US" sz="10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69769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8" y="658703"/>
            <a:ext cx="11222567" cy="58477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3200" b="1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752" y="1280161"/>
            <a:ext cx="10826496" cy="43792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86033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8" y="658703"/>
            <a:ext cx="11222567" cy="58477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3200" b="1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752" y="1280161"/>
            <a:ext cx="5315712" cy="43792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80161"/>
            <a:ext cx="5315712" cy="43792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8784884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752" y="2756690"/>
            <a:ext cx="10826496" cy="67710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3800" b="1" i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2752" y="4572001"/>
            <a:ext cx="10826496" cy="18049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ts val="28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None/>
              <a:defRPr lang="en-US" sz="20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2" y="1686740"/>
            <a:ext cx="11673417" cy="276999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007CC3"/>
              </a:gs>
            </a:gsLst>
            <a:lin ang="108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2" y="4018776"/>
            <a:ext cx="11673417" cy="276999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007CC3"/>
              </a:gs>
            </a:gsLst>
            <a:lin ang="108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5" name="Picture 14" descr="AmgenCardiovascular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37702" y="6138320"/>
            <a:ext cx="2069164" cy="5334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D5B3881-4F1B-BB4A-92FC-0BAD6EEDEA6A}"/>
              </a:ext>
            </a:extLst>
          </p:cNvPr>
          <p:cNvSpPr>
            <a:spLocks noGrp="1" noChangeArrowheads="1"/>
          </p:cNvSpPr>
          <p:nvPr userDrawn="1"/>
        </p:nvSpPr>
        <p:spPr bwMode="gray">
          <a:xfrm>
            <a:off x="532767" y="6397626"/>
            <a:ext cx="9408403" cy="46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000" b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Amgen Confidential</a:t>
            </a:r>
            <a:r>
              <a:rPr lang="en-US" sz="1000" b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b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Advisory Board Materials for Discussion Only.</a:t>
            </a:r>
            <a:r>
              <a:rPr lang="en-US" sz="1000" b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1000" b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Not for Reproduction or Distribution.</a:t>
            </a:r>
            <a:endParaRPr lang="en-US" sz="10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966932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2E78D-C070-114C-9B6E-D549B89E3C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94355"/>
            <a:ext cx="9144000" cy="81560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5E279-4159-0244-849F-7560AE437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D8794-B7A2-F941-9FC8-EAEA9E6E5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38B0-2443-464B-BB60-A582D9F446FA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589FE-192B-AF40-9ABC-E8C0B401823B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0"/>
            <a:ext cx="12192000" cy="0"/>
          </a:xfrm>
        </p:spPr>
        <p:txBody>
          <a:bodyPr/>
          <a:lstStyle>
            <a:lvl1pPr algn="ctr">
              <a:defRPr lang="cs-CZ" sz="8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Amgen Proprietary -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8A232-4A19-3A40-A127-225884E3F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7958-A15F-A24D-8D87-F3739B868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289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752" y="2756690"/>
            <a:ext cx="10826496" cy="67710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3800" b="1" i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2752" y="4572001"/>
            <a:ext cx="10826496" cy="18049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ts val="28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None/>
              <a:defRPr lang="en-US" sz="20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2" y="1686740"/>
            <a:ext cx="11673417" cy="276999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007CC3"/>
              </a:gs>
            </a:gsLst>
            <a:lin ang="108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2" y="4018776"/>
            <a:ext cx="11673417" cy="276999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007CC3"/>
              </a:gs>
            </a:gsLst>
            <a:lin ang="108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5" name="Picture 14" descr="AmgenCardiovascular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37702" y="6138320"/>
            <a:ext cx="2069164" cy="5334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D5B3881-4F1B-BB4A-92FC-0BAD6EEDEA6A}"/>
              </a:ext>
            </a:extLst>
          </p:cNvPr>
          <p:cNvSpPr>
            <a:spLocks noGrp="1" noChangeArrowheads="1"/>
          </p:cNvSpPr>
          <p:nvPr userDrawn="1"/>
        </p:nvSpPr>
        <p:spPr bwMode="gray">
          <a:xfrm>
            <a:off x="532767" y="6397626"/>
            <a:ext cx="9408403" cy="46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000" b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Amgen Confidential</a:t>
            </a:r>
            <a:r>
              <a:rPr lang="en-US" sz="1000" b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b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Advisory Board Materials for Discussion Only.</a:t>
            </a:r>
            <a:r>
              <a:rPr lang="en-US" sz="1000" b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1000" b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Not for Reproduction or Distribution.</a:t>
            </a:r>
            <a:endParaRPr lang="en-US" sz="10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75960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17" y="617711"/>
            <a:ext cx="11222376" cy="625877"/>
          </a:xfrm>
        </p:spPr>
        <p:txBody>
          <a:bodyPr wrap="square" anchor="b"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777454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1034990"/>
            <a:ext cx="4011084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37F7-9DBD-4D13-B629-8E17A04FF61E}" type="datetimeFigureOut">
              <a:rPr lang="cs-CZ" smtClean="0"/>
              <a:t>17.01.2020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E2729-147D-4E5C-BD27-8F8E890481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232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8BE9-C2D5-4591-A83C-C277E21EB24B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382E-34C0-489C-B49C-83CD1E41C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1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29438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8BE9-C2D5-4591-A83C-C277E21EB24B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382E-34C0-489C-B49C-83CD1E41C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52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8BE9-C2D5-4591-A83C-C277E21EB24B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382E-34C0-489C-B49C-83CD1E41C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62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8BE9-C2D5-4591-A83C-C277E21EB24B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382E-34C0-489C-B49C-83CD1E41C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2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58BE9-C2D5-4591-A83C-C277E21EB24B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D382E-34C0-489C-B49C-83CD1E41C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7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69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686" y="6344667"/>
            <a:ext cx="1090476" cy="258597"/>
          </a:xfrm>
          <a:prstGeom prst="rect">
            <a:avLst/>
          </a:prstGeom>
        </p:spPr>
      </p:pic>
      <p:sp>
        <p:nvSpPr>
          <p:cNvPr id="21" name="Rectangle 20"/>
          <p:cNvSpPr>
            <a:spLocks noGrp="1" noChangeArrowheads="1"/>
          </p:cNvSpPr>
          <p:nvPr/>
        </p:nvSpPr>
        <p:spPr bwMode="gray">
          <a:xfrm>
            <a:off x="11321574" y="6254144"/>
            <a:ext cx="1109472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776022">
              <a:defRPr/>
            </a:pPr>
            <a:fld id="{5909AF01-7EFE-4A29-B021-8BA707099C41}" type="slidenum">
              <a:rPr lang="en-US" sz="933">
                <a:solidFill>
                  <a:srgbClr val="716F73"/>
                </a:solidFill>
                <a:latin typeface="Arial"/>
              </a:rPr>
              <a:pPr defTabSz="776022">
                <a:defRPr/>
              </a:pPr>
              <a:t>‹#›</a:t>
            </a:fld>
            <a:endParaRPr lang="en-US" sz="933" dirty="0">
              <a:solidFill>
                <a:srgbClr val="716F73"/>
              </a:solidFill>
              <a:latin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4717" y="1706882"/>
            <a:ext cx="11222376" cy="4152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84718" y="617601"/>
            <a:ext cx="11222567" cy="62587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87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  <p:sldLayoutId id="2147483745" r:id="rId21"/>
    <p:sldLayoutId id="2147483746" r:id="rId22"/>
    <p:sldLayoutId id="2147483747" r:id="rId23"/>
    <p:sldLayoutId id="2147483748" r:id="rId24"/>
    <p:sldLayoutId id="2147483749" r:id="rId25"/>
    <p:sldLayoutId id="2147483750" r:id="rId26"/>
    <p:sldLayoutId id="2147483751" r:id="rId27"/>
    <p:sldLayoutId id="2147483752" r:id="rId28"/>
    <p:sldLayoutId id="2147483753" r:id="rId29"/>
    <p:sldLayoutId id="2147483754" r:id="rId30"/>
    <p:sldLayoutId id="2147483755" r:id="rId31"/>
    <p:sldLayoutId id="2147483756" r:id="rId32"/>
    <p:sldLayoutId id="2147483757" r:id="rId33"/>
  </p:sldLayoutIdLst>
  <p:transition>
    <p:fade/>
  </p:transition>
  <p:hf hdr="0"/>
  <p:txStyles>
    <p:titleStyle>
      <a:lvl1pPr algn="l" defTabSz="380924" rtl="0" eaLnBrk="1" latinLnBrk="0" hangingPunct="1">
        <a:lnSpc>
          <a:spcPct val="100000"/>
        </a:lnSpc>
        <a:spcBef>
          <a:spcPct val="0"/>
        </a:spcBef>
        <a:buNone/>
        <a:defRPr sz="3467" b="1" kern="1200" cap="all" spc="0" baseline="0">
          <a:solidFill>
            <a:schemeClr val="accent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09019" indent="-309019" algn="l" defTabSz="380924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sz="2933" b="1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609570" indent="-300551" algn="l" defTabSz="380924" rtl="0" eaLnBrk="1" latinLnBrk="0" hangingPunct="1">
        <a:lnSpc>
          <a:spcPct val="100000"/>
        </a:lnSpc>
        <a:spcBef>
          <a:spcPts val="533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–"/>
        <a:defRPr sz="2667" b="1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918588" indent="-309019" algn="l" defTabSz="380924" rtl="0" eaLnBrk="1" latinLnBrk="0" hangingPunct="1">
        <a:lnSpc>
          <a:spcPct val="100000"/>
        </a:lnSpc>
        <a:spcBef>
          <a:spcPts val="533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sz="2400" b="1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1219140" indent="-300551" algn="l" defTabSz="380924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90000"/>
        <a:buFont typeface="Arial" panose="020B0604020202020204" pitchFamily="34" charset="0"/>
        <a:buChar char="–"/>
        <a:defRPr sz="2133" b="1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445612" indent="-226473" algn="l" defTabSz="380924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867" b="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952311" indent="0" algn="l" defTabSz="380924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None/>
        <a:defRPr sz="751" kern="1200">
          <a:solidFill>
            <a:schemeClr val="tx1"/>
          </a:solidFill>
          <a:latin typeface="+mn-lt"/>
          <a:ea typeface="+mn-ea"/>
          <a:cs typeface="+mn-cs"/>
        </a:defRPr>
      </a:lvl6pPr>
      <a:lvl7pPr marL="1238004" indent="-95232" algn="l" defTabSz="380924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1" kern="1200">
          <a:solidFill>
            <a:schemeClr val="tx1"/>
          </a:solidFill>
          <a:latin typeface="+mn-lt"/>
          <a:ea typeface="+mn-ea"/>
          <a:cs typeface="+mn-cs"/>
        </a:defRPr>
      </a:lvl7pPr>
      <a:lvl8pPr marL="1428467" indent="-95232" algn="l" defTabSz="380924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1" kern="1200">
          <a:solidFill>
            <a:schemeClr val="tx1"/>
          </a:solidFill>
          <a:latin typeface="+mn-lt"/>
          <a:ea typeface="+mn-ea"/>
          <a:cs typeface="+mn-cs"/>
        </a:defRPr>
      </a:lvl8pPr>
      <a:lvl9pPr marL="1618929" indent="-95232" algn="l" defTabSz="380924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24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1pPr>
      <a:lvl2pPr marL="190462" algn="l" defTabSz="380924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2pPr>
      <a:lvl3pPr marL="380924" algn="l" defTabSz="380924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3pPr>
      <a:lvl4pPr marL="571386" algn="l" defTabSz="380924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4pPr>
      <a:lvl5pPr marL="761849" algn="l" defTabSz="380924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5pPr>
      <a:lvl6pPr marL="952311" algn="l" defTabSz="380924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6pPr>
      <a:lvl7pPr marL="1142773" algn="l" defTabSz="380924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7pPr>
      <a:lvl8pPr marL="1333235" algn="l" defTabSz="380924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8pPr>
      <a:lvl9pPr marL="1523697" algn="l" defTabSz="380924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686520" y="4895849"/>
            <a:ext cx="4721225" cy="1127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cs-CZ" sz="2000" b="1" dirty="0">
                <a:solidFill>
                  <a:srgbClr val="CC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3. Interní klinika 1. LF UK a VFN, Praha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cs-CZ" sz="2000" b="1" dirty="0">
                <a:solidFill>
                  <a:srgbClr val="CC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PS PK ČKS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cs-CZ" sz="2000" b="1" dirty="0">
                <a:solidFill>
                  <a:srgbClr val="CC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ČSAT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cs-CZ" sz="2000" b="1" dirty="0">
              <a:solidFill>
                <a:srgbClr val="CC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cs-CZ" sz="2000" b="1" dirty="0">
                <a:solidFill>
                  <a:srgbClr val="CC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 Sjezd ČAAMK, Olomouc 2020</a:t>
            </a:r>
            <a:endParaRPr lang="en-GB" sz="2000" dirty="0">
              <a:solidFill>
                <a:srgbClr val="CC0000"/>
              </a:solidFill>
            </a:endParaRPr>
          </a:p>
        </p:txBody>
      </p:sp>
      <p:pic>
        <p:nvPicPr>
          <p:cNvPr id="5" name="Picture 4" descr="logo"/>
          <p:cNvPicPr>
            <a:picLocks noChangeAspect="1" noChangeArrowheads="1"/>
          </p:cNvPicPr>
          <p:nvPr/>
        </p:nvPicPr>
        <p:blipFill>
          <a:blip r:embed="rId3">
            <a:lum bright="-6000" contrast="1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53" y="4724402"/>
            <a:ext cx="18732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2966" y="4617589"/>
            <a:ext cx="1907038" cy="19070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Komplexní pohled na péči nemocného po IM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21BEB1E-58F7-4086-80CB-96E123255A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Michal Vrablík</a:t>
            </a:r>
          </a:p>
        </p:txBody>
      </p:sp>
    </p:spTree>
    <p:extLst>
      <p:ext uri="{BB962C8B-B14F-4D97-AF65-F5344CB8AC3E}">
        <p14:creationId xmlns:p14="http://schemas.microsoft.com/office/powerpoint/2010/main" val="3834607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9833" y="54737"/>
            <a:ext cx="8711619" cy="91293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C00000"/>
                </a:solidFill>
              </a:rPr>
              <a:t>Akutní péče je skvělá: počet PCI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33" y="690405"/>
            <a:ext cx="9180812" cy="5955053"/>
          </a:xfrm>
          <a:prstGeom prst="snip2Diag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715813" y="1127756"/>
            <a:ext cx="347730" cy="535761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délník 6">
            <a:extLst>
              <a:ext uri="{FF2B5EF4-FFF2-40B4-BE49-F238E27FC236}">
                <a16:creationId xmlns:a16="http://schemas.microsoft.com/office/drawing/2014/main" id="{B7F7CAEF-22A4-4D67-9BD1-1BC36EEA9D45}"/>
              </a:ext>
            </a:extLst>
          </p:cNvPr>
          <p:cNvSpPr/>
          <p:nvPr/>
        </p:nvSpPr>
        <p:spPr>
          <a:xfrm>
            <a:off x="6236205" y="6082463"/>
            <a:ext cx="58108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400" dirty="0" err="1"/>
              <a:t>European</a:t>
            </a:r>
            <a:r>
              <a:rPr lang="cs-CZ" sz="1400" dirty="0"/>
              <a:t> </a:t>
            </a:r>
            <a:r>
              <a:rPr lang="cs-CZ" sz="1400" dirty="0" err="1"/>
              <a:t>Heart</a:t>
            </a:r>
            <a:r>
              <a:rPr lang="cs-CZ" sz="1400" dirty="0"/>
              <a:t> </a:t>
            </a:r>
            <a:r>
              <a:rPr lang="cs-CZ" sz="1400" dirty="0" err="1"/>
              <a:t>Disease</a:t>
            </a:r>
            <a:r>
              <a:rPr lang="cs-CZ" sz="1400" dirty="0"/>
              <a:t> Network</a:t>
            </a:r>
          </a:p>
          <a:p>
            <a:pPr algn="r"/>
            <a:r>
              <a:rPr lang="en-US" sz="1400" dirty="0"/>
              <a:t>European Cardiovascular Disease Statistics 2017</a:t>
            </a:r>
          </a:p>
          <a:p>
            <a:pPr algn="r"/>
            <a:r>
              <a:rPr lang="en-US" sz="1400" dirty="0"/>
              <a:t>http://www.ehnheart.org/cvd-statistics/cvd-statistics-2017.html</a:t>
            </a:r>
          </a:p>
        </p:txBody>
      </p:sp>
    </p:spTree>
    <p:extLst>
      <p:ext uri="{BB962C8B-B14F-4D97-AF65-F5344CB8AC3E}">
        <p14:creationId xmlns:p14="http://schemas.microsoft.com/office/powerpoint/2010/main" val="37205133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FA0F4F-9D4C-4EC2-B0D5-BE45FBD18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715" y="233285"/>
            <a:ext cx="10862569" cy="895504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cs typeface="Arial" panose="020B0604020202020204" pitchFamily="34" charset="0"/>
              </a:rPr>
              <a:t>Jednoměsíční mortalita na AIM standardizovaná na věk a pohlaví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34864A14-8621-4F94-9F87-78FC97D306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2593678"/>
              </p:ext>
            </p:extLst>
          </p:nvPr>
        </p:nvGraphicFramePr>
        <p:xfrm>
          <a:off x="1444747" y="1029809"/>
          <a:ext cx="9302503" cy="4978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bdélník 6">
            <a:extLst>
              <a:ext uri="{FF2B5EF4-FFF2-40B4-BE49-F238E27FC236}">
                <a16:creationId xmlns:a16="http://schemas.microsoft.com/office/drawing/2014/main" id="{6CE49DA1-2D50-4DC5-AD74-F0C61852C107}"/>
              </a:ext>
            </a:extLst>
          </p:cNvPr>
          <p:cNvSpPr/>
          <p:nvPr/>
        </p:nvSpPr>
        <p:spPr>
          <a:xfrm>
            <a:off x="6236205" y="6082463"/>
            <a:ext cx="58108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400" dirty="0" err="1"/>
              <a:t>European</a:t>
            </a:r>
            <a:r>
              <a:rPr lang="cs-CZ" sz="1400" dirty="0"/>
              <a:t> </a:t>
            </a:r>
            <a:r>
              <a:rPr lang="cs-CZ" sz="1400" dirty="0" err="1"/>
              <a:t>Heart</a:t>
            </a:r>
            <a:r>
              <a:rPr lang="cs-CZ" sz="1400" dirty="0"/>
              <a:t> </a:t>
            </a:r>
            <a:r>
              <a:rPr lang="cs-CZ" sz="1400" dirty="0" err="1"/>
              <a:t>Disease</a:t>
            </a:r>
            <a:r>
              <a:rPr lang="cs-CZ" sz="1400" dirty="0"/>
              <a:t> Network</a:t>
            </a:r>
          </a:p>
          <a:p>
            <a:pPr algn="r"/>
            <a:r>
              <a:rPr lang="en-US" sz="1400" dirty="0"/>
              <a:t>European Cardiovascular Disease Statistics 2017</a:t>
            </a:r>
          </a:p>
          <a:p>
            <a:pPr algn="r"/>
            <a:r>
              <a:rPr lang="en-US" sz="1400" dirty="0"/>
              <a:t>http://www.ehnheart.org/cvd-statistics/cvd-statistics-2017.html</a:t>
            </a:r>
          </a:p>
        </p:txBody>
      </p:sp>
    </p:spTree>
    <p:extLst>
      <p:ext uri="{BB962C8B-B14F-4D97-AF65-F5344CB8AC3E}">
        <p14:creationId xmlns:p14="http://schemas.microsoft.com/office/powerpoint/2010/main" val="1704679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4"/>
          <p:cNvSpPr>
            <a:spLocks noGrp="1"/>
          </p:cNvSpPr>
          <p:nvPr>
            <p:ph type="title"/>
          </p:nvPr>
        </p:nvSpPr>
        <p:spPr>
          <a:xfrm>
            <a:off x="1072460" y="1199888"/>
            <a:ext cx="3227742" cy="4458223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0" dirty="0">
                <a:solidFill>
                  <a:srgbClr val="C00000"/>
                </a:solidFill>
                <a:effectLst/>
              </a:rPr>
              <a:t>Guidelines pro management pacientů po AKS existují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3889511" y="6532222"/>
            <a:ext cx="8198527" cy="264283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cs-CZ" sz="1400" i="0" dirty="0" err="1"/>
              <a:t>Steg</a:t>
            </a:r>
            <a:r>
              <a:rPr lang="cs-CZ" sz="1400" i="0" dirty="0"/>
              <a:t> G et al. </a:t>
            </a:r>
            <a:r>
              <a:rPr lang="cs-CZ" sz="1400" i="0" dirty="0" err="1"/>
              <a:t>European</a:t>
            </a:r>
            <a:r>
              <a:rPr lang="cs-CZ" sz="1400" i="0" dirty="0"/>
              <a:t> </a:t>
            </a:r>
            <a:r>
              <a:rPr lang="cs-CZ" sz="1400" i="0" dirty="0" err="1"/>
              <a:t>Heart</a:t>
            </a:r>
            <a:r>
              <a:rPr lang="cs-CZ" sz="1400" i="0" dirty="0"/>
              <a:t> </a:t>
            </a:r>
            <a:r>
              <a:rPr lang="cs-CZ" sz="1400" i="0" dirty="0" err="1"/>
              <a:t>Journal</a:t>
            </a:r>
            <a:r>
              <a:rPr lang="cs-CZ" sz="1400" i="0" dirty="0"/>
              <a:t> doi:10.1093/</a:t>
            </a:r>
            <a:r>
              <a:rPr lang="cs-CZ" sz="1400" i="0" dirty="0" err="1"/>
              <a:t>eurheartj</a:t>
            </a:r>
            <a:r>
              <a:rPr lang="cs-CZ" sz="1400" i="0" dirty="0"/>
              <a:t>/ehs215</a:t>
            </a:r>
            <a:endParaRPr lang="cs-CZ" sz="14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0E5D3BF-0874-41D4-9155-4AD3AB412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731" y="335718"/>
            <a:ext cx="4773045" cy="618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19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260E-E82D-43F6-9796-A1967467D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6401"/>
          </a:xfrm>
        </p:spPr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C00000"/>
                </a:solidFill>
                <a:cs typeface="Arial" panose="020B0604020202020204" pitchFamily="34" charset="0"/>
              </a:rPr>
              <a:t>Sekundární prevence: komplexní přístup</a:t>
            </a:r>
            <a:endParaRPr lang="en-US" sz="36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grpSp>
        <p:nvGrpSpPr>
          <p:cNvPr id="36" name="Skupina 35">
            <a:extLst>
              <a:ext uri="{FF2B5EF4-FFF2-40B4-BE49-F238E27FC236}">
                <a16:creationId xmlns:a16="http://schemas.microsoft.com/office/drawing/2014/main" id="{56D49977-AE12-41DA-86B7-42F615D5A1C9}"/>
              </a:ext>
            </a:extLst>
          </p:cNvPr>
          <p:cNvGrpSpPr/>
          <p:nvPr/>
        </p:nvGrpSpPr>
        <p:grpSpPr>
          <a:xfrm>
            <a:off x="2109926" y="1514351"/>
            <a:ext cx="7972148" cy="5095782"/>
            <a:chOff x="1263480" y="1942319"/>
            <a:chExt cx="6697764" cy="3774798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77267534-1F2A-4AE9-9D34-526D3F40F9EE}"/>
                </a:ext>
              </a:extLst>
            </p:cNvPr>
            <p:cNvSpPr/>
            <p:nvPr/>
          </p:nvSpPr>
          <p:spPr>
            <a:xfrm>
              <a:off x="1263480" y="3397314"/>
              <a:ext cx="6687826" cy="231980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6857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900" b="1" i="1" dirty="0">
                <a:solidFill>
                  <a:srgbClr val="102360"/>
                </a:solidFill>
                <a:latin typeface="Arial Narrow"/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1F554CB4-9DF5-441C-84A3-641B7F870B6C}"/>
                </a:ext>
              </a:extLst>
            </p:cNvPr>
            <p:cNvSpPr/>
            <p:nvPr/>
          </p:nvSpPr>
          <p:spPr>
            <a:xfrm>
              <a:off x="1263480" y="1942319"/>
              <a:ext cx="6697764" cy="143005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68577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900" b="1" i="1" dirty="0">
                <a:solidFill>
                  <a:srgbClr val="102360"/>
                </a:solidFill>
                <a:latin typeface="Arial Narrow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2F3940D-59A2-45F3-A6CD-B0405A7C1E48}"/>
                </a:ext>
              </a:extLst>
            </p:cNvPr>
            <p:cNvSpPr/>
            <p:nvPr/>
          </p:nvSpPr>
          <p:spPr>
            <a:xfrm>
              <a:off x="3130651" y="1996903"/>
              <a:ext cx="3234431" cy="47878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 defTabSz="685761">
                <a:defRPr/>
              </a:pPr>
              <a:r>
                <a:rPr lang="en-US" sz="1200" b="1" dirty="0">
                  <a:solidFill>
                    <a:srgbClr val="102360"/>
                  </a:solidFill>
                  <a:latin typeface="Arial" charset="0"/>
                </a:rPr>
                <a:t>Medical Care</a:t>
              </a:r>
            </a:p>
            <a:p>
              <a:pPr algn="ctr" defTabSz="685761">
                <a:defRPr/>
              </a:pPr>
              <a:r>
                <a:rPr lang="en-US" sz="1200" b="1" dirty="0">
                  <a:solidFill>
                    <a:srgbClr val="102360"/>
                  </a:solidFill>
                  <a:latin typeface="Arial" charset="0"/>
                </a:rPr>
                <a:t>Coronary Revascularization</a:t>
              </a:r>
            </a:p>
            <a:p>
              <a:pPr algn="ctr" defTabSz="685761">
                <a:defRPr/>
              </a:pPr>
              <a:r>
                <a:rPr lang="en-US" sz="1200" b="1" dirty="0">
                  <a:solidFill>
                    <a:srgbClr val="102360"/>
                  </a:solidFill>
                  <a:latin typeface="Arial" charset="0"/>
                </a:rPr>
                <a:t>Initiate Sec. Prev. Treatment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D41ED75-520C-4809-A19B-F5DFDB83CB01}"/>
                </a:ext>
              </a:extLst>
            </p:cNvPr>
            <p:cNvSpPr/>
            <p:nvPr/>
          </p:nvSpPr>
          <p:spPr>
            <a:xfrm>
              <a:off x="1386347" y="3499375"/>
              <a:ext cx="1744303" cy="60702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>
              <a:spAutoFit/>
            </a:bodyPr>
            <a:lstStyle/>
            <a:p>
              <a:pPr algn="ctr" defTabSz="685761">
                <a:defRPr/>
              </a:pPr>
              <a:r>
                <a:rPr lang="en-US" sz="1125" b="1" dirty="0">
                  <a:solidFill>
                    <a:srgbClr val="102360"/>
                  </a:solidFill>
                  <a:latin typeface="Arial" charset="0"/>
                </a:rPr>
                <a:t>Cardiac </a:t>
              </a:r>
            </a:p>
            <a:p>
              <a:pPr algn="ctr" defTabSz="685761">
                <a:defRPr/>
              </a:pPr>
              <a:r>
                <a:rPr lang="en-US" sz="1125" b="1" dirty="0">
                  <a:solidFill>
                    <a:srgbClr val="102360"/>
                  </a:solidFill>
                  <a:latin typeface="Arial" charset="0"/>
                </a:rPr>
                <a:t>Rehabilitation </a:t>
              </a:r>
            </a:p>
            <a:p>
              <a:pPr algn="ctr" defTabSz="685761">
                <a:defRPr/>
              </a:pPr>
              <a:r>
                <a:rPr lang="en-US" sz="1125" b="1" dirty="0">
                  <a:solidFill>
                    <a:srgbClr val="102360"/>
                  </a:solidFill>
                  <a:latin typeface="Arial" charset="0"/>
                </a:rPr>
                <a:t>Program </a:t>
              </a:r>
              <a:endParaRPr lang="en-US" sz="1350" b="1" dirty="0">
                <a:solidFill>
                  <a:srgbClr val="102360"/>
                </a:solidFill>
                <a:latin typeface="Arial" charset="0"/>
              </a:endParaRPr>
            </a:p>
            <a:p>
              <a:pPr algn="ctr" defTabSz="685761">
                <a:defRPr/>
              </a:pPr>
              <a:endParaRPr lang="en-US" sz="1350" b="1" dirty="0">
                <a:solidFill>
                  <a:srgbClr val="102360"/>
                </a:solidFill>
                <a:latin typeface="Arial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3270E0C-5F7C-4230-8ADE-C4118533D549}"/>
                </a:ext>
              </a:extLst>
            </p:cNvPr>
            <p:cNvSpPr/>
            <p:nvPr/>
          </p:nvSpPr>
          <p:spPr>
            <a:xfrm>
              <a:off x="6307305" y="2838901"/>
              <a:ext cx="1621631" cy="205192"/>
            </a:xfrm>
            <a:prstGeom prst="rect">
              <a:avLst/>
            </a:prstGeom>
            <a:solidFill>
              <a:srgbClr val="F2925C"/>
            </a:solidFill>
          </p:spPr>
          <p:txBody>
            <a:bodyPr wrap="square">
              <a:spAutoFit/>
            </a:bodyPr>
            <a:lstStyle/>
            <a:p>
              <a:pPr algn="ctr" defTabSz="685761">
                <a:defRPr/>
              </a:pPr>
              <a:r>
                <a:rPr lang="en-US" sz="1200" b="1" dirty="0">
                  <a:solidFill>
                    <a:srgbClr val="102360"/>
                  </a:solidFill>
                  <a:latin typeface="Arial" charset="0"/>
                </a:rPr>
                <a:t>Educate and Advice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931A08C-CA23-4308-8808-81A1ECD86496}"/>
                </a:ext>
              </a:extLst>
            </p:cNvPr>
            <p:cNvSpPr/>
            <p:nvPr/>
          </p:nvSpPr>
          <p:spPr>
            <a:xfrm>
              <a:off x="3825620" y="2851983"/>
              <a:ext cx="1786715" cy="341987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 defTabSz="685761">
                <a:defRPr/>
              </a:pPr>
              <a:r>
                <a:rPr lang="en-US" sz="1200" b="1" dirty="0">
                  <a:solidFill>
                    <a:srgbClr val="102360"/>
                  </a:solidFill>
                  <a:latin typeface="Arial" charset="0"/>
                </a:rPr>
                <a:t>Standard Secondary Prevention Therapy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DA588ED-D2C6-4593-8E90-392C77BCAA54}"/>
                </a:ext>
              </a:extLst>
            </p:cNvPr>
            <p:cNvSpPr/>
            <p:nvPr/>
          </p:nvSpPr>
          <p:spPr>
            <a:xfrm>
              <a:off x="3706280" y="3499375"/>
              <a:ext cx="1782200" cy="19664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 defTabSz="685761">
                <a:defRPr/>
              </a:pPr>
              <a:r>
                <a:rPr lang="en-US" sz="1125" b="1" dirty="0">
                  <a:solidFill>
                    <a:srgbClr val="102360"/>
                  </a:solidFill>
                  <a:latin typeface="Arial" charset="0"/>
                </a:rPr>
                <a:t>Antithrombotic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0225F06-CA14-4553-96CD-B204439A5813}"/>
                </a:ext>
              </a:extLst>
            </p:cNvPr>
            <p:cNvSpPr/>
            <p:nvPr/>
          </p:nvSpPr>
          <p:spPr>
            <a:xfrm>
              <a:off x="3706280" y="3828111"/>
              <a:ext cx="1782200" cy="19664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 defTabSz="685761">
                <a:defRPr/>
              </a:pPr>
              <a:r>
                <a:rPr lang="en-US" sz="1125" b="1" dirty="0">
                  <a:solidFill>
                    <a:srgbClr val="102360"/>
                  </a:solidFill>
                  <a:latin typeface="Arial" charset="0"/>
                </a:rPr>
                <a:t>Lipid Lowering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F8FC4CF-A6CB-439E-9138-5625092017EF}"/>
                </a:ext>
              </a:extLst>
            </p:cNvPr>
            <p:cNvSpPr/>
            <p:nvPr/>
          </p:nvSpPr>
          <p:spPr>
            <a:xfrm>
              <a:off x="3706279" y="4451996"/>
              <a:ext cx="1782201" cy="3248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 defTabSz="685761">
                <a:defRPr/>
              </a:pPr>
              <a:r>
                <a:rPr lang="en-US" sz="1125" b="1" dirty="0">
                  <a:solidFill>
                    <a:srgbClr val="102360"/>
                  </a:solidFill>
                  <a:latin typeface="Arial" charset="0"/>
                </a:rPr>
                <a:t>Blood Pressure Management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B9C53E-0D72-4BA2-820A-0E84CAC25A85}"/>
                </a:ext>
              </a:extLst>
            </p:cNvPr>
            <p:cNvSpPr/>
            <p:nvPr/>
          </p:nvSpPr>
          <p:spPr>
            <a:xfrm>
              <a:off x="3706279" y="4152412"/>
              <a:ext cx="1782201" cy="19664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 defTabSz="685761">
                <a:defRPr/>
              </a:pPr>
              <a:r>
                <a:rPr lang="en-US" sz="1125" b="1" dirty="0">
                  <a:solidFill>
                    <a:srgbClr val="102360"/>
                  </a:solidFill>
                  <a:latin typeface="Arial" charset="0"/>
                </a:rPr>
                <a:t>Glucose Control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72174B9-BF88-4279-BE4F-CD37D7BFAF93}"/>
                </a:ext>
              </a:extLst>
            </p:cNvPr>
            <p:cNvSpPr/>
            <p:nvPr/>
          </p:nvSpPr>
          <p:spPr>
            <a:xfrm>
              <a:off x="3701765" y="5331148"/>
              <a:ext cx="1782201" cy="19664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 defTabSz="685761">
                <a:defRPr/>
              </a:pPr>
              <a:r>
                <a:rPr lang="en-US" sz="1125" b="1" dirty="0">
                  <a:solidFill>
                    <a:srgbClr val="102360"/>
                  </a:solidFill>
                  <a:latin typeface="Arial" charset="0"/>
                </a:rPr>
                <a:t>Adherence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C102DF2-E685-404B-9107-11D29AD57184}"/>
                </a:ext>
              </a:extLst>
            </p:cNvPr>
            <p:cNvSpPr/>
            <p:nvPr/>
          </p:nvSpPr>
          <p:spPr>
            <a:xfrm>
              <a:off x="6237310" y="5059918"/>
              <a:ext cx="1636790" cy="3077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 defTabSz="685761">
                <a:defRPr/>
              </a:pPr>
              <a:r>
                <a:rPr lang="en-US" sz="1050" b="1" dirty="0">
                  <a:solidFill>
                    <a:srgbClr val="102360"/>
                  </a:solidFill>
                  <a:latin typeface="Arial" charset="0"/>
                </a:rPr>
                <a:t>Reinforce Education &amp; Lifestyle Interventions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28AD4E3-9485-4713-97ED-03AACA2E212A}"/>
                </a:ext>
              </a:extLst>
            </p:cNvPr>
            <p:cNvSpPr/>
            <p:nvPr/>
          </p:nvSpPr>
          <p:spPr>
            <a:xfrm>
              <a:off x="3701765" y="5033286"/>
              <a:ext cx="1782201" cy="19664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 defTabSz="685761">
                <a:defRPr/>
              </a:pPr>
              <a:r>
                <a:rPr lang="en-US" sz="1125" b="1" dirty="0">
                  <a:solidFill>
                    <a:srgbClr val="102360"/>
                  </a:solidFill>
                  <a:latin typeface="Arial" charset="0"/>
                </a:rPr>
                <a:t>Optimization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925C125-06D0-4ABC-9B1A-BB53D8771B4D}"/>
                </a:ext>
              </a:extLst>
            </p:cNvPr>
            <p:cNvSpPr/>
            <p:nvPr/>
          </p:nvSpPr>
          <p:spPr>
            <a:xfrm>
              <a:off x="6237310" y="3531888"/>
              <a:ext cx="1636790" cy="1006487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pPr algn="ctr" defTabSz="685761">
                <a:lnSpc>
                  <a:spcPct val="150000"/>
                </a:lnSpc>
                <a:defRPr/>
              </a:pPr>
              <a:r>
                <a:rPr lang="en-US" sz="1125" b="1" dirty="0">
                  <a:solidFill>
                    <a:srgbClr val="102360"/>
                  </a:solidFill>
                  <a:latin typeface="Arial" charset="0"/>
                </a:rPr>
                <a:t>Smoking Cessation </a:t>
              </a:r>
            </a:p>
            <a:p>
              <a:pPr algn="ctr" defTabSz="685761">
                <a:lnSpc>
                  <a:spcPct val="150000"/>
                </a:lnSpc>
                <a:defRPr/>
              </a:pPr>
              <a:r>
                <a:rPr lang="en-US" sz="1125" b="1" dirty="0">
                  <a:solidFill>
                    <a:srgbClr val="102360"/>
                  </a:solidFill>
                  <a:latin typeface="Arial" charset="0"/>
                </a:rPr>
                <a:t>Diet</a:t>
              </a:r>
            </a:p>
            <a:p>
              <a:pPr algn="ctr" defTabSz="685761">
                <a:lnSpc>
                  <a:spcPct val="150000"/>
                </a:lnSpc>
                <a:defRPr/>
              </a:pPr>
              <a:r>
                <a:rPr lang="en-US" sz="1125" b="1" dirty="0">
                  <a:solidFill>
                    <a:srgbClr val="102360"/>
                  </a:solidFill>
                  <a:latin typeface="Arial" charset="0"/>
                </a:rPr>
                <a:t>Weight Control</a:t>
              </a:r>
            </a:p>
            <a:p>
              <a:pPr algn="ctr" defTabSz="685761">
                <a:lnSpc>
                  <a:spcPct val="150000"/>
                </a:lnSpc>
                <a:defRPr/>
              </a:pPr>
              <a:r>
                <a:rPr lang="en-US" sz="1125" b="1" dirty="0">
                  <a:solidFill>
                    <a:srgbClr val="102360"/>
                  </a:solidFill>
                  <a:latin typeface="Arial" charset="0"/>
                </a:rPr>
                <a:t>Physical Activity</a:t>
              </a:r>
            </a:p>
            <a:p>
              <a:pPr algn="ctr" defTabSz="685761">
                <a:lnSpc>
                  <a:spcPct val="150000"/>
                </a:lnSpc>
                <a:defRPr/>
              </a:pPr>
              <a:r>
                <a:rPr lang="en-US" sz="1125" b="1" dirty="0">
                  <a:solidFill>
                    <a:srgbClr val="102360"/>
                  </a:solidFill>
                  <a:latin typeface="Arial" charset="0"/>
                </a:rPr>
                <a:t>Psychological Issues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5675213-CFA8-4FAF-B81B-38014918403E}"/>
                </a:ext>
              </a:extLst>
            </p:cNvPr>
            <p:cNvSpPr/>
            <p:nvPr/>
          </p:nvSpPr>
          <p:spPr>
            <a:xfrm>
              <a:off x="1409731" y="2838792"/>
              <a:ext cx="1744302" cy="34198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>
              <a:spAutoFit/>
            </a:bodyPr>
            <a:lstStyle/>
            <a:p>
              <a:pPr algn="ctr" defTabSz="685761">
                <a:defRPr/>
              </a:pPr>
              <a:r>
                <a:rPr lang="en-US" sz="1200" b="1" dirty="0">
                  <a:solidFill>
                    <a:srgbClr val="102360"/>
                  </a:solidFill>
                  <a:latin typeface="Arial" charset="0"/>
                </a:rPr>
                <a:t>Refer to Cardiac Rehabilitation 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28E92B9-7AD6-4E5E-B703-4E653B2C8CC7}"/>
                </a:ext>
              </a:extLst>
            </p:cNvPr>
            <p:cNvCxnSpPr>
              <a:stCxn id="4" idx="2"/>
            </p:cNvCxnSpPr>
            <p:nvPr/>
          </p:nvCxnSpPr>
          <p:spPr>
            <a:xfrm flipH="1">
              <a:off x="2278857" y="2475685"/>
              <a:ext cx="2469009" cy="33816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C1861EE-2B34-4BAD-AD45-F07F8FDDA926}"/>
                </a:ext>
              </a:extLst>
            </p:cNvPr>
            <p:cNvCxnSpPr>
              <a:cxnSpLocks/>
            </p:cNvCxnSpPr>
            <p:nvPr/>
          </p:nvCxnSpPr>
          <p:spPr>
            <a:xfrm>
              <a:off x="4747866" y="2493733"/>
              <a:ext cx="0" cy="30109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6944CA2-3668-416C-8690-BF072C3F1392}"/>
                </a:ext>
              </a:extLst>
            </p:cNvPr>
            <p:cNvCxnSpPr>
              <a:cxnSpLocks/>
              <a:stCxn id="4" idx="2"/>
              <a:endCxn id="7" idx="0"/>
            </p:cNvCxnSpPr>
            <p:nvPr/>
          </p:nvCxnSpPr>
          <p:spPr>
            <a:xfrm>
              <a:off x="4747867" y="2475685"/>
              <a:ext cx="2370255" cy="36321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ABE9A15-E6B2-40BB-AA4C-FE7C51A286DE}"/>
                </a:ext>
              </a:extLst>
            </p:cNvPr>
            <p:cNvSpPr txBox="1"/>
            <p:nvPr/>
          </p:nvSpPr>
          <p:spPr>
            <a:xfrm>
              <a:off x="1358509" y="2023614"/>
              <a:ext cx="966483" cy="207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7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24" b="1" dirty="0">
                  <a:solidFill>
                    <a:srgbClr val="102360"/>
                  </a:solidFill>
                  <a:latin typeface="Arial" charset="0"/>
                </a:rPr>
                <a:t>HOSPITAL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DE09468-A456-4078-BF9F-8F458DC144F2}"/>
                </a:ext>
              </a:extLst>
            </p:cNvPr>
            <p:cNvCxnSpPr>
              <a:cxnSpLocks/>
            </p:cNvCxnSpPr>
            <p:nvPr/>
          </p:nvCxnSpPr>
          <p:spPr>
            <a:xfrm>
              <a:off x="2278855" y="3261258"/>
              <a:ext cx="2" cy="22030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16341AB-BB8F-4FD1-BCC7-32CA8506A346}"/>
                </a:ext>
              </a:extLst>
            </p:cNvPr>
            <p:cNvCxnSpPr>
              <a:cxnSpLocks/>
            </p:cNvCxnSpPr>
            <p:nvPr/>
          </p:nvCxnSpPr>
          <p:spPr>
            <a:xfrm>
              <a:off x="4747866" y="3301635"/>
              <a:ext cx="2" cy="22030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CFE76D08-CF62-4A53-A4A1-598CB68B970A}"/>
                </a:ext>
              </a:extLst>
            </p:cNvPr>
            <p:cNvCxnSpPr>
              <a:cxnSpLocks/>
              <a:endCxn id="16" idx="0"/>
            </p:cNvCxnSpPr>
            <p:nvPr/>
          </p:nvCxnSpPr>
          <p:spPr>
            <a:xfrm>
              <a:off x="7055704" y="3101576"/>
              <a:ext cx="1" cy="43031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358111E-AEF1-46DB-8C63-2ECAB0373F3D}"/>
                </a:ext>
              </a:extLst>
            </p:cNvPr>
            <p:cNvSpPr txBox="1"/>
            <p:nvPr/>
          </p:nvSpPr>
          <p:spPr>
            <a:xfrm>
              <a:off x="1396858" y="4628326"/>
              <a:ext cx="1164806" cy="207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7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24" b="1" dirty="0">
                  <a:solidFill>
                    <a:srgbClr val="102360"/>
                  </a:solidFill>
                  <a:latin typeface="Arial" charset="0"/>
                </a:rPr>
                <a:t>OUTPATIENT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D8290F3-65F5-4A55-92E6-BD7859ECC623}"/>
                </a:ext>
              </a:extLst>
            </p:cNvPr>
            <p:cNvCxnSpPr>
              <a:cxnSpLocks/>
            </p:cNvCxnSpPr>
            <p:nvPr/>
          </p:nvCxnSpPr>
          <p:spPr>
            <a:xfrm>
              <a:off x="4592864" y="4821913"/>
              <a:ext cx="2" cy="22030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38C56C4-A823-4BF2-A019-072E55A2CF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55703" y="4628326"/>
              <a:ext cx="1" cy="44897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D1A54EB-1B76-4502-A298-9AFD9B0A67BB}"/>
                </a:ext>
              </a:extLst>
            </p:cNvPr>
            <p:cNvSpPr txBox="1"/>
            <p:nvPr/>
          </p:nvSpPr>
          <p:spPr>
            <a:xfrm>
              <a:off x="1384394" y="5063482"/>
              <a:ext cx="2391360" cy="347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7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24" b="1" dirty="0">
                  <a:solidFill>
                    <a:srgbClr val="102360"/>
                  </a:solidFill>
                  <a:latin typeface="Arial" charset="0"/>
                </a:rPr>
                <a:t>CARDIOLOGIST AND </a:t>
              </a:r>
            </a:p>
            <a:p>
              <a:pPr defTabSz="68577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24" b="1" dirty="0">
                  <a:solidFill>
                    <a:srgbClr val="102360"/>
                  </a:solidFill>
                  <a:latin typeface="Arial" charset="0"/>
                </a:rPr>
                <a:t>PRIMARY CARE PHYSICIANS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804275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F79E540D-F5A0-4683-972A-6A6599D77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320" y="365125"/>
            <a:ext cx="10288480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C00000"/>
                </a:solidFill>
              </a:rPr>
              <a:t>Sekundární prevence zůstává výzvou... 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0ABD8E-DDF4-4D55-8942-4BF1C1895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769" y="1452890"/>
            <a:ext cx="7565231" cy="51367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11852B6-4FF9-4487-95BC-24F7CB0E158E}"/>
              </a:ext>
            </a:extLst>
          </p:cNvPr>
          <p:cNvSpPr/>
          <p:nvPr/>
        </p:nvSpPr>
        <p:spPr>
          <a:xfrm>
            <a:off x="6096000" y="633478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dirty="0" err="1"/>
              <a:t>Piepoli</a:t>
            </a:r>
            <a:r>
              <a:rPr lang="en-US" sz="1400" dirty="0"/>
              <a:t> MF, et al. European Journal of Preventive</a:t>
            </a:r>
          </a:p>
          <a:p>
            <a:pPr algn="r"/>
            <a:r>
              <a:rPr lang="en-US" sz="1400" dirty="0"/>
              <a:t>Cardiology 2016;23(18):1994–2006</a:t>
            </a:r>
          </a:p>
        </p:txBody>
      </p:sp>
    </p:spTree>
    <p:extLst>
      <p:ext uri="{BB962C8B-B14F-4D97-AF65-F5344CB8AC3E}">
        <p14:creationId xmlns:p14="http://schemas.microsoft.com/office/powerpoint/2010/main" val="287386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2628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C00000"/>
                </a:solidFill>
                <a:cs typeface="Arial" panose="020B0604020202020204" pitchFamily="34" charset="0"/>
              </a:rPr>
              <a:t>Cesta pacienta od AIM je různá, ale vždy s průvodcem</a:t>
            </a:r>
            <a:endParaRPr lang="en-US" sz="36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93FA07E-D979-4459-9CAA-EEAE124C73E1}"/>
              </a:ext>
            </a:extLst>
          </p:cNvPr>
          <p:cNvGrpSpPr/>
          <p:nvPr/>
        </p:nvGrpSpPr>
        <p:grpSpPr>
          <a:xfrm>
            <a:off x="1350886" y="1117754"/>
            <a:ext cx="9490228" cy="5300801"/>
            <a:chOff x="1425159" y="1433460"/>
            <a:chExt cx="9692756" cy="4396451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B40B2BF-5563-4720-9E55-FEC5A25F1DE4}"/>
                </a:ext>
              </a:extLst>
            </p:cNvPr>
            <p:cNvSpPr/>
            <p:nvPr/>
          </p:nvSpPr>
          <p:spPr>
            <a:xfrm>
              <a:off x="3858965" y="1847411"/>
              <a:ext cx="4905162" cy="212948"/>
            </a:xfrm>
            <a:prstGeom prst="rect">
              <a:avLst/>
            </a:prstGeom>
            <a:solidFill>
              <a:srgbClr val="F9CBB1"/>
            </a:solidFill>
            <a:ln>
              <a:solidFill>
                <a:srgbClr val="F2925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68577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b="1" i="1" dirty="0">
                  <a:solidFill>
                    <a:srgbClr val="102360"/>
                  </a:solidFill>
                  <a:latin typeface="Arial Narrow"/>
                </a:rPr>
                <a:t>Year 1</a:t>
              </a:r>
              <a:endParaRPr lang="en-GB" sz="1050" b="1" i="1" dirty="0">
                <a:solidFill>
                  <a:srgbClr val="102360"/>
                </a:solidFill>
                <a:latin typeface="Arial Narrow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F3E257C-A787-4134-AD62-CF5C7E736BE4}"/>
                </a:ext>
              </a:extLst>
            </p:cNvPr>
            <p:cNvSpPr/>
            <p:nvPr/>
          </p:nvSpPr>
          <p:spPr>
            <a:xfrm>
              <a:off x="8773242" y="1847411"/>
              <a:ext cx="1205223" cy="212948"/>
            </a:xfrm>
            <a:prstGeom prst="rect">
              <a:avLst/>
            </a:prstGeom>
            <a:solidFill>
              <a:srgbClr val="F9CBB1"/>
            </a:solidFill>
            <a:ln>
              <a:solidFill>
                <a:srgbClr val="F2925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68577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b="1" i="1" dirty="0">
                  <a:solidFill>
                    <a:srgbClr val="102360"/>
                  </a:solidFill>
                  <a:latin typeface="Arial Narrow"/>
                </a:rPr>
                <a:t>Year 2 </a:t>
              </a:r>
              <a:r>
                <a:rPr lang="en-US" sz="1050" b="1" i="1" dirty="0">
                  <a:solidFill>
                    <a:srgbClr val="102360"/>
                  </a:solidFill>
                  <a:latin typeface="Arial Narrow"/>
                  <a:sym typeface="Wingdings" panose="05000000000000000000" pitchFamily="2" charset="2"/>
                </a:rPr>
                <a:t></a:t>
              </a:r>
              <a:endParaRPr lang="en-GB" sz="1050" b="1" i="1" dirty="0">
                <a:solidFill>
                  <a:srgbClr val="102360"/>
                </a:solidFill>
                <a:latin typeface="Arial Narrow"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1941783" y="3421377"/>
              <a:ext cx="1913248" cy="1443454"/>
            </a:xfrm>
            <a:prstGeom prst="rect">
              <a:avLst/>
            </a:prstGeom>
            <a:pattFill prst="wdUpDiag">
              <a:fgClr>
                <a:schemeClr val="bg1">
                  <a:lumMod val="75000"/>
                </a:schemeClr>
              </a:fgClr>
              <a:bgClr>
                <a:srgbClr val="E3E2E3"/>
              </a:bgClr>
            </a:patt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761">
                <a:defRPr/>
              </a:pPr>
              <a:r>
                <a:rPr lang="en-US" sz="1050" b="1" dirty="0">
                  <a:solidFill>
                    <a:srgbClr val="102360"/>
                  </a:solidFill>
                  <a:latin typeface="Arial Narrow"/>
                </a:rPr>
                <a:t>Medical Care</a:t>
              </a:r>
            </a:p>
            <a:p>
              <a:pPr defTabSz="685761">
                <a:defRPr/>
              </a:pPr>
              <a:r>
                <a:rPr lang="en-US" sz="1050" b="1" dirty="0">
                  <a:solidFill>
                    <a:srgbClr val="102360"/>
                  </a:solidFill>
                  <a:latin typeface="Arial Narrow"/>
                </a:rPr>
                <a:t>Coronary Revascularization</a:t>
              </a:r>
            </a:p>
            <a:p>
              <a:pPr defTabSz="685761">
                <a:defRPr/>
              </a:pPr>
              <a:r>
                <a:rPr lang="en-US" sz="1050" b="1" dirty="0">
                  <a:solidFill>
                    <a:srgbClr val="102360"/>
                  </a:solidFill>
                  <a:latin typeface="Arial Narrow"/>
                </a:rPr>
                <a:t>Start Sec. Prev. Treatment</a:t>
              </a:r>
            </a:p>
          </p:txBody>
        </p:sp>
        <p:cxnSp>
          <p:nvCxnSpPr>
            <p:cNvPr id="50" name="Connecteur droit 49"/>
            <p:cNvCxnSpPr>
              <a:cxnSpLocks/>
            </p:cNvCxnSpPr>
            <p:nvPr/>
          </p:nvCxnSpPr>
          <p:spPr>
            <a:xfrm flipV="1">
              <a:off x="1936855" y="1847412"/>
              <a:ext cx="0" cy="2935064"/>
            </a:xfrm>
            <a:prstGeom prst="line">
              <a:avLst/>
            </a:prstGeom>
            <a:ln w="12700" cap="rnd">
              <a:solidFill>
                <a:srgbClr val="DFBAA9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Flèche droite 61"/>
            <p:cNvSpPr/>
            <p:nvPr/>
          </p:nvSpPr>
          <p:spPr>
            <a:xfrm>
              <a:off x="1936853" y="2931295"/>
              <a:ext cx="8111267" cy="580315"/>
            </a:xfrm>
            <a:prstGeom prst="rightArrow">
              <a:avLst>
                <a:gd name="adj1" fmla="val 68323"/>
                <a:gd name="adj2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61">
                <a:defRPr/>
              </a:pPr>
              <a:endParaRPr lang="en-US" sz="1350" b="1" dirty="0">
                <a:solidFill>
                  <a:srgbClr val="FFFFFF"/>
                </a:solidFill>
                <a:latin typeface="Arial Narrow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936854" y="1529849"/>
              <a:ext cx="1936623" cy="317561"/>
            </a:xfrm>
            <a:prstGeom prst="rect">
              <a:avLst/>
            </a:prstGeom>
            <a:solidFill>
              <a:srgbClr val="DA25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61"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Calibri"/>
                </a:rPr>
                <a:t>ACS (Acute Care)</a:t>
              </a:r>
            </a:p>
          </p:txBody>
        </p:sp>
        <p:sp>
          <p:nvSpPr>
            <p:cNvPr id="64" name="ZoneTexte 63"/>
            <p:cNvSpPr txBox="1"/>
            <p:nvPr/>
          </p:nvSpPr>
          <p:spPr>
            <a:xfrm>
              <a:off x="2766222" y="2406288"/>
              <a:ext cx="494335" cy="243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61">
                <a:defRPr/>
              </a:pPr>
              <a:r>
                <a:rPr lang="en-US" sz="900" b="1" dirty="0">
                  <a:solidFill>
                    <a:srgbClr val="DA251C"/>
                  </a:solidFill>
                  <a:latin typeface="Arial Narrow"/>
                </a:rPr>
                <a:t>Event</a:t>
              </a:r>
            </a:p>
          </p:txBody>
        </p:sp>
        <p:pic>
          <p:nvPicPr>
            <p:cNvPr id="70" name="Picture 2" descr="Résultat de recherche d'images pour &quot;icon heart attack&quot;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6018" y="2393026"/>
              <a:ext cx="329393" cy="325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5" name="Rectangle 94"/>
            <p:cNvSpPr/>
            <p:nvPr/>
          </p:nvSpPr>
          <p:spPr>
            <a:xfrm>
              <a:off x="1936856" y="3064983"/>
              <a:ext cx="1936621" cy="286055"/>
            </a:xfrm>
            <a:prstGeom prst="rect">
              <a:avLst/>
            </a:prstGeom>
            <a:pattFill prst="wdUpDiag">
              <a:fgClr>
                <a:schemeClr val="bg1">
                  <a:lumMod val="75000"/>
                </a:schemeClr>
              </a:fgClr>
              <a:bgClr>
                <a:srgbClr val="7F7F7F"/>
              </a:bgClr>
            </a:patt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61">
                <a:defRPr/>
              </a:pPr>
              <a:endParaRPr lang="en-US" sz="1350" b="1" dirty="0">
                <a:solidFill>
                  <a:srgbClr val="FFFFFF"/>
                </a:solidFill>
                <a:latin typeface="Arial Narrow"/>
              </a:endParaRPr>
            </a:p>
          </p:txBody>
        </p:sp>
        <p:grpSp>
          <p:nvGrpSpPr>
            <p:cNvPr id="96" name="Groupe 95"/>
            <p:cNvGrpSpPr/>
            <p:nvPr/>
          </p:nvGrpSpPr>
          <p:grpSpPr>
            <a:xfrm>
              <a:off x="1425159" y="2954481"/>
              <a:ext cx="466158" cy="476215"/>
              <a:chOff x="3904703" y="1813877"/>
              <a:chExt cx="500089" cy="496394"/>
            </a:xfrm>
          </p:grpSpPr>
          <p:pic>
            <p:nvPicPr>
              <p:cNvPr id="97" name="Image 9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904703" y="1813877"/>
                <a:ext cx="500089" cy="496394"/>
              </a:xfrm>
              <a:prstGeom prst="rect">
                <a:avLst/>
              </a:prstGeom>
            </p:spPr>
          </p:pic>
          <p:pic>
            <p:nvPicPr>
              <p:cNvPr id="98" name="Image 9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125" b="35156" l="12500" r="91406">
                            <a14:backgroundMark x1="32813" y1="21094" x2="32813" y2="2109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466" r="31633" b="66304"/>
              <a:stretch/>
            </p:blipFill>
            <p:spPr>
              <a:xfrm flipH="1">
                <a:off x="4070350" y="1815798"/>
                <a:ext cx="260350" cy="171752"/>
              </a:xfrm>
              <a:prstGeom prst="rect">
                <a:avLst/>
              </a:prstGeom>
            </p:spPr>
          </p:pic>
        </p:grpSp>
        <p:sp>
          <p:nvSpPr>
            <p:cNvPr id="61" name="ZoneTexte 60"/>
            <p:cNvSpPr txBox="1"/>
            <p:nvPr/>
          </p:nvSpPr>
          <p:spPr>
            <a:xfrm>
              <a:off x="2575688" y="3070222"/>
              <a:ext cx="691209" cy="267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685761">
                <a:defRPr/>
              </a:pPr>
              <a:r>
                <a:rPr lang="en-US" sz="1050" b="1" dirty="0">
                  <a:solidFill>
                    <a:prstClr val="white"/>
                  </a:solidFill>
                  <a:latin typeface="Arial Narrow"/>
                </a:rPr>
                <a:t>Hospital</a:t>
              </a: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3661108" y="3370228"/>
              <a:ext cx="6359594" cy="1057901"/>
              <a:chOff x="3112092" y="4422755"/>
              <a:chExt cx="8481667" cy="1103988"/>
            </a:xfrm>
          </p:grpSpPr>
          <p:sp>
            <p:nvSpPr>
              <p:cNvPr id="111" name="Forme libre 59"/>
              <p:cNvSpPr/>
              <p:nvPr/>
            </p:nvSpPr>
            <p:spPr>
              <a:xfrm>
                <a:off x="3112092" y="4422755"/>
                <a:ext cx="2057862" cy="996560"/>
              </a:xfrm>
              <a:custGeom>
                <a:avLst/>
                <a:gdLst>
                  <a:gd name="connsiteX0" fmla="*/ 938463 w 2093494"/>
                  <a:gd name="connsiteY0" fmla="*/ 0 h 914400"/>
                  <a:gd name="connsiteX1" fmla="*/ 2093494 w 2093494"/>
                  <a:gd name="connsiteY1" fmla="*/ 457200 h 914400"/>
                  <a:gd name="connsiteX2" fmla="*/ 2093494 w 2093494"/>
                  <a:gd name="connsiteY2" fmla="*/ 914400 h 914400"/>
                  <a:gd name="connsiteX3" fmla="*/ 0 w 2093494"/>
                  <a:gd name="connsiteY3" fmla="*/ 12032 h 914400"/>
                  <a:gd name="connsiteX4" fmla="*/ 938463 w 2093494"/>
                  <a:gd name="connsiteY4" fmla="*/ 0 h 914400"/>
                  <a:gd name="connsiteX0" fmla="*/ 938463 w 2093494"/>
                  <a:gd name="connsiteY0" fmla="*/ 0 h 914400"/>
                  <a:gd name="connsiteX1" fmla="*/ 2093494 w 2093494"/>
                  <a:gd name="connsiteY1" fmla="*/ 489045 h 914400"/>
                  <a:gd name="connsiteX2" fmla="*/ 2093494 w 2093494"/>
                  <a:gd name="connsiteY2" fmla="*/ 914400 h 914400"/>
                  <a:gd name="connsiteX3" fmla="*/ 0 w 2093494"/>
                  <a:gd name="connsiteY3" fmla="*/ 12032 h 914400"/>
                  <a:gd name="connsiteX4" fmla="*/ 938463 w 2093494"/>
                  <a:gd name="connsiteY4" fmla="*/ 0 h 914400"/>
                  <a:gd name="connsiteX0" fmla="*/ 938463 w 2154457"/>
                  <a:gd name="connsiteY0" fmla="*/ 0 h 914400"/>
                  <a:gd name="connsiteX1" fmla="*/ 2154457 w 2154457"/>
                  <a:gd name="connsiteY1" fmla="*/ 511791 h 914400"/>
                  <a:gd name="connsiteX2" fmla="*/ 2093494 w 2154457"/>
                  <a:gd name="connsiteY2" fmla="*/ 914400 h 914400"/>
                  <a:gd name="connsiteX3" fmla="*/ 0 w 2154457"/>
                  <a:gd name="connsiteY3" fmla="*/ 12032 h 914400"/>
                  <a:gd name="connsiteX4" fmla="*/ 938463 w 2154457"/>
                  <a:gd name="connsiteY4" fmla="*/ 0 h 914400"/>
                  <a:gd name="connsiteX0" fmla="*/ 938463 w 2195099"/>
                  <a:gd name="connsiteY0" fmla="*/ 0 h 914400"/>
                  <a:gd name="connsiteX1" fmla="*/ 2195099 w 2195099"/>
                  <a:gd name="connsiteY1" fmla="*/ 511791 h 914400"/>
                  <a:gd name="connsiteX2" fmla="*/ 2093494 w 2195099"/>
                  <a:gd name="connsiteY2" fmla="*/ 914400 h 914400"/>
                  <a:gd name="connsiteX3" fmla="*/ 0 w 2195099"/>
                  <a:gd name="connsiteY3" fmla="*/ 12032 h 914400"/>
                  <a:gd name="connsiteX4" fmla="*/ 938463 w 2195099"/>
                  <a:gd name="connsiteY4" fmla="*/ 0 h 914400"/>
                  <a:gd name="connsiteX0" fmla="*/ 1207924 w 2195099"/>
                  <a:gd name="connsiteY0" fmla="*/ 45118 h 902368"/>
                  <a:gd name="connsiteX1" fmla="*/ 2195099 w 2195099"/>
                  <a:gd name="connsiteY1" fmla="*/ 499759 h 902368"/>
                  <a:gd name="connsiteX2" fmla="*/ 2093494 w 2195099"/>
                  <a:gd name="connsiteY2" fmla="*/ 902368 h 902368"/>
                  <a:gd name="connsiteX3" fmla="*/ 0 w 2195099"/>
                  <a:gd name="connsiteY3" fmla="*/ 0 h 902368"/>
                  <a:gd name="connsiteX4" fmla="*/ 1207924 w 2195099"/>
                  <a:gd name="connsiteY4" fmla="*/ 45118 h 902368"/>
                  <a:gd name="connsiteX0" fmla="*/ 1179559 w 2195099"/>
                  <a:gd name="connsiteY0" fmla="*/ 54643 h 902368"/>
                  <a:gd name="connsiteX1" fmla="*/ 2195099 w 2195099"/>
                  <a:gd name="connsiteY1" fmla="*/ 499759 h 902368"/>
                  <a:gd name="connsiteX2" fmla="*/ 2093494 w 2195099"/>
                  <a:gd name="connsiteY2" fmla="*/ 902368 h 902368"/>
                  <a:gd name="connsiteX3" fmla="*/ 0 w 2195099"/>
                  <a:gd name="connsiteY3" fmla="*/ 0 h 902368"/>
                  <a:gd name="connsiteX4" fmla="*/ 1179559 w 2195099"/>
                  <a:gd name="connsiteY4" fmla="*/ 54643 h 902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5099" h="902368">
                    <a:moveTo>
                      <a:pt x="1179559" y="54643"/>
                    </a:moveTo>
                    <a:lnTo>
                      <a:pt x="2195099" y="499759"/>
                    </a:lnTo>
                    <a:lnTo>
                      <a:pt x="2093494" y="902368"/>
                    </a:lnTo>
                    <a:lnTo>
                      <a:pt x="0" y="0"/>
                    </a:lnTo>
                    <a:lnTo>
                      <a:pt x="1179559" y="54643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761">
                  <a:defRPr/>
                </a:pPr>
                <a:endParaRPr lang="en-US" sz="1350" b="1" dirty="0">
                  <a:solidFill>
                    <a:srgbClr val="FFFFFF"/>
                  </a:solidFill>
                  <a:latin typeface="Arial Narrow"/>
                </a:endParaRPr>
              </a:p>
            </p:txBody>
          </p:sp>
          <p:sp>
            <p:nvSpPr>
              <p:cNvPr id="112" name="Flèche droite 67"/>
              <p:cNvSpPr/>
              <p:nvPr/>
            </p:nvSpPr>
            <p:spPr>
              <a:xfrm>
                <a:off x="5066096" y="4809920"/>
                <a:ext cx="6527663" cy="716823"/>
              </a:xfrm>
              <a:prstGeom prst="rightArrow">
                <a:avLst>
                  <a:gd name="adj1" fmla="val 65588"/>
                  <a:gd name="adj2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761">
                  <a:defRPr/>
                </a:pPr>
                <a:endParaRPr lang="en-US" sz="1350" b="1" dirty="0">
                  <a:solidFill>
                    <a:srgbClr val="FFFFFF"/>
                  </a:solidFill>
                  <a:latin typeface="Arial Narrow"/>
                </a:endParaRPr>
              </a:p>
            </p:txBody>
          </p:sp>
          <p:sp>
            <p:nvSpPr>
              <p:cNvPr id="113" name="ZoneTexte 101"/>
              <p:cNvSpPr txBox="1"/>
              <p:nvPr/>
            </p:nvSpPr>
            <p:spPr>
              <a:xfrm>
                <a:off x="4783034" y="4989044"/>
                <a:ext cx="1396861" cy="253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761">
                  <a:defRPr/>
                </a:pPr>
                <a:r>
                  <a:rPr lang="en-US" sz="900" dirty="0">
                    <a:solidFill>
                      <a:srgbClr val="FFFFFF"/>
                    </a:solidFill>
                    <a:latin typeface="Arial Narrow"/>
                  </a:rPr>
                  <a:t>For comorbidities </a:t>
                </a:r>
                <a:endParaRPr lang="en-US" sz="900" b="1" dirty="0">
                  <a:solidFill>
                    <a:srgbClr val="FFFFFF"/>
                  </a:solidFill>
                  <a:latin typeface="Arial Narrow"/>
                </a:endParaRPr>
              </a:p>
            </p:txBody>
          </p:sp>
          <p:sp>
            <p:nvSpPr>
              <p:cNvPr id="114" name="ZoneTexte 100"/>
              <p:cNvSpPr txBox="1"/>
              <p:nvPr/>
            </p:nvSpPr>
            <p:spPr>
              <a:xfrm rot="1437397">
                <a:off x="3918272" y="4616434"/>
                <a:ext cx="640189" cy="3043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761">
                  <a:defRPr/>
                </a:pPr>
                <a:r>
                  <a:rPr lang="en-US" sz="1200" dirty="0">
                    <a:solidFill>
                      <a:srgbClr val="FFFFFF"/>
                    </a:solidFill>
                    <a:latin typeface="Arial Narrow"/>
                  </a:rPr>
                  <a:t>GPs</a:t>
                </a:r>
              </a:p>
            </p:txBody>
          </p:sp>
        </p:grpSp>
        <p:pic>
          <p:nvPicPr>
            <p:cNvPr id="122" name="Image 3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9296693" y="2872092"/>
              <a:ext cx="500953" cy="504614"/>
            </a:xfrm>
            <a:prstGeom prst="rect">
              <a:avLst/>
            </a:prstGeom>
          </p:spPr>
        </p:pic>
        <p:sp>
          <p:nvSpPr>
            <p:cNvPr id="123" name="TextBox 122"/>
            <p:cNvSpPr txBox="1"/>
            <p:nvPr/>
          </p:nvSpPr>
          <p:spPr>
            <a:xfrm>
              <a:off x="4903000" y="3057387"/>
              <a:ext cx="1731064" cy="2916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77">
                <a:defRPr/>
              </a:pPr>
              <a:r>
                <a:rPr lang="en-US" sz="1200" dirty="0">
                  <a:solidFill>
                    <a:prstClr val="white"/>
                  </a:solidFill>
                  <a:latin typeface="Arial Narrow"/>
                </a:rPr>
                <a:t> Cardiological Follow-Up</a:t>
              </a:r>
              <a:endParaRPr lang="de-CH" sz="1200" dirty="0">
                <a:solidFill>
                  <a:prstClr val="white"/>
                </a:solidFill>
                <a:latin typeface="Arial Narrow"/>
              </a:endParaRPr>
            </a:p>
          </p:txBody>
        </p:sp>
        <p:grpSp>
          <p:nvGrpSpPr>
            <p:cNvPr id="128" name="Group 127"/>
            <p:cNvGrpSpPr/>
            <p:nvPr/>
          </p:nvGrpSpPr>
          <p:grpSpPr>
            <a:xfrm>
              <a:off x="6573859" y="3309366"/>
              <a:ext cx="1805960" cy="970991"/>
              <a:chOff x="1041593" y="1858532"/>
              <a:chExt cx="2172224" cy="1053565"/>
            </a:xfrm>
          </p:grpSpPr>
          <p:sp>
            <p:nvSpPr>
              <p:cNvPr id="129" name="Forme libre 73"/>
              <p:cNvSpPr/>
              <p:nvPr/>
            </p:nvSpPr>
            <p:spPr>
              <a:xfrm>
                <a:off x="1041593" y="1862505"/>
                <a:ext cx="1934255" cy="1049592"/>
              </a:xfrm>
              <a:custGeom>
                <a:avLst/>
                <a:gdLst>
                  <a:gd name="connsiteX0" fmla="*/ 938463 w 2093494"/>
                  <a:gd name="connsiteY0" fmla="*/ 0 h 914400"/>
                  <a:gd name="connsiteX1" fmla="*/ 2093494 w 2093494"/>
                  <a:gd name="connsiteY1" fmla="*/ 457200 h 914400"/>
                  <a:gd name="connsiteX2" fmla="*/ 2093494 w 2093494"/>
                  <a:gd name="connsiteY2" fmla="*/ 914400 h 914400"/>
                  <a:gd name="connsiteX3" fmla="*/ 0 w 2093494"/>
                  <a:gd name="connsiteY3" fmla="*/ 12032 h 914400"/>
                  <a:gd name="connsiteX4" fmla="*/ 938463 w 2093494"/>
                  <a:gd name="connsiteY4" fmla="*/ 0 h 914400"/>
                  <a:gd name="connsiteX0" fmla="*/ 938463 w 2093494"/>
                  <a:gd name="connsiteY0" fmla="*/ 0 h 914400"/>
                  <a:gd name="connsiteX1" fmla="*/ 2093494 w 2093494"/>
                  <a:gd name="connsiteY1" fmla="*/ 489045 h 914400"/>
                  <a:gd name="connsiteX2" fmla="*/ 2093494 w 2093494"/>
                  <a:gd name="connsiteY2" fmla="*/ 914400 h 914400"/>
                  <a:gd name="connsiteX3" fmla="*/ 0 w 2093494"/>
                  <a:gd name="connsiteY3" fmla="*/ 12032 h 914400"/>
                  <a:gd name="connsiteX4" fmla="*/ 938463 w 2093494"/>
                  <a:gd name="connsiteY4" fmla="*/ 0 h 914400"/>
                  <a:gd name="connsiteX0" fmla="*/ 938463 w 2154457"/>
                  <a:gd name="connsiteY0" fmla="*/ 0 h 914400"/>
                  <a:gd name="connsiteX1" fmla="*/ 2154457 w 2154457"/>
                  <a:gd name="connsiteY1" fmla="*/ 511791 h 914400"/>
                  <a:gd name="connsiteX2" fmla="*/ 2093494 w 2154457"/>
                  <a:gd name="connsiteY2" fmla="*/ 914400 h 914400"/>
                  <a:gd name="connsiteX3" fmla="*/ 0 w 2154457"/>
                  <a:gd name="connsiteY3" fmla="*/ 12032 h 914400"/>
                  <a:gd name="connsiteX4" fmla="*/ 938463 w 2154457"/>
                  <a:gd name="connsiteY4" fmla="*/ 0 h 914400"/>
                  <a:gd name="connsiteX0" fmla="*/ 938463 w 2195099"/>
                  <a:gd name="connsiteY0" fmla="*/ 0 h 914400"/>
                  <a:gd name="connsiteX1" fmla="*/ 2195099 w 2195099"/>
                  <a:gd name="connsiteY1" fmla="*/ 511791 h 914400"/>
                  <a:gd name="connsiteX2" fmla="*/ 2093494 w 2195099"/>
                  <a:gd name="connsiteY2" fmla="*/ 914400 h 914400"/>
                  <a:gd name="connsiteX3" fmla="*/ 0 w 2195099"/>
                  <a:gd name="connsiteY3" fmla="*/ 12032 h 914400"/>
                  <a:gd name="connsiteX4" fmla="*/ 938463 w 2195099"/>
                  <a:gd name="connsiteY4" fmla="*/ 0 h 914400"/>
                  <a:gd name="connsiteX0" fmla="*/ 1207924 w 2195099"/>
                  <a:gd name="connsiteY0" fmla="*/ 45118 h 902368"/>
                  <a:gd name="connsiteX1" fmla="*/ 2195099 w 2195099"/>
                  <a:gd name="connsiteY1" fmla="*/ 499759 h 902368"/>
                  <a:gd name="connsiteX2" fmla="*/ 2093494 w 2195099"/>
                  <a:gd name="connsiteY2" fmla="*/ 902368 h 902368"/>
                  <a:gd name="connsiteX3" fmla="*/ 0 w 2195099"/>
                  <a:gd name="connsiteY3" fmla="*/ 0 h 902368"/>
                  <a:gd name="connsiteX4" fmla="*/ 1207924 w 2195099"/>
                  <a:gd name="connsiteY4" fmla="*/ 45118 h 902368"/>
                  <a:gd name="connsiteX0" fmla="*/ 1179559 w 2195099"/>
                  <a:gd name="connsiteY0" fmla="*/ 54643 h 902368"/>
                  <a:gd name="connsiteX1" fmla="*/ 2195099 w 2195099"/>
                  <a:gd name="connsiteY1" fmla="*/ 499759 h 902368"/>
                  <a:gd name="connsiteX2" fmla="*/ 2093494 w 2195099"/>
                  <a:gd name="connsiteY2" fmla="*/ 902368 h 902368"/>
                  <a:gd name="connsiteX3" fmla="*/ 0 w 2195099"/>
                  <a:gd name="connsiteY3" fmla="*/ 0 h 902368"/>
                  <a:gd name="connsiteX4" fmla="*/ 1179559 w 2195099"/>
                  <a:gd name="connsiteY4" fmla="*/ 54643 h 902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5099" h="902368">
                    <a:moveTo>
                      <a:pt x="1179559" y="54643"/>
                    </a:moveTo>
                    <a:lnTo>
                      <a:pt x="2195099" y="499759"/>
                    </a:lnTo>
                    <a:lnTo>
                      <a:pt x="2093494" y="902368"/>
                    </a:lnTo>
                    <a:lnTo>
                      <a:pt x="0" y="0"/>
                    </a:lnTo>
                    <a:lnTo>
                      <a:pt x="1179559" y="54643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761">
                  <a:defRPr/>
                </a:pPr>
                <a:endParaRPr lang="en-US" sz="1350" b="1" dirty="0">
                  <a:solidFill>
                    <a:srgbClr val="FFFFFF"/>
                  </a:solidFill>
                  <a:latin typeface="Arial Narrow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1248178" y="1858532"/>
                <a:ext cx="318865" cy="707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761">
                  <a:defRPr/>
                </a:pPr>
                <a:endParaRPr lang="en-US" sz="1350" b="1" dirty="0">
                  <a:solidFill>
                    <a:srgbClr val="FFFFFF"/>
                  </a:solidFill>
                  <a:latin typeface="Arial Narrow"/>
                </a:endParaRPr>
              </a:p>
            </p:txBody>
          </p:sp>
          <p:sp>
            <p:nvSpPr>
              <p:cNvPr id="131" name="Flèche droite 89"/>
              <p:cNvSpPr/>
              <p:nvPr/>
            </p:nvSpPr>
            <p:spPr>
              <a:xfrm rot="2170470">
                <a:off x="1510244" y="1897639"/>
                <a:ext cx="279909" cy="145257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761">
                  <a:defRPr/>
                </a:pPr>
                <a:endParaRPr lang="en-US" sz="1350" b="1" dirty="0">
                  <a:solidFill>
                    <a:srgbClr val="FFFFFF"/>
                  </a:solidFill>
                  <a:latin typeface="Arial Narrow"/>
                </a:endParaRPr>
              </a:p>
            </p:txBody>
          </p:sp>
          <p:sp>
            <p:nvSpPr>
              <p:cNvPr id="132" name="ZoneTexte 90"/>
              <p:cNvSpPr txBox="1"/>
              <p:nvPr/>
            </p:nvSpPr>
            <p:spPr>
              <a:xfrm rot="1750838">
                <a:off x="1741650" y="2357872"/>
                <a:ext cx="1472167" cy="263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761">
                  <a:defRPr/>
                </a:pPr>
                <a:r>
                  <a:rPr lang="en-US" sz="900" dirty="0">
                    <a:solidFill>
                      <a:srgbClr val="FFFFFF"/>
                    </a:solidFill>
                    <a:latin typeface="Arial Narrow"/>
                  </a:rPr>
                  <a:t>GPs for CV Risks </a:t>
                </a:r>
              </a:p>
            </p:txBody>
          </p:sp>
        </p:grpSp>
        <p:sp>
          <p:nvSpPr>
            <p:cNvPr id="143" name="Flèche droite 65"/>
            <p:cNvSpPr/>
            <p:nvPr/>
          </p:nvSpPr>
          <p:spPr>
            <a:xfrm>
              <a:off x="3864145" y="1433460"/>
              <a:ext cx="6186224" cy="504614"/>
            </a:xfrm>
            <a:prstGeom prst="rightArrow">
              <a:avLst>
                <a:gd name="adj1" fmla="val 63793"/>
                <a:gd name="adj2" fmla="val 44338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61"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Calibri" panose="020F0502020204030204"/>
                </a:rPr>
                <a:t>Secondary Prevention</a:t>
              </a:r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8062719" y="4247078"/>
              <a:ext cx="1341686" cy="683560"/>
              <a:chOff x="8892133" y="2852788"/>
              <a:chExt cx="1907360" cy="911650"/>
            </a:xfrm>
          </p:grpSpPr>
          <p:sp>
            <p:nvSpPr>
              <p:cNvPr id="134" name="U-Turn Arrow 133"/>
              <p:cNvSpPr/>
              <p:nvPr/>
            </p:nvSpPr>
            <p:spPr>
              <a:xfrm rot="10800000" flipH="1">
                <a:off x="8892133" y="2852788"/>
                <a:ext cx="1907360" cy="911650"/>
              </a:xfrm>
              <a:prstGeom prst="uturnArrow">
                <a:avLst>
                  <a:gd name="adj1" fmla="val 49211"/>
                  <a:gd name="adj2" fmla="val 25000"/>
                  <a:gd name="adj3" fmla="val 25000"/>
                  <a:gd name="adj4" fmla="val 43750"/>
                  <a:gd name="adj5" fmla="val 75000"/>
                </a:avLst>
              </a:prstGeom>
              <a:solidFill>
                <a:srgbClr val="5476E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685777">
                  <a:defRPr/>
                </a:pPr>
                <a:endParaRPr lang="de-CH" sz="750" b="1" i="1" dirty="0">
                  <a:solidFill>
                    <a:srgbClr val="102360"/>
                  </a:solidFill>
                  <a:latin typeface="Arial Narrow"/>
                </a:endParaRPr>
              </a:p>
            </p:txBody>
          </p:sp>
          <p:sp>
            <p:nvSpPr>
              <p:cNvPr id="136" name="ZoneTexte 101"/>
              <p:cNvSpPr txBox="1"/>
              <p:nvPr/>
            </p:nvSpPr>
            <p:spPr>
              <a:xfrm>
                <a:off x="8892133" y="3297511"/>
                <a:ext cx="1804462" cy="388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761">
                  <a:defRPr/>
                </a:pPr>
                <a:r>
                  <a:rPr lang="en-US" sz="1200" dirty="0">
                    <a:solidFill>
                      <a:srgbClr val="FFFFFF"/>
                    </a:solidFill>
                    <a:latin typeface="Arial Narrow"/>
                  </a:rPr>
                  <a:t>Other</a:t>
                </a:r>
                <a:r>
                  <a:rPr lang="en-US" sz="1200" b="1" dirty="0">
                    <a:solidFill>
                      <a:srgbClr val="FFFFFF"/>
                    </a:solidFill>
                    <a:latin typeface="Arial Narrow"/>
                  </a:rPr>
                  <a:t> </a:t>
                </a:r>
                <a:r>
                  <a:rPr lang="en-US" sz="1200" dirty="0">
                    <a:solidFill>
                      <a:srgbClr val="FFFFFF"/>
                    </a:solidFill>
                    <a:latin typeface="Arial Narrow"/>
                  </a:rPr>
                  <a:t>Specialists</a:t>
                </a:r>
              </a:p>
            </p:txBody>
          </p:sp>
        </p:grpSp>
        <p:pic>
          <p:nvPicPr>
            <p:cNvPr id="145" name="Image 7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223850" y="4406363"/>
              <a:ext cx="520344" cy="557124"/>
            </a:xfrm>
            <a:prstGeom prst="rect">
              <a:avLst/>
            </a:prstGeom>
          </p:spPr>
        </p:pic>
        <p:sp>
          <p:nvSpPr>
            <p:cNvPr id="69" name="U-Turn Arrow 133">
              <a:extLst>
                <a:ext uri="{FF2B5EF4-FFF2-40B4-BE49-F238E27FC236}">
                  <a16:creationId xmlns:a16="http://schemas.microsoft.com/office/drawing/2014/main" id="{C0DAE45E-1DB7-4AB3-9896-E1D74F1BBA68}"/>
                </a:ext>
              </a:extLst>
            </p:cNvPr>
            <p:cNvSpPr/>
            <p:nvPr/>
          </p:nvSpPr>
          <p:spPr>
            <a:xfrm rot="10800000" flipH="1" flipV="1">
              <a:off x="3931961" y="2292574"/>
              <a:ext cx="2796798" cy="769172"/>
            </a:xfrm>
            <a:prstGeom prst="uturnArrow">
              <a:avLst>
                <a:gd name="adj1" fmla="val 49211"/>
                <a:gd name="adj2" fmla="val 25000"/>
                <a:gd name="adj3" fmla="val 25000"/>
                <a:gd name="adj4" fmla="val 43750"/>
                <a:gd name="adj5" fmla="val 96046"/>
              </a:avLst>
            </a:prstGeom>
            <a:solidFill>
              <a:srgbClr val="5476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685777">
                <a:defRPr/>
              </a:pPr>
              <a:endParaRPr lang="de-CH" sz="750" b="1" i="1" dirty="0">
                <a:solidFill>
                  <a:srgbClr val="102360"/>
                </a:solidFill>
                <a:latin typeface="Arial Narrow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EAD29AE-B031-4CBF-BA7C-958A83569532}"/>
                </a:ext>
              </a:extLst>
            </p:cNvPr>
            <p:cNvSpPr txBox="1"/>
            <p:nvPr/>
          </p:nvSpPr>
          <p:spPr>
            <a:xfrm>
              <a:off x="4432603" y="2335646"/>
              <a:ext cx="1750753" cy="2916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77">
                <a:defRPr/>
              </a:pPr>
              <a:r>
                <a:rPr lang="en-US" sz="1200" dirty="0">
                  <a:solidFill>
                    <a:prstClr val="white"/>
                  </a:solidFill>
                  <a:latin typeface="Arial Narrow"/>
                </a:rPr>
                <a:t> Rehabilitation Programs</a:t>
              </a:r>
              <a:endParaRPr lang="de-CH" sz="1200" dirty="0">
                <a:solidFill>
                  <a:prstClr val="white"/>
                </a:solidFill>
                <a:latin typeface="Arial Narrow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22EB0EC-2ACD-457D-97A2-FDA1FD37D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244534" y="3718907"/>
              <a:ext cx="532496" cy="532496"/>
            </a:xfrm>
            <a:prstGeom prst="rect">
              <a:avLst/>
            </a:prstGeom>
          </p:spPr>
        </p:pic>
        <p:pic>
          <p:nvPicPr>
            <p:cNvPr id="786438" name="Picture 6" descr="Related image">
              <a:extLst>
                <a:ext uri="{FF2B5EF4-FFF2-40B4-BE49-F238E27FC236}">
                  <a16:creationId xmlns:a16="http://schemas.microsoft.com/office/drawing/2014/main" id="{CD3744AD-211D-4F8F-BC90-B3A4887819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3957" y="5216222"/>
              <a:ext cx="613689" cy="613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872BDBF7-FFCD-42FC-9E86-B6118C941696}"/>
                </a:ext>
              </a:extLst>
            </p:cNvPr>
            <p:cNvSpPr/>
            <p:nvPr/>
          </p:nvSpPr>
          <p:spPr>
            <a:xfrm>
              <a:off x="3931959" y="5355269"/>
              <a:ext cx="5364733" cy="300004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68577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b="1" i="1" dirty="0">
                  <a:solidFill>
                    <a:prstClr val="white"/>
                  </a:solidFill>
                  <a:latin typeface="Arial Narrow"/>
                </a:rPr>
                <a:t>Caregiver Support</a:t>
              </a:r>
              <a:endParaRPr lang="en-GB" sz="1050" b="1" i="1" dirty="0">
                <a:solidFill>
                  <a:prstClr val="white"/>
                </a:solidFill>
                <a:latin typeface="Arial Narrow"/>
              </a:endParaRPr>
            </a:p>
          </p:txBody>
        </p:sp>
        <p:cxnSp>
          <p:nvCxnSpPr>
            <p:cNvPr id="52" name="Connecteur droit 49">
              <a:extLst>
                <a:ext uri="{FF2B5EF4-FFF2-40B4-BE49-F238E27FC236}">
                  <a16:creationId xmlns:a16="http://schemas.microsoft.com/office/drawing/2014/main" id="{BDDDE996-3B74-4892-909E-0867E61924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55030" y="1847412"/>
              <a:ext cx="0" cy="2935064"/>
            </a:xfrm>
            <a:prstGeom prst="line">
              <a:avLst/>
            </a:prstGeom>
            <a:ln w="12700" cap="rnd">
              <a:solidFill>
                <a:srgbClr val="DFBAA9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801DCB8-AA4D-48DB-ABEC-24F5E868C3F2}"/>
                </a:ext>
              </a:extLst>
            </p:cNvPr>
            <p:cNvSpPr/>
            <p:nvPr/>
          </p:nvSpPr>
          <p:spPr>
            <a:xfrm>
              <a:off x="1936855" y="1847411"/>
              <a:ext cx="1918177" cy="21294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68577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b="1" i="1" dirty="0">
                  <a:solidFill>
                    <a:srgbClr val="102360"/>
                  </a:solidFill>
                  <a:latin typeface="Arial Narrow"/>
                </a:rPr>
                <a:t>7-14 days</a:t>
              </a:r>
              <a:endParaRPr lang="en-GB" sz="1050" b="1" i="1" dirty="0">
                <a:solidFill>
                  <a:srgbClr val="102360"/>
                </a:solidFill>
                <a:latin typeface="Arial Narrow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EA7305-5FAC-4450-85A0-55FE8C9EE223}"/>
                </a:ext>
              </a:extLst>
            </p:cNvPr>
            <p:cNvSpPr txBox="1"/>
            <p:nvPr/>
          </p:nvSpPr>
          <p:spPr>
            <a:xfrm>
              <a:off x="10030939" y="2873256"/>
              <a:ext cx="1086976" cy="77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7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b="1" dirty="0">
                  <a:solidFill>
                    <a:srgbClr val="102360"/>
                  </a:solidFill>
                  <a:latin typeface="Calibri" panose="020F0502020204030204"/>
                </a:rPr>
                <a:t>Cardiologist</a:t>
              </a:r>
            </a:p>
            <a:p>
              <a:pPr defTabSz="68577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dirty="0">
                  <a:solidFill>
                    <a:srgbClr val="102360"/>
                  </a:solidFill>
                  <a:latin typeface="Calibri" panose="020F0502020204030204"/>
                </a:rPr>
                <a:t>(Community, outpatient, hospital)</a:t>
              </a:r>
              <a:endParaRPr lang="en-GB" sz="1050" dirty="0">
                <a:solidFill>
                  <a:srgbClr val="102360"/>
                </a:solidFill>
                <a:latin typeface="Calibri" panose="020F0502020204030204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EC028D8-B203-42B6-9233-8B2CD0224C2F}"/>
                </a:ext>
              </a:extLst>
            </p:cNvPr>
            <p:cNvSpPr txBox="1"/>
            <p:nvPr/>
          </p:nvSpPr>
          <p:spPr>
            <a:xfrm>
              <a:off x="10048119" y="3922724"/>
              <a:ext cx="446010" cy="267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7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b="1" dirty="0">
                  <a:solidFill>
                    <a:srgbClr val="102360"/>
                  </a:solidFill>
                  <a:latin typeface="Calibri" panose="020F0502020204030204"/>
                </a:rPr>
                <a:t>PCP</a:t>
              </a:r>
              <a:endParaRPr lang="en-GB" sz="1050" b="1" dirty="0">
                <a:solidFill>
                  <a:srgbClr val="102360"/>
                </a:solidFill>
                <a:latin typeface="Calibri" panose="020F0502020204030204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1B3FD06-372D-4349-85C9-570F41468472}"/>
                </a:ext>
              </a:extLst>
            </p:cNvPr>
            <p:cNvSpPr txBox="1"/>
            <p:nvPr/>
          </p:nvSpPr>
          <p:spPr>
            <a:xfrm>
              <a:off x="10049791" y="4466058"/>
              <a:ext cx="855869" cy="437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7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b="1" dirty="0">
                  <a:solidFill>
                    <a:srgbClr val="102360"/>
                  </a:solidFill>
                  <a:latin typeface="Calibri" panose="020F0502020204030204"/>
                </a:rPr>
                <a:t>Other </a:t>
              </a:r>
              <a:br>
                <a:rPr lang="en-US" sz="1050" b="1" dirty="0">
                  <a:solidFill>
                    <a:srgbClr val="102360"/>
                  </a:solidFill>
                  <a:latin typeface="Calibri" panose="020F0502020204030204"/>
                </a:rPr>
              </a:br>
              <a:r>
                <a:rPr lang="en-US" sz="1050" b="1" dirty="0">
                  <a:solidFill>
                    <a:srgbClr val="102360"/>
                  </a:solidFill>
                  <a:latin typeface="Calibri" panose="020F0502020204030204"/>
                </a:rPr>
                <a:t>Specialists</a:t>
              </a:r>
              <a:endParaRPr lang="en-GB" sz="1050" b="1" dirty="0">
                <a:solidFill>
                  <a:srgbClr val="102360"/>
                </a:solidFill>
                <a:latin typeface="Calibri" panose="020F0502020204030204"/>
              </a:endParaRPr>
            </a:p>
          </p:txBody>
        </p:sp>
        <p:grpSp>
          <p:nvGrpSpPr>
            <p:cNvPr id="57" name="Groupe 95">
              <a:extLst>
                <a:ext uri="{FF2B5EF4-FFF2-40B4-BE49-F238E27FC236}">
                  <a16:creationId xmlns:a16="http://schemas.microsoft.com/office/drawing/2014/main" id="{5B690C16-A6CD-4298-A143-72F76563707D}"/>
                </a:ext>
              </a:extLst>
            </p:cNvPr>
            <p:cNvGrpSpPr/>
            <p:nvPr/>
          </p:nvGrpSpPr>
          <p:grpSpPr>
            <a:xfrm>
              <a:off x="9375853" y="2247541"/>
              <a:ext cx="466158" cy="476215"/>
              <a:chOff x="3904703" y="1813877"/>
              <a:chExt cx="500089" cy="496394"/>
            </a:xfrm>
          </p:grpSpPr>
          <p:pic>
            <p:nvPicPr>
              <p:cNvPr id="58" name="Image 96">
                <a:extLst>
                  <a:ext uri="{FF2B5EF4-FFF2-40B4-BE49-F238E27FC236}">
                    <a16:creationId xmlns:a16="http://schemas.microsoft.com/office/drawing/2014/main" id="{82D7689E-C5FA-4B3B-904D-4D403C37AB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904703" y="1813877"/>
                <a:ext cx="500089" cy="496394"/>
              </a:xfrm>
              <a:prstGeom prst="rect">
                <a:avLst/>
              </a:prstGeom>
            </p:spPr>
          </p:pic>
          <p:pic>
            <p:nvPicPr>
              <p:cNvPr id="59" name="Image 97">
                <a:extLst>
                  <a:ext uri="{FF2B5EF4-FFF2-40B4-BE49-F238E27FC236}">
                    <a16:creationId xmlns:a16="http://schemas.microsoft.com/office/drawing/2014/main" id="{FC9B13FC-3778-402A-A3C8-C55743AD53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125" b="35156" l="12500" r="91406">
                            <a14:backgroundMark x1="32813" y1="21094" x2="32813" y2="2109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466" r="31633" b="66304"/>
              <a:stretch/>
            </p:blipFill>
            <p:spPr>
              <a:xfrm flipH="1">
                <a:off x="4070350" y="1815798"/>
                <a:ext cx="260350" cy="171752"/>
              </a:xfrm>
              <a:prstGeom prst="rect">
                <a:avLst/>
              </a:prstGeom>
            </p:spPr>
          </p:pic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5D6FF18-6C20-4133-BB87-A08CB8E7CBF7}"/>
                </a:ext>
              </a:extLst>
            </p:cNvPr>
            <p:cNvSpPr txBox="1"/>
            <p:nvPr/>
          </p:nvSpPr>
          <p:spPr>
            <a:xfrm>
              <a:off x="10049783" y="2315090"/>
              <a:ext cx="863920" cy="267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7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b="1" dirty="0">
                  <a:solidFill>
                    <a:srgbClr val="102360"/>
                  </a:solidFill>
                  <a:latin typeface="Calibri" panose="020F0502020204030204"/>
                </a:rPr>
                <a:t>Patient</a:t>
              </a:r>
              <a:endParaRPr lang="en-GB" sz="1050" dirty="0">
                <a:solidFill>
                  <a:srgbClr val="102360"/>
                </a:solidFill>
                <a:latin typeface="Calibri" panose="020F0502020204030204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989C89B-E415-42C4-9BA3-3969424DFC74}"/>
                </a:ext>
              </a:extLst>
            </p:cNvPr>
            <p:cNvSpPr txBox="1"/>
            <p:nvPr/>
          </p:nvSpPr>
          <p:spPr>
            <a:xfrm>
              <a:off x="10032611" y="5379058"/>
              <a:ext cx="1044439" cy="267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7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b="1" dirty="0">
                  <a:solidFill>
                    <a:srgbClr val="102360"/>
                  </a:solidFill>
                  <a:latin typeface="Calibri" panose="020F0502020204030204"/>
                </a:rPr>
                <a:t>Caregivers</a:t>
              </a:r>
              <a:endParaRPr lang="en-GB" sz="1050" dirty="0">
                <a:solidFill>
                  <a:srgbClr val="102360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002844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>
            <a:extLst>
              <a:ext uri="{FF2B5EF4-FFF2-40B4-BE49-F238E27FC236}">
                <a16:creationId xmlns:a16="http://schemas.microsoft.com/office/drawing/2014/main" id="{2F39788B-85BF-48B2-AD3E-5C0903F36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C00000"/>
                </a:solidFill>
              </a:rPr>
              <a:t>Čí je tedy pacient po AKS ? </a:t>
            </a:r>
            <a:br>
              <a:rPr lang="cs-CZ" sz="4000" dirty="0">
                <a:solidFill>
                  <a:srgbClr val="C00000"/>
                </a:solidFill>
              </a:rPr>
            </a:br>
            <a:r>
              <a:rPr lang="cs-CZ" sz="4000" dirty="0">
                <a:solidFill>
                  <a:srgbClr val="C00000"/>
                </a:solidFill>
              </a:rPr>
              <a:t>A jsou všichni takoví pacienti stejní ? 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6710FB15-7C04-4ED5-9D6E-E4015ED222D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0" r="23754"/>
          <a:stretch/>
        </p:blipFill>
        <p:spPr>
          <a:xfrm>
            <a:off x="1580320" y="2977322"/>
            <a:ext cx="2522538" cy="2593975"/>
          </a:xfrm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177192E-2FF1-43A2-A4CA-6AB2427353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463748" y="2690813"/>
            <a:ext cx="5181600" cy="3192462"/>
          </a:xfrm>
        </p:spPr>
        <p:txBody>
          <a:bodyPr/>
          <a:lstStyle/>
          <a:p>
            <a:r>
              <a:rPr lang="cs-CZ" dirty="0"/>
              <a:t>AIM/PCI </a:t>
            </a:r>
            <a:r>
              <a:rPr lang="cs-CZ" dirty="0" err="1"/>
              <a:t>ambulnace</a:t>
            </a:r>
            <a:r>
              <a:rPr lang="cs-CZ" dirty="0"/>
              <a:t> kardiocenter</a:t>
            </a:r>
          </a:p>
          <a:p>
            <a:r>
              <a:rPr lang="cs-CZ" dirty="0"/>
              <a:t>Kardiologické ambulance</a:t>
            </a:r>
          </a:p>
          <a:p>
            <a:r>
              <a:rPr lang="cs-CZ" dirty="0"/>
              <a:t>Interní ambulance</a:t>
            </a:r>
          </a:p>
          <a:p>
            <a:r>
              <a:rPr lang="cs-CZ" dirty="0"/>
              <a:t>Ordinace praktických lékařů</a:t>
            </a:r>
          </a:p>
          <a:p>
            <a:r>
              <a:rPr lang="cs-CZ" dirty="0"/>
              <a:t>Bez péče</a:t>
            </a: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2EB081CA-1717-43C9-B388-E826F78E8CD0}"/>
              </a:ext>
            </a:extLst>
          </p:cNvPr>
          <p:cNvCxnSpPr/>
          <p:nvPr/>
        </p:nvCxnSpPr>
        <p:spPr>
          <a:xfrm flipV="1">
            <a:off x="2090738" y="3196437"/>
            <a:ext cx="3924300" cy="144016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2749A887-6F46-4D62-8CFD-DBD757CD57BF}"/>
              </a:ext>
            </a:extLst>
          </p:cNvPr>
          <p:cNvCxnSpPr>
            <a:cxnSpLocks/>
          </p:cNvCxnSpPr>
          <p:nvPr/>
        </p:nvCxnSpPr>
        <p:spPr>
          <a:xfrm flipV="1">
            <a:off x="2090738" y="3806687"/>
            <a:ext cx="4005262" cy="82991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8B138910-ECFB-4D35-9CC8-62430A17D7FD}"/>
              </a:ext>
            </a:extLst>
          </p:cNvPr>
          <p:cNvCxnSpPr>
            <a:cxnSpLocks/>
          </p:cNvCxnSpPr>
          <p:nvPr/>
        </p:nvCxnSpPr>
        <p:spPr>
          <a:xfrm flipV="1">
            <a:off x="2130495" y="4287148"/>
            <a:ext cx="4081460" cy="34946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29E146E8-C125-40A6-8797-6ED20F8F1931}"/>
              </a:ext>
            </a:extLst>
          </p:cNvPr>
          <p:cNvCxnSpPr>
            <a:cxnSpLocks/>
          </p:cNvCxnSpPr>
          <p:nvPr/>
        </p:nvCxnSpPr>
        <p:spPr>
          <a:xfrm>
            <a:off x="2090738" y="4636605"/>
            <a:ext cx="4005262" cy="24350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85C7952E-4F9E-48AE-9866-DF5309E04616}"/>
              </a:ext>
            </a:extLst>
          </p:cNvPr>
          <p:cNvCxnSpPr>
            <a:cxnSpLocks/>
          </p:cNvCxnSpPr>
          <p:nvPr/>
        </p:nvCxnSpPr>
        <p:spPr>
          <a:xfrm>
            <a:off x="2084642" y="4636607"/>
            <a:ext cx="4082795" cy="730523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4C9F44C-8D2E-40DD-8171-322FDF19287E}"/>
              </a:ext>
            </a:extLst>
          </p:cNvPr>
          <p:cNvSpPr txBox="1"/>
          <p:nvPr/>
        </p:nvSpPr>
        <p:spPr>
          <a:xfrm>
            <a:off x="10545420" y="6490249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400" dirty="0"/>
              <a:t>Slide by M. Vrablík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2281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ED2BE22C-23C6-4658-AD40-13505E9D8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dirty="0">
                <a:solidFill>
                  <a:srgbClr val="C00000"/>
                </a:solidFill>
              </a:rPr>
              <a:t>A jsou všichni pacienti po AKS stejní ? </a:t>
            </a:r>
            <a:br>
              <a:rPr lang="cs-CZ" altLang="cs-CZ" sz="3600" dirty="0">
                <a:solidFill>
                  <a:srgbClr val="C00000"/>
                </a:solidFill>
              </a:rPr>
            </a:br>
            <a:r>
              <a:rPr lang="cs-CZ" altLang="cs-CZ" sz="2800" i="1" dirty="0">
                <a:solidFill>
                  <a:srgbClr val="C00000"/>
                </a:solidFill>
              </a:rPr>
              <a:t>Zásadní je první rok</a:t>
            </a:r>
          </a:p>
        </p:txBody>
      </p:sp>
      <p:sp>
        <p:nvSpPr>
          <p:cNvPr id="26627" name="Zástupný symbol pro text 7">
            <a:extLst>
              <a:ext uri="{FF2B5EF4-FFF2-40B4-BE49-F238E27FC236}">
                <a16:creationId xmlns:a16="http://schemas.microsoft.com/office/drawing/2014/main" id="{853B82CB-873F-4FC1-963B-AF2F29762D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cs-CZ" altLang="cs-CZ" sz="2200" dirty="0"/>
              <a:t>AIM, CMP a KV příhoda během prvního roku po indexové koronární příhodě</a:t>
            </a:r>
          </a:p>
        </p:txBody>
      </p:sp>
      <p:pic>
        <p:nvPicPr>
          <p:cNvPr id="26628" name="Zástupný symbol pro obsah 4">
            <a:extLst>
              <a:ext uri="{FF2B5EF4-FFF2-40B4-BE49-F238E27FC236}">
                <a16:creationId xmlns:a16="http://schemas.microsoft.com/office/drawing/2014/main" id="{0818117A-7478-4A26-A90B-FA05363D6C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824955"/>
            <a:ext cx="5157787" cy="3044827"/>
          </a:xfrm>
        </p:spPr>
      </p:pic>
      <p:sp>
        <p:nvSpPr>
          <p:cNvPr id="26629" name="Zástupný symbol pro text 8">
            <a:extLst>
              <a:ext uri="{FF2B5EF4-FFF2-40B4-BE49-F238E27FC236}">
                <a16:creationId xmlns:a16="http://schemas.microsoft.com/office/drawing/2014/main" id="{55F3F5D0-62F0-4BFA-8DE6-9F1581A51F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cs-CZ" altLang="cs-CZ" sz="2200" dirty="0"/>
              <a:t>AIM, CMP a KV příhoda po prvním roce po indexové koronární příhodě</a:t>
            </a:r>
          </a:p>
        </p:txBody>
      </p:sp>
      <p:pic>
        <p:nvPicPr>
          <p:cNvPr id="26630" name="Zástupný symbol pro obsah 5">
            <a:extLst>
              <a:ext uri="{FF2B5EF4-FFF2-40B4-BE49-F238E27FC236}">
                <a16:creationId xmlns:a16="http://schemas.microsoft.com/office/drawing/2014/main" id="{5C31BBA8-B786-45A9-968E-7FE9074A324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76341"/>
            <a:ext cx="5183188" cy="3142055"/>
          </a:xfr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18D26232-565C-4348-BCCA-2B77EBBC3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563" y="6479070"/>
            <a:ext cx="60316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cs-CZ" altLang="cs-CZ" sz="1400" dirty="0"/>
              <a:t>Jernberg et al . Eur Heart J 2015</a:t>
            </a:r>
            <a:r>
              <a:rPr lang="de-AT" altLang="cs-CZ" sz="1400" dirty="0"/>
              <a:t>; 2015;36(19):1163-70</a:t>
            </a:r>
            <a:endParaRPr lang="cs-CZ" altLang="cs-CZ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D69835-F181-4F8B-9073-535F9DB38A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54"/>
          <a:stretch/>
        </p:blipFill>
        <p:spPr>
          <a:xfrm>
            <a:off x="695079" y="825622"/>
            <a:ext cx="10693792" cy="5202315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0FB903FB-345D-44E2-9C96-F94873B7C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079" y="114976"/>
            <a:ext cx="8229600" cy="710647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solidFill>
                  <a:srgbClr val="C00000"/>
                </a:solidFill>
              </a:rPr>
              <a:t>Guidelines vs. realita: nekonečný příběh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2FA61E-7381-4093-8EF7-5483CE34BA5D}"/>
              </a:ext>
            </a:extLst>
          </p:cNvPr>
          <p:cNvSpPr/>
          <p:nvPr/>
        </p:nvSpPr>
        <p:spPr>
          <a:xfrm>
            <a:off x="288235" y="6219804"/>
            <a:ext cx="11678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1. Alvarez </a:t>
            </a:r>
            <a:r>
              <a:rPr lang="en-GB" sz="1400" dirty="0" err="1"/>
              <a:t>Roy,L</a:t>
            </a:r>
            <a:r>
              <a:rPr lang="en-GB" sz="1400" dirty="0"/>
              <a:t>. et al. Eur J </a:t>
            </a:r>
            <a:r>
              <a:rPr lang="en-GB" sz="1400" dirty="0" err="1"/>
              <a:t>Prev</a:t>
            </a:r>
            <a:r>
              <a:rPr lang="en-GB" sz="1400" dirty="0"/>
              <a:t> </a:t>
            </a:r>
            <a:r>
              <a:rPr lang="en-GB" sz="1400" dirty="0" err="1"/>
              <a:t>Cardiol</a:t>
            </a:r>
            <a:r>
              <a:rPr lang="en-GB" sz="1400" dirty="0"/>
              <a:t> 2017;24(1 Supplement):S83. 2. </a:t>
            </a:r>
            <a:r>
              <a:rPr lang="en-GB" sz="1400" dirty="0" err="1"/>
              <a:t>Hambraeus</a:t>
            </a:r>
            <a:r>
              <a:rPr lang="en-GB" sz="1400" dirty="0"/>
              <a:t> K. et al. Eur J </a:t>
            </a:r>
            <a:r>
              <a:rPr lang="en-GB" sz="1400" dirty="0" err="1"/>
              <a:t>Prev</a:t>
            </a:r>
            <a:r>
              <a:rPr lang="en-GB" sz="1400" dirty="0"/>
              <a:t> </a:t>
            </a:r>
            <a:r>
              <a:rPr lang="en-GB" sz="1400" dirty="0" err="1"/>
              <a:t>Cardiol</a:t>
            </a:r>
            <a:r>
              <a:rPr lang="en-GB" sz="1400" dirty="0"/>
              <a:t> 2016;23:340–8. 3. Eindhoven D.C. et al. </a:t>
            </a:r>
            <a:r>
              <a:rPr lang="en-GB" sz="1400" dirty="0" err="1"/>
              <a:t>Neth</a:t>
            </a:r>
            <a:r>
              <a:rPr lang="en-GB" sz="1400" dirty="0"/>
              <a:t> Heart J 2018:26:13–20. 4. </a:t>
            </a:r>
            <a:r>
              <a:rPr lang="en-GB" sz="1400" dirty="0" err="1"/>
              <a:t>Jernberg</a:t>
            </a:r>
            <a:r>
              <a:rPr lang="en-GB" sz="1400" dirty="0"/>
              <a:t> T et al. Eur Heart J 2015;36:1163–117</a:t>
            </a:r>
          </a:p>
        </p:txBody>
      </p:sp>
    </p:spTree>
    <p:extLst>
      <p:ext uri="{BB962C8B-B14F-4D97-AF65-F5344CB8AC3E}">
        <p14:creationId xmlns:p14="http://schemas.microsoft.com/office/powerpoint/2010/main" val="299233784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D8115682-F303-4C6A-B7DF-FFCBA2AC94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390" y="1559701"/>
            <a:ext cx="3462292" cy="4927406"/>
          </a:xfrm>
        </p:spPr>
      </p:pic>
      <p:pic>
        <p:nvPicPr>
          <p:cNvPr id="11" name="Zástupný symbol pro obsah 10">
            <a:extLst>
              <a:ext uri="{FF2B5EF4-FFF2-40B4-BE49-F238E27FC236}">
                <a16:creationId xmlns:a16="http://schemas.microsoft.com/office/drawing/2014/main" id="{3EA64F49-B1AC-41E2-B270-BA2AD52A8F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512" y="1559701"/>
            <a:ext cx="5763138" cy="4326194"/>
          </a:xfrm>
        </p:spPr>
      </p:pic>
      <p:sp>
        <p:nvSpPr>
          <p:cNvPr id="12" name="Nadpis 1">
            <a:extLst>
              <a:ext uri="{FF2B5EF4-FFF2-40B4-BE49-F238E27FC236}">
                <a16:creationId xmlns:a16="http://schemas.microsoft.com/office/drawing/2014/main" id="{E0EDB9D4-10A9-4A6A-AB92-AEA49C770BE5}"/>
              </a:ext>
            </a:extLst>
          </p:cNvPr>
          <p:cNvSpPr txBox="1">
            <a:spLocks/>
          </p:cNvSpPr>
          <p:nvPr/>
        </p:nvSpPr>
        <p:spPr>
          <a:xfrm>
            <a:off x="843379" y="235501"/>
            <a:ext cx="949284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rgbClr val="C00000"/>
                </a:solidFill>
              </a:rPr>
              <a:t>Zásadní role pacientů a jejich edukace: úloha nelékařských profesionálů </a:t>
            </a:r>
            <a:r>
              <a:rPr lang="cs-CZ" sz="3600" dirty="0">
                <a:solidFill>
                  <a:srgbClr val="C00000"/>
                </a:solidFill>
              </a:rPr>
              <a:t>(nutriční terapeut, rehabilitační specialista, farmaceut, psycholog, edukační sestra...)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903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DF53DBA-F923-4E15-A80D-11208575B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57215DA-274F-49C5-8DF2-2D8D15DB1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C53ED44-A6C3-4514-9DA7-701D5D473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2084496" cy="671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752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BCABCDD4-DC11-4800-A0E7-CDA44182F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03238"/>
            <a:ext cx="8280400" cy="609600"/>
          </a:xfrm>
        </p:spPr>
        <p:txBody>
          <a:bodyPr>
            <a:normAutofit fontScale="90000"/>
          </a:bodyPr>
          <a:lstStyle/>
          <a:p>
            <a:r>
              <a:rPr lang="cs-CZ" sz="4000" b="0" dirty="0">
                <a:solidFill>
                  <a:srgbClr val="C00000"/>
                </a:solidFill>
                <a:effectLst/>
              </a:rPr>
              <a:t>Krok 1: zhodnocení rizika po AIM</a:t>
            </a:r>
            <a:endParaRPr lang="en-GB" sz="4000" b="0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25B354-4203-4C71-9B5F-594652E1B31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Riziková stratifikace před propuštěním</a:t>
            </a:r>
            <a:r>
              <a:rPr lang="en-GB" dirty="0"/>
              <a:t>: 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LV EF 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Rozsah ICHS</a:t>
            </a:r>
            <a:endParaRPr lang="en-GB" dirty="0"/>
          </a:p>
          <a:p>
            <a:pPr lvl="1">
              <a:lnSpc>
                <a:spcPct val="150000"/>
              </a:lnSpc>
            </a:pPr>
            <a:r>
              <a:rPr lang="cs-CZ" dirty="0"/>
              <a:t>Komplexnost </a:t>
            </a:r>
            <a:r>
              <a:rPr lang="cs-CZ" dirty="0" err="1"/>
              <a:t>revaskularizace</a:t>
            </a:r>
            <a:r>
              <a:rPr lang="cs-CZ" dirty="0"/>
              <a:t> a reziduální ischemie</a:t>
            </a:r>
            <a:endParaRPr lang="en-GB" dirty="0"/>
          </a:p>
          <a:p>
            <a:pPr lvl="1">
              <a:lnSpc>
                <a:spcPct val="150000"/>
              </a:lnSpc>
            </a:pPr>
            <a:r>
              <a:rPr lang="cs-CZ" dirty="0"/>
              <a:t>Komplikace během hospitalizace</a:t>
            </a:r>
            <a:endParaRPr lang="en-GB" dirty="0"/>
          </a:p>
          <a:p>
            <a:pPr lvl="1">
              <a:lnSpc>
                <a:spcPct val="150000"/>
              </a:lnSpc>
            </a:pPr>
            <a:r>
              <a:rPr lang="cs-CZ" dirty="0"/>
              <a:t>Úroveň kontroly rizikových faktorů:</a:t>
            </a:r>
            <a:endParaRPr lang="en-GB" dirty="0"/>
          </a:p>
          <a:p>
            <a:pPr lvl="2">
              <a:lnSpc>
                <a:spcPct val="150000"/>
              </a:lnSpc>
            </a:pPr>
            <a:r>
              <a:rPr lang="cs-CZ" dirty="0"/>
              <a:t>metabolických</a:t>
            </a:r>
            <a:endParaRPr lang="en-GB" dirty="0"/>
          </a:p>
          <a:p>
            <a:pPr lvl="2">
              <a:lnSpc>
                <a:spcPct val="150000"/>
              </a:lnSpc>
            </a:pPr>
            <a:r>
              <a:rPr lang="en-GB" dirty="0"/>
              <a:t>hemodynamic</a:t>
            </a:r>
            <a:r>
              <a:rPr lang="cs-CZ" dirty="0" err="1"/>
              <a:t>kých</a:t>
            </a:r>
            <a:endParaRPr lang="en-GB" dirty="0"/>
          </a:p>
          <a:p>
            <a:pPr lvl="2">
              <a:lnSpc>
                <a:spcPct val="150000"/>
              </a:lnSpc>
            </a:pPr>
            <a:r>
              <a:rPr lang="cs-CZ" dirty="0"/>
              <a:t>režimových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6992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DA2C4D1E-067D-456B-A498-73109ED82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412" y="192520"/>
            <a:ext cx="8280400" cy="609600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solidFill>
                  <a:srgbClr val="C00000"/>
                </a:solidFill>
              </a:rPr>
              <a:t>Prognózu určují známé rizikové faktory</a:t>
            </a:r>
            <a:endParaRPr lang="en-US" sz="4000" dirty="0">
              <a:solidFill>
                <a:srgbClr val="C00000"/>
              </a:solidFill>
            </a:endParaRPr>
          </a:p>
        </p:txBody>
      </p:sp>
      <p:graphicFrame>
        <p:nvGraphicFramePr>
          <p:cNvPr id="4" name="Zástupný symbol pro obsah 13">
            <a:extLst>
              <a:ext uri="{FF2B5EF4-FFF2-40B4-BE49-F238E27FC236}">
                <a16:creationId xmlns:a16="http://schemas.microsoft.com/office/drawing/2014/main" id="{D3C961FE-6D16-46ED-858C-AAAB72FF2D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7279988"/>
              </p:ext>
            </p:extLst>
          </p:nvPr>
        </p:nvGraphicFramePr>
        <p:xfrm>
          <a:off x="1090243" y="878890"/>
          <a:ext cx="9305508" cy="553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ovéPole 14">
            <a:extLst>
              <a:ext uri="{FF2B5EF4-FFF2-40B4-BE49-F238E27FC236}">
                <a16:creationId xmlns:a16="http://schemas.microsoft.com/office/drawing/2014/main" id="{F1C89B30-CDE1-45B8-AFDD-31DC0993B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563" y="6479070"/>
            <a:ext cx="60316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cs-CZ" altLang="cs-CZ" sz="1400" dirty="0"/>
              <a:t>Jernberg et al . Eur Heart J 2015</a:t>
            </a:r>
            <a:r>
              <a:rPr lang="de-AT" altLang="cs-CZ" sz="1400" dirty="0"/>
              <a:t>; 2015;36(19):1163-70</a:t>
            </a:r>
            <a:endParaRPr lang="cs-CZ" altLang="cs-CZ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96050F-0374-45F8-B91F-306D608FF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GRACE risk </a:t>
            </a:r>
            <a:r>
              <a:rPr lang="cs-CZ" dirty="0" err="1">
                <a:solidFill>
                  <a:srgbClr val="FF0000"/>
                </a:solidFill>
              </a:rPr>
              <a:t>score</a:t>
            </a:r>
            <a:r>
              <a:rPr lang="cs-CZ" dirty="0">
                <a:solidFill>
                  <a:srgbClr val="FF0000"/>
                </a:solidFill>
              </a:rPr>
              <a:t>: vypočtené mortalitní riziko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90F5DE9-A550-477C-8AED-F33887E466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29143D1-9D33-46C3-BB9D-AE3C71128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4396" y="6439314"/>
            <a:ext cx="4286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cs-CZ" altLang="cs-CZ" sz="1400" dirty="0"/>
              <a:t>Fox K et al. BMJ 2006</a:t>
            </a:r>
            <a:r>
              <a:rPr lang="de-AT" altLang="cs-CZ" sz="1400" dirty="0"/>
              <a:t>;333(7578):1091</a:t>
            </a: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220402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8D38791E-F042-4B38-BE59-CBA9CCFD1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39698"/>
            <a:ext cx="8280400" cy="873141"/>
          </a:xfrm>
        </p:spPr>
        <p:txBody>
          <a:bodyPr>
            <a:normAutofit/>
          </a:bodyPr>
          <a:lstStyle/>
          <a:p>
            <a:r>
              <a:rPr lang="cs-CZ" sz="4000" b="0" dirty="0">
                <a:solidFill>
                  <a:srgbClr val="C00000"/>
                </a:solidFill>
                <a:effectLst/>
              </a:rPr>
              <a:t>Krok 2: re-evaluace pacienta po AIM</a:t>
            </a:r>
            <a:endParaRPr lang="en-US" sz="4000" b="0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0819CF-7A1D-459C-8CAB-F3AB9A51B87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GB" dirty="0"/>
              <a:t>Standard: 6-8 </a:t>
            </a:r>
            <a:r>
              <a:rPr lang="cs-CZ" dirty="0"/>
              <a:t>týdnů po AKS</a:t>
            </a:r>
            <a:endParaRPr lang="en-GB" dirty="0"/>
          </a:p>
          <a:p>
            <a:r>
              <a:rPr lang="cs-CZ" dirty="0"/>
              <a:t>Klinické vyšetření</a:t>
            </a:r>
            <a:endParaRPr lang="en-GB" dirty="0"/>
          </a:p>
          <a:p>
            <a:r>
              <a:rPr lang="en-GB" dirty="0"/>
              <a:t>ECHO</a:t>
            </a:r>
          </a:p>
          <a:p>
            <a:pPr lvl="1"/>
            <a:r>
              <a:rPr lang="en-GB" dirty="0"/>
              <a:t>LV </a:t>
            </a:r>
            <a:r>
              <a:rPr lang="cs-CZ" dirty="0" err="1"/>
              <a:t>function</a:t>
            </a:r>
            <a:r>
              <a:rPr lang="cs-CZ" dirty="0"/>
              <a:t> </a:t>
            </a:r>
            <a:r>
              <a:rPr lang="en-GB" dirty="0"/>
              <a:t>– </a:t>
            </a:r>
            <a:r>
              <a:rPr lang="cs-CZ" dirty="0"/>
              <a:t>riziko </a:t>
            </a:r>
            <a:r>
              <a:rPr lang="en-GB" dirty="0"/>
              <a:t>HF-</a:t>
            </a:r>
            <a:r>
              <a:rPr lang="en-GB" dirty="0" err="1"/>
              <a:t>rEF</a:t>
            </a:r>
            <a:r>
              <a:rPr lang="en-GB" dirty="0"/>
              <a:t> </a:t>
            </a:r>
            <a:r>
              <a:rPr lang="cs-CZ" dirty="0"/>
              <a:t>a </a:t>
            </a:r>
            <a:r>
              <a:rPr lang="en-GB" dirty="0"/>
              <a:t>HF-</a:t>
            </a:r>
            <a:r>
              <a:rPr lang="en-GB" dirty="0" err="1"/>
              <a:t>pEF</a:t>
            </a:r>
            <a:endParaRPr lang="en-GB" dirty="0"/>
          </a:p>
          <a:p>
            <a:r>
              <a:rPr lang="cs-CZ" dirty="0"/>
              <a:t>Laboratorní vyšetření</a:t>
            </a:r>
            <a:endParaRPr lang="en-GB" dirty="0"/>
          </a:p>
          <a:p>
            <a:pPr lvl="1"/>
            <a:r>
              <a:rPr lang="cs-CZ" dirty="0"/>
              <a:t>Včetně kompletního lipoproteinového profilu</a:t>
            </a:r>
            <a:endParaRPr lang="en-GB" dirty="0"/>
          </a:p>
          <a:p>
            <a:r>
              <a:rPr lang="cs-CZ" dirty="0"/>
              <a:t>Kontrola adherence k medikaci</a:t>
            </a:r>
            <a:endParaRPr lang="en-GB" dirty="0"/>
          </a:p>
          <a:p>
            <a:r>
              <a:rPr lang="cs-CZ" dirty="0"/>
              <a:t>Kontrola dodržování režimových opatření</a:t>
            </a:r>
          </a:p>
          <a:p>
            <a:pPr lvl="1"/>
            <a:r>
              <a:rPr lang="cs-CZ" dirty="0"/>
              <a:t>Dieta, pohyb, nekuřáctví</a:t>
            </a:r>
            <a:endParaRPr lang="en-GB" dirty="0"/>
          </a:p>
          <a:p>
            <a:r>
              <a:rPr lang="cs-CZ" dirty="0"/>
              <a:t>Odeslání do programu KV rehabilitace a </a:t>
            </a:r>
            <a:r>
              <a:rPr lang="cs-CZ" dirty="0" err="1"/>
              <a:t>preparticipační</a:t>
            </a:r>
            <a:r>
              <a:rPr lang="cs-CZ" dirty="0"/>
              <a:t> vyšetření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0125C1-A1CE-4ED1-9DCA-4B90EE4E2C49}"/>
              </a:ext>
            </a:extLst>
          </p:cNvPr>
          <p:cNvSpPr txBox="1"/>
          <p:nvPr/>
        </p:nvSpPr>
        <p:spPr>
          <a:xfrm>
            <a:off x="10545420" y="6490249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400" dirty="0"/>
              <a:t>Slide by M. Vrablík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8588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">
            <a:extLst>
              <a:ext uri="{FF2B5EF4-FFF2-40B4-BE49-F238E27FC236}">
                <a16:creationId xmlns:a16="http://schemas.microsoft.com/office/drawing/2014/main" id="{A36CAB65-B5EB-4C2E-A85C-D34839135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99342"/>
            <a:ext cx="8280400" cy="913496"/>
          </a:xfrm>
        </p:spPr>
        <p:txBody>
          <a:bodyPr>
            <a:normAutofit/>
          </a:bodyPr>
          <a:lstStyle/>
          <a:p>
            <a:r>
              <a:rPr lang="cs-CZ" sz="4000" b="0" dirty="0">
                <a:solidFill>
                  <a:srgbClr val="C00000"/>
                </a:solidFill>
                <a:effectLst/>
              </a:rPr>
              <a:t>Management DLP po AIM</a:t>
            </a:r>
            <a:endParaRPr lang="en-US" sz="4000" b="0" dirty="0">
              <a:solidFill>
                <a:srgbClr val="C00000"/>
              </a:solidFill>
              <a:effectLst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1871473" y="1248336"/>
            <a:ext cx="3520440" cy="8952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Maximální dávka statinu (</a:t>
            </a:r>
            <a:r>
              <a:rPr lang="cs-CZ" sz="2000" i="1" dirty="0" err="1"/>
              <a:t>rosuva</a:t>
            </a:r>
            <a:r>
              <a:rPr lang="cs-CZ" sz="2000" i="1" dirty="0"/>
              <a:t> 40, </a:t>
            </a:r>
            <a:r>
              <a:rPr lang="cs-CZ" sz="2000" i="1" dirty="0" err="1"/>
              <a:t>atorva</a:t>
            </a:r>
            <a:r>
              <a:rPr lang="cs-CZ" sz="2000" i="1" dirty="0"/>
              <a:t> 80) </a:t>
            </a:r>
            <a:r>
              <a:rPr lang="cs-CZ" sz="2000" dirty="0"/>
              <a:t>při propuštění</a:t>
            </a:r>
          </a:p>
        </p:txBody>
      </p:sp>
      <p:sp>
        <p:nvSpPr>
          <p:cNvPr id="8" name="Šipka dolů 7"/>
          <p:cNvSpPr/>
          <p:nvPr/>
        </p:nvSpPr>
        <p:spPr>
          <a:xfrm>
            <a:off x="4213561" y="2143543"/>
            <a:ext cx="552174" cy="10307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/>
          </a:p>
        </p:txBody>
      </p:sp>
      <p:sp>
        <p:nvSpPr>
          <p:cNvPr id="9" name="Šipka dolů 8"/>
          <p:cNvSpPr/>
          <p:nvPr/>
        </p:nvSpPr>
        <p:spPr>
          <a:xfrm>
            <a:off x="6699500" y="4630604"/>
            <a:ext cx="619379" cy="7946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/>
          </a:p>
        </p:txBody>
      </p:sp>
      <p:sp>
        <p:nvSpPr>
          <p:cNvPr id="14" name="Zaoblený obdélník 13"/>
          <p:cNvSpPr/>
          <p:nvPr/>
        </p:nvSpPr>
        <p:spPr>
          <a:xfrm>
            <a:off x="3453384" y="3192536"/>
            <a:ext cx="4690872" cy="13992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bg1"/>
                </a:solidFill>
              </a:rPr>
              <a:t>Kontrolní vyšetření za 4-6 týdnů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IM/PCI ambulance kardiocentra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Klinické vyšetření, echo, laboratoře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LDL-C &gt; 1,4 </a:t>
            </a:r>
            <a:r>
              <a:rPr lang="cs-CZ" dirty="0" err="1">
                <a:solidFill>
                  <a:schemeClr val="bg1"/>
                </a:solidFill>
              </a:rPr>
              <a:t>mmol</a:t>
            </a:r>
            <a:r>
              <a:rPr lang="cs-CZ" dirty="0">
                <a:solidFill>
                  <a:schemeClr val="bg1"/>
                </a:solidFill>
              </a:rPr>
              <a:t>/l</a:t>
            </a:r>
            <a:r>
              <a:rPr lang="cs-CZ" dirty="0">
                <a:solidFill>
                  <a:schemeClr val="bg1"/>
                </a:solidFill>
                <a:sym typeface="Wingdings" panose="05000000000000000000" pitchFamily="2" charset="2"/>
              </a:rPr>
              <a:t> přidat </a:t>
            </a:r>
            <a:r>
              <a:rPr lang="cs-CZ" i="1" dirty="0">
                <a:solidFill>
                  <a:schemeClr val="bg1"/>
                </a:solidFill>
                <a:sym typeface="Wingdings" panose="05000000000000000000" pitchFamily="2" charset="2"/>
              </a:rPr>
              <a:t>ezetimib</a:t>
            </a:r>
            <a:endParaRPr lang="cs-CZ" i="1" dirty="0"/>
          </a:p>
        </p:txBody>
      </p:sp>
      <p:sp>
        <p:nvSpPr>
          <p:cNvPr id="16" name="Zaoblený obdélník 15"/>
          <p:cNvSpPr/>
          <p:nvPr/>
        </p:nvSpPr>
        <p:spPr>
          <a:xfrm>
            <a:off x="5927350" y="5480940"/>
            <a:ext cx="4571994" cy="942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bg1"/>
                </a:solidFill>
              </a:rPr>
              <a:t>Kontrola za 4 -6 týdnů –</a:t>
            </a:r>
          </a:p>
          <a:p>
            <a:pPr algn="ctr"/>
            <a:r>
              <a:rPr lang="en-GB" dirty="0">
                <a:solidFill>
                  <a:srgbClr val="00FF00"/>
                </a:solidFill>
              </a:rPr>
              <a:t>LDL-C </a:t>
            </a:r>
            <a:r>
              <a:rPr lang="en-GB" b="1" u="sng" dirty="0">
                <a:solidFill>
                  <a:srgbClr val="00FF00"/>
                </a:solidFill>
              </a:rPr>
              <a:t>&gt;</a:t>
            </a:r>
            <a:r>
              <a:rPr lang="cs-CZ" b="1" u="sng" dirty="0">
                <a:solidFill>
                  <a:srgbClr val="00FF00"/>
                </a:solidFill>
              </a:rPr>
              <a:t> </a:t>
            </a:r>
            <a:r>
              <a:rPr lang="en-GB" b="1" u="sng" dirty="0">
                <a:solidFill>
                  <a:srgbClr val="00FF00"/>
                </a:solidFill>
              </a:rPr>
              <a:t>3.</a:t>
            </a:r>
            <a:r>
              <a:rPr lang="cs-CZ" b="1" u="sng" dirty="0">
                <a:solidFill>
                  <a:srgbClr val="00FF00"/>
                </a:solidFill>
              </a:rPr>
              <a:t>0 </a:t>
            </a:r>
            <a:r>
              <a:rPr lang="en-GB" b="1" u="sng" dirty="0" err="1">
                <a:solidFill>
                  <a:srgbClr val="00FF00"/>
                </a:solidFill>
              </a:rPr>
              <a:t>mmol</a:t>
            </a:r>
            <a:r>
              <a:rPr lang="en-GB" b="1" u="sng" dirty="0">
                <a:solidFill>
                  <a:srgbClr val="00FF00"/>
                </a:solidFill>
              </a:rPr>
              <a:t>/l</a:t>
            </a:r>
            <a:r>
              <a:rPr lang="cs-CZ" b="1" u="sng" dirty="0">
                <a:solidFill>
                  <a:srgbClr val="00FF00"/>
                </a:solidFill>
              </a:rPr>
              <a:t> </a:t>
            </a:r>
            <a:r>
              <a:rPr lang="cs-CZ" b="1" u="sng" dirty="0">
                <a:solidFill>
                  <a:srgbClr val="00FF00"/>
                </a:solidFill>
                <a:sym typeface="Wingdings" panose="05000000000000000000" pitchFamily="2" charset="2"/>
              </a:rPr>
              <a:t>  PCSK9i centrum</a:t>
            </a:r>
            <a:endParaRPr lang="cs-CZ" b="1" u="sng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446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73619"/>
            <a:ext cx="10515600" cy="771217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F0000"/>
                </a:solidFill>
              </a:rPr>
              <a:t>Optimální management pacienta po AIM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1" y="964489"/>
            <a:ext cx="5181600" cy="43513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Propouštěcí dokumentace</a:t>
            </a:r>
            <a:endParaRPr lang="en-GB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dirty="0">
                <a:solidFill>
                  <a:schemeClr val="accent1"/>
                </a:solidFill>
              </a:rPr>
              <a:t>Podrobné instrukce </a:t>
            </a:r>
            <a:r>
              <a:rPr lang="en-GB" dirty="0">
                <a:solidFill>
                  <a:schemeClr val="accent1"/>
                </a:solidFill>
              </a:rPr>
              <a:t>(</a:t>
            </a:r>
            <a:r>
              <a:rPr lang="cs-CZ" dirty="0">
                <a:solidFill>
                  <a:schemeClr val="accent1"/>
                </a:solidFill>
              </a:rPr>
              <a:t>životní styl, medikace</a:t>
            </a:r>
            <a:r>
              <a:rPr lang="en-GB" dirty="0">
                <a:solidFill>
                  <a:schemeClr val="accent1"/>
                </a:solidFill>
              </a:rPr>
              <a:t>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dirty="0">
                <a:solidFill>
                  <a:schemeClr val="accent1"/>
                </a:solidFill>
              </a:rPr>
              <a:t>Organizace následné péče</a:t>
            </a:r>
            <a:endParaRPr lang="en-GB" dirty="0">
              <a:solidFill>
                <a:schemeClr val="accent1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dirty="0">
                <a:solidFill>
                  <a:schemeClr val="accent1"/>
                </a:solidFill>
              </a:rPr>
              <a:t>Pozvání k první kontrole v kardiocentru</a:t>
            </a:r>
            <a:endParaRPr lang="en-GB" dirty="0">
              <a:solidFill>
                <a:schemeClr val="accent1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Následná péče po AKS</a:t>
            </a:r>
            <a:endParaRPr lang="en-GB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dirty="0" err="1">
                <a:solidFill>
                  <a:schemeClr val="accent1"/>
                </a:solidFill>
              </a:rPr>
              <a:t>Multidisciplin</a:t>
            </a:r>
            <a:r>
              <a:rPr lang="cs-CZ" dirty="0" err="1">
                <a:solidFill>
                  <a:schemeClr val="accent1"/>
                </a:solidFill>
              </a:rPr>
              <a:t>ární</a:t>
            </a:r>
            <a:r>
              <a:rPr lang="en-GB" dirty="0">
                <a:solidFill>
                  <a:schemeClr val="accent1"/>
                </a:solidFill>
              </a:rPr>
              <a:t> t</a:t>
            </a:r>
            <a:r>
              <a:rPr lang="cs-CZ" dirty="0">
                <a:solidFill>
                  <a:schemeClr val="accent1"/>
                </a:solidFill>
              </a:rPr>
              <a:t>ý</a:t>
            </a:r>
            <a:r>
              <a:rPr lang="en-GB" dirty="0">
                <a:solidFill>
                  <a:schemeClr val="accent1"/>
                </a:solidFill>
              </a:rPr>
              <a:t>m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Kardiolog</a:t>
            </a:r>
            <a:endParaRPr lang="en-GB" dirty="0"/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Internista</a:t>
            </a:r>
            <a:r>
              <a:rPr lang="en-GB" dirty="0"/>
              <a:t>/</a:t>
            </a:r>
            <a:r>
              <a:rPr lang="cs-CZ" dirty="0"/>
              <a:t>praktický lékař se zkušeností a tréninkem ve sledování pacientů po AKS</a:t>
            </a:r>
            <a:endParaRPr lang="en-GB" dirty="0"/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Specializovaná sestra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Koordinace, edukace</a:t>
            </a:r>
            <a:endParaRPr lang="en-GB" dirty="0"/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Nutriční specialista</a:t>
            </a:r>
            <a:endParaRPr lang="en-GB" dirty="0"/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Rehabilitační specialista</a:t>
            </a:r>
            <a:endParaRPr lang="en-GB" dirty="0"/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Specialista v odvykání kouření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1BAD7A-E7D5-4EDF-98B4-1F5AA79743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3920" y="964489"/>
            <a:ext cx="5181600" cy="43513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 err="1"/>
              <a:t>Organiz</a:t>
            </a:r>
            <a:r>
              <a:rPr lang="cs-CZ" dirty="0" err="1"/>
              <a:t>ace</a:t>
            </a:r>
            <a:endParaRPr lang="en-GB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dirty="0">
                <a:solidFill>
                  <a:schemeClr val="accent1"/>
                </a:solidFill>
              </a:rPr>
              <a:t>Ambulance v rámci kardiocenter</a:t>
            </a:r>
            <a:endParaRPr lang="en-GB" dirty="0">
              <a:solidFill>
                <a:schemeClr val="accent1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dirty="0">
                <a:solidFill>
                  <a:schemeClr val="accent1"/>
                </a:solidFill>
              </a:rPr>
              <a:t>Ambulantní KV rehabilitační programy</a:t>
            </a:r>
            <a:endParaRPr lang="en-GB" dirty="0">
              <a:solidFill>
                <a:schemeClr val="accent1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dirty="0">
                <a:solidFill>
                  <a:schemeClr val="accent1"/>
                </a:solidFill>
              </a:rPr>
              <a:t>Pobytové edukačně-rehabilitační programy</a:t>
            </a:r>
            <a:endParaRPr lang="en-GB" dirty="0">
              <a:solidFill>
                <a:schemeClr val="accent1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Monitoring a </a:t>
            </a:r>
            <a:r>
              <a:rPr lang="cs-CZ" dirty="0" err="1"/>
              <a:t>incentivy</a:t>
            </a:r>
            <a:r>
              <a:rPr lang="cs-CZ" dirty="0"/>
              <a:t> za dobrou péči</a:t>
            </a:r>
            <a:endParaRPr lang="en-GB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dirty="0">
                <a:solidFill>
                  <a:schemeClr val="accent1"/>
                </a:solidFill>
              </a:rPr>
              <a:t>Sledování výstupů</a:t>
            </a:r>
            <a:r>
              <a:rPr lang="en-GB" dirty="0">
                <a:solidFill>
                  <a:schemeClr val="accent1"/>
                </a:solidFill>
              </a:rPr>
              <a:t>: </a:t>
            </a:r>
            <a:r>
              <a:rPr lang="en-GB" dirty="0" err="1">
                <a:solidFill>
                  <a:schemeClr val="accent1"/>
                </a:solidFill>
              </a:rPr>
              <a:t>registr</a:t>
            </a:r>
            <a:r>
              <a:rPr lang="cs-CZ" dirty="0">
                <a:solidFill>
                  <a:schemeClr val="accent1"/>
                </a:solidFill>
              </a:rPr>
              <a:t>y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(</a:t>
            </a:r>
            <a:r>
              <a:rPr lang="cs-CZ" dirty="0">
                <a:solidFill>
                  <a:schemeClr val="accent1"/>
                </a:solidFill>
              </a:rPr>
              <a:t>nemocniční, regionální, národní, mezinárodní</a:t>
            </a:r>
            <a:r>
              <a:rPr lang="en-GB" dirty="0">
                <a:solidFill>
                  <a:schemeClr val="accent1"/>
                </a:solidFill>
              </a:rPr>
              <a:t>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dirty="0">
                <a:solidFill>
                  <a:schemeClr val="accent1"/>
                </a:solidFill>
              </a:rPr>
              <a:t>Dosažení cílů léčby: bonifikace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E1E510A6-DA9D-4447-B329-7EC2D56BDED7}"/>
              </a:ext>
            </a:extLst>
          </p:cNvPr>
          <p:cNvSpPr txBox="1">
            <a:spLocks/>
          </p:cNvSpPr>
          <p:nvPr/>
        </p:nvSpPr>
        <p:spPr>
          <a:xfrm>
            <a:off x="838200" y="4998128"/>
            <a:ext cx="10515600" cy="1686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rgbClr val="FF0000"/>
                </a:solidFill>
              </a:rPr>
              <a:t>Cíle: 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a) snížení rizika </a:t>
            </a:r>
            <a:r>
              <a:rPr lang="cs-CZ" sz="2400" b="1" dirty="0" err="1">
                <a:solidFill>
                  <a:srgbClr val="FF0000"/>
                </a:solidFill>
              </a:rPr>
              <a:t>rekurence</a:t>
            </a:r>
            <a:r>
              <a:rPr lang="cs-CZ" sz="2400" b="1" dirty="0">
                <a:solidFill>
                  <a:srgbClr val="FF0000"/>
                </a:solidFill>
              </a:rPr>
              <a:t> (morbidity)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b) prodloužení života (snížení mortality)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c) zlepšení kvality života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450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4A65CFB3-FAE5-46CC-A58E-8D727E6CF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507" y="437161"/>
            <a:ext cx="3880170" cy="1397342"/>
          </a:xfrm>
          <a:prstGeom prst="rect">
            <a:avLst/>
          </a:prstGeom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45C28AD-52AC-4E73-A81E-C475581BE0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88984" y="1834503"/>
            <a:ext cx="3364779" cy="4477520"/>
          </a:xfrm>
          <a:prstGeom prst="rect">
            <a:avLst/>
          </a:prstGeom>
        </p:spPr>
      </p:pic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FA8113BC-5FFD-4F5B-A080-84FEF52D51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136248" y="1923278"/>
            <a:ext cx="3434576" cy="457039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7864ED4-7609-4099-B7DD-CF0760BB77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2836" y="1889988"/>
            <a:ext cx="3501290" cy="46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7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689279-9A34-4655-8CAA-60CE49BB1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>
                <a:solidFill>
                  <a:schemeClr val="tx1"/>
                </a:solidFill>
              </a:rPr>
              <a:t>Pozvání nakonec...</a:t>
            </a:r>
            <a:endParaRPr lang="cs-CZ" b="0" dirty="0">
              <a:solidFill>
                <a:schemeClr val="tx1"/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0CC6BF7-7AEB-4228-936E-20EC2CC84AA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717" y="1706882"/>
            <a:ext cx="6476522" cy="4152633"/>
          </a:xfrm>
        </p:spPr>
        <p:txBody>
          <a:bodyPr/>
          <a:lstStyle/>
          <a:p>
            <a:r>
              <a:rPr lang="cs-CZ" dirty="0"/>
              <a:t>Prague </a:t>
            </a:r>
            <a:r>
              <a:rPr lang="cs-CZ" dirty="0" err="1"/>
              <a:t>Prevention</a:t>
            </a:r>
            <a:r>
              <a:rPr lang="cs-CZ" dirty="0"/>
              <a:t> 2020</a:t>
            </a:r>
          </a:p>
          <a:p>
            <a:pPr lvl="1"/>
            <a:r>
              <a:rPr lang="cs-CZ" dirty="0"/>
              <a:t>29. ledna 2020</a:t>
            </a:r>
          </a:p>
          <a:p>
            <a:pPr lvl="1"/>
            <a:r>
              <a:rPr lang="cs-CZ" dirty="0"/>
              <a:t>Autoklub Praha</a:t>
            </a:r>
          </a:p>
          <a:p>
            <a:pPr lvl="1"/>
            <a:endParaRPr lang="cs-CZ" dirty="0"/>
          </a:p>
          <a:p>
            <a:pPr marL="309019" lvl="1" indent="0">
              <a:buNone/>
            </a:pPr>
            <a:endParaRPr lang="cs-CZ" dirty="0"/>
          </a:p>
          <a:p>
            <a:pPr marL="309019" lvl="1" indent="0">
              <a:buNone/>
            </a:pP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5A910F7-833A-42A4-8769-B276A8A6ABD9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0C38D52-F8F2-49B8-9894-055BD8828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012" y="528090"/>
            <a:ext cx="6265081" cy="627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19834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689279-9A34-4655-8CAA-60CE49BB1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>
                <a:solidFill>
                  <a:schemeClr val="tx1"/>
                </a:solidFill>
              </a:rPr>
              <a:t>Pozvání nakonec...</a:t>
            </a:r>
            <a:endParaRPr lang="cs-CZ" b="0" dirty="0">
              <a:solidFill>
                <a:schemeClr val="tx1"/>
              </a:solidFill>
            </a:endParaRP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73AA2111-10F8-4552-880A-BEE5E10A83DF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405" y="487400"/>
            <a:ext cx="4138688" cy="6208033"/>
          </a:xfr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0CC6BF7-7AEB-4228-936E-20EC2CC84AA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717" y="1706882"/>
            <a:ext cx="6476522" cy="4152633"/>
          </a:xfrm>
        </p:spPr>
        <p:txBody>
          <a:bodyPr/>
          <a:lstStyle/>
          <a:p>
            <a:r>
              <a:rPr lang="cs-CZ" dirty="0"/>
              <a:t>Prague </a:t>
            </a:r>
            <a:r>
              <a:rPr lang="cs-CZ" dirty="0" err="1"/>
              <a:t>Prevention</a:t>
            </a:r>
            <a:r>
              <a:rPr lang="cs-CZ" dirty="0"/>
              <a:t> 2020</a:t>
            </a:r>
          </a:p>
          <a:p>
            <a:pPr lvl="1"/>
            <a:r>
              <a:rPr lang="cs-CZ" dirty="0"/>
              <a:t>29. ledna 2020</a:t>
            </a:r>
          </a:p>
          <a:p>
            <a:pPr lvl="1"/>
            <a:r>
              <a:rPr lang="cs-CZ" dirty="0"/>
              <a:t>Autoklub Praha</a:t>
            </a:r>
          </a:p>
          <a:p>
            <a:pPr lvl="1"/>
            <a:endParaRPr lang="cs-CZ" dirty="0"/>
          </a:p>
          <a:p>
            <a:pPr marL="309019" lvl="1" indent="0">
              <a:buNone/>
            </a:pPr>
            <a:endParaRPr lang="cs-CZ" dirty="0"/>
          </a:p>
          <a:p>
            <a:pPr marL="309019" lvl="1" indent="0">
              <a:buNone/>
            </a:pP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0C9F363-9F58-4580-88D9-C0C09E1F1D2A}"/>
              </a:ext>
            </a:extLst>
          </p:cNvPr>
          <p:cNvSpPr/>
          <p:nvPr/>
        </p:nvSpPr>
        <p:spPr>
          <a:xfrm>
            <a:off x="484717" y="1612198"/>
            <a:ext cx="6096000" cy="424731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07 Nov 2019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Abstract Submission Deadline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 Nov 2019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Clinical Case Submission Deadline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22 Jan 2020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Early Registration Fee Deadline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07 Feb 2020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Late Breaking Science Submission Deadline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27 Feb 2020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Late Registration Fee Deadline</a:t>
            </a:r>
          </a:p>
        </p:txBody>
      </p:sp>
    </p:spTree>
    <p:extLst>
      <p:ext uri="{BB962C8B-B14F-4D97-AF65-F5344CB8AC3E}">
        <p14:creationId xmlns:p14="http://schemas.microsoft.com/office/powerpoint/2010/main" val="15442412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C00000"/>
                </a:solidFill>
              </a:rPr>
              <a:t>Kardiovaskulární mortalita klesá...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297BD28-089A-4B9F-92BE-C3B3C8769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884" y="1637984"/>
            <a:ext cx="6838444" cy="481077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7E8574A-F551-449B-9132-A729CDC2E340}"/>
              </a:ext>
            </a:extLst>
          </p:cNvPr>
          <p:cNvSpPr txBox="1"/>
          <p:nvPr/>
        </p:nvSpPr>
        <p:spPr>
          <a:xfrm>
            <a:off x="8048590" y="6498660"/>
            <a:ext cx="401731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err="1"/>
              <a:t>Lustigova</a:t>
            </a:r>
            <a:r>
              <a:rPr lang="en-US" sz="1200" dirty="0"/>
              <a:t> M, et al. J Epidemiol Community Health 2018;</a:t>
            </a:r>
            <a:r>
              <a:rPr lang="en-US" sz="1200" b="1" dirty="0"/>
              <a:t>0</a:t>
            </a:r>
            <a:r>
              <a:rPr lang="en-US" sz="1200" dirty="0"/>
              <a:t>:1–7</a:t>
            </a:r>
          </a:p>
        </p:txBody>
      </p:sp>
    </p:spTree>
    <p:extLst>
      <p:ext uri="{BB962C8B-B14F-4D97-AF65-F5344CB8AC3E}">
        <p14:creationId xmlns:p14="http://schemas.microsoft.com/office/powerpoint/2010/main" val="2889642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562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C00000"/>
                </a:solidFill>
              </a:rPr>
              <a:t>Ale všechno je relativní...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7E8574A-F551-449B-9132-A729CDC2E340}"/>
              </a:ext>
            </a:extLst>
          </p:cNvPr>
          <p:cNvSpPr txBox="1"/>
          <p:nvPr/>
        </p:nvSpPr>
        <p:spPr>
          <a:xfrm>
            <a:off x="8048590" y="6498660"/>
            <a:ext cx="360778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200" dirty="0"/>
              <a:t>Lopez </a:t>
            </a:r>
            <a:r>
              <a:rPr lang="en-US" sz="1200" dirty="0"/>
              <a:t>International Journal of Epidemiology, 2019, 1–9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4EABFF9-509D-4B2E-8EF7-D59BA049E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427" y="1013805"/>
            <a:ext cx="8957569" cy="544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1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D61617E-8F69-4060-A044-F2D082EAE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304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/>
              <a:t>Stanovení KV rizika dle ESC/EAS 2019</a:t>
            </a:r>
            <a:br>
              <a:rPr lang="cs-CZ" sz="3600" dirty="0"/>
            </a:br>
            <a:r>
              <a:rPr lang="cs-CZ" sz="2800" dirty="0"/>
              <a:t>Česko v kategorii vysokého KV rizika</a:t>
            </a:r>
            <a:endParaRPr lang="cs-CZ" sz="3600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5DBCD1D5-F6C9-4D7D-AAA2-95FC3E443A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03599" y="1464867"/>
            <a:ext cx="4605574" cy="4712096"/>
          </a:xfrm>
          <a:prstGeom prst="rect">
            <a:avLst/>
          </a:prstGeom>
        </p:spPr>
      </p:pic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1A09670A-CD3A-475D-AA48-9A2CC1B339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29779" y="1467829"/>
            <a:ext cx="4527611" cy="4714141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80757F65-5176-4272-BD4A-5E90FA9B69E6}"/>
              </a:ext>
            </a:extLst>
          </p:cNvPr>
          <p:cNvSpPr/>
          <p:nvPr/>
        </p:nvSpPr>
        <p:spPr>
          <a:xfrm>
            <a:off x="838200" y="1393794"/>
            <a:ext cx="4670973" cy="48560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374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4"/>
          <p:cNvSpPr>
            <a:spLocks noGrp="1"/>
          </p:cNvSpPr>
          <p:nvPr>
            <p:ph type="title"/>
          </p:nvPr>
        </p:nvSpPr>
        <p:spPr>
          <a:xfrm>
            <a:off x="1927226" y="335719"/>
            <a:ext cx="8333975" cy="503240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sz="4000" b="0" dirty="0">
                <a:solidFill>
                  <a:srgbClr val="C00000"/>
                </a:solidFill>
                <a:effectLst/>
              </a:rPr>
              <a:t>Akutní koronární syndrom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3939210" y="6511926"/>
            <a:ext cx="8198527" cy="338554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en-US" dirty="0"/>
              <a:t>P. </a:t>
            </a:r>
            <a:r>
              <a:rPr lang="en-US" dirty="0" err="1"/>
              <a:t>Widimsky</a:t>
            </a:r>
            <a:r>
              <a:rPr lang="en-US" dirty="0"/>
              <a:t> et al. </a:t>
            </a:r>
            <a:r>
              <a:rPr lang="cs-CZ" dirty="0"/>
              <a:t>IJC</a:t>
            </a:r>
            <a:r>
              <a:rPr lang="en-US" dirty="0"/>
              <a:t> 119 (2007) 212–219</a:t>
            </a:r>
            <a:r>
              <a:rPr lang="cs-CZ" dirty="0"/>
              <a:t>; </a:t>
            </a:r>
            <a:r>
              <a:rPr lang="cs-CZ" dirty="0" err="1"/>
              <a:t>Sans</a:t>
            </a:r>
            <a:r>
              <a:rPr lang="cs-CZ" dirty="0"/>
              <a:t> S et al. Eur </a:t>
            </a:r>
            <a:r>
              <a:rPr lang="cs-CZ" dirty="0" err="1"/>
              <a:t>Heart</a:t>
            </a:r>
            <a:r>
              <a:rPr lang="cs-CZ" dirty="0"/>
              <a:t> J. 1997;18:1231-1249; </a:t>
            </a:r>
            <a:r>
              <a:rPr lang="cs-CZ" dirty="0" err="1"/>
              <a:t>Ades</a:t>
            </a:r>
            <a:r>
              <a:rPr lang="cs-CZ" dirty="0"/>
              <a:t> PA. NEJM, Vol. 345, No. 12, </a:t>
            </a:r>
            <a:r>
              <a:rPr lang="cs-CZ" dirty="0" err="1"/>
              <a:t>September</a:t>
            </a:r>
            <a:r>
              <a:rPr lang="cs-CZ" dirty="0"/>
              <a:t> 20, 2001; </a:t>
            </a:r>
            <a:r>
              <a:rPr lang="cs-CZ" dirty="0" err="1"/>
              <a:t>Gheorghiade</a:t>
            </a:r>
            <a:r>
              <a:rPr lang="cs-CZ" dirty="0"/>
              <a:t> et al. </a:t>
            </a:r>
            <a:r>
              <a:rPr lang="cs-CZ" dirty="0" err="1"/>
              <a:t>Circulation</a:t>
            </a:r>
            <a:r>
              <a:rPr lang="cs-CZ" dirty="0"/>
              <a:t>. 2006;114:1202-1213; </a:t>
            </a:r>
            <a:r>
              <a:rPr lang="en-US" dirty="0"/>
              <a:t>J Am </a:t>
            </a:r>
            <a:r>
              <a:rPr lang="en-US" dirty="0" err="1"/>
              <a:t>Coll</a:t>
            </a:r>
            <a:r>
              <a:rPr lang="en-US" dirty="0"/>
              <a:t> </a:t>
            </a:r>
            <a:r>
              <a:rPr lang="en-US" dirty="0" err="1"/>
              <a:t>Cardiol</a:t>
            </a:r>
            <a:r>
              <a:rPr lang="en-US" dirty="0"/>
              <a:t>. 2013;61(4):e78-e140.</a:t>
            </a:r>
            <a:endParaRPr lang="cs-CZ" dirty="0"/>
          </a:p>
        </p:txBody>
      </p:sp>
      <p:pic>
        <p:nvPicPr>
          <p:cNvPr id="16388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1"/>
          <a:stretch>
            <a:fillRect/>
          </a:stretch>
        </p:blipFill>
        <p:spPr bwMode="auto">
          <a:xfrm>
            <a:off x="1566027" y="4835824"/>
            <a:ext cx="3735429" cy="104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0" name="Zástupný symbol pro obsah 11"/>
          <p:cNvGrpSpPr>
            <a:grpSpLocks noGrp="1"/>
          </p:cNvGrpSpPr>
          <p:nvPr/>
        </p:nvGrpSpPr>
        <p:grpSpPr bwMode="auto">
          <a:xfrm>
            <a:off x="1207293" y="1346837"/>
            <a:ext cx="4249738" cy="3086696"/>
            <a:chOff x="1763688" y="2740857"/>
            <a:chExt cx="4034920" cy="2763337"/>
          </a:xfrm>
        </p:grpSpPr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873844" y="4939801"/>
              <a:ext cx="1924764" cy="303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cs-CZ" sz="1600" i="1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Tahoma" pitchFamily="34" charset="0"/>
                  <a:cs typeface="Tahoma" pitchFamily="34" charset="0"/>
                </a:rPr>
                <a:t>661/1 mil./rok</a:t>
              </a:r>
              <a:endParaRPr lang="en-US" sz="1600" i="1" dirty="0">
                <a:solidFill>
                  <a:schemeClr val="tx1">
                    <a:lumMod val="95000"/>
                    <a:lumOff val="5000"/>
                  </a:schemeClr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" name="Text Box 3"/>
            <p:cNvSpPr txBox="1">
              <a:spLocks noChangeArrowheads="1"/>
            </p:cNvSpPr>
            <p:nvPr/>
          </p:nvSpPr>
          <p:spPr bwMode="auto">
            <a:xfrm>
              <a:off x="1994520" y="2740857"/>
              <a:ext cx="3657600" cy="35819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cs-CZ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Tahoma" pitchFamily="34" charset="0"/>
                  <a:cs typeface="Tahoma" pitchFamily="34" charset="0"/>
                </a:rPr>
                <a:t>AKS v Česku</a:t>
              </a:r>
              <a:endPara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1908384" y="3213049"/>
              <a:ext cx="3742513" cy="303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cs-CZ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Tahoma" pitchFamily="34" charset="0"/>
                  <a:cs typeface="Tahoma" pitchFamily="34" charset="0"/>
                </a:rPr>
                <a:t>I:</a:t>
              </a:r>
              <a:r>
                <a:rPr lang="cs-CZ" sz="16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Tahoma" pitchFamily="34" charset="0"/>
                  <a:cs typeface="Tahoma" pitchFamily="34" charset="0"/>
                </a:rPr>
                <a:t> </a:t>
              </a:r>
              <a:r>
                <a:rPr lang="cs-CZ" sz="1600" i="1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Tahoma" pitchFamily="34" charset="0"/>
                  <a:cs typeface="Tahoma" pitchFamily="34" charset="0"/>
                </a:rPr>
                <a:t>3248/1 mil./rok</a:t>
              </a:r>
              <a:r>
                <a:rPr lang="cs-CZ" sz="16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Tahoma" pitchFamily="34" charset="0"/>
                  <a:cs typeface="Tahoma" pitchFamily="34" charset="0"/>
                </a:rPr>
                <a:t> </a:t>
              </a:r>
              <a:r>
                <a:rPr lang="cs-CZ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Tahoma" pitchFamily="34" charset="0"/>
                  <a:cs typeface="Tahoma" pitchFamily="34" charset="0"/>
                </a:rPr>
                <a:t>M:</a:t>
              </a:r>
              <a:r>
                <a:rPr lang="cs-CZ" sz="16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Tahoma" pitchFamily="34" charset="0"/>
                  <a:cs typeface="Tahoma" pitchFamily="34" charset="0"/>
                </a:rPr>
                <a:t> </a:t>
              </a:r>
              <a:r>
                <a:rPr lang="cs-CZ" sz="1600" i="1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Tahoma" pitchFamily="34" charset="0"/>
                  <a:cs typeface="Tahoma" pitchFamily="34" charset="0"/>
                </a:rPr>
                <a:t>5.1%</a:t>
              </a:r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 flipH="1">
              <a:off x="2925781" y="3466732"/>
              <a:ext cx="889280" cy="772775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cs-CZ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1979226" y="4267221"/>
              <a:ext cx="2177982" cy="303087"/>
            </a:xfrm>
            <a:prstGeom prst="rect">
              <a:avLst/>
            </a:prstGeom>
            <a:solidFill>
              <a:srgbClr val="80800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cs-CZ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Tahoma" pitchFamily="34" charset="0"/>
                  <a:cs typeface="Tahoma" pitchFamily="34" charset="0"/>
                </a:rPr>
                <a:t>N</a:t>
              </a:r>
              <a:r>
                <a:rPr 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Tahoma" pitchFamily="34" charset="0"/>
                  <a:cs typeface="Tahoma" pitchFamily="34" charset="0"/>
                </a:rPr>
                <a:t>A</a:t>
              </a:r>
              <a:r>
                <a:rPr lang="cs-CZ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Tahoma" pitchFamily="34" charset="0"/>
                  <a:cs typeface="Tahoma" pitchFamily="34" charset="0"/>
                </a:rPr>
                <a:t>P</a:t>
              </a:r>
              <a:r>
                <a:rPr 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Tahoma" pitchFamily="34" charset="0"/>
                  <a:cs typeface="Tahoma" pitchFamily="34" charset="0"/>
                </a:rPr>
                <a:t>/NSTEMI</a:t>
              </a:r>
              <a:endParaRPr lang="en-US" sz="16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3815061" y="4267221"/>
              <a:ext cx="1835836" cy="303087"/>
            </a:xfrm>
            <a:prstGeom prst="rect">
              <a:avLst/>
            </a:prstGeom>
            <a:solidFill>
              <a:srgbClr val="80800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Tahoma" pitchFamily="34" charset="0"/>
                  <a:cs typeface="Tahoma" pitchFamily="34" charset="0"/>
                </a:rPr>
                <a:t>STEMI</a:t>
              </a:r>
              <a:endParaRPr lang="en-US" sz="16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>
              <a:off x="3815061" y="3466732"/>
              <a:ext cx="889280" cy="772775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cs-CZ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 flipH="1">
              <a:off x="2844390" y="4530497"/>
              <a:ext cx="13565" cy="373064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cs-CZ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4636515" y="4530497"/>
              <a:ext cx="7537" cy="373064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cs-CZ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 Box 11"/>
            <p:cNvSpPr txBox="1">
              <a:spLocks noChangeArrowheads="1"/>
            </p:cNvSpPr>
            <p:nvPr/>
          </p:nvSpPr>
          <p:spPr bwMode="auto">
            <a:xfrm>
              <a:off x="1979226" y="4940867"/>
              <a:ext cx="1739371" cy="303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cs-CZ" sz="1600" i="1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Tahoma" pitchFamily="34" charset="0"/>
                  <a:cs typeface="Tahoma" pitchFamily="34" charset="0"/>
                </a:rPr>
                <a:t>2587/1 mil./rok</a:t>
              </a:r>
              <a:endParaRPr lang="en-US" sz="1600" i="1" dirty="0">
                <a:solidFill>
                  <a:schemeClr val="tx1">
                    <a:lumMod val="95000"/>
                    <a:lumOff val="5000"/>
                  </a:schemeClr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1763688" y="5228659"/>
              <a:ext cx="4031905" cy="275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cs-CZ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Tahoma" pitchFamily="34" charset="0"/>
                  <a:cs typeface="Tahoma" pitchFamily="34" charset="0"/>
                </a:rPr>
                <a:t>M:</a:t>
              </a:r>
              <a:r>
                <a:rPr lang="cs-CZ" sz="14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Tahoma" pitchFamily="34" charset="0"/>
                  <a:cs typeface="Tahoma" pitchFamily="34" charset="0"/>
                </a:rPr>
                <a:t> </a:t>
              </a:r>
              <a:r>
                <a:rPr lang="cs-CZ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Tahoma" pitchFamily="34" charset="0"/>
                  <a:cs typeface="Tahoma" pitchFamily="34" charset="0"/>
                </a:rPr>
                <a:t>Q-IM 10%, non-Q IM 4.4%, NAP 0.9%</a:t>
              </a:r>
            </a:p>
          </p:txBody>
        </p:sp>
        <p:pic>
          <p:nvPicPr>
            <p:cNvPr id="16407" name="Picture 35" descr="fig02-subt occ arter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55" t="8202" r="16710" b="8202"/>
            <a:stretch>
              <a:fillRect/>
            </a:stretch>
          </p:blipFill>
          <p:spPr bwMode="auto">
            <a:xfrm>
              <a:off x="1968853" y="3466243"/>
              <a:ext cx="752273" cy="531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8" name="Picture 36" descr="fig02-tott occ arter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4" t="17570" r="2994" b="13815"/>
            <a:stretch>
              <a:fillRect/>
            </a:stretch>
          </p:blipFill>
          <p:spPr bwMode="auto">
            <a:xfrm>
              <a:off x="4907941" y="3466243"/>
              <a:ext cx="770053" cy="53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9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7" r="1785" b="-160"/>
          <a:stretch>
            <a:fillRect/>
          </a:stretch>
        </p:blipFill>
        <p:spPr bwMode="auto">
          <a:xfrm>
            <a:off x="6873732" y="4644255"/>
            <a:ext cx="4032250" cy="151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3" descr="Cov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09" y="881107"/>
            <a:ext cx="3777335" cy="162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" t="5099" r="3935" b="8463"/>
          <a:stretch>
            <a:fillRect/>
          </a:stretch>
        </p:blipFill>
        <p:spPr>
          <a:xfrm>
            <a:off x="7032548" y="2521838"/>
            <a:ext cx="3783285" cy="207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93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D0882B-7150-4B8F-AFAA-F788C500A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24" y="71434"/>
            <a:ext cx="10515600" cy="754714"/>
          </a:xfrm>
        </p:spPr>
        <p:txBody>
          <a:bodyPr/>
          <a:lstStyle/>
          <a:p>
            <a:r>
              <a:rPr lang="cs-CZ" sz="3600" dirty="0">
                <a:solidFill>
                  <a:srgbClr val="C00000"/>
                </a:solidFill>
              </a:rPr>
              <a:t>Hospitalizace pro AKS mezi 2015 a 2017 v Česku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375C392F-0235-494F-9A7E-EA3DFE8ADC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7724" y="1119839"/>
            <a:ext cx="11520819" cy="5317724"/>
          </a:xfrm>
        </p:spPr>
      </p:pic>
      <p:sp>
        <p:nvSpPr>
          <p:cNvPr id="5" name="Zástupný symbol pro text 3">
            <a:extLst>
              <a:ext uri="{FF2B5EF4-FFF2-40B4-BE49-F238E27FC236}">
                <a16:creationId xmlns:a16="http://schemas.microsoft.com/office/drawing/2014/main" id="{60DB6F3B-D56D-4F68-978F-0674017E2400}"/>
              </a:ext>
            </a:extLst>
          </p:cNvPr>
          <p:cNvSpPr txBox="1">
            <a:spLocks/>
          </p:cNvSpPr>
          <p:nvPr/>
        </p:nvSpPr>
        <p:spPr>
          <a:xfrm>
            <a:off x="3949149" y="6522283"/>
            <a:ext cx="8198527" cy="2642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400" dirty="0"/>
              <a:t>Národní registr AKS ČR , www.uzis.cz</a:t>
            </a:r>
          </a:p>
        </p:txBody>
      </p:sp>
    </p:spTree>
    <p:extLst>
      <p:ext uri="{BB962C8B-B14F-4D97-AF65-F5344CB8AC3E}">
        <p14:creationId xmlns:p14="http://schemas.microsoft.com/office/powerpoint/2010/main" val="938672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D0882B-7150-4B8F-AFAA-F788C500A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63"/>
            <a:ext cx="10515600" cy="680271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C00000"/>
                </a:solidFill>
                <a:cs typeface="Arial" panose="020B0604020202020204" pitchFamily="34" charset="0"/>
              </a:rPr>
              <a:t>Hospitalizace pro AIM: velké regionální rozdíly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566658A-EF1A-4573-9504-2C8CCD5D7C5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914400" y="861134"/>
            <a:ext cx="10576040" cy="5816003"/>
          </a:xfrm>
          <a:prstGeom prst="rect">
            <a:avLst/>
          </a:prstGeom>
        </p:spPr>
      </p:pic>
      <p:sp>
        <p:nvSpPr>
          <p:cNvPr id="8" name="Zástupný symbol pro text 3">
            <a:extLst>
              <a:ext uri="{FF2B5EF4-FFF2-40B4-BE49-F238E27FC236}">
                <a16:creationId xmlns:a16="http://schemas.microsoft.com/office/drawing/2014/main" id="{BC276CDB-CEE0-4DFE-A9BD-183B189F6127}"/>
              </a:ext>
            </a:extLst>
          </p:cNvPr>
          <p:cNvSpPr txBox="1">
            <a:spLocks/>
          </p:cNvSpPr>
          <p:nvPr/>
        </p:nvSpPr>
        <p:spPr>
          <a:xfrm>
            <a:off x="3949149" y="6522283"/>
            <a:ext cx="8198527" cy="2642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400" dirty="0"/>
              <a:t>Národní registr AKS ČR , www.uzis.cz</a:t>
            </a:r>
          </a:p>
        </p:txBody>
      </p:sp>
    </p:spTree>
    <p:extLst>
      <p:ext uri="{BB962C8B-B14F-4D97-AF65-F5344CB8AC3E}">
        <p14:creationId xmlns:p14="http://schemas.microsoft.com/office/powerpoint/2010/main" val="43779221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D0882B-7150-4B8F-AFAA-F788C500A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8153"/>
          </a:xfrm>
        </p:spPr>
        <p:txBody>
          <a:bodyPr>
            <a:noAutofit/>
          </a:bodyPr>
          <a:lstStyle/>
          <a:p>
            <a:r>
              <a:rPr lang="cs-CZ" sz="3600" dirty="0">
                <a:solidFill>
                  <a:srgbClr val="C00000"/>
                </a:solidFill>
                <a:cs typeface="Arial" panose="020B0604020202020204" pitchFamily="34" charset="0"/>
              </a:rPr>
              <a:t>Demografická struktura pacientů s AIM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DBD2F33-6AA0-4E61-B02D-0B6F013D29B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838199" y="1094000"/>
            <a:ext cx="10152355" cy="5326580"/>
          </a:xfrm>
          <a:prstGeom prst="rect">
            <a:avLst/>
          </a:prstGeom>
        </p:spPr>
      </p:pic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05D2CCE7-C5CD-417D-8B65-4E4029B5FDEA}"/>
              </a:ext>
            </a:extLst>
          </p:cNvPr>
          <p:cNvSpPr txBox="1">
            <a:spLocks/>
          </p:cNvSpPr>
          <p:nvPr/>
        </p:nvSpPr>
        <p:spPr>
          <a:xfrm>
            <a:off x="3993473" y="6593717"/>
            <a:ext cx="8198527" cy="2642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400" dirty="0"/>
              <a:t>Národní registr AKS ČR , www.uzis.cz</a:t>
            </a:r>
          </a:p>
        </p:txBody>
      </p:sp>
    </p:spTree>
    <p:extLst>
      <p:ext uri="{BB962C8B-B14F-4D97-AF65-F5344CB8AC3E}">
        <p14:creationId xmlns:p14="http://schemas.microsoft.com/office/powerpoint/2010/main" val="2967297376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Amgen Proprietary - Confidential"/>
</p:tagLst>
</file>

<file path=ppt/theme/theme1.xml><?xml version="1.0" encoding="utf-8"?>
<a:theme xmlns:a="http://schemas.openxmlformats.org/drawingml/2006/main" name="Motiv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016 Amgen Corporate Template_16x9_INTERNAL">
  <a:themeElements>
    <a:clrScheme name="AmgenColors">
      <a:dk1>
        <a:srgbClr val="000000"/>
      </a:dk1>
      <a:lt1>
        <a:srgbClr val="FFFFFF"/>
      </a:lt1>
      <a:dk2>
        <a:srgbClr val="716F73"/>
      </a:dk2>
      <a:lt2>
        <a:srgbClr val="00BCE4"/>
      </a:lt2>
      <a:accent1>
        <a:srgbClr val="0063C3"/>
      </a:accent1>
      <a:accent2>
        <a:srgbClr val="88C765"/>
      </a:accent2>
      <a:accent3>
        <a:srgbClr val="F3C108"/>
      </a:accent3>
      <a:accent4>
        <a:srgbClr val="D34D2F"/>
      </a:accent4>
      <a:accent5>
        <a:srgbClr val="597B7C"/>
      </a:accent5>
      <a:accent6>
        <a:srgbClr val="005480"/>
      </a:accent6>
      <a:hlink>
        <a:srgbClr val="2DBCB6"/>
      </a:hlink>
      <a:folHlink>
        <a:srgbClr val="B2A97E"/>
      </a:folHlink>
    </a:clrScheme>
    <a:fontScheme name="Amgen Corporate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b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ap="rnd">
          <a:solidFill>
            <a:schemeClr val="tx1"/>
          </a:solidFill>
          <a:tailEnd type="stealth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17 Amgen Corporate Template_16x9_INTERNAL_EXTERNAL.potx" id="{48E5096D-00E7-4E9C-9704-737409897562}" vid="{EF1A956B-3B03-46FB-A2D5-71314C52DA9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82ad3a63-90ad-4a46-a3cb-757f4658e205" origin="userSelected">
  <element uid="ba0343df-3220-4244-9388-1298e2abc028" value=""/>
  <element uid="03e9b10b-a1f9-4a88-9630-476473f62285" value=""/>
  <element uid="7349a702-6462-4442-88eb-c64cd513835c" value=""/>
</sisl>
</file>

<file path=customXml/itemProps1.xml><?xml version="1.0" encoding="utf-8"?>
<ds:datastoreItem xmlns:ds="http://schemas.openxmlformats.org/officeDocument/2006/customXml" ds:itemID="{DB2901C9-167F-4E79-8621-4DC33540FFC2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2129</TotalTime>
  <Words>1220</Words>
  <Application>Microsoft Office PowerPoint</Application>
  <PresentationFormat>Širokoúhlá obrazovka</PresentationFormat>
  <Paragraphs>221</Paragraphs>
  <Slides>28</Slides>
  <Notes>24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28</vt:i4>
      </vt:variant>
    </vt:vector>
  </HeadingPairs>
  <TitlesOfParts>
    <vt:vector size="35" baseType="lpstr">
      <vt:lpstr>Arial</vt:lpstr>
      <vt:lpstr>Arial Narrow</vt:lpstr>
      <vt:lpstr>Calibri</vt:lpstr>
      <vt:lpstr>Calibri Light</vt:lpstr>
      <vt:lpstr>Tahoma</vt:lpstr>
      <vt:lpstr>Motiv Office</vt:lpstr>
      <vt:lpstr>2016 Amgen Corporate Template_16x9_INTERNAL</vt:lpstr>
      <vt:lpstr>Komplexní pohled na péči nemocného po IM</vt:lpstr>
      <vt:lpstr>Prezentace aplikace PowerPoint</vt:lpstr>
      <vt:lpstr>Kardiovaskulární mortalita klesá...</vt:lpstr>
      <vt:lpstr>Ale všechno je relativní...</vt:lpstr>
      <vt:lpstr>Stanovení KV rizika dle ESC/EAS 2019 Česko v kategorii vysokého KV rizika</vt:lpstr>
      <vt:lpstr>Akutní koronární syndrom</vt:lpstr>
      <vt:lpstr>Hospitalizace pro AKS mezi 2015 a 2017 v Česku</vt:lpstr>
      <vt:lpstr>Hospitalizace pro AIM: velké regionální rozdíly</vt:lpstr>
      <vt:lpstr>Demografická struktura pacientů s AIM</vt:lpstr>
      <vt:lpstr>Akutní péče je skvělá: počet PCI</vt:lpstr>
      <vt:lpstr>Jednoměsíční mortalita na AIM standardizovaná na věk a pohlaví</vt:lpstr>
      <vt:lpstr>Guidelines pro management pacientů po AKS existují</vt:lpstr>
      <vt:lpstr>Sekundární prevence: komplexní přístup</vt:lpstr>
      <vt:lpstr>Sekundární prevence zůstává výzvou... </vt:lpstr>
      <vt:lpstr>Cesta pacienta od AIM je různá, ale vždy s průvodcem</vt:lpstr>
      <vt:lpstr>Čí je tedy pacient po AKS ?  A jsou všichni takoví pacienti stejní ? </vt:lpstr>
      <vt:lpstr>A jsou všichni pacienti po AKS stejní ?  Zásadní je první rok</vt:lpstr>
      <vt:lpstr>Guidelines vs. realita: nekonečný příběh</vt:lpstr>
      <vt:lpstr>Prezentace aplikace PowerPoint</vt:lpstr>
      <vt:lpstr>Krok 1: zhodnocení rizika po AIM</vt:lpstr>
      <vt:lpstr>Prognózu určují známé rizikové faktory</vt:lpstr>
      <vt:lpstr>GRACE risk score: vypočtené mortalitní riziko</vt:lpstr>
      <vt:lpstr>Krok 2: re-evaluace pacienta po AIM</vt:lpstr>
      <vt:lpstr>Management DLP po AIM</vt:lpstr>
      <vt:lpstr>Optimální management pacienta po AIM</vt:lpstr>
      <vt:lpstr>Prezentace aplikace PowerPoint</vt:lpstr>
      <vt:lpstr>Pozvání nakonec...</vt:lpstr>
      <vt:lpstr>Pozvání nakonec...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Národní kardiovaskulární program a reálný stav kardiovaskulárních onemocnění v ČR</dc:title>
  <dc:creator>Ales Linhart</dc:creator>
  <cp:keywords>*$%CON-*$%GenBus</cp:keywords>
  <cp:lastModifiedBy>Vrablík Michal, prof. MUDr. Ph.D.</cp:lastModifiedBy>
  <cp:revision>57</cp:revision>
  <dcterms:created xsi:type="dcterms:W3CDTF">2017-04-10T15:01:25Z</dcterms:created>
  <dcterms:modified xsi:type="dcterms:W3CDTF">2020-01-17T11:59:49Z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503a223f-9a52-4024-a4fe-4b91f71c16d6</vt:lpwstr>
  </property>
  <property fmtid="{D5CDD505-2E9C-101B-9397-08002B2CF9AE}" pid="3" name="bjSaver">
    <vt:lpwstr>ABXm22mIg4pwKW9ZaAJMSEvfYiOKSaqU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policy="82ad3a63-90ad-4a46-a3cb-757f4658e205" origin="userSelected" xmlns="http://www.boldonj</vt:lpwstr>
  </property>
  <property fmtid="{D5CDD505-2E9C-101B-9397-08002B2CF9AE}" pid="5" name="bjDocumentLabelXML-0">
    <vt:lpwstr>ames.com/2008/01/sie/internal/label"&gt;&lt;element uid="ba0343df-3220-4244-9388-1298e2abc028" value="" /&gt;&lt;element uid="03e9b10b-a1f9-4a88-9630-476473f62285" value="" /&gt;&lt;element uid="7349a702-6462-4442-88eb-c64cd513835c" value="" /&gt;&lt;/sisl&gt;</vt:lpwstr>
  </property>
  <property fmtid="{D5CDD505-2E9C-101B-9397-08002B2CF9AE}" pid="6" name="bjDocumentSecurityLabel">
    <vt:lpwstr>Confidential - General Business</vt:lpwstr>
  </property>
</Properties>
</file>