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8"/>
  </p:notesMasterIdLst>
  <p:sldIdLst>
    <p:sldId id="344" r:id="rId2"/>
    <p:sldId id="418" r:id="rId3"/>
    <p:sldId id="8630" r:id="rId4"/>
    <p:sldId id="593" r:id="rId5"/>
    <p:sldId id="566" r:id="rId6"/>
    <p:sldId id="8633" r:id="rId7"/>
    <p:sldId id="8676" r:id="rId8"/>
    <p:sldId id="8670" r:id="rId9"/>
    <p:sldId id="8671" r:id="rId10"/>
    <p:sldId id="8672" r:id="rId11"/>
    <p:sldId id="8673" r:id="rId12"/>
    <p:sldId id="8674" r:id="rId13"/>
    <p:sldId id="8675" r:id="rId14"/>
    <p:sldId id="8677" r:id="rId15"/>
    <p:sldId id="8688" r:id="rId16"/>
    <p:sldId id="8678" r:id="rId17"/>
    <p:sldId id="8679" r:id="rId18"/>
    <p:sldId id="8681" r:id="rId19"/>
    <p:sldId id="8682" r:id="rId20"/>
    <p:sldId id="8683" r:id="rId21"/>
    <p:sldId id="8685" r:id="rId22"/>
    <p:sldId id="8684" r:id="rId23"/>
    <p:sldId id="8680" r:id="rId24"/>
    <p:sldId id="8686" r:id="rId25"/>
    <p:sldId id="8687" r:id="rId26"/>
    <p:sldId id="445"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Lst>
  <p:defaultTextStyle>
    <a:defPPr>
      <a:defRPr lang="en-US"/>
    </a:defPPr>
    <a:lvl1pPr marL="0" algn="l" defTabSz="768090" rtl="0" eaLnBrk="1" latinLnBrk="0" hangingPunct="1">
      <a:defRPr sz="1500" kern="1200">
        <a:solidFill>
          <a:schemeClr val="tx1"/>
        </a:solidFill>
        <a:latin typeface="+mn-lt"/>
        <a:ea typeface="+mn-ea"/>
        <a:cs typeface="+mn-cs"/>
      </a:defRPr>
    </a:lvl1pPr>
    <a:lvl2pPr marL="384045" algn="l" defTabSz="768090" rtl="0" eaLnBrk="1" latinLnBrk="0" hangingPunct="1">
      <a:defRPr sz="1500" kern="1200">
        <a:solidFill>
          <a:schemeClr val="tx1"/>
        </a:solidFill>
        <a:latin typeface="+mn-lt"/>
        <a:ea typeface="+mn-ea"/>
        <a:cs typeface="+mn-cs"/>
      </a:defRPr>
    </a:lvl2pPr>
    <a:lvl3pPr marL="768090" algn="l" defTabSz="768090" rtl="0" eaLnBrk="1" latinLnBrk="0" hangingPunct="1">
      <a:defRPr sz="1500" kern="1200">
        <a:solidFill>
          <a:schemeClr val="tx1"/>
        </a:solidFill>
        <a:latin typeface="+mn-lt"/>
        <a:ea typeface="+mn-ea"/>
        <a:cs typeface="+mn-cs"/>
      </a:defRPr>
    </a:lvl3pPr>
    <a:lvl4pPr marL="1152135" algn="l" defTabSz="768090" rtl="0" eaLnBrk="1" latinLnBrk="0" hangingPunct="1">
      <a:defRPr sz="1500" kern="1200">
        <a:solidFill>
          <a:schemeClr val="tx1"/>
        </a:solidFill>
        <a:latin typeface="+mn-lt"/>
        <a:ea typeface="+mn-ea"/>
        <a:cs typeface="+mn-cs"/>
      </a:defRPr>
    </a:lvl4pPr>
    <a:lvl5pPr marL="1536180" algn="l" defTabSz="768090" rtl="0" eaLnBrk="1" latinLnBrk="0" hangingPunct="1">
      <a:defRPr sz="1500" kern="1200">
        <a:solidFill>
          <a:schemeClr val="tx1"/>
        </a:solidFill>
        <a:latin typeface="+mn-lt"/>
        <a:ea typeface="+mn-ea"/>
        <a:cs typeface="+mn-cs"/>
      </a:defRPr>
    </a:lvl5pPr>
    <a:lvl6pPr marL="1920225" algn="l" defTabSz="768090" rtl="0" eaLnBrk="1" latinLnBrk="0" hangingPunct="1">
      <a:defRPr sz="1500" kern="1200">
        <a:solidFill>
          <a:schemeClr val="tx1"/>
        </a:solidFill>
        <a:latin typeface="+mn-lt"/>
        <a:ea typeface="+mn-ea"/>
        <a:cs typeface="+mn-cs"/>
      </a:defRPr>
    </a:lvl6pPr>
    <a:lvl7pPr marL="2304270" algn="l" defTabSz="768090" rtl="0" eaLnBrk="1" latinLnBrk="0" hangingPunct="1">
      <a:defRPr sz="1500" kern="1200">
        <a:solidFill>
          <a:schemeClr val="tx1"/>
        </a:solidFill>
        <a:latin typeface="+mn-lt"/>
        <a:ea typeface="+mn-ea"/>
        <a:cs typeface="+mn-cs"/>
      </a:defRPr>
    </a:lvl7pPr>
    <a:lvl8pPr marL="2688315" algn="l" defTabSz="768090" rtl="0" eaLnBrk="1" latinLnBrk="0" hangingPunct="1">
      <a:defRPr sz="1500" kern="1200">
        <a:solidFill>
          <a:schemeClr val="tx1"/>
        </a:solidFill>
        <a:latin typeface="+mn-lt"/>
        <a:ea typeface="+mn-ea"/>
        <a:cs typeface="+mn-cs"/>
      </a:defRPr>
    </a:lvl8pPr>
    <a:lvl9pPr marL="3072359" algn="l" defTabSz="768090"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71" autoAdjust="0"/>
    <p:restoredTop sz="94607" autoAdjust="0"/>
  </p:normalViewPr>
  <p:slideViewPr>
    <p:cSldViewPr snapToGrid="0" showGuides="1">
      <p:cViewPr varScale="1">
        <p:scale>
          <a:sx n="157" d="100"/>
          <a:sy n="157" d="100"/>
        </p:scale>
        <p:origin x="269" y="101"/>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78758949880672E-2"/>
          <c:y val="5.1330798479087454E-2"/>
          <c:w val="0.89618138424821003"/>
          <c:h val="0.84790874524714832"/>
        </c:manualLayout>
      </c:layout>
      <c:barChart>
        <c:barDir val="col"/>
        <c:grouping val="clustered"/>
        <c:varyColors val="0"/>
        <c:ser>
          <c:idx val="0"/>
          <c:order val="0"/>
          <c:tx>
            <c:strRef>
              <c:f>Sheet1!$B$1</c:f>
              <c:strCache>
                <c:ptCount val="1"/>
              </c:strCache>
            </c:strRef>
          </c:tx>
          <c:spPr>
            <a:gradFill rotWithShape="0">
              <a:gsLst>
                <a:gs pos="0">
                  <a:srgbClr xmlns:mc="http://schemas.openxmlformats.org/markup-compatibility/2006" xmlns:a14="http://schemas.microsoft.com/office/drawing/2010/main" val="333333" mc:Ignorable="a14" a14:legacySpreadsheetColorIndex="63"/>
                </a:gs>
                <a:gs pos="100000">
                  <a:srgbClr xmlns:mc="http://schemas.openxmlformats.org/markup-compatibility/2006" xmlns:a14="http://schemas.microsoft.com/office/drawing/2010/main" val="99CCFF" mc:Ignorable="a14" a14:legacySpreadsheetColorIndex="44"/>
                </a:gs>
              </a:gsLst>
              <a:lin ang="0" scaled="1"/>
            </a:gradFill>
            <a:ln w="11889">
              <a:solidFill>
                <a:schemeClr val="tx1"/>
              </a:solidFill>
              <a:prstDash val="solid"/>
            </a:ln>
          </c:spPr>
          <c:invertIfNegative val="0"/>
          <c:dLbls>
            <c:numFmt formatCode="0" sourceLinked="0"/>
            <c:spPr>
              <a:noFill/>
              <a:ln w="23778">
                <a:noFill/>
              </a:ln>
            </c:spPr>
            <c:txPr>
              <a:bodyPr rot="-5400000" vert="horz" wrap="square" lIns="38100" tIns="19050" rIns="38100" bIns="19050" anchor="ctr">
                <a:spAutoFit/>
              </a:bodyPr>
              <a:lstStyle/>
              <a:p>
                <a:pPr algn="ctr">
                  <a:defRPr sz="1100" b="0" i="0" u="none" strike="noStrike" baseline="0">
                    <a:solidFill>
                      <a:schemeClr val="tx1"/>
                    </a:solidFill>
                    <a:latin typeface="Arial"/>
                    <a:ea typeface="Arial"/>
                    <a:cs typeface="Arial"/>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Sheet1!$A$2:$A$13</c:f>
              <c:numCache>
                <c:formatCode>General</c:formatCode>
                <c:ptCount val="12"/>
                <c:pt idx="0">
                  <c:v>2009</c:v>
                </c:pt>
                <c:pt idx="1">
                  <c:v>2010</c:v>
                </c:pt>
                <c:pt idx="2">
                  <c:v>2011</c:v>
                </c:pt>
                <c:pt idx="3">
                  <c:v>2012</c:v>
                </c:pt>
                <c:pt idx="4">
                  <c:v>2013</c:v>
                </c:pt>
                <c:pt idx="5">
                  <c:v>2014</c:v>
                </c:pt>
                <c:pt idx="6">
                  <c:v>2015</c:v>
                </c:pt>
                <c:pt idx="7">
                  <c:v>2016</c:v>
                </c:pt>
                <c:pt idx="8">
                  <c:v>2017</c:v>
                </c:pt>
                <c:pt idx="9">
                  <c:v>2018</c:v>
                </c:pt>
                <c:pt idx="10">
                  <c:v>2019</c:v>
                </c:pt>
                <c:pt idx="11">
                  <c:v>2020</c:v>
                </c:pt>
              </c:numCache>
            </c:numRef>
          </c:cat>
          <c:val>
            <c:numRef>
              <c:f>Sheet1!$B$2:$B$13</c:f>
              <c:numCache>
                <c:formatCode>General</c:formatCode>
                <c:ptCount val="12"/>
                <c:pt idx="0">
                  <c:v>195</c:v>
                </c:pt>
                <c:pt idx="1">
                  <c:v>2662</c:v>
                </c:pt>
                <c:pt idx="2">
                  <c:v>2810</c:v>
                </c:pt>
                <c:pt idx="3">
                  <c:v>2871</c:v>
                </c:pt>
                <c:pt idx="4">
                  <c:v>3228</c:v>
                </c:pt>
                <c:pt idx="5">
                  <c:v>3533</c:v>
                </c:pt>
                <c:pt idx="6">
                  <c:v>3556</c:v>
                </c:pt>
                <c:pt idx="7">
                  <c:v>3982</c:v>
                </c:pt>
                <c:pt idx="8">
                  <c:v>4101</c:v>
                </c:pt>
                <c:pt idx="9">
                  <c:v>4204</c:v>
                </c:pt>
                <c:pt idx="10">
                  <c:v>4509</c:v>
                </c:pt>
                <c:pt idx="11">
                  <c:v>4326</c:v>
                </c:pt>
              </c:numCache>
            </c:numRef>
          </c:val>
          <c:extLst>
            <c:ext xmlns:c16="http://schemas.microsoft.com/office/drawing/2014/chart" uri="{C3380CC4-5D6E-409C-BE32-E72D297353CC}">
              <c16:uniqueId val="{00000000-E53C-4795-BF4F-80FC971D0AA5}"/>
            </c:ext>
          </c:extLst>
        </c:ser>
        <c:dLbls>
          <c:showLegendKey val="0"/>
          <c:showVal val="0"/>
          <c:showCatName val="0"/>
          <c:showSerName val="0"/>
          <c:showPercent val="0"/>
          <c:showBubbleSize val="0"/>
        </c:dLbls>
        <c:gapWidth val="40"/>
        <c:axId val="147189344"/>
        <c:axId val="1"/>
      </c:barChart>
      <c:catAx>
        <c:axId val="147189344"/>
        <c:scaling>
          <c:orientation val="minMax"/>
        </c:scaling>
        <c:delete val="0"/>
        <c:axPos val="b"/>
        <c:numFmt formatCode="General" sourceLinked="1"/>
        <c:majorTickMark val="out"/>
        <c:minorTickMark val="none"/>
        <c:tickLblPos val="nextTo"/>
        <c:spPr>
          <a:ln w="2972">
            <a:solidFill>
              <a:schemeClr val="tx1"/>
            </a:solidFill>
            <a:prstDash val="solid"/>
          </a:ln>
        </c:spPr>
        <c:txPr>
          <a:bodyPr rot="0" vert="horz"/>
          <a:lstStyle/>
          <a:p>
            <a:pPr>
              <a:defRPr sz="1200" b="0" i="0" u="none" strike="noStrike" baseline="0">
                <a:solidFill>
                  <a:schemeClr val="tx1"/>
                </a:solidFill>
                <a:latin typeface="Arial"/>
                <a:ea typeface="Arial"/>
                <a:cs typeface="Arial"/>
              </a:defRPr>
            </a:pPr>
            <a:endParaRPr lang="cs-CZ"/>
          </a:p>
        </c:txPr>
        <c:crossAx val="1"/>
        <c:crosses val="autoZero"/>
        <c:auto val="1"/>
        <c:lblAlgn val="ctr"/>
        <c:lblOffset val="100"/>
        <c:tickLblSkip val="1"/>
        <c:tickMarkSkip val="1"/>
        <c:noMultiLvlLbl val="0"/>
      </c:catAx>
      <c:valAx>
        <c:axId val="1"/>
        <c:scaling>
          <c:orientation val="minMax"/>
          <c:min val="0"/>
        </c:scaling>
        <c:delete val="0"/>
        <c:axPos val="l"/>
        <c:numFmt formatCode="#,##0" sourceLinked="0"/>
        <c:majorTickMark val="out"/>
        <c:minorTickMark val="none"/>
        <c:tickLblPos val="nextTo"/>
        <c:spPr>
          <a:ln w="2972">
            <a:solidFill>
              <a:schemeClr val="tx1"/>
            </a:solidFill>
            <a:prstDash val="solid"/>
          </a:ln>
        </c:spPr>
        <c:txPr>
          <a:bodyPr rot="0" vert="horz"/>
          <a:lstStyle/>
          <a:p>
            <a:pPr>
              <a:defRPr sz="1200" b="0" i="0" u="none" strike="noStrike" baseline="0">
                <a:solidFill>
                  <a:schemeClr val="tx1"/>
                </a:solidFill>
                <a:latin typeface="Arial"/>
                <a:ea typeface="Arial"/>
                <a:cs typeface="Arial"/>
              </a:defRPr>
            </a:pPr>
            <a:endParaRPr lang="cs-CZ"/>
          </a:p>
        </c:txPr>
        <c:crossAx val="147189344"/>
        <c:crosses val="autoZero"/>
        <c:crossBetween val="between"/>
      </c:valAx>
      <c:spPr>
        <a:noFill/>
        <a:ln w="23778">
          <a:noFill/>
        </a:ln>
      </c:spPr>
    </c:plotArea>
    <c:plotVisOnly val="1"/>
    <c:dispBlanksAs val="gap"/>
    <c:showDLblsOverMax val="0"/>
  </c:chart>
  <c:spPr>
    <a:noFill/>
    <a:ln>
      <a:noFill/>
    </a:ln>
  </c:spPr>
  <c:txPr>
    <a:bodyPr/>
    <a:lstStyle/>
    <a:p>
      <a:pPr>
        <a:defRPr sz="2130" b="1" i="0" u="none" strike="noStrike" baseline="0">
          <a:solidFill>
            <a:schemeClr val="tx1"/>
          </a:solidFill>
          <a:latin typeface="Arial"/>
          <a:ea typeface="Arial"/>
          <a:cs typeface="Arial"/>
        </a:defRPr>
      </a:pPr>
      <a:endParaRPr lang="cs-CZ"/>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CE014-A4EA-4BAA-8097-FA8621339181}"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B1372-1326-4818-ABCF-6AB79AB2126E}" type="slidenum">
              <a:rPr lang="en-US" smtClean="0"/>
              <a:t>‹#›</a:t>
            </a:fld>
            <a:endParaRPr lang="en-US"/>
          </a:p>
        </p:txBody>
      </p:sp>
    </p:spTree>
    <p:extLst>
      <p:ext uri="{BB962C8B-B14F-4D97-AF65-F5344CB8AC3E}">
        <p14:creationId xmlns:p14="http://schemas.microsoft.com/office/powerpoint/2010/main" val="1401751710"/>
      </p:ext>
    </p:extLst>
  </p:cSld>
  <p:clrMap bg1="lt1" tx1="dk1" bg2="lt2" tx2="dk2" accent1="accent1" accent2="accent2" accent3="accent3" accent4="accent4" accent5="accent5" accent6="accent6" hlink="hlink" folHlink="folHlink"/>
  <p:notesStyle>
    <a:lvl1pPr marL="0" algn="l" defTabSz="512060" rtl="0" eaLnBrk="1" latinLnBrk="0" hangingPunct="1">
      <a:defRPr sz="700" kern="1200">
        <a:solidFill>
          <a:schemeClr val="tx1"/>
        </a:solidFill>
        <a:latin typeface="+mn-lt"/>
        <a:ea typeface="+mn-ea"/>
        <a:cs typeface="+mn-cs"/>
      </a:defRPr>
    </a:lvl1pPr>
    <a:lvl2pPr marL="256030" algn="l" defTabSz="512060" rtl="0" eaLnBrk="1" latinLnBrk="0" hangingPunct="1">
      <a:defRPr sz="700" kern="1200">
        <a:solidFill>
          <a:schemeClr val="tx1"/>
        </a:solidFill>
        <a:latin typeface="+mn-lt"/>
        <a:ea typeface="+mn-ea"/>
        <a:cs typeface="+mn-cs"/>
      </a:defRPr>
    </a:lvl2pPr>
    <a:lvl3pPr marL="512060" algn="l" defTabSz="512060" rtl="0" eaLnBrk="1" latinLnBrk="0" hangingPunct="1">
      <a:defRPr sz="700" kern="1200">
        <a:solidFill>
          <a:schemeClr val="tx1"/>
        </a:solidFill>
        <a:latin typeface="+mn-lt"/>
        <a:ea typeface="+mn-ea"/>
        <a:cs typeface="+mn-cs"/>
      </a:defRPr>
    </a:lvl3pPr>
    <a:lvl4pPr marL="768090" algn="l" defTabSz="512060" rtl="0" eaLnBrk="1" latinLnBrk="0" hangingPunct="1">
      <a:defRPr sz="700" kern="1200">
        <a:solidFill>
          <a:schemeClr val="tx1"/>
        </a:solidFill>
        <a:latin typeface="+mn-lt"/>
        <a:ea typeface="+mn-ea"/>
        <a:cs typeface="+mn-cs"/>
      </a:defRPr>
    </a:lvl4pPr>
    <a:lvl5pPr marL="1024120" algn="l" defTabSz="512060" rtl="0" eaLnBrk="1" latinLnBrk="0" hangingPunct="1">
      <a:defRPr sz="700" kern="1200">
        <a:solidFill>
          <a:schemeClr val="tx1"/>
        </a:solidFill>
        <a:latin typeface="+mn-lt"/>
        <a:ea typeface="+mn-ea"/>
        <a:cs typeface="+mn-cs"/>
      </a:defRPr>
    </a:lvl5pPr>
    <a:lvl6pPr marL="1280150" algn="l" defTabSz="512060" rtl="0" eaLnBrk="1" latinLnBrk="0" hangingPunct="1">
      <a:defRPr sz="700" kern="1200">
        <a:solidFill>
          <a:schemeClr val="tx1"/>
        </a:solidFill>
        <a:latin typeface="+mn-lt"/>
        <a:ea typeface="+mn-ea"/>
        <a:cs typeface="+mn-cs"/>
      </a:defRPr>
    </a:lvl6pPr>
    <a:lvl7pPr marL="1536180" algn="l" defTabSz="512060" rtl="0" eaLnBrk="1" latinLnBrk="0" hangingPunct="1">
      <a:defRPr sz="700" kern="1200">
        <a:solidFill>
          <a:schemeClr val="tx1"/>
        </a:solidFill>
        <a:latin typeface="+mn-lt"/>
        <a:ea typeface="+mn-ea"/>
        <a:cs typeface="+mn-cs"/>
      </a:defRPr>
    </a:lvl7pPr>
    <a:lvl8pPr marL="1792209" algn="l" defTabSz="512060" rtl="0" eaLnBrk="1" latinLnBrk="0" hangingPunct="1">
      <a:defRPr sz="700" kern="1200">
        <a:solidFill>
          <a:schemeClr val="tx1"/>
        </a:solidFill>
        <a:latin typeface="+mn-lt"/>
        <a:ea typeface="+mn-ea"/>
        <a:cs typeface="+mn-cs"/>
      </a:defRPr>
    </a:lvl8pPr>
    <a:lvl9pPr marL="2048240" algn="l" defTabSz="512060"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7133BFC-1D30-4196-BF77-9BEA73785BF1}" type="slidenum">
              <a:rPr lang="cs-CZ" smtClean="0"/>
              <a:pPr/>
              <a:t>2</a:t>
            </a:fld>
            <a:endParaRPr lang="cs-CZ"/>
          </a:p>
        </p:txBody>
      </p:sp>
    </p:spTree>
    <p:extLst>
      <p:ext uri="{BB962C8B-B14F-4D97-AF65-F5344CB8AC3E}">
        <p14:creationId xmlns:p14="http://schemas.microsoft.com/office/powerpoint/2010/main" val="197381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Prosím rozdělit na 2 poloviny</a:t>
            </a:r>
          </a:p>
        </p:txBody>
      </p:sp>
      <p:sp>
        <p:nvSpPr>
          <p:cNvPr id="4" name="Zástupný symbol pro číslo snímku 3"/>
          <p:cNvSpPr>
            <a:spLocks noGrp="1"/>
          </p:cNvSpPr>
          <p:nvPr>
            <p:ph type="sldNum" sz="quarter" idx="5"/>
          </p:nvPr>
        </p:nvSpPr>
        <p:spPr/>
        <p:txBody>
          <a:bodyPr/>
          <a:lstStyle/>
          <a:p>
            <a:fld id="{D54B1372-1326-4818-ABCF-6AB79AB2126E}" type="slidenum">
              <a:rPr lang="en-US" smtClean="0"/>
              <a:t>11</a:t>
            </a:fld>
            <a:endParaRPr lang="en-US"/>
          </a:p>
        </p:txBody>
      </p:sp>
    </p:spTree>
    <p:extLst>
      <p:ext uri="{BB962C8B-B14F-4D97-AF65-F5344CB8AC3E}">
        <p14:creationId xmlns:p14="http://schemas.microsoft.com/office/powerpoint/2010/main" val="3365321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Animace po řádcích</a:t>
            </a:r>
          </a:p>
        </p:txBody>
      </p:sp>
      <p:sp>
        <p:nvSpPr>
          <p:cNvPr id="4" name="Zástupný symbol pro číslo snímku 3"/>
          <p:cNvSpPr>
            <a:spLocks noGrp="1"/>
          </p:cNvSpPr>
          <p:nvPr>
            <p:ph type="sldNum" sz="quarter" idx="5"/>
          </p:nvPr>
        </p:nvSpPr>
        <p:spPr/>
        <p:txBody>
          <a:bodyPr/>
          <a:lstStyle/>
          <a:p>
            <a:fld id="{D54B1372-1326-4818-ABCF-6AB79AB2126E}" type="slidenum">
              <a:rPr lang="en-US" smtClean="0"/>
              <a:t>24</a:t>
            </a:fld>
            <a:endParaRPr lang="en-US"/>
          </a:p>
        </p:txBody>
      </p:sp>
    </p:spTree>
    <p:extLst>
      <p:ext uri="{BB962C8B-B14F-4D97-AF65-F5344CB8AC3E}">
        <p14:creationId xmlns:p14="http://schemas.microsoft.com/office/powerpoint/2010/main" val="2284855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adpis">
    <p:spTree>
      <p:nvGrpSpPr>
        <p:cNvPr id="1" name=""/>
        <p:cNvGrpSpPr/>
        <p:nvPr/>
      </p:nvGrpSpPr>
      <p:grpSpPr>
        <a:xfrm>
          <a:off x="0" y="0"/>
          <a:ext cx="0" cy="0"/>
          <a:chOff x="0" y="0"/>
          <a:chExt cx="0" cy="0"/>
        </a:xfrm>
      </p:grpSpPr>
      <p:pic>
        <p:nvPicPr>
          <p:cNvPr id="2" name="Obrázek 1"/>
          <p:cNvPicPr>
            <a:picLocks noChangeAspect="1"/>
          </p:cNvPicPr>
          <p:nvPr userDrawn="1"/>
        </p:nvPicPr>
        <p:blipFill rotWithShape="1">
          <a:blip r:embed="rId2">
            <a:extLst>
              <a:ext uri="{28A0092B-C50C-407E-A947-70E740481C1C}">
                <a14:useLocalDpi xmlns:a14="http://schemas.microsoft.com/office/drawing/2010/main" val="0"/>
              </a:ext>
            </a:extLst>
          </a:blip>
          <a:srcRect l="27563" t="450" r="33397" b="-450"/>
          <a:stretch/>
        </p:blipFill>
        <p:spPr>
          <a:xfrm>
            <a:off x="91490" y="57178"/>
            <a:ext cx="2641662" cy="5074865"/>
          </a:xfrm>
          <a:prstGeom prst="rect">
            <a:avLst/>
          </a:prstGeom>
        </p:spPr>
      </p:pic>
      <p:sp>
        <p:nvSpPr>
          <p:cNvPr id="3" name="Rectangle 28"/>
          <p:cNvSpPr/>
          <p:nvPr userDrawn="1"/>
        </p:nvSpPr>
        <p:spPr>
          <a:xfrm>
            <a:off x="0" y="0"/>
            <a:ext cx="9144000" cy="51435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6" name="Obdélník 5"/>
          <p:cNvSpPr/>
          <p:nvPr userDrawn="1"/>
        </p:nvSpPr>
        <p:spPr>
          <a:xfrm>
            <a:off x="3337576" y="1108727"/>
            <a:ext cx="5806427" cy="914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cs-CZ"/>
          </a:p>
        </p:txBody>
      </p:sp>
      <p:sp>
        <p:nvSpPr>
          <p:cNvPr id="10" name="Nadpis 9"/>
          <p:cNvSpPr>
            <a:spLocks noGrp="1"/>
          </p:cNvSpPr>
          <p:nvPr>
            <p:ph type="title"/>
          </p:nvPr>
        </p:nvSpPr>
        <p:spPr>
          <a:xfrm>
            <a:off x="3276000" y="2949018"/>
            <a:ext cx="5868000" cy="720000"/>
          </a:xfrm>
        </p:spPr>
        <p:txBody>
          <a:bodyPr anchor="b" anchorCtr="0">
            <a:noAutofit/>
          </a:bodyPr>
          <a:lstStyle>
            <a:lvl1pPr>
              <a:defRPr sz="4400">
                <a:solidFill>
                  <a:schemeClr val="tx2"/>
                </a:solidFill>
                <a:effectLst>
                  <a:outerShdw blurRad="38100" dist="38100" dir="2700000" algn="tl">
                    <a:srgbClr val="000000">
                      <a:alpha val="43137"/>
                    </a:srgbClr>
                  </a:outerShdw>
                </a:effectLst>
              </a:defRPr>
            </a:lvl1pPr>
          </a:lstStyle>
          <a:p>
            <a:r>
              <a:rPr lang="cs-CZ" dirty="0"/>
              <a:t>Kliknutím lze upravit styl.</a:t>
            </a:r>
          </a:p>
        </p:txBody>
      </p:sp>
      <p:sp>
        <p:nvSpPr>
          <p:cNvPr id="14" name="Zástupný symbol pro text 13"/>
          <p:cNvSpPr>
            <a:spLocks noGrp="1"/>
          </p:cNvSpPr>
          <p:nvPr>
            <p:ph type="body" sz="quarter" idx="10"/>
          </p:nvPr>
        </p:nvSpPr>
        <p:spPr>
          <a:xfrm>
            <a:off x="3275999" y="3841240"/>
            <a:ext cx="5868003" cy="720000"/>
          </a:xfrm>
        </p:spPr>
        <p:txBody>
          <a:bodyPr/>
          <a:lstStyle>
            <a:lvl1pPr>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cs-CZ" dirty="0"/>
              <a:t>Kliknutím lze upravit styly předlohy textu.</a:t>
            </a:r>
          </a:p>
        </p:txBody>
      </p:sp>
      <p:pic>
        <p:nvPicPr>
          <p:cNvPr id="11" name="Picture 3" descr="D:\Dropbox\FNOL\FNOL_Design manual\PPT\FNOL_logo.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6667" b="-16667"/>
          <a:stretch/>
        </p:blipFill>
        <p:spPr bwMode="auto">
          <a:xfrm>
            <a:off x="3611892" y="1272939"/>
            <a:ext cx="1887727" cy="6587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2" descr="D:\Dropbox\FNOL\Kardiovaskularni centrum\LOGO\KKVC_FNOL_logo_CM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16590" b="-16590"/>
          <a:stretch/>
        </p:blipFill>
        <p:spPr bwMode="auto">
          <a:xfrm>
            <a:off x="7498048" y="1272940"/>
            <a:ext cx="1076523" cy="658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Dropbox\FNOL\Kardiovaskularni centrum\LOGO\UP_LF_logo.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16718" b="-16718"/>
          <a:stretch/>
        </p:blipFill>
        <p:spPr bwMode="auto">
          <a:xfrm>
            <a:off x="5852148" y="1285947"/>
            <a:ext cx="1287465" cy="64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84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odnadpis">
    <p:spTree>
      <p:nvGrpSpPr>
        <p:cNvPr id="1" name=""/>
        <p:cNvGrpSpPr/>
        <p:nvPr/>
      </p:nvGrpSpPr>
      <p:grpSpPr>
        <a:xfrm>
          <a:off x="0" y="0"/>
          <a:ext cx="0" cy="0"/>
          <a:chOff x="0" y="0"/>
          <a:chExt cx="0" cy="0"/>
        </a:xfrm>
      </p:grpSpPr>
      <p:pic>
        <p:nvPicPr>
          <p:cNvPr id="2" name="Obrázek 1"/>
          <p:cNvPicPr>
            <a:picLocks noChangeAspect="1"/>
          </p:cNvPicPr>
          <p:nvPr userDrawn="1"/>
        </p:nvPicPr>
        <p:blipFill rotWithShape="1">
          <a:blip r:embed="rId2">
            <a:extLst>
              <a:ext uri="{28A0092B-C50C-407E-A947-70E740481C1C}">
                <a14:useLocalDpi xmlns:a14="http://schemas.microsoft.com/office/drawing/2010/main" val="0"/>
              </a:ext>
            </a:extLst>
          </a:blip>
          <a:srcRect l="27563" t="450" r="33397" b="-450"/>
          <a:stretch/>
        </p:blipFill>
        <p:spPr>
          <a:xfrm>
            <a:off x="91490" y="57178"/>
            <a:ext cx="2641662" cy="5074865"/>
          </a:xfrm>
          <a:prstGeom prst="rect">
            <a:avLst/>
          </a:prstGeom>
        </p:spPr>
      </p:pic>
      <p:sp>
        <p:nvSpPr>
          <p:cNvPr id="3" name="Rectangle 28"/>
          <p:cNvSpPr/>
          <p:nvPr userDrawn="1"/>
        </p:nvSpPr>
        <p:spPr>
          <a:xfrm>
            <a:off x="0" y="0"/>
            <a:ext cx="9144000" cy="51435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6" name="Obdélník 5"/>
          <p:cNvSpPr/>
          <p:nvPr userDrawn="1"/>
        </p:nvSpPr>
        <p:spPr>
          <a:xfrm>
            <a:off x="3337576" y="1108727"/>
            <a:ext cx="5806427" cy="914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cs-CZ"/>
          </a:p>
        </p:txBody>
      </p:sp>
      <p:sp>
        <p:nvSpPr>
          <p:cNvPr id="10" name="Nadpis 9"/>
          <p:cNvSpPr>
            <a:spLocks noGrp="1"/>
          </p:cNvSpPr>
          <p:nvPr>
            <p:ph type="title"/>
          </p:nvPr>
        </p:nvSpPr>
        <p:spPr>
          <a:xfrm>
            <a:off x="0" y="2949018"/>
            <a:ext cx="9144000" cy="720000"/>
          </a:xfrm>
        </p:spPr>
        <p:txBody>
          <a:bodyPr anchor="b" anchorCtr="0">
            <a:noAutofit/>
          </a:bodyPr>
          <a:lstStyle>
            <a:lvl1pPr>
              <a:defRPr sz="4400">
                <a:solidFill>
                  <a:schemeClr val="tx2"/>
                </a:solidFill>
                <a:effectLst>
                  <a:outerShdw blurRad="38100" dist="38100" dir="2700000" algn="tl">
                    <a:srgbClr val="000000">
                      <a:alpha val="43137"/>
                    </a:srgbClr>
                  </a:outerShdw>
                </a:effectLst>
              </a:defRPr>
            </a:lvl1pPr>
          </a:lstStyle>
          <a:p>
            <a:r>
              <a:rPr lang="cs-CZ" dirty="0"/>
              <a:t>Kliknutím lze upravit styl.</a:t>
            </a:r>
          </a:p>
        </p:txBody>
      </p:sp>
      <p:pic>
        <p:nvPicPr>
          <p:cNvPr id="11" name="Picture 3" descr="D:\Dropbox\FNOL\FNOL_Design manual\PPT\FNOL_logo.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16667" b="-16667"/>
          <a:stretch/>
        </p:blipFill>
        <p:spPr bwMode="auto">
          <a:xfrm>
            <a:off x="3611892" y="1272939"/>
            <a:ext cx="1887727" cy="6587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2" descr="D:\Dropbox\FNOL\Kardiovaskularni centrum\LOGO\KKVC_FNOL_logo_CMYK.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16590" b="-16590"/>
          <a:stretch/>
        </p:blipFill>
        <p:spPr bwMode="auto">
          <a:xfrm>
            <a:off x="7498048" y="1272940"/>
            <a:ext cx="1076523" cy="6587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Dropbox\FNOL\Kardiovaskularni centrum\LOGO\UP_LF_logo.pn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16718" b="-16718"/>
          <a:stretch/>
        </p:blipFill>
        <p:spPr bwMode="auto">
          <a:xfrm>
            <a:off x="5852148" y="1285947"/>
            <a:ext cx="1287465" cy="64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31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377209"/>
            <a:ext cx="8280000" cy="457200"/>
          </a:xfrm>
        </p:spPr>
        <p:txBody>
          <a:bodyPr>
            <a:normAutofit/>
          </a:bodyPr>
          <a:lstStyle>
            <a:lvl1pPr>
              <a:defRPr sz="3200" b="1">
                <a:solidFill>
                  <a:schemeClr val="tx2"/>
                </a:solidFill>
                <a:effectLst>
                  <a:outerShdw blurRad="38100" dist="38100" dir="2700000" algn="tl">
                    <a:srgbClr val="000000">
                      <a:alpha val="43137"/>
                    </a:srgbClr>
                  </a:outerShdw>
                </a:effectLst>
              </a:defRPr>
            </a:lvl1pPr>
          </a:lstStyle>
          <a:p>
            <a:r>
              <a:rPr lang="cs-CZ" dirty="0"/>
              <a:t>Kliknutím lze upravit styl.</a:t>
            </a:r>
          </a:p>
        </p:txBody>
      </p:sp>
      <p:sp>
        <p:nvSpPr>
          <p:cNvPr id="4" name="Zástupný symbol pro obsah 3"/>
          <p:cNvSpPr>
            <a:spLocks noGrp="1"/>
          </p:cNvSpPr>
          <p:nvPr>
            <p:ph sz="quarter" idx="14"/>
          </p:nvPr>
        </p:nvSpPr>
        <p:spPr>
          <a:xfrm>
            <a:off x="457200" y="994428"/>
            <a:ext cx="8280000" cy="3609073"/>
          </a:xfrm>
        </p:spPr>
        <p:txBody>
          <a:bodyPr/>
          <a:lstStyle>
            <a:lvl1pPr marL="268288" indent="-268288">
              <a:buFont typeface="Arial" pitchFamily="34" charset="0"/>
              <a:buChar char="•"/>
              <a:defRPr sz="2800"/>
            </a:lvl1pPr>
            <a:lvl2pPr marL="536575" indent="-268288">
              <a:buFont typeface="Arial" pitchFamily="34" charset="0"/>
              <a:buChar char="•"/>
              <a:defRPr sz="2400"/>
            </a:lvl2pPr>
            <a:lvl3pPr marL="804863" indent="-268288">
              <a:buFont typeface="Arial" pitchFamily="34" charset="0"/>
              <a:buChar char="•"/>
              <a:defRPr sz="2000"/>
            </a:lvl3pPr>
            <a:lvl4pPr marL="1073150" indent="-268288">
              <a:buFont typeface="Arial" pitchFamily="34" charset="0"/>
              <a:buChar char="•"/>
              <a:tabLst/>
              <a:defRPr sz="1800"/>
            </a:lvl4pPr>
            <a:lvl5pPr marL="1258888" indent="-185738">
              <a:buFont typeface="Arial" pitchFamily="34" charset="0"/>
              <a:buChar char="•"/>
              <a:defRPr sz="17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Rectangle 28"/>
          <p:cNvSpPr/>
          <p:nvPr userDrawn="1"/>
        </p:nvSpPr>
        <p:spPr>
          <a:xfrm>
            <a:off x="0" y="4657500"/>
            <a:ext cx="9144000" cy="486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pic>
        <p:nvPicPr>
          <p:cNvPr id="10" name="Picture 2" descr="D:\Dropbox\FNOL\Kardiovaskularni centrum\LOGO\KKVC_FNOL_logo_CM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679" b="-16679"/>
          <a:stretch/>
        </p:blipFill>
        <p:spPr bwMode="auto">
          <a:xfrm>
            <a:off x="5029195" y="4688166"/>
            <a:ext cx="82364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ek 1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50764" y="4705458"/>
            <a:ext cx="1275467"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ázek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75234" y="4705458"/>
            <a:ext cx="1668109"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text 8"/>
          <p:cNvSpPr>
            <a:spLocks noGrp="1"/>
          </p:cNvSpPr>
          <p:nvPr>
            <p:ph type="body" sz="quarter" idx="15"/>
          </p:nvPr>
        </p:nvSpPr>
        <p:spPr>
          <a:xfrm>
            <a:off x="457201" y="4665598"/>
            <a:ext cx="4571994" cy="377429"/>
          </a:xfrm>
        </p:spPr>
        <p:txBody>
          <a:bodyPr/>
          <a:lstStyle>
            <a:lvl1pPr>
              <a:spcBef>
                <a:spcPts val="0"/>
              </a:spcBef>
              <a:defRPr sz="1000" i="1"/>
            </a:lvl1pPr>
            <a:lvl2pPr>
              <a:defRPr sz="1100" i="1"/>
            </a:lvl2pPr>
            <a:lvl3pPr>
              <a:defRPr sz="1100" i="1"/>
            </a:lvl3pPr>
            <a:lvl4pPr>
              <a:defRPr sz="1100" i="1"/>
            </a:lvl4pPr>
            <a:lvl5pPr>
              <a:defRPr sz="1100" i="1"/>
            </a:lvl5pPr>
          </a:lstStyle>
          <a:p>
            <a:pPr lvl="0"/>
            <a:r>
              <a:rPr lang="cs-CZ" dirty="0"/>
              <a:t>Kliknutím lze upravit styly předlohy textu.</a:t>
            </a:r>
          </a:p>
        </p:txBody>
      </p:sp>
    </p:spTree>
    <p:extLst>
      <p:ext uri="{BB962C8B-B14F-4D97-AF65-F5344CB8AC3E}">
        <p14:creationId xmlns:p14="http://schemas.microsoft.com/office/powerpoint/2010/main" val="3055352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377209"/>
            <a:ext cx="8280000" cy="457200"/>
          </a:xfrm>
        </p:spPr>
        <p:txBody>
          <a:bodyPr>
            <a:normAutofit/>
          </a:bodyPr>
          <a:lstStyle>
            <a:lvl1pPr>
              <a:defRPr sz="3200" b="1">
                <a:solidFill>
                  <a:schemeClr val="tx2"/>
                </a:solidFill>
                <a:effectLst>
                  <a:outerShdw blurRad="38100" dist="38100" dir="2700000" algn="tl">
                    <a:srgbClr val="000000">
                      <a:alpha val="43137"/>
                    </a:srgbClr>
                  </a:outerShdw>
                </a:effectLst>
              </a:defRPr>
            </a:lvl1pPr>
          </a:lstStyle>
          <a:p>
            <a:r>
              <a:rPr lang="cs-CZ" dirty="0"/>
              <a:t>Kliknutím lze upravit styl.</a:t>
            </a:r>
          </a:p>
        </p:txBody>
      </p:sp>
      <p:sp>
        <p:nvSpPr>
          <p:cNvPr id="5" name="Rectangle 28"/>
          <p:cNvSpPr/>
          <p:nvPr userDrawn="1"/>
        </p:nvSpPr>
        <p:spPr>
          <a:xfrm>
            <a:off x="0" y="4657500"/>
            <a:ext cx="9144000" cy="486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9" name="Zástupný symbol pro text 8"/>
          <p:cNvSpPr>
            <a:spLocks noGrp="1"/>
          </p:cNvSpPr>
          <p:nvPr>
            <p:ph type="body" sz="quarter" idx="15"/>
          </p:nvPr>
        </p:nvSpPr>
        <p:spPr>
          <a:xfrm>
            <a:off x="457201" y="4665598"/>
            <a:ext cx="4571994" cy="377429"/>
          </a:xfrm>
        </p:spPr>
        <p:txBody>
          <a:bodyPr/>
          <a:lstStyle>
            <a:lvl1pPr>
              <a:spcBef>
                <a:spcPts val="0"/>
              </a:spcBef>
              <a:defRPr sz="1000" i="1"/>
            </a:lvl1pPr>
            <a:lvl2pPr>
              <a:defRPr sz="1100" i="1"/>
            </a:lvl2pPr>
            <a:lvl3pPr>
              <a:defRPr sz="1100" i="1"/>
            </a:lvl3pPr>
            <a:lvl4pPr>
              <a:defRPr sz="1100" i="1"/>
            </a:lvl4pPr>
            <a:lvl5pPr>
              <a:defRPr sz="1100" i="1"/>
            </a:lvl5pPr>
          </a:lstStyle>
          <a:p>
            <a:pPr lvl="0"/>
            <a:r>
              <a:rPr lang="cs-CZ" dirty="0"/>
              <a:t>Kliknutím lze upravit styly předlohy textu.</a:t>
            </a:r>
          </a:p>
        </p:txBody>
      </p:sp>
      <p:pic>
        <p:nvPicPr>
          <p:cNvPr id="10" name="Picture 2" descr="D:\Dropbox\FNOL\Kardiovaskularni centrum\LOGO\KKVC_FNOL_logo_CM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679" b="-16679"/>
          <a:stretch/>
        </p:blipFill>
        <p:spPr bwMode="auto">
          <a:xfrm>
            <a:off x="5029195" y="4688166"/>
            <a:ext cx="82364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ek 1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50764" y="4705458"/>
            <a:ext cx="1275467"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ázek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75234" y="4705458"/>
            <a:ext cx="1668109"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00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377209"/>
            <a:ext cx="8280000" cy="457200"/>
          </a:xfrm>
        </p:spPr>
        <p:txBody>
          <a:bodyPr>
            <a:normAutofit/>
          </a:bodyPr>
          <a:lstStyle>
            <a:lvl1pPr>
              <a:defRPr sz="3200" b="1">
                <a:solidFill>
                  <a:schemeClr val="tx2"/>
                </a:solidFill>
                <a:effectLst>
                  <a:outerShdw blurRad="38100" dist="38100" dir="2700000" algn="tl">
                    <a:srgbClr val="000000">
                      <a:alpha val="43137"/>
                    </a:srgbClr>
                  </a:outerShdw>
                </a:effectLst>
              </a:defRPr>
            </a:lvl1pPr>
          </a:lstStyle>
          <a:p>
            <a:r>
              <a:rPr lang="cs-CZ" dirty="0"/>
              <a:t>Kliknutím lze upravit styl.</a:t>
            </a:r>
          </a:p>
        </p:txBody>
      </p:sp>
      <p:sp>
        <p:nvSpPr>
          <p:cNvPr id="4" name="Zástupný symbol pro obsah 3"/>
          <p:cNvSpPr>
            <a:spLocks noGrp="1"/>
          </p:cNvSpPr>
          <p:nvPr>
            <p:ph sz="quarter" idx="14"/>
          </p:nvPr>
        </p:nvSpPr>
        <p:spPr>
          <a:xfrm>
            <a:off x="457201" y="994428"/>
            <a:ext cx="4004215" cy="3609073"/>
          </a:xfrm>
        </p:spPr>
        <p:txBody>
          <a:bodyPr/>
          <a:lstStyle>
            <a:lvl1pPr marL="268288" indent="-268288">
              <a:buFont typeface="Arial" pitchFamily="34" charset="0"/>
              <a:buChar char="•"/>
              <a:defRPr sz="2800"/>
            </a:lvl1pPr>
            <a:lvl2pPr marL="536575" indent="-268288">
              <a:buFont typeface="Arial" pitchFamily="34" charset="0"/>
              <a:buChar char="•"/>
              <a:defRPr sz="2400"/>
            </a:lvl2pPr>
            <a:lvl3pPr marL="804863" indent="-268288">
              <a:buFont typeface="Arial" pitchFamily="34" charset="0"/>
              <a:buChar char="•"/>
              <a:defRPr sz="2000"/>
            </a:lvl3pPr>
            <a:lvl4pPr marL="1073150" indent="-268288">
              <a:buFont typeface="Arial" pitchFamily="34" charset="0"/>
              <a:buChar char="•"/>
              <a:tabLst/>
              <a:defRPr sz="1800"/>
            </a:lvl4pPr>
            <a:lvl5pPr marL="1258888" indent="-185738">
              <a:buFont typeface="Arial" pitchFamily="34" charset="0"/>
              <a:buChar char="•"/>
              <a:defRPr sz="17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Rectangle 28"/>
          <p:cNvSpPr/>
          <p:nvPr userDrawn="1"/>
        </p:nvSpPr>
        <p:spPr>
          <a:xfrm>
            <a:off x="0" y="4657500"/>
            <a:ext cx="9144000" cy="486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sp>
        <p:nvSpPr>
          <p:cNvPr id="10" name="Zástupný symbol pro obsah 3"/>
          <p:cNvSpPr>
            <a:spLocks noGrp="1"/>
          </p:cNvSpPr>
          <p:nvPr>
            <p:ph sz="quarter" idx="16"/>
          </p:nvPr>
        </p:nvSpPr>
        <p:spPr>
          <a:xfrm>
            <a:off x="4754879" y="994428"/>
            <a:ext cx="4004215" cy="3609073"/>
          </a:xfrm>
        </p:spPr>
        <p:txBody>
          <a:bodyPr/>
          <a:lstStyle>
            <a:lvl1pPr marL="268288" indent="-268288">
              <a:buFont typeface="Arial" pitchFamily="34" charset="0"/>
              <a:buChar char="•"/>
              <a:defRPr sz="2800"/>
            </a:lvl1pPr>
            <a:lvl2pPr marL="536575" indent="-268288">
              <a:buFont typeface="Arial" pitchFamily="34" charset="0"/>
              <a:buChar char="•"/>
              <a:defRPr sz="2400"/>
            </a:lvl2pPr>
            <a:lvl3pPr marL="804863" indent="-268288">
              <a:buFont typeface="Arial" pitchFamily="34" charset="0"/>
              <a:buChar char="•"/>
              <a:defRPr sz="2000"/>
            </a:lvl3pPr>
            <a:lvl4pPr marL="1073150" indent="-268288">
              <a:buFont typeface="Arial" pitchFamily="34" charset="0"/>
              <a:buChar char="•"/>
              <a:tabLst/>
              <a:defRPr sz="1800"/>
            </a:lvl4pPr>
            <a:lvl5pPr marL="1258888" indent="-185738">
              <a:buFont typeface="Arial" pitchFamily="34" charset="0"/>
              <a:buChar char="•"/>
              <a:defRPr sz="17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12" name="Picture 2" descr="D:\Dropbox\FNOL\Kardiovaskularni centrum\LOGO\KKVC_FNOL_logo_CM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679" b="-16679"/>
          <a:stretch/>
        </p:blipFill>
        <p:spPr bwMode="auto">
          <a:xfrm>
            <a:off x="5029195" y="4688166"/>
            <a:ext cx="82364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50764" y="4705458"/>
            <a:ext cx="1275467"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Obrázek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75234" y="4705458"/>
            <a:ext cx="1668109"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Zástupný symbol pro text 8"/>
          <p:cNvSpPr>
            <a:spLocks noGrp="1"/>
          </p:cNvSpPr>
          <p:nvPr>
            <p:ph type="body" sz="quarter" idx="15"/>
          </p:nvPr>
        </p:nvSpPr>
        <p:spPr>
          <a:xfrm>
            <a:off x="457201" y="4665598"/>
            <a:ext cx="4571994" cy="377429"/>
          </a:xfrm>
        </p:spPr>
        <p:txBody>
          <a:bodyPr/>
          <a:lstStyle>
            <a:lvl1pPr>
              <a:spcBef>
                <a:spcPts val="0"/>
              </a:spcBef>
              <a:defRPr sz="1000" i="1"/>
            </a:lvl1pPr>
            <a:lvl2pPr>
              <a:defRPr sz="1100" i="1"/>
            </a:lvl2pPr>
            <a:lvl3pPr>
              <a:defRPr sz="1100" i="1"/>
            </a:lvl3pPr>
            <a:lvl4pPr>
              <a:defRPr sz="1100" i="1"/>
            </a:lvl4pPr>
            <a:lvl5pPr>
              <a:defRPr sz="1100" i="1"/>
            </a:lvl5pPr>
          </a:lstStyle>
          <a:p>
            <a:pPr lvl="0"/>
            <a:r>
              <a:rPr lang="cs-CZ" dirty="0"/>
              <a:t>Kliknutím lze upravit styly předlohy textu.</a:t>
            </a:r>
          </a:p>
        </p:txBody>
      </p:sp>
    </p:spTree>
    <p:extLst>
      <p:ext uri="{BB962C8B-B14F-4D97-AF65-F5344CB8AC3E}">
        <p14:creationId xmlns:p14="http://schemas.microsoft.com/office/powerpoint/2010/main" val="122472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z nadpisu">
    <p:spTree>
      <p:nvGrpSpPr>
        <p:cNvPr id="1" name=""/>
        <p:cNvGrpSpPr/>
        <p:nvPr/>
      </p:nvGrpSpPr>
      <p:grpSpPr>
        <a:xfrm>
          <a:off x="0" y="0"/>
          <a:ext cx="0" cy="0"/>
          <a:chOff x="0" y="0"/>
          <a:chExt cx="0" cy="0"/>
        </a:xfrm>
      </p:grpSpPr>
      <p:sp>
        <p:nvSpPr>
          <p:cNvPr id="4" name="Zástupný symbol pro obsah 3"/>
          <p:cNvSpPr>
            <a:spLocks noGrp="1"/>
          </p:cNvSpPr>
          <p:nvPr>
            <p:ph sz="quarter" idx="14"/>
          </p:nvPr>
        </p:nvSpPr>
        <p:spPr>
          <a:xfrm>
            <a:off x="457200" y="308635"/>
            <a:ext cx="8280000" cy="4294865"/>
          </a:xfrm>
        </p:spPr>
        <p:txBody>
          <a:bodyPr/>
          <a:lstStyle>
            <a:lvl1pPr marL="268288" indent="-268288">
              <a:buFont typeface="Arial" pitchFamily="34" charset="0"/>
              <a:buChar char="•"/>
              <a:defRPr sz="2800"/>
            </a:lvl1pPr>
            <a:lvl2pPr marL="536575" indent="-268288">
              <a:buFont typeface="Arial" pitchFamily="34" charset="0"/>
              <a:buChar char="•"/>
              <a:defRPr sz="2400"/>
            </a:lvl2pPr>
            <a:lvl3pPr marL="804863" indent="-268288">
              <a:buFont typeface="Arial" pitchFamily="34" charset="0"/>
              <a:buChar char="•"/>
              <a:defRPr sz="2000"/>
            </a:lvl3pPr>
            <a:lvl4pPr marL="1073150" indent="-268288">
              <a:buFont typeface="Arial" pitchFamily="34" charset="0"/>
              <a:buChar char="•"/>
              <a:tabLst/>
              <a:defRPr sz="1800"/>
            </a:lvl4pPr>
            <a:lvl5pPr marL="1258888" indent="-185738">
              <a:buFont typeface="Arial" pitchFamily="34" charset="0"/>
              <a:buChar char="•"/>
              <a:defRPr sz="17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Rectangle 28"/>
          <p:cNvSpPr/>
          <p:nvPr userDrawn="1"/>
        </p:nvSpPr>
        <p:spPr>
          <a:xfrm>
            <a:off x="0" y="4657500"/>
            <a:ext cx="9144000" cy="486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pic>
        <p:nvPicPr>
          <p:cNvPr id="11" name="Picture 2" descr="D:\Dropbox\FNOL\Kardiovaskularni centrum\LOGO\KKVC_FNOL_logo_CMYK.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679" b="-16679"/>
          <a:stretch/>
        </p:blipFill>
        <p:spPr bwMode="auto">
          <a:xfrm>
            <a:off x="5029195" y="4688166"/>
            <a:ext cx="82364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2" name="Obrázek 1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50764" y="4705458"/>
            <a:ext cx="1275467"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Obrázek 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75234" y="4705458"/>
            <a:ext cx="1668109"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ástupný symbol pro text 8"/>
          <p:cNvSpPr>
            <a:spLocks noGrp="1"/>
          </p:cNvSpPr>
          <p:nvPr>
            <p:ph type="body" sz="quarter" idx="15"/>
          </p:nvPr>
        </p:nvSpPr>
        <p:spPr>
          <a:xfrm>
            <a:off x="457201" y="4665598"/>
            <a:ext cx="4571994" cy="377429"/>
          </a:xfrm>
        </p:spPr>
        <p:txBody>
          <a:bodyPr/>
          <a:lstStyle>
            <a:lvl1pPr>
              <a:spcBef>
                <a:spcPts val="0"/>
              </a:spcBef>
              <a:defRPr sz="1000" i="1"/>
            </a:lvl1pPr>
            <a:lvl2pPr>
              <a:defRPr sz="1100" i="1"/>
            </a:lvl2pPr>
            <a:lvl3pPr>
              <a:defRPr sz="1100" i="1"/>
            </a:lvl3pPr>
            <a:lvl4pPr>
              <a:defRPr sz="1100" i="1"/>
            </a:lvl4pPr>
            <a:lvl5pPr>
              <a:defRPr sz="1100" i="1"/>
            </a:lvl5pPr>
          </a:lstStyle>
          <a:p>
            <a:pPr lvl="0"/>
            <a:r>
              <a:rPr lang="cs-CZ" dirty="0"/>
              <a:t>Kliknutím lze upravit styly předlohy textu.</a:t>
            </a:r>
          </a:p>
        </p:txBody>
      </p:sp>
    </p:spTree>
    <p:extLst>
      <p:ext uri="{BB962C8B-B14F-4D97-AF65-F5344CB8AC3E}">
        <p14:creationId xmlns:p14="http://schemas.microsoft.com/office/powerpoint/2010/main" val="1116772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9144000" cy="5143500"/>
          </a:xfrm>
        </p:spPr>
        <p:txBody>
          <a:bodyPr anchor="ctr" anchorCtr="0"/>
          <a:lstStyle>
            <a:lvl1pPr algn="ctr">
              <a:defRPr/>
            </a:lvl1pPr>
          </a:lstStyle>
          <a:p>
            <a:endParaRPr lang="en-US"/>
          </a:p>
        </p:txBody>
      </p:sp>
    </p:spTree>
    <p:extLst>
      <p:ext uri="{BB962C8B-B14F-4D97-AF65-F5344CB8AC3E}">
        <p14:creationId xmlns:p14="http://schemas.microsoft.com/office/powerpoint/2010/main" val="2697582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wm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7209"/>
            <a:ext cx="8229555" cy="457200"/>
          </a:xfrm>
          <a:prstGeom prst="rect">
            <a:avLst/>
          </a:prstGeom>
        </p:spPr>
        <p:txBody>
          <a:bodyPr vert="horz" lIns="51206" tIns="25603" rIns="51206" bIns="25603" rtlCol="0" anchor="ctr">
            <a:normAutofit/>
          </a:bodyPr>
          <a:lstStyle/>
          <a:p>
            <a:r>
              <a:rPr lang="en-US" dirty="0"/>
              <a:t>Click to edit Master title style</a:t>
            </a:r>
          </a:p>
        </p:txBody>
      </p:sp>
      <p:sp>
        <p:nvSpPr>
          <p:cNvPr id="3" name="Text Placeholder 2"/>
          <p:cNvSpPr>
            <a:spLocks noGrp="1"/>
          </p:cNvSpPr>
          <p:nvPr>
            <p:ph type="body" idx="1"/>
          </p:nvPr>
        </p:nvSpPr>
        <p:spPr>
          <a:xfrm>
            <a:off x="457200" y="994428"/>
            <a:ext cx="8229600" cy="3634700"/>
          </a:xfrm>
          <a:prstGeom prst="rect">
            <a:avLst/>
          </a:prstGeom>
        </p:spPr>
        <p:txBody>
          <a:bodyPr vert="horz" lIns="51206" tIns="25603" rIns="51206" bIns="25603" rtlCol="0">
            <a:noAutofit/>
          </a:bodyPr>
          <a:lstStyle/>
          <a:p>
            <a:pPr lvl="0"/>
            <a:endParaRPr lang="en-US" dirty="0"/>
          </a:p>
        </p:txBody>
      </p:sp>
      <p:sp>
        <p:nvSpPr>
          <p:cNvPr id="4" name="Date Placeholder 3"/>
          <p:cNvSpPr>
            <a:spLocks noGrp="1"/>
          </p:cNvSpPr>
          <p:nvPr>
            <p:ph type="dt" sz="half" idx="2"/>
          </p:nvPr>
        </p:nvSpPr>
        <p:spPr>
          <a:xfrm>
            <a:off x="457246" y="4766287"/>
            <a:ext cx="1828800" cy="273844"/>
          </a:xfrm>
          <a:prstGeom prst="rect">
            <a:avLst/>
          </a:prstGeom>
        </p:spPr>
        <p:txBody>
          <a:bodyPr vert="horz" lIns="51206" tIns="25603" rIns="51206" bIns="25603" rtlCol="0" anchor="ctr"/>
          <a:lstStyle>
            <a:lvl1pPr algn="l">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200400" y="4766287"/>
            <a:ext cx="2743200" cy="273844"/>
          </a:xfrm>
          <a:prstGeom prst="rect">
            <a:avLst/>
          </a:prstGeom>
        </p:spPr>
        <p:txBody>
          <a:bodyPr vert="horz" lIns="51206" tIns="25603" rIns="51206" bIns="25603"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857955" y="4766287"/>
            <a:ext cx="1828800" cy="273844"/>
          </a:xfrm>
          <a:prstGeom prst="rect">
            <a:avLst/>
          </a:prstGeom>
        </p:spPr>
        <p:txBody>
          <a:bodyPr vert="horz" lIns="51206" tIns="25603" rIns="51206" bIns="25603" rtlCol="0" anchor="ctr"/>
          <a:lstStyle>
            <a:lvl1pPr algn="r">
              <a:defRPr sz="1000">
                <a:solidFill>
                  <a:schemeClr val="tx1">
                    <a:tint val="75000"/>
                  </a:schemeClr>
                </a:solidFill>
              </a:defRPr>
            </a:lvl1pPr>
          </a:lstStyle>
          <a:p>
            <a:fld id="{16399E18-6253-43FE-B52C-251CEB3AE2C1}" type="slidenum">
              <a:rPr lang="en-US" smtClean="0"/>
              <a:t>‹#›</a:t>
            </a:fld>
            <a:endParaRPr lang="en-US"/>
          </a:p>
        </p:txBody>
      </p:sp>
      <p:sp>
        <p:nvSpPr>
          <p:cNvPr id="8" name="Rectangle 28"/>
          <p:cNvSpPr/>
          <p:nvPr userDrawn="1"/>
        </p:nvSpPr>
        <p:spPr>
          <a:xfrm>
            <a:off x="0" y="4657500"/>
            <a:ext cx="9144000" cy="486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endParaRPr lang="en-US"/>
          </a:p>
        </p:txBody>
      </p:sp>
      <p:pic>
        <p:nvPicPr>
          <p:cNvPr id="16" name="Picture 2" descr="D:\Dropbox\FNOL\Kardiovaskularni centrum\LOGO\KKVC_FNOL_logo_CMYK.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t="-16679" b="-16679"/>
          <a:stretch/>
        </p:blipFill>
        <p:spPr bwMode="auto">
          <a:xfrm>
            <a:off x="5029195" y="4688166"/>
            <a:ext cx="823649" cy="504000"/>
          </a:xfrm>
          <a:prstGeom prst="rect">
            <a:avLst/>
          </a:prstGeom>
          <a:noFill/>
          <a:extLst>
            <a:ext uri="{909E8E84-426E-40DD-AFC4-6F175D3DCCD1}">
              <a14:hiddenFill xmlns:a14="http://schemas.microsoft.com/office/drawing/2010/main">
                <a:solidFill>
                  <a:srgbClr val="FFFFFF"/>
                </a:solidFill>
              </a14:hiddenFill>
            </a:ext>
          </a:extLst>
        </p:spPr>
      </p:pic>
      <p:pic>
        <p:nvPicPr>
          <p:cNvPr id="17" name="Obrázek 19"/>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750764" y="4705458"/>
            <a:ext cx="1275467"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Obrázek 1"/>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5975234" y="4705458"/>
            <a:ext cx="1668109" cy="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578704"/>
      </p:ext>
    </p:extLst>
  </p:cSld>
  <p:clrMap bg1="lt1" tx1="dk1" bg2="lt2" tx2="dk2" accent1="accent1" accent2="accent2" accent3="accent3" accent4="accent4" accent5="accent5" accent6="accent6" hlink="hlink" folHlink="folHlink"/>
  <p:sldLayoutIdLst>
    <p:sldLayoutId id="2147483667" r:id="rId1"/>
    <p:sldLayoutId id="2147483731" r:id="rId2"/>
    <p:sldLayoutId id="2147483727" r:id="rId3"/>
    <p:sldLayoutId id="2147483730" r:id="rId4"/>
    <p:sldLayoutId id="2147483729" r:id="rId5"/>
    <p:sldLayoutId id="2147483728" r:id="rId6"/>
    <p:sldLayoutId id="2147483675" r:id="rId7"/>
  </p:sldLayoutIdLst>
  <p:hf sldNum="0" hdr="0" ftr="0" dt="0"/>
  <p:txStyles>
    <p:titleStyle>
      <a:lvl1pPr algn="ctr" defTabSz="768090" rtl="0" eaLnBrk="1" latinLnBrk="0" hangingPunct="1">
        <a:lnSpc>
          <a:spcPct val="90000"/>
        </a:lnSpc>
        <a:spcBef>
          <a:spcPct val="0"/>
        </a:spcBef>
        <a:buNone/>
        <a:defRPr sz="3200" b="1" kern="1200">
          <a:solidFill>
            <a:schemeClr val="tx2"/>
          </a:solidFill>
          <a:effectLst>
            <a:outerShdw blurRad="38100" dist="38100" dir="2700000" algn="tl">
              <a:srgbClr val="000000">
                <a:alpha val="43137"/>
              </a:srgbClr>
            </a:outerShdw>
          </a:effectLst>
          <a:latin typeface="+mj-lt"/>
          <a:ea typeface="+mj-ea"/>
          <a:cs typeface="+mj-cs"/>
        </a:defRPr>
      </a:lvl1pPr>
    </p:titleStyle>
    <p:bodyStyle>
      <a:lvl1pPr marL="0" indent="0" algn="l" defTabSz="768090" rtl="0" eaLnBrk="1" latinLnBrk="0" hangingPunct="1">
        <a:lnSpc>
          <a:spcPct val="90000"/>
        </a:lnSpc>
        <a:spcBef>
          <a:spcPts val="840"/>
        </a:spcBef>
        <a:buFont typeface="Arial" panose="020B0604020202020204" pitchFamily="34" charset="0"/>
        <a:buNone/>
        <a:defRPr sz="2800" kern="1200">
          <a:solidFill>
            <a:schemeClr val="tx1"/>
          </a:solidFill>
          <a:latin typeface="+mn-lt"/>
          <a:ea typeface="+mn-ea"/>
          <a:cs typeface="+mn-cs"/>
        </a:defRPr>
      </a:lvl1pPr>
      <a:lvl2pPr marL="384045" indent="0" algn="l" defTabSz="768090" rtl="0" eaLnBrk="1" latinLnBrk="0" hangingPunct="1">
        <a:lnSpc>
          <a:spcPct val="90000"/>
        </a:lnSpc>
        <a:spcBef>
          <a:spcPts val="420"/>
        </a:spcBef>
        <a:buFont typeface="Arial" panose="020B0604020202020204" pitchFamily="34" charset="0"/>
        <a:buNone/>
        <a:defRPr sz="2000" kern="1200">
          <a:solidFill>
            <a:schemeClr val="tx1"/>
          </a:solidFill>
          <a:latin typeface="+mn-lt"/>
          <a:ea typeface="+mn-ea"/>
          <a:cs typeface="+mn-cs"/>
        </a:defRPr>
      </a:lvl2pPr>
      <a:lvl3pPr marL="768090" indent="0" algn="l" defTabSz="768090" rtl="0" eaLnBrk="1" latinLnBrk="0" hangingPunct="1">
        <a:lnSpc>
          <a:spcPct val="90000"/>
        </a:lnSpc>
        <a:spcBef>
          <a:spcPts val="420"/>
        </a:spcBef>
        <a:buFont typeface="Arial" panose="020B0604020202020204" pitchFamily="34" charset="0"/>
        <a:buNone/>
        <a:defRPr sz="1700" kern="1200">
          <a:solidFill>
            <a:schemeClr val="tx1"/>
          </a:solidFill>
          <a:latin typeface="+mn-lt"/>
          <a:ea typeface="+mn-ea"/>
          <a:cs typeface="+mn-cs"/>
        </a:defRPr>
      </a:lvl3pPr>
      <a:lvl4pPr marL="1152135" indent="0" algn="l" defTabSz="768090" rtl="0" eaLnBrk="1" latinLnBrk="0" hangingPunct="1">
        <a:lnSpc>
          <a:spcPct val="90000"/>
        </a:lnSpc>
        <a:spcBef>
          <a:spcPts val="420"/>
        </a:spcBef>
        <a:buFont typeface="Arial" panose="020B0604020202020204" pitchFamily="34" charset="0"/>
        <a:buNone/>
        <a:defRPr sz="1500" kern="1200">
          <a:solidFill>
            <a:schemeClr val="tx1"/>
          </a:solidFill>
          <a:latin typeface="+mn-lt"/>
          <a:ea typeface="+mn-ea"/>
          <a:cs typeface="+mn-cs"/>
        </a:defRPr>
      </a:lvl4pPr>
      <a:lvl5pPr marL="1536180" indent="0" algn="l" defTabSz="768090" rtl="0" eaLnBrk="1" latinLnBrk="0" hangingPunct="1">
        <a:lnSpc>
          <a:spcPct val="90000"/>
        </a:lnSpc>
        <a:spcBef>
          <a:spcPts val="420"/>
        </a:spcBef>
        <a:buFont typeface="Arial" panose="020B0604020202020204" pitchFamily="34" charset="0"/>
        <a:buNone/>
        <a:defRPr sz="1500" kern="1200">
          <a:solidFill>
            <a:schemeClr val="tx1"/>
          </a:solidFill>
          <a:latin typeface="+mn-lt"/>
          <a:ea typeface="+mn-ea"/>
          <a:cs typeface="+mn-cs"/>
        </a:defRPr>
      </a:lvl5pPr>
      <a:lvl6pPr marL="2112247" indent="-192022" algn="l" defTabSz="76809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6292" indent="-192022" algn="l" defTabSz="76809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80337" indent="-192022" algn="l" defTabSz="76809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4382" indent="-192022" algn="l" defTabSz="768090"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8090" rtl="0" eaLnBrk="1" latinLnBrk="0" hangingPunct="1">
        <a:defRPr sz="1500" kern="1200">
          <a:solidFill>
            <a:schemeClr val="tx1"/>
          </a:solidFill>
          <a:latin typeface="+mn-lt"/>
          <a:ea typeface="+mn-ea"/>
          <a:cs typeface="+mn-cs"/>
        </a:defRPr>
      </a:lvl1pPr>
      <a:lvl2pPr marL="384045" algn="l" defTabSz="768090" rtl="0" eaLnBrk="1" latinLnBrk="0" hangingPunct="1">
        <a:defRPr sz="1500" kern="1200">
          <a:solidFill>
            <a:schemeClr val="tx1"/>
          </a:solidFill>
          <a:latin typeface="+mn-lt"/>
          <a:ea typeface="+mn-ea"/>
          <a:cs typeface="+mn-cs"/>
        </a:defRPr>
      </a:lvl2pPr>
      <a:lvl3pPr marL="768090" algn="l" defTabSz="768090" rtl="0" eaLnBrk="1" latinLnBrk="0" hangingPunct="1">
        <a:defRPr sz="1500" kern="1200">
          <a:solidFill>
            <a:schemeClr val="tx1"/>
          </a:solidFill>
          <a:latin typeface="+mn-lt"/>
          <a:ea typeface="+mn-ea"/>
          <a:cs typeface="+mn-cs"/>
        </a:defRPr>
      </a:lvl3pPr>
      <a:lvl4pPr marL="1152135" algn="l" defTabSz="768090" rtl="0" eaLnBrk="1" latinLnBrk="0" hangingPunct="1">
        <a:defRPr sz="1500" kern="1200">
          <a:solidFill>
            <a:schemeClr val="tx1"/>
          </a:solidFill>
          <a:latin typeface="+mn-lt"/>
          <a:ea typeface="+mn-ea"/>
          <a:cs typeface="+mn-cs"/>
        </a:defRPr>
      </a:lvl4pPr>
      <a:lvl5pPr marL="1536180" algn="l" defTabSz="768090" rtl="0" eaLnBrk="1" latinLnBrk="0" hangingPunct="1">
        <a:defRPr sz="1500" kern="1200">
          <a:solidFill>
            <a:schemeClr val="tx1"/>
          </a:solidFill>
          <a:latin typeface="+mn-lt"/>
          <a:ea typeface="+mn-ea"/>
          <a:cs typeface="+mn-cs"/>
        </a:defRPr>
      </a:lvl5pPr>
      <a:lvl6pPr marL="1920225" algn="l" defTabSz="768090" rtl="0" eaLnBrk="1" latinLnBrk="0" hangingPunct="1">
        <a:defRPr sz="1500" kern="1200">
          <a:solidFill>
            <a:schemeClr val="tx1"/>
          </a:solidFill>
          <a:latin typeface="+mn-lt"/>
          <a:ea typeface="+mn-ea"/>
          <a:cs typeface="+mn-cs"/>
        </a:defRPr>
      </a:lvl6pPr>
      <a:lvl7pPr marL="2304270" algn="l" defTabSz="768090" rtl="0" eaLnBrk="1" latinLnBrk="0" hangingPunct="1">
        <a:defRPr sz="1500" kern="1200">
          <a:solidFill>
            <a:schemeClr val="tx1"/>
          </a:solidFill>
          <a:latin typeface="+mn-lt"/>
          <a:ea typeface="+mn-ea"/>
          <a:cs typeface="+mn-cs"/>
        </a:defRPr>
      </a:lvl7pPr>
      <a:lvl8pPr marL="2688315" algn="l" defTabSz="768090" rtl="0" eaLnBrk="1" latinLnBrk="0" hangingPunct="1">
        <a:defRPr sz="1500" kern="1200">
          <a:solidFill>
            <a:schemeClr val="tx1"/>
          </a:solidFill>
          <a:latin typeface="+mn-lt"/>
          <a:ea typeface="+mn-ea"/>
          <a:cs typeface="+mn-cs"/>
        </a:defRPr>
      </a:lvl8pPr>
      <a:lvl9pPr marL="3072359" algn="l" defTabSz="768090"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Olomouc" TargetMode="External"/><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8742" y="3606804"/>
            <a:ext cx="9052511" cy="453408"/>
          </a:xfrm>
        </p:spPr>
        <p:txBody>
          <a:bodyPr/>
          <a:lstStyle/>
          <a:p>
            <a:r>
              <a:rPr lang="cs-CZ" sz="3600" dirty="0"/>
              <a:t>Efektivita ICD terapie v reálné klinické praxi: OLICD Registry</a:t>
            </a:r>
            <a:endParaRPr lang="cs-CZ" sz="3600" b="0" i="1" noProof="0" dirty="0"/>
          </a:p>
        </p:txBody>
      </p:sp>
      <p:sp>
        <p:nvSpPr>
          <p:cNvPr id="7" name="Zástupný symbol pro text 6"/>
          <p:cNvSpPr>
            <a:spLocks noGrp="1"/>
          </p:cNvSpPr>
          <p:nvPr>
            <p:ph type="body" sz="quarter" idx="10"/>
          </p:nvPr>
        </p:nvSpPr>
        <p:spPr>
          <a:xfrm>
            <a:off x="51" y="4126213"/>
            <a:ext cx="9143952" cy="720000"/>
          </a:xfrm>
        </p:spPr>
        <p:txBody>
          <a:bodyPr/>
          <a:lstStyle/>
          <a:p>
            <a:pPr algn="ctr"/>
            <a:r>
              <a:rPr lang="cs-CZ" sz="1600" noProof="0" dirty="0"/>
              <a:t>Miloš Táborský</a:t>
            </a:r>
          </a:p>
          <a:p>
            <a:pPr algn="ctr"/>
            <a:r>
              <a:rPr lang="cs-CZ" sz="1600" noProof="0" dirty="0"/>
              <a:t>Výroční sjezd ČASR</a:t>
            </a:r>
          </a:p>
          <a:p>
            <a:pPr algn="ctr"/>
            <a:r>
              <a:rPr lang="cs-CZ" sz="1600" dirty="0"/>
              <a:t>Olomouc, 9.11.2021</a:t>
            </a:r>
            <a:endParaRPr lang="cs-CZ" sz="1600" noProof="0" dirty="0"/>
          </a:p>
        </p:txBody>
      </p:sp>
    </p:spTree>
    <p:extLst>
      <p:ext uri="{BB962C8B-B14F-4D97-AF65-F5344CB8AC3E}">
        <p14:creationId xmlns:p14="http://schemas.microsoft.com/office/powerpoint/2010/main" val="158833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5BDB8C-0BCC-4B3A-AFF7-5D6A144212F8}"/>
              </a:ext>
            </a:extLst>
          </p:cNvPr>
          <p:cNvSpPr>
            <a:spLocks noGrp="1"/>
          </p:cNvSpPr>
          <p:nvPr>
            <p:ph type="title"/>
          </p:nvPr>
        </p:nvSpPr>
        <p:spPr/>
        <p:txBody>
          <a:bodyPr>
            <a:normAutofit fontScale="90000"/>
          </a:bodyPr>
          <a:lstStyle/>
          <a:p>
            <a:r>
              <a:rPr lang="en-GB" dirty="0"/>
              <a:t>Demographics</a:t>
            </a:r>
            <a:endParaRPr lang="cs-CZ" dirty="0"/>
          </a:p>
        </p:txBody>
      </p:sp>
      <p:sp>
        <p:nvSpPr>
          <p:cNvPr id="3" name="Zástupný obsah 2">
            <a:extLst>
              <a:ext uri="{FF2B5EF4-FFF2-40B4-BE49-F238E27FC236}">
                <a16:creationId xmlns:a16="http://schemas.microsoft.com/office/drawing/2014/main" id="{4B9ECC34-6A25-44A8-9D5F-C3533261AF42}"/>
              </a:ext>
            </a:extLst>
          </p:cNvPr>
          <p:cNvSpPr>
            <a:spLocks noGrp="1"/>
          </p:cNvSpPr>
          <p:nvPr>
            <p:ph sz="quarter" idx="14"/>
          </p:nvPr>
        </p:nvSpPr>
        <p:spPr/>
        <p:txBody>
          <a:bodyPr/>
          <a:lstStyle/>
          <a:p>
            <a:pPr>
              <a:spcBef>
                <a:spcPts val="2400"/>
              </a:spcBef>
            </a:pPr>
            <a:r>
              <a:rPr lang="en-GB" sz="2400" b="1" dirty="0"/>
              <a:t>2 681 patients </a:t>
            </a:r>
            <a:r>
              <a:rPr lang="en-GB" sz="2400" dirty="0"/>
              <a:t>were included in the registry.</a:t>
            </a:r>
            <a:endParaRPr lang="cs-CZ" sz="2400" dirty="0"/>
          </a:p>
          <a:p>
            <a:pPr>
              <a:spcBef>
                <a:spcPts val="2400"/>
              </a:spcBef>
            </a:pPr>
            <a:r>
              <a:rPr lang="en-GB" sz="2400" dirty="0"/>
              <a:t>The </a:t>
            </a:r>
            <a:r>
              <a:rPr lang="en-GB" sz="2400" b="1" dirty="0"/>
              <a:t>follow-up was 38.4±29.1 months </a:t>
            </a:r>
            <a:r>
              <a:rPr lang="en-GB" sz="2400" dirty="0"/>
              <a:t>long in average. </a:t>
            </a:r>
            <a:endParaRPr lang="cs-CZ" sz="2400" dirty="0"/>
          </a:p>
          <a:p>
            <a:pPr>
              <a:spcBef>
                <a:spcPts val="2400"/>
              </a:spcBef>
            </a:pPr>
            <a:r>
              <a:rPr lang="en-GB" sz="2400" dirty="0"/>
              <a:t>A </a:t>
            </a:r>
            <a:r>
              <a:rPr lang="en-GB" sz="2400" b="1" dirty="0"/>
              <a:t>single-chamber ICD was implanted in 1466 </a:t>
            </a:r>
            <a:r>
              <a:rPr lang="en-GB" sz="2400" dirty="0"/>
              <a:t>cases, </a:t>
            </a:r>
            <a:r>
              <a:rPr lang="en-GB" sz="2400" b="1" dirty="0"/>
              <a:t>dual-chamber ICD in 144 </a:t>
            </a:r>
            <a:r>
              <a:rPr lang="en-GB" sz="2400" dirty="0"/>
              <a:t>cases, ICD with </a:t>
            </a:r>
            <a:r>
              <a:rPr lang="en-GB" sz="2400" b="1" dirty="0"/>
              <a:t>CRT (CRT-D) in 1069 </a:t>
            </a:r>
            <a:r>
              <a:rPr lang="en-GB" sz="2400" dirty="0"/>
              <a:t>cases. </a:t>
            </a:r>
            <a:endParaRPr lang="cs-CZ" sz="2400" dirty="0"/>
          </a:p>
          <a:p>
            <a:pPr>
              <a:spcBef>
                <a:spcPts val="2400"/>
              </a:spcBef>
            </a:pPr>
            <a:r>
              <a:rPr lang="en-GB" sz="2400" dirty="0"/>
              <a:t>Patients with reimplantation and device upgrade were not included. </a:t>
            </a:r>
            <a:endParaRPr lang="cs-CZ" sz="2400" dirty="0"/>
          </a:p>
          <a:p>
            <a:pPr>
              <a:spcBef>
                <a:spcPts val="2400"/>
              </a:spcBef>
            </a:pPr>
            <a:r>
              <a:rPr lang="en-GB" sz="2400" dirty="0"/>
              <a:t>Patients with a subcutaneous ICD were also not included.</a:t>
            </a:r>
            <a:endParaRPr lang="cs-CZ" sz="2400" dirty="0"/>
          </a:p>
        </p:txBody>
      </p:sp>
      <p:sp>
        <p:nvSpPr>
          <p:cNvPr id="7" name="Zástupný symbol pro text 6">
            <a:extLst>
              <a:ext uri="{FF2B5EF4-FFF2-40B4-BE49-F238E27FC236}">
                <a16:creationId xmlns:a16="http://schemas.microsoft.com/office/drawing/2014/main" id="{3CDB7999-4AEA-4994-8E09-737F9C38F999}"/>
              </a:ext>
            </a:extLst>
          </p:cNvPr>
          <p:cNvSpPr>
            <a:spLocks noGrp="1"/>
          </p:cNvSpPr>
          <p:nvPr>
            <p:ph type="body" sz="quarter" idx="15"/>
          </p:nvPr>
        </p:nvSpPr>
        <p:spPr/>
        <p:txBody>
          <a:bodyPr/>
          <a:lstStyle/>
          <a:p>
            <a:endParaRPr lang="cs-CZ"/>
          </a:p>
        </p:txBody>
      </p:sp>
      <p:cxnSp>
        <p:nvCxnSpPr>
          <p:cNvPr id="5" name="Přímá spojnice 4">
            <a:extLst>
              <a:ext uri="{FF2B5EF4-FFF2-40B4-BE49-F238E27FC236}">
                <a16:creationId xmlns:a16="http://schemas.microsoft.com/office/drawing/2014/main" id="{DBC519DC-03C3-482D-BB7B-271A50DC6613}"/>
              </a:ext>
            </a:extLst>
          </p:cNvPr>
          <p:cNvCxnSpPr/>
          <p:nvPr/>
        </p:nvCxnSpPr>
        <p:spPr>
          <a:xfrm flipV="1">
            <a:off x="1668294" y="3219855"/>
            <a:ext cx="5214025" cy="131323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85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9E8D89-ABA6-4007-9760-D612A156BB29}"/>
              </a:ext>
            </a:extLst>
          </p:cNvPr>
          <p:cNvSpPr>
            <a:spLocks noGrp="1"/>
          </p:cNvSpPr>
          <p:nvPr>
            <p:ph type="title"/>
          </p:nvPr>
        </p:nvSpPr>
        <p:spPr/>
        <p:txBody>
          <a:bodyPr>
            <a:normAutofit fontScale="90000"/>
          </a:bodyPr>
          <a:lstStyle/>
          <a:p>
            <a:r>
              <a:rPr lang="en-GB"/>
              <a:t>Baseline demographics of the whole patient group</a:t>
            </a:r>
            <a:endParaRPr lang="cs-CZ" dirty="0"/>
          </a:p>
        </p:txBody>
      </p:sp>
      <p:pic>
        <p:nvPicPr>
          <p:cNvPr id="10" name="Zástupný symbol pro obsah 9">
            <a:extLst>
              <a:ext uri="{FF2B5EF4-FFF2-40B4-BE49-F238E27FC236}">
                <a16:creationId xmlns:a16="http://schemas.microsoft.com/office/drawing/2014/main" id="{29747D7A-3055-44B5-BDDB-905A7D445A4A}"/>
              </a:ext>
            </a:extLst>
          </p:cNvPr>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b="52154"/>
          <a:stretch/>
        </p:blipFill>
        <p:spPr bwMode="auto">
          <a:xfrm>
            <a:off x="1692613" y="834410"/>
            <a:ext cx="2413115" cy="3779642"/>
          </a:xfrm>
          <a:prstGeom prst="rect">
            <a:avLst/>
          </a:prstGeom>
          <a:noFill/>
          <a:ln>
            <a:noFill/>
          </a:ln>
        </p:spPr>
      </p:pic>
      <p:sp>
        <p:nvSpPr>
          <p:cNvPr id="12" name="Zástupný symbol pro text 11">
            <a:extLst>
              <a:ext uri="{FF2B5EF4-FFF2-40B4-BE49-F238E27FC236}">
                <a16:creationId xmlns:a16="http://schemas.microsoft.com/office/drawing/2014/main" id="{420AB47E-AA5C-4E23-A202-D5D14AE83840}"/>
              </a:ext>
            </a:extLst>
          </p:cNvPr>
          <p:cNvSpPr>
            <a:spLocks noGrp="1"/>
          </p:cNvSpPr>
          <p:nvPr>
            <p:ph type="body" sz="quarter" idx="15"/>
          </p:nvPr>
        </p:nvSpPr>
        <p:spPr/>
        <p:txBody>
          <a:bodyPr/>
          <a:lstStyle/>
          <a:p>
            <a:endParaRPr lang="cs-CZ"/>
          </a:p>
        </p:txBody>
      </p:sp>
      <p:pic>
        <p:nvPicPr>
          <p:cNvPr id="13" name="Zástupný symbol pro obsah 9">
            <a:extLst>
              <a:ext uri="{FF2B5EF4-FFF2-40B4-BE49-F238E27FC236}">
                <a16:creationId xmlns:a16="http://schemas.microsoft.com/office/drawing/2014/main" id="{4B6AADBE-6D43-4F8F-B3D3-3A7DA0F7B06B}"/>
              </a:ext>
            </a:extLst>
          </p:cNvPr>
          <p:cNvPicPr>
            <a:picLocks noChangeAspect="1"/>
          </p:cNvPicPr>
          <p:nvPr/>
        </p:nvPicPr>
        <p:blipFill rotWithShape="1">
          <a:blip r:embed="rId3">
            <a:extLst>
              <a:ext uri="{28A0092B-C50C-407E-A947-70E740481C1C}">
                <a14:useLocalDpi xmlns:a14="http://schemas.microsoft.com/office/drawing/2010/main" val="0"/>
              </a:ext>
            </a:extLst>
          </a:blip>
          <a:srcRect t="47602"/>
          <a:stretch/>
        </p:blipFill>
        <p:spPr bwMode="auto">
          <a:xfrm>
            <a:off x="4858136" y="834415"/>
            <a:ext cx="2196000" cy="3766797"/>
          </a:xfrm>
          <a:prstGeom prst="rect">
            <a:avLst/>
          </a:prstGeom>
          <a:noFill/>
          <a:ln>
            <a:noFill/>
          </a:ln>
        </p:spPr>
      </p:pic>
    </p:spTree>
    <p:extLst>
      <p:ext uri="{BB962C8B-B14F-4D97-AF65-F5344CB8AC3E}">
        <p14:creationId xmlns:p14="http://schemas.microsoft.com/office/powerpoint/2010/main" val="770233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2D274D-CDA0-478F-9F9A-6F9F456C6E01}"/>
              </a:ext>
            </a:extLst>
          </p:cNvPr>
          <p:cNvSpPr>
            <a:spLocks noGrp="1"/>
          </p:cNvSpPr>
          <p:nvPr>
            <p:ph type="title"/>
          </p:nvPr>
        </p:nvSpPr>
        <p:spPr/>
        <p:txBody>
          <a:bodyPr>
            <a:noAutofit/>
          </a:bodyPr>
          <a:lstStyle/>
          <a:p>
            <a:r>
              <a:rPr lang="cs-CZ" sz="2600" dirty="0"/>
              <a:t>D</a:t>
            </a:r>
            <a:r>
              <a:rPr lang="en-GB" sz="2600" dirty="0" err="1"/>
              <a:t>ifferences</a:t>
            </a:r>
            <a:r>
              <a:rPr lang="en-GB" sz="2600" dirty="0"/>
              <a:t> in subgroups according to type of implantation, </a:t>
            </a:r>
            <a:br>
              <a:rPr lang="cs-CZ" sz="2600" dirty="0"/>
            </a:br>
            <a:r>
              <a:rPr lang="en-GB" sz="2600" dirty="0"/>
              <a:t>type of device and type of cardiomyopathy</a:t>
            </a:r>
            <a:endParaRPr lang="cs-CZ" sz="2600" dirty="0"/>
          </a:p>
        </p:txBody>
      </p:sp>
      <p:pic>
        <p:nvPicPr>
          <p:cNvPr id="7" name="Zástupný symbol pro obsah 6">
            <a:extLst>
              <a:ext uri="{FF2B5EF4-FFF2-40B4-BE49-F238E27FC236}">
                <a16:creationId xmlns:a16="http://schemas.microsoft.com/office/drawing/2014/main" id="{7E41B030-A004-4091-A1A1-AE3C9DB934FA}"/>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a:xfrm>
            <a:off x="212641" y="1514315"/>
            <a:ext cx="8769518" cy="2568894"/>
          </a:xfrm>
        </p:spPr>
      </p:pic>
      <p:sp>
        <p:nvSpPr>
          <p:cNvPr id="12" name="Zástupný symbol pro text 11">
            <a:extLst>
              <a:ext uri="{FF2B5EF4-FFF2-40B4-BE49-F238E27FC236}">
                <a16:creationId xmlns:a16="http://schemas.microsoft.com/office/drawing/2014/main" id="{D7DBFC2F-128D-4E5C-BCBC-760369F51231}"/>
              </a:ext>
            </a:extLst>
          </p:cNvPr>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178284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3F2B8D-73F8-46A0-BBC6-1312E91F0AF4}"/>
              </a:ext>
            </a:extLst>
          </p:cNvPr>
          <p:cNvSpPr>
            <a:spLocks noGrp="1"/>
          </p:cNvSpPr>
          <p:nvPr>
            <p:ph type="title"/>
          </p:nvPr>
        </p:nvSpPr>
        <p:spPr/>
        <p:txBody>
          <a:bodyPr>
            <a:normAutofit fontScale="90000"/>
          </a:bodyPr>
          <a:lstStyle/>
          <a:p>
            <a:r>
              <a:rPr lang="cs-CZ"/>
              <a:t>Mortality</a:t>
            </a:r>
            <a:endParaRPr lang="cs-CZ" dirty="0"/>
          </a:p>
        </p:txBody>
      </p:sp>
      <p:sp>
        <p:nvSpPr>
          <p:cNvPr id="3" name="Zástupný obsah 2">
            <a:extLst>
              <a:ext uri="{FF2B5EF4-FFF2-40B4-BE49-F238E27FC236}">
                <a16:creationId xmlns:a16="http://schemas.microsoft.com/office/drawing/2014/main" id="{3D1861C9-EC59-4818-9EE9-C93B10ECA49A}"/>
              </a:ext>
            </a:extLst>
          </p:cNvPr>
          <p:cNvSpPr>
            <a:spLocks noGrp="1"/>
          </p:cNvSpPr>
          <p:nvPr>
            <p:ph sz="quarter" idx="14"/>
          </p:nvPr>
        </p:nvSpPr>
        <p:spPr/>
        <p:txBody>
          <a:bodyPr/>
          <a:lstStyle/>
          <a:p>
            <a:r>
              <a:rPr lang="en-GB" sz="2400" dirty="0"/>
              <a:t>Until the end of follow-up, of 2 681 patients, </a:t>
            </a:r>
            <a:r>
              <a:rPr lang="en-GB" sz="2400" b="1" dirty="0"/>
              <a:t>682 (25.4 %) patients died. </a:t>
            </a:r>
            <a:endParaRPr lang="cs-CZ" sz="2400" b="1" dirty="0"/>
          </a:p>
          <a:p>
            <a:r>
              <a:rPr lang="en-GB" sz="2400" dirty="0"/>
              <a:t>There was a </a:t>
            </a:r>
            <a:r>
              <a:rPr lang="en-GB" sz="2400" b="1" dirty="0"/>
              <a:t>statistically significant difference when compared the subgroups according to type of cardiomyopathy. </a:t>
            </a:r>
            <a:endParaRPr lang="cs-CZ" sz="2400" b="1" dirty="0"/>
          </a:p>
          <a:p>
            <a:r>
              <a:rPr lang="en-GB" sz="2400" dirty="0"/>
              <a:t>No significant difference was found between primary and secondary prevention and between types of devices.</a:t>
            </a:r>
            <a:endParaRPr lang="cs-CZ" sz="2400" dirty="0"/>
          </a:p>
          <a:p>
            <a:endParaRPr lang="cs-CZ" sz="2400" dirty="0"/>
          </a:p>
        </p:txBody>
      </p:sp>
      <p:sp>
        <p:nvSpPr>
          <p:cNvPr id="10" name="Zástupný symbol pro text 9">
            <a:extLst>
              <a:ext uri="{FF2B5EF4-FFF2-40B4-BE49-F238E27FC236}">
                <a16:creationId xmlns:a16="http://schemas.microsoft.com/office/drawing/2014/main" id="{7D840AC9-60CB-466C-A635-A268371EC291}"/>
              </a:ext>
            </a:extLst>
          </p:cNvPr>
          <p:cNvSpPr>
            <a:spLocks noGrp="1"/>
          </p:cNvSpPr>
          <p:nvPr>
            <p:ph type="body" sz="quarter" idx="15"/>
          </p:nvPr>
        </p:nvSpPr>
        <p:spPr/>
        <p:txBody>
          <a:bodyPr/>
          <a:lstStyle/>
          <a:p>
            <a:endParaRPr lang="cs-CZ"/>
          </a:p>
        </p:txBody>
      </p:sp>
      <p:pic>
        <p:nvPicPr>
          <p:cNvPr id="11" name="Obrázek 10">
            <a:extLst>
              <a:ext uri="{FF2B5EF4-FFF2-40B4-BE49-F238E27FC236}">
                <a16:creationId xmlns:a16="http://schemas.microsoft.com/office/drawing/2014/main" id="{161B97FB-8B47-4485-97CD-3BB35E9CB2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90163" y="3399282"/>
            <a:ext cx="8763674" cy="1007943"/>
          </a:xfrm>
          <a:prstGeom prst="rect">
            <a:avLst/>
          </a:prstGeom>
          <a:noFill/>
          <a:ln>
            <a:noFill/>
          </a:ln>
        </p:spPr>
      </p:pic>
    </p:spTree>
    <p:extLst>
      <p:ext uri="{BB962C8B-B14F-4D97-AF65-F5344CB8AC3E}">
        <p14:creationId xmlns:p14="http://schemas.microsoft.com/office/powerpoint/2010/main" val="2148707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B2B8C6-62A5-4067-97A8-87DA0A8C36DD}"/>
              </a:ext>
            </a:extLst>
          </p:cNvPr>
          <p:cNvSpPr>
            <a:spLocks noGrp="1"/>
          </p:cNvSpPr>
          <p:nvPr>
            <p:ph type="title"/>
          </p:nvPr>
        </p:nvSpPr>
        <p:spPr/>
        <p:txBody>
          <a:bodyPr>
            <a:noAutofit/>
          </a:bodyPr>
          <a:lstStyle/>
          <a:p>
            <a:r>
              <a:rPr lang="en-GB" sz="2400"/>
              <a:t>Basic demographic characteristics of patients with death from all causes according to indication of ICD implantation </a:t>
            </a:r>
            <a:endParaRPr lang="cs-CZ" sz="2400" dirty="0"/>
          </a:p>
        </p:txBody>
      </p:sp>
      <p:pic>
        <p:nvPicPr>
          <p:cNvPr id="7" name="Zástupný symbol pro obsah 6">
            <a:extLst>
              <a:ext uri="{FF2B5EF4-FFF2-40B4-BE49-F238E27FC236}">
                <a16:creationId xmlns:a16="http://schemas.microsoft.com/office/drawing/2014/main" id="{DA90C5F8-8A55-4665-BC66-74A315B89611}"/>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1013752" y="1012132"/>
            <a:ext cx="7167296" cy="3573260"/>
          </a:xfrm>
        </p:spPr>
      </p:pic>
      <p:sp>
        <p:nvSpPr>
          <p:cNvPr id="12" name="Zástupný symbol pro text 11">
            <a:extLst>
              <a:ext uri="{FF2B5EF4-FFF2-40B4-BE49-F238E27FC236}">
                <a16:creationId xmlns:a16="http://schemas.microsoft.com/office/drawing/2014/main" id="{94A00024-AC98-436E-8B4B-808405602A81}"/>
              </a:ext>
            </a:extLst>
          </p:cNvPr>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1067939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ED4167-1AE9-4024-92F0-6D2C090D7F82}"/>
              </a:ext>
            </a:extLst>
          </p:cNvPr>
          <p:cNvSpPr>
            <a:spLocks noGrp="1"/>
          </p:cNvSpPr>
          <p:nvPr>
            <p:ph type="title"/>
          </p:nvPr>
        </p:nvSpPr>
        <p:spPr/>
        <p:txBody>
          <a:bodyPr/>
          <a:lstStyle/>
          <a:p>
            <a:r>
              <a:rPr lang="cs-CZ" dirty="0"/>
              <a:t>Analýza podskupin</a:t>
            </a:r>
          </a:p>
        </p:txBody>
      </p:sp>
    </p:spTree>
    <p:extLst>
      <p:ext uri="{BB962C8B-B14F-4D97-AF65-F5344CB8AC3E}">
        <p14:creationId xmlns:p14="http://schemas.microsoft.com/office/powerpoint/2010/main" val="3101696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E404F7-CE5B-47B0-BD43-FE7B5E06FE80}"/>
              </a:ext>
            </a:extLst>
          </p:cNvPr>
          <p:cNvSpPr>
            <a:spLocks noGrp="1"/>
          </p:cNvSpPr>
          <p:nvPr>
            <p:ph type="title"/>
          </p:nvPr>
        </p:nvSpPr>
        <p:spPr>
          <a:xfrm>
            <a:off x="457200" y="260476"/>
            <a:ext cx="8280000" cy="457200"/>
          </a:xfrm>
        </p:spPr>
        <p:txBody>
          <a:bodyPr>
            <a:noAutofit/>
          </a:bodyPr>
          <a:lstStyle/>
          <a:p>
            <a:r>
              <a:rPr lang="en-GB" sz="2400" dirty="0"/>
              <a:t>Survival probability according to type of implantation, type of device, type of cardiomyopathy and type of death </a:t>
            </a:r>
            <a:endParaRPr lang="cs-CZ" sz="2400" dirty="0"/>
          </a:p>
        </p:txBody>
      </p:sp>
      <p:sp>
        <p:nvSpPr>
          <p:cNvPr id="11" name="Zástupný symbol pro text 10">
            <a:extLst>
              <a:ext uri="{FF2B5EF4-FFF2-40B4-BE49-F238E27FC236}">
                <a16:creationId xmlns:a16="http://schemas.microsoft.com/office/drawing/2014/main" id="{541606C7-2A31-4B5B-9446-F64A4E5B23D3}"/>
              </a:ext>
            </a:extLst>
          </p:cNvPr>
          <p:cNvSpPr>
            <a:spLocks noGrp="1"/>
          </p:cNvSpPr>
          <p:nvPr>
            <p:ph type="body" sz="quarter" idx="15"/>
          </p:nvPr>
        </p:nvSpPr>
        <p:spPr/>
        <p:txBody>
          <a:bodyPr/>
          <a:lstStyle/>
          <a:p>
            <a:endParaRPr lang="cs-CZ"/>
          </a:p>
        </p:txBody>
      </p:sp>
      <p:pic>
        <p:nvPicPr>
          <p:cNvPr id="12" name="Zástupný symbol pro obsah 11">
            <a:extLst>
              <a:ext uri="{FF2B5EF4-FFF2-40B4-BE49-F238E27FC236}">
                <a16:creationId xmlns:a16="http://schemas.microsoft.com/office/drawing/2014/main" id="{08085BB9-0CDD-4E95-8C9E-0FF422FCCAE9}"/>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2274193" y="768485"/>
            <a:ext cx="4327562" cy="389711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4" name="Přímá spojnice se šipkou 3">
            <a:extLst>
              <a:ext uri="{FF2B5EF4-FFF2-40B4-BE49-F238E27FC236}">
                <a16:creationId xmlns:a16="http://schemas.microsoft.com/office/drawing/2014/main" id="{5B4F7795-593D-43CA-89C9-00B2E4CC15BD}"/>
              </a:ext>
            </a:extLst>
          </p:cNvPr>
          <p:cNvCxnSpPr/>
          <p:nvPr/>
        </p:nvCxnSpPr>
        <p:spPr>
          <a:xfrm flipH="1">
            <a:off x="6712085" y="3005847"/>
            <a:ext cx="924128" cy="607979"/>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873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3B305D-3910-4EFF-9B0B-19D79C17A05C}"/>
              </a:ext>
            </a:extLst>
          </p:cNvPr>
          <p:cNvSpPr>
            <a:spLocks noGrp="1"/>
          </p:cNvSpPr>
          <p:nvPr>
            <p:ph type="title"/>
          </p:nvPr>
        </p:nvSpPr>
        <p:spPr/>
        <p:txBody>
          <a:bodyPr>
            <a:normAutofit fontScale="90000"/>
          </a:bodyPr>
          <a:lstStyle/>
          <a:p>
            <a:r>
              <a:rPr lang="en-GB"/>
              <a:t>Survival probability divided by gender, age, atrial fibrillation and diabetes mellitus</a:t>
            </a:r>
            <a:endParaRPr lang="cs-CZ" dirty="0"/>
          </a:p>
        </p:txBody>
      </p:sp>
      <p:pic>
        <p:nvPicPr>
          <p:cNvPr id="5" name="Zástupný obsah 4">
            <a:extLst>
              <a:ext uri="{FF2B5EF4-FFF2-40B4-BE49-F238E27FC236}">
                <a16:creationId xmlns:a16="http://schemas.microsoft.com/office/drawing/2014/main" id="{5C016B43-3CF2-4C39-818C-443C2CDE62B9}"/>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2538390" y="993775"/>
            <a:ext cx="4049805" cy="367182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Zástupný symbol pro text 8">
            <a:extLst>
              <a:ext uri="{FF2B5EF4-FFF2-40B4-BE49-F238E27FC236}">
                <a16:creationId xmlns:a16="http://schemas.microsoft.com/office/drawing/2014/main" id="{ED67C7FF-D1A2-486D-A030-114C908E0447}"/>
              </a:ext>
            </a:extLst>
          </p:cNvPr>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1667807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73A99A-EB1C-4320-B46B-C7EE35F67662}"/>
              </a:ext>
            </a:extLst>
          </p:cNvPr>
          <p:cNvSpPr>
            <a:spLocks noGrp="1"/>
          </p:cNvSpPr>
          <p:nvPr>
            <p:ph type="title"/>
          </p:nvPr>
        </p:nvSpPr>
        <p:spPr/>
        <p:txBody>
          <a:bodyPr>
            <a:noAutofit/>
          </a:bodyPr>
          <a:lstStyle/>
          <a:p>
            <a:r>
              <a:rPr lang="en-GB" sz="2400" dirty="0"/>
              <a:t>Survival probability of women and men according to type of implantation, type of device, type of cardiomyopathy</a:t>
            </a:r>
            <a:endParaRPr lang="cs-CZ" sz="2400" dirty="0"/>
          </a:p>
        </p:txBody>
      </p:sp>
      <p:sp>
        <p:nvSpPr>
          <p:cNvPr id="4" name="Zástupný text 3">
            <a:extLst>
              <a:ext uri="{FF2B5EF4-FFF2-40B4-BE49-F238E27FC236}">
                <a16:creationId xmlns:a16="http://schemas.microsoft.com/office/drawing/2014/main" id="{80C89D5C-BAD3-424E-85DC-605D40406598}"/>
              </a:ext>
            </a:extLst>
          </p:cNvPr>
          <p:cNvSpPr>
            <a:spLocks noGrp="1"/>
          </p:cNvSpPr>
          <p:nvPr>
            <p:ph type="body" sz="quarter" idx="15"/>
          </p:nvPr>
        </p:nvSpPr>
        <p:spPr/>
        <p:txBody>
          <a:bodyPr/>
          <a:lstStyle/>
          <a:p>
            <a:r>
              <a:rPr lang="cs-CZ"/>
              <a:t>Figure S1 – rozdělit na pravou a levou část</a:t>
            </a:r>
            <a:endParaRPr lang="cs-CZ" dirty="0"/>
          </a:p>
        </p:txBody>
      </p:sp>
      <p:pic>
        <p:nvPicPr>
          <p:cNvPr id="10" name="Zástupný symbol pro obsah 9">
            <a:extLst>
              <a:ext uri="{FF2B5EF4-FFF2-40B4-BE49-F238E27FC236}">
                <a16:creationId xmlns:a16="http://schemas.microsoft.com/office/drawing/2014/main" id="{1AA582A4-0E24-4B88-81C2-1D52B369FB1C}"/>
              </a:ext>
            </a:extLst>
          </p:cNvPr>
          <p:cNvPicPr>
            <a:picLocks noGrp="1" noChangeAspect="1"/>
          </p:cNvPicPr>
          <p:nvPr>
            <p:ph sz="quarter" idx="4294967295"/>
          </p:nvPr>
        </p:nvPicPr>
        <p:blipFill rotWithShape="1">
          <a:blip r:embed="rId2" cstate="print">
            <a:extLst>
              <a:ext uri="{28A0092B-C50C-407E-A947-70E740481C1C}">
                <a14:useLocalDpi xmlns:a14="http://schemas.microsoft.com/office/drawing/2010/main" val="0"/>
              </a:ext>
            </a:extLst>
          </a:blip>
          <a:srcRect b="33152"/>
          <a:stretch/>
        </p:blipFill>
        <p:spPr>
          <a:xfrm>
            <a:off x="78363" y="1003271"/>
            <a:ext cx="5278253" cy="345065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Zástupný symbol pro obsah 9">
            <a:extLst>
              <a:ext uri="{FF2B5EF4-FFF2-40B4-BE49-F238E27FC236}">
                <a16:creationId xmlns:a16="http://schemas.microsoft.com/office/drawing/2014/main" id="{1AE498AD-7227-46C8-B3D3-9B19BA7BBD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848" r="32812"/>
          <a:stretch/>
        </p:blipFill>
        <p:spPr>
          <a:xfrm>
            <a:off x="5519284" y="1872954"/>
            <a:ext cx="3546353" cy="171128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cxnSp>
        <p:nvCxnSpPr>
          <p:cNvPr id="5" name="Přímá spojnice se šipkou 4">
            <a:extLst>
              <a:ext uri="{FF2B5EF4-FFF2-40B4-BE49-F238E27FC236}">
                <a16:creationId xmlns:a16="http://schemas.microsoft.com/office/drawing/2014/main" id="{86AE5540-AF59-412D-AACC-CCB9F6E174BF}"/>
              </a:ext>
            </a:extLst>
          </p:cNvPr>
          <p:cNvCxnSpPr/>
          <p:nvPr/>
        </p:nvCxnSpPr>
        <p:spPr>
          <a:xfrm>
            <a:off x="4572000" y="2071991"/>
            <a:ext cx="0" cy="62257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 name="Přímá spojnice se šipkou 6">
            <a:extLst>
              <a:ext uri="{FF2B5EF4-FFF2-40B4-BE49-F238E27FC236}">
                <a16:creationId xmlns:a16="http://schemas.microsoft.com/office/drawing/2014/main" id="{89A0E924-CE86-4D93-9CB0-508FC6C8343A}"/>
              </a:ext>
            </a:extLst>
          </p:cNvPr>
          <p:cNvCxnSpPr/>
          <p:nvPr/>
        </p:nvCxnSpPr>
        <p:spPr>
          <a:xfrm>
            <a:off x="8331740" y="1104089"/>
            <a:ext cx="0" cy="69552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453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633AD4-D0C8-414E-959A-8FE6545ED000}"/>
              </a:ext>
            </a:extLst>
          </p:cNvPr>
          <p:cNvSpPr>
            <a:spLocks noGrp="1"/>
          </p:cNvSpPr>
          <p:nvPr>
            <p:ph type="title"/>
          </p:nvPr>
        </p:nvSpPr>
        <p:spPr>
          <a:xfrm>
            <a:off x="457201" y="286965"/>
            <a:ext cx="8280000" cy="485942"/>
          </a:xfrm>
        </p:spPr>
        <p:txBody>
          <a:bodyPr>
            <a:noAutofit/>
          </a:bodyPr>
          <a:lstStyle/>
          <a:p>
            <a:r>
              <a:rPr lang="en-GB" sz="2000" dirty="0"/>
              <a:t>Survival probability of all patients </a:t>
            </a:r>
            <a:r>
              <a:rPr lang="en-GB" sz="2000" dirty="0">
                <a:solidFill>
                  <a:srgbClr val="FF0000"/>
                </a:solidFill>
              </a:rPr>
              <a:t>younger or older than 75 </a:t>
            </a:r>
            <a:r>
              <a:rPr lang="en-GB" sz="2000" dirty="0"/>
              <a:t>years according to type of implantation, type of device, type of cardiomyopathy</a:t>
            </a:r>
            <a:endParaRPr lang="cs-CZ" sz="2000" dirty="0"/>
          </a:p>
        </p:txBody>
      </p:sp>
      <p:sp>
        <p:nvSpPr>
          <p:cNvPr id="9" name="Zástupný symbol pro text 8">
            <a:extLst>
              <a:ext uri="{FF2B5EF4-FFF2-40B4-BE49-F238E27FC236}">
                <a16:creationId xmlns:a16="http://schemas.microsoft.com/office/drawing/2014/main" id="{FEBF4510-00E9-469C-BC4C-F0967A588552}"/>
              </a:ext>
            </a:extLst>
          </p:cNvPr>
          <p:cNvSpPr>
            <a:spLocks noGrp="1"/>
          </p:cNvSpPr>
          <p:nvPr>
            <p:ph type="body" sz="quarter" idx="15"/>
          </p:nvPr>
        </p:nvSpPr>
        <p:spPr/>
        <p:txBody>
          <a:bodyPr/>
          <a:lstStyle/>
          <a:p>
            <a:endParaRPr lang="cs-CZ"/>
          </a:p>
        </p:txBody>
      </p:sp>
      <p:pic>
        <p:nvPicPr>
          <p:cNvPr id="10" name="Obrázek 9">
            <a:extLst>
              <a:ext uri="{FF2B5EF4-FFF2-40B4-BE49-F238E27FC236}">
                <a16:creationId xmlns:a16="http://schemas.microsoft.com/office/drawing/2014/main" id="{5935A23F-6C85-499C-A8C2-5A3883F1C5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3452"/>
          <a:stretch/>
        </p:blipFill>
        <p:spPr>
          <a:xfrm>
            <a:off x="36189" y="1032420"/>
            <a:ext cx="5278253" cy="343516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Obrázek 10">
            <a:extLst>
              <a:ext uri="{FF2B5EF4-FFF2-40B4-BE49-F238E27FC236}">
                <a16:creationId xmlns:a16="http://schemas.microsoft.com/office/drawing/2014/main" id="{439F6CB5-82FD-43FC-98BC-552CEB8659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548" r="32948"/>
          <a:stretch/>
        </p:blipFill>
        <p:spPr>
          <a:xfrm>
            <a:off x="5568637" y="1886617"/>
            <a:ext cx="3539174" cy="17267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773274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rázek 5"/>
          <p:cNvPicPr>
            <a:picLocks noGrp="1" noChangeAspect="1"/>
          </p:cNvPicPr>
          <p:nvPr>
            <p:ph sz="quarter" idx="14"/>
          </p:nvPr>
        </p:nvPicPr>
        <p:blipFill>
          <a:blip r:embed="rId3"/>
          <a:stretch>
            <a:fillRect/>
          </a:stretch>
        </p:blipFill>
        <p:spPr>
          <a:xfrm>
            <a:off x="1580123" y="103188"/>
            <a:ext cx="6034554" cy="4500562"/>
          </a:xfrm>
        </p:spPr>
      </p:pic>
      <p:sp>
        <p:nvSpPr>
          <p:cNvPr id="12" name="Zástupný symbol pro text 11"/>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3497848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0DF749-03BD-4EF6-8AF7-38CC294F45F8}"/>
              </a:ext>
            </a:extLst>
          </p:cNvPr>
          <p:cNvSpPr>
            <a:spLocks noGrp="1"/>
          </p:cNvSpPr>
          <p:nvPr>
            <p:ph type="title"/>
          </p:nvPr>
        </p:nvSpPr>
        <p:spPr/>
        <p:txBody>
          <a:bodyPr>
            <a:noAutofit/>
          </a:bodyPr>
          <a:lstStyle/>
          <a:p>
            <a:r>
              <a:rPr lang="en-GB" sz="2400" dirty="0"/>
              <a:t>Survival probability of all patients with or without atrial fibrillation prior to implantation according to type of implantation, type of device, type of cardiomyopathy</a:t>
            </a:r>
            <a:endParaRPr lang="cs-CZ" sz="2400" dirty="0"/>
          </a:p>
        </p:txBody>
      </p:sp>
      <p:sp>
        <p:nvSpPr>
          <p:cNvPr id="13" name="Zástupný symbol pro text 12">
            <a:extLst>
              <a:ext uri="{FF2B5EF4-FFF2-40B4-BE49-F238E27FC236}">
                <a16:creationId xmlns:a16="http://schemas.microsoft.com/office/drawing/2014/main" id="{FA0A8330-BAD5-41FD-A138-54C47CE933F9}"/>
              </a:ext>
            </a:extLst>
          </p:cNvPr>
          <p:cNvSpPr>
            <a:spLocks noGrp="1"/>
          </p:cNvSpPr>
          <p:nvPr>
            <p:ph type="body" sz="quarter" idx="15"/>
          </p:nvPr>
        </p:nvSpPr>
        <p:spPr/>
        <p:txBody>
          <a:bodyPr/>
          <a:lstStyle/>
          <a:p>
            <a:endParaRPr lang="cs-CZ"/>
          </a:p>
        </p:txBody>
      </p:sp>
      <p:pic>
        <p:nvPicPr>
          <p:cNvPr id="14" name="Obrázek 13">
            <a:extLst>
              <a:ext uri="{FF2B5EF4-FFF2-40B4-BE49-F238E27FC236}">
                <a16:creationId xmlns:a16="http://schemas.microsoft.com/office/drawing/2014/main" id="{9F578F2B-E8F9-49F8-A245-AB2AD96AE3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3689"/>
          <a:stretch/>
        </p:blipFill>
        <p:spPr>
          <a:xfrm>
            <a:off x="104071" y="1149069"/>
            <a:ext cx="5278253" cy="34229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6" name="Obrázek 15">
            <a:extLst>
              <a:ext uri="{FF2B5EF4-FFF2-40B4-BE49-F238E27FC236}">
                <a16:creationId xmlns:a16="http://schemas.microsoft.com/office/drawing/2014/main" id="{6565C2F9-4113-4C26-B8C2-32D659D5A5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311" r="33110"/>
          <a:stretch/>
        </p:blipFill>
        <p:spPr>
          <a:xfrm>
            <a:off x="5509328" y="1991031"/>
            <a:ext cx="3530601" cy="173900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463043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50B37D-4575-4E42-B53E-E0C225DFCB71}"/>
              </a:ext>
            </a:extLst>
          </p:cNvPr>
          <p:cNvSpPr>
            <a:spLocks noGrp="1"/>
          </p:cNvSpPr>
          <p:nvPr>
            <p:ph type="title"/>
          </p:nvPr>
        </p:nvSpPr>
        <p:spPr/>
        <p:txBody>
          <a:bodyPr>
            <a:noAutofit/>
          </a:bodyPr>
          <a:lstStyle/>
          <a:p>
            <a:r>
              <a:rPr lang="en-GB" sz="2400" dirty="0"/>
              <a:t>Survival probability of all patients </a:t>
            </a:r>
            <a:r>
              <a:rPr lang="en-GB" sz="2400" dirty="0">
                <a:solidFill>
                  <a:srgbClr val="FF0000"/>
                </a:solidFill>
              </a:rPr>
              <a:t>with or without diabetes </a:t>
            </a:r>
            <a:r>
              <a:rPr lang="en-GB" sz="2400" dirty="0"/>
              <a:t>mellitus prior to implantation according to type of implantation, type of device, type of cardiomyopathy</a:t>
            </a:r>
            <a:endParaRPr lang="cs-CZ" sz="2400" dirty="0"/>
          </a:p>
        </p:txBody>
      </p:sp>
      <p:sp>
        <p:nvSpPr>
          <p:cNvPr id="9" name="Zástupný symbol pro text 8">
            <a:extLst>
              <a:ext uri="{FF2B5EF4-FFF2-40B4-BE49-F238E27FC236}">
                <a16:creationId xmlns:a16="http://schemas.microsoft.com/office/drawing/2014/main" id="{7668D508-4DCA-4E90-8E95-4764F6F44529}"/>
              </a:ext>
            </a:extLst>
          </p:cNvPr>
          <p:cNvSpPr>
            <a:spLocks noGrp="1"/>
          </p:cNvSpPr>
          <p:nvPr>
            <p:ph type="body" sz="quarter" idx="15"/>
          </p:nvPr>
        </p:nvSpPr>
        <p:spPr/>
        <p:txBody>
          <a:bodyPr/>
          <a:lstStyle/>
          <a:p>
            <a:endParaRPr lang="cs-CZ"/>
          </a:p>
        </p:txBody>
      </p:sp>
      <p:pic>
        <p:nvPicPr>
          <p:cNvPr id="10" name="Obrázek 9">
            <a:extLst>
              <a:ext uri="{FF2B5EF4-FFF2-40B4-BE49-F238E27FC236}">
                <a16:creationId xmlns:a16="http://schemas.microsoft.com/office/drawing/2014/main" id="{9DA846D5-B740-4209-A5B9-3758FF1AB2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3375"/>
          <a:stretch/>
        </p:blipFill>
        <p:spPr>
          <a:xfrm>
            <a:off x="104071" y="1117958"/>
            <a:ext cx="5278253" cy="34391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1" name="Obrázek 10">
            <a:extLst>
              <a:ext uri="{FF2B5EF4-FFF2-40B4-BE49-F238E27FC236}">
                <a16:creationId xmlns:a16="http://schemas.microsoft.com/office/drawing/2014/main" id="{B9F70769-3BBC-42D3-A9C0-4B4F332D15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625" r="33185"/>
          <a:stretch/>
        </p:blipFill>
        <p:spPr>
          <a:xfrm>
            <a:off x="5513256" y="1976104"/>
            <a:ext cx="3526673" cy="172282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806459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A01A9E-FA6A-467F-BA48-E03B65F229BB}"/>
              </a:ext>
            </a:extLst>
          </p:cNvPr>
          <p:cNvSpPr>
            <a:spLocks noGrp="1"/>
          </p:cNvSpPr>
          <p:nvPr>
            <p:ph type="title"/>
          </p:nvPr>
        </p:nvSpPr>
        <p:spPr/>
        <p:txBody>
          <a:bodyPr>
            <a:normAutofit fontScale="90000"/>
          </a:bodyPr>
          <a:lstStyle/>
          <a:p>
            <a:r>
              <a:rPr lang="cs-CZ" dirty="0"/>
              <a:t>Mortality sum</a:t>
            </a:r>
          </a:p>
        </p:txBody>
      </p:sp>
      <p:sp>
        <p:nvSpPr>
          <p:cNvPr id="3" name="Zástupný obsah 2">
            <a:extLst>
              <a:ext uri="{FF2B5EF4-FFF2-40B4-BE49-F238E27FC236}">
                <a16:creationId xmlns:a16="http://schemas.microsoft.com/office/drawing/2014/main" id="{2CB69EB5-4DF2-4730-89F6-6BAE4475A504}"/>
              </a:ext>
            </a:extLst>
          </p:cNvPr>
          <p:cNvSpPr>
            <a:spLocks noGrp="1"/>
          </p:cNvSpPr>
          <p:nvPr>
            <p:ph sz="quarter" idx="14"/>
          </p:nvPr>
        </p:nvSpPr>
        <p:spPr/>
        <p:txBody>
          <a:bodyPr/>
          <a:lstStyle/>
          <a:p>
            <a:pPr>
              <a:spcBef>
                <a:spcPts val="1800"/>
              </a:spcBef>
            </a:pPr>
            <a:r>
              <a:rPr lang="en-GB" sz="2400" dirty="0"/>
              <a:t>In our patient group, the </a:t>
            </a:r>
            <a:r>
              <a:rPr lang="en-GB" sz="2400" b="1" dirty="0">
                <a:solidFill>
                  <a:schemeClr val="accent6"/>
                </a:solidFill>
              </a:rPr>
              <a:t>1-year mortality in all patients was 7.8%, CV mortality 5.7%; the 3-year mortality in all patients 20.6%, CV mortality 14.8%</a:t>
            </a:r>
            <a:r>
              <a:rPr lang="en-GB" sz="2400" dirty="0"/>
              <a:t>. </a:t>
            </a:r>
            <a:endParaRPr lang="cs-CZ" sz="2400" dirty="0"/>
          </a:p>
          <a:p>
            <a:pPr>
              <a:spcBef>
                <a:spcPts val="1800"/>
              </a:spcBef>
            </a:pPr>
            <a:r>
              <a:rPr lang="en-GB" sz="2400" dirty="0"/>
              <a:t>Mortality in our patient group was higher when compared with the Israeli ICD registry that reported a mortality of 14% at 30 months of follow-up.  </a:t>
            </a:r>
            <a:endParaRPr lang="cs-CZ" sz="2400" dirty="0"/>
          </a:p>
          <a:p>
            <a:pPr>
              <a:spcBef>
                <a:spcPts val="1800"/>
              </a:spcBef>
            </a:pPr>
            <a:r>
              <a:rPr lang="en-GB" sz="2400" dirty="0"/>
              <a:t>Also, data from EU-CERT-ICD Multicentre Cohort Study showed a slightly lower mortality (5.6% annual mortality in the ICD group) </a:t>
            </a:r>
            <a:endParaRPr lang="cs-CZ" sz="2400" dirty="0"/>
          </a:p>
        </p:txBody>
      </p:sp>
      <p:sp>
        <p:nvSpPr>
          <p:cNvPr id="4" name="Zástupný text 3">
            <a:extLst>
              <a:ext uri="{FF2B5EF4-FFF2-40B4-BE49-F238E27FC236}">
                <a16:creationId xmlns:a16="http://schemas.microsoft.com/office/drawing/2014/main" id="{DE274039-7BDE-4E14-AC1C-ED93006B3581}"/>
              </a:ext>
            </a:extLst>
          </p:cNvPr>
          <p:cNvSpPr>
            <a:spLocks noGrp="1"/>
          </p:cNvSpPr>
          <p:nvPr>
            <p:ph type="body" sz="quarter" idx="15"/>
          </p:nvPr>
        </p:nvSpPr>
        <p:spPr/>
        <p:txBody>
          <a:bodyPr/>
          <a:lstStyle/>
          <a:p>
            <a:r>
              <a:rPr lang="cs-CZ"/>
              <a:t>Sabbag A. </a:t>
            </a:r>
            <a:r>
              <a:rPr lang="en-GB"/>
              <a:t>Israeli ICD Registry. Heart Rhythm. 2015 Dec;12(12):2426-33.</a:t>
            </a:r>
            <a:r>
              <a:rPr lang="cs-CZ"/>
              <a:t>                    </a:t>
            </a:r>
            <a:r>
              <a:rPr lang="en-GB"/>
              <a:t> doi: 10.1016/j.hrthm.2015.08.020</a:t>
            </a:r>
            <a:endParaRPr lang="cs-CZ"/>
          </a:p>
          <a:p>
            <a:r>
              <a:rPr lang="cs-CZ"/>
              <a:t>Zabel M. </a:t>
            </a:r>
            <a:r>
              <a:rPr lang="en-GB"/>
              <a:t>Eur Heart J 2020:41:3437-3447. doi:10.1093/eurheartj/ehaa226.</a:t>
            </a:r>
            <a:endParaRPr lang="cs-CZ"/>
          </a:p>
          <a:p>
            <a:endParaRPr lang="cs-CZ"/>
          </a:p>
          <a:p>
            <a:endParaRPr lang="cs-CZ" dirty="0"/>
          </a:p>
        </p:txBody>
      </p:sp>
    </p:spTree>
    <p:extLst>
      <p:ext uri="{BB962C8B-B14F-4D97-AF65-F5344CB8AC3E}">
        <p14:creationId xmlns:p14="http://schemas.microsoft.com/office/powerpoint/2010/main" val="2967949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5C946A-ED73-45E4-B89D-B82646DCA99E}"/>
              </a:ext>
            </a:extLst>
          </p:cNvPr>
          <p:cNvSpPr>
            <a:spLocks noGrp="1"/>
          </p:cNvSpPr>
          <p:nvPr>
            <p:ph type="title"/>
          </p:nvPr>
        </p:nvSpPr>
        <p:spPr/>
        <p:txBody>
          <a:bodyPr>
            <a:normAutofit fontScale="90000"/>
          </a:bodyPr>
          <a:lstStyle/>
          <a:p>
            <a:r>
              <a:rPr lang="cs-CZ"/>
              <a:t>Conclusions</a:t>
            </a:r>
            <a:endParaRPr lang="cs-CZ" dirty="0"/>
          </a:p>
        </p:txBody>
      </p:sp>
      <p:sp>
        <p:nvSpPr>
          <p:cNvPr id="3" name="Zástupný obsah 2">
            <a:extLst>
              <a:ext uri="{FF2B5EF4-FFF2-40B4-BE49-F238E27FC236}">
                <a16:creationId xmlns:a16="http://schemas.microsoft.com/office/drawing/2014/main" id="{D40D8B75-D02C-4385-B4D6-F981D27C367D}"/>
              </a:ext>
            </a:extLst>
          </p:cNvPr>
          <p:cNvSpPr>
            <a:spLocks noGrp="1"/>
          </p:cNvSpPr>
          <p:nvPr>
            <p:ph sz="quarter" idx="14"/>
          </p:nvPr>
        </p:nvSpPr>
        <p:spPr>
          <a:xfrm>
            <a:off x="457200" y="843650"/>
            <a:ext cx="8280000" cy="3609073"/>
          </a:xfrm>
        </p:spPr>
        <p:txBody>
          <a:bodyPr/>
          <a:lstStyle/>
          <a:p>
            <a:pPr lvl="0">
              <a:spcBef>
                <a:spcPts val="1800"/>
              </a:spcBef>
            </a:pPr>
            <a:r>
              <a:rPr lang="en-GB" sz="2200" dirty="0"/>
              <a:t>An analysis of </a:t>
            </a:r>
            <a:r>
              <a:rPr lang="en-GB" sz="2200" b="1" dirty="0"/>
              <a:t>2 681 patients </a:t>
            </a:r>
            <a:r>
              <a:rPr lang="en-GB" sz="2200" dirty="0"/>
              <a:t>hospitalized in a single centre for a first implantation of any type of ICD during one decade (mean follow-up 38.4±29.1 months). </a:t>
            </a:r>
            <a:endParaRPr lang="cs-CZ" sz="2200" dirty="0"/>
          </a:p>
          <a:p>
            <a:pPr lvl="0">
              <a:spcBef>
                <a:spcPts val="1800"/>
              </a:spcBef>
            </a:pPr>
            <a:r>
              <a:rPr lang="en-GB" sz="2200" b="1" dirty="0">
                <a:solidFill>
                  <a:schemeClr val="accent6"/>
                </a:solidFill>
              </a:rPr>
              <a:t>1-year mortality in all patients was 7.8%, a 1-year CV mortality 5.7%; a 3-year mortality in all patients 20.6%, a 3-year CV mortality 14.8%. </a:t>
            </a:r>
            <a:endParaRPr lang="cs-CZ" sz="2200" b="1" dirty="0">
              <a:solidFill>
                <a:schemeClr val="accent6"/>
              </a:solidFill>
            </a:endParaRPr>
          </a:p>
          <a:p>
            <a:pPr lvl="0">
              <a:spcBef>
                <a:spcPts val="1800"/>
              </a:spcBef>
            </a:pPr>
            <a:r>
              <a:rPr lang="en-GB" sz="2200" b="1" dirty="0"/>
              <a:t>No mortality difference was found between patients with ischemic or non-ischemic cardiomyopathy and in the device type. </a:t>
            </a:r>
            <a:endParaRPr lang="cs-CZ" sz="2200" b="1" dirty="0"/>
          </a:p>
          <a:p>
            <a:pPr lvl="0">
              <a:spcBef>
                <a:spcPts val="1800"/>
              </a:spcBef>
            </a:pPr>
            <a:r>
              <a:rPr lang="en-GB" sz="2200" b="1" dirty="0">
                <a:solidFill>
                  <a:schemeClr val="accent6"/>
                </a:solidFill>
              </a:rPr>
              <a:t>A higher mortality risk was found in men, patients older than 75 years, diabetics and with atrial fibrillation. </a:t>
            </a:r>
            <a:endParaRPr lang="cs-CZ" sz="2200" b="1" dirty="0">
              <a:solidFill>
                <a:schemeClr val="accent6"/>
              </a:solidFill>
            </a:endParaRPr>
          </a:p>
          <a:p>
            <a:pPr>
              <a:spcBef>
                <a:spcPts val="1800"/>
              </a:spcBef>
            </a:pPr>
            <a:endParaRPr lang="cs-CZ" sz="2200" dirty="0"/>
          </a:p>
        </p:txBody>
      </p:sp>
      <p:sp>
        <p:nvSpPr>
          <p:cNvPr id="7" name="Zástupný symbol pro text 6">
            <a:extLst>
              <a:ext uri="{FF2B5EF4-FFF2-40B4-BE49-F238E27FC236}">
                <a16:creationId xmlns:a16="http://schemas.microsoft.com/office/drawing/2014/main" id="{6DDC5379-9EE5-4A46-8E5E-2227DC374F9E}"/>
              </a:ext>
            </a:extLst>
          </p:cNvPr>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2711647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C0A97E-1171-4952-B16F-3753CC571C0A}"/>
              </a:ext>
            </a:extLst>
          </p:cNvPr>
          <p:cNvSpPr>
            <a:spLocks noGrp="1"/>
          </p:cNvSpPr>
          <p:nvPr>
            <p:ph type="title"/>
          </p:nvPr>
        </p:nvSpPr>
        <p:spPr/>
        <p:txBody>
          <a:bodyPr>
            <a:normAutofit fontScale="90000"/>
          </a:bodyPr>
          <a:lstStyle/>
          <a:p>
            <a:r>
              <a:rPr lang="cs-CZ"/>
              <a:t>Jak dále ?</a:t>
            </a:r>
            <a:endParaRPr lang="cs-CZ" dirty="0"/>
          </a:p>
        </p:txBody>
      </p:sp>
      <p:sp>
        <p:nvSpPr>
          <p:cNvPr id="3" name="Zástupný obsah 2">
            <a:extLst>
              <a:ext uri="{FF2B5EF4-FFF2-40B4-BE49-F238E27FC236}">
                <a16:creationId xmlns:a16="http://schemas.microsoft.com/office/drawing/2014/main" id="{8E0289F7-D038-47C9-81A3-52E38CC2A819}"/>
              </a:ext>
            </a:extLst>
          </p:cNvPr>
          <p:cNvSpPr>
            <a:spLocks noGrp="1"/>
          </p:cNvSpPr>
          <p:nvPr>
            <p:ph sz="quarter" idx="14"/>
          </p:nvPr>
        </p:nvSpPr>
        <p:spPr/>
        <p:txBody>
          <a:bodyPr/>
          <a:lstStyle/>
          <a:p>
            <a:pPr>
              <a:spcBef>
                <a:spcPts val="1800"/>
              </a:spcBef>
            </a:pPr>
            <a:r>
              <a:rPr lang="cs-CZ" sz="2000" dirty="0"/>
              <a:t>Nová guidelines ESC </a:t>
            </a:r>
            <a:r>
              <a:rPr lang="cs-CZ" sz="2000" dirty="0" err="1"/>
              <a:t>SCD</a:t>
            </a:r>
            <a:r>
              <a:rPr lang="cs-CZ" sz="2000" dirty="0"/>
              <a:t> 2022</a:t>
            </a:r>
          </a:p>
          <a:p>
            <a:pPr>
              <a:spcBef>
                <a:spcPts val="1800"/>
              </a:spcBef>
            </a:pPr>
            <a:r>
              <a:rPr lang="cs-CZ" sz="2000" dirty="0"/>
              <a:t>Výsledky projektu PROFID – EU</a:t>
            </a:r>
          </a:p>
          <a:p>
            <a:pPr>
              <a:spcBef>
                <a:spcPts val="1800"/>
              </a:spcBef>
            </a:pPr>
            <a:r>
              <a:rPr lang="cs-CZ" sz="2000" dirty="0"/>
              <a:t>U pacientů nad 75 let je indikace ICD terapie individualizovaná</a:t>
            </a:r>
          </a:p>
          <a:p>
            <a:pPr>
              <a:spcBef>
                <a:spcPts val="1800"/>
              </a:spcBef>
            </a:pPr>
            <a:r>
              <a:rPr lang="cs-CZ" sz="2000" dirty="0" err="1"/>
              <a:t>MR</a:t>
            </a:r>
            <a:r>
              <a:rPr lang="cs-CZ" sz="2000" dirty="0"/>
              <a:t>-LA jako </a:t>
            </a:r>
            <a:r>
              <a:rPr lang="cs-CZ" sz="2000" dirty="0" err="1"/>
              <a:t>stratifikátor</a:t>
            </a:r>
            <a:r>
              <a:rPr lang="cs-CZ" sz="2000" dirty="0"/>
              <a:t> rizika </a:t>
            </a:r>
            <a:r>
              <a:rPr lang="cs-CZ" sz="2000" dirty="0" err="1"/>
              <a:t>NSS</a:t>
            </a:r>
            <a:endParaRPr lang="cs-CZ" sz="2000" dirty="0"/>
          </a:p>
          <a:p>
            <a:pPr>
              <a:spcBef>
                <a:spcPts val="1800"/>
              </a:spcBef>
            </a:pPr>
            <a:r>
              <a:rPr lang="cs-CZ" sz="2000" dirty="0"/>
              <a:t>Stále více pacientů podstoupí kat. ablaci </a:t>
            </a:r>
            <a:r>
              <a:rPr lang="cs-CZ" sz="2000" dirty="0" err="1"/>
              <a:t>KT</a:t>
            </a:r>
            <a:r>
              <a:rPr lang="cs-CZ" sz="2000" dirty="0"/>
              <a:t> x absence více dat, že kat. ablace zejména u </a:t>
            </a:r>
            <a:r>
              <a:rPr lang="cs-CZ" sz="2000" dirty="0" err="1"/>
              <a:t>ICM</a:t>
            </a:r>
            <a:r>
              <a:rPr lang="cs-CZ" sz="2000" dirty="0"/>
              <a:t> je skutečně kurativní metodou</a:t>
            </a:r>
          </a:p>
          <a:p>
            <a:pPr>
              <a:spcBef>
                <a:spcPts val="1800"/>
              </a:spcBef>
            </a:pPr>
            <a:r>
              <a:rPr lang="cs-CZ" sz="2000" dirty="0"/>
              <a:t>Trend k intenzivní monitoraci a stratifikaci pacientů s </a:t>
            </a:r>
            <a:r>
              <a:rPr lang="cs-CZ" sz="2000" dirty="0" err="1"/>
              <a:t>HF-mr</a:t>
            </a:r>
            <a:endParaRPr lang="cs-CZ" sz="2000" dirty="0"/>
          </a:p>
          <a:p>
            <a:pPr>
              <a:spcBef>
                <a:spcPts val="1800"/>
              </a:spcBef>
            </a:pPr>
            <a:r>
              <a:rPr lang="cs-CZ" sz="2000" dirty="0"/>
              <a:t>Úloha </a:t>
            </a:r>
            <a:r>
              <a:rPr lang="cs-CZ" sz="2000" dirty="0" err="1"/>
              <a:t>remote</a:t>
            </a:r>
            <a:r>
              <a:rPr lang="cs-CZ" sz="2000" dirty="0"/>
              <a:t> monitoringu, aplikací, digitální medicíny a AI</a:t>
            </a:r>
          </a:p>
        </p:txBody>
      </p:sp>
      <p:sp>
        <p:nvSpPr>
          <p:cNvPr id="13" name="Zástupný symbol pro text 12">
            <a:extLst>
              <a:ext uri="{FF2B5EF4-FFF2-40B4-BE49-F238E27FC236}">
                <a16:creationId xmlns:a16="http://schemas.microsoft.com/office/drawing/2014/main" id="{45C64478-BAB1-4F6E-9744-01A33B5B7917}"/>
              </a:ext>
            </a:extLst>
          </p:cNvPr>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34722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6A503E-82C5-473C-AD88-6467ED01B632}"/>
              </a:ext>
            </a:extLst>
          </p:cNvPr>
          <p:cNvSpPr>
            <a:spLocks noGrp="1"/>
          </p:cNvSpPr>
          <p:nvPr>
            <p:ph type="title"/>
          </p:nvPr>
        </p:nvSpPr>
        <p:spPr/>
        <p:txBody>
          <a:bodyPr>
            <a:normAutofit fontScale="90000"/>
          </a:bodyPr>
          <a:lstStyle/>
          <a:p>
            <a:r>
              <a:rPr lang="cs-CZ" dirty="0"/>
              <a:t>Děkuji vám za pozornost</a:t>
            </a:r>
          </a:p>
        </p:txBody>
      </p:sp>
      <p:sp>
        <p:nvSpPr>
          <p:cNvPr id="4" name="Zástupný text 3">
            <a:extLst>
              <a:ext uri="{FF2B5EF4-FFF2-40B4-BE49-F238E27FC236}">
                <a16:creationId xmlns:a16="http://schemas.microsoft.com/office/drawing/2014/main" id="{0DF56F64-9CBE-47AA-8989-37C7E0524508}"/>
              </a:ext>
            </a:extLst>
          </p:cNvPr>
          <p:cNvSpPr>
            <a:spLocks noGrp="1"/>
          </p:cNvSpPr>
          <p:nvPr>
            <p:ph type="body" sz="quarter" idx="15"/>
          </p:nvPr>
        </p:nvSpPr>
        <p:spPr/>
        <p:txBody>
          <a:bodyPr/>
          <a:lstStyle/>
          <a:p>
            <a:endParaRPr lang="cs-CZ"/>
          </a:p>
        </p:txBody>
      </p:sp>
      <p:pic>
        <p:nvPicPr>
          <p:cNvPr id="10" name="Zástupný obsah 9">
            <a:extLst>
              <a:ext uri="{FF2B5EF4-FFF2-40B4-BE49-F238E27FC236}">
                <a16:creationId xmlns:a16="http://schemas.microsoft.com/office/drawing/2014/main" id="{CA4F61A9-9E88-46CD-81EE-05BF3ED98B11}"/>
              </a:ext>
            </a:extLst>
          </p:cNvPr>
          <p:cNvPicPr>
            <a:picLocks noGrp="1" noChangeAspect="1"/>
          </p:cNvPicPr>
          <p:nvPr>
            <p:ph sz="quarter" idx="14"/>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 y="1524855"/>
            <a:ext cx="8280400" cy="254781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4101284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VÃ½sledek obrÃ¡zku pro artificial intellig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196"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963" y="2917834"/>
            <a:ext cx="1842912" cy="646248"/>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6014" y="2819180"/>
            <a:ext cx="2048666" cy="900766"/>
          </a:xfrm>
          <a:prstGeom prst="rect">
            <a:avLst/>
          </a:prstGeom>
        </p:spPr>
      </p:pic>
      <p:sp>
        <p:nvSpPr>
          <p:cNvPr id="3" name="Obdélník 2"/>
          <p:cNvSpPr/>
          <p:nvPr/>
        </p:nvSpPr>
        <p:spPr>
          <a:xfrm>
            <a:off x="281875" y="1840780"/>
            <a:ext cx="4572000" cy="800219"/>
          </a:xfrm>
          <a:prstGeom prst="rect">
            <a:avLst/>
          </a:prstGeom>
        </p:spPr>
        <p:txBody>
          <a:bodyPr lIns="68580" tIns="34290" rIns="68580" bIns="34290">
            <a:spAutoFit/>
          </a:bodyPr>
          <a:lstStyle/>
          <a:p>
            <a:pPr algn="ctr">
              <a:spcBef>
                <a:spcPts val="300"/>
              </a:spcBef>
            </a:pPr>
            <a:r>
              <a:rPr lang="cs-CZ" sz="2700" spc="100">
                <a:solidFill>
                  <a:schemeClr val="bg1"/>
                </a:solidFill>
                <a:ea typeface="Roboto Condensed Light" panose="02000000000000000000" pitchFamily="2" charset="0"/>
              </a:rPr>
              <a:t>Děkuji za pozornost</a:t>
            </a:r>
            <a:endParaRPr lang="en-US" sz="2700" spc="100">
              <a:solidFill>
                <a:schemeClr val="bg1"/>
              </a:solidFill>
              <a:ea typeface="Roboto Condensed Light" panose="02000000000000000000" pitchFamily="2" charset="0"/>
            </a:endParaRPr>
          </a:p>
          <a:p>
            <a:pPr algn="ctr">
              <a:spcBef>
                <a:spcPts val="300"/>
              </a:spcBef>
            </a:pPr>
            <a:r>
              <a:rPr lang="cs-CZ" sz="1800" spc="100">
                <a:solidFill>
                  <a:schemeClr val="bg1"/>
                </a:solidFill>
                <a:ea typeface="Roboto Condensed Light" panose="02000000000000000000" pitchFamily="2" charset="0"/>
              </a:rPr>
              <a:t>Fakultní nemocnice Olomouc</a:t>
            </a:r>
            <a:endParaRPr lang="en-US" sz="1800" spc="100">
              <a:solidFill>
                <a:schemeClr val="bg1"/>
              </a:solidFill>
              <a:ea typeface="Roboto Condensed Light" panose="02000000000000000000" pitchFamily="2" charset="0"/>
            </a:endParaRPr>
          </a:p>
        </p:txBody>
      </p:sp>
    </p:spTree>
    <p:extLst>
      <p:ext uri="{BB962C8B-B14F-4D97-AF65-F5344CB8AC3E}">
        <p14:creationId xmlns:p14="http://schemas.microsoft.com/office/powerpoint/2010/main" val="3503542617"/>
      </p:ext>
    </p:extLst>
  </p:cSld>
  <p:clrMapOvr>
    <a:masterClrMapping/>
  </p:clrMapOvr>
  <p:transition spd="slow">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47D602-7A15-4C7D-BE23-D6973401FBBA}"/>
              </a:ext>
            </a:extLst>
          </p:cNvPr>
          <p:cNvSpPr>
            <a:spLocks noGrp="1"/>
          </p:cNvSpPr>
          <p:nvPr>
            <p:ph type="title"/>
          </p:nvPr>
        </p:nvSpPr>
        <p:spPr/>
        <p:txBody>
          <a:bodyPr/>
          <a:lstStyle/>
          <a:p>
            <a:r>
              <a:rPr lang="cs-CZ" dirty="0"/>
              <a:t>I: ICD terapie ČR</a:t>
            </a:r>
          </a:p>
        </p:txBody>
      </p:sp>
    </p:spTree>
    <p:extLst>
      <p:ext uri="{BB962C8B-B14F-4D97-AF65-F5344CB8AC3E}">
        <p14:creationId xmlns:p14="http://schemas.microsoft.com/office/powerpoint/2010/main" val="1432348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2"/>
          <p:cNvGraphicFramePr>
            <a:graphicFrameLocks noGrp="1" noChangeAspect="1"/>
          </p:cNvGraphicFramePr>
          <p:nvPr>
            <p:extLst>
              <p:ext uri="{D42A27DB-BD31-4B8C-83A1-F6EECF244321}">
                <p14:modId xmlns:p14="http://schemas.microsoft.com/office/powerpoint/2010/main" val="3463357414"/>
              </p:ext>
            </p:extLst>
          </p:nvPr>
        </p:nvGraphicFramePr>
        <p:xfrm>
          <a:off x="887702" y="974473"/>
          <a:ext cx="6409639" cy="3515968"/>
        </p:xfrm>
        <a:graphic>
          <a:graphicData uri="http://schemas.openxmlformats.org/drawingml/2006/chart">
            <c:chart xmlns:c="http://schemas.openxmlformats.org/drawingml/2006/chart" xmlns:r="http://schemas.openxmlformats.org/officeDocument/2006/relationships" r:id="rId2"/>
          </a:graphicData>
        </a:graphic>
      </p:graphicFrame>
      <p:sp>
        <p:nvSpPr>
          <p:cNvPr id="7170" name="Nadpis 3"/>
          <p:cNvSpPr>
            <a:spLocks noGrp="1"/>
          </p:cNvSpPr>
          <p:nvPr>
            <p:ph type="title"/>
          </p:nvPr>
        </p:nvSpPr>
        <p:spPr/>
        <p:txBody>
          <a:bodyPr>
            <a:normAutofit fontScale="90000"/>
          </a:bodyPr>
          <a:lstStyle/>
          <a:p>
            <a:r>
              <a:rPr lang="cs-CZ" altLang="cs-CZ"/>
              <a:t>ICD: 2009 - 2020</a:t>
            </a:r>
            <a:endParaRPr lang="en-US" altLang="cs-CZ" dirty="0"/>
          </a:p>
        </p:txBody>
      </p:sp>
      <p:sp>
        <p:nvSpPr>
          <p:cNvPr id="6" name="Zástupný symbol pro text 5">
            <a:extLst>
              <a:ext uri="{FF2B5EF4-FFF2-40B4-BE49-F238E27FC236}">
                <a16:creationId xmlns:a16="http://schemas.microsoft.com/office/drawing/2014/main" id="{0EFE5731-BADE-45CF-B19C-7182AF192224}"/>
              </a:ext>
            </a:extLst>
          </p:cNvPr>
          <p:cNvSpPr>
            <a:spLocks noGrp="1"/>
          </p:cNvSpPr>
          <p:nvPr>
            <p:ph type="body" sz="quarter" idx="15"/>
          </p:nvPr>
        </p:nvSpPr>
        <p:spPr/>
        <p:txBody>
          <a:bodyPr/>
          <a:lstStyle/>
          <a:p>
            <a:r>
              <a:rPr lang="cs-CZ"/>
              <a:t>Zdroj: Registr ICD ČASR</a:t>
            </a:r>
            <a:endParaRPr lang="cs-CZ" dirty="0"/>
          </a:p>
        </p:txBody>
      </p:sp>
      <p:sp>
        <p:nvSpPr>
          <p:cNvPr id="10" name="Text Box 8"/>
          <p:cNvSpPr txBox="1">
            <a:spLocks noChangeArrowheads="1"/>
          </p:cNvSpPr>
          <p:nvPr/>
        </p:nvSpPr>
        <p:spPr bwMode="auto">
          <a:xfrm rot="16200000">
            <a:off x="-730005" y="2614226"/>
            <a:ext cx="23360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lgn="ctr" eaLnBrk="1" hangingPunct="1">
              <a:spcBef>
                <a:spcPct val="50000"/>
              </a:spcBef>
              <a:buFontTx/>
              <a:buNone/>
            </a:pPr>
            <a:r>
              <a:rPr lang="en-US" altLang="cs-CZ" sz="1200" dirty="0"/>
              <a:t>P</a:t>
            </a:r>
            <a:r>
              <a:rPr lang="cs-CZ" altLang="cs-CZ" sz="1200" dirty="0" err="1"/>
              <a:t>očet</a:t>
            </a:r>
            <a:r>
              <a:rPr lang="cs-CZ" altLang="cs-CZ" sz="1200" dirty="0"/>
              <a:t> výkonů</a:t>
            </a:r>
          </a:p>
        </p:txBody>
      </p:sp>
      <p:sp>
        <p:nvSpPr>
          <p:cNvPr id="13" name="Rectangle 7"/>
          <p:cNvSpPr>
            <a:spLocks noChangeArrowheads="1"/>
          </p:cNvSpPr>
          <p:nvPr/>
        </p:nvSpPr>
        <p:spPr bwMode="auto">
          <a:xfrm>
            <a:off x="3711468" y="4442825"/>
            <a:ext cx="17107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eaLnBrk="1" hangingPunct="1">
              <a:spcBef>
                <a:spcPct val="0"/>
              </a:spcBef>
              <a:buFontTx/>
              <a:buNone/>
            </a:pPr>
            <a:r>
              <a:rPr lang="en-US" altLang="cs-CZ" sz="1200" dirty="0" err="1">
                <a:solidFill>
                  <a:schemeClr val="tx2"/>
                </a:solidFill>
              </a:rPr>
              <a:t>Rok</a:t>
            </a:r>
            <a:r>
              <a:rPr lang="cs-CZ" altLang="cs-CZ" sz="1200" dirty="0">
                <a:solidFill>
                  <a:schemeClr val="tx2"/>
                </a:solidFill>
              </a:rPr>
              <a:t> provedení výkonu</a:t>
            </a:r>
          </a:p>
        </p:txBody>
      </p:sp>
      <p:sp>
        <p:nvSpPr>
          <p:cNvPr id="8" name="TextBox 18"/>
          <p:cNvSpPr txBox="1">
            <a:spLocks noChangeArrowheads="1"/>
          </p:cNvSpPr>
          <p:nvPr/>
        </p:nvSpPr>
        <p:spPr bwMode="auto">
          <a:xfrm>
            <a:off x="6668297" y="4375954"/>
            <a:ext cx="241284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eaLnBrk="1" hangingPunct="1">
              <a:spcBef>
                <a:spcPct val="0"/>
              </a:spcBef>
              <a:buFontTx/>
              <a:buNone/>
            </a:pPr>
            <a:r>
              <a:rPr lang="cs-CZ" altLang="cs-CZ" sz="1050" i="1" dirty="0"/>
              <a:t>Báze: výkony s ICD 2020 (</a:t>
            </a:r>
            <a:r>
              <a:rPr lang="cs-CZ" altLang="cs-CZ" sz="1050" dirty="0"/>
              <a:t>N = 4 326</a:t>
            </a:r>
            <a:r>
              <a:rPr lang="cs-CZ" altLang="cs-CZ" sz="1050" i="1" dirty="0"/>
              <a:t>)</a:t>
            </a:r>
            <a:endParaRPr lang="cs-CZ" altLang="cs-CZ" sz="1050" dirty="0"/>
          </a:p>
        </p:txBody>
      </p:sp>
      <p:cxnSp>
        <p:nvCxnSpPr>
          <p:cNvPr id="5" name="Přímá spojnice se šipkou 4">
            <a:extLst>
              <a:ext uri="{FF2B5EF4-FFF2-40B4-BE49-F238E27FC236}">
                <a16:creationId xmlns:a16="http://schemas.microsoft.com/office/drawing/2014/main" id="{76546480-D31E-4713-AADD-1319BB9B8896}"/>
              </a:ext>
            </a:extLst>
          </p:cNvPr>
          <p:cNvCxnSpPr/>
          <p:nvPr/>
        </p:nvCxnSpPr>
        <p:spPr>
          <a:xfrm>
            <a:off x="6494242" y="834409"/>
            <a:ext cx="1107959" cy="280225"/>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20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296289"/>
            <a:ext cx="8280000" cy="457200"/>
          </a:xfrm>
        </p:spPr>
        <p:txBody>
          <a:bodyPr>
            <a:normAutofit fontScale="90000"/>
          </a:bodyPr>
          <a:lstStyle/>
          <a:p>
            <a:r>
              <a:rPr lang="cs-CZ" altLang="cs-CZ"/>
              <a:t>Aktivita center v roce 2020</a:t>
            </a:r>
            <a:endParaRPr lang="en-US" altLang="cs-CZ" dirty="0"/>
          </a:p>
        </p:txBody>
      </p:sp>
      <p:sp>
        <p:nvSpPr>
          <p:cNvPr id="4" name="Zástupný symbol pro text 3">
            <a:extLst>
              <a:ext uri="{FF2B5EF4-FFF2-40B4-BE49-F238E27FC236}">
                <a16:creationId xmlns:a16="http://schemas.microsoft.com/office/drawing/2014/main" id="{67E0545B-B911-4593-97F3-891519D30C40}"/>
              </a:ext>
            </a:extLst>
          </p:cNvPr>
          <p:cNvSpPr>
            <a:spLocks noGrp="1"/>
          </p:cNvSpPr>
          <p:nvPr>
            <p:ph type="body" sz="quarter" idx="15"/>
          </p:nvPr>
        </p:nvSpPr>
        <p:spPr/>
        <p:txBody>
          <a:bodyPr/>
          <a:lstStyle/>
          <a:p>
            <a:r>
              <a:rPr lang="cs-CZ" altLang="cs-CZ"/>
              <a:t>Báze: </a:t>
            </a:r>
            <a:r>
              <a:rPr lang="pl-PL" altLang="cs-CZ"/>
              <a:t>všechny záznamy 2020 (N = 4 388)</a:t>
            </a:r>
          </a:p>
          <a:p>
            <a:r>
              <a:rPr lang="cs-CZ" altLang="cs-CZ"/>
              <a:t>Národní kardiologický registr KARDIO-ICD </a:t>
            </a:r>
            <a:endParaRPr lang="cs-CZ" altLang="cs-CZ" dirty="0"/>
          </a:p>
        </p:txBody>
      </p:sp>
      <p:graphicFrame>
        <p:nvGraphicFramePr>
          <p:cNvPr id="82044" name="Group 124"/>
          <p:cNvGraphicFramePr>
            <a:graphicFrameLocks noGrp="1"/>
          </p:cNvGraphicFramePr>
          <p:nvPr>
            <p:extLst>
              <p:ext uri="{D42A27DB-BD31-4B8C-83A1-F6EECF244321}">
                <p14:modId xmlns:p14="http://schemas.microsoft.com/office/powerpoint/2010/main" val="3304774434"/>
              </p:ext>
            </p:extLst>
          </p:nvPr>
        </p:nvGraphicFramePr>
        <p:xfrm>
          <a:off x="835819" y="779239"/>
          <a:ext cx="3036085" cy="3825388"/>
        </p:xfrm>
        <a:graphic>
          <a:graphicData uri="http://schemas.openxmlformats.org/drawingml/2006/table">
            <a:tbl>
              <a:tblPr>
                <a:effectLst>
                  <a:outerShdw blurRad="50800" dist="38100" dir="2700000" algn="tl" rotWithShape="0">
                    <a:prstClr val="black">
                      <a:alpha val="40000"/>
                    </a:prstClr>
                  </a:outerShdw>
                </a:effectLst>
              </a:tblPr>
              <a:tblGrid>
                <a:gridCol w="2245432">
                  <a:extLst>
                    <a:ext uri="{9D8B030D-6E8A-4147-A177-3AD203B41FA5}">
                      <a16:colId xmlns:a16="http://schemas.microsoft.com/office/drawing/2014/main" val="20000"/>
                    </a:ext>
                  </a:extLst>
                </a:gridCol>
                <a:gridCol w="790653">
                  <a:extLst>
                    <a:ext uri="{9D8B030D-6E8A-4147-A177-3AD203B41FA5}">
                      <a16:colId xmlns:a16="http://schemas.microsoft.com/office/drawing/2014/main" val="20001"/>
                    </a:ext>
                  </a:extLst>
                </a:gridCol>
              </a:tblGrid>
              <a:tr h="410588">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cs-CZ" sz="900" b="1" i="0" u="none" strike="noStrike" cap="none" normalizeH="0" baseline="0" dirty="0">
                          <a:ln>
                            <a:noFill/>
                          </a:ln>
                          <a:solidFill>
                            <a:schemeClr val="tx1"/>
                          </a:solidFill>
                          <a:effectLst/>
                          <a:latin typeface="Arial" charset="0"/>
                          <a:cs typeface="Arial" charset="0"/>
                        </a:rPr>
                        <a:t>N = 4 388</a:t>
                      </a:r>
                      <a:endParaRPr kumimoji="0" lang="cs-CZ" sz="1500" b="1" i="0" u="none" strike="noStrike" cap="none" normalizeH="0" baseline="0" dirty="0">
                        <a:ln>
                          <a:noFill/>
                        </a:ln>
                        <a:solidFill>
                          <a:schemeClr val="tx1"/>
                        </a:solidFill>
                        <a:effectLst/>
                        <a:latin typeface="Arial" charset="0"/>
                        <a:cs typeface="Arial" charset="0"/>
                      </a:endParaRPr>
                    </a:p>
                  </a:txBody>
                  <a:tcPr marL="68576" marR="68576" marT="34296" marB="3429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alpha val="50195"/>
                      </a:srgbClr>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cs-CZ" sz="800" b="1" i="0" u="none" strike="noStrike" cap="none" normalizeH="0" baseline="0" dirty="0">
                          <a:ln>
                            <a:noFill/>
                          </a:ln>
                          <a:solidFill>
                            <a:schemeClr val="tx1"/>
                          </a:solidFill>
                          <a:effectLst/>
                          <a:latin typeface="Arial" charset="0"/>
                          <a:cs typeface="Arial" charset="0"/>
                        </a:rPr>
                        <a:t>Záznamy o výkonech</a:t>
                      </a:r>
                      <a:endParaRPr kumimoji="0" lang="cs-CZ" sz="1400" b="1" i="0" u="none" strike="noStrike" cap="none" normalizeH="0" baseline="0" dirty="0">
                        <a:ln>
                          <a:noFill/>
                        </a:ln>
                        <a:solidFill>
                          <a:schemeClr val="tx1"/>
                        </a:solidFill>
                        <a:effectLst/>
                        <a:latin typeface="Arial" charset="0"/>
                        <a:cs typeface="Arial" charset="0"/>
                      </a:endParaRPr>
                    </a:p>
                  </a:txBody>
                  <a:tcPr marL="68576" marR="68576" marT="34296" marB="34296"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alpha val="50195"/>
                      </a:srgbClr>
                    </a:solidFill>
                  </a:tcPr>
                </a:tc>
                <a:extLst>
                  <a:ext uri="{0D108BD9-81ED-4DB2-BD59-A6C34878D82A}">
                    <a16:rowId xmlns:a16="http://schemas.microsoft.com/office/drawing/2014/main" val="10000"/>
                  </a:ext>
                </a:extLst>
              </a:tr>
              <a:tr h="151997">
                <a:tc>
                  <a:txBody>
                    <a:bodyPr/>
                    <a:lstStyle/>
                    <a:p>
                      <a:pPr marL="0" algn="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FN Olomouc - I. interní klinika - kardiologická</a:t>
                      </a:r>
                    </a:p>
                  </a:txBody>
                  <a:tcPr marL="5715" marR="5715" marT="5715" marB="0" anchor="ctr">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algn="ct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628</a:t>
                      </a:r>
                    </a:p>
                  </a:txBody>
                  <a:tcPr marL="5715" marR="5715" marT="5715" marB="0" anchor="ctr">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51997">
                <a:tc>
                  <a:txBody>
                    <a:bodyPr/>
                    <a:lstStyle/>
                    <a:p>
                      <a:pPr marL="0" algn="r" defTabSz="914400" rtl="0" eaLnBrk="1" fontAlgn="t" latinLnBrk="0" hangingPunct="1"/>
                      <a:r>
                        <a:rPr lang="pl-PL" sz="800" b="0" i="0" u="none" strike="noStrike" kern="1200" dirty="0">
                          <a:solidFill>
                            <a:srgbClr val="000000"/>
                          </a:solidFill>
                          <a:effectLst/>
                          <a:latin typeface="Arial" panose="020B0604020202020204" pitchFamily="34" charset="0"/>
                          <a:ea typeface="+mn-ea"/>
                          <a:cs typeface="+mn-cs"/>
                        </a:rPr>
                        <a:t>Nemocnice Na Homolce - Kardiologické odd.</a:t>
                      </a:r>
                    </a:p>
                  </a:txBody>
                  <a:tcPr marL="5715" marR="5715" marT="5715" marB="0" anchor="ctr">
                    <a:lnL>
                      <a:noFill/>
                    </a:lnL>
                    <a:lnR>
                      <a:noFill/>
                    </a:lnR>
                    <a:lnT>
                      <a:noFill/>
                    </a:lnT>
                    <a:lnB>
                      <a:noFill/>
                    </a:lnB>
                    <a:lnTlToBr>
                      <a:noFill/>
                    </a:lnTlToBr>
                    <a:lnBlToTr>
                      <a:noFill/>
                    </a:lnBlToTr>
                    <a:noFill/>
                  </a:tcPr>
                </a:tc>
                <a:tc>
                  <a:txBody>
                    <a:bodyPr/>
                    <a:lstStyle/>
                    <a:p>
                      <a:pPr marL="0" algn="ct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464</a:t>
                      </a:r>
                    </a:p>
                  </a:txBody>
                  <a:tcPr marL="5715" marR="5715" marT="571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51997">
                <a:tc>
                  <a:txBody>
                    <a:bodyPr/>
                    <a:lstStyle/>
                    <a:p>
                      <a:pPr marL="0" algn="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IKEM Praha - Kardiologická klinika</a:t>
                      </a:r>
                    </a:p>
                  </a:txBody>
                  <a:tcPr marL="5715" marR="5715" marT="5715" marB="0" anchor="ctr">
                    <a:lnL>
                      <a:noFill/>
                    </a:lnL>
                    <a:lnR>
                      <a:noFill/>
                    </a:lnR>
                    <a:lnT>
                      <a:noFill/>
                    </a:lnT>
                    <a:lnB>
                      <a:noFill/>
                    </a:lnB>
                    <a:lnTlToBr>
                      <a:noFill/>
                    </a:lnTlToBr>
                    <a:lnBlToTr>
                      <a:noFill/>
                    </a:lnBlToTr>
                    <a:noFill/>
                  </a:tcPr>
                </a:tc>
                <a:tc>
                  <a:txBody>
                    <a:bodyPr/>
                    <a:lstStyle/>
                    <a:p>
                      <a:pPr marL="0" algn="ct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435</a:t>
                      </a:r>
                    </a:p>
                  </a:txBody>
                  <a:tcPr marL="5715" marR="5715" marT="571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51997">
                <a:tc>
                  <a:txBody>
                    <a:bodyPr/>
                    <a:lstStyle/>
                    <a:p>
                      <a:pPr marL="0" algn="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Třinec - Podlesí - kardiocentrum</a:t>
                      </a:r>
                    </a:p>
                  </a:txBody>
                  <a:tcPr marL="5715" marR="5715" marT="5715" marB="0" anchor="ctr">
                    <a:lnL>
                      <a:noFill/>
                    </a:lnL>
                    <a:lnR>
                      <a:noFill/>
                    </a:lnR>
                    <a:lnT>
                      <a:noFill/>
                    </a:lnT>
                    <a:lnB>
                      <a:noFill/>
                    </a:lnB>
                    <a:lnTlToBr>
                      <a:noFill/>
                    </a:lnTlToBr>
                    <a:lnBlToTr>
                      <a:noFill/>
                    </a:lnBlToTr>
                    <a:noFill/>
                  </a:tcPr>
                </a:tc>
                <a:tc>
                  <a:txBody>
                    <a:bodyPr/>
                    <a:lstStyle/>
                    <a:p>
                      <a:pPr marL="0" algn="ct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272</a:t>
                      </a:r>
                    </a:p>
                  </a:txBody>
                  <a:tcPr marL="5715" marR="5715" marT="571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151997">
                <a:tc>
                  <a:txBody>
                    <a:bodyPr/>
                    <a:lstStyle/>
                    <a:p>
                      <a:pPr marL="0" algn="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Nemocnice České Budějovice – </a:t>
                      </a:r>
                      <a:r>
                        <a:rPr lang="cs-CZ" sz="800" b="0" i="0" u="none" strike="noStrike" kern="1200" dirty="0" err="1">
                          <a:solidFill>
                            <a:srgbClr val="000000"/>
                          </a:solidFill>
                          <a:effectLst/>
                          <a:latin typeface="Arial" panose="020B0604020202020204" pitchFamily="34" charset="0"/>
                          <a:ea typeface="+mn-ea"/>
                          <a:cs typeface="+mn-cs"/>
                        </a:rPr>
                        <a:t>kardiocen</a:t>
                      </a:r>
                      <a:r>
                        <a:rPr lang="cs-CZ" sz="800" b="0" i="0" u="none" strike="noStrike" kern="1200" dirty="0">
                          <a:solidFill>
                            <a:srgbClr val="000000"/>
                          </a:solidFill>
                          <a:effectLst/>
                          <a:latin typeface="Arial" panose="020B0604020202020204" pitchFamily="34" charset="0"/>
                          <a:ea typeface="+mn-ea"/>
                          <a:cs typeface="+mn-cs"/>
                        </a:rPr>
                        <a:t>.</a:t>
                      </a:r>
                    </a:p>
                  </a:txBody>
                  <a:tcPr marL="5715" marR="5715" marT="5715" marB="0" anchor="ctr">
                    <a:lnL>
                      <a:noFill/>
                    </a:lnL>
                    <a:lnR>
                      <a:noFill/>
                    </a:lnR>
                    <a:lnT>
                      <a:noFill/>
                    </a:lnT>
                    <a:lnB>
                      <a:noFill/>
                    </a:lnB>
                    <a:lnTlToBr>
                      <a:noFill/>
                    </a:lnTlToBr>
                    <a:lnBlToTr>
                      <a:noFill/>
                    </a:lnBlToTr>
                    <a:noFill/>
                  </a:tcPr>
                </a:tc>
                <a:tc>
                  <a:txBody>
                    <a:bodyPr/>
                    <a:lstStyle/>
                    <a:p>
                      <a:pPr marL="0" algn="ct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228</a:t>
                      </a:r>
                    </a:p>
                  </a:txBody>
                  <a:tcPr marL="5715" marR="5715" marT="571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151997">
                <a:tc>
                  <a:txBody>
                    <a:bodyPr/>
                    <a:lstStyle/>
                    <a:p>
                      <a:pPr marL="0" algn="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FNUSA Brno - Kardiologická klinika</a:t>
                      </a:r>
                    </a:p>
                  </a:txBody>
                  <a:tcPr marL="5715" marR="5715" marT="5715" marB="0" anchor="ctr">
                    <a:lnL>
                      <a:noFill/>
                    </a:lnL>
                    <a:lnR>
                      <a:noFill/>
                    </a:lnR>
                    <a:lnT>
                      <a:noFill/>
                    </a:lnT>
                    <a:lnB>
                      <a:noFill/>
                    </a:lnB>
                    <a:lnTlToBr>
                      <a:noFill/>
                    </a:lnTlToBr>
                    <a:lnBlToTr>
                      <a:noFill/>
                    </a:lnBlToTr>
                    <a:noFill/>
                  </a:tcPr>
                </a:tc>
                <a:tc>
                  <a:txBody>
                    <a:bodyPr/>
                    <a:lstStyle/>
                    <a:p>
                      <a:pPr marL="0" algn="ct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226</a:t>
                      </a:r>
                    </a:p>
                  </a:txBody>
                  <a:tcPr marL="5715" marR="5715" marT="571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151997">
                <a:tc>
                  <a:txBody>
                    <a:bodyPr/>
                    <a:lstStyle/>
                    <a:p>
                      <a:pPr marL="0" algn="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FN Plzeň - Kardiologické odd.</a:t>
                      </a:r>
                    </a:p>
                  </a:txBody>
                  <a:tcPr marL="5715" marR="5715" marT="5715" marB="0" anchor="ctr">
                    <a:lnL>
                      <a:noFill/>
                    </a:lnL>
                    <a:lnR>
                      <a:noFill/>
                    </a:lnR>
                    <a:lnT>
                      <a:noFill/>
                    </a:lnT>
                    <a:lnB>
                      <a:noFill/>
                    </a:lnB>
                    <a:lnTlToBr>
                      <a:noFill/>
                    </a:lnTlToBr>
                    <a:lnBlToTr>
                      <a:noFill/>
                    </a:lnBlToTr>
                    <a:noFill/>
                  </a:tcPr>
                </a:tc>
                <a:tc>
                  <a:txBody>
                    <a:bodyPr/>
                    <a:lstStyle/>
                    <a:p>
                      <a:pPr marL="0" algn="ct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206</a:t>
                      </a:r>
                    </a:p>
                  </a:txBody>
                  <a:tcPr marL="5715" marR="5715" marT="571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151997">
                <a:tc>
                  <a:txBody>
                    <a:bodyPr/>
                    <a:lstStyle/>
                    <a:p>
                      <a:pPr marL="0" algn="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Liberec - Kardiocentrum</a:t>
                      </a:r>
                    </a:p>
                  </a:txBody>
                  <a:tcPr marL="5715" marR="5715" marT="5715" marB="0" anchor="ctr">
                    <a:lnL>
                      <a:noFill/>
                    </a:lnL>
                    <a:lnR>
                      <a:noFill/>
                    </a:lnR>
                    <a:lnT>
                      <a:noFill/>
                    </a:lnT>
                    <a:lnB>
                      <a:noFill/>
                    </a:lnB>
                    <a:lnTlToBr>
                      <a:noFill/>
                    </a:lnTlToBr>
                    <a:lnBlToTr>
                      <a:noFill/>
                    </a:lnBlToTr>
                    <a:noFill/>
                  </a:tcPr>
                </a:tc>
                <a:tc>
                  <a:txBody>
                    <a:bodyPr/>
                    <a:lstStyle/>
                    <a:p>
                      <a:pPr marL="0" algn="ct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205</a:t>
                      </a:r>
                    </a:p>
                  </a:txBody>
                  <a:tcPr marL="5715" marR="5715" marT="571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151997">
                <a:tc>
                  <a:txBody>
                    <a:bodyPr/>
                    <a:lstStyle/>
                    <a:p>
                      <a:pPr marL="0" algn="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FN Brno - Kardiologická klinika</a:t>
                      </a:r>
                    </a:p>
                  </a:txBody>
                  <a:tcPr marL="5715" marR="5715" marT="5715" marB="0" anchor="ctr">
                    <a:lnL>
                      <a:noFill/>
                    </a:lnL>
                    <a:lnR>
                      <a:noFill/>
                    </a:lnR>
                    <a:lnT>
                      <a:noFill/>
                    </a:lnT>
                    <a:lnB>
                      <a:noFill/>
                    </a:lnB>
                    <a:lnTlToBr>
                      <a:noFill/>
                    </a:lnTlToBr>
                    <a:lnBlToTr>
                      <a:noFill/>
                    </a:lnBlToTr>
                    <a:noFill/>
                  </a:tcPr>
                </a:tc>
                <a:tc>
                  <a:txBody>
                    <a:bodyPr/>
                    <a:lstStyle/>
                    <a:p>
                      <a:pPr marL="0" algn="ct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195</a:t>
                      </a:r>
                    </a:p>
                  </a:txBody>
                  <a:tcPr marL="5715" marR="5715" marT="571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137981">
                <a:tc>
                  <a:txBody>
                    <a:bodyPr/>
                    <a:lstStyle/>
                    <a:p>
                      <a:pPr marL="0" algn="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FNHK - 1. IK</a:t>
                      </a:r>
                    </a:p>
                  </a:txBody>
                  <a:tcPr marL="5715" marR="5715" marT="5715" marB="0" anchor="ctr">
                    <a:lnL>
                      <a:noFill/>
                    </a:lnL>
                    <a:lnR>
                      <a:noFill/>
                    </a:lnR>
                    <a:lnT>
                      <a:noFill/>
                    </a:lnT>
                    <a:lnB>
                      <a:noFill/>
                    </a:lnB>
                    <a:lnTlToBr>
                      <a:noFill/>
                    </a:lnTlToBr>
                    <a:lnBlToTr>
                      <a:noFill/>
                    </a:lnBlToTr>
                    <a:noFill/>
                  </a:tcPr>
                </a:tc>
                <a:tc>
                  <a:txBody>
                    <a:bodyPr/>
                    <a:lstStyle/>
                    <a:p>
                      <a:pPr marL="0" algn="ct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190</a:t>
                      </a:r>
                    </a:p>
                  </a:txBody>
                  <a:tcPr marL="5715" marR="5715" marT="571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151997">
                <a:tc>
                  <a:txBody>
                    <a:bodyPr/>
                    <a:lstStyle/>
                    <a:p>
                      <a:pPr marL="0" algn="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FN Ostrava - Kardiovaskulární odd.</a:t>
                      </a:r>
                    </a:p>
                  </a:txBody>
                  <a:tcPr marL="5715" marR="5715" marT="5715" marB="0" anchor="ctr">
                    <a:lnL>
                      <a:noFill/>
                    </a:lnL>
                    <a:lnR>
                      <a:noFill/>
                    </a:lnR>
                    <a:lnT>
                      <a:noFill/>
                    </a:lnT>
                    <a:lnB>
                      <a:noFill/>
                    </a:lnB>
                    <a:lnTlToBr>
                      <a:noFill/>
                    </a:lnTlToBr>
                    <a:lnBlToTr>
                      <a:noFill/>
                    </a:lnBlToTr>
                    <a:noFill/>
                  </a:tcPr>
                </a:tc>
                <a:tc>
                  <a:txBody>
                    <a:bodyPr/>
                    <a:lstStyle/>
                    <a:p>
                      <a:pPr marL="0" algn="ct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181</a:t>
                      </a:r>
                    </a:p>
                  </a:txBody>
                  <a:tcPr marL="5715" marR="5715" marT="571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151997">
                <a:tc>
                  <a:txBody>
                    <a:bodyPr/>
                    <a:lstStyle/>
                    <a:p>
                      <a:pPr marL="0" algn="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Kardiologické centrum AGEL a.s.</a:t>
                      </a:r>
                    </a:p>
                  </a:txBody>
                  <a:tcPr marL="5715" marR="5715" marT="5715" marB="0" anchor="ctr">
                    <a:lnL>
                      <a:noFill/>
                    </a:lnL>
                    <a:lnR>
                      <a:noFill/>
                    </a:lnR>
                    <a:lnT>
                      <a:noFill/>
                    </a:lnT>
                    <a:lnB>
                      <a:noFill/>
                    </a:lnB>
                    <a:lnTlToBr>
                      <a:noFill/>
                    </a:lnTlToBr>
                    <a:lnBlToTr>
                      <a:noFill/>
                    </a:lnBlToTr>
                    <a:noFill/>
                  </a:tcPr>
                </a:tc>
                <a:tc>
                  <a:txBody>
                    <a:bodyPr/>
                    <a:lstStyle/>
                    <a:p>
                      <a:pPr marL="0" algn="ct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174</a:t>
                      </a:r>
                    </a:p>
                  </a:txBody>
                  <a:tcPr marL="5715" marR="5715" marT="571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151997">
                <a:tc>
                  <a:txBody>
                    <a:bodyPr/>
                    <a:lstStyle/>
                    <a:p>
                      <a:pPr marL="0" algn="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Karlovy Vary nemocnice - Kardiocentrum</a:t>
                      </a:r>
                    </a:p>
                  </a:txBody>
                  <a:tcPr marL="5715" marR="5715" marT="5715" marB="0" anchor="ctr">
                    <a:lnL>
                      <a:noFill/>
                    </a:lnL>
                    <a:lnR>
                      <a:noFill/>
                    </a:lnR>
                    <a:lnT>
                      <a:noFill/>
                    </a:lnT>
                    <a:lnB>
                      <a:noFill/>
                    </a:lnB>
                    <a:lnTlToBr>
                      <a:noFill/>
                    </a:lnTlToBr>
                    <a:lnBlToTr>
                      <a:noFill/>
                    </a:lnBlToTr>
                    <a:noFill/>
                  </a:tcPr>
                </a:tc>
                <a:tc>
                  <a:txBody>
                    <a:bodyPr/>
                    <a:lstStyle/>
                    <a:p>
                      <a:pPr marL="0" algn="ct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167</a:t>
                      </a:r>
                    </a:p>
                  </a:txBody>
                  <a:tcPr marL="5715" marR="5715" marT="571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13"/>
                  </a:ext>
                </a:extLst>
              </a:tr>
              <a:tr h="151997">
                <a:tc>
                  <a:txBody>
                    <a:bodyPr/>
                    <a:lstStyle/>
                    <a:p>
                      <a:pPr marL="0" algn="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FNKV Praha – </a:t>
                      </a:r>
                      <a:r>
                        <a:rPr lang="cs-CZ" sz="800" b="0" i="0" u="none" strike="noStrike" kern="1200" dirty="0" err="1">
                          <a:solidFill>
                            <a:srgbClr val="000000"/>
                          </a:solidFill>
                          <a:effectLst/>
                          <a:latin typeface="Arial" panose="020B0604020202020204" pitchFamily="34" charset="0"/>
                          <a:ea typeface="+mn-ea"/>
                          <a:cs typeface="+mn-cs"/>
                        </a:rPr>
                        <a:t>III.interní</a:t>
                      </a:r>
                      <a:r>
                        <a:rPr lang="cs-CZ" sz="800" b="0" i="0" u="none" strike="noStrike" kern="1200" dirty="0">
                          <a:solidFill>
                            <a:srgbClr val="000000"/>
                          </a:solidFill>
                          <a:effectLst/>
                          <a:latin typeface="Arial" panose="020B0604020202020204" pitchFamily="34" charset="0"/>
                          <a:ea typeface="+mn-ea"/>
                          <a:cs typeface="+mn-cs"/>
                        </a:rPr>
                        <a:t> - kardiologická k.</a:t>
                      </a:r>
                    </a:p>
                  </a:txBody>
                  <a:tcPr marL="5715" marR="5715" marT="5715" marB="0" anchor="ctr">
                    <a:lnL>
                      <a:noFill/>
                    </a:lnL>
                    <a:lnR>
                      <a:noFill/>
                    </a:lnR>
                    <a:lnT>
                      <a:noFill/>
                    </a:lnT>
                    <a:lnB>
                      <a:noFill/>
                    </a:lnB>
                    <a:lnTlToBr>
                      <a:noFill/>
                    </a:lnTlToBr>
                    <a:lnBlToTr>
                      <a:noFill/>
                    </a:lnBlToTr>
                    <a:noFill/>
                  </a:tcPr>
                </a:tc>
                <a:tc>
                  <a:txBody>
                    <a:bodyPr/>
                    <a:lstStyle/>
                    <a:p>
                      <a:pPr marL="0" algn="ct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160</a:t>
                      </a:r>
                    </a:p>
                  </a:txBody>
                  <a:tcPr marL="5715" marR="5715" marT="571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14"/>
                  </a:ext>
                </a:extLst>
              </a:tr>
              <a:tr h="151997">
                <a:tc>
                  <a:txBody>
                    <a:bodyPr/>
                    <a:lstStyle/>
                    <a:p>
                      <a:pPr marL="0" algn="r" defTabSz="914400" rtl="0" eaLnBrk="1" fontAlgn="t" latinLnBrk="0" hangingPunct="1"/>
                      <a:r>
                        <a:rPr lang="cs-CZ" sz="800" b="0" i="0" u="none" strike="noStrike" kern="1200" dirty="0" err="1">
                          <a:solidFill>
                            <a:srgbClr val="000000"/>
                          </a:solidFill>
                          <a:effectLst/>
                          <a:latin typeface="Arial" panose="020B0604020202020204" pitchFamily="34" charset="0"/>
                          <a:ea typeface="+mn-ea"/>
                          <a:cs typeface="+mn-cs"/>
                        </a:rPr>
                        <a:t>ÚnL</a:t>
                      </a:r>
                      <a:r>
                        <a:rPr lang="cs-CZ" sz="800" b="0" i="0" u="none" strike="noStrike" kern="1200" dirty="0">
                          <a:solidFill>
                            <a:srgbClr val="000000"/>
                          </a:solidFill>
                          <a:effectLst/>
                          <a:latin typeface="Arial" panose="020B0604020202020204" pitchFamily="34" charset="0"/>
                          <a:ea typeface="+mn-ea"/>
                          <a:cs typeface="+mn-cs"/>
                        </a:rPr>
                        <a:t> - Kardiologické odd.</a:t>
                      </a:r>
                    </a:p>
                  </a:txBody>
                  <a:tcPr marL="5715" marR="5715" marT="5715" marB="0" anchor="ctr">
                    <a:lnL>
                      <a:noFill/>
                    </a:lnL>
                    <a:lnR>
                      <a:noFill/>
                    </a:lnR>
                    <a:lnT>
                      <a:noFill/>
                    </a:lnT>
                    <a:lnB>
                      <a:noFill/>
                    </a:lnB>
                    <a:lnTlToBr>
                      <a:noFill/>
                    </a:lnTlToBr>
                    <a:lnBlToTr>
                      <a:noFill/>
                    </a:lnBlToTr>
                    <a:noFill/>
                  </a:tcPr>
                </a:tc>
                <a:tc>
                  <a:txBody>
                    <a:bodyPr/>
                    <a:lstStyle/>
                    <a:p>
                      <a:pPr marL="0" algn="ct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142</a:t>
                      </a:r>
                    </a:p>
                  </a:txBody>
                  <a:tcPr marL="5715" marR="5715" marT="571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15"/>
                  </a:ext>
                </a:extLst>
              </a:tr>
              <a:tr h="151997">
                <a:tc>
                  <a:txBody>
                    <a:bodyPr/>
                    <a:lstStyle/>
                    <a:p>
                      <a:pPr marL="0" algn="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FN Motol - Kardiologické oddělení</a:t>
                      </a:r>
                    </a:p>
                  </a:txBody>
                  <a:tcPr marL="5715" marR="5715" marT="5715" marB="0" anchor="ctr">
                    <a:lnL>
                      <a:noFill/>
                    </a:lnL>
                    <a:lnR>
                      <a:noFill/>
                    </a:lnR>
                    <a:lnT>
                      <a:noFill/>
                    </a:lnT>
                    <a:lnB>
                      <a:noFill/>
                    </a:lnB>
                    <a:lnTlToBr>
                      <a:noFill/>
                    </a:lnTlToBr>
                    <a:lnBlToTr>
                      <a:noFill/>
                    </a:lnBlToTr>
                    <a:noFill/>
                  </a:tcPr>
                </a:tc>
                <a:tc>
                  <a:txBody>
                    <a:bodyPr/>
                    <a:lstStyle/>
                    <a:p>
                      <a:pPr marL="0" algn="ct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128</a:t>
                      </a:r>
                    </a:p>
                  </a:txBody>
                  <a:tcPr marL="5715" marR="5715" marT="571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16"/>
                  </a:ext>
                </a:extLst>
              </a:tr>
              <a:tr h="151997">
                <a:tc>
                  <a:txBody>
                    <a:bodyPr/>
                    <a:lstStyle/>
                    <a:p>
                      <a:pPr marL="0" algn="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VFN Praha - II.IK - Kardiologická klinika</a:t>
                      </a:r>
                    </a:p>
                  </a:txBody>
                  <a:tcPr marL="5715" marR="5715" marT="5715"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algn="ct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121</a:t>
                      </a:r>
                    </a:p>
                  </a:txBody>
                  <a:tcPr marL="5715" marR="5715" marT="5715"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6867471"/>
                  </a:ext>
                </a:extLst>
              </a:tr>
              <a:tr h="151997">
                <a:tc>
                  <a:txBody>
                    <a:bodyPr/>
                    <a:lstStyle/>
                    <a:p>
                      <a:pPr marL="0" algn="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Kardiocentrum Vysočina CZ, a.s.</a:t>
                      </a:r>
                    </a:p>
                  </a:txBody>
                  <a:tcPr marL="5715" marR="5715" marT="5715"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algn="ct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107</a:t>
                      </a:r>
                    </a:p>
                  </a:txBody>
                  <a:tcPr marL="5715" marR="5715" marT="5715"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151997">
                <a:tc>
                  <a:txBody>
                    <a:bodyPr/>
                    <a:lstStyle/>
                    <a:p>
                      <a:pPr marL="0" algn="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Zlín - Kardiologické oddělení</a:t>
                      </a:r>
                    </a:p>
                  </a:txBody>
                  <a:tcPr marL="5715" marR="5715" marT="5715"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algn="ct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98</a:t>
                      </a:r>
                    </a:p>
                  </a:txBody>
                  <a:tcPr marL="5715" marR="5715" marT="5715"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08341293"/>
                  </a:ext>
                </a:extLst>
              </a:tr>
              <a:tr h="151997">
                <a:tc>
                  <a:txBody>
                    <a:bodyPr/>
                    <a:lstStyle/>
                    <a:p>
                      <a:pPr marL="0" algn="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ÚVN - Kardiologické odd.</a:t>
                      </a:r>
                    </a:p>
                  </a:txBody>
                  <a:tcPr marL="5715" marR="5715" marT="5715"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algn="ct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52</a:t>
                      </a:r>
                    </a:p>
                  </a:txBody>
                  <a:tcPr marL="5715" marR="5715" marT="5715" marB="0" anchor="ctr">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2970292"/>
                  </a:ext>
                </a:extLst>
              </a:tr>
              <a:tr h="151997">
                <a:tc>
                  <a:txBody>
                    <a:bodyPr/>
                    <a:lstStyle/>
                    <a:p>
                      <a:pPr marL="0" algn="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FN Motol - Dětské kardiocentrum</a:t>
                      </a:r>
                    </a:p>
                  </a:txBody>
                  <a:tcPr marL="5715" marR="5715" marT="571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914400" rtl="0" eaLnBrk="1" fontAlgn="t" latinLnBrk="0" hangingPunct="1"/>
                      <a:r>
                        <a:rPr lang="cs-CZ" sz="800" b="0" i="0" u="none" strike="noStrike" kern="1200" dirty="0">
                          <a:solidFill>
                            <a:srgbClr val="000000"/>
                          </a:solidFill>
                          <a:effectLst/>
                          <a:latin typeface="Arial" panose="020B0604020202020204" pitchFamily="34" charset="0"/>
                          <a:ea typeface="+mn-ea"/>
                          <a:cs typeface="+mn-cs"/>
                        </a:rPr>
                        <a:t>9</a:t>
                      </a:r>
                    </a:p>
                  </a:txBody>
                  <a:tcPr marL="5715" marR="5715" marT="571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36879">
                <a:tc>
                  <a:txBody>
                    <a:bodyPr/>
                    <a:lstStyle/>
                    <a:p>
                      <a:pPr algn="r" fontAlgn="t"/>
                      <a:r>
                        <a:rPr lang="cs-CZ" sz="800" b="0" i="0" u="none" strike="noStrike" dirty="0">
                          <a:solidFill>
                            <a:srgbClr val="000000"/>
                          </a:solidFill>
                          <a:effectLst/>
                          <a:latin typeface="Arial"/>
                        </a:rPr>
                        <a:t>Celkem</a:t>
                      </a:r>
                      <a:endParaRPr lang="en-US" sz="800" b="0" i="0" u="none" strike="noStrike" dirty="0">
                        <a:solidFill>
                          <a:srgbClr val="000000"/>
                        </a:solidFill>
                        <a:effectLst/>
                        <a:latin typeface="Arial"/>
                      </a:endParaRPr>
                    </a:p>
                  </a:txBody>
                  <a:tcPr marL="7144" marR="7144" marT="714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t"/>
                      <a:r>
                        <a:rPr lang="en-US" sz="800" b="0" i="0" u="none" strike="noStrike" dirty="0">
                          <a:solidFill>
                            <a:srgbClr val="000000"/>
                          </a:solidFill>
                          <a:effectLst/>
                          <a:latin typeface="Arial"/>
                        </a:rPr>
                        <a:t>4 388</a:t>
                      </a:r>
                    </a:p>
                  </a:txBody>
                  <a:tcPr marL="7144" marR="7144" marT="714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sp>
        <p:nvSpPr>
          <p:cNvPr id="18500" name="Line 173"/>
          <p:cNvSpPr>
            <a:spLocks noChangeShapeType="1"/>
          </p:cNvSpPr>
          <p:nvPr/>
        </p:nvSpPr>
        <p:spPr bwMode="auto">
          <a:xfrm>
            <a:off x="835819" y="4706541"/>
            <a:ext cx="1139429"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cap="rnd">
                <a:solidFill>
                  <a:srgbClr val="000000"/>
                </a:solidFill>
                <a:round/>
                <a:headEnd/>
                <a:tailEnd/>
              </a14:hiddenLine>
            </a:ext>
          </a:extLst>
        </p:spPr>
        <p:txBody>
          <a:bodyPr/>
          <a:lstStyle/>
          <a:p>
            <a:endParaRPr lang="en-US" sz="1125"/>
          </a:p>
        </p:txBody>
      </p:sp>
      <p:sp>
        <p:nvSpPr>
          <p:cNvPr id="18501" name="Line 206"/>
          <p:cNvSpPr>
            <a:spLocks noChangeShapeType="1"/>
          </p:cNvSpPr>
          <p:nvPr/>
        </p:nvSpPr>
        <p:spPr bwMode="auto">
          <a:xfrm>
            <a:off x="1975247" y="4536282"/>
            <a:ext cx="0" cy="17026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rnd">
                <a:solidFill>
                  <a:srgbClr val="000000"/>
                </a:solidFill>
                <a:round/>
                <a:headEnd/>
                <a:tailEnd/>
              </a14:hiddenLine>
            </a:ext>
          </a:extLst>
        </p:spPr>
        <p:txBody>
          <a:bodyPr/>
          <a:lstStyle/>
          <a:p>
            <a:endParaRPr lang="en-US" sz="1125"/>
          </a:p>
        </p:txBody>
      </p:sp>
      <p:sp>
        <p:nvSpPr>
          <p:cNvPr id="18502" name="Line 232"/>
          <p:cNvSpPr>
            <a:spLocks noChangeShapeType="1"/>
          </p:cNvSpPr>
          <p:nvPr/>
        </p:nvSpPr>
        <p:spPr bwMode="auto">
          <a:xfrm>
            <a:off x="-307181" y="4354116"/>
            <a:ext cx="0" cy="1857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sz="1125"/>
          </a:p>
        </p:txBody>
      </p:sp>
      <p:sp>
        <p:nvSpPr>
          <p:cNvPr id="18503" name="Line 233"/>
          <p:cNvSpPr>
            <a:spLocks noChangeShapeType="1"/>
          </p:cNvSpPr>
          <p:nvPr/>
        </p:nvSpPr>
        <p:spPr bwMode="auto">
          <a:xfrm>
            <a:off x="1975247" y="4354116"/>
            <a:ext cx="0" cy="1857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sz="1125"/>
          </a:p>
        </p:txBody>
      </p:sp>
      <p:sp>
        <p:nvSpPr>
          <p:cNvPr id="18504" name="Line 234"/>
          <p:cNvSpPr>
            <a:spLocks noChangeShapeType="1"/>
          </p:cNvSpPr>
          <p:nvPr/>
        </p:nvSpPr>
        <p:spPr bwMode="auto">
          <a:xfrm>
            <a:off x="-307181" y="4539854"/>
            <a:ext cx="0" cy="17025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sz="1125"/>
          </a:p>
        </p:txBody>
      </p:sp>
      <p:sp>
        <p:nvSpPr>
          <p:cNvPr id="18505" name="Line 235"/>
          <p:cNvSpPr>
            <a:spLocks noChangeShapeType="1"/>
          </p:cNvSpPr>
          <p:nvPr/>
        </p:nvSpPr>
        <p:spPr bwMode="auto">
          <a:xfrm>
            <a:off x="1975247" y="4539854"/>
            <a:ext cx="0" cy="17025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sz="1125"/>
          </a:p>
        </p:txBody>
      </p:sp>
      <p:sp>
        <p:nvSpPr>
          <p:cNvPr id="18506" name="Line 236"/>
          <p:cNvSpPr>
            <a:spLocks noChangeShapeType="1"/>
          </p:cNvSpPr>
          <p:nvPr/>
        </p:nvSpPr>
        <p:spPr bwMode="auto">
          <a:xfrm>
            <a:off x="-307181" y="4536282"/>
            <a:ext cx="0" cy="17026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sz="1125"/>
          </a:p>
        </p:txBody>
      </p:sp>
      <p:pic>
        <p:nvPicPr>
          <p:cNvPr id="18507"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433" y="70247"/>
            <a:ext cx="770334" cy="89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28" name="Line 157"/>
          <p:cNvSpPr>
            <a:spLocks noChangeShapeType="1"/>
          </p:cNvSpPr>
          <p:nvPr/>
        </p:nvSpPr>
        <p:spPr bwMode="auto">
          <a:xfrm>
            <a:off x="3653163" y="1621437"/>
            <a:ext cx="113942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1125"/>
          </a:p>
        </p:txBody>
      </p:sp>
      <p:grpSp>
        <p:nvGrpSpPr>
          <p:cNvPr id="7" name="Skupina 6">
            <a:extLst>
              <a:ext uri="{FF2B5EF4-FFF2-40B4-BE49-F238E27FC236}">
                <a16:creationId xmlns:a16="http://schemas.microsoft.com/office/drawing/2014/main" id="{1178EC22-32A5-49A3-96EF-343D15151152}"/>
              </a:ext>
            </a:extLst>
          </p:cNvPr>
          <p:cNvGrpSpPr/>
          <p:nvPr/>
        </p:nvGrpSpPr>
        <p:grpSpPr>
          <a:xfrm>
            <a:off x="4050832" y="1359500"/>
            <a:ext cx="3905250" cy="2168627"/>
            <a:chOff x="4050832" y="1359500"/>
            <a:chExt cx="3905250" cy="2168627"/>
          </a:xfrm>
        </p:grpSpPr>
        <p:pic>
          <p:nvPicPr>
            <p:cNvPr id="18511" name="Picture 6" descr="Bez názv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256"/>
            <a:stretch/>
          </p:blipFill>
          <p:spPr bwMode="auto">
            <a:xfrm>
              <a:off x="4050832" y="1359500"/>
              <a:ext cx="3781425" cy="216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12" name="Rectangle 156"/>
            <p:cNvSpPr>
              <a:spLocks noChangeArrowheads="1"/>
            </p:cNvSpPr>
            <p:nvPr/>
          </p:nvSpPr>
          <p:spPr bwMode="auto">
            <a:xfrm>
              <a:off x="4787829" y="2188175"/>
              <a:ext cx="1139428" cy="17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fontAlgn="t">
                <a:spcBef>
                  <a:spcPct val="0"/>
                </a:spcBef>
                <a:buFontTx/>
                <a:buNone/>
              </a:pPr>
              <a:r>
                <a:rPr lang="cs-CZ" altLang="cs-CZ" sz="675" dirty="0">
                  <a:solidFill>
                    <a:srgbClr val="000000"/>
                  </a:solidFill>
                </a:rPr>
                <a:t>VFN Praha</a:t>
              </a:r>
              <a:endParaRPr lang="cs-CZ" altLang="cs-CZ" sz="1350" dirty="0"/>
            </a:p>
          </p:txBody>
        </p:sp>
        <p:sp>
          <p:nvSpPr>
            <p:cNvPr id="18513" name="Rectangle 155"/>
            <p:cNvSpPr>
              <a:spLocks noChangeArrowheads="1"/>
            </p:cNvSpPr>
            <p:nvPr/>
          </p:nvSpPr>
          <p:spPr bwMode="auto">
            <a:xfrm>
              <a:off x="4773541" y="1657156"/>
              <a:ext cx="722707" cy="31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fontAlgn="t">
                <a:spcBef>
                  <a:spcPct val="0"/>
                </a:spcBef>
                <a:buFontTx/>
                <a:buNone/>
              </a:pPr>
              <a:r>
                <a:rPr lang="cs-CZ" altLang="cs-CZ" sz="675" dirty="0" err="1">
                  <a:solidFill>
                    <a:srgbClr val="000000"/>
                  </a:solidFill>
                </a:rPr>
                <a:t>ÚnL</a:t>
              </a:r>
              <a:r>
                <a:rPr lang="cs-CZ" altLang="cs-CZ" sz="675" dirty="0">
                  <a:solidFill>
                    <a:srgbClr val="000000"/>
                  </a:solidFill>
                </a:rPr>
                <a:t> Kardiologické odd.</a:t>
              </a:r>
              <a:endParaRPr lang="cs-CZ" altLang="cs-CZ" sz="1350" dirty="0"/>
            </a:p>
          </p:txBody>
        </p:sp>
        <p:sp>
          <p:nvSpPr>
            <p:cNvPr id="18514" name="Rectangle 154"/>
            <p:cNvSpPr>
              <a:spLocks noChangeArrowheads="1"/>
            </p:cNvSpPr>
            <p:nvPr/>
          </p:nvSpPr>
          <p:spPr bwMode="auto">
            <a:xfrm>
              <a:off x="7188129" y="2397725"/>
              <a:ext cx="76795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algn="ctr" fontAlgn="t">
                <a:spcBef>
                  <a:spcPct val="0"/>
                </a:spcBef>
                <a:buFontTx/>
                <a:buNone/>
              </a:pPr>
              <a:r>
                <a:rPr lang="cs-CZ" altLang="cs-CZ" sz="675" dirty="0">
                  <a:solidFill>
                    <a:srgbClr val="000000"/>
                  </a:solidFill>
                </a:rPr>
                <a:t>Třinec - </a:t>
              </a:r>
              <a:r>
                <a:rPr lang="cs-CZ" altLang="cs-CZ" sz="675" dirty="0" err="1">
                  <a:solidFill>
                    <a:srgbClr val="000000"/>
                  </a:solidFill>
                </a:rPr>
                <a:t>kardiocentrum</a:t>
              </a:r>
              <a:endParaRPr lang="cs-CZ" altLang="cs-CZ" sz="1350" dirty="0"/>
            </a:p>
          </p:txBody>
        </p:sp>
        <p:sp>
          <p:nvSpPr>
            <p:cNvPr id="18515" name="Rectangle 153"/>
            <p:cNvSpPr>
              <a:spLocks noChangeArrowheads="1"/>
            </p:cNvSpPr>
            <p:nvPr/>
          </p:nvSpPr>
          <p:spPr bwMode="auto">
            <a:xfrm>
              <a:off x="4915226" y="2279853"/>
              <a:ext cx="1139428" cy="17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fontAlgn="t">
                <a:spcBef>
                  <a:spcPct val="0"/>
                </a:spcBef>
                <a:buFontTx/>
                <a:buNone/>
              </a:pPr>
              <a:r>
                <a:rPr lang="cs-CZ" altLang="cs-CZ" sz="675" dirty="0" err="1">
                  <a:solidFill>
                    <a:srgbClr val="000000"/>
                  </a:solidFill>
                </a:rPr>
                <a:t>Nem</a:t>
              </a:r>
              <a:r>
                <a:rPr lang="cs-CZ" altLang="cs-CZ" sz="675" dirty="0">
                  <a:solidFill>
                    <a:srgbClr val="000000"/>
                  </a:solidFill>
                </a:rPr>
                <a:t>. Na Homolce </a:t>
              </a:r>
              <a:endParaRPr lang="cs-CZ" altLang="cs-CZ" sz="1350" dirty="0"/>
            </a:p>
          </p:txBody>
        </p:sp>
        <p:sp>
          <p:nvSpPr>
            <p:cNvPr id="18516" name="Rectangle 152"/>
            <p:cNvSpPr>
              <a:spLocks noChangeArrowheads="1"/>
            </p:cNvSpPr>
            <p:nvPr/>
          </p:nvSpPr>
          <p:spPr bwMode="auto">
            <a:xfrm>
              <a:off x="4849741" y="2977559"/>
              <a:ext cx="1139428" cy="17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fontAlgn="t">
                <a:spcBef>
                  <a:spcPct val="0"/>
                </a:spcBef>
                <a:buFontTx/>
                <a:buNone/>
              </a:pPr>
              <a:r>
                <a:rPr lang="cs-CZ" altLang="cs-CZ" sz="675">
                  <a:solidFill>
                    <a:srgbClr val="000000"/>
                  </a:solidFill>
                </a:rPr>
                <a:t>Nemocnice ČB</a:t>
              </a:r>
              <a:endParaRPr lang="cs-CZ" altLang="cs-CZ" sz="1350"/>
            </a:p>
          </p:txBody>
        </p:sp>
        <p:sp>
          <p:nvSpPr>
            <p:cNvPr id="18517" name="Rectangle 151"/>
            <p:cNvSpPr>
              <a:spLocks noChangeArrowheads="1"/>
            </p:cNvSpPr>
            <p:nvPr/>
          </p:nvSpPr>
          <p:spPr bwMode="auto">
            <a:xfrm>
              <a:off x="5287891" y="1535712"/>
              <a:ext cx="766761"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fontAlgn="t">
                <a:spcBef>
                  <a:spcPct val="0"/>
                </a:spcBef>
                <a:buFontTx/>
                <a:buNone/>
              </a:pPr>
              <a:r>
                <a:rPr lang="cs-CZ" altLang="cs-CZ" sz="675" dirty="0">
                  <a:solidFill>
                    <a:srgbClr val="000000"/>
                  </a:solidFill>
                </a:rPr>
                <a:t>Liberec - </a:t>
              </a:r>
              <a:r>
                <a:rPr lang="cs-CZ" altLang="cs-CZ" sz="675" dirty="0" err="1">
                  <a:solidFill>
                    <a:srgbClr val="000000"/>
                  </a:solidFill>
                </a:rPr>
                <a:t>Kardiocentrum</a:t>
              </a:r>
              <a:endParaRPr lang="cs-CZ" altLang="cs-CZ" sz="1350" dirty="0"/>
            </a:p>
          </p:txBody>
        </p:sp>
        <p:sp>
          <p:nvSpPr>
            <p:cNvPr id="18518" name="Rectangle 150"/>
            <p:cNvSpPr>
              <a:spLocks noChangeArrowheads="1"/>
            </p:cNvSpPr>
            <p:nvPr/>
          </p:nvSpPr>
          <p:spPr bwMode="auto">
            <a:xfrm>
              <a:off x="5386713" y="2198891"/>
              <a:ext cx="1139428" cy="17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fontAlgn="t">
                <a:spcBef>
                  <a:spcPct val="0"/>
                </a:spcBef>
                <a:buFontTx/>
                <a:buNone/>
              </a:pPr>
              <a:r>
                <a:rPr lang="cs-CZ" altLang="cs-CZ" sz="675" dirty="0">
                  <a:solidFill>
                    <a:srgbClr val="000000"/>
                  </a:solidFill>
                </a:rPr>
                <a:t>IKEM Praha </a:t>
              </a:r>
              <a:endParaRPr lang="cs-CZ" altLang="cs-CZ" sz="1350" dirty="0"/>
            </a:p>
          </p:txBody>
        </p:sp>
        <p:sp>
          <p:nvSpPr>
            <p:cNvPr id="18519" name="Rectangle 149"/>
            <p:cNvSpPr>
              <a:spLocks noChangeArrowheads="1"/>
            </p:cNvSpPr>
            <p:nvPr/>
          </p:nvSpPr>
          <p:spPr bwMode="auto">
            <a:xfrm>
              <a:off x="6292779" y="2989465"/>
              <a:ext cx="1139428" cy="17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fontAlgn="t">
                <a:spcBef>
                  <a:spcPct val="0"/>
                </a:spcBef>
                <a:buFontTx/>
                <a:buNone/>
              </a:pPr>
              <a:r>
                <a:rPr lang="cs-CZ" altLang="cs-CZ" sz="675">
                  <a:solidFill>
                    <a:srgbClr val="000000"/>
                  </a:solidFill>
                </a:rPr>
                <a:t>FNUSA Brno </a:t>
              </a:r>
              <a:endParaRPr lang="cs-CZ" altLang="cs-CZ" sz="1350"/>
            </a:p>
          </p:txBody>
        </p:sp>
        <p:sp>
          <p:nvSpPr>
            <p:cNvPr id="18520" name="Rectangle 148"/>
            <p:cNvSpPr>
              <a:spLocks noChangeArrowheads="1"/>
            </p:cNvSpPr>
            <p:nvPr/>
          </p:nvSpPr>
          <p:spPr bwMode="auto">
            <a:xfrm>
              <a:off x="5102154" y="1986959"/>
              <a:ext cx="1139428" cy="17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fontAlgn="t">
                <a:spcBef>
                  <a:spcPct val="0"/>
                </a:spcBef>
                <a:buFontTx/>
                <a:buNone/>
              </a:pPr>
              <a:r>
                <a:rPr lang="cs-CZ" altLang="cs-CZ" sz="675" dirty="0">
                  <a:solidFill>
                    <a:srgbClr val="000000"/>
                  </a:solidFill>
                </a:rPr>
                <a:t>FNKV Praha </a:t>
              </a:r>
              <a:endParaRPr lang="cs-CZ" altLang="cs-CZ" sz="1350" dirty="0"/>
            </a:p>
          </p:txBody>
        </p:sp>
        <p:sp>
          <p:nvSpPr>
            <p:cNvPr id="18521" name="Rectangle 147"/>
            <p:cNvSpPr>
              <a:spLocks noChangeArrowheads="1"/>
            </p:cNvSpPr>
            <p:nvPr/>
          </p:nvSpPr>
          <p:spPr bwMode="auto">
            <a:xfrm>
              <a:off x="5877251" y="1860753"/>
              <a:ext cx="1139428" cy="17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fontAlgn="t">
                <a:spcBef>
                  <a:spcPct val="0"/>
                </a:spcBef>
                <a:buFontTx/>
                <a:buNone/>
              </a:pPr>
              <a:r>
                <a:rPr lang="cs-CZ" altLang="cs-CZ" sz="675">
                  <a:solidFill>
                    <a:srgbClr val="000000"/>
                  </a:solidFill>
                </a:rPr>
                <a:t>FNHK </a:t>
              </a:r>
              <a:endParaRPr lang="cs-CZ" altLang="cs-CZ" sz="1350"/>
            </a:p>
          </p:txBody>
        </p:sp>
        <p:sp>
          <p:nvSpPr>
            <p:cNvPr id="18522" name="Rectangle 146"/>
            <p:cNvSpPr>
              <a:spLocks noChangeArrowheads="1"/>
            </p:cNvSpPr>
            <p:nvPr/>
          </p:nvSpPr>
          <p:spPr bwMode="auto">
            <a:xfrm>
              <a:off x="4177038" y="2054825"/>
              <a:ext cx="708422" cy="2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fontAlgn="t">
                <a:spcBef>
                  <a:spcPct val="0"/>
                </a:spcBef>
                <a:buFontTx/>
                <a:buNone/>
              </a:pPr>
              <a:r>
                <a:rPr lang="cs-CZ" altLang="cs-CZ" sz="675" dirty="0">
                  <a:solidFill>
                    <a:srgbClr val="000000"/>
                  </a:solidFill>
                </a:rPr>
                <a:t>Karlovy Vary Nemocnice</a:t>
              </a:r>
              <a:endParaRPr lang="cs-CZ" altLang="cs-CZ" sz="1350" dirty="0"/>
            </a:p>
          </p:txBody>
        </p:sp>
        <p:sp>
          <p:nvSpPr>
            <p:cNvPr id="18523" name="Rectangle 145"/>
            <p:cNvSpPr>
              <a:spLocks noChangeArrowheads="1"/>
            </p:cNvSpPr>
            <p:nvPr/>
          </p:nvSpPr>
          <p:spPr bwMode="auto">
            <a:xfrm>
              <a:off x="6980960" y="2232228"/>
              <a:ext cx="65114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fontAlgn="t">
                <a:spcBef>
                  <a:spcPct val="0"/>
                </a:spcBef>
                <a:buFontTx/>
                <a:buNone/>
              </a:pPr>
              <a:r>
                <a:rPr lang="cs-CZ" altLang="cs-CZ" sz="675" dirty="0">
                  <a:solidFill>
                    <a:srgbClr val="000000"/>
                  </a:solidFill>
                </a:rPr>
                <a:t>FN Ostrava </a:t>
              </a:r>
              <a:endParaRPr lang="cs-CZ" altLang="cs-CZ" sz="1350" dirty="0"/>
            </a:p>
          </p:txBody>
        </p:sp>
        <p:sp>
          <p:nvSpPr>
            <p:cNvPr id="18524" name="Rectangle 144"/>
            <p:cNvSpPr>
              <a:spLocks noChangeArrowheads="1"/>
            </p:cNvSpPr>
            <p:nvPr/>
          </p:nvSpPr>
          <p:spPr bwMode="auto">
            <a:xfrm>
              <a:off x="6610676" y="2440587"/>
              <a:ext cx="1139428" cy="17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fontAlgn="t">
                <a:spcBef>
                  <a:spcPct val="0"/>
                </a:spcBef>
                <a:buFontTx/>
                <a:buNone/>
              </a:pPr>
              <a:r>
                <a:rPr lang="cs-CZ" altLang="cs-CZ" sz="675">
                  <a:solidFill>
                    <a:srgbClr val="000000"/>
                  </a:solidFill>
                </a:rPr>
                <a:t>FN Olomouc </a:t>
              </a:r>
              <a:endParaRPr lang="cs-CZ" altLang="cs-CZ" sz="1350"/>
            </a:p>
          </p:txBody>
        </p:sp>
        <p:sp>
          <p:nvSpPr>
            <p:cNvPr id="18525" name="Rectangle 143"/>
            <p:cNvSpPr>
              <a:spLocks noChangeArrowheads="1"/>
            </p:cNvSpPr>
            <p:nvPr/>
          </p:nvSpPr>
          <p:spPr bwMode="auto">
            <a:xfrm>
              <a:off x="5280747" y="2097687"/>
              <a:ext cx="1139428" cy="17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fontAlgn="t">
                <a:spcBef>
                  <a:spcPct val="0"/>
                </a:spcBef>
                <a:buFontTx/>
                <a:buNone/>
              </a:pPr>
              <a:r>
                <a:rPr lang="cs-CZ" altLang="cs-CZ" sz="675" dirty="0">
                  <a:solidFill>
                    <a:srgbClr val="000000"/>
                  </a:solidFill>
                </a:rPr>
                <a:t>FN Motol </a:t>
              </a:r>
              <a:endParaRPr lang="cs-CZ" altLang="cs-CZ" sz="1350" dirty="0"/>
            </a:p>
          </p:txBody>
        </p:sp>
        <p:sp>
          <p:nvSpPr>
            <p:cNvPr id="18526" name="Rectangle 142"/>
            <p:cNvSpPr>
              <a:spLocks noChangeArrowheads="1"/>
            </p:cNvSpPr>
            <p:nvPr/>
          </p:nvSpPr>
          <p:spPr bwMode="auto">
            <a:xfrm>
              <a:off x="6332069" y="2784678"/>
              <a:ext cx="1139428" cy="17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fontAlgn="t">
                <a:spcBef>
                  <a:spcPct val="0"/>
                </a:spcBef>
                <a:buFontTx/>
                <a:buNone/>
              </a:pPr>
              <a:r>
                <a:rPr lang="cs-CZ" altLang="cs-CZ" sz="675" dirty="0">
                  <a:solidFill>
                    <a:srgbClr val="000000"/>
                  </a:solidFill>
                </a:rPr>
                <a:t>FN Brno </a:t>
              </a:r>
              <a:endParaRPr lang="cs-CZ" altLang="cs-CZ" sz="1350" dirty="0"/>
            </a:p>
          </p:txBody>
        </p:sp>
        <p:sp>
          <p:nvSpPr>
            <p:cNvPr id="18527" name="Rectangle 141"/>
            <p:cNvSpPr>
              <a:spLocks noChangeArrowheads="1"/>
            </p:cNvSpPr>
            <p:nvPr/>
          </p:nvSpPr>
          <p:spPr bwMode="auto">
            <a:xfrm>
              <a:off x="5972501" y="2275090"/>
              <a:ext cx="1139428" cy="17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fontAlgn="t">
                <a:spcBef>
                  <a:spcPct val="0"/>
                </a:spcBef>
                <a:buFontTx/>
                <a:buNone/>
              </a:pPr>
              <a:r>
                <a:rPr lang="cs-CZ" altLang="cs-CZ" sz="675">
                  <a:solidFill>
                    <a:srgbClr val="000000"/>
                  </a:solidFill>
                </a:rPr>
                <a:t>Kardiologické centrum AGEL, s.r.o.</a:t>
              </a:r>
            </a:p>
          </p:txBody>
        </p:sp>
        <p:sp>
          <p:nvSpPr>
            <p:cNvPr id="18530" name="Line 175"/>
            <p:cNvSpPr>
              <a:spLocks noChangeShapeType="1"/>
            </p:cNvSpPr>
            <p:nvPr/>
          </p:nvSpPr>
          <p:spPr bwMode="auto">
            <a:xfrm>
              <a:off x="4792591" y="1621437"/>
              <a:ext cx="0" cy="17025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rnd">
                  <a:solidFill>
                    <a:srgbClr val="000000"/>
                  </a:solidFill>
                  <a:round/>
                  <a:headEnd/>
                  <a:tailEnd/>
                </a14:hiddenLine>
              </a:ext>
            </a:extLst>
          </p:spPr>
          <p:txBody>
            <a:bodyPr/>
            <a:lstStyle/>
            <a:p>
              <a:endParaRPr lang="en-US" sz="1125"/>
            </a:p>
          </p:txBody>
        </p:sp>
        <p:sp>
          <p:nvSpPr>
            <p:cNvPr id="18531" name="Line 178"/>
            <p:cNvSpPr>
              <a:spLocks noChangeShapeType="1"/>
            </p:cNvSpPr>
            <p:nvPr/>
          </p:nvSpPr>
          <p:spPr bwMode="auto">
            <a:xfrm>
              <a:off x="4792591" y="1791697"/>
              <a:ext cx="0" cy="17025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sz="1125"/>
            </a:p>
          </p:txBody>
        </p:sp>
        <p:sp>
          <p:nvSpPr>
            <p:cNvPr id="18534" name="Line 211"/>
            <p:cNvSpPr>
              <a:spLocks noChangeShapeType="1"/>
            </p:cNvSpPr>
            <p:nvPr/>
          </p:nvSpPr>
          <p:spPr bwMode="auto">
            <a:xfrm>
              <a:off x="4792591" y="1961956"/>
              <a:ext cx="0" cy="17025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sz="1125"/>
            </a:p>
          </p:txBody>
        </p:sp>
        <p:sp>
          <p:nvSpPr>
            <p:cNvPr id="18536" name="Line 213"/>
            <p:cNvSpPr>
              <a:spLocks noChangeShapeType="1"/>
            </p:cNvSpPr>
            <p:nvPr/>
          </p:nvSpPr>
          <p:spPr bwMode="auto">
            <a:xfrm>
              <a:off x="4792591" y="2132216"/>
              <a:ext cx="0" cy="17025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sz="1125"/>
            </a:p>
          </p:txBody>
        </p:sp>
        <p:sp>
          <p:nvSpPr>
            <p:cNvPr id="18538" name="Line 215"/>
            <p:cNvSpPr>
              <a:spLocks noChangeShapeType="1"/>
            </p:cNvSpPr>
            <p:nvPr/>
          </p:nvSpPr>
          <p:spPr bwMode="auto">
            <a:xfrm>
              <a:off x="4792591" y="2302475"/>
              <a:ext cx="0" cy="17025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sz="1125"/>
            </a:p>
          </p:txBody>
        </p:sp>
        <p:sp>
          <p:nvSpPr>
            <p:cNvPr id="18540" name="Line 217"/>
            <p:cNvSpPr>
              <a:spLocks noChangeShapeType="1"/>
            </p:cNvSpPr>
            <p:nvPr/>
          </p:nvSpPr>
          <p:spPr bwMode="auto">
            <a:xfrm>
              <a:off x="4792591" y="2472734"/>
              <a:ext cx="0" cy="17025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sz="1125"/>
            </a:p>
          </p:txBody>
        </p:sp>
        <p:sp>
          <p:nvSpPr>
            <p:cNvPr id="18542" name="Line 219"/>
            <p:cNvSpPr>
              <a:spLocks noChangeShapeType="1"/>
            </p:cNvSpPr>
            <p:nvPr/>
          </p:nvSpPr>
          <p:spPr bwMode="auto">
            <a:xfrm>
              <a:off x="4792591" y="2642994"/>
              <a:ext cx="0" cy="17025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sz="1125"/>
            </a:p>
          </p:txBody>
        </p:sp>
        <p:sp>
          <p:nvSpPr>
            <p:cNvPr id="18555" name="Oval 239"/>
            <p:cNvSpPr>
              <a:spLocks noChangeArrowheads="1"/>
            </p:cNvSpPr>
            <p:nvPr/>
          </p:nvSpPr>
          <p:spPr bwMode="auto">
            <a:xfrm>
              <a:off x="7728672" y="2481069"/>
              <a:ext cx="63103" cy="63103"/>
            </a:xfrm>
            <a:prstGeom prst="ellipse">
              <a:avLst/>
            </a:prstGeom>
            <a:solidFill>
              <a:srgbClr val="3366FF">
                <a:alpha val="7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eaLnBrk="1" hangingPunct="1">
                <a:spcBef>
                  <a:spcPct val="0"/>
                </a:spcBef>
                <a:buFontTx/>
                <a:buNone/>
              </a:pPr>
              <a:endParaRPr lang="en-US" altLang="cs-CZ" sz="1350"/>
            </a:p>
          </p:txBody>
        </p:sp>
        <p:sp>
          <p:nvSpPr>
            <p:cNvPr id="61" name="Rectangle 143">
              <a:extLst>
                <a:ext uri="{FF2B5EF4-FFF2-40B4-BE49-F238E27FC236}">
                  <a16:creationId xmlns:a16="http://schemas.microsoft.com/office/drawing/2014/main" id="{B1B14F77-9378-4C0D-8A37-4A74D129B85D}"/>
                </a:ext>
              </a:extLst>
            </p:cNvPr>
            <p:cNvSpPr>
              <a:spLocks noChangeArrowheads="1"/>
            </p:cNvSpPr>
            <p:nvPr/>
          </p:nvSpPr>
          <p:spPr bwMode="auto">
            <a:xfrm>
              <a:off x="4773541" y="2078637"/>
              <a:ext cx="690563" cy="17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fontAlgn="t">
                <a:spcBef>
                  <a:spcPct val="0"/>
                </a:spcBef>
                <a:buFontTx/>
                <a:buNone/>
              </a:pPr>
              <a:r>
                <a:rPr lang="cs-CZ" altLang="cs-CZ" sz="675" dirty="0">
                  <a:solidFill>
                    <a:srgbClr val="000000"/>
                  </a:solidFill>
                </a:rPr>
                <a:t>ÚVN Praha</a:t>
              </a:r>
              <a:endParaRPr lang="cs-CZ" altLang="cs-CZ" sz="1350" dirty="0"/>
            </a:p>
          </p:txBody>
        </p:sp>
        <p:sp>
          <p:nvSpPr>
            <p:cNvPr id="63" name="Rectangle 142">
              <a:extLst>
                <a:ext uri="{FF2B5EF4-FFF2-40B4-BE49-F238E27FC236}">
                  <a16:creationId xmlns:a16="http://schemas.microsoft.com/office/drawing/2014/main" id="{3CDC3416-D96B-4675-8DEF-17C69BBF909B}"/>
                </a:ext>
              </a:extLst>
            </p:cNvPr>
            <p:cNvSpPr>
              <a:spLocks noChangeArrowheads="1"/>
            </p:cNvSpPr>
            <p:nvPr/>
          </p:nvSpPr>
          <p:spPr bwMode="auto">
            <a:xfrm>
              <a:off x="5565307" y="2595369"/>
              <a:ext cx="1139428" cy="28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fontAlgn="t">
                <a:spcBef>
                  <a:spcPct val="0"/>
                </a:spcBef>
                <a:buFontTx/>
                <a:buNone/>
              </a:pPr>
              <a:r>
                <a:rPr lang="cs-CZ" altLang="cs-CZ" sz="675" dirty="0">
                  <a:solidFill>
                    <a:srgbClr val="000000"/>
                  </a:solidFill>
                </a:rPr>
                <a:t>Kardiocentrum Vysočina </a:t>
              </a:r>
              <a:r>
                <a:rPr lang="cs-CZ" altLang="cs-CZ" sz="675" dirty="0" err="1">
                  <a:solidFill>
                    <a:srgbClr val="000000"/>
                  </a:solidFill>
                </a:rPr>
                <a:t>CZ,a.s</a:t>
              </a:r>
              <a:r>
                <a:rPr lang="cs-CZ" altLang="cs-CZ" sz="675" dirty="0">
                  <a:solidFill>
                    <a:srgbClr val="000000"/>
                  </a:solidFill>
                </a:rPr>
                <a:t>.</a:t>
              </a:r>
              <a:endParaRPr lang="cs-CZ" altLang="cs-CZ" sz="1350" dirty="0"/>
            </a:p>
          </p:txBody>
        </p:sp>
        <p:sp>
          <p:nvSpPr>
            <p:cNvPr id="62" name="Rectangle 146">
              <a:extLst>
                <a:ext uri="{FF2B5EF4-FFF2-40B4-BE49-F238E27FC236}">
                  <a16:creationId xmlns:a16="http://schemas.microsoft.com/office/drawing/2014/main" id="{7D594CD5-48C7-430A-A5BA-18D800E90333}"/>
                </a:ext>
              </a:extLst>
            </p:cNvPr>
            <p:cNvSpPr>
              <a:spLocks noChangeArrowheads="1"/>
            </p:cNvSpPr>
            <p:nvPr/>
          </p:nvSpPr>
          <p:spPr bwMode="auto">
            <a:xfrm>
              <a:off x="4488657" y="2547937"/>
              <a:ext cx="1139429" cy="17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600">
                  <a:solidFill>
                    <a:schemeClr val="tx1"/>
                  </a:solidFill>
                  <a:latin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cs typeface="Arial" charset="0"/>
                </a:defRPr>
              </a:lvl9pPr>
            </a:lstStyle>
            <a:p>
              <a:pPr fontAlgn="t">
                <a:spcBef>
                  <a:spcPct val="0"/>
                </a:spcBef>
                <a:buFontTx/>
                <a:buNone/>
              </a:pPr>
              <a:r>
                <a:rPr lang="cs-CZ" altLang="cs-CZ" sz="675" dirty="0">
                  <a:solidFill>
                    <a:srgbClr val="000000"/>
                  </a:solidFill>
                </a:rPr>
                <a:t>FN Plzeň </a:t>
              </a:r>
              <a:endParaRPr lang="cs-CZ" altLang="cs-CZ" sz="1350" dirty="0"/>
            </a:p>
          </p:txBody>
        </p:sp>
        <p:sp>
          <p:nvSpPr>
            <p:cNvPr id="2" name="Obdélník 1"/>
            <p:cNvSpPr/>
            <p:nvPr/>
          </p:nvSpPr>
          <p:spPr>
            <a:xfrm>
              <a:off x="7134229" y="2825431"/>
              <a:ext cx="308098" cy="196208"/>
            </a:xfrm>
            <a:prstGeom prst="rect">
              <a:avLst/>
            </a:prstGeom>
          </p:spPr>
          <p:txBody>
            <a:bodyPr wrap="none">
              <a:spAutoFit/>
            </a:bodyPr>
            <a:lstStyle/>
            <a:p>
              <a:r>
                <a:rPr lang="cs-CZ" sz="675" dirty="0"/>
                <a:t>Zlín</a:t>
              </a:r>
            </a:p>
          </p:txBody>
        </p:sp>
      </p:grpSp>
    </p:spTree>
    <p:extLst>
      <p:ext uri="{BB962C8B-B14F-4D97-AF65-F5344CB8AC3E}">
        <p14:creationId xmlns:p14="http://schemas.microsoft.com/office/powerpoint/2010/main" val="316871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82D8B1-4449-4AB4-8C15-DDE4CA6FC912}"/>
              </a:ext>
            </a:extLst>
          </p:cNvPr>
          <p:cNvSpPr>
            <a:spLocks noGrp="1"/>
          </p:cNvSpPr>
          <p:nvPr>
            <p:ph type="title"/>
          </p:nvPr>
        </p:nvSpPr>
        <p:spPr/>
        <p:txBody>
          <a:bodyPr/>
          <a:lstStyle/>
          <a:p>
            <a:r>
              <a:rPr lang="cs-CZ" dirty="0"/>
              <a:t>II: OL ICD Registry</a:t>
            </a:r>
          </a:p>
        </p:txBody>
      </p:sp>
    </p:spTree>
    <p:extLst>
      <p:ext uri="{BB962C8B-B14F-4D97-AF65-F5344CB8AC3E}">
        <p14:creationId xmlns:p14="http://schemas.microsoft.com/office/powerpoint/2010/main" val="76662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AE48E7-C22A-41A3-927C-E21E317357DE}"/>
              </a:ext>
            </a:extLst>
          </p:cNvPr>
          <p:cNvSpPr>
            <a:spLocks noGrp="1"/>
          </p:cNvSpPr>
          <p:nvPr>
            <p:ph type="title"/>
          </p:nvPr>
        </p:nvSpPr>
        <p:spPr/>
        <p:txBody>
          <a:bodyPr>
            <a:normAutofit fontScale="90000"/>
          </a:bodyPr>
          <a:lstStyle/>
          <a:p>
            <a:r>
              <a:rPr lang="cs-CZ"/>
              <a:t>Study population</a:t>
            </a:r>
            <a:endParaRPr lang="cs-CZ" dirty="0"/>
          </a:p>
        </p:txBody>
      </p:sp>
      <p:sp>
        <p:nvSpPr>
          <p:cNvPr id="3" name="Zástupný obsah 2">
            <a:extLst>
              <a:ext uri="{FF2B5EF4-FFF2-40B4-BE49-F238E27FC236}">
                <a16:creationId xmlns:a16="http://schemas.microsoft.com/office/drawing/2014/main" id="{80DFA452-E1D6-4CDA-9FF4-4A21418C96C0}"/>
              </a:ext>
            </a:extLst>
          </p:cNvPr>
          <p:cNvSpPr>
            <a:spLocks noGrp="1"/>
          </p:cNvSpPr>
          <p:nvPr>
            <p:ph sz="quarter" idx="14"/>
          </p:nvPr>
        </p:nvSpPr>
        <p:spPr/>
        <p:txBody>
          <a:bodyPr/>
          <a:lstStyle/>
          <a:p>
            <a:pPr>
              <a:spcBef>
                <a:spcPts val="1800"/>
              </a:spcBef>
            </a:pPr>
            <a:r>
              <a:rPr lang="cs-CZ" sz="2000" b="1" dirty="0"/>
              <a:t>P</a:t>
            </a:r>
            <a:r>
              <a:rPr lang="en-GB" sz="2000" b="1" dirty="0" err="1"/>
              <a:t>rospective</a:t>
            </a:r>
            <a:r>
              <a:rPr lang="en-GB" sz="2000" b="1" dirty="0"/>
              <a:t> registry of all patients hospitalized</a:t>
            </a:r>
            <a:r>
              <a:rPr lang="cs-CZ" sz="2000" b="1" dirty="0"/>
              <a:t> </a:t>
            </a:r>
            <a:r>
              <a:rPr lang="cs-CZ" sz="2000" b="1" dirty="0" err="1"/>
              <a:t>adn</a:t>
            </a:r>
            <a:r>
              <a:rPr lang="cs-CZ" sz="2000" b="1" dirty="0"/>
              <a:t> </a:t>
            </a:r>
            <a:r>
              <a:rPr lang="cs-CZ" sz="2000" b="1" dirty="0" err="1"/>
              <a:t>implanted</a:t>
            </a:r>
            <a:r>
              <a:rPr lang="en-GB" sz="2000" b="1" dirty="0"/>
              <a:t> in a single centre </a:t>
            </a:r>
            <a:r>
              <a:rPr lang="en-GB" sz="2000" dirty="0"/>
              <a:t>(U</a:t>
            </a:r>
            <a:r>
              <a:rPr lang="cs-CZ" sz="2000" dirty="0"/>
              <a:t>H</a:t>
            </a:r>
            <a:r>
              <a:rPr lang="en-GB" sz="2000" dirty="0"/>
              <a:t> Olomouc, Czech Republic) for </a:t>
            </a:r>
            <a:r>
              <a:rPr lang="en-GB" sz="2000" b="1" dirty="0"/>
              <a:t>a first implantation of any type of ICD with or without cardiac resynchronization therapy (CRT) for primary or secondary prevention indication</a:t>
            </a:r>
            <a:r>
              <a:rPr lang="en-GB" sz="2000" dirty="0"/>
              <a:t> according to currently available guidelines. </a:t>
            </a:r>
            <a:endParaRPr lang="cs-CZ" sz="2000" dirty="0"/>
          </a:p>
          <a:p>
            <a:pPr>
              <a:spcBef>
                <a:spcPts val="1800"/>
              </a:spcBef>
            </a:pPr>
            <a:r>
              <a:rPr lang="cs-CZ" sz="2000" dirty="0"/>
              <a:t>R</a:t>
            </a:r>
            <a:r>
              <a:rPr lang="en-GB" sz="2000" dirty="0" err="1"/>
              <a:t>egistry</a:t>
            </a:r>
            <a:r>
              <a:rPr lang="en-GB" sz="2000" dirty="0"/>
              <a:t> was initiated in 2008 and was approved by the local institutional review board. Patients started to be enlisted to the registry on November 1st 2009. </a:t>
            </a:r>
            <a:endParaRPr lang="cs-CZ" sz="2000" dirty="0"/>
          </a:p>
          <a:p>
            <a:pPr>
              <a:spcBef>
                <a:spcPts val="1800"/>
              </a:spcBef>
            </a:pPr>
            <a:r>
              <a:rPr lang="en-GB" sz="2000" b="1" dirty="0"/>
              <a:t>Data were collected prospectively </a:t>
            </a:r>
            <a:r>
              <a:rPr lang="en-GB" sz="2000" dirty="0"/>
              <a:t>and included demographic and clinical characteristics including age, gender, BMI, NYHA class, comorbidities and pharmacotherapy, type of cardiomyopathy, type of device and electrode and echocardiographic and ECG parameters.</a:t>
            </a:r>
            <a:endParaRPr lang="cs-CZ" sz="2000" dirty="0"/>
          </a:p>
        </p:txBody>
      </p:sp>
      <p:sp>
        <p:nvSpPr>
          <p:cNvPr id="8" name="Zástupný symbol pro text 7">
            <a:extLst>
              <a:ext uri="{FF2B5EF4-FFF2-40B4-BE49-F238E27FC236}">
                <a16:creationId xmlns:a16="http://schemas.microsoft.com/office/drawing/2014/main" id="{096F08BF-621B-4C6F-96F6-4CE42DB1877C}"/>
              </a:ext>
            </a:extLst>
          </p:cNvPr>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222894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3D7BFF-D29D-4637-AA3E-01A04489FC97}"/>
              </a:ext>
            </a:extLst>
          </p:cNvPr>
          <p:cNvSpPr>
            <a:spLocks noGrp="1"/>
          </p:cNvSpPr>
          <p:nvPr>
            <p:ph type="title"/>
          </p:nvPr>
        </p:nvSpPr>
        <p:spPr/>
        <p:txBody>
          <a:bodyPr>
            <a:normAutofit fontScale="90000"/>
          </a:bodyPr>
          <a:lstStyle/>
          <a:p>
            <a:r>
              <a:rPr lang="en-GB" dirty="0"/>
              <a:t>Follow-up and study endpoints</a:t>
            </a:r>
            <a:endParaRPr lang="cs-CZ" dirty="0"/>
          </a:p>
        </p:txBody>
      </p:sp>
      <p:sp>
        <p:nvSpPr>
          <p:cNvPr id="3" name="Zástupný obsah 2">
            <a:extLst>
              <a:ext uri="{FF2B5EF4-FFF2-40B4-BE49-F238E27FC236}">
                <a16:creationId xmlns:a16="http://schemas.microsoft.com/office/drawing/2014/main" id="{56E3C1BF-032D-4CBB-9E8A-46A1533C8A2B}"/>
              </a:ext>
            </a:extLst>
          </p:cNvPr>
          <p:cNvSpPr>
            <a:spLocks noGrp="1"/>
          </p:cNvSpPr>
          <p:nvPr>
            <p:ph sz="quarter" idx="14"/>
          </p:nvPr>
        </p:nvSpPr>
        <p:spPr/>
        <p:txBody>
          <a:bodyPr/>
          <a:lstStyle/>
          <a:p>
            <a:pPr>
              <a:spcBef>
                <a:spcPts val="600"/>
              </a:spcBef>
            </a:pPr>
            <a:r>
              <a:rPr lang="en-GB" sz="2000" b="1" dirty="0"/>
              <a:t>All patients were followed-up in the implanting centres’ out-patient department every 6 months. </a:t>
            </a:r>
            <a:endParaRPr lang="cs-CZ" sz="2000" b="1" dirty="0"/>
          </a:p>
          <a:p>
            <a:pPr>
              <a:spcBef>
                <a:spcPts val="600"/>
              </a:spcBef>
            </a:pPr>
            <a:r>
              <a:rPr lang="en-GB" sz="2000" dirty="0"/>
              <a:t>Cardiovascular (CV) and non-CV deaths were documented. Their distinction was based on review of the death certificate issued by the attending physician. </a:t>
            </a:r>
            <a:endParaRPr lang="cs-CZ" sz="2000" dirty="0"/>
          </a:p>
          <a:p>
            <a:pPr>
              <a:spcBef>
                <a:spcPts val="600"/>
              </a:spcBef>
            </a:pPr>
            <a:r>
              <a:rPr lang="en-GB" sz="2000" dirty="0"/>
              <a:t>If the patient missed two ambulatory visits, his or her general practitioner or local cardiologist was contacted to ensure the patient is still alive. </a:t>
            </a:r>
            <a:endParaRPr lang="cs-CZ" sz="2000" dirty="0"/>
          </a:p>
          <a:p>
            <a:pPr>
              <a:spcBef>
                <a:spcPts val="600"/>
              </a:spcBef>
            </a:pPr>
            <a:r>
              <a:rPr lang="en-GB" sz="2000" dirty="0"/>
              <a:t>In patients lost to follow-up, these physicians and Institute of Health Information and Statistics of the Czech Republic were consulted to learn if the patient is still alive and to specify the cause of death (CV or </a:t>
            </a:r>
            <a:r>
              <a:rPr lang="en-GB" sz="2000" dirty="0" err="1"/>
              <a:t>nonCV</a:t>
            </a:r>
            <a:r>
              <a:rPr lang="en-GB" sz="2000" dirty="0"/>
              <a:t>).</a:t>
            </a:r>
            <a:endParaRPr lang="cs-CZ" sz="2000" dirty="0"/>
          </a:p>
          <a:p>
            <a:pPr>
              <a:spcBef>
                <a:spcPts val="600"/>
              </a:spcBef>
            </a:pPr>
            <a:r>
              <a:rPr lang="en-GB" sz="2000" b="1" dirty="0"/>
              <a:t>The primary end-point was death of any cause. The secondary end-point was CV and </a:t>
            </a:r>
            <a:r>
              <a:rPr lang="en-GB" sz="2000" b="1" dirty="0" err="1"/>
              <a:t>nonCV</a:t>
            </a:r>
            <a:r>
              <a:rPr lang="en-GB" sz="2000" b="1" dirty="0"/>
              <a:t> death. </a:t>
            </a:r>
            <a:endParaRPr lang="cs-CZ" sz="2000" b="1" dirty="0"/>
          </a:p>
          <a:p>
            <a:pPr>
              <a:spcBef>
                <a:spcPts val="600"/>
              </a:spcBef>
            </a:pPr>
            <a:endParaRPr lang="cs-CZ" sz="2000" dirty="0"/>
          </a:p>
        </p:txBody>
      </p:sp>
      <p:sp>
        <p:nvSpPr>
          <p:cNvPr id="7" name="Zástupný symbol pro text 6">
            <a:extLst>
              <a:ext uri="{FF2B5EF4-FFF2-40B4-BE49-F238E27FC236}">
                <a16:creationId xmlns:a16="http://schemas.microsoft.com/office/drawing/2014/main" id="{BC80B029-47B6-489E-B14F-0506C3485E04}"/>
              </a:ext>
            </a:extLst>
          </p:cNvPr>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311566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03CC9D-4E5C-4A70-865D-D03E207C9EBF}"/>
              </a:ext>
            </a:extLst>
          </p:cNvPr>
          <p:cNvSpPr>
            <a:spLocks noGrp="1"/>
          </p:cNvSpPr>
          <p:nvPr>
            <p:ph type="title"/>
          </p:nvPr>
        </p:nvSpPr>
        <p:spPr/>
        <p:txBody>
          <a:bodyPr>
            <a:normAutofit fontScale="90000"/>
          </a:bodyPr>
          <a:lstStyle/>
          <a:p>
            <a:r>
              <a:rPr lang="en-GB"/>
              <a:t>Statistical analysis</a:t>
            </a:r>
            <a:endParaRPr lang="cs-CZ" dirty="0"/>
          </a:p>
        </p:txBody>
      </p:sp>
      <p:sp>
        <p:nvSpPr>
          <p:cNvPr id="3" name="Zástupný obsah 2">
            <a:extLst>
              <a:ext uri="{FF2B5EF4-FFF2-40B4-BE49-F238E27FC236}">
                <a16:creationId xmlns:a16="http://schemas.microsoft.com/office/drawing/2014/main" id="{71DCCC11-2BD2-4A53-8D30-014E25735003}"/>
              </a:ext>
            </a:extLst>
          </p:cNvPr>
          <p:cNvSpPr>
            <a:spLocks noGrp="1"/>
          </p:cNvSpPr>
          <p:nvPr>
            <p:ph sz="quarter" idx="14"/>
          </p:nvPr>
        </p:nvSpPr>
        <p:spPr/>
        <p:txBody>
          <a:bodyPr/>
          <a:lstStyle/>
          <a:p>
            <a:r>
              <a:rPr lang="en-GB" sz="2000" b="1" dirty="0"/>
              <a:t>Statistical analysis was focused on differences of subgroups </a:t>
            </a:r>
            <a:r>
              <a:rPr lang="en-GB" sz="2000" dirty="0"/>
              <a:t>with different gender, age, presence of atrial fibrillation (AF) and diabetes mellitus (DM), on primary and secondary endpoints. These subgroups were </a:t>
            </a:r>
            <a:r>
              <a:rPr lang="en-GB" sz="2000" b="1" dirty="0"/>
              <a:t>further analysed according to type of implantation, type of device and type of cardiomyopathy. </a:t>
            </a:r>
            <a:endParaRPr lang="cs-CZ" sz="2000" b="1" dirty="0"/>
          </a:p>
          <a:p>
            <a:r>
              <a:rPr lang="en-GB" sz="2000" dirty="0"/>
              <a:t>Statistical significance of differences among groups of patients was evaluated using Pearson Chi-Square test for categorical variables and Mann-Whitney or Kruskal-Wallis test for continuous variables. </a:t>
            </a:r>
            <a:endParaRPr lang="cs-CZ" sz="2000" dirty="0"/>
          </a:p>
          <a:p>
            <a:r>
              <a:rPr lang="en-GB" sz="2000" dirty="0"/>
              <a:t>Survival probability was calculated and visualised by the Kaplan-Meier method.</a:t>
            </a:r>
            <a:endParaRPr lang="cs-CZ" sz="2000" dirty="0"/>
          </a:p>
          <a:p>
            <a:r>
              <a:rPr lang="en-GB" sz="2000" dirty="0"/>
              <a:t>Statistical significance of outcome differences in survival were assessed with the log-rank test. Analysis was computed using SPSS 25.0.0.1.</a:t>
            </a:r>
            <a:r>
              <a:rPr lang="cs-CZ" sz="2000" dirty="0"/>
              <a:t>- IBA MF Brno</a:t>
            </a:r>
            <a:r>
              <a:rPr lang="en-GB" sz="2000" dirty="0"/>
              <a:t> </a:t>
            </a:r>
            <a:endParaRPr lang="cs-CZ" sz="2000" dirty="0"/>
          </a:p>
        </p:txBody>
      </p:sp>
      <p:sp>
        <p:nvSpPr>
          <p:cNvPr id="7" name="Zástupný symbol pro text 6">
            <a:extLst>
              <a:ext uri="{FF2B5EF4-FFF2-40B4-BE49-F238E27FC236}">
                <a16:creationId xmlns:a16="http://schemas.microsoft.com/office/drawing/2014/main" id="{6E11D68A-158A-400F-9EDE-77934549AA31}"/>
              </a:ext>
            </a:extLst>
          </p:cNvPr>
          <p:cNvSpPr>
            <a:spLocks noGrp="1"/>
          </p:cNvSpPr>
          <p:nvPr>
            <p:ph type="body" sz="quarter" idx="15"/>
          </p:nvPr>
        </p:nvSpPr>
        <p:spPr/>
        <p:txBody>
          <a:bodyPr/>
          <a:lstStyle/>
          <a:p>
            <a:endParaRPr lang="cs-CZ"/>
          </a:p>
        </p:txBody>
      </p:sp>
    </p:spTree>
    <p:extLst>
      <p:ext uri="{BB962C8B-B14F-4D97-AF65-F5344CB8AC3E}">
        <p14:creationId xmlns:p14="http://schemas.microsoft.com/office/powerpoint/2010/main" val="3565635394"/>
      </p:ext>
    </p:extLst>
  </p:cSld>
  <p:clrMapOvr>
    <a:masterClrMapping/>
  </p:clrMapOvr>
</p:sld>
</file>

<file path=ppt/theme/theme1.xml><?xml version="1.0" encoding="utf-8"?>
<a:theme xmlns:a="http://schemas.openxmlformats.org/drawingml/2006/main" name="Medical">
  <a:themeElements>
    <a:clrScheme name="FNOL">
      <a:dk1>
        <a:sysClr val="windowText" lastClr="000000"/>
      </a:dk1>
      <a:lt1>
        <a:sysClr val="window" lastClr="FFFFFF"/>
      </a:lt1>
      <a:dk2>
        <a:srgbClr val="254B90"/>
      </a:dk2>
      <a:lt2>
        <a:srgbClr val="DFE3E5"/>
      </a:lt2>
      <a:accent1>
        <a:srgbClr val="76A4BD"/>
      </a:accent1>
      <a:accent2>
        <a:srgbClr val="EE7976"/>
      </a:accent2>
      <a:accent3>
        <a:srgbClr val="4887C0"/>
      </a:accent3>
      <a:accent4>
        <a:srgbClr val="6CA33E"/>
      </a:accent4>
      <a:accent5>
        <a:srgbClr val="E4A71A"/>
      </a:accent5>
      <a:accent6>
        <a:srgbClr val="B31218"/>
      </a:accent6>
      <a:hlink>
        <a:srgbClr val="76A4BD"/>
      </a:hlink>
      <a:folHlink>
        <a:srgbClr val="4887C0"/>
      </a:folHlink>
    </a:clrScheme>
    <a:fontScheme name="FNOL">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4420</TotalTime>
  <Words>1268</Words>
  <Application>Microsoft Office PowerPoint</Application>
  <PresentationFormat>Předvádění na obrazovce (16:9)</PresentationFormat>
  <Paragraphs>143</Paragraphs>
  <Slides>26</Slides>
  <Notes>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26</vt:i4>
      </vt:variant>
    </vt:vector>
  </HeadingPairs>
  <TitlesOfParts>
    <vt:vector size="30" baseType="lpstr">
      <vt:lpstr>Roboto Condensed Light</vt:lpstr>
      <vt:lpstr>Calibri</vt:lpstr>
      <vt:lpstr>Arial</vt:lpstr>
      <vt:lpstr>Medical</vt:lpstr>
      <vt:lpstr>Efektivita ICD terapie v reálné klinické praxi: OLICD Registry</vt:lpstr>
      <vt:lpstr>Prezentace aplikace PowerPoint</vt:lpstr>
      <vt:lpstr>I: ICD terapie ČR</vt:lpstr>
      <vt:lpstr>ICD: 2009 - 2020</vt:lpstr>
      <vt:lpstr>Aktivita center v roce 2020</vt:lpstr>
      <vt:lpstr>II: OL ICD Registry</vt:lpstr>
      <vt:lpstr>Study population</vt:lpstr>
      <vt:lpstr>Follow-up and study endpoints</vt:lpstr>
      <vt:lpstr>Statistical analysis</vt:lpstr>
      <vt:lpstr>Demographics</vt:lpstr>
      <vt:lpstr>Baseline demographics of the whole patient group</vt:lpstr>
      <vt:lpstr>Differences in subgroups according to type of implantation,  type of device and type of cardiomyopathy</vt:lpstr>
      <vt:lpstr>Mortality</vt:lpstr>
      <vt:lpstr>Basic demographic characteristics of patients with death from all causes according to indication of ICD implantation </vt:lpstr>
      <vt:lpstr>Analýza podskupin</vt:lpstr>
      <vt:lpstr>Survival probability according to type of implantation, type of device, type of cardiomyopathy and type of death </vt:lpstr>
      <vt:lpstr>Survival probability divided by gender, age, atrial fibrillation and diabetes mellitus</vt:lpstr>
      <vt:lpstr>Survival probability of women and men according to type of implantation, type of device, type of cardiomyopathy</vt:lpstr>
      <vt:lpstr>Survival probability of all patients younger or older than 75 years according to type of implantation, type of device, type of cardiomyopathy</vt:lpstr>
      <vt:lpstr>Survival probability of all patients with or without atrial fibrillation prior to implantation according to type of implantation, type of device, type of cardiomyopathy</vt:lpstr>
      <vt:lpstr>Survival probability of all patients with or without diabetes mellitus prior to implantation according to type of implantation, type of device, type of cardiomyopathy</vt:lpstr>
      <vt:lpstr>Mortality sum</vt:lpstr>
      <vt:lpstr>Conclusions</vt:lpstr>
      <vt:lpstr>Jak dále ?</vt:lpstr>
      <vt:lpstr>Děkuji vám za pozornost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CMP-AF_monitorace</dc:title>
  <dc:creator>MT</dc:creator>
  <cp:lastModifiedBy>Táborský Miloš, prof. MUDr., CSc. MBA FESC FACC</cp:lastModifiedBy>
  <cp:revision>1178</cp:revision>
  <dcterms:created xsi:type="dcterms:W3CDTF">2015-11-01T18:08:10Z</dcterms:created>
  <dcterms:modified xsi:type="dcterms:W3CDTF">2021-11-09T06:55:35Z</dcterms:modified>
</cp:coreProperties>
</file>