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4.xml" ContentType="application/vnd.openxmlformats-officedocument.drawingml.chart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notesSlides/notesSlide11.xml" ContentType="application/vnd.openxmlformats-officedocument.presentationml.notesSlide+xml"/>
  <Override PartName="/ppt/charts/chart17.xml" ContentType="application/vnd.openxmlformats-officedocument.drawingml.chart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4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15.xml" ContentType="application/vnd.openxmlformats-officedocument.presentationml.notesSlide+xml"/>
  <Override PartName="/ppt/charts/chart25.xml" ContentType="application/vnd.openxmlformats-officedocument.drawingml.chart+xml"/>
  <Override PartName="/ppt/notesSlides/notesSlide16.xml" ContentType="application/vnd.openxmlformats-officedocument.presentationml.notesSlide+xml"/>
  <Override PartName="/ppt/charts/chart26.xml" ContentType="application/vnd.openxmlformats-officedocument.drawingml.chart+xml"/>
  <Override PartName="/ppt/notesSlides/notesSlide17.xml" ContentType="application/vnd.openxmlformats-officedocument.presentationml.notesSlide+xml"/>
  <Override PartName="/ppt/charts/chart27.xml" ContentType="application/vnd.openxmlformats-officedocument.drawingml.chart+xml"/>
  <Override PartName="/ppt/notesSlides/notesSlide18.xml" ContentType="application/vnd.openxmlformats-officedocument.presentationml.notesSlide+xml"/>
  <Override PartName="/ppt/charts/chart28.xml" ContentType="application/vnd.openxmlformats-officedocument.drawingml.chart+xml"/>
  <Override PartName="/ppt/notesSlides/notesSlide19.xml" ContentType="application/vnd.openxmlformats-officedocument.presentationml.notesSlide+xml"/>
  <Override PartName="/ppt/charts/chart29.xml" ContentType="application/vnd.openxmlformats-officedocument.drawingml.chart+xml"/>
  <Override PartName="/ppt/notesSlides/notesSlide20.xml" ContentType="application/vnd.openxmlformats-officedocument.presentationml.notesSlide+xml"/>
  <Override PartName="/ppt/charts/chart30.xml" ContentType="application/vnd.openxmlformats-officedocument.drawingml.chart+xml"/>
  <Override PartName="/ppt/notesSlides/notesSlide21.xml" ContentType="application/vnd.openxmlformats-officedocument.presentationml.notesSlide+xml"/>
  <Override PartName="/ppt/charts/chart31.xml" ContentType="application/vnd.openxmlformats-officedocument.drawingml.chart+xml"/>
  <Override PartName="/ppt/notesSlides/notesSlide22.xml" ContentType="application/vnd.openxmlformats-officedocument.presentationml.notesSlide+xml"/>
  <Override PartName="/ppt/charts/chart32.xml" ContentType="application/vnd.openxmlformats-officedocument.drawingml.chart+xml"/>
  <Override PartName="/ppt/notesSlides/notesSlide23.xml" ContentType="application/vnd.openxmlformats-officedocument.presentationml.notesSlide+xml"/>
  <Override PartName="/ppt/charts/chart33.xml" ContentType="application/vnd.openxmlformats-officedocument.drawingml.chart+xml"/>
  <Override PartName="/ppt/notesSlides/notesSlide24.xml" ContentType="application/vnd.openxmlformats-officedocument.presentationml.notesSlide+xml"/>
  <Override PartName="/ppt/charts/chart34.xml" ContentType="application/vnd.openxmlformats-officedocument.drawingml.chart+xml"/>
  <Override PartName="/ppt/tags/tag1.xml" ContentType="application/vnd.openxmlformats-officedocument.presentationml.tags+xml"/>
  <Override PartName="/ppt/notesSlides/notesSlide2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rts/chart35.xml" ContentType="application/vnd.openxmlformats-officedocument.drawingml.chart+xml"/>
  <Override PartName="/ppt/theme/themeOverride1.xml" ContentType="application/vnd.openxmlformats-officedocument.themeOverride+xml"/>
  <Override PartName="/ppt/charts/chart36.xml" ContentType="application/vnd.openxmlformats-officedocument.drawingml.chart+xml"/>
  <Override PartName="/ppt/theme/themeOverride2.xml" ContentType="application/vnd.openxmlformats-officedocument.themeOverride+xml"/>
  <Override PartName="/ppt/charts/chart37.xml" ContentType="application/vnd.openxmlformats-officedocument.drawingml.chart+xml"/>
  <Override PartName="/ppt/theme/themeOverride3.xml" ContentType="application/vnd.openxmlformats-officedocument.themeOverr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rts/chart38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charts/chart39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72" r:id="rId3"/>
    <p:sldMasterId id="2147483696" r:id="rId4"/>
  </p:sldMasterIdLst>
  <p:notesMasterIdLst>
    <p:notesMasterId r:id="rId42"/>
  </p:notesMasterIdLst>
  <p:handoutMasterIdLst>
    <p:handoutMasterId r:id="rId43"/>
  </p:handoutMasterIdLst>
  <p:sldIdLst>
    <p:sldId id="276" r:id="rId5"/>
    <p:sldId id="566" r:id="rId6"/>
    <p:sldId id="1628" r:id="rId7"/>
    <p:sldId id="594" r:id="rId8"/>
    <p:sldId id="1627" r:id="rId9"/>
    <p:sldId id="567" r:id="rId10"/>
    <p:sldId id="595" r:id="rId11"/>
    <p:sldId id="570" r:id="rId12"/>
    <p:sldId id="1629" r:id="rId13"/>
    <p:sldId id="572" r:id="rId14"/>
    <p:sldId id="574" r:id="rId15"/>
    <p:sldId id="1631" r:id="rId16"/>
    <p:sldId id="480" r:id="rId17"/>
    <p:sldId id="1630" r:id="rId18"/>
    <p:sldId id="1635" r:id="rId19"/>
    <p:sldId id="596" r:id="rId20"/>
    <p:sldId id="408" r:id="rId21"/>
    <p:sldId id="1636" r:id="rId22"/>
    <p:sldId id="544" r:id="rId23"/>
    <p:sldId id="597" r:id="rId24"/>
    <p:sldId id="588" r:id="rId25"/>
    <p:sldId id="1632" r:id="rId26"/>
    <p:sldId id="585" r:id="rId27"/>
    <p:sldId id="1633" r:id="rId28"/>
    <p:sldId id="586" r:id="rId29"/>
    <p:sldId id="1634" r:id="rId30"/>
    <p:sldId id="554" r:id="rId31"/>
    <p:sldId id="1637" r:id="rId32"/>
    <p:sldId id="555" r:id="rId33"/>
    <p:sldId id="1638" r:id="rId34"/>
    <p:sldId id="1612" r:id="rId35"/>
    <p:sldId id="1602" r:id="rId36"/>
    <p:sldId id="1621" r:id="rId37"/>
    <p:sldId id="1620" r:id="rId38"/>
    <p:sldId id="1623" r:id="rId39"/>
    <p:sldId id="1625" r:id="rId40"/>
    <p:sldId id="1639" r:id="rId41"/>
  </p:sldIdLst>
  <p:sldSz cx="9144000" cy="5143500" type="screen16x9"/>
  <p:notesSz cx="9872663" cy="679767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FF99"/>
    <a:srgbClr val="FFCC99"/>
    <a:srgbClr val="FF6600"/>
    <a:srgbClr val="00CC00"/>
    <a:srgbClr val="FFCC00"/>
    <a:srgbClr val="FF99FF"/>
    <a:srgbClr val="99CCFF"/>
    <a:srgbClr val="66FF99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20" autoAdjust="0"/>
    <p:restoredTop sz="84128" autoAdjust="0"/>
  </p:normalViewPr>
  <p:slideViewPr>
    <p:cSldViewPr snapToGrid="0">
      <p:cViewPr varScale="1">
        <p:scale>
          <a:sx n="129" d="100"/>
          <a:sy n="129" d="100"/>
        </p:scale>
        <p:origin x="1544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5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9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12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14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33.xlsx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Microsoft_Excelu34.xlsx"/><Relationship Id="rId1" Type="http://schemas.openxmlformats.org/officeDocument/2006/relationships/themeOverride" Target="../theme/themeOverride1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Microsoft_Excelu35.xlsx"/><Relationship Id="rId1" Type="http://schemas.openxmlformats.org/officeDocument/2006/relationships/themeOverride" Target="../theme/themeOverride2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Microsoft_Excelu36.xlsx"/><Relationship Id="rId1" Type="http://schemas.openxmlformats.org/officeDocument/2006/relationships/themeOverride" Target="../theme/themeOverride3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3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38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Microsoft_Excelu40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6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Microsoft_Excelu8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078758949880672E-2"/>
          <c:y val="5.1330798479087454E-2"/>
          <c:w val="0.89618138424821003"/>
          <c:h val="0.847908745247148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333333" mc:Ignorable="a14" a14:legacySpreadsheetColorIndex="63"/>
                </a:gs>
                <a:gs pos="100000">
                  <a:srgbClr xmlns:mc="http://schemas.openxmlformats.org/markup-compatibility/2006" xmlns:a14="http://schemas.microsoft.com/office/drawing/2010/main" val="99CCFF" mc:Ignorable="a14" a14:legacySpreadsheetColorIndex="44"/>
                </a:gs>
              </a:gsLst>
              <a:lin ang="0" scaled="1"/>
            </a:gradFill>
            <a:ln w="11889">
              <a:solidFill>
                <a:schemeClr val="tx1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 w="23778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Sheet1!$A$2:$A$13</c:f>
              <c:numCache>
                <c:formatCode>General</c:formatCode>
                <c:ptCount val="12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numCache>
            </c:num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195</c:v>
                </c:pt>
                <c:pt idx="1">
                  <c:v>2662</c:v>
                </c:pt>
                <c:pt idx="2">
                  <c:v>2810</c:v>
                </c:pt>
                <c:pt idx="3">
                  <c:v>2871</c:v>
                </c:pt>
                <c:pt idx="4">
                  <c:v>3228</c:v>
                </c:pt>
                <c:pt idx="5">
                  <c:v>3533</c:v>
                </c:pt>
                <c:pt idx="6">
                  <c:v>3556</c:v>
                </c:pt>
                <c:pt idx="7">
                  <c:v>3982</c:v>
                </c:pt>
                <c:pt idx="8">
                  <c:v>4101</c:v>
                </c:pt>
                <c:pt idx="9">
                  <c:v>4204</c:v>
                </c:pt>
                <c:pt idx="10">
                  <c:v>4509</c:v>
                </c:pt>
                <c:pt idx="11">
                  <c:v>4326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70-164B-8255-4FCDA18873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7189344"/>
        <c:axId val="1"/>
      </c:barChart>
      <c:catAx>
        <c:axId val="14718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297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47189344"/>
        <c:crosses val="autoZero"/>
        <c:crossBetween val="between"/>
      </c:valAx>
      <c:spPr>
        <a:noFill/>
        <a:ln w="2377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3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9350386941473829E-2"/>
          <c:w val="0.93583812652840859"/>
          <c:h val="0.76413667880579861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explosion val="22"/>
            <c:spPr>
              <a:solidFill>
                <a:srgbClr val="FFFF99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FC5-446C-86CD-EE6BA3DF18CD}"/>
              </c:ext>
            </c:extLst>
          </c:dPt>
          <c:dPt>
            <c:idx val="1"/>
            <c:bubble3D val="0"/>
            <c:explosion val="27"/>
            <c:spPr>
              <a:solidFill>
                <a:srgbClr val="66FF99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FC5-446C-86CD-EE6BA3DF18CD}"/>
              </c:ext>
            </c:extLst>
          </c:dPt>
          <c:dPt>
            <c:idx val="2"/>
            <c:bubble3D val="0"/>
            <c:explosion val="7"/>
            <c:spPr>
              <a:solidFill>
                <a:srgbClr val="99CCFF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FC5-446C-86CD-EE6BA3DF18CD}"/>
              </c:ext>
            </c:extLst>
          </c:dPt>
          <c:dPt>
            <c:idx val="3"/>
            <c:bubble3D val="0"/>
            <c:spPr>
              <a:solidFill>
                <a:srgbClr val="FF99FF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FC5-446C-86CD-EE6BA3DF18CD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FC5-446C-86CD-EE6BA3DF18CD}"/>
              </c:ext>
            </c:extLst>
          </c:dPt>
          <c:dPt>
            <c:idx val="5"/>
            <c:bubble3D val="0"/>
            <c:spPr>
              <a:solidFill>
                <a:srgbClr val="964B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FC5-446C-86CD-EE6BA3DF18CD}"/>
              </c:ext>
            </c:extLst>
          </c:dPt>
          <c:dLbls>
            <c:dLbl>
              <c:idx val="0"/>
              <c:layout>
                <c:manualLayout>
                  <c:x val="-1.6402216610291731E-2"/>
                  <c:y val="-0.48950493864893774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32159655323468"/>
                      <c:h val="0.109133649041739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FC5-446C-86CD-EE6BA3DF18CD}"/>
                </c:ext>
              </c:extLst>
            </c:dLbl>
            <c:dLbl>
              <c:idx val="1"/>
              <c:layout>
                <c:manualLayout>
                  <c:x val="2.8162662115783013E-2"/>
                  <c:y val="1.50336697014551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5565487116923"/>
                      <c:h val="0.138861089777950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FC5-446C-86CD-EE6BA3DF18CD}"/>
                </c:ext>
              </c:extLst>
            </c:dLbl>
            <c:dLbl>
              <c:idx val="2"/>
              <c:layout>
                <c:manualLayout>
                  <c:x val="6.1507861146487897E-4"/>
                  <c:y val="-0.1304053546114523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6462263163728731"/>
                      <c:h val="0.138861205378237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FC5-446C-86CD-EE6BA3DF18CD}"/>
                </c:ext>
              </c:extLst>
            </c:dLbl>
            <c:dLbl>
              <c:idx val="3"/>
              <c:layout>
                <c:manualLayout>
                  <c:x val="-4.5366853663851951E-3"/>
                  <c:y val="-5.975826389979032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C5-446C-86CD-EE6BA3DF18CD}"/>
                </c:ext>
              </c:extLst>
            </c:dLbl>
            <c:dLbl>
              <c:idx val="5"/>
              <c:layout>
                <c:manualLayout>
                  <c:x val="8.3500837593973157E-2"/>
                  <c:y val="-1.25782642857114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FC5-446C-86CD-EE6BA3DF18C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1 1D</c:v>
                </c:pt>
                <c:pt idx="1">
                  <c:v>2 2D</c:v>
                </c:pt>
                <c:pt idx="2">
                  <c:v>3 BiV</c:v>
                </c:pt>
                <c:pt idx="3">
                  <c:v>4 S-ICD-1D</c:v>
                </c:pt>
              </c:strCache>
            </c:strRef>
          </c:cat>
          <c:val>
            <c:numRef>
              <c:f>List1!$B$2:$B$5</c:f>
              <c:numCache>
                <c:formatCode>###0</c:formatCode>
                <c:ptCount val="4"/>
                <c:pt idx="0">
                  <c:v>507</c:v>
                </c:pt>
                <c:pt idx="1">
                  <c:v>232</c:v>
                </c:pt>
                <c:pt idx="2">
                  <c:v>497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FC5-446C-86CD-EE6BA3DF1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>
          <a:softEdge rad="0"/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9350386941473829E-2"/>
          <c:w val="0.93583812652840859"/>
          <c:h val="0.76413667880579861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explosion val="22"/>
            <c:spPr>
              <a:solidFill>
                <a:srgbClr val="FFFF99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FDD-4F36-BE45-12EB7E98D865}"/>
              </c:ext>
            </c:extLst>
          </c:dPt>
          <c:dPt>
            <c:idx val="1"/>
            <c:bubble3D val="0"/>
            <c:explosion val="27"/>
            <c:spPr>
              <a:solidFill>
                <a:srgbClr val="66FF99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FDD-4F36-BE45-12EB7E98D865}"/>
              </c:ext>
            </c:extLst>
          </c:dPt>
          <c:dPt>
            <c:idx val="2"/>
            <c:bubble3D val="0"/>
            <c:explosion val="7"/>
            <c:spPr>
              <a:solidFill>
                <a:srgbClr val="99CCFF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FDD-4F36-BE45-12EB7E98D865}"/>
              </c:ext>
            </c:extLst>
          </c:dPt>
          <c:dPt>
            <c:idx val="3"/>
            <c:bubble3D val="0"/>
            <c:spPr>
              <a:solidFill>
                <a:srgbClr val="FF99FF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FDD-4F36-BE45-12EB7E98D865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FDD-4F36-BE45-12EB7E98D865}"/>
              </c:ext>
            </c:extLst>
          </c:dPt>
          <c:dPt>
            <c:idx val="5"/>
            <c:bubble3D val="0"/>
            <c:spPr>
              <a:solidFill>
                <a:srgbClr val="964B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FDD-4F36-BE45-12EB7E98D865}"/>
              </c:ext>
            </c:extLst>
          </c:dPt>
          <c:dLbls>
            <c:dLbl>
              <c:idx val="0"/>
              <c:layout>
                <c:manualLayout>
                  <c:x val="-4.6145361028128301E-2"/>
                  <c:y val="-0.143208500856071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835237221906571"/>
                      <c:h val="0.156097233558142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FDD-4F36-BE45-12EB7E98D865}"/>
                </c:ext>
              </c:extLst>
            </c:dLbl>
            <c:dLbl>
              <c:idx val="1"/>
              <c:layout>
                <c:manualLayout>
                  <c:x val="4.9223729709575925E-3"/>
                  <c:y val="-1.363890201469135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824840394964144"/>
                      <c:h val="0.156097254512819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0FDD-4F36-BE45-12EB7E98D865}"/>
                </c:ext>
              </c:extLst>
            </c:dLbl>
            <c:dLbl>
              <c:idx val="2"/>
              <c:layout>
                <c:manualLayout>
                  <c:x val="2.5841440717971537E-2"/>
                  <c:y val="-0.153437647665277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142144008235156"/>
                      <c:h val="0.1560972335581425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FDD-4F36-BE45-12EB7E98D86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1 1D</c:v>
                </c:pt>
                <c:pt idx="1">
                  <c:v>2 2D</c:v>
                </c:pt>
                <c:pt idx="2">
                  <c:v>3 BiV</c:v>
                </c:pt>
                <c:pt idx="3">
                  <c:v>4 S-ICD-1D</c:v>
                </c:pt>
              </c:strCache>
            </c:strRef>
          </c:cat>
          <c:val>
            <c:numRef>
              <c:f>List1!$B$2:$B$5</c:f>
              <c:numCache>
                <c:formatCode>###0</c:formatCode>
                <c:ptCount val="4"/>
                <c:pt idx="0">
                  <c:v>1653</c:v>
                </c:pt>
                <c:pt idx="1">
                  <c:v>638</c:v>
                </c:pt>
                <c:pt idx="2">
                  <c:v>1814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FDD-4F36-BE45-12EB7E98D86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>
          <a:softEdge rad="0"/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9350386941473829E-2"/>
          <c:w val="0.93583812652840859"/>
          <c:h val="0.76413667880579861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explosion val="22"/>
            <c:spPr>
              <a:solidFill>
                <a:srgbClr val="FFFF99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FC5-446C-86CD-EE6BA3DF18CD}"/>
              </c:ext>
            </c:extLst>
          </c:dPt>
          <c:dPt>
            <c:idx val="1"/>
            <c:bubble3D val="0"/>
            <c:explosion val="27"/>
            <c:spPr>
              <a:solidFill>
                <a:srgbClr val="66FF99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FC5-446C-86CD-EE6BA3DF18CD}"/>
              </c:ext>
            </c:extLst>
          </c:dPt>
          <c:dPt>
            <c:idx val="2"/>
            <c:bubble3D val="0"/>
            <c:explosion val="7"/>
            <c:spPr>
              <a:solidFill>
                <a:srgbClr val="99CCFF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FC5-446C-86CD-EE6BA3DF18CD}"/>
              </c:ext>
            </c:extLst>
          </c:dPt>
          <c:dPt>
            <c:idx val="3"/>
            <c:bubble3D val="0"/>
            <c:spPr>
              <a:solidFill>
                <a:srgbClr val="FF99FF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FC5-446C-86CD-EE6BA3DF18CD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FC5-446C-86CD-EE6BA3DF18CD}"/>
              </c:ext>
            </c:extLst>
          </c:dPt>
          <c:dPt>
            <c:idx val="5"/>
            <c:bubble3D val="0"/>
            <c:spPr>
              <a:solidFill>
                <a:srgbClr val="964B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FC5-446C-86CD-EE6BA3DF18CD}"/>
              </c:ext>
            </c:extLst>
          </c:dPt>
          <c:dLbls>
            <c:dLbl>
              <c:idx val="0"/>
              <c:layout>
                <c:manualLayout>
                  <c:x val="-2.3785459670932974E-2"/>
                  <c:y val="-0.1424014324070826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32159655323468"/>
                      <c:h val="0.109133649041739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FC5-446C-86CD-EE6BA3DF18CD}"/>
                </c:ext>
              </c:extLst>
            </c:dLbl>
            <c:dLbl>
              <c:idx val="1"/>
              <c:layout>
                <c:manualLayout>
                  <c:x val="2.8162662115783013E-2"/>
                  <c:y val="1.5033669701455137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55565487116923"/>
                      <c:h val="0.138861089777950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FC5-446C-86CD-EE6BA3DF18CD}"/>
                </c:ext>
              </c:extLst>
            </c:dLbl>
            <c:dLbl>
              <c:idx val="2"/>
              <c:layout>
                <c:manualLayout>
                  <c:x val="5.7220327474099698E-2"/>
                  <c:y val="-0.1542733196058303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72386809995085"/>
                      <c:h val="0.138861089777950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FC5-446C-86CD-EE6BA3DF18CD}"/>
                </c:ext>
              </c:extLst>
            </c:dLbl>
            <c:dLbl>
              <c:idx val="3"/>
              <c:layout>
                <c:manualLayout>
                  <c:x val="-4.5366853663851951E-3"/>
                  <c:y val="-5.975826389979032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C5-446C-86CD-EE6BA3DF18CD}"/>
                </c:ext>
              </c:extLst>
            </c:dLbl>
            <c:dLbl>
              <c:idx val="5"/>
              <c:layout>
                <c:manualLayout>
                  <c:x val="8.3500837593973157E-2"/>
                  <c:y val="-1.25782642857114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FC5-446C-86CD-EE6BA3DF18C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1 1D</c:v>
                </c:pt>
                <c:pt idx="1">
                  <c:v>2 2D</c:v>
                </c:pt>
                <c:pt idx="2">
                  <c:v>3 BiV</c:v>
                </c:pt>
                <c:pt idx="3">
                  <c:v>4 S-ICD-1D</c:v>
                </c:pt>
              </c:strCache>
            </c:strRef>
          </c:cat>
          <c:val>
            <c:numRef>
              <c:f>List1!$B$2:$B$5</c:f>
              <c:numCache>
                <c:formatCode>###0</c:formatCode>
                <c:ptCount val="4"/>
                <c:pt idx="0">
                  <c:v>475</c:v>
                </c:pt>
                <c:pt idx="1">
                  <c:v>205</c:v>
                </c:pt>
                <c:pt idx="2">
                  <c:v>494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FC5-446C-86CD-EE6BA3DF18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>
          <a:softEdge rad="0"/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9350386941473829E-2"/>
          <c:w val="0.93583812652840859"/>
          <c:h val="0.76413667880579861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effectLst>
              <a:outerShdw dist="50800" dir="10560000" algn="ctr" rotWithShape="0">
                <a:srgbClr val="000000">
                  <a:alpha val="43137"/>
                </a:srgbClr>
              </a:outerShdw>
            </a:effectLst>
          </c:spPr>
          <c:dPt>
            <c:idx val="0"/>
            <c:bubble3D val="0"/>
            <c:spPr>
              <a:solidFill>
                <a:srgbClr val="FF99FF"/>
              </a:solidFill>
              <a:ln w="25400">
                <a:solidFill>
                  <a:schemeClr val="tx1"/>
                </a:solidFill>
              </a:ln>
              <a:effectLst>
                <a:outerShdw dist="50800" dir="10560000" algn="ctr" rotWithShape="0">
                  <a:srgbClr val="000000">
                    <a:alpha val="43137"/>
                  </a:srgbClr>
                </a:outerShdw>
              </a:effectLst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6FA-4CD2-85F2-FBF22F9B9051}"/>
              </c:ext>
            </c:extLst>
          </c:dPt>
          <c:dPt>
            <c:idx val="1"/>
            <c:bubble3D val="0"/>
            <c:explosion val="26"/>
            <c:spPr>
              <a:solidFill>
                <a:srgbClr val="99CCFF"/>
              </a:solidFill>
              <a:ln w="25400">
                <a:solidFill>
                  <a:schemeClr val="tx1"/>
                </a:solidFill>
              </a:ln>
              <a:effectLst>
                <a:outerShdw dist="50800" dir="10560000" algn="ctr" rotWithShape="0">
                  <a:srgbClr val="000000">
                    <a:alpha val="43137"/>
                  </a:srgbClr>
                </a:outerShdw>
              </a:effectLst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6FA-4CD2-85F2-FBF22F9B9051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tx1"/>
                </a:solidFill>
              </a:ln>
              <a:effectLst>
                <a:outerShdw dist="50800" dir="10560000" algn="ctr" rotWithShape="0">
                  <a:srgbClr val="000000">
                    <a:alpha val="43137"/>
                  </a:srgbClr>
                </a:outerShdw>
              </a:effectLst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6FA-4CD2-85F2-FBF22F9B9051}"/>
              </c:ext>
            </c:extLst>
          </c:dPt>
          <c:dPt>
            <c:idx val="3"/>
            <c:bubble3D val="0"/>
            <c:spPr>
              <a:solidFill>
                <a:srgbClr val="FFFF99"/>
              </a:solidFill>
              <a:ln w="25400">
                <a:solidFill>
                  <a:schemeClr val="tx1"/>
                </a:solidFill>
              </a:ln>
              <a:effectLst>
                <a:outerShdw dist="50800" dir="10560000" algn="ctr" rotWithShape="0">
                  <a:srgbClr val="000000">
                    <a:alpha val="43137"/>
                  </a:srgbClr>
                </a:outerShdw>
              </a:effectLst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6FA-4CD2-85F2-FBF22F9B9051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tx1"/>
                </a:solidFill>
              </a:ln>
              <a:effectLst>
                <a:outerShdw dist="50800" dir="10560000" algn="ctr" rotWithShape="0">
                  <a:srgbClr val="000000">
                    <a:alpha val="43137"/>
                  </a:srgbClr>
                </a:outerShdw>
              </a:effectLst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6FA-4CD2-85F2-FBF22F9B9051}"/>
              </c:ext>
            </c:extLst>
          </c:dPt>
          <c:dPt>
            <c:idx val="5"/>
            <c:bubble3D val="0"/>
            <c:spPr>
              <a:solidFill>
                <a:srgbClr val="964B00"/>
              </a:solidFill>
              <a:ln w="25400">
                <a:solidFill>
                  <a:schemeClr val="tx1"/>
                </a:solidFill>
              </a:ln>
              <a:effectLst>
                <a:outerShdw dist="50800" dir="10560000" algn="ctr" rotWithShape="0">
                  <a:srgbClr val="000000">
                    <a:alpha val="43137"/>
                  </a:srgbClr>
                </a:outerShdw>
              </a:effectLst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6FA-4CD2-85F2-FBF22F9B9051}"/>
              </c:ext>
            </c:extLst>
          </c:dPt>
          <c:dLbls>
            <c:dLbl>
              <c:idx val="0"/>
              <c:layout>
                <c:manualLayout>
                  <c:x val="4.676050846498548E-2"/>
                  <c:y val="0.2233775613213626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58540988575113"/>
                      <c:h val="0.1159532196400188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6FA-4CD2-85F2-FBF22F9B9051}"/>
                </c:ext>
              </c:extLst>
            </c:dLbl>
            <c:dLbl>
              <c:idx val="1"/>
              <c:layout>
                <c:manualLayout>
                  <c:x val="-7.4588067862510835E-2"/>
                  <c:y val="-0.1592395506679840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FA-4CD2-85F2-FBF22F9B9051}"/>
                </c:ext>
              </c:extLst>
            </c:dLbl>
            <c:dLbl>
              <c:idx val="2"/>
              <c:layout>
                <c:manualLayout>
                  <c:x val="0"/>
                  <c:y val="5.5424827020172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FA-4CD2-85F2-FBF22F9B9051}"/>
                </c:ext>
              </c:extLst>
            </c:dLbl>
            <c:dLbl>
              <c:idx val="3"/>
              <c:layout>
                <c:manualLayout>
                  <c:x val="-4.5366853663851951E-3"/>
                  <c:y val="-5.97582638997903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FA-4CD2-85F2-FBF22F9B9051}"/>
                </c:ext>
              </c:extLst>
            </c:dLbl>
            <c:dLbl>
              <c:idx val="5"/>
              <c:layout>
                <c:manualLayout>
                  <c:x val="8.3500837593973157E-2"/>
                  <c:y val="-1.2578264285711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6FA-4CD2-85F2-FBF22F9B905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List1!$B$2:$B$3</c:f>
              <c:numCache>
                <c:formatCode>###0</c:formatCode>
                <c:ptCount val="2"/>
                <c:pt idx="0">
                  <c:v>960</c:v>
                </c:pt>
                <c:pt idx="1">
                  <c:v>3549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6FA-4CD2-85F2-FBF22F9B9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>
          <a:softEdge rad="0"/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29102844638948"/>
          <c:y val="8.8235294117647065E-2"/>
          <c:w val="0.84463894967177244"/>
          <c:h val="0.780748663101604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hlink"/>
            </a:solidFill>
            <a:ln w="1281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7.7535524773843789E-3"/>
                  <c:y val="1.6980714753898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09-4C4B-AF4D-39A6742372A1}"/>
                </c:ext>
              </c:extLst>
            </c:dLbl>
            <c:dLbl>
              <c:idx val="3"/>
              <c:layout>
                <c:manualLayout>
                  <c:x val="6.250856716008224E-3"/>
                  <c:y val="9.15955958917774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09-4C4B-AF4D-39A6742372A1}"/>
                </c:ext>
              </c:extLst>
            </c:dLbl>
            <c:dLbl>
              <c:idx val="4"/>
              <c:layout>
                <c:manualLayout>
                  <c:x val="5.8131549016110506E-3"/>
                  <c:y val="1.47091307158827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09-4C4B-AF4D-39A6742372A1}"/>
                </c:ext>
              </c:extLst>
            </c:dLbl>
            <c:numFmt formatCode="0.0%" sourceLinked="0"/>
            <c:spPr>
              <a:noFill/>
              <a:ln w="25628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&lt;= 50</c:v>
                </c:pt>
                <c:pt idx="1">
                  <c:v>51 - 60</c:v>
                </c:pt>
                <c:pt idx="2">
                  <c:v>61 - 70</c:v>
                </c:pt>
                <c:pt idx="3">
                  <c:v>71 - 80</c:v>
                </c:pt>
                <c:pt idx="4">
                  <c:v>81+</c:v>
                </c:pt>
              </c:strCache>
            </c:strRef>
          </c:cat>
          <c:val>
            <c:numRef>
              <c:f>Sheet1!$B$2:$B$6</c:f>
              <c:numCache>
                <c:formatCode>###0.0%</c:formatCode>
                <c:ptCount val="5"/>
                <c:pt idx="0">
                  <c:v>8.1392770015524502E-2</c:v>
                </c:pt>
                <c:pt idx="1">
                  <c:v>0.12818806830782878</c:v>
                </c:pt>
                <c:pt idx="2">
                  <c:v>0.31980483477489463</c:v>
                </c:pt>
                <c:pt idx="3">
                  <c:v>0.36549123974273667</c:v>
                </c:pt>
                <c:pt idx="4">
                  <c:v>0.1051230871590153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09-4C4B-AF4D-39A6742372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rgbClr val="99CCFF"/>
            </a:solidFill>
            <a:ln w="1281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-7.3025896474099294E-3"/>
                  <c:y val="2.79355513955835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09-4C4B-AF4D-39A6742372A1}"/>
                </c:ext>
              </c:extLst>
            </c:dLbl>
            <c:numFmt formatCode="0.0%" sourceLinked="0"/>
            <c:spPr>
              <a:noFill/>
              <a:ln w="25628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&lt;= 50</c:v>
                </c:pt>
                <c:pt idx="1">
                  <c:v>51 - 60</c:v>
                </c:pt>
                <c:pt idx="2">
                  <c:v>61 - 70</c:v>
                </c:pt>
                <c:pt idx="3">
                  <c:v>71 - 80</c:v>
                </c:pt>
                <c:pt idx="4">
                  <c:v>81+</c:v>
                </c:pt>
              </c:strCache>
            </c:strRef>
          </c:cat>
          <c:val>
            <c:numRef>
              <c:f>Sheet1!$C$2:$C$6</c:f>
              <c:numCache>
                <c:formatCode>###0.0%</c:formatCode>
                <c:ptCount val="5"/>
                <c:pt idx="0">
                  <c:v>9.375E-2</c:v>
                </c:pt>
                <c:pt idx="1">
                  <c:v>0.10833333333333334</c:v>
                </c:pt>
                <c:pt idx="2">
                  <c:v>0.26666666666666666</c:v>
                </c:pt>
                <c:pt idx="3">
                  <c:v>0.39374999999999999</c:v>
                </c:pt>
                <c:pt idx="4">
                  <c:v>0.13750000000000001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09-4C4B-AF4D-39A6742372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FF99CC"/>
            </a:solidFill>
            <a:ln w="1281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9.3408354789323855E-3"/>
                  <c:y val="1.73354193154866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09-4C4B-AF4D-39A6742372A1}"/>
                </c:ext>
              </c:extLst>
            </c:dLbl>
            <c:numFmt formatCode="0.0%" sourceLinked="0"/>
            <c:spPr>
              <a:noFill/>
              <a:ln w="25628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&lt;= 50</c:v>
                </c:pt>
                <c:pt idx="1">
                  <c:v>51 - 60</c:v>
                </c:pt>
                <c:pt idx="2">
                  <c:v>61 - 70</c:v>
                </c:pt>
                <c:pt idx="3">
                  <c:v>71 - 80</c:v>
                </c:pt>
                <c:pt idx="4">
                  <c:v>81+</c:v>
                </c:pt>
              </c:strCache>
            </c:strRef>
          </c:cat>
          <c:val>
            <c:numRef>
              <c:f>Sheet1!$D$2:$D$6</c:f>
              <c:numCache>
                <c:formatCode>###0.0%</c:formatCode>
                <c:ptCount val="5"/>
                <c:pt idx="0">
                  <c:v>7.8050154973231894E-2</c:v>
                </c:pt>
                <c:pt idx="1">
                  <c:v>0.13355874894336434</c:v>
                </c:pt>
                <c:pt idx="2">
                  <c:v>0.33417864187094959</c:v>
                </c:pt>
                <c:pt idx="3">
                  <c:v>0.35784728092420404</c:v>
                </c:pt>
                <c:pt idx="4">
                  <c:v>9.6365173288250214E-2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409-4C4B-AF4D-39A674237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46704784"/>
        <c:axId val="1"/>
      </c:barChart>
      <c:catAx>
        <c:axId val="14670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2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46704784"/>
        <c:crosses val="autoZero"/>
        <c:crossBetween val="between"/>
      </c:valAx>
      <c:spPr>
        <a:noFill/>
        <a:ln w="2562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9350386941473829E-2"/>
          <c:w val="0.93583812652840859"/>
          <c:h val="0.76413667880579861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effectLst>
              <a:outerShdw dist="50800" dir="10560000" algn="ctr" rotWithShape="0">
                <a:srgbClr val="000000">
                  <a:alpha val="43137"/>
                </a:srgbClr>
              </a:outerShdw>
            </a:effectLst>
          </c:spPr>
          <c:dPt>
            <c:idx val="0"/>
            <c:bubble3D val="0"/>
            <c:spPr>
              <a:solidFill>
                <a:srgbClr val="FF99FF"/>
              </a:solidFill>
              <a:ln w="25400">
                <a:solidFill>
                  <a:schemeClr val="tx1"/>
                </a:solidFill>
              </a:ln>
              <a:effectLst>
                <a:outerShdw dist="50800" dir="10560000" algn="ctr" rotWithShape="0">
                  <a:srgbClr val="000000">
                    <a:alpha val="43137"/>
                  </a:srgbClr>
                </a:outerShdw>
              </a:effectLst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6FA-4CD2-85F2-FBF22F9B9051}"/>
              </c:ext>
            </c:extLst>
          </c:dPt>
          <c:dPt>
            <c:idx val="1"/>
            <c:bubble3D val="0"/>
            <c:explosion val="26"/>
            <c:spPr>
              <a:solidFill>
                <a:srgbClr val="99CCFF"/>
              </a:solidFill>
              <a:ln w="25400">
                <a:solidFill>
                  <a:schemeClr val="tx1"/>
                </a:solidFill>
              </a:ln>
              <a:effectLst>
                <a:outerShdw dist="50800" dir="10560000" algn="ctr" rotWithShape="0">
                  <a:srgbClr val="000000">
                    <a:alpha val="43137"/>
                  </a:srgbClr>
                </a:outerShdw>
              </a:effectLst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6FA-4CD2-85F2-FBF22F9B9051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tx1"/>
                </a:solidFill>
              </a:ln>
              <a:effectLst>
                <a:outerShdw dist="50800" dir="10560000" algn="ctr" rotWithShape="0">
                  <a:srgbClr val="000000">
                    <a:alpha val="43137"/>
                  </a:srgbClr>
                </a:outerShdw>
              </a:effectLst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6FA-4CD2-85F2-FBF22F9B9051}"/>
              </c:ext>
            </c:extLst>
          </c:dPt>
          <c:dPt>
            <c:idx val="3"/>
            <c:bubble3D val="0"/>
            <c:spPr>
              <a:solidFill>
                <a:srgbClr val="FFFF99"/>
              </a:solidFill>
              <a:ln w="25400">
                <a:solidFill>
                  <a:schemeClr val="tx1"/>
                </a:solidFill>
              </a:ln>
              <a:effectLst>
                <a:outerShdw dist="50800" dir="10560000" algn="ctr" rotWithShape="0">
                  <a:srgbClr val="000000">
                    <a:alpha val="43137"/>
                  </a:srgbClr>
                </a:outerShdw>
              </a:effectLst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6FA-4CD2-85F2-FBF22F9B9051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tx1"/>
                </a:solidFill>
              </a:ln>
              <a:effectLst>
                <a:outerShdw dist="50800" dir="10560000" algn="ctr" rotWithShape="0">
                  <a:srgbClr val="000000">
                    <a:alpha val="43137"/>
                  </a:srgbClr>
                </a:outerShdw>
              </a:effectLst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6FA-4CD2-85F2-FBF22F9B9051}"/>
              </c:ext>
            </c:extLst>
          </c:dPt>
          <c:dPt>
            <c:idx val="5"/>
            <c:bubble3D val="0"/>
            <c:spPr>
              <a:solidFill>
                <a:srgbClr val="964B00"/>
              </a:solidFill>
              <a:ln w="25400">
                <a:solidFill>
                  <a:schemeClr val="tx1"/>
                </a:solidFill>
              </a:ln>
              <a:effectLst>
                <a:outerShdw dist="50800" dir="10560000" algn="ctr" rotWithShape="0">
                  <a:srgbClr val="000000">
                    <a:alpha val="43137"/>
                  </a:srgbClr>
                </a:outerShdw>
              </a:effectLst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6FA-4CD2-85F2-FBF22F9B9051}"/>
              </c:ext>
            </c:extLst>
          </c:dPt>
          <c:dLbls>
            <c:dLbl>
              <c:idx val="0"/>
              <c:layout>
                <c:manualLayout>
                  <c:x val="0.10582680302313605"/>
                  <c:y val="0.21996778998526756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113015559512245"/>
                      <c:h val="0.122772670647364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6FA-4CD2-85F2-FBF22F9B9051}"/>
                </c:ext>
              </c:extLst>
            </c:dLbl>
            <c:dLbl>
              <c:idx val="1"/>
              <c:layout>
                <c:manualLayout>
                  <c:x val="-7.7049053095871151E-2"/>
                  <c:y val="-0.1350154827064471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FA-4CD2-85F2-FBF22F9B9051}"/>
                </c:ext>
              </c:extLst>
            </c:dLbl>
            <c:dLbl>
              <c:idx val="2"/>
              <c:layout>
                <c:manualLayout>
                  <c:x val="0"/>
                  <c:y val="5.5424827020172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FA-4CD2-85F2-FBF22F9B9051}"/>
                </c:ext>
              </c:extLst>
            </c:dLbl>
            <c:dLbl>
              <c:idx val="3"/>
              <c:layout>
                <c:manualLayout>
                  <c:x val="-4.5366853663851951E-3"/>
                  <c:y val="-5.97582638997903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FA-4CD2-85F2-FBF22F9B9051}"/>
                </c:ext>
              </c:extLst>
            </c:dLbl>
            <c:dLbl>
              <c:idx val="5"/>
              <c:layout>
                <c:manualLayout>
                  <c:x val="8.3500837593973157E-2"/>
                  <c:y val="-1.2578264285711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6FA-4CD2-85F2-FBF22F9B905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List1!$A$2:$A$3</c:f>
              <c:strCache>
                <c:ptCount val="2"/>
                <c:pt idx="0">
                  <c:v>1. čtvrt.</c:v>
                </c:pt>
                <c:pt idx="1">
                  <c:v>2. čtvrt.</c:v>
                </c:pt>
              </c:strCache>
            </c:strRef>
          </c:cat>
          <c:val>
            <c:numRef>
              <c:f>List1!$B$2:$B$3</c:f>
              <c:numCache>
                <c:formatCode>###0</c:formatCode>
                <c:ptCount val="2"/>
                <c:pt idx="0">
                  <c:v>969</c:v>
                </c:pt>
                <c:pt idx="1">
                  <c:v>3357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6FA-4CD2-85F2-FBF22F9B90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>
          <a:softEdge rad="0"/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29102844638948"/>
          <c:y val="8.8235294117647065E-2"/>
          <c:w val="0.84463894967177244"/>
          <c:h val="0.780748663101604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hlink"/>
            </a:solidFill>
            <a:ln w="1281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7.7535524773843789E-3"/>
                  <c:y val="1.69807147538989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409-4C4B-AF4D-39A6742372A1}"/>
                </c:ext>
              </c:extLst>
            </c:dLbl>
            <c:dLbl>
              <c:idx val="3"/>
              <c:layout>
                <c:manualLayout>
                  <c:x val="6.250856716008224E-3"/>
                  <c:y val="9.159559589177745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409-4C4B-AF4D-39A6742372A1}"/>
                </c:ext>
              </c:extLst>
            </c:dLbl>
            <c:dLbl>
              <c:idx val="4"/>
              <c:layout>
                <c:manualLayout>
                  <c:x val="5.8131549016110506E-3"/>
                  <c:y val="1.47091307158827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409-4C4B-AF4D-39A6742372A1}"/>
                </c:ext>
              </c:extLst>
            </c:dLbl>
            <c:numFmt formatCode="0.0%" sourceLinked="0"/>
            <c:spPr>
              <a:noFill/>
              <a:ln w="25628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&lt;= 50</c:v>
                </c:pt>
                <c:pt idx="1">
                  <c:v>51 - 60</c:v>
                </c:pt>
                <c:pt idx="2">
                  <c:v>61 - 70</c:v>
                </c:pt>
                <c:pt idx="3">
                  <c:v>71 - 80</c:v>
                </c:pt>
                <c:pt idx="4">
                  <c:v>81+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8.5000000000000006E-2</c:v>
                </c:pt>
                <c:pt idx="1">
                  <c:v>0.127</c:v>
                </c:pt>
                <c:pt idx="2">
                  <c:v>0.28000000000000003</c:v>
                </c:pt>
                <c:pt idx="3">
                  <c:v>0.38200000000000001</c:v>
                </c:pt>
                <c:pt idx="4">
                  <c:v>0.126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409-4C4B-AF4D-39A6742372A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</c:v>
                </c:pt>
              </c:strCache>
            </c:strRef>
          </c:tx>
          <c:spPr>
            <a:solidFill>
              <a:srgbClr val="99CCFF"/>
            </a:solidFill>
            <a:ln w="1281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"/>
              <c:layout>
                <c:manualLayout>
                  <c:x val="-7.3025896474099294E-3"/>
                  <c:y val="2.79355513955835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409-4C4B-AF4D-39A6742372A1}"/>
                </c:ext>
              </c:extLst>
            </c:dLbl>
            <c:numFmt formatCode="0.0%" sourceLinked="0"/>
            <c:spPr>
              <a:noFill/>
              <a:ln w="25628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&lt;= 50</c:v>
                </c:pt>
                <c:pt idx="1">
                  <c:v>51 - 60</c:v>
                </c:pt>
                <c:pt idx="2">
                  <c:v>61 - 70</c:v>
                </c:pt>
                <c:pt idx="3">
                  <c:v>71 - 80</c:v>
                </c:pt>
                <c:pt idx="4">
                  <c:v>81+</c:v>
                </c:pt>
              </c:strCache>
            </c:strRef>
          </c:cat>
          <c:val>
            <c:numRef>
              <c:f>Sheet1!$C$2:$C$6</c:f>
              <c:numCache>
                <c:formatCode>###0.0%</c:formatCode>
                <c:ptCount val="5"/>
                <c:pt idx="0">
                  <c:v>8.2000000000000003E-2</c:v>
                </c:pt>
                <c:pt idx="1">
                  <c:v>0.13100000000000001</c:v>
                </c:pt>
                <c:pt idx="2">
                  <c:v>0.29599999999999999</c:v>
                </c:pt>
                <c:pt idx="3">
                  <c:v>0.376</c:v>
                </c:pt>
                <c:pt idx="4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409-4C4B-AF4D-39A6742372A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</c:v>
                </c:pt>
              </c:strCache>
            </c:strRef>
          </c:tx>
          <c:spPr>
            <a:solidFill>
              <a:srgbClr val="FF99CC"/>
            </a:solidFill>
            <a:ln w="1281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numFmt formatCode="###0.0%" sourceLinked="0"/>
              <c:spPr>
                <a:noFill/>
                <a:ln w="25628">
                  <a:noFill/>
                </a:ln>
              </c:spPr>
              <c:txPr>
                <a:bodyPr rot="-5400000" vert="horz"/>
                <a:lstStyle/>
                <a:p>
                  <a:pPr algn="ctr"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2DE-45DB-95B4-C3E54E391EEB}"/>
                </c:ext>
              </c:extLst>
            </c:dLbl>
            <c:dLbl>
              <c:idx val="2"/>
              <c:layout>
                <c:manualLayout>
                  <c:x val="9.3408354789323855E-3"/>
                  <c:y val="1.733541931548665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409-4C4B-AF4D-39A6742372A1}"/>
                </c:ext>
              </c:extLst>
            </c:dLbl>
            <c:numFmt formatCode="0.0%" sourceLinked="0"/>
            <c:spPr>
              <a:noFill/>
              <a:ln w="25628">
                <a:noFill/>
              </a:ln>
            </c:spPr>
            <c:txPr>
              <a:bodyPr rot="-5400000" vert="horz"/>
              <a:lstStyle/>
              <a:p>
                <a:pPr algn="ctr">
                  <a:defRPr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&lt;= 50</c:v>
                </c:pt>
                <c:pt idx="1">
                  <c:v>51 - 60</c:v>
                </c:pt>
                <c:pt idx="2">
                  <c:v>61 - 70</c:v>
                </c:pt>
                <c:pt idx="3">
                  <c:v>71 - 80</c:v>
                </c:pt>
                <c:pt idx="4">
                  <c:v>81+</c:v>
                </c:pt>
              </c:strCache>
            </c:strRef>
          </c:cat>
          <c:val>
            <c:numRef>
              <c:f>Sheet1!$D$2:$D$6</c:f>
              <c:numCache>
                <c:formatCode>###0.0%</c:formatCode>
                <c:ptCount val="5"/>
                <c:pt idx="0">
                  <c:v>9.7000000000000003E-2</c:v>
                </c:pt>
                <c:pt idx="1">
                  <c:v>0.114</c:v>
                </c:pt>
                <c:pt idx="2">
                  <c:v>0.22600000000000001</c:v>
                </c:pt>
                <c:pt idx="3">
                  <c:v>0.40100000000000002</c:v>
                </c:pt>
                <c:pt idx="4">
                  <c:v>0.16200000000000001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409-4C4B-AF4D-39A6742372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46704784"/>
        <c:axId val="1"/>
      </c:barChart>
      <c:catAx>
        <c:axId val="146704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2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46704784"/>
        <c:crosses val="autoZero"/>
        <c:crossBetween val="between"/>
      </c:valAx>
      <c:spPr>
        <a:noFill/>
        <a:ln w="2562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02564102564097E-2"/>
          <c:y val="7.2916666666666671E-2"/>
          <c:w val="0.87545787545787546"/>
          <c:h val="0.911458333333333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FFCC99"/>
            </a:solidFill>
            <a:ln w="12616">
              <a:solidFill>
                <a:schemeClr val="tx1"/>
              </a:solidFill>
              <a:prstDash val="solid"/>
            </a:ln>
          </c:spPr>
          <c:invertIfNegative val="0"/>
          <c:dPt>
            <c:idx val="1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261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E6BD-42E8-B4DF-C6B4FC43FD6B}"/>
              </c:ext>
            </c:extLst>
          </c:dPt>
          <c:dLbls>
            <c:numFmt formatCode="#,##0.0&quot;%&quot;" sourceLinked="0"/>
            <c:spPr>
              <a:noFill/>
              <a:ln w="2523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ICHS stav po IM</c:v>
                </c:pt>
                <c:pt idx="1">
                  <c:v>ICHS bez IM</c:v>
                </c:pt>
                <c:pt idx="2">
                  <c:v>Dilatační KMP</c:v>
                </c:pt>
                <c:pt idx="3">
                  <c:v>Chlopenní vada mitrální</c:v>
                </c:pt>
                <c:pt idx="4">
                  <c:v>Chlopenní vada aortální</c:v>
                </c:pt>
                <c:pt idx="5">
                  <c:v>KMP jiná</c:v>
                </c:pt>
                <c:pt idx="6">
                  <c:v>Hypertrofická KMP</c:v>
                </c:pt>
                <c:pt idx="7">
                  <c:v>Chlopenní vada jiná</c:v>
                </c:pt>
                <c:pt idx="8">
                  <c:v>Stav po kardiochirurgickém výkonu</c:v>
                </c:pt>
                <c:pt idx="9">
                  <c:v>Myokarditida</c:v>
                </c:pt>
                <c:pt idx="10">
                  <c:v>ARVD/KMP</c:v>
                </c:pt>
                <c:pt idx="11">
                  <c:v>Syndrom dlouhého QT</c:v>
                </c:pt>
                <c:pt idx="12">
                  <c:v>Brugada syndrom</c:v>
                </c:pt>
                <c:pt idx="13">
                  <c:v>Vrozená srdeční vada</c:v>
                </c:pt>
                <c:pt idx="14">
                  <c:v>Syndrom krátkého QT</c:v>
                </c:pt>
                <c:pt idx="15">
                  <c:v>Stav po ablaci AV junkce</c:v>
                </c:pt>
                <c:pt idx="16">
                  <c:v>Jiné</c:v>
                </c:pt>
                <c:pt idx="17">
                  <c:v>Neznámo</c:v>
                </c:pt>
              </c:strCache>
            </c:strRef>
          </c:cat>
          <c:val>
            <c:numRef>
              <c:f>Sheet1!$B$2:$B$19</c:f>
              <c:numCache>
                <c:formatCode>###0.0</c:formatCode>
                <c:ptCount val="18"/>
                <c:pt idx="0">
                  <c:v>36.660505237215034</c:v>
                </c:pt>
                <c:pt idx="1">
                  <c:v>17.621688231669747</c:v>
                </c:pt>
                <c:pt idx="2">
                  <c:v>24.460874922982132</c:v>
                </c:pt>
                <c:pt idx="3">
                  <c:v>3.8817005545286505</c:v>
                </c:pt>
                <c:pt idx="4">
                  <c:v>2.9266789895255703</c:v>
                </c:pt>
                <c:pt idx="5">
                  <c:v>2.865064695009242</c:v>
                </c:pt>
                <c:pt idx="6">
                  <c:v>1.9408502772643252</c:v>
                </c:pt>
                <c:pt idx="7">
                  <c:v>1.3863216266173752</c:v>
                </c:pt>
                <c:pt idx="8">
                  <c:v>1.1090573012939002</c:v>
                </c:pt>
                <c:pt idx="9">
                  <c:v>0.46210720887245843</c:v>
                </c:pt>
                <c:pt idx="10">
                  <c:v>0.43130006161429446</c:v>
                </c:pt>
                <c:pt idx="11">
                  <c:v>0.36968576709796674</c:v>
                </c:pt>
                <c:pt idx="12">
                  <c:v>0.15403573629081946</c:v>
                </c:pt>
                <c:pt idx="13">
                  <c:v>9.2421441774491686E-2</c:v>
                </c:pt>
                <c:pt idx="16">
                  <c:v>1.3247073321010474</c:v>
                </c:pt>
                <c:pt idx="17">
                  <c:v>12.846580406654343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D-42E8-B4DF-C6B4FC43F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46353024"/>
        <c:axId val="1"/>
      </c:barChart>
      <c:catAx>
        <c:axId val="1463530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3154">
            <a:solidFill>
              <a:schemeClr val="tx1"/>
            </a:solidFill>
            <a:prstDash val="solid"/>
          </a:ln>
        </c:sp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t"/>
        <c:numFmt formatCode="#,##0&quot;%&quot;" sourceLinked="0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46353024"/>
        <c:crosses val="autoZero"/>
        <c:crossBetween val="between"/>
      </c:valAx>
      <c:spPr>
        <a:noFill/>
        <a:ln w="2523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4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02564102564097E-2"/>
          <c:y val="7.2916666666666671E-2"/>
          <c:w val="0.87545787545787546"/>
          <c:h val="0.911458333333333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FFCC99"/>
            </a:solidFill>
            <a:ln w="12616">
              <a:solidFill>
                <a:schemeClr val="tx1"/>
              </a:solidFill>
              <a:prstDash val="solid"/>
            </a:ln>
          </c:spPr>
          <c:invertIfNegative val="0"/>
          <c:dPt>
            <c:idx val="17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 w="12616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5-E6BD-42E8-B4DF-C6B4FC43FD6B}"/>
              </c:ext>
            </c:extLst>
          </c:dPt>
          <c:dLbls>
            <c:numFmt formatCode="0.0%" sourceLinked="0"/>
            <c:spPr>
              <a:noFill/>
              <a:ln w="2523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Sheet1!$A$2:$A$19</c:f>
              <c:strCache>
                <c:ptCount val="18"/>
                <c:pt idx="0">
                  <c:v>ICHS stav po IM</c:v>
                </c:pt>
                <c:pt idx="1">
                  <c:v>ICHS bez IM</c:v>
                </c:pt>
                <c:pt idx="2">
                  <c:v>Dilatační KMP</c:v>
                </c:pt>
                <c:pt idx="3">
                  <c:v>Chlopenní vada mitrální</c:v>
                </c:pt>
                <c:pt idx="4">
                  <c:v>Chlopenní vada aortální</c:v>
                </c:pt>
                <c:pt idx="5">
                  <c:v>KMP jiná</c:v>
                </c:pt>
                <c:pt idx="6">
                  <c:v>Hypertrofická KMP</c:v>
                </c:pt>
                <c:pt idx="7">
                  <c:v>Chlopenní vada jiná</c:v>
                </c:pt>
                <c:pt idx="8">
                  <c:v>Stav po kardiochirurgickém výkonu</c:v>
                </c:pt>
                <c:pt idx="9">
                  <c:v>Myokarditida</c:v>
                </c:pt>
                <c:pt idx="10">
                  <c:v>ARVD/KMP</c:v>
                </c:pt>
                <c:pt idx="11">
                  <c:v>Syndrom dlouhého QT</c:v>
                </c:pt>
                <c:pt idx="12">
                  <c:v>Brugada syndrom</c:v>
                </c:pt>
                <c:pt idx="13">
                  <c:v>Vrozená srdeční vada</c:v>
                </c:pt>
                <c:pt idx="14">
                  <c:v>Syndrom krátkého QT</c:v>
                </c:pt>
                <c:pt idx="15">
                  <c:v>Stav po ablaci AV junkce</c:v>
                </c:pt>
                <c:pt idx="16">
                  <c:v>Jiné</c:v>
                </c:pt>
                <c:pt idx="17">
                  <c:v>Neznámo</c:v>
                </c:pt>
              </c:strCache>
            </c:strRef>
          </c:cat>
          <c:val>
            <c:numRef>
              <c:f>Sheet1!$B$2:$B$19</c:f>
              <c:numCache>
                <c:formatCode>0.0%</c:formatCode>
                <c:ptCount val="18"/>
                <c:pt idx="0">
                  <c:v>0.33881897386253629</c:v>
                </c:pt>
                <c:pt idx="1">
                  <c:v>0.20200064536947401</c:v>
                </c:pt>
                <c:pt idx="2">
                  <c:v>0.23330106485963215</c:v>
                </c:pt>
                <c:pt idx="3">
                  <c:v>3.5172636334301385E-2</c:v>
                </c:pt>
                <c:pt idx="4">
                  <c:v>3.1945788964181994E-2</c:v>
                </c:pt>
                <c:pt idx="5">
                  <c:v>2.9686995805098419E-2</c:v>
                </c:pt>
                <c:pt idx="6">
                  <c:v>1.8070345272668601E-2</c:v>
                </c:pt>
                <c:pt idx="7">
                  <c:v>1.5488867376573089E-2</c:v>
                </c:pt>
                <c:pt idx="8">
                  <c:v>9.6805421103581795E-3</c:v>
                </c:pt>
                <c:pt idx="9">
                  <c:v>6.7763794772507258E-3</c:v>
                </c:pt>
                <c:pt idx="10">
                  <c:v>3.2268473701193932E-3</c:v>
                </c:pt>
                <c:pt idx="11">
                  <c:v>2.2587931590835751E-3</c:v>
                </c:pt>
                <c:pt idx="12">
                  <c:v>1.9361084220716361E-3</c:v>
                </c:pt>
                <c:pt idx="13">
                  <c:v>1.2907389480477573E-3</c:v>
                </c:pt>
                <c:pt idx="14">
                  <c:v>3.2268473701193933E-4</c:v>
                </c:pt>
                <c:pt idx="15">
                  <c:v>0</c:v>
                </c:pt>
                <c:pt idx="16">
                  <c:v>1.7747660535656663E-2</c:v>
                </c:pt>
                <c:pt idx="17">
                  <c:v>0.13617295901903839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BD-42E8-B4DF-C6B4FC43F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146353024"/>
        <c:axId val="1"/>
      </c:barChart>
      <c:catAx>
        <c:axId val="1463530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3154">
            <a:solidFill>
              <a:schemeClr val="tx1"/>
            </a:solidFill>
            <a:prstDash val="solid"/>
          </a:ln>
        </c:sp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t"/>
        <c:numFmt formatCode="#,##0&quot;%&quot;" sourceLinked="0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46353024"/>
        <c:crosses val="autoZero"/>
        <c:crossBetween val="between"/>
      </c:valAx>
      <c:spPr>
        <a:noFill/>
        <a:ln w="2523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4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146551724137931"/>
          <c:y val="5.1867219917012451E-2"/>
          <c:w val="0.84913793103448276"/>
          <c:h val="0.88356776825926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CC99"/>
            </a:solidFill>
            <a:ln w="1207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1.0730547147358604E-2"/>
                  <c:y val="-1.24366032716877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F4-4419-BE74-CF241CFD4BBD}"/>
                </c:ext>
              </c:extLst>
            </c:dLbl>
            <c:numFmt formatCode="0.0%" sourceLinked="0"/>
            <c:spPr>
              <a:noFill/>
              <a:ln w="2415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0.00%</c:formatCode>
                <c:ptCount val="8"/>
                <c:pt idx="0">
                  <c:v>0.25477510782501539</c:v>
                </c:pt>
                <c:pt idx="1">
                  <c:v>7.2396796056685156E-2</c:v>
                </c:pt>
                <c:pt idx="2">
                  <c:v>6.8083795440542202E-2</c:v>
                </c:pt>
                <c:pt idx="3">
                  <c:v>4.3438077634011092E-2</c:v>
                </c:pt>
                <c:pt idx="4">
                  <c:v>1.6635859519408502E-2</c:v>
                </c:pt>
                <c:pt idx="5">
                  <c:v>1.5711645101663587E-2</c:v>
                </c:pt>
                <c:pt idx="6">
                  <c:v>8.3795440542205793E-2</c:v>
                </c:pt>
                <c:pt idx="7">
                  <c:v>0.5471349353049908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F4-4419-BE74-CF241CFD4B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FF99"/>
            </a:solidFill>
            <a:ln w="1207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3343269131631909E-2"/>
                  <c:y val="-1.17449104286123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F4-4419-BE74-CF241CFD4BBD}"/>
                </c:ext>
              </c:extLst>
            </c:dLbl>
            <c:dLbl>
              <c:idx val="1"/>
              <c:layout>
                <c:manualLayout>
                  <c:x val="1.6532881173384029E-2"/>
                  <c:y val="-8.28712467184800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F4-4419-BE74-CF241CFD4BBD}"/>
                </c:ext>
              </c:extLst>
            </c:dLbl>
            <c:dLbl>
              <c:idx val="2"/>
              <c:layout>
                <c:manualLayout>
                  <c:x val="4.9291458732377502E-2"/>
                  <c:y val="-1.37162843673246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F4-4419-BE74-CF241CFD4BBD}"/>
                </c:ext>
              </c:extLst>
            </c:dLbl>
            <c:dLbl>
              <c:idx val="3"/>
              <c:layout>
                <c:manualLayout>
                  <c:x val="4.3257171088654789E-2"/>
                  <c:y val="-8.28709894378260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F4-4419-BE74-CF241CFD4BBD}"/>
                </c:ext>
              </c:extLst>
            </c:dLbl>
            <c:dLbl>
              <c:idx val="4"/>
              <c:layout>
                <c:manualLayout>
                  <c:x val="2.6446783130406937E-2"/>
                  <c:y val="-6.21250162466779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F4-4419-BE74-CF241CFD4BBD}"/>
                </c:ext>
              </c:extLst>
            </c:dLbl>
            <c:numFmt formatCode="0.0%" sourceLinked="0"/>
            <c:spPr>
              <a:noFill/>
              <a:ln w="2415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Sheet1!$C$2:$C$9</c:f>
              <c:numCache>
                <c:formatCode>0.00%</c:formatCode>
                <c:ptCount val="8"/>
                <c:pt idx="0">
                  <c:v>0.19690063810391975</c:v>
                </c:pt>
                <c:pt idx="1">
                  <c:v>4.7402005469462168E-2</c:v>
                </c:pt>
                <c:pt idx="2">
                  <c:v>6.1987237921604377E-2</c:v>
                </c:pt>
                <c:pt idx="3">
                  <c:v>3.4639927073837742E-2</c:v>
                </c:pt>
                <c:pt idx="4">
                  <c:v>2.0054694621695533E-2</c:v>
                </c:pt>
                <c:pt idx="5">
                  <c:v>1.0027347310847767E-2</c:v>
                </c:pt>
                <c:pt idx="6">
                  <c:v>0.12853236098450319</c:v>
                </c:pt>
                <c:pt idx="7">
                  <c:v>0.61440291704649042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9F4-4419-BE74-CF241CFD4B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36309152"/>
        <c:axId val="1"/>
      </c:barChart>
      <c:catAx>
        <c:axId val="1363091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t"/>
        <c:numFmt formatCode="0%" sourceLinked="0"/>
        <c:majorTickMark val="out"/>
        <c:minorTickMark val="none"/>
        <c:tickLblPos val="nextTo"/>
        <c:spPr>
          <a:ln w="30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36309152"/>
        <c:crosses val="autoZero"/>
        <c:crossBetween val="between"/>
      </c:valAx>
      <c:spPr>
        <a:noFill/>
        <a:ln w="2415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018927444794956E-2"/>
          <c:y val="5.1330798479087454E-2"/>
          <c:w val="0.90851735015772872"/>
          <c:h val="0.847908745247148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CC99"/>
            </a:solidFill>
            <a:ln w="11881">
              <a:solidFill>
                <a:schemeClr val="tx1"/>
              </a:solidFill>
              <a:prstDash val="solid"/>
            </a:ln>
          </c:spPr>
          <c:invertIfNegative val="0"/>
          <c:dLbls>
            <c:numFmt formatCode="0" sourceLinked="0"/>
            <c:spPr>
              <a:noFill/>
              <a:ln w="23762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05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&lt; 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171</c:v>
                </c:pt>
                <c:pt idx="1">
                  <c:v>2099</c:v>
                </c:pt>
                <c:pt idx="2">
                  <c:v>2160</c:v>
                </c:pt>
                <c:pt idx="3">
                  <c:v>2127</c:v>
                </c:pt>
                <c:pt idx="4">
                  <c:v>2355</c:v>
                </c:pt>
                <c:pt idx="5">
                  <c:v>2630</c:v>
                </c:pt>
                <c:pt idx="6">
                  <c:v>2626</c:v>
                </c:pt>
                <c:pt idx="7">
                  <c:v>2896</c:v>
                </c:pt>
                <c:pt idx="8">
                  <c:v>2928</c:v>
                </c:pt>
                <c:pt idx="9">
                  <c:v>2935</c:v>
                </c:pt>
                <c:pt idx="10" formatCode="###0">
                  <c:v>3082</c:v>
                </c:pt>
                <c:pt idx="11" formatCode="###0">
                  <c:v>2942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2A-4C48-AC7B-3408D6C82D3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9900"/>
            </a:solidFill>
            <a:ln w="11881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3762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05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&lt; 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26</c:v>
                </c:pt>
                <c:pt idx="1">
                  <c:v>405</c:v>
                </c:pt>
                <c:pt idx="2">
                  <c:v>496</c:v>
                </c:pt>
                <c:pt idx="3">
                  <c:v>567</c:v>
                </c:pt>
                <c:pt idx="4">
                  <c:v>688</c:v>
                </c:pt>
                <c:pt idx="5">
                  <c:v>726</c:v>
                </c:pt>
                <c:pt idx="6">
                  <c:v>704</c:v>
                </c:pt>
                <c:pt idx="7">
                  <c:v>841</c:v>
                </c:pt>
                <c:pt idx="8">
                  <c:v>908</c:v>
                </c:pt>
                <c:pt idx="9">
                  <c:v>963</c:v>
                </c:pt>
                <c:pt idx="10" formatCode="###0">
                  <c:v>1097</c:v>
                </c:pt>
                <c:pt idx="11" formatCode="###0">
                  <c:v>1015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2A-4C48-AC7B-3408D6C82D3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rgbClr val="FF6600"/>
            </a:solidFill>
            <a:ln w="11881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3762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05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&lt; 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4</c:v>
                </c:pt>
                <c:pt idx="1">
                  <c:v>67</c:v>
                </c:pt>
                <c:pt idx="2">
                  <c:v>61</c:v>
                </c:pt>
                <c:pt idx="3">
                  <c:v>57</c:v>
                </c:pt>
                <c:pt idx="4">
                  <c:v>77</c:v>
                </c:pt>
                <c:pt idx="5">
                  <c:v>66</c:v>
                </c:pt>
                <c:pt idx="6">
                  <c:v>92</c:v>
                </c:pt>
                <c:pt idx="7">
                  <c:v>91</c:v>
                </c:pt>
                <c:pt idx="8">
                  <c:v>107</c:v>
                </c:pt>
                <c:pt idx="9">
                  <c:v>140</c:v>
                </c:pt>
                <c:pt idx="10" formatCode="###0">
                  <c:v>139</c:v>
                </c:pt>
                <c:pt idx="11" formatCode="###0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2A-4C48-AC7B-3408D6C82D3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rgbClr val="FFFF99"/>
            </a:solidFill>
            <a:ln w="11881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3762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05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&lt; 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</c:v>
                </c:pt>
                <c:pt idx="1">
                  <c:v>27</c:v>
                </c:pt>
                <c:pt idx="2">
                  <c:v>31</c:v>
                </c:pt>
                <c:pt idx="3">
                  <c:v>39</c:v>
                </c:pt>
                <c:pt idx="4">
                  <c:v>22</c:v>
                </c:pt>
                <c:pt idx="5">
                  <c:v>18</c:v>
                </c:pt>
                <c:pt idx="6">
                  <c:v>27</c:v>
                </c:pt>
                <c:pt idx="7">
                  <c:v>33</c:v>
                </c:pt>
                <c:pt idx="8">
                  <c:v>36</c:v>
                </c:pt>
                <c:pt idx="9">
                  <c:v>25</c:v>
                </c:pt>
                <c:pt idx="10" formatCode="###0">
                  <c:v>27</c:v>
                </c:pt>
                <c:pt idx="11" formatCode="###0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2A-4C48-AC7B-3408D6C82D3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rgbClr val="FFFF00"/>
            </a:solidFill>
            <a:ln w="11881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23762">
                <a:noFill/>
              </a:ln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 algn="ctr">
                  <a:defRPr sz="105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&lt; 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2</c:v>
                </c:pt>
                <c:pt idx="1">
                  <c:v>64</c:v>
                </c:pt>
                <c:pt idx="2">
                  <c:v>62</c:v>
                </c:pt>
                <c:pt idx="3">
                  <c:v>81</c:v>
                </c:pt>
                <c:pt idx="4">
                  <c:v>86</c:v>
                </c:pt>
                <c:pt idx="5">
                  <c:v>93</c:v>
                </c:pt>
                <c:pt idx="6">
                  <c:v>107</c:v>
                </c:pt>
                <c:pt idx="7">
                  <c:v>121</c:v>
                </c:pt>
                <c:pt idx="8">
                  <c:v>122</c:v>
                </c:pt>
                <c:pt idx="9">
                  <c:v>141</c:v>
                </c:pt>
                <c:pt idx="10" formatCode="###0">
                  <c:v>164</c:v>
                </c:pt>
                <c:pt idx="11" formatCode="###0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2A-4C48-AC7B-3408D6C82D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7324952"/>
        <c:axId val="1"/>
      </c:barChart>
      <c:catAx>
        <c:axId val="137324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9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29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37324952"/>
        <c:crosses val="autoZero"/>
        <c:crossBetween val="between"/>
      </c:valAx>
      <c:spPr>
        <a:noFill/>
        <a:ln w="237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12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90825688073394"/>
          <c:y val="7.183908045977011E-2"/>
          <c:w val="0.83944954128440363"/>
          <c:h val="0.8132183908045976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Primoimplantace</c:v>
                </c:pt>
              </c:strCache>
            </c:strRef>
          </c:tx>
          <c:spPr>
            <a:solidFill>
              <a:schemeClr val="accent2"/>
            </a:solidFill>
            <a:ln w="12756">
              <a:solidFill>
                <a:schemeClr val="tx1"/>
              </a:solidFill>
              <a:prstDash val="solid"/>
            </a:ln>
          </c:spPr>
          <c:invertIfNegative val="0"/>
          <c:dLbls>
            <c:numFmt formatCode="0.0%" sourceLinked="0"/>
            <c:spPr>
              <a:noFill/>
              <a:ln w="2551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≤ 30</c:v>
                </c:pt>
                <c:pt idx="1">
                  <c:v>31 - 40</c:v>
                </c:pt>
                <c:pt idx="2">
                  <c:v>41 - 50</c:v>
                </c:pt>
                <c:pt idx="3">
                  <c:v>&gt;50</c:v>
                </c:pt>
                <c:pt idx="4">
                  <c:v>Neuvedeno</c:v>
                </c:pt>
              </c:strCache>
            </c:strRef>
          </c:cat>
          <c:val>
            <c:numRef>
              <c:f>Sheet1!$B$2:$B$6</c:f>
              <c:numCache>
                <c:formatCode>###0.0%</c:formatCode>
                <c:ptCount val="5"/>
                <c:pt idx="0">
                  <c:v>0.57116451016635861</c:v>
                </c:pt>
                <c:pt idx="1">
                  <c:v>0.26278496611213803</c:v>
                </c:pt>
                <c:pt idx="2">
                  <c:v>5.514479359211337E-2</c:v>
                </c:pt>
                <c:pt idx="3">
                  <c:v>6.1922365988909427E-2</c:v>
                </c:pt>
                <c:pt idx="4">
                  <c:v>4.8983364140480594E-2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29-4C65-B1D3-CD75A48D92D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Reimplantace</c:v>
                </c:pt>
              </c:strCache>
            </c:strRef>
          </c:tx>
          <c:spPr>
            <a:solidFill>
              <a:schemeClr val="hlink"/>
            </a:solidFill>
            <a:ln w="12756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0726751920051198E-2"/>
                  <c:y val="-3.8664857929873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29-4C65-B1D3-CD75A48D92DD}"/>
                </c:ext>
              </c:extLst>
            </c:dLbl>
            <c:dLbl>
              <c:idx val="1"/>
              <c:layout>
                <c:manualLayout>
                  <c:x val="1.421303890493214E-2"/>
                  <c:y val="-6.80159304251226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29-4C65-B1D3-CD75A48D92DD}"/>
                </c:ext>
              </c:extLst>
            </c:dLbl>
            <c:numFmt formatCode="0.0%" sourceLinked="0"/>
            <c:spPr>
              <a:noFill/>
              <a:ln w="2551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≤ 30</c:v>
                </c:pt>
                <c:pt idx="1">
                  <c:v>31 - 40</c:v>
                </c:pt>
                <c:pt idx="2">
                  <c:v>41 - 50</c:v>
                </c:pt>
                <c:pt idx="3">
                  <c:v>&gt;50</c:v>
                </c:pt>
                <c:pt idx="4">
                  <c:v>Neuvedeno</c:v>
                </c:pt>
              </c:strCache>
            </c:strRef>
          </c:cat>
          <c:val>
            <c:numRef>
              <c:f>Sheet1!$C$2:$C$6</c:f>
              <c:numCache>
                <c:formatCode>###0.0%</c:formatCode>
                <c:ptCount val="5"/>
                <c:pt idx="0">
                  <c:v>0.5305378304466728</c:v>
                </c:pt>
                <c:pt idx="1">
                  <c:v>0.2652689152233364</c:v>
                </c:pt>
                <c:pt idx="2">
                  <c:v>8.3865086599817673E-2</c:v>
                </c:pt>
                <c:pt idx="3">
                  <c:v>0.10209662716499544</c:v>
                </c:pt>
                <c:pt idx="4">
                  <c:v>1.8231540565177756E-2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29-4C65-B1D3-CD75A48D9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45813264"/>
        <c:axId val="1"/>
      </c:barChart>
      <c:catAx>
        <c:axId val="14581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45813264"/>
        <c:crosses val="autoZero"/>
        <c:crossBetween val="between"/>
      </c:valAx>
      <c:spPr>
        <a:noFill/>
        <a:ln w="2551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32173118696562E-2"/>
          <c:y val="8.2829199549041707E-2"/>
          <c:w val="0.84913793103448276"/>
          <c:h val="0.88356776825926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FFCC99"/>
            </a:solidFill>
            <a:ln w="1207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02675987379459"/>
                      <c:h val="8.99881623449830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DFE-1B42-A594-771713A61DEB}"/>
                </c:ext>
              </c:extLst>
            </c:dLbl>
            <c:dLbl>
              <c:idx val="1"/>
              <c:layout>
                <c:manualLayout>
                  <c:x val="1.0730547147358604E-2"/>
                  <c:y val="-1.24366032716877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F4-4419-BE74-CF241CFD4BBD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14963890413451"/>
                      <c:h val="9.71471251409244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DFE-1B42-A594-771713A61DEB}"/>
                </c:ext>
              </c:extLst>
            </c:dLbl>
            <c:numFmt formatCode="0.0%" sourceLinked="0"/>
            <c:spPr>
              <a:noFill/>
              <a:ln w="2415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###0.0%</c:formatCode>
                <c:ptCount val="8"/>
                <c:pt idx="0">
                  <c:v>0.26363343013875445</c:v>
                </c:pt>
                <c:pt idx="1">
                  <c:v>8.2929977412068409E-2</c:v>
                </c:pt>
                <c:pt idx="2">
                  <c:v>6.6795740561471445E-2</c:v>
                </c:pt>
                <c:pt idx="3">
                  <c:v>3.4849951597289451E-2</c:v>
                </c:pt>
                <c:pt idx="4">
                  <c:v>2.1619877379799937E-2</c:v>
                </c:pt>
                <c:pt idx="5">
                  <c:v>1.96837689577283E-2</c:v>
                </c:pt>
                <c:pt idx="6">
                  <c:v>9.6805421103581799E-2</c:v>
                </c:pt>
                <c:pt idx="7">
                  <c:v>0.53468860922878347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F4-4419-BE74-CF241CFD4B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FFF99"/>
            </a:solidFill>
            <a:ln w="1207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865037238734207E-2"/>
                  <c:y val="-1.17443630214205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02675987379459"/>
                      <c:h val="9.71471251409244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9F4-4419-BE74-CF241CFD4BBD}"/>
                </c:ext>
              </c:extLst>
            </c:dLbl>
            <c:dLbl>
              <c:idx val="1"/>
              <c:layout>
                <c:manualLayout>
                  <c:x val="1.6532881173384029E-2"/>
                  <c:y val="-8.28712467184800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F4-4419-BE74-CF241CFD4BBD}"/>
                </c:ext>
              </c:extLst>
            </c:dLbl>
            <c:dLbl>
              <c:idx val="2"/>
              <c:layout>
                <c:manualLayout>
                  <c:x val="4.9291458732377502E-2"/>
                  <c:y val="-1.37162843673246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F4-4419-BE74-CF241CFD4BBD}"/>
                </c:ext>
              </c:extLst>
            </c:dLbl>
            <c:dLbl>
              <c:idx val="3"/>
              <c:layout>
                <c:manualLayout>
                  <c:x val="4.3257171088654789E-2"/>
                  <c:y val="-8.28709894378260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F4-4419-BE74-CF241CFD4BBD}"/>
                </c:ext>
              </c:extLst>
            </c:dLbl>
            <c:dLbl>
              <c:idx val="4"/>
              <c:layout>
                <c:manualLayout>
                  <c:x val="2.6446783130406937E-2"/>
                  <c:y val="-6.212501624667798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F4-4419-BE74-CF241CFD4BBD}"/>
                </c:ext>
              </c:extLst>
            </c:dLbl>
            <c:dLbl>
              <c:idx val="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88691308617342"/>
                      <c:h val="9.714712514092446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DFE-1B42-A594-771713A61DEB}"/>
                </c:ext>
              </c:extLst>
            </c:dLbl>
            <c:numFmt formatCode="0.0%" sourceLinked="0"/>
            <c:spPr>
              <a:noFill/>
              <a:ln w="2415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Sheet1!$C$2:$C$9</c:f>
              <c:numCache>
                <c:formatCode>###0.0%</c:formatCode>
                <c:ptCount val="8"/>
                <c:pt idx="0">
                  <c:v>0.22167487684729065</c:v>
                </c:pt>
                <c:pt idx="1">
                  <c:v>6.1083743842364535E-2</c:v>
                </c:pt>
                <c:pt idx="2">
                  <c:v>5.8128078817733991E-2</c:v>
                </c:pt>
                <c:pt idx="3">
                  <c:v>2.8571428571428571E-2</c:v>
                </c:pt>
                <c:pt idx="4">
                  <c:v>1.5763546798029555E-2</c:v>
                </c:pt>
                <c:pt idx="5">
                  <c:v>1.1822660098522168E-2</c:v>
                </c:pt>
                <c:pt idx="6">
                  <c:v>8.5714285714285715E-2</c:v>
                </c:pt>
                <c:pt idx="7">
                  <c:v>0.63645320197044331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9F4-4419-BE74-CF241CFD4B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36309152"/>
        <c:axId val="1"/>
      </c:barChart>
      <c:catAx>
        <c:axId val="1363091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0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t"/>
        <c:numFmt formatCode="0%" sourceLinked="0"/>
        <c:majorTickMark val="out"/>
        <c:minorTickMark val="none"/>
        <c:tickLblPos val="nextTo"/>
        <c:spPr>
          <a:ln w="30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36309152"/>
        <c:crosses val="autoZero"/>
        <c:crossBetween val="between"/>
      </c:valAx>
      <c:spPr>
        <a:noFill/>
        <a:ln w="2415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90825688073394"/>
          <c:y val="7.183908045977011E-2"/>
          <c:w val="0.83944954128440363"/>
          <c:h val="0.81321839080459768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Primoimplantace</c:v>
                </c:pt>
              </c:strCache>
            </c:strRef>
          </c:tx>
          <c:spPr>
            <a:solidFill>
              <a:schemeClr val="accent2"/>
            </a:solidFill>
            <a:ln w="12756">
              <a:solidFill>
                <a:schemeClr val="tx1"/>
              </a:solidFill>
              <a:prstDash val="solid"/>
            </a:ln>
          </c:spPr>
          <c:invertIfNegative val="0"/>
          <c:dLbls>
            <c:numFmt formatCode="0.0%" sourceLinked="0"/>
            <c:spPr>
              <a:noFill/>
              <a:ln w="2551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≤ 30</c:v>
                </c:pt>
                <c:pt idx="1">
                  <c:v>31 - 40</c:v>
                </c:pt>
                <c:pt idx="2">
                  <c:v>41 - 50</c:v>
                </c:pt>
                <c:pt idx="3">
                  <c:v>&gt;50</c:v>
                </c:pt>
                <c:pt idx="4">
                  <c:v>Neuvedeno</c:v>
                </c:pt>
              </c:strCache>
            </c:strRef>
          </c:cat>
          <c:val>
            <c:numRef>
              <c:f>Sheet1!$B$2:$B$6</c:f>
              <c:numCache>
                <c:formatCode>###0.0%</c:formatCode>
                <c:ptCount val="5"/>
                <c:pt idx="0">
                  <c:v>0.60083898031623106</c:v>
                </c:pt>
                <c:pt idx="1">
                  <c:v>0.23878670538883512</c:v>
                </c:pt>
                <c:pt idx="2">
                  <c:v>5.1629557921910291E-2</c:v>
                </c:pt>
                <c:pt idx="3">
                  <c:v>6.0664730558244596E-2</c:v>
                </c:pt>
                <c:pt idx="4">
                  <c:v>4.8080025814778965E-2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29-4C65-B1D3-CD75A48D92DD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Reimplantace</c:v>
                </c:pt>
              </c:strCache>
            </c:strRef>
          </c:tx>
          <c:spPr>
            <a:solidFill>
              <a:schemeClr val="hlink"/>
            </a:solidFill>
            <a:ln w="12756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0726751920051198E-2"/>
                  <c:y val="-3.8664857929873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029-4C65-B1D3-CD75A48D92DD}"/>
                </c:ext>
              </c:extLst>
            </c:dLbl>
            <c:dLbl>
              <c:idx val="1"/>
              <c:layout>
                <c:manualLayout>
                  <c:x val="1.421303890493214E-2"/>
                  <c:y val="-6.80159304251226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029-4C65-B1D3-CD75A48D92DD}"/>
                </c:ext>
              </c:extLst>
            </c:dLbl>
            <c:numFmt formatCode="0.0%" sourceLinked="0"/>
            <c:spPr>
              <a:noFill/>
              <a:ln w="2551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≤ 30</c:v>
                </c:pt>
                <c:pt idx="1">
                  <c:v>31 - 40</c:v>
                </c:pt>
                <c:pt idx="2">
                  <c:v>41 - 50</c:v>
                </c:pt>
                <c:pt idx="3">
                  <c:v>&gt;50</c:v>
                </c:pt>
                <c:pt idx="4">
                  <c:v>Neuvedeno</c:v>
                </c:pt>
              </c:strCache>
            </c:strRef>
          </c:cat>
          <c:val>
            <c:numRef>
              <c:f>Sheet1!$C$2:$C$6</c:f>
              <c:numCache>
                <c:formatCode>###0.0%</c:formatCode>
                <c:ptCount val="5"/>
                <c:pt idx="0">
                  <c:v>0.56256157635467985</c:v>
                </c:pt>
                <c:pt idx="1">
                  <c:v>0.22955665024630542</c:v>
                </c:pt>
                <c:pt idx="2">
                  <c:v>8.0788177339901471E-2</c:v>
                </c:pt>
                <c:pt idx="3">
                  <c:v>0.10049261083743842</c:v>
                </c:pt>
                <c:pt idx="4">
                  <c:v>2.6600985221674877E-2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029-4C65-B1D3-CD75A48D9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45813264"/>
        <c:axId val="1"/>
      </c:barChart>
      <c:catAx>
        <c:axId val="145813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 w="31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45813264"/>
        <c:crosses val="autoZero"/>
        <c:crossBetween val="between"/>
      </c:valAx>
      <c:spPr>
        <a:noFill/>
        <a:ln w="2551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02564102564097E-2"/>
          <c:y val="7.2916666666666671E-2"/>
          <c:w val="0.87545787545787546"/>
          <c:h val="0.9114583333333333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669900"/>
            </a:solidFill>
            <a:ln w="12616">
              <a:solidFill>
                <a:schemeClr val="tx1"/>
              </a:solidFill>
              <a:prstDash val="solid"/>
            </a:ln>
          </c:spPr>
          <c:invertIfNegative val="0"/>
          <c:dLbls>
            <c:numFmt formatCode="0.0%" sourceLinked="0"/>
            <c:spPr>
              <a:noFill/>
              <a:ln w="2523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Sheet1!$A$2:$A$23</c:f>
              <c:strCache>
                <c:ptCount val="1"/>
                <c:pt idx="0">
                  <c:v>Celkem</c:v>
                </c:pt>
              </c:strCache>
            </c:strRef>
          </c:cat>
          <c:val>
            <c:numRef>
              <c:f>Sheet1!$B$2:$B$23</c:f>
              <c:numCache>
                <c:formatCode>###0.0%</c:formatCode>
                <c:ptCount val="22"/>
                <c:pt idx="0">
                  <c:v>0.77122568694041371</c:v>
                </c:pt>
                <c:pt idx="1">
                  <c:v>0.88610478359908884</c:v>
                </c:pt>
                <c:pt idx="2">
                  <c:v>0.85333333333333339</c:v>
                </c:pt>
                <c:pt idx="3">
                  <c:v>0.84496124031007758</c:v>
                </c:pt>
                <c:pt idx="4">
                  <c:v>0.84180790960451968</c:v>
                </c:pt>
                <c:pt idx="5">
                  <c:v>0.83732057416267947</c:v>
                </c:pt>
                <c:pt idx="6">
                  <c:v>0.83673469387755106</c:v>
                </c:pt>
                <c:pt idx="7">
                  <c:v>0.82568807339449546</c:v>
                </c:pt>
                <c:pt idx="8">
                  <c:v>0.79399141630901282</c:v>
                </c:pt>
                <c:pt idx="9">
                  <c:v>0.77941176470588236</c:v>
                </c:pt>
                <c:pt idx="10">
                  <c:v>0.74891774891774887</c:v>
                </c:pt>
                <c:pt idx="11">
                  <c:v>0.7421052631578946</c:v>
                </c:pt>
                <c:pt idx="12">
                  <c:v>0.71153846153846156</c:v>
                </c:pt>
                <c:pt idx="13">
                  <c:v>0.69523809523809521</c:v>
                </c:pt>
                <c:pt idx="14">
                  <c:v>0.67938931297709926</c:v>
                </c:pt>
                <c:pt idx="15">
                  <c:v>0.66666666666666652</c:v>
                </c:pt>
                <c:pt idx="16">
                  <c:v>0.64583333333333348</c:v>
                </c:pt>
                <c:pt idx="17">
                  <c:v>0.63265306122448983</c:v>
                </c:pt>
                <c:pt idx="18">
                  <c:v>0.6271186440677966</c:v>
                </c:pt>
                <c:pt idx="19">
                  <c:v>0.62195121951219512</c:v>
                </c:pt>
                <c:pt idx="20">
                  <c:v>0.54794520547945202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3B-4FDC-8756-D712161383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1">
                <a:lumMod val="50000"/>
              </a:schemeClr>
            </a:solidFill>
            <a:ln w="12616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3B-4FDC-8756-D712161383A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3B-4FDC-8756-D712161383A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3B-4FDC-8756-D712161383A2}"/>
                </c:ext>
              </c:extLst>
            </c:dLbl>
            <c:numFmt formatCode="0.0%" sourceLinked="0"/>
            <c:spPr>
              <a:noFill/>
              <a:ln w="25233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Sheet1!$A$2:$A$23</c:f>
              <c:strCache>
                <c:ptCount val="1"/>
                <c:pt idx="0">
                  <c:v>Celkem</c:v>
                </c:pt>
              </c:strCache>
            </c:strRef>
          </c:cat>
          <c:val>
            <c:numRef>
              <c:f>Sheet1!$C$2:$C$23</c:f>
              <c:numCache>
                <c:formatCode>###0.0%</c:formatCode>
                <c:ptCount val="22"/>
                <c:pt idx="0">
                  <c:v>0.22877431305958632</c:v>
                </c:pt>
                <c:pt idx="1">
                  <c:v>0.11389521640091116</c:v>
                </c:pt>
                <c:pt idx="2">
                  <c:v>0.14666666666666667</c:v>
                </c:pt>
                <c:pt idx="3">
                  <c:v>0.15503875968992248</c:v>
                </c:pt>
                <c:pt idx="4">
                  <c:v>0.15819209039548024</c:v>
                </c:pt>
                <c:pt idx="5">
                  <c:v>0.16267942583732059</c:v>
                </c:pt>
                <c:pt idx="6">
                  <c:v>0.16326530612244899</c:v>
                </c:pt>
                <c:pt idx="7">
                  <c:v>0.17431192660550457</c:v>
                </c:pt>
                <c:pt idx="8">
                  <c:v>0.20600858369098712</c:v>
                </c:pt>
                <c:pt idx="9">
                  <c:v>0.22058823529411764</c:v>
                </c:pt>
                <c:pt idx="10">
                  <c:v>0.25108225108225107</c:v>
                </c:pt>
                <c:pt idx="11">
                  <c:v>0.25789473684210529</c:v>
                </c:pt>
                <c:pt idx="12">
                  <c:v>0.28846153846153844</c:v>
                </c:pt>
                <c:pt idx="13">
                  <c:v>0.30476190476190479</c:v>
                </c:pt>
                <c:pt idx="14">
                  <c:v>0.32061068702290074</c:v>
                </c:pt>
                <c:pt idx="15">
                  <c:v>0.33333333333333326</c:v>
                </c:pt>
                <c:pt idx="16">
                  <c:v>0.35416666666666674</c:v>
                </c:pt>
                <c:pt idx="17">
                  <c:v>0.36734693877551022</c:v>
                </c:pt>
                <c:pt idx="18">
                  <c:v>0.3728813559322034</c:v>
                </c:pt>
                <c:pt idx="19">
                  <c:v>0.37804878048780488</c:v>
                </c:pt>
                <c:pt idx="20">
                  <c:v>0.45205479452054786</c:v>
                </c:pt>
                <c:pt idx="2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3B-4FDC-8756-D71216138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46353024"/>
        <c:axId val="1"/>
      </c:barChart>
      <c:catAx>
        <c:axId val="1463530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3154">
            <a:solidFill>
              <a:schemeClr val="tx1"/>
            </a:solidFill>
            <a:prstDash val="solid"/>
          </a:ln>
        </c:sp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46353024"/>
        <c:crosses val="autoZero"/>
        <c:crossBetween val="between"/>
      </c:valAx>
      <c:spPr>
        <a:noFill/>
        <a:ln w="2523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4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102564102564097E-2"/>
          <c:y val="7.2916666666666671E-2"/>
          <c:w val="0.87545787545787546"/>
          <c:h val="0.9114583333333333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1. čtvrt.</c:v>
                </c:pt>
              </c:strCache>
            </c:strRef>
          </c:tx>
          <c:spPr>
            <a:solidFill>
              <a:srgbClr val="669900"/>
            </a:solidFill>
            <a:ln w="12616">
              <a:solidFill>
                <a:schemeClr val="tx1"/>
              </a:solidFill>
              <a:prstDash val="solid"/>
            </a:ln>
          </c:spPr>
          <c:invertIfNegative val="0"/>
          <c:dLbls>
            <c:numFmt formatCode="0.0%" sourceLinked="0"/>
            <c:spPr>
              <a:noFill/>
              <a:ln w="2523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Sheet1!$A$2:$A$23</c:f>
              <c:strCache>
                <c:ptCount val="1"/>
                <c:pt idx="0">
                  <c:v>Celkem</c:v>
                </c:pt>
              </c:strCache>
            </c:strRef>
          </c:cat>
          <c:val>
            <c:numRef>
              <c:f>Sheet1!$B$2:$B$23</c:f>
              <c:numCache>
                <c:formatCode>###0.0%</c:formatCode>
                <c:ptCount val="22"/>
                <c:pt idx="0">
                  <c:v>0.78180640984137251</c:v>
                </c:pt>
                <c:pt idx="1">
                  <c:v>0.89075630252100846</c:v>
                </c:pt>
                <c:pt idx="2">
                  <c:v>0.87912087912087911</c:v>
                </c:pt>
                <c:pt idx="3">
                  <c:v>0.87225548902195593</c:v>
                </c:pt>
                <c:pt idx="4">
                  <c:v>0.85815602836879434</c:v>
                </c:pt>
                <c:pt idx="5">
                  <c:v>0.85559566787003605</c:v>
                </c:pt>
                <c:pt idx="6">
                  <c:v>0.82035928143712578</c:v>
                </c:pt>
                <c:pt idx="7">
                  <c:v>0.80155642023346307</c:v>
                </c:pt>
                <c:pt idx="8">
                  <c:v>0.8</c:v>
                </c:pt>
                <c:pt idx="9">
                  <c:v>0.78260869565217395</c:v>
                </c:pt>
                <c:pt idx="10">
                  <c:v>0.76923076923076938</c:v>
                </c:pt>
                <c:pt idx="11">
                  <c:v>0.74305555555555558</c:v>
                </c:pt>
                <c:pt idx="12">
                  <c:v>0.74193548387096764</c:v>
                </c:pt>
                <c:pt idx="13">
                  <c:v>0.73333333333333328</c:v>
                </c:pt>
                <c:pt idx="14">
                  <c:v>0.70833333333333348</c:v>
                </c:pt>
                <c:pt idx="15">
                  <c:v>0.68376068376068377</c:v>
                </c:pt>
                <c:pt idx="16">
                  <c:v>0.67901234567901236</c:v>
                </c:pt>
                <c:pt idx="17">
                  <c:v>0.67142857142857137</c:v>
                </c:pt>
                <c:pt idx="18">
                  <c:v>0.66990291262135926</c:v>
                </c:pt>
                <c:pt idx="19">
                  <c:v>0.65248226950354615</c:v>
                </c:pt>
                <c:pt idx="20">
                  <c:v>0.59482758620689657</c:v>
                </c:pt>
                <c:pt idx="21">
                  <c:v>0.22222222222222221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3B-4FDC-8756-D712161383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chemeClr val="accent1">
                <a:lumMod val="50000"/>
              </a:schemeClr>
            </a:solidFill>
            <a:ln w="12616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3B-4FDC-8756-D712161383A2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3B-4FDC-8756-D712161383A2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3B-4FDC-8756-D712161383A2}"/>
                </c:ext>
              </c:extLst>
            </c:dLbl>
            <c:numFmt formatCode="0.0%" sourceLinked="0"/>
            <c:spPr>
              <a:noFill/>
              <a:ln w="25233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Sheet1!$A$2:$A$23</c:f>
              <c:strCache>
                <c:ptCount val="1"/>
                <c:pt idx="0">
                  <c:v>Celkem</c:v>
                </c:pt>
              </c:strCache>
            </c:strRef>
          </c:cat>
          <c:val>
            <c:numRef>
              <c:f>Sheet1!$C$2:$C$23</c:f>
              <c:numCache>
                <c:formatCode>###0.0%</c:formatCode>
                <c:ptCount val="22"/>
                <c:pt idx="0">
                  <c:v>0.21819359015862738</c:v>
                </c:pt>
                <c:pt idx="1">
                  <c:v>0.1092436974789916</c:v>
                </c:pt>
                <c:pt idx="2">
                  <c:v>0.12087912087912088</c:v>
                </c:pt>
                <c:pt idx="3">
                  <c:v>0.1277445109780439</c:v>
                </c:pt>
                <c:pt idx="4">
                  <c:v>0.14184397163120568</c:v>
                </c:pt>
                <c:pt idx="5">
                  <c:v>0.1444043321299639</c:v>
                </c:pt>
                <c:pt idx="6">
                  <c:v>0.17964071856287425</c:v>
                </c:pt>
                <c:pt idx="7">
                  <c:v>0.19844357976653698</c:v>
                </c:pt>
                <c:pt idx="8">
                  <c:v>0.2</c:v>
                </c:pt>
                <c:pt idx="9">
                  <c:v>0.21739130434782608</c:v>
                </c:pt>
                <c:pt idx="10">
                  <c:v>0.23076923076923075</c:v>
                </c:pt>
                <c:pt idx="11">
                  <c:v>0.25694444444444442</c:v>
                </c:pt>
                <c:pt idx="12">
                  <c:v>0.25806451612903225</c:v>
                </c:pt>
                <c:pt idx="13">
                  <c:v>0.26666666666666666</c:v>
                </c:pt>
                <c:pt idx="14">
                  <c:v>0.29166666666666669</c:v>
                </c:pt>
                <c:pt idx="15">
                  <c:v>0.31623931623931623</c:v>
                </c:pt>
                <c:pt idx="16">
                  <c:v>0.32098765432098764</c:v>
                </c:pt>
                <c:pt idx="17">
                  <c:v>0.32857142857142851</c:v>
                </c:pt>
                <c:pt idx="18">
                  <c:v>0.3300970873786408</c:v>
                </c:pt>
                <c:pt idx="19">
                  <c:v>0.34751773049645396</c:v>
                </c:pt>
                <c:pt idx="20">
                  <c:v>0.40517241379310343</c:v>
                </c:pt>
                <c:pt idx="21">
                  <c:v>0.7777777777777779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3B-4FDC-8756-D712161383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146353024"/>
        <c:axId val="1"/>
      </c:barChart>
      <c:catAx>
        <c:axId val="146353024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3154">
            <a:solidFill>
              <a:schemeClr val="tx1"/>
            </a:solidFill>
            <a:prstDash val="solid"/>
          </a:ln>
        </c:sp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t"/>
        <c:numFmt formatCode="0%" sourceLinked="1"/>
        <c:majorTickMark val="out"/>
        <c:minorTickMark val="none"/>
        <c:tickLblPos val="nextTo"/>
        <c:spPr>
          <a:ln w="315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00"/>
            </a:pPr>
            <a:endParaRPr lang="cs-CZ"/>
          </a:p>
        </c:txPr>
        <c:crossAx val="146353024"/>
        <c:crosses val="autoZero"/>
        <c:crossBetween val="between"/>
      </c:valAx>
      <c:spPr>
        <a:noFill/>
        <a:ln w="2523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324840764331211E-2"/>
          <c:y val="0.10330578512396695"/>
          <c:w val="0.93312101910828027"/>
          <c:h val="0.801652892561983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8053">
              <a:noFill/>
            </a:ln>
          </c:spPr>
          <c:marker>
            <c:symbol val="dash"/>
            <c:size val="6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Sheet1!$A$2:$A$28</c:f>
              <c:strCache>
                <c:ptCount val="27"/>
                <c:pt idx="0">
                  <c:v>t</c:v>
                </c:pt>
                <c:pt idx="1">
                  <c:v>FNKV Praha – III.interní - kardiologická klinika</c:v>
                </c:pt>
                <c:pt idx="2">
                  <c:v>FN Motol - Dětské kardiocentrum</c:v>
                </c:pt>
                <c:pt idx="3">
                  <c:v>VFN Praha - II.IK - Kardiologická klinika</c:v>
                </c:pt>
                <c:pt idx="4">
                  <c:v>FN Motol - Kardiologické oddělení</c:v>
                </c:pt>
                <c:pt idx="5">
                  <c:v>IKEM Praha - Kardiologická klinika</c:v>
                </c:pt>
                <c:pt idx="6">
                  <c:v>ÚVN - Kardiologické odd.</c:v>
                </c:pt>
                <c:pt idx="7">
                  <c:v>FN Brno - Kardiologická klinika</c:v>
                </c:pt>
                <c:pt idx="8">
                  <c:v>Liberec - Kardiocentrum</c:v>
                </c:pt>
                <c:pt idx="9">
                  <c:v>Kardiocentrum Vysočina CZ, a.s.</c:v>
                </c:pt>
                <c:pt idx="10">
                  <c:v>Karlovy Vary nemocnice - Kardiocentrum</c:v>
                </c:pt>
                <c:pt idx="11">
                  <c:v>Zlín - Interní klinika</c:v>
                </c:pt>
                <c:pt idx="12">
                  <c:v>FN Plzeň - Kardiologické odd.</c:v>
                </c:pt>
                <c:pt idx="13">
                  <c:v>ÚnL - Kardiologické odd.</c:v>
                </c:pt>
                <c:pt idx="14">
                  <c:v>FNUSA Brno - Kardiologická klinika</c:v>
                </c:pt>
                <c:pt idx="15">
                  <c:v>Kardiologické centrum AGEL a.s.</c:v>
                </c:pt>
                <c:pt idx="16">
                  <c:v>FN Olomouc - I. interní klinika - kardiologická</c:v>
                </c:pt>
                <c:pt idx="17">
                  <c:v>FN Ostrava - Kardiovaskulární odd.</c:v>
                </c:pt>
                <c:pt idx="18">
                  <c:v>Nemocnice Na Homolce - Kardiologické odd.</c:v>
                </c:pt>
                <c:pt idx="19">
                  <c:v>Třinec - Podlesí - kardiocentrum</c:v>
                </c:pt>
                <c:pt idx="20">
                  <c:v>Nemocnice České Budějovice - kardiocentrum</c:v>
                </c:pt>
                <c:pt idx="21">
                  <c:v>FNHK - 1. IK</c:v>
                </c:pt>
                <c:pt idx="23">
                  <c:v>2018</c:v>
                </c:pt>
                <c:pt idx="24">
                  <c:v>Rok 2016</c:v>
                </c:pt>
                <c:pt idx="25">
                  <c:v>Rok 2015</c:v>
                </c:pt>
                <c:pt idx="26">
                  <c:v>Rok 2014</c:v>
                </c:pt>
              </c:strCache>
            </c:strRef>
          </c:cat>
          <c:val>
            <c:numRef>
              <c:f>Sheet1!$B$2:$B$28</c:f>
              <c:numCache>
                <c:formatCode>###0</c:formatCode>
                <c:ptCount val="27"/>
                <c:pt idx="0">
                  <c:v>20</c:v>
                </c:pt>
                <c:pt idx="1">
                  <c:v>30</c:v>
                </c:pt>
                <c:pt idx="2">
                  <c:v>60</c:v>
                </c:pt>
                <c:pt idx="3">
                  <c:v>40</c:v>
                </c:pt>
                <c:pt idx="4">
                  <c:v>40</c:v>
                </c:pt>
                <c:pt idx="5">
                  <c:v>28</c:v>
                </c:pt>
                <c:pt idx="6">
                  <c:v>26</c:v>
                </c:pt>
                <c:pt idx="7">
                  <c:v>25</c:v>
                </c:pt>
                <c:pt idx="8">
                  <c:v>25</c:v>
                </c:pt>
                <c:pt idx="9">
                  <c:v>40</c:v>
                </c:pt>
                <c:pt idx="10">
                  <c:v>20</c:v>
                </c:pt>
                <c:pt idx="11">
                  <c:v>20</c:v>
                </c:pt>
                <c:pt idx="12">
                  <c:v>30</c:v>
                </c:pt>
                <c:pt idx="13">
                  <c:v>26</c:v>
                </c:pt>
                <c:pt idx="14">
                  <c:v>25</c:v>
                </c:pt>
                <c:pt idx="15">
                  <c:v>20</c:v>
                </c:pt>
                <c:pt idx="16">
                  <c:v>10</c:v>
                </c:pt>
                <c:pt idx="17">
                  <c:v>25</c:v>
                </c:pt>
                <c:pt idx="18">
                  <c:v>25</c:v>
                </c:pt>
                <c:pt idx="19">
                  <c:v>20</c:v>
                </c:pt>
                <c:pt idx="20">
                  <c:v>20</c:v>
                </c:pt>
                <c:pt idx="23" formatCode="General">
                  <c:v>20</c:v>
                </c:pt>
                <c:pt idx="24" formatCode="General">
                  <c:v>20</c:v>
                </c:pt>
                <c:pt idx="25" formatCode="General">
                  <c:v>24</c:v>
                </c:pt>
                <c:pt idx="26" formatCode="General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1A-4FCB-B045-1483D90F80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18053">
              <a:noFill/>
            </a:ln>
          </c:spPr>
          <c:marker>
            <c:symbol val="square"/>
            <c:size val="10"/>
            <c:spPr>
              <a:solidFill>
                <a:srgbClr val="FFCC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A-871A-4FCB-B045-1483D90F802D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8-871A-4FCB-B045-1483D90F802D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06-871A-4FCB-B045-1483D90F802D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04-871A-4FCB-B045-1483D90F802D}"/>
              </c:ext>
            </c:extLst>
          </c:dPt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02-871A-4FCB-B045-1483D90F802D}"/>
              </c:ext>
            </c:extLst>
          </c:dPt>
          <c:dPt>
            <c:idx val="23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7397-44BB-856D-F8FD508518BB}"/>
              </c:ext>
            </c:extLst>
          </c:dPt>
          <c:dPt>
            <c:idx val="24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397-44BB-856D-F8FD508518BB}"/>
              </c:ext>
            </c:extLst>
          </c:dPt>
          <c:dPt>
            <c:idx val="25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7397-44BB-856D-F8FD508518BB}"/>
              </c:ext>
            </c:extLst>
          </c:dPt>
          <c:dPt>
            <c:idx val="26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7397-44BB-856D-F8FD508518BB}"/>
              </c:ext>
            </c:extLst>
          </c:dPt>
          <c:cat>
            <c:strRef>
              <c:f>Sheet1!$A$2:$A$28</c:f>
              <c:strCache>
                <c:ptCount val="27"/>
                <c:pt idx="0">
                  <c:v>t</c:v>
                </c:pt>
                <c:pt idx="1">
                  <c:v>FNKV Praha – III.interní - kardiologická klinika</c:v>
                </c:pt>
                <c:pt idx="2">
                  <c:v>FN Motol - Dětské kardiocentrum</c:v>
                </c:pt>
                <c:pt idx="3">
                  <c:v>VFN Praha - II.IK - Kardiologická klinika</c:v>
                </c:pt>
                <c:pt idx="4">
                  <c:v>FN Motol - Kardiologické oddělení</c:v>
                </c:pt>
                <c:pt idx="5">
                  <c:v>IKEM Praha - Kardiologická klinika</c:v>
                </c:pt>
                <c:pt idx="6">
                  <c:v>ÚVN - Kardiologické odd.</c:v>
                </c:pt>
                <c:pt idx="7">
                  <c:v>FN Brno - Kardiologická klinika</c:v>
                </c:pt>
                <c:pt idx="8">
                  <c:v>Liberec - Kardiocentrum</c:v>
                </c:pt>
                <c:pt idx="9">
                  <c:v>Kardiocentrum Vysočina CZ, a.s.</c:v>
                </c:pt>
                <c:pt idx="10">
                  <c:v>Karlovy Vary nemocnice - Kardiocentrum</c:v>
                </c:pt>
                <c:pt idx="11">
                  <c:v>Zlín - Interní klinika</c:v>
                </c:pt>
                <c:pt idx="12">
                  <c:v>FN Plzeň - Kardiologické odd.</c:v>
                </c:pt>
                <c:pt idx="13">
                  <c:v>ÚnL - Kardiologické odd.</c:v>
                </c:pt>
                <c:pt idx="14">
                  <c:v>FNUSA Brno - Kardiologická klinika</c:v>
                </c:pt>
                <c:pt idx="15">
                  <c:v>Kardiologické centrum AGEL a.s.</c:v>
                </c:pt>
                <c:pt idx="16">
                  <c:v>FN Olomouc - I. interní klinika - kardiologická</c:v>
                </c:pt>
                <c:pt idx="17">
                  <c:v>FN Ostrava - Kardiovaskulární odd.</c:v>
                </c:pt>
                <c:pt idx="18">
                  <c:v>Nemocnice Na Homolce - Kardiologické odd.</c:v>
                </c:pt>
                <c:pt idx="19">
                  <c:v>Třinec - Podlesí - kardiocentrum</c:v>
                </c:pt>
                <c:pt idx="20">
                  <c:v>Nemocnice České Budějovice - kardiocentrum</c:v>
                </c:pt>
                <c:pt idx="21">
                  <c:v>FNHK - 1. IK</c:v>
                </c:pt>
                <c:pt idx="23">
                  <c:v>2018</c:v>
                </c:pt>
                <c:pt idx="24">
                  <c:v>Rok 2016</c:v>
                </c:pt>
                <c:pt idx="25">
                  <c:v>Rok 2015</c:v>
                </c:pt>
                <c:pt idx="26">
                  <c:v>Rok 2014</c:v>
                </c:pt>
              </c:strCache>
            </c:strRef>
          </c:cat>
          <c:val>
            <c:numRef>
              <c:f>Sheet1!$C$2:$C$28</c:f>
              <c:numCache>
                <c:formatCode>###0</c:formatCode>
                <c:ptCount val="27"/>
                <c:pt idx="0">
                  <c:v>30</c:v>
                </c:pt>
                <c:pt idx="1">
                  <c:v>85</c:v>
                </c:pt>
                <c:pt idx="2">
                  <c:v>60</c:v>
                </c:pt>
                <c:pt idx="3">
                  <c:v>60</c:v>
                </c:pt>
                <c:pt idx="4">
                  <c:v>50</c:v>
                </c:pt>
                <c:pt idx="5">
                  <c:v>50</c:v>
                </c:pt>
                <c:pt idx="6">
                  <c:v>47.5</c:v>
                </c:pt>
                <c:pt idx="7">
                  <c:v>42.5</c:v>
                </c:pt>
                <c:pt idx="8">
                  <c:v>42.5</c:v>
                </c:pt>
                <c:pt idx="9">
                  <c:v>40</c:v>
                </c:pt>
                <c:pt idx="10">
                  <c:v>40</c:v>
                </c:pt>
                <c:pt idx="11">
                  <c:v>40</c:v>
                </c:pt>
                <c:pt idx="12">
                  <c:v>35</c:v>
                </c:pt>
                <c:pt idx="13">
                  <c:v>35</c:v>
                </c:pt>
                <c:pt idx="14">
                  <c:v>32.5</c:v>
                </c:pt>
                <c:pt idx="15">
                  <c:v>31.5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  <c:pt idx="19">
                  <c:v>30</c:v>
                </c:pt>
                <c:pt idx="20">
                  <c:v>25</c:v>
                </c:pt>
                <c:pt idx="23" formatCode="General">
                  <c:v>35</c:v>
                </c:pt>
                <c:pt idx="24" formatCode="General">
                  <c:v>35</c:v>
                </c:pt>
                <c:pt idx="25" formatCode="General">
                  <c:v>40</c:v>
                </c:pt>
                <c:pt idx="26" formatCode="General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71A-4FCB-B045-1483D90F80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18053">
              <a:noFill/>
            </a:ln>
          </c:spPr>
          <c:marker>
            <c:symbol val="dash"/>
            <c:size val="6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Sheet1!$A$2:$A$28</c:f>
              <c:strCache>
                <c:ptCount val="27"/>
                <c:pt idx="0">
                  <c:v>t</c:v>
                </c:pt>
                <c:pt idx="1">
                  <c:v>FNKV Praha – III.interní - kardiologická klinika</c:v>
                </c:pt>
                <c:pt idx="2">
                  <c:v>FN Motol - Dětské kardiocentrum</c:v>
                </c:pt>
                <c:pt idx="3">
                  <c:v>VFN Praha - II.IK - Kardiologická klinika</c:v>
                </c:pt>
                <c:pt idx="4">
                  <c:v>FN Motol - Kardiologické oddělení</c:v>
                </c:pt>
                <c:pt idx="5">
                  <c:v>IKEM Praha - Kardiologická klinika</c:v>
                </c:pt>
                <c:pt idx="6">
                  <c:v>ÚVN - Kardiologické odd.</c:v>
                </c:pt>
                <c:pt idx="7">
                  <c:v>FN Brno - Kardiologická klinika</c:v>
                </c:pt>
                <c:pt idx="8">
                  <c:v>Liberec - Kardiocentrum</c:v>
                </c:pt>
                <c:pt idx="9">
                  <c:v>Kardiocentrum Vysočina CZ, a.s.</c:v>
                </c:pt>
                <c:pt idx="10">
                  <c:v>Karlovy Vary nemocnice - Kardiocentrum</c:v>
                </c:pt>
                <c:pt idx="11">
                  <c:v>Zlín - Interní klinika</c:v>
                </c:pt>
                <c:pt idx="12">
                  <c:v>FN Plzeň - Kardiologické odd.</c:v>
                </c:pt>
                <c:pt idx="13">
                  <c:v>ÚnL - Kardiologické odd.</c:v>
                </c:pt>
                <c:pt idx="14">
                  <c:v>FNUSA Brno - Kardiologická klinika</c:v>
                </c:pt>
                <c:pt idx="15">
                  <c:v>Kardiologické centrum AGEL a.s.</c:v>
                </c:pt>
                <c:pt idx="16">
                  <c:v>FN Olomouc - I. interní klinika - kardiologická</c:v>
                </c:pt>
                <c:pt idx="17">
                  <c:v>FN Ostrava - Kardiovaskulární odd.</c:v>
                </c:pt>
                <c:pt idx="18">
                  <c:v>Nemocnice Na Homolce - Kardiologické odd.</c:v>
                </c:pt>
                <c:pt idx="19">
                  <c:v>Třinec - Podlesí - kardiocentrum</c:v>
                </c:pt>
                <c:pt idx="20">
                  <c:v>Nemocnice České Budějovice - kardiocentrum</c:v>
                </c:pt>
                <c:pt idx="21">
                  <c:v>FNHK - 1. IK</c:v>
                </c:pt>
                <c:pt idx="23">
                  <c:v>2018</c:v>
                </c:pt>
                <c:pt idx="24">
                  <c:v>Rok 2016</c:v>
                </c:pt>
                <c:pt idx="25">
                  <c:v>Rok 2015</c:v>
                </c:pt>
                <c:pt idx="26">
                  <c:v>Rok 2014</c:v>
                </c:pt>
              </c:strCache>
            </c:strRef>
          </c:cat>
          <c:val>
            <c:numRef>
              <c:f>Sheet1!$D$2:$D$28</c:f>
              <c:numCache>
                <c:formatCode>###0</c:formatCode>
                <c:ptCount val="27"/>
                <c:pt idx="0">
                  <c:v>71</c:v>
                </c:pt>
                <c:pt idx="1">
                  <c:v>95</c:v>
                </c:pt>
                <c:pt idx="2">
                  <c:v>120</c:v>
                </c:pt>
                <c:pt idx="3">
                  <c:v>90</c:v>
                </c:pt>
                <c:pt idx="4">
                  <c:v>120</c:v>
                </c:pt>
                <c:pt idx="5">
                  <c:v>105</c:v>
                </c:pt>
                <c:pt idx="6">
                  <c:v>95</c:v>
                </c:pt>
                <c:pt idx="7">
                  <c:v>70</c:v>
                </c:pt>
                <c:pt idx="8">
                  <c:v>95</c:v>
                </c:pt>
                <c:pt idx="9">
                  <c:v>40</c:v>
                </c:pt>
                <c:pt idx="10">
                  <c:v>100</c:v>
                </c:pt>
                <c:pt idx="11">
                  <c:v>80</c:v>
                </c:pt>
                <c:pt idx="12">
                  <c:v>60</c:v>
                </c:pt>
                <c:pt idx="13">
                  <c:v>90</c:v>
                </c:pt>
                <c:pt idx="14">
                  <c:v>70</c:v>
                </c:pt>
                <c:pt idx="15">
                  <c:v>50</c:v>
                </c:pt>
                <c:pt idx="16">
                  <c:v>60</c:v>
                </c:pt>
                <c:pt idx="17">
                  <c:v>50</c:v>
                </c:pt>
                <c:pt idx="18">
                  <c:v>55</c:v>
                </c:pt>
                <c:pt idx="19">
                  <c:v>60</c:v>
                </c:pt>
                <c:pt idx="20">
                  <c:v>40</c:v>
                </c:pt>
                <c:pt idx="23" formatCode="General">
                  <c:v>70</c:v>
                </c:pt>
                <c:pt idx="24" formatCode="General">
                  <c:v>60</c:v>
                </c:pt>
                <c:pt idx="25" formatCode="General">
                  <c:v>75</c:v>
                </c:pt>
                <c:pt idx="26" formatCode="General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71A-4FCB-B045-1483D90F8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036">
              <a:solidFill>
                <a:schemeClr val="tx1"/>
              </a:solidFill>
              <a:prstDash val="solid"/>
            </a:ln>
          </c:spPr>
        </c:hiLowLines>
        <c:marker val="1"/>
        <c:smooth val="0"/>
        <c:axId val="146534288"/>
        <c:axId val="1"/>
      </c:lineChart>
      <c:catAx>
        <c:axId val="14653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3009">
            <a:solidFill>
              <a:schemeClr val="tx1"/>
            </a:solidFill>
            <a:prstDash val="solid"/>
          </a:ln>
        </c:sp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  <c:max val="15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0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46534288"/>
        <c:crosses val="autoZero"/>
        <c:crossBetween val="between"/>
        <c:majorUnit val="25"/>
      </c:valAx>
      <c:spPr>
        <a:noFill/>
        <a:ln w="2407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324840764331211E-2"/>
          <c:y val="0.10330578512396695"/>
          <c:w val="0.93312101910828027"/>
          <c:h val="0.801652892561983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8053">
              <a:noFill/>
            </a:ln>
          </c:spPr>
          <c:marker>
            <c:symbol val="dash"/>
            <c:size val="6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Sheet1!$A$2:$A$28</c:f>
              <c:strCache>
                <c:ptCount val="27"/>
                <c:pt idx="0">
                  <c:v>t</c:v>
                </c:pt>
                <c:pt idx="23">
                  <c:v>2018</c:v>
                </c:pt>
                <c:pt idx="24">
                  <c:v>Rok 2016</c:v>
                </c:pt>
                <c:pt idx="25">
                  <c:v>Rok 2015</c:v>
                </c:pt>
                <c:pt idx="26">
                  <c:v>Rok 2014</c:v>
                </c:pt>
              </c:strCache>
            </c:strRef>
          </c:cat>
          <c:val>
            <c:numRef>
              <c:f>Sheet1!$B$2:$B$28</c:f>
              <c:numCache>
                <c:formatCode>###0</c:formatCode>
                <c:ptCount val="27"/>
                <c:pt idx="0">
                  <c:v>11</c:v>
                </c:pt>
                <c:pt idx="1">
                  <c:v>65</c:v>
                </c:pt>
                <c:pt idx="2">
                  <c:v>25</c:v>
                </c:pt>
                <c:pt idx="3">
                  <c:v>45</c:v>
                </c:pt>
                <c:pt idx="4">
                  <c:v>29</c:v>
                </c:pt>
                <c:pt idx="5">
                  <c:v>31</c:v>
                </c:pt>
                <c:pt idx="6">
                  <c:v>20</c:v>
                </c:pt>
                <c:pt idx="7">
                  <c:v>25</c:v>
                </c:pt>
                <c:pt idx="8">
                  <c:v>30</c:v>
                </c:pt>
                <c:pt idx="9">
                  <c:v>25</c:v>
                </c:pt>
                <c:pt idx="10">
                  <c:v>27</c:v>
                </c:pt>
                <c:pt idx="11">
                  <c:v>25</c:v>
                </c:pt>
                <c:pt idx="12">
                  <c:v>7</c:v>
                </c:pt>
                <c:pt idx="13">
                  <c:v>20</c:v>
                </c:pt>
                <c:pt idx="14">
                  <c:v>24</c:v>
                </c:pt>
                <c:pt idx="15">
                  <c:v>25</c:v>
                </c:pt>
                <c:pt idx="16">
                  <c:v>15</c:v>
                </c:pt>
                <c:pt idx="17">
                  <c:v>20</c:v>
                </c:pt>
                <c:pt idx="23" formatCode="General">
                  <c:v>20</c:v>
                </c:pt>
                <c:pt idx="24" formatCode="General">
                  <c:v>20</c:v>
                </c:pt>
                <c:pt idx="25" formatCode="General">
                  <c:v>24</c:v>
                </c:pt>
                <c:pt idx="26" formatCode="General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1A-4FCB-B045-1483D90F802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18053">
              <a:noFill/>
            </a:ln>
          </c:spPr>
          <c:marker>
            <c:symbol val="square"/>
            <c:size val="10"/>
            <c:spPr>
              <a:solidFill>
                <a:srgbClr val="FFCC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A-871A-4FCB-B045-1483D90F802D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8-871A-4FCB-B045-1483D90F802D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06-871A-4FCB-B045-1483D90F802D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04-871A-4FCB-B045-1483D90F802D}"/>
              </c:ext>
            </c:extLst>
          </c:dPt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02-871A-4FCB-B045-1483D90F802D}"/>
              </c:ext>
            </c:extLst>
          </c:dPt>
          <c:dPt>
            <c:idx val="23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7397-44BB-856D-F8FD508518BB}"/>
              </c:ext>
            </c:extLst>
          </c:dPt>
          <c:dPt>
            <c:idx val="24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7397-44BB-856D-F8FD508518BB}"/>
              </c:ext>
            </c:extLst>
          </c:dPt>
          <c:dPt>
            <c:idx val="25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7397-44BB-856D-F8FD508518BB}"/>
              </c:ext>
            </c:extLst>
          </c:dPt>
          <c:dPt>
            <c:idx val="26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7397-44BB-856D-F8FD508518BB}"/>
              </c:ext>
            </c:extLst>
          </c:dPt>
          <c:cat>
            <c:strRef>
              <c:f>Sheet1!$A$2:$A$28</c:f>
              <c:strCache>
                <c:ptCount val="27"/>
                <c:pt idx="0">
                  <c:v>t</c:v>
                </c:pt>
                <c:pt idx="23">
                  <c:v>2018</c:v>
                </c:pt>
                <c:pt idx="24">
                  <c:v>Rok 2016</c:v>
                </c:pt>
                <c:pt idx="25">
                  <c:v>Rok 2015</c:v>
                </c:pt>
                <c:pt idx="26">
                  <c:v>Rok 2014</c:v>
                </c:pt>
              </c:strCache>
            </c:strRef>
          </c:cat>
          <c:val>
            <c:numRef>
              <c:f>Sheet1!$C$2:$C$28</c:f>
              <c:numCache>
                <c:formatCode>###0</c:formatCode>
                <c:ptCount val="27"/>
                <c:pt idx="0">
                  <c:v>30</c:v>
                </c:pt>
                <c:pt idx="1">
                  <c:v>86.5</c:v>
                </c:pt>
                <c:pt idx="2">
                  <c:v>60</c:v>
                </c:pt>
                <c:pt idx="3">
                  <c:v>60</c:v>
                </c:pt>
                <c:pt idx="4">
                  <c:v>50</c:v>
                </c:pt>
                <c:pt idx="5">
                  <c:v>50</c:v>
                </c:pt>
                <c:pt idx="6">
                  <c:v>45</c:v>
                </c:pt>
                <c:pt idx="7">
                  <c:v>42</c:v>
                </c:pt>
                <c:pt idx="8">
                  <c:v>40</c:v>
                </c:pt>
                <c:pt idx="9">
                  <c:v>37.5</c:v>
                </c:pt>
                <c:pt idx="10">
                  <c:v>36</c:v>
                </c:pt>
                <c:pt idx="11">
                  <c:v>35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25</c:v>
                </c:pt>
                <c:pt idx="23" formatCode="General">
                  <c:v>35</c:v>
                </c:pt>
                <c:pt idx="24" formatCode="General">
                  <c:v>35</c:v>
                </c:pt>
                <c:pt idx="25" formatCode="General">
                  <c:v>40</c:v>
                </c:pt>
                <c:pt idx="26" formatCode="General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71A-4FCB-B045-1483D90F802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18053">
              <a:noFill/>
            </a:ln>
          </c:spPr>
          <c:marker>
            <c:symbol val="dash"/>
            <c:size val="6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Sheet1!$A$2:$A$28</c:f>
              <c:strCache>
                <c:ptCount val="27"/>
                <c:pt idx="0">
                  <c:v>t</c:v>
                </c:pt>
                <c:pt idx="23">
                  <c:v>2018</c:v>
                </c:pt>
                <c:pt idx="24">
                  <c:v>Rok 2016</c:v>
                </c:pt>
                <c:pt idx="25">
                  <c:v>Rok 2015</c:v>
                </c:pt>
                <c:pt idx="26">
                  <c:v>Rok 2014</c:v>
                </c:pt>
              </c:strCache>
            </c:strRef>
          </c:cat>
          <c:val>
            <c:numRef>
              <c:f>Sheet1!$D$2:$D$28</c:f>
              <c:numCache>
                <c:formatCode>###0</c:formatCode>
                <c:ptCount val="27"/>
                <c:pt idx="0">
                  <c:v>75</c:v>
                </c:pt>
                <c:pt idx="1">
                  <c:v>225</c:v>
                </c:pt>
                <c:pt idx="2">
                  <c:v>150</c:v>
                </c:pt>
                <c:pt idx="3">
                  <c:v>120</c:v>
                </c:pt>
                <c:pt idx="4">
                  <c:v>86</c:v>
                </c:pt>
                <c:pt idx="5">
                  <c:v>120</c:v>
                </c:pt>
                <c:pt idx="6">
                  <c:v>95</c:v>
                </c:pt>
                <c:pt idx="7">
                  <c:v>75</c:v>
                </c:pt>
                <c:pt idx="8">
                  <c:v>50</c:v>
                </c:pt>
                <c:pt idx="9">
                  <c:v>120</c:v>
                </c:pt>
                <c:pt idx="10">
                  <c:v>100</c:v>
                </c:pt>
                <c:pt idx="11">
                  <c:v>60</c:v>
                </c:pt>
                <c:pt idx="12">
                  <c:v>40</c:v>
                </c:pt>
                <c:pt idx="13">
                  <c:v>42.5</c:v>
                </c:pt>
                <c:pt idx="14">
                  <c:v>63</c:v>
                </c:pt>
                <c:pt idx="15">
                  <c:v>60</c:v>
                </c:pt>
                <c:pt idx="16">
                  <c:v>65</c:v>
                </c:pt>
                <c:pt idx="17">
                  <c:v>35</c:v>
                </c:pt>
                <c:pt idx="23" formatCode="General">
                  <c:v>70</c:v>
                </c:pt>
                <c:pt idx="24" formatCode="General">
                  <c:v>60</c:v>
                </c:pt>
                <c:pt idx="25" formatCode="General">
                  <c:v>75</c:v>
                </c:pt>
                <c:pt idx="26" formatCode="General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71A-4FCB-B045-1483D90F80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2036">
              <a:solidFill>
                <a:schemeClr val="tx1"/>
              </a:solidFill>
              <a:prstDash val="solid"/>
            </a:ln>
          </c:spPr>
        </c:hiLowLines>
        <c:marker val="1"/>
        <c:smooth val="0"/>
        <c:axId val="146534288"/>
        <c:axId val="1"/>
      </c:lineChart>
      <c:catAx>
        <c:axId val="14653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3009">
            <a:solidFill>
              <a:schemeClr val="tx1"/>
            </a:solidFill>
            <a:prstDash val="solid"/>
          </a:ln>
        </c:sp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  <c:max val="225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30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46534288"/>
        <c:crosses val="autoZero"/>
        <c:crossBetween val="between"/>
        <c:majorUnit val="25"/>
      </c:valAx>
      <c:spPr>
        <a:noFill/>
        <a:ln w="2407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6405090137858E-2"/>
          <c:y val="0.102880658436214"/>
          <c:w val="0.93319194061505828"/>
          <c:h val="0.802469135802469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7985">
              <a:noFill/>
            </a:ln>
          </c:spPr>
          <c:marker>
            <c:symbol val="dash"/>
            <c:size val="6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Sheet1!$A$2:$A$28</c:f>
              <c:strCache>
                <c:ptCount val="27"/>
                <c:pt idx="0">
                  <c:v>t</c:v>
                </c:pt>
                <c:pt idx="19">
                  <c:v>a</c:v>
                </c:pt>
                <c:pt idx="20">
                  <c:v>FNHK - 1. IK</c:v>
                </c:pt>
                <c:pt idx="21">
                  <c:v>c</c:v>
                </c:pt>
                <c:pt idx="24">
                  <c:v>Rok 2016</c:v>
                </c:pt>
                <c:pt idx="25">
                  <c:v>Rok 2015</c:v>
                </c:pt>
                <c:pt idx="26">
                  <c:v>Rok 2014</c:v>
                </c:pt>
              </c:strCache>
            </c:strRef>
          </c:cat>
          <c:val>
            <c:numRef>
              <c:f>Sheet1!$B$2:$B$28</c:f>
              <c:numCache>
                <c:formatCode>###0</c:formatCode>
                <c:ptCount val="27"/>
                <c:pt idx="0">
                  <c:v>25</c:v>
                </c:pt>
                <c:pt idx="1">
                  <c:v>40</c:v>
                </c:pt>
                <c:pt idx="2">
                  <c:v>34</c:v>
                </c:pt>
                <c:pt idx="3">
                  <c:v>45</c:v>
                </c:pt>
                <c:pt idx="4">
                  <c:v>40</c:v>
                </c:pt>
                <c:pt idx="5">
                  <c:v>50</c:v>
                </c:pt>
                <c:pt idx="6">
                  <c:v>30</c:v>
                </c:pt>
                <c:pt idx="7">
                  <c:v>25</c:v>
                </c:pt>
                <c:pt idx="8">
                  <c:v>30</c:v>
                </c:pt>
                <c:pt idx="9">
                  <c:v>25</c:v>
                </c:pt>
                <c:pt idx="10">
                  <c:v>30</c:v>
                </c:pt>
                <c:pt idx="11">
                  <c:v>29</c:v>
                </c:pt>
                <c:pt idx="12">
                  <c:v>35</c:v>
                </c:pt>
                <c:pt idx="13">
                  <c:v>25</c:v>
                </c:pt>
                <c:pt idx="14">
                  <c:v>25</c:v>
                </c:pt>
                <c:pt idx="15">
                  <c:v>15</c:v>
                </c:pt>
                <c:pt idx="16">
                  <c:v>20</c:v>
                </c:pt>
                <c:pt idx="17">
                  <c:v>7</c:v>
                </c:pt>
                <c:pt idx="18">
                  <c:v>25</c:v>
                </c:pt>
                <c:pt idx="23" formatCode="General">
                  <c:v>25</c:v>
                </c:pt>
                <c:pt idx="24" formatCode="General">
                  <c:v>25</c:v>
                </c:pt>
                <c:pt idx="25" formatCode="General">
                  <c:v>25</c:v>
                </c:pt>
                <c:pt idx="26" formatCode="General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21-4165-B0BC-4EE97CCC3F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17985">
              <a:noFill/>
            </a:ln>
          </c:spPr>
          <c:marker>
            <c:symbol val="square"/>
            <c:size val="10"/>
            <c:spPr>
              <a:solidFill>
                <a:srgbClr val="FFCC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A-9E21-4165-B0BC-4EE97CCC3F41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8-9E21-4165-B0BC-4EE97CCC3F41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06-9E21-4165-B0BC-4EE97CCC3F41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04-9E21-4165-B0BC-4EE97CCC3F41}"/>
              </c:ext>
            </c:extLst>
          </c:dPt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02-9E21-4165-B0BC-4EE97CCC3F41}"/>
              </c:ext>
            </c:extLst>
          </c:dPt>
          <c:dPt>
            <c:idx val="23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8443-4BEB-9C4E-444F8351401D}"/>
              </c:ext>
            </c:extLst>
          </c:dPt>
          <c:dPt>
            <c:idx val="24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8443-4BEB-9C4E-444F8351401D}"/>
              </c:ext>
            </c:extLst>
          </c:dPt>
          <c:dPt>
            <c:idx val="25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8443-4BEB-9C4E-444F8351401D}"/>
              </c:ext>
            </c:extLst>
          </c:dPt>
          <c:dPt>
            <c:idx val="26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8443-4BEB-9C4E-444F8351401D}"/>
              </c:ext>
            </c:extLst>
          </c:dPt>
          <c:cat>
            <c:strRef>
              <c:f>Sheet1!$A$2:$A$28</c:f>
              <c:strCache>
                <c:ptCount val="27"/>
                <c:pt idx="0">
                  <c:v>t</c:v>
                </c:pt>
                <c:pt idx="19">
                  <c:v>a</c:v>
                </c:pt>
                <c:pt idx="20">
                  <c:v>FNHK - 1. IK</c:v>
                </c:pt>
                <c:pt idx="21">
                  <c:v>c</c:v>
                </c:pt>
                <c:pt idx="24">
                  <c:v>Rok 2016</c:v>
                </c:pt>
                <c:pt idx="25">
                  <c:v>Rok 2015</c:v>
                </c:pt>
                <c:pt idx="26">
                  <c:v>Rok 2014</c:v>
                </c:pt>
              </c:strCache>
            </c:strRef>
          </c:cat>
          <c:val>
            <c:numRef>
              <c:f>Sheet1!$C$2:$C$28</c:f>
              <c:numCache>
                <c:formatCode>###0</c:formatCode>
                <c:ptCount val="27"/>
                <c:pt idx="0">
                  <c:v>35</c:v>
                </c:pt>
                <c:pt idx="1">
                  <c:v>75</c:v>
                </c:pt>
                <c:pt idx="2">
                  <c:v>62</c:v>
                </c:pt>
                <c:pt idx="3">
                  <c:v>60</c:v>
                </c:pt>
                <c:pt idx="4">
                  <c:v>60</c:v>
                </c:pt>
                <c:pt idx="5">
                  <c:v>50</c:v>
                </c:pt>
                <c:pt idx="6">
                  <c:v>45</c:v>
                </c:pt>
                <c:pt idx="7">
                  <c:v>45</c:v>
                </c:pt>
                <c:pt idx="8">
                  <c:v>45</c:v>
                </c:pt>
                <c:pt idx="9">
                  <c:v>45</c:v>
                </c:pt>
                <c:pt idx="10">
                  <c:v>45</c:v>
                </c:pt>
                <c:pt idx="11">
                  <c:v>44</c:v>
                </c:pt>
                <c:pt idx="12">
                  <c:v>42.5</c:v>
                </c:pt>
                <c:pt idx="13">
                  <c:v>40</c:v>
                </c:pt>
                <c:pt idx="14">
                  <c:v>40</c:v>
                </c:pt>
                <c:pt idx="15">
                  <c:v>35</c:v>
                </c:pt>
                <c:pt idx="16">
                  <c:v>32.5</c:v>
                </c:pt>
                <c:pt idx="17">
                  <c:v>30</c:v>
                </c:pt>
                <c:pt idx="18">
                  <c:v>30</c:v>
                </c:pt>
                <c:pt idx="23" formatCode="General">
                  <c:v>40</c:v>
                </c:pt>
                <c:pt idx="24" formatCode="General">
                  <c:v>40</c:v>
                </c:pt>
                <c:pt idx="25" formatCode="General">
                  <c:v>45</c:v>
                </c:pt>
                <c:pt idx="26" formatCode="General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E21-4165-B0BC-4EE97CCC3F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17985">
              <a:noFill/>
            </a:ln>
          </c:spPr>
          <c:marker>
            <c:symbol val="dash"/>
            <c:size val="6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Sheet1!$A$2:$A$28</c:f>
              <c:strCache>
                <c:ptCount val="27"/>
                <c:pt idx="0">
                  <c:v>t</c:v>
                </c:pt>
                <c:pt idx="19">
                  <c:v>a</c:v>
                </c:pt>
                <c:pt idx="20">
                  <c:v>FNHK - 1. IK</c:v>
                </c:pt>
                <c:pt idx="21">
                  <c:v>c</c:v>
                </c:pt>
                <c:pt idx="24">
                  <c:v>Rok 2016</c:v>
                </c:pt>
                <c:pt idx="25">
                  <c:v>Rok 2015</c:v>
                </c:pt>
                <c:pt idx="26">
                  <c:v>Rok 2014</c:v>
                </c:pt>
              </c:strCache>
            </c:strRef>
          </c:cat>
          <c:val>
            <c:numRef>
              <c:f>Sheet1!$D$2:$D$28</c:f>
              <c:numCache>
                <c:formatCode>###0</c:formatCode>
                <c:ptCount val="27"/>
                <c:pt idx="0">
                  <c:v>70</c:v>
                </c:pt>
                <c:pt idx="1">
                  <c:v>130</c:v>
                </c:pt>
                <c:pt idx="2">
                  <c:v>96</c:v>
                </c:pt>
                <c:pt idx="3">
                  <c:v>60</c:v>
                </c:pt>
                <c:pt idx="4">
                  <c:v>120</c:v>
                </c:pt>
                <c:pt idx="5">
                  <c:v>50</c:v>
                </c:pt>
                <c:pt idx="6">
                  <c:v>80</c:v>
                </c:pt>
                <c:pt idx="7">
                  <c:v>55</c:v>
                </c:pt>
                <c:pt idx="8">
                  <c:v>68</c:v>
                </c:pt>
                <c:pt idx="9">
                  <c:v>65</c:v>
                </c:pt>
                <c:pt idx="10">
                  <c:v>60</c:v>
                </c:pt>
                <c:pt idx="11">
                  <c:v>70</c:v>
                </c:pt>
                <c:pt idx="12">
                  <c:v>75</c:v>
                </c:pt>
                <c:pt idx="13">
                  <c:v>70</c:v>
                </c:pt>
                <c:pt idx="14">
                  <c:v>60</c:v>
                </c:pt>
                <c:pt idx="15">
                  <c:v>60</c:v>
                </c:pt>
                <c:pt idx="16">
                  <c:v>45</c:v>
                </c:pt>
                <c:pt idx="17">
                  <c:v>90</c:v>
                </c:pt>
                <c:pt idx="18">
                  <c:v>35</c:v>
                </c:pt>
                <c:pt idx="23" formatCode="General">
                  <c:v>70</c:v>
                </c:pt>
                <c:pt idx="24" formatCode="General">
                  <c:v>75</c:v>
                </c:pt>
                <c:pt idx="25" formatCode="General">
                  <c:v>89</c:v>
                </c:pt>
                <c:pt idx="26" formatCode="General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E21-4165-B0BC-4EE97CCC3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1990">
              <a:solidFill>
                <a:schemeClr val="tx1"/>
              </a:solidFill>
              <a:prstDash val="solid"/>
            </a:ln>
          </c:spPr>
        </c:hiLowLines>
        <c:marker val="1"/>
        <c:smooth val="0"/>
        <c:axId val="142334960"/>
        <c:axId val="1"/>
      </c:lineChart>
      <c:catAx>
        <c:axId val="14233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2997">
            <a:solidFill>
              <a:schemeClr val="tx1"/>
            </a:solidFill>
            <a:prstDash val="solid"/>
          </a:ln>
        </c:sp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  <c:max val="15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29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42334960"/>
        <c:crosses val="autoZero"/>
        <c:crossBetween val="between"/>
        <c:majorUnit val="25"/>
        <c:minorUnit val="5"/>
      </c:valAx>
      <c:spPr>
        <a:noFill/>
        <a:ln w="2397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6405090137858E-2"/>
          <c:y val="0.102880658436214"/>
          <c:w val="0.93319194061505828"/>
          <c:h val="0.802469135802469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7985">
              <a:noFill/>
            </a:ln>
          </c:spPr>
          <c:marker>
            <c:symbol val="dash"/>
            <c:size val="6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Sheet1!$A$2:$A$28</c:f>
              <c:strCache>
                <c:ptCount val="27"/>
                <c:pt idx="0">
                  <c:v>t</c:v>
                </c:pt>
                <c:pt idx="19">
                  <c:v>a</c:v>
                </c:pt>
                <c:pt idx="20">
                  <c:v>FNHK - 1. IK</c:v>
                </c:pt>
                <c:pt idx="21">
                  <c:v>c</c:v>
                </c:pt>
                <c:pt idx="24">
                  <c:v>Rok 2016</c:v>
                </c:pt>
                <c:pt idx="25">
                  <c:v>Rok 2015</c:v>
                </c:pt>
                <c:pt idx="26">
                  <c:v>Rok 2014</c:v>
                </c:pt>
              </c:strCache>
            </c:strRef>
          </c:cat>
          <c:val>
            <c:numRef>
              <c:f>Sheet1!$B$2:$B$28</c:f>
              <c:numCache>
                <c:formatCode>###0</c:formatCode>
                <c:ptCount val="27"/>
                <c:pt idx="0">
                  <c:v>25</c:v>
                </c:pt>
                <c:pt idx="1">
                  <c:v>60</c:v>
                </c:pt>
                <c:pt idx="2">
                  <c:v>60</c:v>
                </c:pt>
                <c:pt idx="3">
                  <c:v>45</c:v>
                </c:pt>
                <c:pt idx="4">
                  <c:v>29</c:v>
                </c:pt>
                <c:pt idx="5">
                  <c:v>30</c:v>
                </c:pt>
                <c:pt idx="6">
                  <c:v>40</c:v>
                </c:pt>
                <c:pt idx="7">
                  <c:v>25</c:v>
                </c:pt>
                <c:pt idx="8">
                  <c:v>25</c:v>
                </c:pt>
                <c:pt idx="9">
                  <c:v>35</c:v>
                </c:pt>
                <c:pt idx="10">
                  <c:v>30</c:v>
                </c:pt>
                <c:pt idx="11">
                  <c:v>35</c:v>
                </c:pt>
                <c:pt idx="12">
                  <c:v>30</c:v>
                </c:pt>
                <c:pt idx="13">
                  <c:v>1</c:v>
                </c:pt>
                <c:pt idx="14">
                  <c:v>30</c:v>
                </c:pt>
                <c:pt idx="15">
                  <c:v>10</c:v>
                </c:pt>
                <c:pt idx="16">
                  <c:v>20</c:v>
                </c:pt>
                <c:pt idx="23" formatCode="General">
                  <c:v>25</c:v>
                </c:pt>
                <c:pt idx="24" formatCode="General">
                  <c:v>25</c:v>
                </c:pt>
                <c:pt idx="25" formatCode="General">
                  <c:v>25</c:v>
                </c:pt>
                <c:pt idx="26" formatCode="General">
                  <c:v>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21-4165-B0BC-4EE97CCC3F4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17985">
              <a:noFill/>
            </a:ln>
          </c:spPr>
          <c:marker>
            <c:symbol val="square"/>
            <c:size val="10"/>
            <c:spPr>
              <a:solidFill>
                <a:srgbClr val="FFCC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0A-9E21-4165-B0BC-4EE97CCC3F41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8-9E21-4165-B0BC-4EE97CCC3F41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06-9E21-4165-B0BC-4EE97CCC3F41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04-9E21-4165-B0BC-4EE97CCC3F41}"/>
              </c:ext>
            </c:extLst>
          </c:dPt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02-9E21-4165-B0BC-4EE97CCC3F41}"/>
              </c:ext>
            </c:extLst>
          </c:dPt>
          <c:dPt>
            <c:idx val="23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8443-4BEB-9C4E-444F8351401D}"/>
              </c:ext>
            </c:extLst>
          </c:dPt>
          <c:dPt>
            <c:idx val="24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8443-4BEB-9C4E-444F8351401D}"/>
              </c:ext>
            </c:extLst>
          </c:dPt>
          <c:dPt>
            <c:idx val="25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8443-4BEB-9C4E-444F8351401D}"/>
              </c:ext>
            </c:extLst>
          </c:dPt>
          <c:dPt>
            <c:idx val="26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8443-4BEB-9C4E-444F8351401D}"/>
              </c:ext>
            </c:extLst>
          </c:dPt>
          <c:cat>
            <c:strRef>
              <c:f>Sheet1!$A$2:$A$28</c:f>
              <c:strCache>
                <c:ptCount val="27"/>
                <c:pt idx="0">
                  <c:v>t</c:v>
                </c:pt>
                <c:pt idx="19">
                  <c:v>a</c:v>
                </c:pt>
                <c:pt idx="20">
                  <c:v>FNHK - 1. IK</c:v>
                </c:pt>
                <c:pt idx="21">
                  <c:v>c</c:v>
                </c:pt>
                <c:pt idx="24">
                  <c:v>Rok 2016</c:v>
                </c:pt>
                <c:pt idx="25">
                  <c:v>Rok 2015</c:v>
                </c:pt>
                <c:pt idx="26">
                  <c:v>Rok 2014</c:v>
                </c:pt>
              </c:strCache>
            </c:strRef>
          </c:cat>
          <c:val>
            <c:numRef>
              <c:f>Sheet1!$C$2:$C$28</c:f>
              <c:numCache>
                <c:formatCode>###0</c:formatCode>
                <c:ptCount val="27"/>
                <c:pt idx="0">
                  <c:v>40</c:v>
                </c:pt>
                <c:pt idx="1">
                  <c:v>75</c:v>
                </c:pt>
                <c:pt idx="2">
                  <c:v>60</c:v>
                </c:pt>
                <c:pt idx="3">
                  <c:v>60</c:v>
                </c:pt>
                <c:pt idx="4">
                  <c:v>55</c:v>
                </c:pt>
                <c:pt idx="5">
                  <c:v>51</c:v>
                </c:pt>
                <c:pt idx="6">
                  <c:v>50</c:v>
                </c:pt>
                <c:pt idx="7">
                  <c:v>50</c:v>
                </c:pt>
                <c:pt idx="8">
                  <c:v>45</c:v>
                </c:pt>
                <c:pt idx="9">
                  <c:v>42</c:v>
                </c:pt>
                <c:pt idx="10">
                  <c:v>40</c:v>
                </c:pt>
                <c:pt idx="11">
                  <c:v>40</c:v>
                </c:pt>
                <c:pt idx="12">
                  <c:v>40</c:v>
                </c:pt>
                <c:pt idx="13">
                  <c:v>35</c:v>
                </c:pt>
                <c:pt idx="14">
                  <c:v>35</c:v>
                </c:pt>
                <c:pt idx="15">
                  <c:v>30</c:v>
                </c:pt>
                <c:pt idx="16">
                  <c:v>25</c:v>
                </c:pt>
                <c:pt idx="23" formatCode="General">
                  <c:v>40</c:v>
                </c:pt>
                <c:pt idx="24" formatCode="General">
                  <c:v>40</c:v>
                </c:pt>
                <c:pt idx="25" formatCode="General">
                  <c:v>45</c:v>
                </c:pt>
                <c:pt idx="26" formatCode="General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E21-4165-B0BC-4EE97CCC3F4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17985">
              <a:noFill/>
            </a:ln>
          </c:spPr>
          <c:marker>
            <c:symbol val="dash"/>
            <c:size val="6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Sheet1!$A$2:$A$28</c:f>
              <c:strCache>
                <c:ptCount val="27"/>
                <c:pt idx="0">
                  <c:v>t</c:v>
                </c:pt>
                <c:pt idx="19">
                  <c:v>a</c:v>
                </c:pt>
                <c:pt idx="20">
                  <c:v>FNHK - 1. IK</c:v>
                </c:pt>
                <c:pt idx="21">
                  <c:v>c</c:v>
                </c:pt>
                <c:pt idx="24">
                  <c:v>Rok 2016</c:v>
                </c:pt>
                <c:pt idx="25">
                  <c:v>Rok 2015</c:v>
                </c:pt>
                <c:pt idx="26">
                  <c:v>Rok 2014</c:v>
                </c:pt>
              </c:strCache>
            </c:strRef>
          </c:cat>
          <c:val>
            <c:numRef>
              <c:f>Sheet1!$D$2:$D$28</c:f>
              <c:numCache>
                <c:formatCode>###0</c:formatCode>
                <c:ptCount val="27"/>
                <c:pt idx="0">
                  <c:v>80</c:v>
                </c:pt>
                <c:pt idx="1">
                  <c:v>105</c:v>
                </c:pt>
                <c:pt idx="2">
                  <c:v>90</c:v>
                </c:pt>
                <c:pt idx="3">
                  <c:v>120</c:v>
                </c:pt>
                <c:pt idx="4">
                  <c:v>193</c:v>
                </c:pt>
                <c:pt idx="5">
                  <c:v>70</c:v>
                </c:pt>
                <c:pt idx="6">
                  <c:v>80</c:v>
                </c:pt>
                <c:pt idx="7">
                  <c:v>149</c:v>
                </c:pt>
                <c:pt idx="8">
                  <c:v>75</c:v>
                </c:pt>
                <c:pt idx="9">
                  <c:v>70</c:v>
                </c:pt>
                <c:pt idx="10">
                  <c:v>85</c:v>
                </c:pt>
                <c:pt idx="11">
                  <c:v>60</c:v>
                </c:pt>
                <c:pt idx="12">
                  <c:v>65</c:v>
                </c:pt>
                <c:pt idx="13">
                  <c:v>90</c:v>
                </c:pt>
                <c:pt idx="14">
                  <c:v>60</c:v>
                </c:pt>
                <c:pt idx="15">
                  <c:v>30</c:v>
                </c:pt>
                <c:pt idx="16">
                  <c:v>41</c:v>
                </c:pt>
                <c:pt idx="23" formatCode="General">
                  <c:v>70</c:v>
                </c:pt>
                <c:pt idx="24" formatCode="General">
                  <c:v>75</c:v>
                </c:pt>
                <c:pt idx="25" formatCode="General">
                  <c:v>89</c:v>
                </c:pt>
                <c:pt idx="26" formatCode="General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E21-4165-B0BC-4EE97CCC3F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1990">
              <a:solidFill>
                <a:schemeClr val="tx1"/>
              </a:solidFill>
              <a:prstDash val="solid"/>
            </a:ln>
          </c:spPr>
        </c:hiLowLines>
        <c:marker val="1"/>
        <c:smooth val="0"/>
        <c:axId val="142334960"/>
        <c:axId val="1"/>
      </c:lineChart>
      <c:catAx>
        <c:axId val="142334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2997">
            <a:solidFill>
              <a:schemeClr val="tx1"/>
            </a:solidFill>
            <a:prstDash val="solid"/>
          </a:ln>
        </c:sp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  <c:max val="20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29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42334960"/>
        <c:crosses val="autoZero"/>
        <c:crossBetween val="between"/>
        <c:majorUnit val="25"/>
        <c:minorUnit val="5"/>
      </c:valAx>
      <c:spPr>
        <a:noFill/>
        <a:ln w="2397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6405090137858E-2"/>
          <c:y val="0.102880658436214"/>
          <c:w val="0.93319194061505828"/>
          <c:h val="0.802469135802469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7985">
              <a:noFill/>
            </a:ln>
          </c:spPr>
          <c:marker>
            <c:symbol val="dash"/>
            <c:size val="6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Sheet1!$A$2:$A$28</c:f>
              <c:strCache>
                <c:ptCount val="27"/>
                <c:pt idx="0">
                  <c:v>t</c:v>
                </c:pt>
                <c:pt idx="20">
                  <c:v>a</c:v>
                </c:pt>
                <c:pt idx="21">
                  <c:v>FNHK - 1. IK</c:v>
                </c:pt>
                <c:pt idx="23">
                  <c:v>2018</c:v>
                </c:pt>
                <c:pt idx="24">
                  <c:v>Rok 2016</c:v>
                </c:pt>
                <c:pt idx="25">
                  <c:v>Rok 2015</c:v>
                </c:pt>
                <c:pt idx="26">
                  <c:v>Rok 2014</c:v>
                </c:pt>
              </c:strCache>
            </c:strRef>
          </c:cat>
          <c:val>
            <c:numRef>
              <c:f>Sheet1!$B$2:$B$28</c:f>
              <c:numCache>
                <c:formatCode>###0</c:formatCode>
                <c:ptCount val="27"/>
                <c:pt idx="0">
                  <c:v>35</c:v>
                </c:pt>
                <c:pt idx="1">
                  <c:v>60</c:v>
                </c:pt>
                <c:pt idx="2">
                  <c:v>60</c:v>
                </c:pt>
                <c:pt idx="3">
                  <c:v>65</c:v>
                </c:pt>
                <c:pt idx="4">
                  <c:v>40</c:v>
                </c:pt>
                <c:pt idx="5">
                  <c:v>60</c:v>
                </c:pt>
                <c:pt idx="6">
                  <c:v>55</c:v>
                </c:pt>
                <c:pt idx="7">
                  <c:v>35</c:v>
                </c:pt>
                <c:pt idx="8">
                  <c:v>53</c:v>
                </c:pt>
                <c:pt idx="9">
                  <c:v>49</c:v>
                </c:pt>
                <c:pt idx="10">
                  <c:v>50</c:v>
                </c:pt>
                <c:pt idx="11">
                  <c:v>40</c:v>
                </c:pt>
                <c:pt idx="12">
                  <c:v>45</c:v>
                </c:pt>
                <c:pt idx="13">
                  <c:v>20</c:v>
                </c:pt>
                <c:pt idx="14">
                  <c:v>40</c:v>
                </c:pt>
                <c:pt idx="15">
                  <c:v>40</c:v>
                </c:pt>
                <c:pt idx="16">
                  <c:v>35</c:v>
                </c:pt>
                <c:pt idx="17">
                  <c:v>30</c:v>
                </c:pt>
                <c:pt idx="23" formatCode="General">
                  <c:v>35</c:v>
                </c:pt>
                <c:pt idx="24" formatCode="General">
                  <c:v>35</c:v>
                </c:pt>
                <c:pt idx="25" formatCode="General">
                  <c:v>35</c:v>
                </c:pt>
                <c:pt idx="26" formatCode="General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E7-465D-8E4B-53F4D79B80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17985">
              <a:noFill/>
            </a:ln>
          </c:spPr>
          <c:marker>
            <c:symbol val="square"/>
            <c:size val="10"/>
            <c:spPr>
              <a:solidFill>
                <a:srgbClr val="FFCC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Pt>
            <c:idx val="18"/>
            <c:marker>
              <c:spPr>
                <a:solidFill>
                  <a:srgbClr val="C0C0C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EFE7-465D-8E4B-53F4D79B8039}"/>
              </c:ext>
            </c:extLst>
          </c:dPt>
          <c:dPt>
            <c:idx val="19"/>
            <c:marker>
              <c:spPr>
                <a:solidFill>
                  <a:srgbClr val="C0C0C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EFE7-465D-8E4B-53F4D79B8039}"/>
              </c:ext>
            </c:extLst>
          </c:dPt>
          <c:dPt>
            <c:idx val="20"/>
            <c:marker>
              <c:spPr>
                <a:solidFill>
                  <a:srgbClr val="C0C0C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EFE7-465D-8E4B-53F4D79B8039}"/>
              </c:ext>
            </c:extLst>
          </c:dPt>
          <c:dPt>
            <c:idx val="21"/>
            <c:marker>
              <c:spPr>
                <a:solidFill>
                  <a:srgbClr val="C0C0C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EFE7-465D-8E4B-53F4D79B8039}"/>
              </c:ext>
            </c:extLst>
          </c:dPt>
          <c:dPt>
            <c:idx val="22"/>
            <c:marker>
              <c:spPr>
                <a:solidFill>
                  <a:srgbClr val="C0C0C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EFE7-465D-8E4B-53F4D79B8039}"/>
              </c:ext>
            </c:extLst>
          </c:dPt>
          <c:dPt>
            <c:idx val="23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54D1-4967-9AC0-790875618B96}"/>
              </c:ext>
            </c:extLst>
          </c:dPt>
          <c:dPt>
            <c:idx val="24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54D1-4967-9AC0-790875618B96}"/>
              </c:ext>
            </c:extLst>
          </c:dPt>
          <c:dPt>
            <c:idx val="25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54D1-4967-9AC0-790875618B96}"/>
              </c:ext>
            </c:extLst>
          </c:dPt>
          <c:dPt>
            <c:idx val="26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54D1-4967-9AC0-790875618B96}"/>
              </c:ext>
            </c:extLst>
          </c:dPt>
          <c:cat>
            <c:strRef>
              <c:f>Sheet1!$A$2:$A$28</c:f>
              <c:strCache>
                <c:ptCount val="27"/>
                <c:pt idx="0">
                  <c:v>t</c:v>
                </c:pt>
                <c:pt idx="20">
                  <c:v>a</c:v>
                </c:pt>
                <c:pt idx="21">
                  <c:v>FNHK - 1. IK</c:v>
                </c:pt>
                <c:pt idx="23">
                  <c:v>2018</c:v>
                </c:pt>
                <c:pt idx="24">
                  <c:v>Rok 2016</c:v>
                </c:pt>
                <c:pt idx="25">
                  <c:v>Rok 2015</c:v>
                </c:pt>
                <c:pt idx="26">
                  <c:v>Rok 2014</c:v>
                </c:pt>
              </c:strCache>
            </c:strRef>
          </c:cat>
          <c:val>
            <c:numRef>
              <c:f>Sheet1!$C$2:$C$28</c:f>
              <c:numCache>
                <c:formatCode>###0</c:formatCode>
                <c:ptCount val="27"/>
                <c:pt idx="0">
                  <c:v>60</c:v>
                </c:pt>
                <c:pt idx="1">
                  <c:v>110</c:v>
                </c:pt>
                <c:pt idx="2">
                  <c:v>105</c:v>
                </c:pt>
                <c:pt idx="3">
                  <c:v>90</c:v>
                </c:pt>
                <c:pt idx="4">
                  <c:v>85</c:v>
                </c:pt>
                <c:pt idx="5">
                  <c:v>80</c:v>
                </c:pt>
                <c:pt idx="6">
                  <c:v>80</c:v>
                </c:pt>
                <c:pt idx="7">
                  <c:v>75</c:v>
                </c:pt>
                <c:pt idx="8">
                  <c:v>73.5</c:v>
                </c:pt>
                <c:pt idx="9">
                  <c:v>73</c:v>
                </c:pt>
                <c:pt idx="10">
                  <c:v>65</c:v>
                </c:pt>
                <c:pt idx="11">
                  <c:v>65</c:v>
                </c:pt>
                <c:pt idx="12">
                  <c:v>65</c:v>
                </c:pt>
                <c:pt idx="13">
                  <c:v>60</c:v>
                </c:pt>
                <c:pt idx="14">
                  <c:v>60</c:v>
                </c:pt>
                <c:pt idx="15">
                  <c:v>60</c:v>
                </c:pt>
                <c:pt idx="16">
                  <c:v>55</c:v>
                </c:pt>
                <c:pt idx="17">
                  <c:v>50</c:v>
                </c:pt>
                <c:pt idx="23" formatCode="General">
                  <c:v>60</c:v>
                </c:pt>
                <c:pt idx="24" formatCode="General">
                  <c:v>66</c:v>
                </c:pt>
                <c:pt idx="25" formatCode="General">
                  <c:v>70</c:v>
                </c:pt>
                <c:pt idx="26" formatCode="General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FE7-465D-8E4B-53F4D79B80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17985">
              <a:noFill/>
            </a:ln>
          </c:spPr>
          <c:marker>
            <c:symbol val="dash"/>
            <c:size val="6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Sheet1!$A$2:$A$28</c:f>
              <c:strCache>
                <c:ptCount val="27"/>
                <c:pt idx="0">
                  <c:v>t</c:v>
                </c:pt>
                <c:pt idx="20">
                  <c:v>a</c:v>
                </c:pt>
                <c:pt idx="21">
                  <c:v>FNHK - 1. IK</c:v>
                </c:pt>
                <c:pt idx="23">
                  <c:v>2018</c:v>
                </c:pt>
                <c:pt idx="24">
                  <c:v>Rok 2016</c:v>
                </c:pt>
                <c:pt idx="25">
                  <c:v>Rok 2015</c:v>
                </c:pt>
                <c:pt idx="26">
                  <c:v>Rok 2014</c:v>
                </c:pt>
              </c:strCache>
            </c:strRef>
          </c:cat>
          <c:val>
            <c:numRef>
              <c:f>Sheet1!$D$2:$D$28</c:f>
              <c:numCache>
                <c:formatCode>###0</c:formatCode>
                <c:ptCount val="27"/>
                <c:pt idx="0">
                  <c:v>120</c:v>
                </c:pt>
                <c:pt idx="1">
                  <c:v>150</c:v>
                </c:pt>
                <c:pt idx="2">
                  <c:v>150</c:v>
                </c:pt>
                <c:pt idx="3">
                  <c:v>120</c:v>
                </c:pt>
                <c:pt idx="4">
                  <c:v>150</c:v>
                </c:pt>
                <c:pt idx="5">
                  <c:v>135</c:v>
                </c:pt>
                <c:pt idx="6">
                  <c:v>130</c:v>
                </c:pt>
                <c:pt idx="7">
                  <c:v>120</c:v>
                </c:pt>
                <c:pt idx="8">
                  <c:v>120</c:v>
                </c:pt>
                <c:pt idx="9">
                  <c:v>136</c:v>
                </c:pt>
                <c:pt idx="10">
                  <c:v>110</c:v>
                </c:pt>
                <c:pt idx="11">
                  <c:v>110</c:v>
                </c:pt>
                <c:pt idx="12">
                  <c:v>95</c:v>
                </c:pt>
                <c:pt idx="13">
                  <c:v>90</c:v>
                </c:pt>
                <c:pt idx="14">
                  <c:v>102</c:v>
                </c:pt>
                <c:pt idx="15">
                  <c:v>120</c:v>
                </c:pt>
                <c:pt idx="16">
                  <c:v>85</c:v>
                </c:pt>
                <c:pt idx="17">
                  <c:v>123</c:v>
                </c:pt>
                <c:pt idx="23" formatCode="General">
                  <c:v>123</c:v>
                </c:pt>
                <c:pt idx="24" formatCode="General">
                  <c:v>128</c:v>
                </c:pt>
                <c:pt idx="25" formatCode="General">
                  <c:v>150</c:v>
                </c:pt>
                <c:pt idx="26" formatCode="General">
                  <c:v>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FE7-465D-8E4B-53F4D79B8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1990">
              <a:solidFill>
                <a:schemeClr val="tx1"/>
              </a:solidFill>
              <a:prstDash val="solid"/>
            </a:ln>
          </c:spPr>
        </c:hiLowLines>
        <c:marker val="1"/>
        <c:smooth val="0"/>
        <c:axId val="145814824"/>
        <c:axId val="1"/>
      </c:lineChart>
      <c:catAx>
        <c:axId val="145814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2997">
            <a:solidFill>
              <a:schemeClr val="tx1"/>
            </a:solidFill>
            <a:prstDash val="solid"/>
          </a:ln>
        </c:sp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  <c:max val="15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29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45814824"/>
        <c:crosses val="autoZero"/>
        <c:crossBetween val="between"/>
        <c:majorUnit val="25"/>
        <c:minorUnit val="5"/>
      </c:valAx>
      <c:spPr>
        <a:noFill/>
        <a:ln w="2397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763440860215055E-2"/>
          <c:y val="8.2630691399662726E-2"/>
          <c:w val="0.91039426523297495"/>
          <c:h val="0.9038785834738617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valid</c:v>
                </c:pt>
              </c:strCache>
            </c:strRef>
          </c:tx>
          <c:spPr>
            <a:solidFill>
              <a:srgbClr val="99CCFF"/>
            </a:solidFill>
            <a:ln w="1206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5"/>
              <c:spPr>
                <a:noFill/>
                <a:ln w="24127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3CA-4187-AD04-E44C49697E08}"/>
                </c:ext>
              </c:extLst>
            </c:dLbl>
            <c:dLbl>
              <c:idx val="16"/>
              <c:layout>
                <c:manualLayout>
                  <c:x val="-0.12209674703626136"/>
                  <c:y val="6.5916707716160428E-3"/>
                </c:manualLayout>
              </c:layout>
              <c:spPr>
                <a:noFill/>
                <a:ln w="24127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CA-4187-AD04-E44C49697E08}"/>
                </c:ext>
              </c:extLst>
            </c:dLbl>
            <c:dLbl>
              <c:idx val="17"/>
              <c:layout>
                <c:manualLayout>
                  <c:x val="-0.11574941598520516"/>
                  <c:y val="6.2544404725215497E-3"/>
                </c:manualLayout>
              </c:layout>
              <c:spPr>
                <a:noFill/>
                <a:ln w="24127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CA-4187-AD04-E44C49697E08}"/>
                </c:ext>
              </c:extLst>
            </c:dLbl>
            <c:dLbl>
              <c:idx val="18"/>
              <c:layout>
                <c:manualLayout>
                  <c:x val="-5.1728554928807971E-2"/>
                  <c:y val="2.5445288918082287E-3"/>
                </c:manualLayout>
              </c:layout>
              <c:spPr>
                <a:noFill/>
                <a:ln w="24127">
                  <a:noFill/>
                </a:ln>
              </c:spPr>
              <c:txPr>
                <a:bodyPr/>
                <a:lstStyle/>
                <a:p>
                  <a:pPr>
                    <a:defRPr sz="105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3CA-4187-AD04-E44C49697E08}"/>
                </c:ext>
              </c:extLst>
            </c:dLbl>
            <c:spPr>
              <a:noFill/>
              <a:ln w="24127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0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Sheet1!$A$2:$A$22</c:f>
              <c:numCache>
                <c:formatCode>General</c:formatCode>
                <c:ptCount val="21"/>
              </c:numCache>
            </c:numRef>
          </c:cat>
          <c:val>
            <c:numRef>
              <c:f>Sheet1!$B$2:$B$22</c:f>
              <c:numCache>
                <c:formatCode>###0</c:formatCode>
                <c:ptCount val="21"/>
                <c:pt idx="0">
                  <c:v>556</c:v>
                </c:pt>
                <c:pt idx="1">
                  <c:v>548</c:v>
                </c:pt>
                <c:pt idx="2">
                  <c:v>411</c:v>
                </c:pt>
                <c:pt idx="3">
                  <c:v>322</c:v>
                </c:pt>
                <c:pt idx="4">
                  <c:v>287</c:v>
                </c:pt>
                <c:pt idx="5">
                  <c:v>280</c:v>
                </c:pt>
                <c:pt idx="6">
                  <c:v>226</c:v>
                </c:pt>
                <c:pt idx="7">
                  <c:v>224</c:v>
                </c:pt>
                <c:pt idx="8">
                  <c:v>192</c:v>
                </c:pt>
                <c:pt idx="9">
                  <c:v>187</c:v>
                </c:pt>
                <c:pt idx="10">
                  <c:v>187</c:v>
                </c:pt>
                <c:pt idx="11">
                  <c:v>176</c:v>
                </c:pt>
                <c:pt idx="12">
                  <c:v>172</c:v>
                </c:pt>
                <c:pt idx="13">
                  <c:v>150</c:v>
                </c:pt>
                <c:pt idx="14">
                  <c:v>147</c:v>
                </c:pt>
                <c:pt idx="15">
                  <c:v>142</c:v>
                </c:pt>
                <c:pt idx="16">
                  <c:v>134</c:v>
                </c:pt>
                <c:pt idx="17">
                  <c:v>116</c:v>
                </c:pt>
                <c:pt idx="18">
                  <c:v>59</c:v>
                </c:pt>
                <c:pt idx="19">
                  <c:v>53</c:v>
                </c:pt>
                <c:pt idx="2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CA-4187-AD04-E44C49697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47175136"/>
        <c:axId val="1"/>
      </c:barChart>
      <c:catAx>
        <c:axId val="147175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3016">
            <a:solidFill>
              <a:schemeClr val="tx1"/>
            </a:solidFill>
            <a:prstDash val="solid"/>
          </a:ln>
        </c:sp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  <c:min val="0"/>
        </c:scaling>
        <c:delete val="0"/>
        <c:axPos val="t"/>
        <c:numFmt formatCode="#,##0" sourceLinked="0"/>
        <c:majorTickMark val="out"/>
        <c:minorTickMark val="none"/>
        <c:tickLblPos val="nextTo"/>
        <c:spPr>
          <a:ln w="30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47175136"/>
        <c:crosses val="autoZero"/>
        <c:crossBetween val="between"/>
        <c:majorUnit val="50"/>
        <c:minorUnit val="6"/>
      </c:valAx>
      <c:spPr>
        <a:noFill/>
        <a:ln w="241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2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26405090137858E-2"/>
          <c:y val="0.102880658436214"/>
          <c:w val="0.93319194061505828"/>
          <c:h val="0.8024691358024691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7985">
              <a:noFill/>
            </a:ln>
          </c:spPr>
          <c:marker>
            <c:symbol val="dash"/>
            <c:size val="6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Sheet1!$A$2:$A$28</c:f>
              <c:strCache>
                <c:ptCount val="27"/>
                <c:pt idx="0">
                  <c:v>t</c:v>
                </c:pt>
                <c:pt idx="20">
                  <c:v>a</c:v>
                </c:pt>
                <c:pt idx="21">
                  <c:v>FNHK - 1. IK</c:v>
                </c:pt>
                <c:pt idx="23">
                  <c:v>2018</c:v>
                </c:pt>
                <c:pt idx="24">
                  <c:v>Rok 2016</c:v>
                </c:pt>
                <c:pt idx="25">
                  <c:v>Rok 2015</c:v>
                </c:pt>
                <c:pt idx="26">
                  <c:v>Rok 2014</c:v>
                </c:pt>
              </c:strCache>
            </c:strRef>
          </c:cat>
          <c:val>
            <c:numRef>
              <c:f>Sheet1!$B$2:$B$28</c:f>
              <c:numCache>
                <c:formatCode>###0</c:formatCode>
                <c:ptCount val="27"/>
                <c:pt idx="0">
                  <c:v>30</c:v>
                </c:pt>
                <c:pt idx="1">
                  <c:v>65</c:v>
                </c:pt>
                <c:pt idx="2">
                  <c:v>80</c:v>
                </c:pt>
                <c:pt idx="3">
                  <c:v>56.5</c:v>
                </c:pt>
                <c:pt idx="4">
                  <c:v>54</c:v>
                </c:pt>
                <c:pt idx="5">
                  <c:v>35</c:v>
                </c:pt>
                <c:pt idx="6">
                  <c:v>45</c:v>
                </c:pt>
                <c:pt idx="7">
                  <c:v>55</c:v>
                </c:pt>
                <c:pt idx="8">
                  <c:v>50</c:v>
                </c:pt>
                <c:pt idx="9">
                  <c:v>40</c:v>
                </c:pt>
                <c:pt idx="10">
                  <c:v>45</c:v>
                </c:pt>
                <c:pt idx="11">
                  <c:v>40</c:v>
                </c:pt>
                <c:pt idx="12">
                  <c:v>40</c:v>
                </c:pt>
                <c:pt idx="13">
                  <c:v>35</c:v>
                </c:pt>
                <c:pt idx="14">
                  <c:v>35</c:v>
                </c:pt>
                <c:pt idx="15">
                  <c:v>15</c:v>
                </c:pt>
                <c:pt idx="16">
                  <c:v>25</c:v>
                </c:pt>
                <c:pt idx="23" formatCode="General">
                  <c:v>35</c:v>
                </c:pt>
                <c:pt idx="24" formatCode="General">
                  <c:v>35</c:v>
                </c:pt>
                <c:pt idx="25" formatCode="General">
                  <c:v>35</c:v>
                </c:pt>
                <c:pt idx="26" formatCode="General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FE7-465D-8E4B-53F4D79B803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17985">
              <a:noFill/>
            </a:ln>
          </c:spPr>
          <c:marker>
            <c:symbol val="square"/>
            <c:size val="10"/>
            <c:spPr>
              <a:solidFill>
                <a:srgbClr val="FFCC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Pt>
            <c:idx val="18"/>
            <c:marker>
              <c:spPr>
                <a:solidFill>
                  <a:srgbClr val="C0C0C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EFE7-465D-8E4B-53F4D79B8039}"/>
              </c:ext>
            </c:extLst>
          </c:dPt>
          <c:dPt>
            <c:idx val="19"/>
            <c:marker>
              <c:spPr>
                <a:solidFill>
                  <a:srgbClr val="C0C0C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EFE7-465D-8E4B-53F4D79B8039}"/>
              </c:ext>
            </c:extLst>
          </c:dPt>
          <c:dPt>
            <c:idx val="20"/>
            <c:marker>
              <c:spPr>
                <a:solidFill>
                  <a:srgbClr val="C0C0C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EFE7-465D-8E4B-53F4D79B8039}"/>
              </c:ext>
            </c:extLst>
          </c:dPt>
          <c:dPt>
            <c:idx val="21"/>
            <c:marker>
              <c:spPr>
                <a:solidFill>
                  <a:srgbClr val="C0C0C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EFE7-465D-8E4B-53F4D79B8039}"/>
              </c:ext>
            </c:extLst>
          </c:dPt>
          <c:dPt>
            <c:idx val="22"/>
            <c:marker>
              <c:spPr>
                <a:solidFill>
                  <a:srgbClr val="C0C0C0"/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EFE7-465D-8E4B-53F4D79B8039}"/>
              </c:ext>
            </c:extLst>
          </c:dPt>
          <c:dPt>
            <c:idx val="23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B-54D1-4967-9AC0-790875618B96}"/>
              </c:ext>
            </c:extLst>
          </c:dPt>
          <c:dPt>
            <c:idx val="24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54D1-4967-9AC0-790875618B96}"/>
              </c:ext>
            </c:extLst>
          </c:dPt>
          <c:dPt>
            <c:idx val="25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54D1-4967-9AC0-790875618B96}"/>
              </c:ext>
            </c:extLst>
          </c:dPt>
          <c:dPt>
            <c:idx val="26"/>
            <c:marker>
              <c:spPr>
                <a:solidFill>
                  <a:schemeClr val="accent3">
                    <a:lumMod val="75000"/>
                  </a:schemeClr>
                </a:solidFill>
                <a:ln>
                  <a:solidFill>
                    <a:srgbClr val="000000"/>
                  </a:solidFill>
                  <a:prstDash val="solid"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54D1-4967-9AC0-790875618B96}"/>
              </c:ext>
            </c:extLst>
          </c:dPt>
          <c:cat>
            <c:strRef>
              <c:f>Sheet1!$A$2:$A$28</c:f>
              <c:strCache>
                <c:ptCount val="27"/>
                <c:pt idx="0">
                  <c:v>t</c:v>
                </c:pt>
                <c:pt idx="20">
                  <c:v>a</c:v>
                </c:pt>
                <c:pt idx="21">
                  <c:v>FNHK - 1. IK</c:v>
                </c:pt>
                <c:pt idx="23">
                  <c:v>2018</c:v>
                </c:pt>
                <c:pt idx="24">
                  <c:v>Rok 2016</c:v>
                </c:pt>
                <c:pt idx="25">
                  <c:v>Rok 2015</c:v>
                </c:pt>
                <c:pt idx="26">
                  <c:v>Rok 2014</c:v>
                </c:pt>
              </c:strCache>
            </c:strRef>
          </c:cat>
          <c:val>
            <c:numRef>
              <c:f>Sheet1!$C$2:$C$28</c:f>
              <c:numCache>
                <c:formatCode>###0</c:formatCode>
                <c:ptCount val="27"/>
                <c:pt idx="0">
                  <c:v>60</c:v>
                </c:pt>
                <c:pt idx="1">
                  <c:v>117.5</c:v>
                </c:pt>
                <c:pt idx="2">
                  <c:v>110</c:v>
                </c:pt>
                <c:pt idx="3">
                  <c:v>97.5</c:v>
                </c:pt>
                <c:pt idx="4">
                  <c:v>90</c:v>
                </c:pt>
                <c:pt idx="5">
                  <c:v>80</c:v>
                </c:pt>
                <c:pt idx="6">
                  <c:v>75</c:v>
                </c:pt>
                <c:pt idx="7">
                  <c:v>70</c:v>
                </c:pt>
                <c:pt idx="8">
                  <c:v>70</c:v>
                </c:pt>
                <c:pt idx="9">
                  <c:v>65</c:v>
                </c:pt>
                <c:pt idx="10">
                  <c:v>60</c:v>
                </c:pt>
                <c:pt idx="11">
                  <c:v>60</c:v>
                </c:pt>
                <c:pt idx="12">
                  <c:v>60</c:v>
                </c:pt>
                <c:pt idx="13">
                  <c:v>60</c:v>
                </c:pt>
                <c:pt idx="14">
                  <c:v>50</c:v>
                </c:pt>
                <c:pt idx="15">
                  <c:v>45</c:v>
                </c:pt>
                <c:pt idx="16">
                  <c:v>45</c:v>
                </c:pt>
                <c:pt idx="23" formatCode="General">
                  <c:v>60</c:v>
                </c:pt>
                <c:pt idx="24" formatCode="General">
                  <c:v>66</c:v>
                </c:pt>
                <c:pt idx="25" formatCode="General">
                  <c:v>70</c:v>
                </c:pt>
                <c:pt idx="26" formatCode="General">
                  <c:v>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FE7-465D-8E4B-53F4D79B803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17985">
              <a:noFill/>
            </a:ln>
          </c:spPr>
          <c:marker>
            <c:symbol val="dash"/>
            <c:size val="6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strRef>
              <c:f>Sheet1!$A$2:$A$28</c:f>
              <c:strCache>
                <c:ptCount val="27"/>
                <c:pt idx="0">
                  <c:v>t</c:v>
                </c:pt>
                <c:pt idx="20">
                  <c:v>a</c:v>
                </c:pt>
                <c:pt idx="21">
                  <c:v>FNHK - 1. IK</c:v>
                </c:pt>
                <c:pt idx="23">
                  <c:v>2018</c:v>
                </c:pt>
                <c:pt idx="24">
                  <c:v>Rok 2016</c:v>
                </c:pt>
                <c:pt idx="25">
                  <c:v>Rok 2015</c:v>
                </c:pt>
                <c:pt idx="26">
                  <c:v>Rok 2014</c:v>
                </c:pt>
              </c:strCache>
            </c:strRef>
          </c:cat>
          <c:val>
            <c:numRef>
              <c:f>Sheet1!$D$2:$D$28</c:f>
              <c:numCache>
                <c:formatCode>###0</c:formatCode>
                <c:ptCount val="27"/>
                <c:pt idx="0">
                  <c:v>125</c:v>
                </c:pt>
                <c:pt idx="1">
                  <c:v>155</c:v>
                </c:pt>
                <c:pt idx="2">
                  <c:v>120</c:v>
                </c:pt>
                <c:pt idx="3">
                  <c:v>175</c:v>
                </c:pt>
                <c:pt idx="4">
                  <c:v>153</c:v>
                </c:pt>
                <c:pt idx="5">
                  <c:v>130</c:v>
                </c:pt>
                <c:pt idx="6">
                  <c:v>120</c:v>
                </c:pt>
                <c:pt idx="7">
                  <c:v>160</c:v>
                </c:pt>
                <c:pt idx="8">
                  <c:v>120</c:v>
                </c:pt>
                <c:pt idx="9">
                  <c:v>135</c:v>
                </c:pt>
                <c:pt idx="10">
                  <c:v>90</c:v>
                </c:pt>
                <c:pt idx="11">
                  <c:v>125</c:v>
                </c:pt>
                <c:pt idx="12">
                  <c:v>100</c:v>
                </c:pt>
                <c:pt idx="13">
                  <c:v>120</c:v>
                </c:pt>
                <c:pt idx="14">
                  <c:v>80</c:v>
                </c:pt>
                <c:pt idx="15">
                  <c:v>60</c:v>
                </c:pt>
                <c:pt idx="16">
                  <c:v>90</c:v>
                </c:pt>
                <c:pt idx="23" formatCode="General">
                  <c:v>123</c:v>
                </c:pt>
                <c:pt idx="24" formatCode="General">
                  <c:v>128</c:v>
                </c:pt>
                <c:pt idx="25" formatCode="General">
                  <c:v>150</c:v>
                </c:pt>
                <c:pt idx="26" formatCode="General">
                  <c:v>152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FE7-465D-8E4B-53F4D79B8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1990">
              <a:solidFill>
                <a:schemeClr val="tx1"/>
              </a:solidFill>
              <a:prstDash val="solid"/>
            </a:ln>
          </c:spPr>
        </c:hiLowLines>
        <c:marker val="1"/>
        <c:smooth val="0"/>
        <c:axId val="145814824"/>
        <c:axId val="1"/>
      </c:lineChart>
      <c:catAx>
        <c:axId val="145814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2997">
            <a:solidFill>
              <a:schemeClr val="tx1"/>
            </a:solidFill>
            <a:prstDash val="solid"/>
          </a:ln>
        </c:sp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  <c:max val="175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29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45814824"/>
        <c:crosses val="autoZero"/>
        <c:crossBetween val="between"/>
        <c:majorUnit val="25"/>
        <c:minorUnit val="5"/>
      </c:valAx>
      <c:spPr>
        <a:noFill/>
        <a:ln w="2397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9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23413566739606E-2"/>
          <c:y val="8.9605734767025089E-2"/>
          <c:w val="0.94091903719912473"/>
          <c:h val="0.827956989247311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7974">
              <a:noFill/>
            </a:ln>
          </c:spPr>
          <c:marker>
            <c:symbol val="dash"/>
            <c:size val="6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Sheet1!$A$2:$A$23</c:f>
              <c:numCache>
                <c:formatCode>General</c:formatCode>
                <c:ptCount val="22"/>
              </c:numCache>
            </c:numRef>
          </c:cat>
          <c:val>
            <c:numRef>
              <c:f>Sheet1!$B$2:$B$23</c:f>
              <c:numCache>
                <c:formatCode>0.00</c:formatCode>
                <c:ptCount val="22"/>
                <c:pt idx="0">
                  <c:v>0.5</c:v>
                </c:pt>
                <c:pt idx="1">
                  <c:v>2.2000000000000002</c:v>
                </c:pt>
                <c:pt idx="2">
                  <c:v>1</c:v>
                </c:pt>
                <c:pt idx="3">
                  <c:v>1.6</c:v>
                </c:pt>
                <c:pt idx="4">
                  <c:v>1</c:v>
                </c:pt>
                <c:pt idx="5">
                  <c:v>1.2</c:v>
                </c:pt>
                <c:pt idx="6">
                  <c:v>1.1000000000000001</c:v>
                </c:pt>
                <c:pt idx="7">
                  <c:v>0.5</c:v>
                </c:pt>
                <c:pt idx="8">
                  <c:v>0.7</c:v>
                </c:pt>
                <c:pt idx="9">
                  <c:v>0.8</c:v>
                </c:pt>
                <c:pt idx="10">
                  <c:v>0.9</c:v>
                </c:pt>
                <c:pt idx="11">
                  <c:v>3</c:v>
                </c:pt>
                <c:pt idx="12">
                  <c:v>1</c:v>
                </c:pt>
                <c:pt idx="13">
                  <c:v>1</c:v>
                </c:pt>
                <c:pt idx="14">
                  <c:v>0.5</c:v>
                </c:pt>
                <c:pt idx="15">
                  <c:v>0.7</c:v>
                </c:pt>
                <c:pt idx="16">
                  <c:v>0.7</c:v>
                </c:pt>
                <c:pt idx="17">
                  <c:v>0.6</c:v>
                </c:pt>
                <c:pt idx="18">
                  <c:v>0.4</c:v>
                </c:pt>
                <c:pt idx="19">
                  <c:v>0.29999999999999993</c:v>
                </c:pt>
                <c:pt idx="20">
                  <c:v>0.5</c:v>
                </c:pt>
                <c:pt idx="21">
                  <c:v>9.9999999999999978E-2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71-4693-91B9-6EE1244347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17974">
              <a:noFill/>
            </a:ln>
          </c:spPr>
          <c:marker>
            <c:symbol val="square"/>
            <c:size val="10"/>
            <c:spPr>
              <a:solidFill>
                <a:srgbClr val="FFCC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Sheet1!$A$2:$A$23</c:f>
              <c:numCache>
                <c:formatCode>General</c:formatCode>
                <c:ptCount val="22"/>
              </c:numCache>
            </c:numRef>
          </c:cat>
          <c:val>
            <c:numRef>
              <c:f>Sheet1!$C$2:$C$23</c:f>
              <c:numCache>
                <c:formatCode>0.00</c:formatCode>
                <c:ptCount val="22"/>
                <c:pt idx="0">
                  <c:v>3</c:v>
                </c:pt>
                <c:pt idx="1">
                  <c:v>8.8999999999999986</c:v>
                </c:pt>
                <c:pt idx="2">
                  <c:v>7.2</c:v>
                </c:pt>
                <c:pt idx="3">
                  <c:v>7</c:v>
                </c:pt>
                <c:pt idx="4">
                  <c:v>5.5</c:v>
                </c:pt>
                <c:pt idx="5">
                  <c:v>5.45</c:v>
                </c:pt>
                <c:pt idx="6">
                  <c:v>5.0999999999999996</c:v>
                </c:pt>
                <c:pt idx="7">
                  <c:v>4.25</c:v>
                </c:pt>
                <c:pt idx="8">
                  <c:v>4</c:v>
                </c:pt>
                <c:pt idx="9">
                  <c:v>3.7</c:v>
                </c:pt>
                <c:pt idx="10">
                  <c:v>3.6500000000000004</c:v>
                </c:pt>
                <c:pt idx="11">
                  <c:v>3.5</c:v>
                </c:pt>
                <c:pt idx="12">
                  <c:v>3</c:v>
                </c:pt>
                <c:pt idx="13">
                  <c:v>3</c:v>
                </c:pt>
                <c:pt idx="14">
                  <c:v>2.95</c:v>
                </c:pt>
                <c:pt idx="15">
                  <c:v>2.8</c:v>
                </c:pt>
                <c:pt idx="16">
                  <c:v>2</c:v>
                </c:pt>
                <c:pt idx="17">
                  <c:v>2</c:v>
                </c:pt>
                <c:pt idx="18">
                  <c:v>1.95</c:v>
                </c:pt>
                <c:pt idx="19">
                  <c:v>1.8</c:v>
                </c:pt>
                <c:pt idx="20">
                  <c:v>1.35</c:v>
                </c:pt>
                <c:pt idx="21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71-4693-91B9-6EE1244347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17974">
              <a:noFill/>
            </a:ln>
          </c:spPr>
          <c:marker>
            <c:symbol val="dash"/>
            <c:size val="6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Sheet1!$A$2:$A$23</c:f>
              <c:numCache>
                <c:formatCode>General</c:formatCode>
                <c:ptCount val="22"/>
              </c:numCache>
            </c:numRef>
          </c:cat>
          <c:val>
            <c:numRef>
              <c:f>Sheet1!$D$2:$D$23</c:f>
              <c:numCache>
                <c:formatCode>0.00</c:formatCode>
                <c:ptCount val="22"/>
                <c:pt idx="0">
                  <c:v>20.8</c:v>
                </c:pt>
                <c:pt idx="1">
                  <c:v>40</c:v>
                </c:pt>
                <c:pt idx="2">
                  <c:v>22</c:v>
                </c:pt>
                <c:pt idx="3">
                  <c:v>40</c:v>
                </c:pt>
                <c:pt idx="4">
                  <c:v>25.5</c:v>
                </c:pt>
                <c:pt idx="5">
                  <c:v>29.2</c:v>
                </c:pt>
                <c:pt idx="6">
                  <c:v>30</c:v>
                </c:pt>
                <c:pt idx="7">
                  <c:v>18.5</c:v>
                </c:pt>
                <c:pt idx="8">
                  <c:v>14.7</c:v>
                </c:pt>
                <c:pt idx="9">
                  <c:v>18.3</c:v>
                </c:pt>
                <c:pt idx="10">
                  <c:v>20.5</c:v>
                </c:pt>
                <c:pt idx="11">
                  <c:v>11.5</c:v>
                </c:pt>
                <c:pt idx="12">
                  <c:v>30</c:v>
                </c:pt>
                <c:pt idx="13">
                  <c:v>20</c:v>
                </c:pt>
                <c:pt idx="14">
                  <c:v>25.7</c:v>
                </c:pt>
                <c:pt idx="15">
                  <c:v>16</c:v>
                </c:pt>
                <c:pt idx="16">
                  <c:v>14</c:v>
                </c:pt>
                <c:pt idx="17">
                  <c:v>20.8</c:v>
                </c:pt>
                <c:pt idx="18">
                  <c:v>30</c:v>
                </c:pt>
                <c:pt idx="19">
                  <c:v>5.3</c:v>
                </c:pt>
                <c:pt idx="20">
                  <c:v>10.8</c:v>
                </c:pt>
                <c:pt idx="21">
                  <c:v>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571-4693-91B9-6EE124434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1983">
              <a:solidFill>
                <a:schemeClr val="tx1"/>
              </a:solidFill>
              <a:prstDash val="solid"/>
            </a:ln>
          </c:spPr>
        </c:hiLowLines>
        <c:marker val="1"/>
        <c:smooth val="0"/>
        <c:axId val="156490680"/>
        <c:axId val="1"/>
      </c:lineChart>
      <c:catAx>
        <c:axId val="156490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2996">
            <a:solidFill>
              <a:schemeClr val="tx1"/>
            </a:solidFill>
            <a:prstDash val="solid"/>
          </a:ln>
        </c:sp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  <c:max val="5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29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56490680"/>
        <c:crosses val="autoZero"/>
        <c:crossBetween val="between"/>
        <c:majorUnit val="10"/>
        <c:minorUnit val="5"/>
      </c:valAx>
      <c:spPr>
        <a:noFill/>
        <a:ln w="239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23413566739606E-2"/>
          <c:y val="8.9605734767025089E-2"/>
          <c:w val="0.94091903719912473"/>
          <c:h val="0.827956989247311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17974">
              <a:noFill/>
            </a:ln>
          </c:spPr>
          <c:marker>
            <c:symbol val="dash"/>
            <c:size val="6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Sheet1!$A$2:$A$23</c:f>
              <c:numCache>
                <c:formatCode>General</c:formatCode>
                <c:ptCount val="22"/>
              </c:numCache>
            </c:numRef>
          </c:cat>
          <c:val>
            <c:numRef>
              <c:f>Sheet1!$B$2:$B$23</c:f>
              <c:numCache>
                <c:formatCode>###0.0</c:formatCode>
                <c:ptCount val="22"/>
                <c:pt idx="0">
                  <c:v>0.5</c:v>
                </c:pt>
                <c:pt idx="1">
                  <c:v>0.9</c:v>
                </c:pt>
                <c:pt idx="2">
                  <c:v>1.6</c:v>
                </c:pt>
                <c:pt idx="3">
                  <c:v>1.1000000000000001</c:v>
                </c:pt>
                <c:pt idx="4">
                  <c:v>1.4</c:v>
                </c:pt>
                <c:pt idx="5">
                  <c:v>1</c:v>
                </c:pt>
                <c:pt idx="6">
                  <c:v>0.8</c:v>
                </c:pt>
                <c:pt idx="7">
                  <c:v>1</c:v>
                </c:pt>
                <c:pt idx="8">
                  <c:v>0.8</c:v>
                </c:pt>
                <c:pt idx="9">
                  <c:v>0.6</c:v>
                </c:pt>
                <c:pt idx="10">
                  <c:v>0.8</c:v>
                </c:pt>
                <c:pt idx="11">
                  <c:v>1</c:v>
                </c:pt>
                <c:pt idx="12">
                  <c:v>0.9</c:v>
                </c:pt>
                <c:pt idx="13">
                  <c:v>0.8</c:v>
                </c:pt>
                <c:pt idx="14">
                  <c:v>0.5</c:v>
                </c:pt>
                <c:pt idx="15">
                  <c:v>1.3</c:v>
                </c:pt>
                <c:pt idx="16">
                  <c:v>0.7</c:v>
                </c:pt>
                <c:pt idx="17">
                  <c:v>0.5</c:v>
                </c:pt>
                <c:pt idx="18">
                  <c:v>0.7</c:v>
                </c:pt>
                <c:pt idx="19">
                  <c:v>0.5</c:v>
                </c:pt>
                <c:pt idx="20">
                  <c:v>0.29999999999999993</c:v>
                </c:pt>
                <c:pt idx="21">
                  <c:v>9.9999999999999978E-2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71-4693-91B9-6EE1244347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ln w="17974">
              <a:noFill/>
            </a:ln>
          </c:spPr>
          <c:marker>
            <c:symbol val="square"/>
            <c:size val="10"/>
            <c:spPr>
              <a:solidFill>
                <a:srgbClr val="FFCC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Sheet1!$A$2:$A$23</c:f>
              <c:numCache>
                <c:formatCode>General</c:formatCode>
                <c:ptCount val="22"/>
              </c:numCache>
            </c:numRef>
          </c:cat>
          <c:val>
            <c:numRef>
              <c:f>Sheet1!$C$2:$C$23</c:f>
              <c:numCache>
                <c:formatCode>###0.0</c:formatCode>
                <c:ptCount val="22"/>
                <c:pt idx="0">
                  <c:v>3</c:v>
                </c:pt>
                <c:pt idx="1">
                  <c:v>8.4499999999999993</c:v>
                </c:pt>
                <c:pt idx="2">
                  <c:v>7.35</c:v>
                </c:pt>
                <c:pt idx="3">
                  <c:v>6.75</c:v>
                </c:pt>
                <c:pt idx="4">
                  <c:v>6</c:v>
                </c:pt>
                <c:pt idx="5">
                  <c:v>5.6</c:v>
                </c:pt>
                <c:pt idx="6">
                  <c:v>5.5</c:v>
                </c:pt>
                <c:pt idx="7">
                  <c:v>5</c:v>
                </c:pt>
                <c:pt idx="8">
                  <c:v>5</c:v>
                </c:pt>
                <c:pt idx="9">
                  <c:v>4.4000000000000004</c:v>
                </c:pt>
                <c:pt idx="10">
                  <c:v>4.25</c:v>
                </c:pt>
                <c:pt idx="11">
                  <c:v>4</c:v>
                </c:pt>
                <c:pt idx="12">
                  <c:v>3.55</c:v>
                </c:pt>
                <c:pt idx="13">
                  <c:v>3.1500000000000004</c:v>
                </c:pt>
                <c:pt idx="14">
                  <c:v>2.75</c:v>
                </c:pt>
                <c:pt idx="15">
                  <c:v>2.5</c:v>
                </c:pt>
                <c:pt idx="16">
                  <c:v>2.5</c:v>
                </c:pt>
                <c:pt idx="17">
                  <c:v>2</c:v>
                </c:pt>
                <c:pt idx="18">
                  <c:v>1.7</c:v>
                </c:pt>
                <c:pt idx="19">
                  <c:v>1.6</c:v>
                </c:pt>
                <c:pt idx="20">
                  <c:v>1.2</c:v>
                </c:pt>
                <c:pt idx="21">
                  <c:v>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571-4693-91B9-6EE1244347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17974">
              <a:noFill/>
            </a:ln>
          </c:spPr>
          <c:marker>
            <c:symbol val="dash"/>
            <c:size val="6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Sheet1!$A$2:$A$23</c:f>
              <c:numCache>
                <c:formatCode>General</c:formatCode>
                <c:ptCount val="22"/>
              </c:numCache>
            </c:numRef>
          </c:cat>
          <c:val>
            <c:numRef>
              <c:f>Sheet1!$D$2:$D$23</c:f>
              <c:numCache>
                <c:formatCode>###0.0</c:formatCode>
                <c:ptCount val="22"/>
                <c:pt idx="0">
                  <c:v>21.5</c:v>
                </c:pt>
                <c:pt idx="1">
                  <c:v>37.5</c:v>
                </c:pt>
                <c:pt idx="2">
                  <c:v>28.2</c:v>
                </c:pt>
                <c:pt idx="3">
                  <c:v>31.2</c:v>
                </c:pt>
                <c:pt idx="4">
                  <c:v>55.9</c:v>
                </c:pt>
                <c:pt idx="5">
                  <c:v>28.1</c:v>
                </c:pt>
                <c:pt idx="6">
                  <c:v>24.2</c:v>
                </c:pt>
                <c:pt idx="7">
                  <c:v>20</c:v>
                </c:pt>
                <c:pt idx="8">
                  <c:v>27.3</c:v>
                </c:pt>
                <c:pt idx="9">
                  <c:v>21.1</c:v>
                </c:pt>
                <c:pt idx="10">
                  <c:v>22.2</c:v>
                </c:pt>
                <c:pt idx="11">
                  <c:v>18</c:v>
                </c:pt>
                <c:pt idx="12">
                  <c:v>13</c:v>
                </c:pt>
                <c:pt idx="13">
                  <c:v>30.4</c:v>
                </c:pt>
                <c:pt idx="14">
                  <c:v>22.3</c:v>
                </c:pt>
                <c:pt idx="15">
                  <c:v>14.1</c:v>
                </c:pt>
                <c:pt idx="16">
                  <c:v>26.1</c:v>
                </c:pt>
                <c:pt idx="17">
                  <c:v>12</c:v>
                </c:pt>
                <c:pt idx="18">
                  <c:v>12</c:v>
                </c:pt>
                <c:pt idx="19">
                  <c:v>8.6999999999999993</c:v>
                </c:pt>
                <c:pt idx="20">
                  <c:v>4.5</c:v>
                </c:pt>
                <c:pt idx="21">
                  <c:v>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571-4693-91B9-6EE1244347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1983">
              <a:solidFill>
                <a:schemeClr val="tx1"/>
              </a:solidFill>
              <a:prstDash val="solid"/>
            </a:ln>
          </c:spPr>
        </c:hiLowLines>
        <c:marker val="1"/>
        <c:smooth val="0"/>
        <c:axId val="156490680"/>
        <c:axId val="1"/>
      </c:lineChart>
      <c:catAx>
        <c:axId val="156490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2996">
            <a:solidFill>
              <a:schemeClr val="tx1"/>
            </a:solidFill>
            <a:prstDash val="solid"/>
          </a:ln>
        </c:sp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  <c:max val="6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299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56490680"/>
        <c:crosses val="autoZero"/>
        <c:crossBetween val="between"/>
        <c:majorUnit val="10"/>
        <c:minorUnit val="5"/>
      </c:valAx>
      <c:spPr>
        <a:noFill/>
        <a:ln w="239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3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538375973303673E-2"/>
          <c:y val="9.5785440613026823E-2"/>
          <c:w val="0.90545050055617349"/>
          <c:h val="0.816091954022988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Percentile 05</c:v>
                </c:pt>
              </c:strCache>
            </c:strRef>
          </c:tx>
          <c:spPr>
            <a:ln w="17972">
              <a:noFill/>
            </a:ln>
          </c:spPr>
          <c:marker>
            <c:symbol val="dash"/>
            <c:size val="6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Sheet1!$A$2:$A$19</c:f>
              <c:numCache>
                <c:formatCode>General</c:formatCode>
                <c:ptCount val="18"/>
              </c:numCache>
            </c:numRef>
          </c:cat>
          <c:val>
            <c:numRef>
              <c:f>Sheet1!$B$2:$B$19</c:f>
              <c:numCache>
                <c:formatCode>###0.00</c:formatCode>
                <c:ptCount val="18"/>
                <c:pt idx="0">
                  <c:v>350.00000000000006</c:v>
                </c:pt>
                <c:pt idx="1">
                  <c:v>5120</c:v>
                </c:pt>
                <c:pt idx="2">
                  <c:v>4692</c:v>
                </c:pt>
                <c:pt idx="3">
                  <c:v>8.68</c:v>
                </c:pt>
                <c:pt idx="4">
                  <c:v>14</c:v>
                </c:pt>
                <c:pt idx="5">
                  <c:v>1099.9999999999998</c:v>
                </c:pt>
                <c:pt idx="6">
                  <c:v>600</c:v>
                </c:pt>
                <c:pt idx="7">
                  <c:v>863</c:v>
                </c:pt>
                <c:pt idx="8">
                  <c:v>213</c:v>
                </c:pt>
                <c:pt idx="9">
                  <c:v>2140</c:v>
                </c:pt>
                <c:pt idx="10">
                  <c:v>130</c:v>
                </c:pt>
                <c:pt idx="11">
                  <c:v>586</c:v>
                </c:pt>
                <c:pt idx="12">
                  <c:v>487</c:v>
                </c:pt>
                <c:pt idx="13">
                  <c:v>1357.5</c:v>
                </c:pt>
                <c:pt idx="14">
                  <c:v>302</c:v>
                </c:pt>
                <c:pt idx="15">
                  <c:v>299.99999999999915</c:v>
                </c:pt>
                <c:pt idx="16">
                  <c:v>127.5</c:v>
                </c:pt>
                <c:pt idx="17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A2-48B1-AE09-7B6112ACE8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Median</c:v>
                </c:pt>
              </c:strCache>
            </c:strRef>
          </c:tx>
          <c:spPr>
            <a:ln w="17972">
              <a:noFill/>
            </a:ln>
          </c:spPr>
          <c:marker>
            <c:symbol val="square"/>
            <c:size val="10"/>
            <c:spPr>
              <a:solidFill>
                <a:srgbClr val="FFCC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Sheet1!$A$2:$A$19</c:f>
              <c:numCache>
                <c:formatCode>General</c:formatCode>
                <c:ptCount val="18"/>
              </c:numCache>
            </c:numRef>
          </c:cat>
          <c:val>
            <c:numRef>
              <c:f>Sheet1!$C$2:$C$19</c:f>
              <c:numCache>
                <c:formatCode>###0.00</c:formatCode>
                <c:ptCount val="18"/>
                <c:pt idx="0">
                  <c:v>4220</c:v>
                </c:pt>
                <c:pt idx="1">
                  <c:v>19180</c:v>
                </c:pt>
                <c:pt idx="2">
                  <c:v>11400</c:v>
                </c:pt>
                <c:pt idx="3">
                  <c:v>6919.9999999999991</c:v>
                </c:pt>
                <c:pt idx="4">
                  <c:v>5823</c:v>
                </c:pt>
                <c:pt idx="5">
                  <c:v>5000</c:v>
                </c:pt>
                <c:pt idx="6">
                  <c:v>3940</c:v>
                </c:pt>
                <c:pt idx="7">
                  <c:v>3875</c:v>
                </c:pt>
                <c:pt idx="8">
                  <c:v>3737.9</c:v>
                </c:pt>
                <c:pt idx="9">
                  <c:v>3570</c:v>
                </c:pt>
                <c:pt idx="10">
                  <c:v>3060</c:v>
                </c:pt>
                <c:pt idx="11">
                  <c:v>2971</c:v>
                </c:pt>
                <c:pt idx="12">
                  <c:v>2543</c:v>
                </c:pt>
                <c:pt idx="13">
                  <c:v>2495.6</c:v>
                </c:pt>
                <c:pt idx="14">
                  <c:v>2390</c:v>
                </c:pt>
                <c:pt idx="15">
                  <c:v>2300</c:v>
                </c:pt>
                <c:pt idx="16">
                  <c:v>2158</c:v>
                </c:pt>
                <c:pt idx="17">
                  <c:v>390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A2-48B1-AE09-7B6112ACE8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Percentile 95</c:v>
                </c:pt>
              </c:strCache>
            </c:strRef>
          </c:tx>
          <c:spPr>
            <a:ln w="17972">
              <a:noFill/>
            </a:ln>
          </c:spPr>
          <c:marker>
            <c:symbol val="dash"/>
            <c:size val="6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Sheet1!$A$2:$A$19</c:f>
              <c:numCache>
                <c:formatCode>General</c:formatCode>
                <c:ptCount val="18"/>
              </c:numCache>
            </c:numRef>
          </c:cat>
          <c:val>
            <c:numRef>
              <c:f>Sheet1!$D$2:$D$19</c:f>
              <c:numCache>
                <c:formatCode>###0.00</c:formatCode>
                <c:ptCount val="18"/>
                <c:pt idx="0">
                  <c:v>35500</c:v>
                </c:pt>
                <c:pt idx="1">
                  <c:v>55360</c:v>
                </c:pt>
                <c:pt idx="2">
                  <c:v>29838</c:v>
                </c:pt>
                <c:pt idx="3">
                  <c:v>37600</c:v>
                </c:pt>
                <c:pt idx="4">
                  <c:v>31112</c:v>
                </c:pt>
                <c:pt idx="5">
                  <c:v>39000</c:v>
                </c:pt>
                <c:pt idx="6">
                  <c:v>37560</c:v>
                </c:pt>
                <c:pt idx="7">
                  <c:v>28600</c:v>
                </c:pt>
                <c:pt idx="8">
                  <c:v>32073.4</c:v>
                </c:pt>
                <c:pt idx="9">
                  <c:v>29950</c:v>
                </c:pt>
                <c:pt idx="10">
                  <c:v>25290</c:v>
                </c:pt>
                <c:pt idx="11">
                  <c:v>35036</c:v>
                </c:pt>
                <c:pt idx="12">
                  <c:v>36505</c:v>
                </c:pt>
                <c:pt idx="13">
                  <c:v>5831.5</c:v>
                </c:pt>
                <c:pt idx="14">
                  <c:v>15100</c:v>
                </c:pt>
                <c:pt idx="15">
                  <c:v>26150</c:v>
                </c:pt>
                <c:pt idx="16">
                  <c:v>45000</c:v>
                </c:pt>
                <c:pt idx="17">
                  <c:v>28910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A2-48B1-AE09-7B6112ACE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1981">
              <a:solidFill>
                <a:schemeClr val="tx1"/>
              </a:solidFill>
              <a:prstDash val="solid"/>
            </a:ln>
          </c:spPr>
        </c:hiLowLines>
        <c:marker val="1"/>
        <c:smooth val="0"/>
        <c:axId val="139430920"/>
        <c:axId val="1"/>
      </c:lineChart>
      <c:catAx>
        <c:axId val="139430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2995">
            <a:solidFill>
              <a:schemeClr val="tx1"/>
            </a:solidFill>
            <a:prstDash val="solid"/>
          </a:ln>
        </c:sp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29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39430920"/>
        <c:crosses val="autoZero"/>
        <c:crossBetween val="between"/>
      </c:valAx>
      <c:spPr>
        <a:noFill/>
        <a:ln w="239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538375973303673E-2"/>
          <c:y val="9.5785440613026823E-2"/>
          <c:w val="0.90545050055617349"/>
          <c:h val="0.8160919540229885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Percentile 05</c:v>
                </c:pt>
              </c:strCache>
            </c:strRef>
          </c:tx>
          <c:spPr>
            <a:ln w="17972">
              <a:noFill/>
            </a:ln>
          </c:spPr>
          <c:marker>
            <c:symbol val="dash"/>
            <c:size val="6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Sheet1!$A$2:$A$20</c:f>
              <c:numCache>
                <c:formatCode>General</c:formatCode>
                <c:ptCount val="19"/>
              </c:numCache>
            </c:numRef>
          </c:cat>
          <c:val>
            <c:numRef>
              <c:f>Sheet1!$B$2:$B$20</c:f>
              <c:numCache>
                <c:formatCode>###0.00</c:formatCode>
                <c:ptCount val="19"/>
                <c:pt idx="0">
                  <c:v>290</c:v>
                </c:pt>
                <c:pt idx="1">
                  <c:v>1600</c:v>
                </c:pt>
                <c:pt idx="2">
                  <c:v>2250</c:v>
                </c:pt>
                <c:pt idx="3">
                  <c:v>1256</c:v>
                </c:pt>
                <c:pt idx="4">
                  <c:v>419</c:v>
                </c:pt>
                <c:pt idx="5">
                  <c:v>999.99999999999977</c:v>
                </c:pt>
                <c:pt idx="6">
                  <c:v>1010.0000000000001</c:v>
                </c:pt>
                <c:pt idx="7">
                  <c:v>495</c:v>
                </c:pt>
                <c:pt idx="8">
                  <c:v>410</c:v>
                </c:pt>
                <c:pt idx="9">
                  <c:v>299.99999999999915</c:v>
                </c:pt>
                <c:pt idx="10">
                  <c:v>420</c:v>
                </c:pt>
                <c:pt idx="11">
                  <c:v>446</c:v>
                </c:pt>
                <c:pt idx="12">
                  <c:v>168</c:v>
                </c:pt>
                <c:pt idx="13">
                  <c:v>434</c:v>
                </c:pt>
                <c:pt idx="14">
                  <c:v>440.6</c:v>
                </c:pt>
                <c:pt idx="15">
                  <c:v>484</c:v>
                </c:pt>
                <c:pt idx="16">
                  <c:v>170</c:v>
                </c:pt>
                <c:pt idx="17">
                  <c:v>19</c:v>
                </c:pt>
                <c:pt idx="18">
                  <c:v>51.3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A2-48B1-AE09-7B6112ACE8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Median</c:v>
                </c:pt>
              </c:strCache>
            </c:strRef>
          </c:tx>
          <c:spPr>
            <a:ln w="17972">
              <a:noFill/>
            </a:ln>
          </c:spPr>
          <c:marker>
            <c:symbol val="square"/>
            <c:size val="10"/>
            <c:spPr>
              <a:solidFill>
                <a:srgbClr val="FFCC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Sheet1!$A$2:$A$20</c:f>
              <c:numCache>
                <c:formatCode>General</c:formatCode>
                <c:ptCount val="19"/>
              </c:numCache>
            </c:numRef>
          </c:cat>
          <c:val>
            <c:numRef>
              <c:f>Sheet1!$C$2:$C$20</c:f>
              <c:numCache>
                <c:formatCode>###0.00</c:formatCode>
                <c:ptCount val="19"/>
                <c:pt idx="0">
                  <c:v>3400</c:v>
                </c:pt>
                <c:pt idx="1">
                  <c:v>17400</c:v>
                </c:pt>
                <c:pt idx="2">
                  <c:v>8568</c:v>
                </c:pt>
                <c:pt idx="3">
                  <c:v>6558</c:v>
                </c:pt>
                <c:pt idx="4">
                  <c:v>5032</c:v>
                </c:pt>
                <c:pt idx="5">
                  <c:v>3950</c:v>
                </c:pt>
                <c:pt idx="6">
                  <c:v>3740</c:v>
                </c:pt>
                <c:pt idx="7">
                  <c:v>3735</c:v>
                </c:pt>
                <c:pt idx="8">
                  <c:v>3610</c:v>
                </c:pt>
                <c:pt idx="9">
                  <c:v>3600</c:v>
                </c:pt>
                <c:pt idx="10">
                  <c:v>3340</c:v>
                </c:pt>
                <c:pt idx="11">
                  <c:v>3110</c:v>
                </c:pt>
                <c:pt idx="12">
                  <c:v>3080</c:v>
                </c:pt>
                <c:pt idx="13">
                  <c:v>2587.5</c:v>
                </c:pt>
                <c:pt idx="14">
                  <c:v>2363.8999999999996</c:v>
                </c:pt>
                <c:pt idx="15">
                  <c:v>2330</c:v>
                </c:pt>
                <c:pt idx="16">
                  <c:v>1570</c:v>
                </c:pt>
                <c:pt idx="17">
                  <c:v>720</c:v>
                </c:pt>
                <c:pt idx="18">
                  <c:v>715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A2-48B1-AE09-7B6112ACE80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Percentile 95</c:v>
                </c:pt>
              </c:strCache>
            </c:strRef>
          </c:tx>
          <c:spPr>
            <a:ln w="17972">
              <a:noFill/>
            </a:ln>
          </c:spPr>
          <c:marker>
            <c:symbol val="dash"/>
            <c:size val="6"/>
            <c:spPr>
              <a:noFill/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Sheet1!$A$2:$A$20</c:f>
              <c:numCache>
                <c:formatCode>General</c:formatCode>
                <c:ptCount val="19"/>
              </c:numCache>
            </c:numRef>
          </c:cat>
          <c:val>
            <c:numRef>
              <c:f>Sheet1!$D$2:$D$20</c:f>
              <c:numCache>
                <c:formatCode>###0.00</c:formatCode>
                <c:ptCount val="19"/>
                <c:pt idx="0">
                  <c:v>34400</c:v>
                </c:pt>
                <c:pt idx="1">
                  <c:v>51120</c:v>
                </c:pt>
                <c:pt idx="2">
                  <c:v>27404</c:v>
                </c:pt>
                <c:pt idx="3">
                  <c:v>47481</c:v>
                </c:pt>
                <c:pt idx="4">
                  <c:v>33993</c:v>
                </c:pt>
                <c:pt idx="5">
                  <c:v>32700</c:v>
                </c:pt>
                <c:pt idx="6">
                  <c:v>48200</c:v>
                </c:pt>
                <c:pt idx="7">
                  <c:v>44700</c:v>
                </c:pt>
                <c:pt idx="8">
                  <c:v>45000</c:v>
                </c:pt>
                <c:pt idx="9">
                  <c:v>29700.000000000004</c:v>
                </c:pt>
                <c:pt idx="10">
                  <c:v>8113</c:v>
                </c:pt>
                <c:pt idx="11">
                  <c:v>23582</c:v>
                </c:pt>
                <c:pt idx="12">
                  <c:v>18900</c:v>
                </c:pt>
                <c:pt idx="13">
                  <c:v>27734</c:v>
                </c:pt>
                <c:pt idx="14">
                  <c:v>28961</c:v>
                </c:pt>
                <c:pt idx="15">
                  <c:v>32400</c:v>
                </c:pt>
                <c:pt idx="16">
                  <c:v>15680</c:v>
                </c:pt>
                <c:pt idx="17">
                  <c:v>26000</c:v>
                </c:pt>
                <c:pt idx="18">
                  <c:v>21760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A2-48B1-AE09-7B6112ACE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11981">
              <a:solidFill>
                <a:schemeClr val="tx1"/>
              </a:solidFill>
              <a:prstDash val="solid"/>
            </a:ln>
          </c:spPr>
        </c:hiLowLines>
        <c:marker val="1"/>
        <c:smooth val="0"/>
        <c:axId val="139430920"/>
        <c:axId val="1"/>
      </c:lineChart>
      <c:catAx>
        <c:axId val="139430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one"/>
        <c:spPr>
          <a:ln w="2995">
            <a:solidFill>
              <a:schemeClr val="tx1"/>
            </a:solidFill>
            <a:prstDash val="solid"/>
          </a:ln>
        </c:sp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29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139430920"/>
        <c:crosses val="autoZero"/>
        <c:crossBetween val="between"/>
      </c:valAx>
      <c:spPr>
        <a:noFill/>
        <a:ln w="239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935407859721245"/>
          <c:y val="2.7832328679253865E-2"/>
          <c:w val="0.81578219135672958"/>
          <c:h val="0.8785643039710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rgbClr val="DA2128"/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Sheet1!$B$2:$B$12</c:f>
              <c:numCache>
                <c:formatCode>###0</c:formatCode>
                <c:ptCount val="11"/>
                <c:pt idx="0">
                  <c:v>2546</c:v>
                </c:pt>
                <c:pt idx="1">
                  <c:v>2698</c:v>
                </c:pt>
                <c:pt idx="2">
                  <c:v>2809</c:v>
                </c:pt>
                <c:pt idx="3">
                  <c:v>3198</c:v>
                </c:pt>
                <c:pt idx="4">
                  <c:v>3553</c:v>
                </c:pt>
                <c:pt idx="5">
                  <c:v>3716</c:v>
                </c:pt>
                <c:pt idx="6">
                  <c:v>4002</c:v>
                </c:pt>
                <c:pt idx="7">
                  <c:v>4185</c:v>
                </c:pt>
                <c:pt idx="8">
                  <c:v>4176</c:v>
                </c:pt>
                <c:pt idx="9">
                  <c:v>4512</c:v>
                </c:pt>
                <c:pt idx="10">
                  <c:v>4329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88-4EE3-BF21-EEF3FFBDA0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61714104"/>
        <c:axId val="461714496"/>
      </c:barChart>
      <c:catAx>
        <c:axId val="461714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61714496"/>
        <c:crosses val="autoZero"/>
        <c:auto val="1"/>
        <c:lblAlgn val="ctr"/>
        <c:lblOffset val="100"/>
        <c:noMultiLvlLbl val="0"/>
      </c:catAx>
      <c:valAx>
        <c:axId val="461714496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/>
                  <a:t>Počet přístrojů</a:t>
                </a:r>
              </a:p>
            </c:rich>
          </c:tx>
          <c:layout>
            <c:manualLayout>
              <c:xMode val="edge"/>
              <c:yMode val="edge"/>
              <c:x val="7.2422486343708603E-3"/>
              <c:y val="0.2792699109032267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61714104"/>
        <c:crosses val="autoZero"/>
        <c:crossBetween val="between"/>
      </c:valAx>
      <c:spPr>
        <a:noFill/>
        <a:ln w="320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935407859721245"/>
          <c:y val="2.7832328679253865E-2"/>
          <c:w val="0.81578219135672958"/>
          <c:h val="0.8785643039710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Sheet1!$B$2:$B$12</c:f>
              <c:numCache>
                <c:formatCode>###0</c:formatCode>
                <c:ptCount val="11"/>
                <c:pt idx="0">
                  <c:v>2128</c:v>
                </c:pt>
                <c:pt idx="1">
                  <c:v>2180</c:v>
                </c:pt>
                <c:pt idx="2">
                  <c:v>2227</c:v>
                </c:pt>
                <c:pt idx="3">
                  <c:v>2460</c:v>
                </c:pt>
                <c:pt idx="4">
                  <c:v>2709</c:v>
                </c:pt>
                <c:pt idx="5">
                  <c:v>2848</c:v>
                </c:pt>
                <c:pt idx="6">
                  <c:v>3023</c:v>
                </c:pt>
                <c:pt idx="7">
                  <c:v>3119</c:v>
                </c:pt>
                <c:pt idx="8">
                  <c:v>3034</c:v>
                </c:pt>
                <c:pt idx="9">
                  <c:v>3204</c:v>
                </c:pt>
                <c:pt idx="10">
                  <c:v>3067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13-4439-9503-AC60CBAC0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61714104"/>
        <c:axId val="461714496"/>
      </c:barChart>
      <c:catAx>
        <c:axId val="461714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61714496"/>
        <c:crosses val="autoZero"/>
        <c:auto val="1"/>
        <c:lblAlgn val="ctr"/>
        <c:lblOffset val="100"/>
        <c:noMultiLvlLbl val="0"/>
      </c:catAx>
      <c:valAx>
        <c:axId val="461714496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/>
                  <a:t>Počet přístrojů</a:t>
                </a:r>
              </a:p>
            </c:rich>
          </c:tx>
          <c:layout>
            <c:manualLayout>
              <c:xMode val="edge"/>
              <c:yMode val="edge"/>
              <c:x val="7.2422486343708603E-3"/>
              <c:y val="0.2792699109032267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61714104"/>
        <c:crosses val="autoZero"/>
        <c:crossBetween val="between"/>
      </c:valAx>
      <c:spPr>
        <a:noFill/>
        <a:ln w="320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935407859721245"/>
          <c:y val="2.7832328679253865E-2"/>
          <c:w val="0.81578219135672958"/>
          <c:h val="0.87856430397107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</c:v>
                </c:pt>
              </c:strCache>
            </c:strRef>
          </c:tx>
          <c:spPr>
            <a:solidFill>
              <a:sysClr val="window" lastClr="FFFFFF">
                <a:lumMod val="85000"/>
              </a:sysClr>
            </a:solidFill>
            <a:ln>
              <a:solidFill>
                <a:sysClr val="windowText" lastClr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Sheet1!$B$2:$B$12</c:f>
              <c:numCache>
                <c:formatCode>###0</c:formatCode>
                <c:ptCount val="11"/>
                <c:pt idx="0">
                  <c:v>418</c:v>
                </c:pt>
                <c:pt idx="1">
                  <c:v>518</c:v>
                </c:pt>
                <c:pt idx="2">
                  <c:v>582</c:v>
                </c:pt>
                <c:pt idx="3">
                  <c:v>738</c:v>
                </c:pt>
                <c:pt idx="4">
                  <c:v>844</c:v>
                </c:pt>
                <c:pt idx="5">
                  <c:v>868</c:v>
                </c:pt>
                <c:pt idx="6">
                  <c:v>979</c:v>
                </c:pt>
                <c:pt idx="7">
                  <c:v>1066</c:v>
                </c:pt>
                <c:pt idx="8">
                  <c:v>1142</c:v>
                </c:pt>
                <c:pt idx="9">
                  <c:v>1308</c:v>
                </c:pt>
                <c:pt idx="10">
                  <c:v>1262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52-43D6-BD4B-C2FCED3D45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461714104"/>
        <c:axId val="461714496"/>
      </c:barChart>
      <c:catAx>
        <c:axId val="461714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61714496"/>
        <c:crosses val="autoZero"/>
        <c:auto val="1"/>
        <c:lblAlgn val="ctr"/>
        <c:lblOffset val="100"/>
        <c:noMultiLvlLbl val="0"/>
      </c:catAx>
      <c:valAx>
        <c:axId val="461714496"/>
        <c:scaling>
          <c:orientation val="minMax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/>
                  <a:t>Počet přístrojů</a:t>
                </a:r>
              </a:p>
            </c:rich>
          </c:tx>
          <c:layout>
            <c:manualLayout>
              <c:xMode val="edge"/>
              <c:yMode val="edge"/>
              <c:x val="7.2422486343708603E-3"/>
              <c:y val="0.2792699109032267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 w="40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461714104"/>
        <c:crosses val="autoZero"/>
        <c:crossBetween val="between"/>
      </c:valAx>
      <c:spPr>
        <a:noFill/>
        <a:ln w="320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0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Hodnoty osy Y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List1!$A$2:$A$202</c:f>
              <c:numCache>
                <c:formatCode>General</c:formatCode>
                <c:ptCount val="20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  <c:pt idx="21">
                  <c:v>1.0500000000000003</c:v>
                </c:pt>
                <c:pt idx="22">
                  <c:v>1.1000000000000003</c:v>
                </c:pt>
                <c:pt idx="23">
                  <c:v>1.1500000000000004</c:v>
                </c:pt>
                <c:pt idx="24">
                  <c:v>1.2000000000000004</c:v>
                </c:pt>
                <c:pt idx="25">
                  <c:v>1.2500000000000004</c:v>
                </c:pt>
                <c:pt idx="26">
                  <c:v>1.3000000000000005</c:v>
                </c:pt>
                <c:pt idx="27">
                  <c:v>1.3500000000000005</c:v>
                </c:pt>
                <c:pt idx="28">
                  <c:v>1.4000000000000006</c:v>
                </c:pt>
                <c:pt idx="29">
                  <c:v>1.4500000000000006</c:v>
                </c:pt>
                <c:pt idx="30">
                  <c:v>1.5000000000000007</c:v>
                </c:pt>
                <c:pt idx="31">
                  <c:v>1.5500000000000007</c:v>
                </c:pt>
                <c:pt idx="32">
                  <c:v>1.6000000000000008</c:v>
                </c:pt>
                <c:pt idx="33">
                  <c:v>1.6500000000000008</c:v>
                </c:pt>
                <c:pt idx="34">
                  <c:v>1.7000000000000008</c:v>
                </c:pt>
                <c:pt idx="35">
                  <c:v>1.7500000000000009</c:v>
                </c:pt>
                <c:pt idx="36">
                  <c:v>1.8000000000000009</c:v>
                </c:pt>
                <c:pt idx="37">
                  <c:v>1.850000000000001</c:v>
                </c:pt>
                <c:pt idx="38">
                  <c:v>1.900000000000001</c:v>
                </c:pt>
                <c:pt idx="39">
                  <c:v>1.9500000000000011</c:v>
                </c:pt>
                <c:pt idx="40">
                  <c:v>2.0000000000000009</c:v>
                </c:pt>
                <c:pt idx="41">
                  <c:v>2.0500000000000007</c:v>
                </c:pt>
                <c:pt idx="42">
                  <c:v>2.1000000000000005</c:v>
                </c:pt>
                <c:pt idx="43">
                  <c:v>2.1500000000000004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2.3999999999999995</c:v>
                </c:pt>
                <c:pt idx="49">
                  <c:v>2.4499999999999993</c:v>
                </c:pt>
                <c:pt idx="50">
                  <c:v>2.4999999999999991</c:v>
                </c:pt>
                <c:pt idx="51">
                  <c:v>2.5499999999999989</c:v>
                </c:pt>
                <c:pt idx="52">
                  <c:v>2.5999999999999988</c:v>
                </c:pt>
                <c:pt idx="53">
                  <c:v>2.6499999999999986</c:v>
                </c:pt>
                <c:pt idx="54">
                  <c:v>2.6999999999999984</c:v>
                </c:pt>
                <c:pt idx="55">
                  <c:v>2.7499999999999982</c:v>
                </c:pt>
                <c:pt idx="56">
                  <c:v>2.799999999999998</c:v>
                </c:pt>
                <c:pt idx="57">
                  <c:v>2.8499999999999979</c:v>
                </c:pt>
                <c:pt idx="58">
                  <c:v>2.8999999999999977</c:v>
                </c:pt>
                <c:pt idx="59">
                  <c:v>2.9499999999999975</c:v>
                </c:pt>
                <c:pt idx="60">
                  <c:v>2.9999999999999973</c:v>
                </c:pt>
                <c:pt idx="61">
                  <c:v>3.0499999999999972</c:v>
                </c:pt>
                <c:pt idx="62">
                  <c:v>3.099999999999997</c:v>
                </c:pt>
                <c:pt idx="63">
                  <c:v>3.1499999999999968</c:v>
                </c:pt>
                <c:pt idx="64">
                  <c:v>3.1999999999999966</c:v>
                </c:pt>
                <c:pt idx="65">
                  <c:v>3.2499999999999964</c:v>
                </c:pt>
                <c:pt idx="66">
                  <c:v>3.2999999999999963</c:v>
                </c:pt>
                <c:pt idx="67">
                  <c:v>3.3499999999999961</c:v>
                </c:pt>
                <c:pt idx="68">
                  <c:v>3.3999999999999959</c:v>
                </c:pt>
                <c:pt idx="69">
                  <c:v>3.4499999999999957</c:v>
                </c:pt>
                <c:pt idx="70">
                  <c:v>3.4999999999999956</c:v>
                </c:pt>
                <c:pt idx="71">
                  <c:v>3.5499999999999954</c:v>
                </c:pt>
                <c:pt idx="72">
                  <c:v>3.5999999999999952</c:v>
                </c:pt>
                <c:pt idx="73">
                  <c:v>3.649999999999995</c:v>
                </c:pt>
                <c:pt idx="74">
                  <c:v>3.6999999999999948</c:v>
                </c:pt>
                <c:pt idx="75">
                  <c:v>3.7499999999999947</c:v>
                </c:pt>
                <c:pt idx="76">
                  <c:v>3.7999999999999945</c:v>
                </c:pt>
                <c:pt idx="77">
                  <c:v>3.8499999999999943</c:v>
                </c:pt>
                <c:pt idx="78">
                  <c:v>3.8999999999999941</c:v>
                </c:pt>
                <c:pt idx="79">
                  <c:v>3.949999999999994</c:v>
                </c:pt>
                <c:pt idx="80">
                  <c:v>3.9999999999999938</c:v>
                </c:pt>
                <c:pt idx="81">
                  <c:v>4.0499999999999936</c:v>
                </c:pt>
                <c:pt idx="82">
                  <c:v>4.0999999999999934</c:v>
                </c:pt>
                <c:pt idx="83">
                  <c:v>4.1499999999999932</c:v>
                </c:pt>
                <c:pt idx="84">
                  <c:v>4.1999999999999931</c:v>
                </c:pt>
                <c:pt idx="85">
                  <c:v>4.2499999999999929</c:v>
                </c:pt>
                <c:pt idx="86">
                  <c:v>4.2999999999999927</c:v>
                </c:pt>
                <c:pt idx="87">
                  <c:v>4.3499999999999925</c:v>
                </c:pt>
                <c:pt idx="88">
                  <c:v>4.3999999999999924</c:v>
                </c:pt>
                <c:pt idx="89">
                  <c:v>4.4499999999999922</c:v>
                </c:pt>
                <c:pt idx="90">
                  <c:v>4.499999999999992</c:v>
                </c:pt>
                <c:pt idx="91">
                  <c:v>4.5499999999999918</c:v>
                </c:pt>
                <c:pt idx="92">
                  <c:v>4.5999999999999917</c:v>
                </c:pt>
                <c:pt idx="93">
                  <c:v>4.6499999999999915</c:v>
                </c:pt>
                <c:pt idx="94">
                  <c:v>4.6999999999999913</c:v>
                </c:pt>
                <c:pt idx="95">
                  <c:v>4.7499999999999911</c:v>
                </c:pt>
                <c:pt idx="96">
                  <c:v>4.7999999999999909</c:v>
                </c:pt>
                <c:pt idx="97">
                  <c:v>4.8499999999999908</c:v>
                </c:pt>
                <c:pt idx="98">
                  <c:v>4.8999999999999906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5.2499999999999893</c:v>
                </c:pt>
                <c:pt idx="106">
                  <c:v>5.2999999999999892</c:v>
                </c:pt>
                <c:pt idx="107">
                  <c:v>5.349999999999989</c:v>
                </c:pt>
                <c:pt idx="108">
                  <c:v>5.3999999999999888</c:v>
                </c:pt>
                <c:pt idx="109">
                  <c:v>5.4499999999999886</c:v>
                </c:pt>
                <c:pt idx="110">
                  <c:v>5.4999999999999885</c:v>
                </c:pt>
                <c:pt idx="111">
                  <c:v>5.5499999999999883</c:v>
                </c:pt>
                <c:pt idx="112">
                  <c:v>5.5999999999999881</c:v>
                </c:pt>
                <c:pt idx="113">
                  <c:v>5.6499999999999879</c:v>
                </c:pt>
                <c:pt idx="114">
                  <c:v>5.6999999999999877</c:v>
                </c:pt>
                <c:pt idx="115">
                  <c:v>5.7499999999999876</c:v>
                </c:pt>
                <c:pt idx="116">
                  <c:v>5.7999999999999874</c:v>
                </c:pt>
                <c:pt idx="117">
                  <c:v>5.8499999999999872</c:v>
                </c:pt>
                <c:pt idx="118">
                  <c:v>5.899999999999987</c:v>
                </c:pt>
                <c:pt idx="119">
                  <c:v>5.9499999999999869</c:v>
                </c:pt>
                <c:pt idx="120">
                  <c:v>5.9999999999999867</c:v>
                </c:pt>
                <c:pt idx="121">
                  <c:v>6.0499999999999865</c:v>
                </c:pt>
                <c:pt idx="122">
                  <c:v>6.0999999999999863</c:v>
                </c:pt>
                <c:pt idx="123">
                  <c:v>6.1499999999999861</c:v>
                </c:pt>
                <c:pt idx="124">
                  <c:v>6.199999999999986</c:v>
                </c:pt>
                <c:pt idx="125">
                  <c:v>6.2499999999999858</c:v>
                </c:pt>
                <c:pt idx="126">
                  <c:v>6.2999999999999856</c:v>
                </c:pt>
                <c:pt idx="127">
                  <c:v>6.3499999999999854</c:v>
                </c:pt>
                <c:pt idx="128">
                  <c:v>6.3999999999999853</c:v>
                </c:pt>
                <c:pt idx="129">
                  <c:v>6.4499999999999851</c:v>
                </c:pt>
                <c:pt idx="130">
                  <c:v>6.4999999999999849</c:v>
                </c:pt>
                <c:pt idx="131">
                  <c:v>6.5499999999999847</c:v>
                </c:pt>
                <c:pt idx="132">
                  <c:v>6.5999999999999845</c:v>
                </c:pt>
                <c:pt idx="133">
                  <c:v>6.6499999999999844</c:v>
                </c:pt>
                <c:pt idx="134">
                  <c:v>6.6999999999999842</c:v>
                </c:pt>
                <c:pt idx="135">
                  <c:v>6.749999999999984</c:v>
                </c:pt>
                <c:pt idx="136">
                  <c:v>6.7999999999999838</c:v>
                </c:pt>
                <c:pt idx="137">
                  <c:v>6.8499999999999837</c:v>
                </c:pt>
                <c:pt idx="138">
                  <c:v>6.8999999999999835</c:v>
                </c:pt>
                <c:pt idx="139">
                  <c:v>6.9499999999999833</c:v>
                </c:pt>
                <c:pt idx="140">
                  <c:v>6.9999999999999831</c:v>
                </c:pt>
                <c:pt idx="141">
                  <c:v>7.0499999999999829</c:v>
                </c:pt>
                <c:pt idx="142">
                  <c:v>7.0999999999999828</c:v>
                </c:pt>
                <c:pt idx="143">
                  <c:v>7.1499999999999826</c:v>
                </c:pt>
                <c:pt idx="144">
                  <c:v>7.1999999999999824</c:v>
                </c:pt>
                <c:pt idx="145">
                  <c:v>7.2499999999999822</c:v>
                </c:pt>
                <c:pt idx="146">
                  <c:v>7.2999999999999821</c:v>
                </c:pt>
                <c:pt idx="147">
                  <c:v>7.3499999999999819</c:v>
                </c:pt>
                <c:pt idx="148">
                  <c:v>7.3999999999999817</c:v>
                </c:pt>
                <c:pt idx="149">
                  <c:v>7.4499999999999815</c:v>
                </c:pt>
                <c:pt idx="150">
                  <c:v>7.4999999999999813</c:v>
                </c:pt>
                <c:pt idx="151">
                  <c:v>7.5499999999999812</c:v>
                </c:pt>
                <c:pt idx="152">
                  <c:v>7.599999999999981</c:v>
                </c:pt>
                <c:pt idx="153">
                  <c:v>7.6499999999999808</c:v>
                </c:pt>
                <c:pt idx="154">
                  <c:v>7.6999999999999806</c:v>
                </c:pt>
                <c:pt idx="155">
                  <c:v>7.7499999999999805</c:v>
                </c:pt>
                <c:pt idx="156">
                  <c:v>7.7999999999999803</c:v>
                </c:pt>
                <c:pt idx="157">
                  <c:v>7.8499999999999801</c:v>
                </c:pt>
                <c:pt idx="158">
                  <c:v>7.8999999999999799</c:v>
                </c:pt>
                <c:pt idx="159">
                  <c:v>7.9499999999999797</c:v>
                </c:pt>
                <c:pt idx="160">
                  <c:v>7.9999999999999796</c:v>
                </c:pt>
                <c:pt idx="161">
                  <c:v>8.0499999999999794</c:v>
                </c:pt>
                <c:pt idx="162">
                  <c:v>8.0999999999999801</c:v>
                </c:pt>
                <c:pt idx="163">
                  <c:v>8.1499999999999808</c:v>
                </c:pt>
                <c:pt idx="164">
                  <c:v>8.1999999999999815</c:v>
                </c:pt>
                <c:pt idx="165">
                  <c:v>8.2499999999999822</c:v>
                </c:pt>
                <c:pt idx="166">
                  <c:v>8.2999999999999829</c:v>
                </c:pt>
                <c:pt idx="167">
                  <c:v>8.3499999999999837</c:v>
                </c:pt>
                <c:pt idx="168">
                  <c:v>8.3999999999999844</c:v>
                </c:pt>
                <c:pt idx="169">
                  <c:v>8.4499999999999851</c:v>
                </c:pt>
                <c:pt idx="170">
                  <c:v>8.4999999999999858</c:v>
                </c:pt>
                <c:pt idx="171">
                  <c:v>8.5499999999999865</c:v>
                </c:pt>
                <c:pt idx="172">
                  <c:v>8.5999999999999872</c:v>
                </c:pt>
                <c:pt idx="173">
                  <c:v>8.6499999999999879</c:v>
                </c:pt>
                <c:pt idx="174">
                  <c:v>8.6999999999999886</c:v>
                </c:pt>
                <c:pt idx="175">
                  <c:v>8.7499999999999893</c:v>
                </c:pt>
                <c:pt idx="176">
                  <c:v>8.7999999999999901</c:v>
                </c:pt>
                <c:pt idx="177">
                  <c:v>8.8499999999999908</c:v>
                </c:pt>
                <c:pt idx="178">
                  <c:v>8.8999999999999915</c:v>
                </c:pt>
                <c:pt idx="179">
                  <c:v>8.9499999999999922</c:v>
                </c:pt>
                <c:pt idx="180">
                  <c:v>8.9999999999999929</c:v>
                </c:pt>
                <c:pt idx="181">
                  <c:v>9.0499999999999936</c:v>
                </c:pt>
                <c:pt idx="182">
                  <c:v>9.0999999999999943</c:v>
                </c:pt>
                <c:pt idx="183">
                  <c:v>9.149999999999995</c:v>
                </c:pt>
                <c:pt idx="184">
                  <c:v>9.1999999999999957</c:v>
                </c:pt>
                <c:pt idx="185">
                  <c:v>9.2499999999999964</c:v>
                </c:pt>
                <c:pt idx="186">
                  <c:v>9.2999999999999972</c:v>
                </c:pt>
                <c:pt idx="187">
                  <c:v>9.3499999999999979</c:v>
                </c:pt>
                <c:pt idx="188">
                  <c:v>9.3999999999999986</c:v>
                </c:pt>
                <c:pt idx="189">
                  <c:v>9.4499999999999993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9.6000000000000014</c:v>
                </c:pt>
                <c:pt idx="193">
                  <c:v>9.6500000000000021</c:v>
                </c:pt>
                <c:pt idx="194">
                  <c:v>9.7000000000000028</c:v>
                </c:pt>
                <c:pt idx="195">
                  <c:v>9.7500000000000036</c:v>
                </c:pt>
                <c:pt idx="196">
                  <c:v>9.8000000000000043</c:v>
                </c:pt>
                <c:pt idx="197">
                  <c:v>9.850000000000005</c:v>
                </c:pt>
                <c:pt idx="198">
                  <c:v>9.9000000000000057</c:v>
                </c:pt>
                <c:pt idx="199">
                  <c:v>9.9500000000000064</c:v>
                </c:pt>
                <c:pt idx="200">
                  <c:v>10.000000000000007</c:v>
                </c:pt>
              </c:numCache>
            </c:numRef>
          </c:xVal>
          <c:yVal>
            <c:numRef>
              <c:f>List1!$B$2:$B$202</c:f>
              <c:numCache>
                <c:formatCode>0.00\ %</c:formatCode>
                <c:ptCount val="201"/>
                <c:pt idx="0">
                  <c:v>0.99565442663502202</c:v>
                </c:pt>
                <c:pt idx="1">
                  <c:v>0.99078512608990821</c:v>
                </c:pt>
                <c:pt idx="2">
                  <c:v>0.98659968463879844</c:v>
                </c:pt>
                <c:pt idx="3">
                  <c:v>0.98246328264814808</c:v>
                </c:pt>
                <c:pt idx="4">
                  <c:v>0.97844342559956954</c:v>
                </c:pt>
                <c:pt idx="5">
                  <c:v>0.974402252193173</c:v>
                </c:pt>
                <c:pt idx="6">
                  <c:v>0.97002910664927222</c:v>
                </c:pt>
                <c:pt idx="7">
                  <c:v>0.9665670662243846</c:v>
                </c:pt>
                <c:pt idx="8">
                  <c:v>0.96287608475853503</c:v>
                </c:pt>
                <c:pt idx="9">
                  <c:v>0.9591290082889613</c:v>
                </c:pt>
                <c:pt idx="10">
                  <c:v>0.95557126438690332</c:v>
                </c:pt>
                <c:pt idx="11">
                  <c:v>0.95184438738071409</c:v>
                </c:pt>
                <c:pt idx="12">
                  <c:v>0.9480540306782701</c:v>
                </c:pt>
                <c:pt idx="13">
                  <c:v>0.94489067523816217</c:v>
                </c:pt>
                <c:pt idx="14">
                  <c:v>0.94218459609340643</c:v>
                </c:pt>
                <c:pt idx="15">
                  <c:v>0.93896332843490382</c:v>
                </c:pt>
                <c:pt idx="16">
                  <c:v>0.93568857307038311</c:v>
                </c:pt>
                <c:pt idx="17">
                  <c:v>0.93191644747002889</c:v>
                </c:pt>
                <c:pt idx="18">
                  <c:v>0.9285626391682108</c:v>
                </c:pt>
                <c:pt idx="19">
                  <c:v>0.92518854209055368</c:v>
                </c:pt>
                <c:pt idx="20">
                  <c:v>0.9211674401328982</c:v>
                </c:pt>
                <c:pt idx="21">
                  <c:v>0.91757176337219404</c:v>
                </c:pt>
                <c:pt idx="22">
                  <c:v>0.91394984403321122</c:v>
                </c:pt>
                <c:pt idx="23">
                  <c:v>0.91015184767336577</c:v>
                </c:pt>
                <c:pt idx="24">
                  <c:v>0.90720723875442244</c:v>
                </c:pt>
                <c:pt idx="25">
                  <c:v>0.90443584746967043</c:v>
                </c:pt>
                <c:pt idx="26">
                  <c:v>0.90075557824260777</c:v>
                </c:pt>
                <c:pt idx="27">
                  <c:v>0.89662474449277141</c:v>
                </c:pt>
                <c:pt idx="28">
                  <c:v>0.89348996695761618</c:v>
                </c:pt>
                <c:pt idx="29">
                  <c:v>0.88966910874684657</c:v>
                </c:pt>
                <c:pt idx="30">
                  <c:v>0.88657881058015009</c:v>
                </c:pt>
                <c:pt idx="31">
                  <c:v>0.8830281867156119</c:v>
                </c:pt>
                <c:pt idx="32">
                  <c:v>0.88009587276254631</c:v>
                </c:pt>
                <c:pt idx="33">
                  <c:v>0.87613720859590349</c:v>
                </c:pt>
                <c:pt idx="34">
                  <c:v>0.87244068422090171</c:v>
                </c:pt>
                <c:pt idx="35">
                  <c:v>0.86978379495579872</c:v>
                </c:pt>
                <c:pt idx="36">
                  <c:v>0.86615883762896417</c:v>
                </c:pt>
                <c:pt idx="37">
                  <c:v>0.86292148129492519</c:v>
                </c:pt>
                <c:pt idx="38">
                  <c:v>0.85987413261996071</c:v>
                </c:pt>
                <c:pt idx="39">
                  <c:v>0.8569346073454559</c:v>
                </c:pt>
                <c:pt idx="40">
                  <c:v>0.85359932792777926</c:v>
                </c:pt>
                <c:pt idx="41">
                  <c:v>0.85075009863540607</c:v>
                </c:pt>
                <c:pt idx="42">
                  <c:v>0.84791848379338097</c:v>
                </c:pt>
                <c:pt idx="43">
                  <c:v>0.8443737825101254</c:v>
                </c:pt>
                <c:pt idx="44">
                  <c:v>0.84080174184843737</c:v>
                </c:pt>
                <c:pt idx="45">
                  <c:v>0.83742458767288996</c:v>
                </c:pt>
                <c:pt idx="46">
                  <c:v>0.83384981077689502</c:v>
                </c:pt>
                <c:pt idx="47">
                  <c:v>0.83021019272756669</c:v>
                </c:pt>
                <c:pt idx="48">
                  <c:v>0.8258857169089342</c:v>
                </c:pt>
                <c:pt idx="49">
                  <c:v>0.82248323340249274</c:v>
                </c:pt>
                <c:pt idx="50">
                  <c:v>0.81924218626323331</c:v>
                </c:pt>
                <c:pt idx="51">
                  <c:v>0.81584011190373373</c:v>
                </c:pt>
                <c:pt idx="52">
                  <c:v>0.81305154009267122</c:v>
                </c:pt>
                <c:pt idx="53">
                  <c:v>0.80983208043623456</c:v>
                </c:pt>
                <c:pt idx="54">
                  <c:v>0.80617019878352647</c:v>
                </c:pt>
                <c:pt idx="55">
                  <c:v>0.80313236795243403</c:v>
                </c:pt>
                <c:pt idx="56">
                  <c:v>0.79979254904449937</c:v>
                </c:pt>
                <c:pt idx="57">
                  <c:v>0.79709214771198333</c:v>
                </c:pt>
                <c:pt idx="58">
                  <c:v>0.79394234039854839</c:v>
                </c:pt>
                <c:pt idx="59">
                  <c:v>0.79072079626054559</c:v>
                </c:pt>
                <c:pt idx="60">
                  <c:v>0.78704426262646887</c:v>
                </c:pt>
                <c:pt idx="61">
                  <c:v>0.78446386944845381</c:v>
                </c:pt>
                <c:pt idx="62">
                  <c:v>0.78171609920988538</c:v>
                </c:pt>
                <c:pt idx="63">
                  <c:v>0.77845194239931648</c:v>
                </c:pt>
                <c:pt idx="64">
                  <c:v>0.77525880512557466</c:v>
                </c:pt>
                <c:pt idx="65">
                  <c:v>0.7719880955563424</c:v>
                </c:pt>
                <c:pt idx="66">
                  <c:v>0.76914775960475379</c:v>
                </c:pt>
                <c:pt idx="67">
                  <c:v>0.76649156279257069</c:v>
                </c:pt>
                <c:pt idx="68">
                  <c:v>0.76325286604837672</c:v>
                </c:pt>
                <c:pt idx="69">
                  <c:v>0.76004526910572101</c:v>
                </c:pt>
                <c:pt idx="70">
                  <c:v>0.75660473496573621</c:v>
                </c:pt>
                <c:pt idx="71">
                  <c:v>0.75413139658678374</c:v>
                </c:pt>
                <c:pt idx="72">
                  <c:v>0.7503072277975279</c:v>
                </c:pt>
                <c:pt idx="73">
                  <c:v>0.74736180132960284</c:v>
                </c:pt>
                <c:pt idx="74">
                  <c:v>0.74455308426465583</c:v>
                </c:pt>
                <c:pt idx="75">
                  <c:v>0.74117358346122908</c:v>
                </c:pt>
                <c:pt idx="76">
                  <c:v>0.73809486665124291</c:v>
                </c:pt>
                <c:pt idx="77">
                  <c:v>0.73504328297343957</c:v>
                </c:pt>
                <c:pt idx="78">
                  <c:v>0.73196321893294292</c:v>
                </c:pt>
                <c:pt idx="79">
                  <c:v>0.72817812761441503</c:v>
                </c:pt>
                <c:pt idx="80">
                  <c:v>0.72459188449061052</c:v>
                </c:pt>
                <c:pt idx="81">
                  <c:v>0.72195554606724832</c:v>
                </c:pt>
                <c:pt idx="82">
                  <c:v>0.71917968366647711</c:v>
                </c:pt>
                <c:pt idx="83">
                  <c:v>0.71573542039797422</c:v>
                </c:pt>
                <c:pt idx="84">
                  <c:v>0.71243682904398797</c:v>
                </c:pt>
                <c:pt idx="85">
                  <c:v>0.70922698475143653</c:v>
                </c:pt>
                <c:pt idx="86">
                  <c:v>0.70575214397465136</c:v>
                </c:pt>
                <c:pt idx="87">
                  <c:v>0.70285613175744399</c:v>
                </c:pt>
                <c:pt idx="88">
                  <c:v>0.6996355053809995</c:v>
                </c:pt>
                <c:pt idx="89">
                  <c:v>0.69633288574809826</c:v>
                </c:pt>
                <c:pt idx="90">
                  <c:v>0.69368429538213916</c:v>
                </c:pt>
                <c:pt idx="91">
                  <c:v>0.69057346397542974</c:v>
                </c:pt>
                <c:pt idx="92">
                  <c:v>0.68705285639359859</c:v>
                </c:pt>
                <c:pt idx="93">
                  <c:v>0.68362457564648582</c:v>
                </c:pt>
                <c:pt idx="94">
                  <c:v>0.68137781662985342</c:v>
                </c:pt>
                <c:pt idx="95">
                  <c:v>0.67760934963600084</c:v>
                </c:pt>
                <c:pt idx="96">
                  <c:v>0.67471709456649664</c:v>
                </c:pt>
                <c:pt idx="97">
                  <c:v>0.67159186509526125</c:v>
                </c:pt>
                <c:pt idx="98">
                  <c:v>0.66870257543051925</c:v>
                </c:pt>
                <c:pt idx="99">
                  <c:v>0.66619248155906452</c:v>
                </c:pt>
                <c:pt idx="100">
                  <c:v>0.66270097847001797</c:v>
                </c:pt>
                <c:pt idx="101">
                  <c:v>0.66021118143130775</c:v>
                </c:pt>
                <c:pt idx="102">
                  <c:v>0.65797080414543274</c:v>
                </c:pt>
                <c:pt idx="103">
                  <c:v>0.65499948284291054</c:v>
                </c:pt>
                <c:pt idx="104">
                  <c:v>0.65142825181492459</c:v>
                </c:pt>
                <c:pt idx="105">
                  <c:v>0.64861399517457208</c:v>
                </c:pt>
                <c:pt idx="106">
                  <c:v>0.64584696381710549</c:v>
                </c:pt>
                <c:pt idx="107">
                  <c:v>0.64320110427828148</c:v>
                </c:pt>
                <c:pt idx="108">
                  <c:v>0.64015610164847836</c:v>
                </c:pt>
                <c:pt idx="109">
                  <c:v>0.63715858990531893</c:v>
                </c:pt>
                <c:pt idx="110">
                  <c:v>0.6349631881222435</c:v>
                </c:pt>
                <c:pt idx="111">
                  <c:v>0.63189721425395651</c:v>
                </c:pt>
                <c:pt idx="112">
                  <c:v>0.62964722724267719</c:v>
                </c:pt>
                <c:pt idx="113">
                  <c:v>0.62752825988189542</c:v>
                </c:pt>
                <c:pt idx="114">
                  <c:v>0.62395847646811808</c:v>
                </c:pt>
                <c:pt idx="115">
                  <c:v>0.62090753107716545</c:v>
                </c:pt>
                <c:pt idx="116">
                  <c:v>0.61773756200896157</c:v>
                </c:pt>
                <c:pt idx="117">
                  <c:v>0.61494255540728415</c:v>
                </c:pt>
                <c:pt idx="118">
                  <c:v>0.61236173645140168</c:v>
                </c:pt>
                <c:pt idx="119">
                  <c:v>0.60941201710433324</c:v>
                </c:pt>
                <c:pt idx="120">
                  <c:v>0.60549570629310112</c:v>
                </c:pt>
                <c:pt idx="121">
                  <c:v>0.60205612264590602</c:v>
                </c:pt>
                <c:pt idx="122">
                  <c:v>0.59927265144390229</c:v>
                </c:pt>
                <c:pt idx="123">
                  <c:v>0.59671561371979831</c:v>
                </c:pt>
                <c:pt idx="124">
                  <c:v>0.59394248066750632</c:v>
                </c:pt>
                <c:pt idx="125">
                  <c:v>0.59103589565735792</c:v>
                </c:pt>
                <c:pt idx="126">
                  <c:v>0.58781348638124487</c:v>
                </c:pt>
                <c:pt idx="127">
                  <c:v>0.58548790683392227</c:v>
                </c:pt>
                <c:pt idx="128">
                  <c:v>0.58210548452051114</c:v>
                </c:pt>
                <c:pt idx="129">
                  <c:v>0.57935298834391002</c:v>
                </c:pt>
                <c:pt idx="130">
                  <c:v>0.57627847828968026</c:v>
                </c:pt>
                <c:pt idx="131">
                  <c:v>0.57335691439467551</c:v>
                </c:pt>
                <c:pt idx="132">
                  <c:v>0.5701995539987661</c:v>
                </c:pt>
                <c:pt idx="133">
                  <c:v>0.56700376001891484</c:v>
                </c:pt>
                <c:pt idx="134">
                  <c:v>0.56417455120121374</c:v>
                </c:pt>
                <c:pt idx="135">
                  <c:v>0.56058793612682578</c:v>
                </c:pt>
                <c:pt idx="136">
                  <c:v>0.55809158016299909</c:v>
                </c:pt>
                <c:pt idx="137">
                  <c:v>0.55492809458814973</c:v>
                </c:pt>
                <c:pt idx="138">
                  <c:v>0.55268142214042437</c:v>
                </c:pt>
                <c:pt idx="139">
                  <c:v>0.54985579693628495</c:v>
                </c:pt>
                <c:pt idx="140">
                  <c:v>0.54710486739387809</c:v>
                </c:pt>
                <c:pt idx="141">
                  <c:v>0.54509652893908256</c:v>
                </c:pt>
                <c:pt idx="142">
                  <c:v>0.54248351931724037</c:v>
                </c:pt>
                <c:pt idx="143">
                  <c:v>0.54016768785804192</c:v>
                </c:pt>
                <c:pt idx="144">
                  <c:v>0.53792191410108292</c:v>
                </c:pt>
                <c:pt idx="145">
                  <c:v>0.53538966568231516</c:v>
                </c:pt>
                <c:pt idx="146">
                  <c:v>0.53318439932481365</c:v>
                </c:pt>
                <c:pt idx="147">
                  <c:v>0.53032650112288615</c:v>
                </c:pt>
                <c:pt idx="148">
                  <c:v>0.52629072275524469</c:v>
                </c:pt>
                <c:pt idx="149">
                  <c:v>0.52386335930522654</c:v>
                </c:pt>
                <c:pt idx="150">
                  <c:v>0.52140147361964673</c:v>
                </c:pt>
                <c:pt idx="151">
                  <c:v>0.51836123179096072</c:v>
                </c:pt>
                <c:pt idx="152">
                  <c:v>0.51674430047266295</c:v>
                </c:pt>
                <c:pt idx="153">
                  <c:v>0.51510449309313844</c:v>
                </c:pt>
                <c:pt idx="154">
                  <c:v>0.51330245907532068</c:v>
                </c:pt>
                <c:pt idx="155">
                  <c:v>0.51104804256551961</c:v>
                </c:pt>
                <c:pt idx="156">
                  <c:v>0.50875763117026795</c:v>
                </c:pt>
                <c:pt idx="157">
                  <c:v>0.50541818324877363</c:v>
                </c:pt>
                <c:pt idx="158">
                  <c:v>0.50305848353124216</c:v>
                </c:pt>
                <c:pt idx="159">
                  <c:v>0.49975678704028531</c:v>
                </c:pt>
                <c:pt idx="160">
                  <c:v>0.49762497868606104</c:v>
                </c:pt>
                <c:pt idx="161">
                  <c:v>0.49483586157058573</c:v>
                </c:pt>
                <c:pt idx="162">
                  <c:v>0.49231239582233732</c:v>
                </c:pt>
                <c:pt idx="163">
                  <c:v>0.48909676946164277</c:v>
                </c:pt>
                <c:pt idx="164">
                  <c:v>0.48662783069606153</c:v>
                </c:pt>
                <c:pt idx="165">
                  <c:v>0.48394113459836074</c:v>
                </c:pt>
                <c:pt idx="166">
                  <c:v>0.4806909113543279</c:v>
                </c:pt>
                <c:pt idx="167">
                  <c:v>0.47773495349828754</c:v>
                </c:pt>
                <c:pt idx="168">
                  <c:v>0.47437684616700099</c:v>
                </c:pt>
                <c:pt idx="169">
                  <c:v>0.47204310955388046</c:v>
                </c:pt>
                <c:pt idx="170">
                  <c:v>0.46948510547656119</c:v>
                </c:pt>
                <c:pt idx="171">
                  <c:v>0.46649237173647157</c:v>
                </c:pt>
                <c:pt idx="172">
                  <c:v>0.46438976321809372</c:v>
                </c:pt>
                <c:pt idx="173">
                  <c:v>0.46224432542078209</c:v>
                </c:pt>
                <c:pt idx="174">
                  <c:v>0.45944466262351147</c:v>
                </c:pt>
                <c:pt idx="175">
                  <c:v>0.45718946793861248</c:v>
                </c:pt>
                <c:pt idx="176">
                  <c:v>0.45550785150481532</c:v>
                </c:pt>
                <c:pt idx="177">
                  <c:v>0.45464494295353935</c:v>
                </c:pt>
                <c:pt idx="178">
                  <c:v>0.45309665076153022</c:v>
                </c:pt>
                <c:pt idx="179">
                  <c:v>0.45127972183617066</c:v>
                </c:pt>
                <c:pt idx="180">
                  <c:v>0.44941348364816891</c:v>
                </c:pt>
                <c:pt idx="181">
                  <c:v>0.44653647014922093</c:v>
                </c:pt>
                <c:pt idx="182">
                  <c:v>0.44481476522438229</c:v>
                </c:pt>
                <c:pt idx="183">
                  <c:v>0.44203782855158535</c:v>
                </c:pt>
                <c:pt idx="184">
                  <c:v>0.4394268549629759</c:v>
                </c:pt>
                <c:pt idx="185">
                  <c:v>0.43888701853181744</c:v>
                </c:pt>
                <c:pt idx="186">
                  <c:v>0.43497088197385347</c:v>
                </c:pt>
                <c:pt idx="187">
                  <c:v>0.4338125041257207</c:v>
                </c:pt>
                <c:pt idx="188">
                  <c:v>0.43291927316321066</c:v>
                </c:pt>
                <c:pt idx="189">
                  <c:v>0.43077610844458092</c:v>
                </c:pt>
                <c:pt idx="190">
                  <c:v>0.42857827115659841</c:v>
                </c:pt>
                <c:pt idx="191">
                  <c:v>0.42534371816673727</c:v>
                </c:pt>
                <c:pt idx="192">
                  <c:v>0.4240019398759905</c:v>
                </c:pt>
                <c:pt idx="193">
                  <c:v>0.42123520617370019</c:v>
                </c:pt>
                <c:pt idx="194">
                  <c:v>0.42016336086537021</c:v>
                </c:pt>
                <c:pt idx="195">
                  <c:v>0.41830423095003672</c:v>
                </c:pt>
                <c:pt idx="196">
                  <c:v>0.41520280940453136</c:v>
                </c:pt>
                <c:pt idx="197">
                  <c:v>0.41315343719621683</c:v>
                </c:pt>
                <c:pt idx="198">
                  <c:v>0.41141292771882365</c:v>
                </c:pt>
                <c:pt idx="199">
                  <c:v>0.40911837709016319</c:v>
                </c:pt>
                <c:pt idx="200">
                  <c:v>0.40816025442718856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E46-44EA-8F7C-B2C3B173C9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6350048"/>
        <c:axId val="1190094464"/>
      </c:scatterChart>
      <c:valAx>
        <c:axId val="1366350048"/>
        <c:scaling>
          <c:orientation val="minMax"/>
          <c:max val="1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1190094464"/>
        <c:crosses val="autoZero"/>
        <c:crossBetween val="midCat"/>
      </c:valAx>
      <c:valAx>
        <c:axId val="11900944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1366350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cs-CZ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&lt; 50</c:v>
                </c:pt>
              </c:strCache>
            </c:strRef>
          </c:tx>
          <c:spPr>
            <a:ln w="1905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List1!$A$2:$A$202</c:f>
              <c:numCache>
                <c:formatCode>General</c:formatCode>
                <c:ptCount val="20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  <c:pt idx="21">
                  <c:v>1.0500000000000003</c:v>
                </c:pt>
                <c:pt idx="22">
                  <c:v>1.1000000000000003</c:v>
                </c:pt>
                <c:pt idx="23">
                  <c:v>1.1500000000000004</c:v>
                </c:pt>
                <c:pt idx="24">
                  <c:v>1.2000000000000004</c:v>
                </c:pt>
                <c:pt idx="25">
                  <c:v>1.2500000000000004</c:v>
                </c:pt>
                <c:pt idx="26">
                  <c:v>1.3000000000000005</c:v>
                </c:pt>
                <c:pt idx="27">
                  <c:v>1.3500000000000005</c:v>
                </c:pt>
                <c:pt idx="28">
                  <c:v>1.4000000000000006</c:v>
                </c:pt>
                <c:pt idx="29">
                  <c:v>1.4500000000000006</c:v>
                </c:pt>
                <c:pt idx="30">
                  <c:v>1.5000000000000007</c:v>
                </c:pt>
                <c:pt idx="31">
                  <c:v>1.5500000000000007</c:v>
                </c:pt>
                <c:pt idx="32">
                  <c:v>1.6000000000000008</c:v>
                </c:pt>
                <c:pt idx="33">
                  <c:v>1.6500000000000008</c:v>
                </c:pt>
                <c:pt idx="34">
                  <c:v>1.7000000000000008</c:v>
                </c:pt>
                <c:pt idx="35">
                  <c:v>1.7500000000000009</c:v>
                </c:pt>
                <c:pt idx="36">
                  <c:v>1.8000000000000009</c:v>
                </c:pt>
                <c:pt idx="37">
                  <c:v>1.850000000000001</c:v>
                </c:pt>
                <c:pt idx="38">
                  <c:v>1.900000000000001</c:v>
                </c:pt>
                <c:pt idx="39">
                  <c:v>1.9500000000000011</c:v>
                </c:pt>
                <c:pt idx="40">
                  <c:v>2.0000000000000009</c:v>
                </c:pt>
                <c:pt idx="41">
                  <c:v>2.0500000000000007</c:v>
                </c:pt>
                <c:pt idx="42">
                  <c:v>2.1000000000000005</c:v>
                </c:pt>
                <c:pt idx="43">
                  <c:v>2.1500000000000004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2.3999999999999995</c:v>
                </c:pt>
                <c:pt idx="49">
                  <c:v>2.4499999999999993</c:v>
                </c:pt>
                <c:pt idx="50">
                  <c:v>2.4999999999999991</c:v>
                </c:pt>
                <c:pt idx="51">
                  <c:v>2.5499999999999989</c:v>
                </c:pt>
                <c:pt idx="52">
                  <c:v>2.5999999999999988</c:v>
                </c:pt>
                <c:pt idx="53">
                  <c:v>2.6499999999999986</c:v>
                </c:pt>
                <c:pt idx="54">
                  <c:v>2.6999999999999984</c:v>
                </c:pt>
                <c:pt idx="55">
                  <c:v>2.7499999999999982</c:v>
                </c:pt>
                <c:pt idx="56">
                  <c:v>2.799999999999998</c:v>
                </c:pt>
                <c:pt idx="57">
                  <c:v>2.8499999999999979</c:v>
                </c:pt>
                <c:pt idx="58">
                  <c:v>2.8999999999999977</c:v>
                </c:pt>
                <c:pt idx="59">
                  <c:v>2.9499999999999975</c:v>
                </c:pt>
                <c:pt idx="60">
                  <c:v>2.9999999999999973</c:v>
                </c:pt>
                <c:pt idx="61">
                  <c:v>3.0499999999999972</c:v>
                </c:pt>
                <c:pt idx="62">
                  <c:v>3.099999999999997</c:v>
                </c:pt>
                <c:pt idx="63">
                  <c:v>3.1499999999999968</c:v>
                </c:pt>
                <c:pt idx="64">
                  <c:v>3.1999999999999966</c:v>
                </c:pt>
                <c:pt idx="65">
                  <c:v>3.2499999999999964</c:v>
                </c:pt>
                <c:pt idx="66">
                  <c:v>3.2999999999999963</c:v>
                </c:pt>
                <c:pt idx="67">
                  <c:v>3.3499999999999961</c:v>
                </c:pt>
                <c:pt idx="68">
                  <c:v>3.3999999999999959</c:v>
                </c:pt>
                <c:pt idx="69">
                  <c:v>3.4499999999999957</c:v>
                </c:pt>
                <c:pt idx="70">
                  <c:v>3.4999999999999956</c:v>
                </c:pt>
                <c:pt idx="71">
                  <c:v>3.5499999999999954</c:v>
                </c:pt>
                <c:pt idx="72">
                  <c:v>3.5999999999999952</c:v>
                </c:pt>
                <c:pt idx="73">
                  <c:v>3.649999999999995</c:v>
                </c:pt>
                <c:pt idx="74">
                  <c:v>3.6999999999999948</c:v>
                </c:pt>
                <c:pt idx="75">
                  <c:v>3.7499999999999947</c:v>
                </c:pt>
                <c:pt idx="76">
                  <c:v>3.7999999999999945</c:v>
                </c:pt>
                <c:pt idx="77">
                  <c:v>3.8499999999999943</c:v>
                </c:pt>
                <c:pt idx="78">
                  <c:v>3.8999999999999941</c:v>
                </c:pt>
                <c:pt idx="79">
                  <c:v>3.949999999999994</c:v>
                </c:pt>
                <c:pt idx="80">
                  <c:v>3.9999999999999938</c:v>
                </c:pt>
                <c:pt idx="81">
                  <c:v>4.0499999999999936</c:v>
                </c:pt>
                <c:pt idx="82">
                  <c:v>4.0999999999999934</c:v>
                </c:pt>
                <c:pt idx="83">
                  <c:v>4.1499999999999932</c:v>
                </c:pt>
                <c:pt idx="84">
                  <c:v>4.1999999999999931</c:v>
                </c:pt>
                <c:pt idx="85">
                  <c:v>4.2499999999999929</c:v>
                </c:pt>
                <c:pt idx="86">
                  <c:v>4.2999999999999927</c:v>
                </c:pt>
                <c:pt idx="87">
                  <c:v>4.3499999999999925</c:v>
                </c:pt>
                <c:pt idx="88">
                  <c:v>4.3999999999999924</c:v>
                </c:pt>
                <c:pt idx="89">
                  <c:v>4.4499999999999922</c:v>
                </c:pt>
                <c:pt idx="90">
                  <c:v>4.499999999999992</c:v>
                </c:pt>
                <c:pt idx="91">
                  <c:v>4.5499999999999918</c:v>
                </c:pt>
                <c:pt idx="92">
                  <c:v>4.5999999999999917</c:v>
                </c:pt>
                <c:pt idx="93">
                  <c:v>4.6499999999999915</c:v>
                </c:pt>
                <c:pt idx="94">
                  <c:v>4.6999999999999913</c:v>
                </c:pt>
                <c:pt idx="95">
                  <c:v>4.7499999999999911</c:v>
                </c:pt>
                <c:pt idx="96">
                  <c:v>4.7999999999999909</c:v>
                </c:pt>
                <c:pt idx="97">
                  <c:v>4.8499999999999908</c:v>
                </c:pt>
                <c:pt idx="98">
                  <c:v>4.8999999999999906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5.2499999999999893</c:v>
                </c:pt>
                <c:pt idx="106">
                  <c:v>5.2999999999999892</c:v>
                </c:pt>
                <c:pt idx="107">
                  <c:v>5.349999999999989</c:v>
                </c:pt>
                <c:pt idx="108">
                  <c:v>5.3999999999999888</c:v>
                </c:pt>
                <c:pt idx="109">
                  <c:v>5.4499999999999886</c:v>
                </c:pt>
                <c:pt idx="110">
                  <c:v>5.4999999999999885</c:v>
                </c:pt>
                <c:pt idx="111">
                  <c:v>5.5499999999999883</c:v>
                </c:pt>
                <c:pt idx="112">
                  <c:v>5.5999999999999881</c:v>
                </c:pt>
                <c:pt idx="113">
                  <c:v>5.6499999999999879</c:v>
                </c:pt>
                <c:pt idx="114">
                  <c:v>5.6999999999999877</c:v>
                </c:pt>
                <c:pt idx="115">
                  <c:v>5.7499999999999876</c:v>
                </c:pt>
                <c:pt idx="116">
                  <c:v>5.7999999999999874</c:v>
                </c:pt>
                <c:pt idx="117">
                  <c:v>5.8499999999999872</c:v>
                </c:pt>
                <c:pt idx="118">
                  <c:v>5.899999999999987</c:v>
                </c:pt>
                <c:pt idx="119">
                  <c:v>5.9499999999999869</c:v>
                </c:pt>
                <c:pt idx="120">
                  <c:v>5.9999999999999867</c:v>
                </c:pt>
                <c:pt idx="121">
                  <c:v>6.0499999999999865</c:v>
                </c:pt>
                <c:pt idx="122">
                  <c:v>6.0999999999999863</c:v>
                </c:pt>
                <c:pt idx="123">
                  <c:v>6.1499999999999861</c:v>
                </c:pt>
                <c:pt idx="124">
                  <c:v>6.199999999999986</c:v>
                </c:pt>
                <c:pt idx="125">
                  <c:v>6.2499999999999858</c:v>
                </c:pt>
                <c:pt idx="126">
                  <c:v>6.2999999999999856</c:v>
                </c:pt>
                <c:pt idx="127">
                  <c:v>6.3499999999999854</c:v>
                </c:pt>
                <c:pt idx="128">
                  <c:v>6.3999999999999853</c:v>
                </c:pt>
                <c:pt idx="129">
                  <c:v>6.4499999999999851</c:v>
                </c:pt>
                <c:pt idx="130">
                  <c:v>6.4999999999999849</c:v>
                </c:pt>
                <c:pt idx="131">
                  <c:v>6.5499999999999847</c:v>
                </c:pt>
                <c:pt idx="132">
                  <c:v>6.5999999999999845</c:v>
                </c:pt>
                <c:pt idx="133">
                  <c:v>6.6499999999999844</c:v>
                </c:pt>
                <c:pt idx="134">
                  <c:v>6.6999999999999842</c:v>
                </c:pt>
                <c:pt idx="135">
                  <c:v>6.749999999999984</c:v>
                </c:pt>
                <c:pt idx="136">
                  <c:v>6.7999999999999838</c:v>
                </c:pt>
                <c:pt idx="137">
                  <c:v>6.8499999999999837</c:v>
                </c:pt>
                <c:pt idx="138">
                  <c:v>6.8999999999999835</c:v>
                </c:pt>
                <c:pt idx="139">
                  <c:v>6.9499999999999833</c:v>
                </c:pt>
                <c:pt idx="140">
                  <c:v>6.9999999999999831</c:v>
                </c:pt>
                <c:pt idx="141">
                  <c:v>7.0499999999999829</c:v>
                </c:pt>
                <c:pt idx="142">
                  <c:v>7.0999999999999828</c:v>
                </c:pt>
                <c:pt idx="143">
                  <c:v>7.1499999999999826</c:v>
                </c:pt>
                <c:pt idx="144">
                  <c:v>7.1999999999999824</c:v>
                </c:pt>
                <c:pt idx="145">
                  <c:v>7.2499999999999822</c:v>
                </c:pt>
                <c:pt idx="146">
                  <c:v>7.2999999999999821</c:v>
                </c:pt>
                <c:pt idx="147">
                  <c:v>7.3499999999999819</c:v>
                </c:pt>
                <c:pt idx="148">
                  <c:v>7.3999999999999817</c:v>
                </c:pt>
                <c:pt idx="149">
                  <c:v>7.4499999999999815</c:v>
                </c:pt>
                <c:pt idx="150">
                  <c:v>7.4999999999999813</c:v>
                </c:pt>
                <c:pt idx="151">
                  <c:v>7.5499999999999812</c:v>
                </c:pt>
                <c:pt idx="152">
                  <c:v>7.599999999999981</c:v>
                </c:pt>
                <c:pt idx="153">
                  <c:v>7.6499999999999808</c:v>
                </c:pt>
                <c:pt idx="154">
                  <c:v>7.6999999999999806</c:v>
                </c:pt>
                <c:pt idx="155">
                  <c:v>7.7499999999999805</c:v>
                </c:pt>
                <c:pt idx="156">
                  <c:v>7.7999999999999803</c:v>
                </c:pt>
                <c:pt idx="157">
                  <c:v>7.8499999999999801</c:v>
                </c:pt>
                <c:pt idx="158">
                  <c:v>7.8999999999999799</c:v>
                </c:pt>
                <c:pt idx="159">
                  <c:v>7.9499999999999797</c:v>
                </c:pt>
                <c:pt idx="160">
                  <c:v>7.9999999999999796</c:v>
                </c:pt>
                <c:pt idx="161">
                  <c:v>8.0499999999999794</c:v>
                </c:pt>
                <c:pt idx="162">
                  <c:v>8.0999999999999801</c:v>
                </c:pt>
                <c:pt idx="163">
                  <c:v>8.1499999999999808</c:v>
                </c:pt>
                <c:pt idx="164">
                  <c:v>8.1999999999999815</c:v>
                </c:pt>
                <c:pt idx="165">
                  <c:v>8.2499999999999822</c:v>
                </c:pt>
                <c:pt idx="166">
                  <c:v>8.2999999999999829</c:v>
                </c:pt>
                <c:pt idx="167">
                  <c:v>8.3499999999999837</c:v>
                </c:pt>
                <c:pt idx="168">
                  <c:v>8.3999999999999844</c:v>
                </c:pt>
                <c:pt idx="169">
                  <c:v>8.4499999999999851</c:v>
                </c:pt>
                <c:pt idx="170">
                  <c:v>8.4999999999999858</c:v>
                </c:pt>
                <c:pt idx="171">
                  <c:v>8.5499999999999865</c:v>
                </c:pt>
                <c:pt idx="172">
                  <c:v>8.5999999999999872</c:v>
                </c:pt>
                <c:pt idx="173">
                  <c:v>8.6499999999999879</c:v>
                </c:pt>
                <c:pt idx="174">
                  <c:v>8.6999999999999886</c:v>
                </c:pt>
                <c:pt idx="175">
                  <c:v>8.7499999999999893</c:v>
                </c:pt>
                <c:pt idx="176">
                  <c:v>8.7999999999999901</c:v>
                </c:pt>
                <c:pt idx="177">
                  <c:v>8.8499999999999908</c:v>
                </c:pt>
                <c:pt idx="178">
                  <c:v>8.8999999999999915</c:v>
                </c:pt>
                <c:pt idx="179">
                  <c:v>8.9499999999999922</c:v>
                </c:pt>
                <c:pt idx="180">
                  <c:v>8.9999999999999929</c:v>
                </c:pt>
                <c:pt idx="181">
                  <c:v>9.0499999999999936</c:v>
                </c:pt>
                <c:pt idx="182">
                  <c:v>9.0999999999999943</c:v>
                </c:pt>
                <c:pt idx="183">
                  <c:v>9.149999999999995</c:v>
                </c:pt>
                <c:pt idx="184">
                  <c:v>9.1999999999999957</c:v>
                </c:pt>
                <c:pt idx="185">
                  <c:v>9.2499999999999964</c:v>
                </c:pt>
                <c:pt idx="186">
                  <c:v>9.2999999999999972</c:v>
                </c:pt>
                <c:pt idx="187">
                  <c:v>9.3499999999999979</c:v>
                </c:pt>
                <c:pt idx="188">
                  <c:v>9.3999999999999986</c:v>
                </c:pt>
                <c:pt idx="189">
                  <c:v>9.4499999999999993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9.6000000000000014</c:v>
                </c:pt>
                <c:pt idx="193">
                  <c:v>9.6500000000000021</c:v>
                </c:pt>
                <c:pt idx="194">
                  <c:v>9.7000000000000028</c:v>
                </c:pt>
                <c:pt idx="195">
                  <c:v>9.7500000000000036</c:v>
                </c:pt>
                <c:pt idx="196">
                  <c:v>9.8000000000000043</c:v>
                </c:pt>
                <c:pt idx="197">
                  <c:v>9.850000000000005</c:v>
                </c:pt>
                <c:pt idx="198">
                  <c:v>9.9000000000000057</c:v>
                </c:pt>
                <c:pt idx="199">
                  <c:v>9.9500000000000064</c:v>
                </c:pt>
                <c:pt idx="200">
                  <c:v>10.000000000000007</c:v>
                </c:pt>
              </c:numCache>
            </c:numRef>
          </c:xVal>
          <c:yVal>
            <c:numRef>
              <c:f>List1!$B$2:$B$202</c:f>
              <c:numCache>
                <c:formatCode>0.00\ %</c:formatCode>
                <c:ptCount val="201"/>
                <c:pt idx="0">
                  <c:v>0.99962328122056887</c:v>
                </c:pt>
                <c:pt idx="1">
                  <c:v>0.99848734567372732</c:v>
                </c:pt>
                <c:pt idx="2">
                  <c:v>0.99696555128138786</c:v>
                </c:pt>
                <c:pt idx="3">
                  <c:v>0.995818295180949</c:v>
                </c:pt>
                <c:pt idx="4">
                  <c:v>0.99351360481601714</c:v>
                </c:pt>
                <c:pt idx="5">
                  <c:v>0.99196758092211945</c:v>
                </c:pt>
                <c:pt idx="6">
                  <c:v>0.9900225464497231</c:v>
                </c:pt>
                <c:pt idx="7">
                  <c:v>0.98924100111998181</c:v>
                </c:pt>
                <c:pt idx="8">
                  <c:v>0.98766921800002949</c:v>
                </c:pt>
                <c:pt idx="9">
                  <c:v>0.98648377785039953</c:v>
                </c:pt>
                <c:pt idx="10">
                  <c:v>0.98568934758839</c:v>
                </c:pt>
                <c:pt idx="11">
                  <c:v>0.98369159860665434</c:v>
                </c:pt>
                <c:pt idx="12">
                  <c:v>0.98328935301327602</c:v>
                </c:pt>
                <c:pt idx="13">
                  <c:v>0.98207616442226642</c:v>
                </c:pt>
                <c:pt idx="14">
                  <c:v>0.9808579595459932</c:v>
                </c:pt>
                <c:pt idx="15">
                  <c:v>0.97922591635207312</c:v>
                </c:pt>
                <c:pt idx="16">
                  <c:v>0.97881559751010705</c:v>
                </c:pt>
                <c:pt idx="17">
                  <c:v>0.97799028924913733</c:v>
                </c:pt>
                <c:pt idx="18">
                  <c:v>0.97674417717959072</c:v>
                </c:pt>
                <c:pt idx="19">
                  <c:v>0.97632569209939379</c:v>
                </c:pt>
                <c:pt idx="20">
                  <c:v>0.97590468058921731</c:v>
                </c:pt>
                <c:pt idx="21">
                  <c:v>0.97548101890890937</c:v>
                </c:pt>
                <c:pt idx="22">
                  <c:v>0.97420281709334844</c:v>
                </c:pt>
                <c:pt idx="23">
                  <c:v>0.97206124132484251</c:v>
                </c:pt>
                <c:pt idx="24">
                  <c:v>0.97163055402252752</c:v>
                </c:pt>
                <c:pt idx="25">
                  <c:v>0.97033245040993898</c:v>
                </c:pt>
                <c:pt idx="26">
                  <c:v>0.96902619178250804</c:v>
                </c:pt>
                <c:pt idx="27">
                  <c:v>0.96858811484228091</c:v>
                </c:pt>
                <c:pt idx="28">
                  <c:v>0.96814794755537237</c:v>
                </c:pt>
                <c:pt idx="29">
                  <c:v>0.96726460088789479</c:v>
                </c:pt>
                <c:pt idx="30">
                  <c:v>0.96682140977637687</c:v>
                </c:pt>
                <c:pt idx="31">
                  <c:v>0.96637504716798517</c:v>
                </c:pt>
                <c:pt idx="32">
                  <c:v>0.96412661755614715</c:v>
                </c:pt>
                <c:pt idx="33">
                  <c:v>0.96231774960576033</c:v>
                </c:pt>
                <c:pt idx="34">
                  <c:v>0.96231774960576033</c:v>
                </c:pt>
                <c:pt idx="35">
                  <c:v>0.9618586285420172</c:v>
                </c:pt>
                <c:pt idx="36">
                  <c:v>0.95862160431134691</c:v>
                </c:pt>
                <c:pt idx="37">
                  <c:v>0.95815681807895348</c:v>
                </c:pt>
                <c:pt idx="38">
                  <c:v>0.95675668634284194</c:v>
                </c:pt>
                <c:pt idx="39">
                  <c:v>0.95628803256554928</c:v>
                </c:pt>
                <c:pt idx="40">
                  <c:v>0.95440511249158311</c:v>
                </c:pt>
                <c:pt idx="41">
                  <c:v>0.95393040216455427</c:v>
                </c:pt>
                <c:pt idx="42">
                  <c:v>0.95297240025427099</c:v>
                </c:pt>
                <c:pt idx="43">
                  <c:v>0.95104525687660812</c:v>
                </c:pt>
                <c:pt idx="44">
                  <c:v>0.95104525687660812</c:v>
                </c:pt>
                <c:pt idx="45">
                  <c:v>0.95006832286851717</c:v>
                </c:pt>
                <c:pt idx="46">
                  <c:v>0.94957516516134433</c:v>
                </c:pt>
                <c:pt idx="47">
                  <c:v>0.94858240492594303</c:v>
                </c:pt>
                <c:pt idx="48">
                  <c:v>0.94758599483673511</c:v>
                </c:pt>
                <c:pt idx="49">
                  <c:v>0.946085462778403</c:v>
                </c:pt>
                <c:pt idx="50">
                  <c:v>0.946085462778403</c:v>
                </c:pt>
                <c:pt idx="51">
                  <c:v>0.94557817834795888</c:v>
                </c:pt>
                <c:pt idx="52">
                  <c:v>0.94404522264136936</c:v>
                </c:pt>
                <c:pt idx="53">
                  <c:v>0.94250014044392039</c:v>
                </c:pt>
                <c:pt idx="54">
                  <c:v>0.9414607137657357</c:v>
                </c:pt>
                <c:pt idx="55">
                  <c:v>0.9409360769790176</c:v>
                </c:pt>
                <c:pt idx="56">
                  <c:v>0.94040746120543395</c:v>
                </c:pt>
                <c:pt idx="57">
                  <c:v>0.93934395262617987</c:v>
                </c:pt>
                <c:pt idx="58">
                  <c:v>0.93613160511078686</c:v>
                </c:pt>
                <c:pt idx="59">
                  <c:v>0.93505435355139588</c:v>
                </c:pt>
                <c:pt idx="60">
                  <c:v>0.93343240324167964</c:v>
                </c:pt>
                <c:pt idx="61">
                  <c:v>0.93234385233410921</c:v>
                </c:pt>
                <c:pt idx="62">
                  <c:v>0.93124568525244356</c:v>
                </c:pt>
                <c:pt idx="63">
                  <c:v>0.93013870672614052</c:v>
                </c:pt>
                <c:pt idx="64">
                  <c:v>0.92846629670505665</c:v>
                </c:pt>
                <c:pt idx="65">
                  <c:v>0.92734394397407449</c:v>
                </c:pt>
                <c:pt idx="66">
                  <c:v>0.92734394397407449</c:v>
                </c:pt>
                <c:pt idx="67">
                  <c:v>0.92734394397407449</c:v>
                </c:pt>
                <c:pt idx="68">
                  <c:v>0.92390827638293871</c:v>
                </c:pt>
                <c:pt idx="69">
                  <c:v>0.92160138930083402</c:v>
                </c:pt>
                <c:pt idx="70">
                  <c:v>0.92160138930083402</c:v>
                </c:pt>
                <c:pt idx="71">
                  <c:v>0.92101419504196125</c:v>
                </c:pt>
                <c:pt idx="72">
                  <c:v>0.91923617536041302</c:v>
                </c:pt>
                <c:pt idx="73">
                  <c:v>0.91744137644984924</c:v>
                </c:pt>
                <c:pt idx="74">
                  <c:v>0.91744137644984924</c:v>
                </c:pt>
                <c:pt idx="75">
                  <c:v>0.91438629361118839</c:v>
                </c:pt>
                <c:pt idx="76">
                  <c:v>0.91253530921116577</c:v>
                </c:pt>
                <c:pt idx="77">
                  <c:v>0.91191241821511726</c:v>
                </c:pt>
                <c:pt idx="78">
                  <c:v>0.91002830164855708</c:v>
                </c:pt>
                <c:pt idx="79">
                  <c:v>0.91002830164855708</c:v>
                </c:pt>
                <c:pt idx="80">
                  <c:v>0.90938698501596471</c:v>
                </c:pt>
                <c:pt idx="81">
                  <c:v>0.90874248679837721</c:v>
                </c:pt>
                <c:pt idx="82">
                  <c:v>0.90874248679837721</c:v>
                </c:pt>
                <c:pt idx="83">
                  <c:v>0.90808588095531484</c:v>
                </c:pt>
                <c:pt idx="84">
                  <c:v>0.90742401077969137</c:v>
                </c:pt>
                <c:pt idx="85">
                  <c:v>0.90675678724235331</c:v>
                </c:pt>
                <c:pt idx="86">
                  <c:v>0.90608610914528054</c:v>
                </c:pt>
                <c:pt idx="87">
                  <c:v>0.90608610914528054</c:v>
                </c:pt>
                <c:pt idx="88">
                  <c:v>0.90472816817990731</c:v>
                </c:pt>
                <c:pt idx="89">
                  <c:v>0.90199278445147224</c:v>
                </c:pt>
                <c:pt idx="90">
                  <c:v>0.90199278445147224</c:v>
                </c:pt>
                <c:pt idx="91">
                  <c:v>0.90060616987122399</c:v>
                </c:pt>
                <c:pt idx="92">
                  <c:v>0.89850194984816034</c:v>
                </c:pt>
                <c:pt idx="93">
                  <c:v>0.89708195466862939</c:v>
                </c:pt>
                <c:pt idx="94">
                  <c:v>0.8963628508973519</c:v>
                </c:pt>
                <c:pt idx="95">
                  <c:v>0.89563439673164913</c:v>
                </c:pt>
                <c:pt idx="96">
                  <c:v>0.89489815801670325</c:v>
                </c:pt>
                <c:pt idx="97">
                  <c:v>0.89489815801670325</c:v>
                </c:pt>
                <c:pt idx="98">
                  <c:v>0.89489815801670325</c:v>
                </c:pt>
                <c:pt idx="99">
                  <c:v>0.89413815958102028</c:v>
                </c:pt>
                <c:pt idx="100">
                  <c:v>0.89413815958102028</c:v>
                </c:pt>
                <c:pt idx="101">
                  <c:v>0.89336300729703155</c:v>
                </c:pt>
                <c:pt idx="102">
                  <c:v>0.89336300729703155</c:v>
                </c:pt>
                <c:pt idx="103">
                  <c:v>0.89256571768766335</c:v>
                </c:pt>
                <c:pt idx="104">
                  <c:v>0.89095676641648236</c:v>
                </c:pt>
                <c:pt idx="105">
                  <c:v>0.89014422034587903</c:v>
                </c:pt>
                <c:pt idx="106">
                  <c:v>0.88849885210124713</c:v>
                </c:pt>
                <c:pt idx="107">
                  <c:v>0.88766653467539125</c:v>
                </c:pt>
                <c:pt idx="108">
                  <c:v>0.88766653467539125</c:v>
                </c:pt>
                <c:pt idx="109">
                  <c:v>0.88682314604387069</c:v>
                </c:pt>
                <c:pt idx="110">
                  <c:v>0.8859736985859743</c:v>
                </c:pt>
                <c:pt idx="111">
                  <c:v>0.8859736985859743</c:v>
                </c:pt>
                <c:pt idx="112">
                  <c:v>0.8859736985859743</c:v>
                </c:pt>
                <c:pt idx="113">
                  <c:v>0.8859736985859743</c:v>
                </c:pt>
                <c:pt idx="114">
                  <c:v>0.88418204297710479</c:v>
                </c:pt>
                <c:pt idx="115">
                  <c:v>0.88418204297710479</c:v>
                </c:pt>
                <c:pt idx="116">
                  <c:v>0.88233999705423583</c:v>
                </c:pt>
                <c:pt idx="117">
                  <c:v>0.87954630840920922</c:v>
                </c:pt>
                <c:pt idx="118">
                  <c:v>0.87860461000620149</c:v>
                </c:pt>
                <c:pt idx="119">
                  <c:v>0.87765219308478548</c:v>
                </c:pt>
                <c:pt idx="120">
                  <c:v>0.87765219308478548</c:v>
                </c:pt>
                <c:pt idx="121">
                  <c:v>0.87765219308478548</c:v>
                </c:pt>
                <c:pt idx="122">
                  <c:v>0.87765219308478548</c:v>
                </c:pt>
                <c:pt idx="123">
                  <c:v>0.87467204981454849</c:v>
                </c:pt>
                <c:pt idx="124">
                  <c:v>0.87366436312121376</c:v>
                </c:pt>
                <c:pt idx="125">
                  <c:v>0.87366436312121376</c:v>
                </c:pt>
                <c:pt idx="126">
                  <c:v>0.87157550630562208</c:v>
                </c:pt>
                <c:pt idx="127">
                  <c:v>0.87157550630562208</c:v>
                </c:pt>
                <c:pt idx="128">
                  <c:v>0.87051519547070033</c:v>
                </c:pt>
                <c:pt idx="129">
                  <c:v>0.86944838763311372</c:v>
                </c:pt>
                <c:pt idx="130">
                  <c:v>0.86837167136359894</c:v>
                </c:pt>
                <c:pt idx="131">
                  <c:v>0.86728075217846878</c:v>
                </c:pt>
                <c:pt idx="132">
                  <c:v>0.86728075217846878</c:v>
                </c:pt>
                <c:pt idx="133">
                  <c:v>0.86728075217846878</c:v>
                </c:pt>
                <c:pt idx="134">
                  <c:v>0.86728075217846878</c:v>
                </c:pt>
                <c:pt idx="135">
                  <c:v>0.86728075217846878</c:v>
                </c:pt>
                <c:pt idx="136">
                  <c:v>0.86728075217846878</c:v>
                </c:pt>
                <c:pt idx="137">
                  <c:v>0.86492240886867011</c:v>
                </c:pt>
                <c:pt idx="138">
                  <c:v>0.86252815998598864</c:v>
                </c:pt>
                <c:pt idx="139">
                  <c:v>0.86008473743645319</c:v>
                </c:pt>
                <c:pt idx="140">
                  <c:v>0.86008473743645319</c:v>
                </c:pt>
                <c:pt idx="141">
                  <c:v>0.85881897623345627</c:v>
                </c:pt>
                <c:pt idx="142">
                  <c:v>0.85752459947952486</c:v>
                </c:pt>
                <c:pt idx="143">
                  <c:v>0.85752459947952486</c:v>
                </c:pt>
                <c:pt idx="144">
                  <c:v>0.85752459947952486</c:v>
                </c:pt>
                <c:pt idx="145">
                  <c:v>0.85616236818567337</c:v>
                </c:pt>
                <c:pt idx="146">
                  <c:v>0.85616236818567337</c:v>
                </c:pt>
                <c:pt idx="147">
                  <c:v>0.8533621642014193</c:v>
                </c:pt>
                <c:pt idx="148">
                  <c:v>0.8505270739549029</c:v>
                </c:pt>
                <c:pt idx="149">
                  <c:v>0.8505270739549029</c:v>
                </c:pt>
                <c:pt idx="150">
                  <c:v>0.8505270739549029</c:v>
                </c:pt>
                <c:pt idx="151">
                  <c:v>0.84902834783339654</c:v>
                </c:pt>
                <c:pt idx="152">
                  <c:v>0.84750131843081844</c:v>
                </c:pt>
                <c:pt idx="153">
                  <c:v>0.84750131843081844</c:v>
                </c:pt>
                <c:pt idx="154">
                  <c:v>0.84750131843081844</c:v>
                </c:pt>
                <c:pt idx="155">
                  <c:v>0.84750131843081844</c:v>
                </c:pt>
                <c:pt idx="156">
                  <c:v>0.84423856070827441</c:v>
                </c:pt>
                <c:pt idx="157">
                  <c:v>0.84423856070827441</c:v>
                </c:pt>
                <c:pt idx="158">
                  <c:v>0.84423856070827441</c:v>
                </c:pt>
                <c:pt idx="159">
                  <c:v>0.84080669664035468</c:v>
                </c:pt>
                <c:pt idx="160">
                  <c:v>0.84080669664035468</c:v>
                </c:pt>
                <c:pt idx="161">
                  <c:v>0.83902154441818833</c:v>
                </c:pt>
                <c:pt idx="162">
                  <c:v>0.83902154441818833</c:v>
                </c:pt>
                <c:pt idx="163">
                  <c:v>0.83530082803495909</c:v>
                </c:pt>
                <c:pt idx="164">
                  <c:v>0.83337838654350926</c:v>
                </c:pt>
                <c:pt idx="165">
                  <c:v>0.82944271529655056</c:v>
                </c:pt>
                <c:pt idx="166">
                  <c:v>0.82944271529655056</c:v>
                </c:pt>
                <c:pt idx="167">
                  <c:v>0.82944271529655056</c:v>
                </c:pt>
                <c:pt idx="168">
                  <c:v>0.82735343893560209</c:v>
                </c:pt>
                <c:pt idx="169">
                  <c:v>0.82735343893560209</c:v>
                </c:pt>
                <c:pt idx="170">
                  <c:v>0.82735343893560209</c:v>
                </c:pt>
                <c:pt idx="171">
                  <c:v>0.82510824642831415</c:v>
                </c:pt>
                <c:pt idx="172">
                  <c:v>0.82510824642831415</c:v>
                </c:pt>
                <c:pt idx="173">
                  <c:v>0.82275751068350422</c:v>
                </c:pt>
                <c:pt idx="174">
                  <c:v>0.82275751068350422</c:v>
                </c:pt>
                <c:pt idx="175">
                  <c:v>0.82025672797625959</c:v>
                </c:pt>
                <c:pt idx="176">
                  <c:v>0.81768539027100484</c:v>
                </c:pt>
                <c:pt idx="177">
                  <c:v>0.81768539027100484</c:v>
                </c:pt>
                <c:pt idx="178">
                  <c:v>0.81768539027100484</c:v>
                </c:pt>
                <c:pt idx="179">
                  <c:v>0.81488509783856988</c:v>
                </c:pt>
                <c:pt idx="180">
                  <c:v>0.81488509783856988</c:v>
                </c:pt>
                <c:pt idx="181">
                  <c:v>0.81488509783856988</c:v>
                </c:pt>
                <c:pt idx="182">
                  <c:v>0.81488509783856988</c:v>
                </c:pt>
                <c:pt idx="183">
                  <c:v>0.81488509783856988</c:v>
                </c:pt>
                <c:pt idx="184">
                  <c:v>0.811695723678732</c:v>
                </c:pt>
                <c:pt idx="185">
                  <c:v>0.811695723678732</c:v>
                </c:pt>
                <c:pt idx="186">
                  <c:v>0.8015283450940297</c:v>
                </c:pt>
                <c:pt idx="187">
                  <c:v>0.79801286989624887</c:v>
                </c:pt>
                <c:pt idx="188">
                  <c:v>0.79801286989624887</c:v>
                </c:pt>
                <c:pt idx="189">
                  <c:v>0.79801286989624887</c:v>
                </c:pt>
                <c:pt idx="190">
                  <c:v>0.79801286989624887</c:v>
                </c:pt>
                <c:pt idx="191">
                  <c:v>0.79397229840310324</c:v>
                </c:pt>
                <c:pt idx="192">
                  <c:v>0.79397229840310324</c:v>
                </c:pt>
                <c:pt idx="193">
                  <c:v>0.79397229840310324</c:v>
                </c:pt>
                <c:pt idx="194">
                  <c:v>0.79397229840310324</c:v>
                </c:pt>
                <c:pt idx="195">
                  <c:v>0.78938286315221817</c:v>
                </c:pt>
                <c:pt idx="196">
                  <c:v>0.78938286315221817</c:v>
                </c:pt>
                <c:pt idx="197">
                  <c:v>0.78938286315221817</c:v>
                </c:pt>
                <c:pt idx="198">
                  <c:v>0.78938286315221817</c:v>
                </c:pt>
                <c:pt idx="199">
                  <c:v>0.78938286315221817</c:v>
                </c:pt>
                <c:pt idx="200">
                  <c:v>0.78938286315221817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E46-44EA-8F7C-B2C3B173C916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50–54</c:v>
                </c:pt>
              </c:strCache>
            </c:strRef>
          </c:tx>
          <c:spPr>
            <a:ln w="190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List1!$A$2:$A$202</c:f>
              <c:numCache>
                <c:formatCode>General</c:formatCode>
                <c:ptCount val="20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  <c:pt idx="21">
                  <c:v>1.0500000000000003</c:v>
                </c:pt>
                <c:pt idx="22">
                  <c:v>1.1000000000000003</c:v>
                </c:pt>
                <c:pt idx="23">
                  <c:v>1.1500000000000004</c:v>
                </c:pt>
                <c:pt idx="24">
                  <c:v>1.2000000000000004</c:v>
                </c:pt>
                <c:pt idx="25">
                  <c:v>1.2500000000000004</c:v>
                </c:pt>
                <c:pt idx="26">
                  <c:v>1.3000000000000005</c:v>
                </c:pt>
                <c:pt idx="27">
                  <c:v>1.3500000000000005</c:v>
                </c:pt>
                <c:pt idx="28">
                  <c:v>1.4000000000000006</c:v>
                </c:pt>
                <c:pt idx="29">
                  <c:v>1.4500000000000006</c:v>
                </c:pt>
                <c:pt idx="30">
                  <c:v>1.5000000000000007</c:v>
                </c:pt>
                <c:pt idx="31">
                  <c:v>1.5500000000000007</c:v>
                </c:pt>
                <c:pt idx="32">
                  <c:v>1.6000000000000008</c:v>
                </c:pt>
                <c:pt idx="33">
                  <c:v>1.6500000000000008</c:v>
                </c:pt>
                <c:pt idx="34">
                  <c:v>1.7000000000000008</c:v>
                </c:pt>
                <c:pt idx="35">
                  <c:v>1.7500000000000009</c:v>
                </c:pt>
                <c:pt idx="36">
                  <c:v>1.8000000000000009</c:v>
                </c:pt>
                <c:pt idx="37">
                  <c:v>1.850000000000001</c:v>
                </c:pt>
                <c:pt idx="38">
                  <c:v>1.900000000000001</c:v>
                </c:pt>
                <c:pt idx="39">
                  <c:v>1.9500000000000011</c:v>
                </c:pt>
                <c:pt idx="40">
                  <c:v>2.0000000000000009</c:v>
                </c:pt>
                <c:pt idx="41">
                  <c:v>2.0500000000000007</c:v>
                </c:pt>
                <c:pt idx="42">
                  <c:v>2.1000000000000005</c:v>
                </c:pt>
                <c:pt idx="43">
                  <c:v>2.1500000000000004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2.3999999999999995</c:v>
                </c:pt>
                <c:pt idx="49">
                  <c:v>2.4499999999999993</c:v>
                </c:pt>
                <c:pt idx="50">
                  <c:v>2.4999999999999991</c:v>
                </c:pt>
                <c:pt idx="51">
                  <c:v>2.5499999999999989</c:v>
                </c:pt>
                <c:pt idx="52">
                  <c:v>2.5999999999999988</c:v>
                </c:pt>
                <c:pt idx="53">
                  <c:v>2.6499999999999986</c:v>
                </c:pt>
                <c:pt idx="54">
                  <c:v>2.6999999999999984</c:v>
                </c:pt>
                <c:pt idx="55">
                  <c:v>2.7499999999999982</c:v>
                </c:pt>
                <c:pt idx="56">
                  <c:v>2.799999999999998</c:v>
                </c:pt>
                <c:pt idx="57">
                  <c:v>2.8499999999999979</c:v>
                </c:pt>
                <c:pt idx="58">
                  <c:v>2.8999999999999977</c:v>
                </c:pt>
                <c:pt idx="59">
                  <c:v>2.9499999999999975</c:v>
                </c:pt>
                <c:pt idx="60">
                  <c:v>2.9999999999999973</c:v>
                </c:pt>
                <c:pt idx="61">
                  <c:v>3.0499999999999972</c:v>
                </c:pt>
                <c:pt idx="62">
                  <c:v>3.099999999999997</c:v>
                </c:pt>
                <c:pt idx="63">
                  <c:v>3.1499999999999968</c:v>
                </c:pt>
                <c:pt idx="64">
                  <c:v>3.1999999999999966</c:v>
                </c:pt>
                <c:pt idx="65">
                  <c:v>3.2499999999999964</c:v>
                </c:pt>
                <c:pt idx="66">
                  <c:v>3.2999999999999963</c:v>
                </c:pt>
                <c:pt idx="67">
                  <c:v>3.3499999999999961</c:v>
                </c:pt>
                <c:pt idx="68">
                  <c:v>3.3999999999999959</c:v>
                </c:pt>
                <c:pt idx="69">
                  <c:v>3.4499999999999957</c:v>
                </c:pt>
                <c:pt idx="70">
                  <c:v>3.4999999999999956</c:v>
                </c:pt>
                <c:pt idx="71">
                  <c:v>3.5499999999999954</c:v>
                </c:pt>
                <c:pt idx="72">
                  <c:v>3.5999999999999952</c:v>
                </c:pt>
                <c:pt idx="73">
                  <c:v>3.649999999999995</c:v>
                </c:pt>
                <c:pt idx="74">
                  <c:v>3.6999999999999948</c:v>
                </c:pt>
                <c:pt idx="75">
                  <c:v>3.7499999999999947</c:v>
                </c:pt>
                <c:pt idx="76">
                  <c:v>3.7999999999999945</c:v>
                </c:pt>
                <c:pt idx="77">
                  <c:v>3.8499999999999943</c:v>
                </c:pt>
                <c:pt idx="78">
                  <c:v>3.8999999999999941</c:v>
                </c:pt>
                <c:pt idx="79">
                  <c:v>3.949999999999994</c:v>
                </c:pt>
                <c:pt idx="80">
                  <c:v>3.9999999999999938</c:v>
                </c:pt>
                <c:pt idx="81">
                  <c:v>4.0499999999999936</c:v>
                </c:pt>
                <c:pt idx="82">
                  <c:v>4.0999999999999934</c:v>
                </c:pt>
                <c:pt idx="83">
                  <c:v>4.1499999999999932</c:v>
                </c:pt>
                <c:pt idx="84">
                  <c:v>4.1999999999999931</c:v>
                </c:pt>
                <c:pt idx="85">
                  <c:v>4.2499999999999929</c:v>
                </c:pt>
                <c:pt idx="86">
                  <c:v>4.2999999999999927</c:v>
                </c:pt>
                <c:pt idx="87">
                  <c:v>4.3499999999999925</c:v>
                </c:pt>
                <c:pt idx="88">
                  <c:v>4.3999999999999924</c:v>
                </c:pt>
                <c:pt idx="89">
                  <c:v>4.4499999999999922</c:v>
                </c:pt>
                <c:pt idx="90">
                  <c:v>4.499999999999992</c:v>
                </c:pt>
                <c:pt idx="91">
                  <c:v>4.5499999999999918</c:v>
                </c:pt>
                <c:pt idx="92">
                  <c:v>4.5999999999999917</c:v>
                </c:pt>
                <c:pt idx="93">
                  <c:v>4.6499999999999915</c:v>
                </c:pt>
                <c:pt idx="94">
                  <c:v>4.6999999999999913</c:v>
                </c:pt>
                <c:pt idx="95">
                  <c:v>4.7499999999999911</c:v>
                </c:pt>
                <c:pt idx="96">
                  <c:v>4.7999999999999909</c:v>
                </c:pt>
                <c:pt idx="97">
                  <c:v>4.8499999999999908</c:v>
                </c:pt>
                <c:pt idx="98">
                  <c:v>4.8999999999999906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5.2499999999999893</c:v>
                </c:pt>
                <c:pt idx="106">
                  <c:v>5.2999999999999892</c:v>
                </c:pt>
                <c:pt idx="107">
                  <c:v>5.349999999999989</c:v>
                </c:pt>
                <c:pt idx="108">
                  <c:v>5.3999999999999888</c:v>
                </c:pt>
                <c:pt idx="109">
                  <c:v>5.4499999999999886</c:v>
                </c:pt>
                <c:pt idx="110">
                  <c:v>5.4999999999999885</c:v>
                </c:pt>
                <c:pt idx="111">
                  <c:v>5.5499999999999883</c:v>
                </c:pt>
                <c:pt idx="112">
                  <c:v>5.5999999999999881</c:v>
                </c:pt>
                <c:pt idx="113">
                  <c:v>5.6499999999999879</c:v>
                </c:pt>
                <c:pt idx="114">
                  <c:v>5.6999999999999877</c:v>
                </c:pt>
                <c:pt idx="115">
                  <c:v>5.7499999999999876</c:v>
                </c:pt>
                <c:pt idx="116">
                  <c:v>5.7999999999999874</c:v>
                </c:pt>
                <c:pt idx="117">
                  <c:v>5.8499999999999872</c:v>
                </c:pt>
                <c:pt idx="118">
                  <c:v>5.899999999999987</c:v>
                </c:pt>
                <c:pt idx="119">
                  <c:v>5.9499999999999869</c:v>
                </c:pt>
                <c:pt idx="120">
                  <c:v>5.9999999999999867</c:v>
                </c:pt>
                <c:pt idx="121">
                  <c:v>6.0499999999999865</c:v>
                </c:pt>
                <c:pt idx="122">
                  <c:v>6.0999999999999863</c:v>
                </c:pt>
                <c:pt idx="123">
                  <c:v>6.1499999999999861</c:v>
                </c:pt>
                <c:pt idx="124">
                  <c:v>6.199999999999986</c:v>
                </c:pt>
                <c:pt idx="125">
                  <c:v>6.2499999999999858</c:v>
                </c:pt>
                <c:pt idx="126">
                  <c:v>6.2999999999999856</c:v>
                </c:pt>
                <c:pt idx="127">
                  <c:v>6.3499999999999854</c:v>
                </c:pt>
                <c:pt idx="128">
                  <c:v>6.3999999999999853</c:v>
                </c:pt>
                <c:pt idx="129">
                  <c:v>6.4499999999999851</c:v>
                </c:pt>
                <c:pt idx="130">
                  <c:v>6.4999999999999849</c:v>
                </c:pt>
                <c:pt idx="131">
                  <c:v>6.5499999999999847</c:v>
                </c:pt>
                <c:pt idx="132">
                  <c:v>6.5999999999999845</c:v>
                </c:pt>
                <c:pt idx="133">
                  <c:v>6.6499999999999844</c:v>
                </c:pt>
                <c:pt idx="134">
                  <c:v>6.6999999999999842</c:v>
                </c:pt>
                <c:pt idx="135">
                  <c:v>6.749999999999984</c:v>
                </c:pt>
                <c:pt idx="136">
                  <c:v>6.7999999999999838</c:v>
                </c:pt>
                <c:pt idx="137">
                  <c:v>6.8499999999999837</c:v>
                </c:pt>
                <c:pt idx="138">
                  <c:v>6.8999999999999835</c:v>
                </c:pt>
                <c:pt idx="139">
                  <c:v>6.9499999999999833</c:v>
                </c:pt>
                <c:pt idx="140">
                  <c:v>6.9999999999999831</c:v>
                </c:pt>
                <c:pt idx="141">
                  <c:v>7.0499999999999829</c:v>
                </c:pt>
                <c:pt idx="142">
                  <c:v>7.0999999999999828</c:v>
                </c:pt>
                <c:pt idx="143">
                  <c:v>7.1499999999999826</c:v>
                </c:pt>
                <c:pt idx="144">
                  <c:v>7.1999999999999824</c:v>
                </c:pt>
                <c:pt idx="145">
                  <c:v>7.2499999999999822</c:v>
                </c:pt>
                <c:pt idx="146">
                  <c:v>7.2999999999999821</c:v>
                </c:pt>
                <c:pt idx="147">
                  <c:v>7.3499999999999819</c:v>
                </c:pt>
                <c:pt idx="148">
                  <c:v>7.3999999999999817</c:v>
                </c:pt>
                <c:pt idx="149">
                  <c:v>7.4499999999999815</c:v>
                </c:pt>
                <c:pt idx="150">
                  <c:v>7.4999999999999813</c:v>
                </c:pt>
                <c:pt idx="151">
                  <c:v>7.5499999999999812</c:v>
                </c:pt>
                <c:pt idx="152">
                  <c:v>7.599999999999981</c:v>
                </c:pt>
                <c:pt idx="153">
                  <c:v>7.6499999999999808</c:v>
                </c:pt>
                <c:pt idx="154">
                  <c:v>7.6999999999999806</c:v>
                </c:pt>
                <c:pt idx="155">
                  <c:v>7.7499999999999805</c:v>
                </c:pt>
                <c:pt idx="156">
                  <c:v>7.7999999999999803</c:v>
                </c:pt>
                <c:pt idx="157">
                  <c:v>7.8499999999999801</c:v>
                </c:pt>
                <c:pt idx="158">
                  <c:v>7.8999999999999799</c:v>
                </c:pt>
                <c:pt idx="159">
                  <c:v>7.9499999999999797</c:v>
                </c:pt>
                <c:pt idx="160">
                  <c:v>7.9999999999999796</c:v>
                </c:pt>
                <c:pt idx="161">
                  <c:v>8.0499999999999794</c:v>
                </c:pt>
                <c:pt idx="162">
                  <c:v>8.0999999999999801</c:v>
                </c:pt>
                <c:pt idx="163">
                  <c:v>8.1499999999999808</c:v>
                </c:pt>
                <c:pt idx="164">
                  <c:v>8.1999999999999815</c:v>
                </c:pt>
                <c:pt idx="165">
                  <c:v>8.2499999999999822</c:v>
                </c:pt>
                <c:pt idx="166">
                  <c:v>8.2999999999999829</c:v>
                </c:pt>
                <c:pt idx="167">
                  <c:v>8.3499999999999837</c:v>
                </c:pt>
                <c:pt idx="168">
                  <c:v>8.3999999999999844</c:v>
                </c:pt>
                <c:pt idx="169">
                  <c:v>8.4499999999999851</c:v>
                </c:pt>
                <c:pt idx="170">
                  <c:v>8.4999999999999858</c:v>
                </c:pt>
                <c:pt idx="171">
                  <c:v>8.5499999999999865</c:v>
                </c:pt>
                <c:pt idx="172">
                  <c:v>8.5999999999999872</c:v>
                </c:pt>
                <c:pt idx="173">
                  <c:v>8.6499999999999879</c:v>
                </c:pt>
                <c:pt idx="174">
                  <c:v>8.6999999999999886</c:v>
                </c:pt>
                <c:pt idx="175">
                  <c:v>8.7499999999999893</c:v>
                </c:pt>
                <c:pt idx="176">
                  <c:v>8.7999999999999901</c:v>
                </c:pt>
                <c:pt idx="177">
                  <c:v>8.8499999999999908</c:v>
                </c:pt>
                <c:pt idx="178">
                  <c:v>8.8999999999999915</c:v>
                </c:pt>
                <c:pt idx="179">
                  <c:v>8.9499999999999922</c:v>
                </c:pt>
                <c:pt idx="180">
                  <c:v>8.9999999999999929</c:v>
                </c:pt>
                <c:pt idx="181">
                  <c:v>9.0499999999999936</c:v>
                </c:pt>
                <c:pt idx="182">
                  <c:v>9.0999999999999943</c:v>
                </c:pt>
                <c:pt idx="183">
                  <c:v>9.149999999999995</c:v>
                </c:pt>
                <c:pt idx="184">
                  <c:v>9.1999999999999957</c:v>
                </c:pt>
                <c:pt idx="185">
                  <c:v>9.2499999999999964</c:v>
                </c:pt>
                <c:pt idx="186">
                  <c:v>9.2999999999999972</c:v>
                </c:pt>
                <c:pt idx="187">
                  <c:v>9.3499999999999979</c:v>
                </c:pt>
                <c:pt idx="188">
                  <c:v>9.3999999999999986</c:v>
                </c:pt>
                <c:pt idx="189">
                  <c:v>9.4499999999999993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9.6000000000000014</c:v>
                </c:pt>
                <c:pt idx="193">
                  <c:v>9.6500000000000021</c:v>
                </c:pt>
                <c:pt idx="194">
                  <c:v>9.7000000000000028</c:v>
                </c:pt>
                <c:pt idx="195">
                  <c:v>9.7500000000000036</c:v>
                </c:pt>
                <c:pt idx="196">
                  <c:v>9.8000000000000043</c:v>
                </c:pt>
                <c:pt idx="197">
                  <c:v>9.850000000000005</c:v>
                </c:pt>
                <c:pt idx="198">
                  <c:v>9.9000000000000057</c:v>
                </c:pt>
                <c:pt idx="199">
                  <c:v>9.9500000000000064</c:v>
                </c:pt>
                <c:pt idx="200">
                  <c:v>10.000000000000007</c:v>
                </c:pt>
              </c:numCache>
            </c:numRef>
          </c:xVal>
          <c:yVal>
            <c:numRef>
              <c:f>List1!$C$2:$C$202</c:f>
              <c:numCache>
                <c:formatCode>0.00\ %</c:formatCode>
                <c:ptCount val="201"/>
                <c:pt idx="0">
                  <c:v>0.99718706047819972</c:v>
                </c:pt>
                <c:pt idx="1">
                  <c:v>0.99492072624984018</c:v>
                </c:pt>
                <c:pt idx="2">
                  <c:v>0.99321026081789199</c:v>
                </c:pt>
                <c:pt idx="3">
                  <c:v>0.99149487176639306</c:v>
                </c:pt>
                <c:pt idx="4">
                  <c:v>0.98805417238490179</c:v>
                </c:pt>
                <c:pt idx="5">
                  <c:v>0.98517857816957899</c:v>
                </c:pt>
                <c:pt idx="6">
                  <c:v>0.98517857816957899</c:v>
                </c:pt>
                <c:pt idx="7">
                  <c:v>0.98286119251084425</c:v>
                </c:pt>
                <c:pt idx="8">
                  <c:v>0.9816976989417282</c:v>
                </c:pt>
                <c:pt idx="9">
                  <c:v>0.9816976989417282</c:v>
                </c:pt>
                <c:pt idx="10">
                  <c:v>0.97993417014123407</c:v>
                </c:pt>
                <c:pt idx="11">
                  <c:v>0.97934313626298242</c:v>
                </c:pt>
                <c:pt idx="12">
                  <c:v>0.97815280732191534</c:v>
                </c:pt>
                <c:pt idx="13">
                  <c:v>0.97695372327984131</c:v>
                </c:pt>
                <c:pt idx="14">
                  <c:v>0.97574946599382606</c:v>
                </c:pt>
                <c:pt idx="15">
                  <c:v>0.97454334798888931</c:v>
                </c:pt>
                <c:pt idx="16">
                  <c:v>0.97333160618225101</c:v>
                </c:pt>
                <c:pt idx="17">
                  <c:v>0.97333160618225101</c:v>
                </c:pt>
                <c:pt idx="18">
                  <c:v>0.97271712915814601</c:v>
                </c:pt>
                <c:pt idx="19">
                  <c:v>0.97148075530475142</c:v>
                </c:pt>
                <c:pt idx="20">
                  <c:v>0.96962027508393156</c:v>
                </c:pt>
                <c:pt idx="21">
                  <c:v>0.96962027508393156</c:v>
                </c:pt>
                <c:pt idx="22">
                  <c:v>0.96711236619267016</c:v>
                </c:pt>
                <c:pt idx="23">
                  <c:v>0.96585105237957247</c:v>
                </c:pt>
                <c:pt idx="24">
                  <c:v>0.96394539426899128</c:v>
                </c:pt>
                <c:pt idx="25">
                  <c:v>0.96074822878219535</c:v>
                </c:pt>
                <c:pt idx="26">
                  <c:v>0.9588190154713877</c:v>
                </c:pt>
                <c:pt idx="27">
                  <c:v>0.9562337265857217</c:v>
                </c:pt>
                <c:pt idx="28">
                  <c:v>0.95428355583129809</c:v>
                </c:pt>
                <c:pt idx="29">
                  <c:v>0.9536297130386765</c:v>
                </c:pt>
                <c:pt idx="30">
                  <c:v>0.95165804581668056</c:v>
                </c:pt>
                <c:pt idx="31">
                  <c:v>0.94901363304608888</c:v>
                </c:pt>
                <c:pt idx="32">
                  <c:v>0.94768261813298071</c:v>
                </c:pt>
                <c:pt idx="33">
                  <c:v>0.94634455584122923</c:v>
                </c:pt>
                <c:pt idx="34">
                  <c:v>0.94365703136599677</c:v>
                </c:pt>
                <c:pt idx="35">
                  <c:v>0.94365703136599677</c:v>
                </c:pt>
                <c:pt idx="36">
                  <c:v>0.94093951651685059</c:v>
                </c:pt>
                <c:pt idx="37">
                  <c:v>0.93888730383088148</c:v>
                </c:pt>
                <c:pt idx="38">
                  <c:v>0.93613799986651569</c:v>
                </c:pt>
                <c:pt idx="39">
                  <c:v>0.93475726535343828</c:v>
                </c:pt>
                <c:pt idx="40">
                  <c:v>0.93058734446710323</c:v>
                </c:pt>
                <c:pt idx="41">
                  <c:v>0.9298873915942435</c:v>
                </c:pt>
                <c:pt idx="42">
                  <c:v>0.92706634527920595</c:v>
                </c:pt>
                <c:pt idx="43">
                  <c:v>0.92635703667531977</c:v>
                </c:pt>
                <c:pt idx="44">
                  <c:v>0.92350889820744797</c:v>
                </c:pt>
                <c:pt idx="45">
                  <c:v>0.92207765621100091</c:v>
                </c:pt>
                <c:pt idx="46">
                  <c:v>0.92207765621100091</c:v>
                </c:pt>
                <c:pt idx="47">
                  <c:v>0.91916544884831319</c:v>
                </c:pt>
                <c:pt idx="48">
                  <c:v>0.91916544884831319</c:v>
                </c:pt>
                <c:pt idx="49">
                  <c:v>0.91695768556044699</c:v>
                </c:pt>
                <c:pt idx="50">
                  <c:v>0.9132602755380258</c:v>
                </c:pt>
                <c:pt idx="51">
                  <c:v>0.91251657824524235</c:v>
                </c:pt>
                <c:pt idx="52">
                  <c:v>0.91176769307639105</c:v>
                </c:pt>
                <c:pt idx="53">
                  <c:v>0.91101416605731966</c:v>
                </c:pt>
                <c:pt idx="54">
                  <c:v>0.90950085348911813</c:v>
                </c:pt>
                <c:pt idx="55">
                  <c:v>0.90721854268989821</c:v>
                </c:pt>
                <c:pt idx="56">
                  <c:v>0.90414582959018641</c:v>
                </c:pt>
                <c:pt idx="57">
                  <c:v>0.90337040435040072</c:v>
                </c:pt>
                <c:pt idx="58">
                  <c:v>0.90258995475700943</c:v>
                </c:pt>
                <c:pt idx="59">
                  <c:v>0.9010154410984712</c:v>
                </c:pt>
                <c:pt idx="60">
                  <c:v>0.89943123812511117</c:v>
                </c:pt>
                <c:pt idx="61">
                  <c:v>0.8962516314503427</c:v>
                </c:pt>
                <c:pt idx="62">
                  <c:v>0.89545212062835311</c:v>
                </c:pt>
                <c:pt idx="63">
                  <c:v>0.89545212062835311</c:v>
                </c:pt>
                <c:pt idx="64">
                  <c:v>0.8946377030561582</c:v>
                </c:pt>
                <c:pt idx="65">
                  <c:v>0.89381618083112957</c:v>
                </c:pt>
                <c:pt idx="66">
                  <c:v>0.89381618083112957</c:v>
                </c:pt>
                <c:pt idx="67">
                  <c:v>0.89298394975028128</c:v>
                </c:pt>
                <c:pt idx="68">
                  <c:v>0.89130855772448336</c:v>
                </c:pt>
                <c:pt idx="69">
                  <c:v>0.8904677005945546</c:v>
                </c:pt>
                <c:pt idx="70">
                  <c:v>0.88793075557861578</c:v>
                </c:pt>
                <c:pt idx="71">
                  <c:v>0.88536448171856197</c:v>
                </c:pt>
                <c:pt idx="72">
                  <c:v>0.8836327174511418</c:v>
                </c:pt>
                <c:pt idx="73">
                  <c:v>0.8818855445051188</c:v>
                </c:pt>
                <c:pt idx="74">
                  <c:v>0.88100453996515371</c:v>
                </c:pt>
                <c:pt idx="75">
                  <c:v>0.87922742541151744</c:v>
                </c:pt>
                <c:pt idx="76">
                  <c:v>0.87743673819071999</c:v>
                </c:pt>
                <c:pt idx="77">
                  <c:v>0.87743673819071999</c:v>
                </c:pt>
                <c:pt idx="78">
                  <c:v>0.87469902605907968</c:v>
                </c:pt>
                <c:pt idx="79">
                  <c:v>0.87285949077819835</c:v>
                </c:pt>
                <c:pt idx="80">
                  <c:v>0.87100431651512034</c:v>
                </c:pt>
                <c:pt idx="81">
                  <c:v>0.86820215785609045</c:v>
                </c:pt>
                <c:pt idx="82">
                  <c:v>0.86537873620452588</c:v>
                </c:pt>
                <c:pt idx="83">
                  <c:v>0.86252740593696564</c:v>
                </c:pt>
                <c:pt idx="84">
                  <c:v>0.86061067836821681</c:v>
                </c:pt>
                <c:pt idx="85">
                  <c:v>0.85771624783558831</c:v>
                </c:pt>
                <c:pt idx="86">
                  <c:v>0.85674433140744599</c:v>
                </c:pt>
                <c:pt idx="87">
                  <c:v>0.85576519502869464</c:v>
                </c:pt>
                <c:pt idx="88">
                  <c:v>0.85281088480419975</c:v>
                </c:pt>
                <c:pt idx="89">
                  <c:v>0.85083564245375576</c:v>
                </c:pt>
                <c:pt idx="90">
                  <c:v>0.84984225583092599</c:v>
                </c:pt>
                <c:pt idx="91">
                  <c:v>0.84683573841642978</c:v>
                </c:pt>
                <c:pt idx="92">
                  <c:v>0.84683573841642978</c:v>
                </c:pt>
                <c:pt idx="93">
                  <c:v>0.84479147592176129</c:v>
                </c:pt>
                <c:pt idx="94">
                  <c:v>0.84375935438734251</c:v>
                </c:pt>
                <c:pt idx="95">
                  <c:v>0.84063624758516853</c:v>
                </c:pt>
                <c:pt idx="96">
                  <c:v>0.83958413713762758</c:v>
                </c:pt>
                <c:pt idx="97">
                  <c:v>0.83851732120733835</c:v>
                </c:pt>
                <c:pt idx="98">
                  <c:v>0.83851732120733835</c:v>
                </c:pt>
                <c:pt idx="99">
                  <c:v>0.8341471983606551</c:v>
                </c:pt>
                <c:pt idx="100">
                  <c:v>0.83304236763434958</c:v>
                </c:pt>
                <c:pt idx="101">
                  <c:v>0.82969681595710321</c:v>
                </c:pt>
                <c:pt idx="102">
                  <c:v>0.82969681595710321</c:v>
                </c:pt>
                <c:pt idx="103">
                  <c:v>0.82969681595710321</c:v>
                </c:pt>
                <c:pt idx="104">
                  <c:v>0.82855003390325788</c:v>
                </c:pt>
                <c:pt idx="105">
                  <c:v>0.82739122266702958</c:v>
                </c:pt>
                <c:pt idx="106">
                  <c:v>0.8250506534374199</c:v>
                </c:pt>
                <c:pt idx="107">
                  <c:v>0.81916584135869364</c:v>
                </c:pt>
                <c:pt idx="108">
                  <c:v>0.81678972579275111</c:v>
                </c:pt>
                <c:pt idx="109">
                  <c:v>0.81439093070965929</c:v>
                </c:pt>
                <c:pt idx="110">
                  <c:v>0.81317451408425279</c:v>
                </c:pt>
                <c:pt idx="111">
                  <c:v>0.810693432424194</c:v>
                </c:pt>
                <c:pt idx="112">
                  <c:v>0.810693432424194</c:v>
                </c:pt>
                <c:pt idx="113">
                  <c:v>0.8081259156152496</c:v>
                </c:pt>
                <c:pt idx="114">
                  <c:v>0.8081259156152496</c:v>
                </c:pt>
                <c:pt idx="115">
                  <c:v>0.8081259156152496</c:v>
                </c:pt>
                <c:pt idx="116">
                  <c:v>0.80544778499183534</c:v>
                </c:pt>
                <c:pt idx="117">
                  <c:v>0.80408952565795366</c:v>
                </c:pt>
                <c:pt idx="118">
                  <c:v>0.8027091144551074</c:v>
                </c:pt>
                <c:pt idx="119">
                  <c:v>0.79991221858592587</c:v>
                </c:pt>
                <c:pt idx="120">
                  <c:v>0.79568733010747905</c:v>
                </c:pt>
                <c:pt idx="121">
                  <c:v>0.79568733010747905</c:v>
                </c:pt>
                <c:pt idx="122">
                  <c:v>0.79279917282941192</c:v>
                </c:pt>
                <c:pt idx="123">
                  <c:v>0.78842711856748504</c:v>
                </c:pt>
                <c:pt idx="124">
                  <c:v>0.78842711856748504</c:v>
                </c:pt>
                <c:pt idx="125">
                  <c:v>0.78544911245391569</c:v>
                </c:pt>
                <c:pt idx="126">
                  <c:v>0.7839444206676055</c:v>
                </c:pt>
                <c:pt idx="127">
                  <c:v>0.77787908665857186</c:v>
                </c:pt>
                <c:pt idx="128">
                  <c:v>0.77482558680907798</c:v>
                </c:pt>
                <c:pt idx="129">
                  <c:v>0.77482558680907798</c:v>
                </c:pt>
                <c:pt idx="130">
                  <c:v>0.77482558680907798</c:v>
                </c:pt>
                <c:pt idx="131">
                  <c:v>0.77167908696416809</c:v>
                </c:pt>
                <c:pt idx="132">
                  <c:v>0.76849033040646497</c:v>
                </c:pt>
                <c:pt idx="133">
                  <c:v>0.76687245602666188</c:v>
                </c:pt>
                <c:pt idx="134">
                  <c:v>0.76523383966763059</c:v>
                </c:pt>
                <c:pt idx="135">
                  <c:v>0.76189585127213377</c:v>
                </c:pt>
                <c:pt idx="136">
                  <c:v>0.75847544341008155</c:v>
                </c:pt>
                <c:pt idx="137">
                  <c:v>0.75323855887560454</c:v>
                </c:pt>
                <c:pt idx="138">
                  <c:v>0.74970637337091228</c:v>
                </c:pt>
                <c:pt idx="139">
                  <c:v>0.74970637337091228</c:v>
                </c:pt>
                <c:pt idx="140">
                  <c:v>0.74248898349489867</c:v>
                </c:pt>
                <c:pt idx="141">
                  <c:v>0.74248898349489867</c:v>
                </c:pt>
                <c:pt idx="142">
                  <c:v>0.74248898349489867</c:v>
                </c:pt>
                <c:pt idx="143">
                  <c:v>0.73869108588111398</c:v>
                </c:pt>
                <c:pt idx="144">
                  <c:v>0.73869108588111398</c:v>
                </c:pt>
                <c:pt idx="145">
                  <c:v>0.73672386594534545</c:v>
                </c:pt>
                <c:pt idx="146">
                  <c:v>0.73471370532885072</c:v>
                </c:pt>
                <c:pt idx="147">
                  <c:v>0.73265856209716163</c:v>
                </c:pt>
                <c:pt idx="148">
                  <c:v>0.73055624197636626</c:v>
                </c:pt>
                <c:pt idx="149">
                  <c:v>0.73055624197636626</c:v>
                </c:pt>
                <c:pt idx="150">
                  <c:v>0.72837547707494421</c:v>
                </c:pt>
                <c:pt idx="151">
                  <c:v>0.72837547707494421</c:v>
                </c:pt>
                <c:pt idx="152">
                  <c:v>0.72837547707494421</c:v>
                </c:pt>
                <c:pt idx="153">
                  <c:v>0.72609574162244039</c:v>
                </c:pt>
                <c:pt idx="154">
                  <c:v>0.72609574162244039</c:v>
                </c:pt>
                <c:pt idx="155">
                  <c:v>0.72609574162244039</c:v>
                </c:pt>
                <c:pt idx="156">
                  <c:v>0.72371119074683299</c:v>
                </c:pt>
                <c:pt idx="157">
                  <c:v>0.721306834631395</c:v>
                </c:pt>
                <c:pt idx="158">
                  <c:v>0.71886586395582341</c:v>
                </c:pt>
                <c:pt idx="159">
                  <c:v>0.71637843882102814</c:v>
                </c:pt>
                <c:pt idx="160">
                  <c:v>0.71384706624568883</c:v>
                </c:pt>
                <c:pt idx="161">
                  <c:v>0.71384706624568883</c:v>
                </c:pt>
                <c:pt idx="162">
                  <c:v>0.70597375301503784</c:v>
                </c:pt>
                <c:pt idx="163">
                  <c:v>0.70597375301503784</c:v>
                </c:pt>
                <c:pt idx="164">
                  <c:v>0.70597375301503784</c:v>
                </c:pt>
                <c:pt idx="165">
                  <c:v>0.70597375301503784</c:v>
                </c:pt>
                <c:pt idx="166">
                  <c:v>0.70041490456610056</c:v>
                </c:pt>
                <c:pt idx="167">
                  <c:v>0.70041490456610056</c:v>
                </c:pt>
                <c:pt idx="168">
                  <c:v>0.69190784094788882</c:v>
                </c:pt>
                <c:pt idx="169">
                  <c:v>0.68900066514558678</c:v>
                </c:pt>
                <c:pt idx="170">
                  <c:v>0.68599192861656677</c:v>
                </c:pt>
                <c:pt idx="171">
                  <c:v>0.68287378348649153</c:v>
                </c:pt>
                <c:pt idx="172">
                  <c:v>0.67647683937888969</c:v>
                </c:pt>
                <c:pt idx="173">
                  <c:v>0.67647683937888969</c:v>
                </c:pt>
                <c:pt idx="174">
                  <c:v>0.67320092248117103</c:v>
                </c:pt>
                <c:pt idx="175">
                  <c:v>0.67320092248117103</c:v>
                </c:pt>
                <c:pt idx="176">
                  <c:v>0.67320092248117103</c:v>
                </c:pt>
                <c:pt idx="177">
                  <c:v>0.67320092248117103</c:v>
                </c:pt>
                <c:pt idx="178">
                  <c:v>0.66959126606036046</c:v>
                </c:pt>
                <c:pt idx="179">
                  <c:v>0.66959126606036046</c:v>
                </c:pt>
                <c:pt idx="180">
                  <c:v>0.66579754783905531</c:v>
                </c:pt>
                <c:pt idx="181">
                  <c:v>0.66579754783905531</c:v>
                </c:pt>
                <c:pt idx="182">
                  <c:v>0.65765323532726261</c:v>
                </c:pt>
                <c:pt idx="183">
                  <c:v>0.65765323532726261</c:v>
                </c:pt>
                <c:pt idx="184">
                  <c:v>0.65765323532726261</c:v>
                </c:pt>
                <c:pt idx="185">
                  <c:v>0.65765323532726261</c:v>
                </c:pt>
                <c:pt idx="186">
                  <c:v>0.65765323532726261</c:v>
                </c:pt>
                <c:pt idx="187">
                  <c:v>0.65765323532726261</c:v>
                </c:pt>
                <c:pt idx="188">
                  <c:v>0.65765323532726261</c:v>
                </c:pt>
                <c:pt idx="189">
                  <c:v>0.65765323532726261</c:v>
                </c:pt>
                <c:pt idx="190">
                  <c:v>0.65268981468328324</c:v>
                </c:pt>
                <c:pt idx="191">
                  <c:v>0.65268981468328324</c:v>
                </c:pt>
                <c:pt idx="192">
                  <c:v>0.65268981468328324</c:v>
                </c:pt>
                <c:pt idx="193">
                  <c:v>0.65268981468328324</c:v>
                </c:pt>
                <c:pt idx="194">
                  <c:v>0.65268981468328324</c:v>
                </c:pt>
                <c:pt idx="195">
                  <c:v>0.65268981468328324</c:v>
                </c:pt>
                <c:pt idx="196">
                  <c:v>0.65268981468328324</c:v>
                </c:pt>
                <c:pt idx="197">
                  <c:v>0.6465612718224073</c:v>
                </c:pt>
                <c:pt idx="198">
                  <c:v>0.63336614382603162</c:v>
                </c:pt>
                <c:pt idx="199">
                  <c:v>0.62632874222796464</c:v>
                </c:pt>
                <c:pt idx="200">
                  <c:v>0.62632874222796464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FBF-419F-97C9-BF741FC46859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55–59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List1!$A$2:$A$202</c:f>
              <c:numCache>
                <c:formatCode>General</c:formatCode>
                <c:ptCount val="20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  <c:pt idx="21">
                  <c:v>1.0500000000000003</c:v>
                </c:pt>
                <c:pt idx="22">
                  <c:v>1.1000000000000003</c:v>
                </c:pt>
                <c:pt idx="23">
                  <c:v>1.1500000000000004</c:v>
                </c:pt>
                <c:pt idx="24">
                  <c:v>1.2000000000000004</c:v>
                </c:pt>
                <c:pt idx="25">
                  <c:v>1.2500000000000004</c:v>
                </c:pt>
                <c:pt idx="26">
                  <c:v>1.3000000000000005</c:v>
                </c:pt>
                <c:pt idx="27">
                  <c:v>1.3500000000000005</c:v>
                </c:pt>
                <c:pt idx="28">
                  <c:v>1.4000000000000006</c:v>
                </c:pt>
                <c:pt idx="29">
                  <c:v>1.4500000000000006</c:v>
                </c:pt>
                <c:pt idx="30">
                  <c:v>1.5000000000000007</c:v>
                </c:pt>
                <c:pt idx="31">
                  <c:v>1.5500000000000007</c:v>
                </c:pt>
                <c:pt idx="32">
                  <c:v>1.6000000000000008</c:v>
                </c:pt>
                <c:pt idx="33">
                  <c:v>1.6500000000000008</c:v>
                </c:pt>
                <c:pt idx="34">
                  <c:v>1.7000000000000008</c:v>
                </c:pt>
                <c:pt idx="35">
                  <c:v>1.7500000000000009</c:v>
                </c:pt>
                <c:pt idx="36">
                  <c:v>1.8000000000000009</c:v>
                </c:pt>
                <c:pt idx="37">
                  <c:v>1.850000000000001</c:v>
                </c:pt>
                <c:pt idx="38">
                  <c:v>1.900000000000001</c:v>
                </c:pt>
                <c:pt idx="39">
                  <c:v>1.9500000000000011</c:v>
                </c:pt>
                <c:pt idx="40">
                  <c:v>2.0000000000000009</c:v>
                </c:pt>
                <c:pt idx="41">
                  <c:v>2.0500000000000007</c:v>
                </c:pt>
                <c:pt idx="42">
                  <c:v>2.1000000000000005</c:v>
                </c:pt>
                <c:pt idx="43">
                  <c:v>2.1500000000000004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2.3999999999999995</c:v>
                </c:pt>
                <c:pt idx="49">
                  <c:v>2.4499999999999993</c:v>
                </c:pt>
                <c:pt idx="50">
                  <c:v>2.4999999999999991</c:v>
                </c:pt>
                <c:pt idx="51">
                  <c:v>2.5499999999999989</c:v>
                </c:pt>
                <c:pt idx="52">
                  <c:v>2.5999999999999988</c:v>
                </c:pt>
                <c:pt idx="53">
                  <c:v>2.6499999999999986</c:v>
                </c:pt>
                <c:pt idx="54">
                  <c:v>2.6999999999999984</c:v>
                </c:pt>
                <c:pt idx="55">
                  <c:v>2.7499999999999982</c:v>
                </c:pt>
                <c:pt idx="56">
                  <c:v>2.799999999999998</c:v>
                </c:pt>
                <c:pt idx="57">
                  <c:v>2.8499999999999979</c:v>
                </c:pt>
                <c:pt idx="58">
                  <c:v>2.8999999999999977</c:v>
                </c:pt>
                <c:pt idx="59">
                  <c:v>2.9499999999999975</c:v>
                </c:pt>
                <c:pt idx="60">
                  <c:v>2.9999999999999973</c:v>
                </c:pt>
                <c:pt idx="61">
                  <c:v>3.0499999999999972</c:v>
                </c:pt>
                <c:pt idx="62">
                  <c:v>3.099999999999997</c:v>
                </c:pt>
                <c:pt idx="63">
                  <c:v>3.1499999999999968</c:v>
                </c:pt>
                <c:pt idx="64">
                  <c:v>3.1999999999999966</c:v>
                </c:pt>
                <c:pt idx="65">
                  <c:v>3.2499999999999964</c:v>
                </c:pt>
                <c:pt idx="66">
                  <c:v>3.2999999999999963</c:v>
                </c:pt>
                <c:pt idx="67">
                  <c:v>3.3499999999999961</c:v>
                </c:pt>
                <c:pt idx="68">
                  <c:v>3.3999999999999959</c:v>
                </c:pt>
                <c:pt idx="69">
                  <c:v>3.4499999999999957</c:v>
                </c:pt>
                <c:pt idx="70">
                  <c:v>3.4999999999999956</c:v>
                </c:pt>
                <c:pt idx="71">
                  <c:v>3.5499999999999954</c:v>
                </c:pt>
                <c:pt idx="72">
                  <c:v>3.5999999999999952</c:v>
                </c:pt>
                <c:pt idx="73">
                  <c:v>3.649999999999995</c:v>
                </c:pt>
                <c:pt idx="74">
                  <c:v>3.6999999999999948</c:v>
                </c:pt>
                <c:pt idx="75">
                  <c:v>3.7499999999999947</c:v>
                </c:pt>
                <c:pt idx="76">
                  <c:v>3.7999999999999945</c:v>
                </c:pt>
                <c:pt idx="77">
                  <c:v>3.8499999999999943</c:v>
                </c:pt>
                <c:pt idx="78">
                  <c:v>3.8999999999999941</c:v>
                </c:pt>
                <c:pt idx="79">
                  <c:v>3.949999999999994</c:v>
                </c:pt>
                <c:pt idx="80">
                  <c:v>3.9999999999999938</c:v>
                </c:pt>
                <c:pt idx="81">
                  <c:v>4.0499999999999936</c:v>
                </c:pt>
                <c:pt idx="82">
                  <c:v>4.0999999999999934</c:v>
                </c:pt>
                <c:pt idx="83">
                  <c:v>4.1499999999999932</c:v>
                </c:pt>
                <c:pt idx="84">
                  <c:v>4.1999999999999931</c:v>
                </c:pt>
                <c:pt idx="85">
                  <c:v>4.2499999999999929</c:v>
                </c:pt>
                <c:pt idx="86">
                  <c:v>4.2999999999999927</c:v>
                </c:pt>
                <c:pt idx="87">
                  <c:v>4.3499999999999925</c:v>
                </c:pt>
                <c:pt idx="88">
                  <c:v>4.3999999999999924</c:v>
                </c:pt>
                <c:pt idx="89">
                  <c:v>4.4499999999999922</c:v>
                </c:pt>
                <c:pt idx="90">
                  <c:v>4.499999999999992</c:v>
                </c:pt>
                <c:pt idx="91">
                  <c:v>4.5499999999999918</c:v>
                </c:pt>
                <c:pt idx="92">
                  <c:v>4.5999999999999917</c:v>
                </c:pt>
                <c:pt idx="93">
                  <c:v>4.6499999999999915</c:v>
                </c:pt>
                <c:pt idx="94">
                  <c:v>4.6999999999999913</c:v>
                </c:pt>
                <c:pt idx="95">
                  <c:v>4.7499999999999911</c:v>
                </c:pt>
                <c:pt idx="96">
                  <c:v>4.7999999999999909</c:v>
                </c:pt>
                <c:pt idx="97">
                  <c:v>4.8499999999999908</c:v>
                </c:pt>
                <c:pt idx="98">
                  <c:v>4.8999999999999906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5.2499999999999893</c:v>
                </c:pt>
                <c:pt idx="106">
                  <c:v>5.2999999999999892</c:v>
                </c:pt>
                <c:pt idx="107">
                  <c:v>5.349999999999989</c:v>
                </c:pt>
                <c:pt idx="108">
                  <c:v>5.3999999999999888</c:v>
                </c:pt>
                <c:pt idx="109">
                  <c:v>5.4499999999999886</c:v>
                </c:pt>
                <c:pt idx="110">
                  <c:v>5.4999999999999885</c:v>
                </c:pt>
                <c:pt idx="111">
                  <c:v>5.5499999999999883</c:v>
                </c:pt>
                <c:pt idx="112">
                  <c:v>5.5999999999999881</c:v>
                </c:pt>
                <c:pt idx="113">
                  <c:v>5.6499999999999879</c:v>
                </c:pt>
                <c:pt idx="114">
                  <c:v>5.6999999999999877</c:v>
                </c:pt>
                <c:pt idx="115">
                  <c:v>5.7499999999999876</c:v>
                </c:pt>
                <c:pt idx="116">
                  <c:v>5.7999999999999874</c:v>
                </c:pt>
                <c:pt idx="117">
                  <c:v>5.8499999999999872</c:v>
                </c:pt>
                <c:pt idx="118">
                  <c:v>5.899999999999987</c:v>
                </c:pt>
                <c:pt idx="119">
                  <c:v>5.9499999999999869</c:v>
                </c:pt>
                <c:pt idx="120">
                  <c:v>5.9999999999999867</c:v>
                </c:pt>
                <c:pt idx="121">
                  <c:v>6.0499999999999865</c:v>
                </c:pt>
                <c:pt idx="122">
                  <c:v>6.0999999999999863</c:v>
                </c:pt>
                <c:pt idx="123">
                  <c:v>6.1499999999999861</c:v>
                </c:pt>
                <c:pt idx="124">
                  <c:v>6.199999999999986</c:v>
                </c:pt>
                <c:pt idx="125">
                  <c:v>6.2499999999999858</c:v>
                </c:pt>
                <c:pt idx="126">
                  <c:v>6.2999999999999856</c:v>
                </c:pt>
                <c:pt idx="127">
                  <c:v>6.3499999999999854</c:v>
                </c:pt>
                <c:pt idx="128">
                  <c:v>6.3999999999999853</c:v>
                </c:pt>
                <c:pt idx="129">
                  <c:v>6.4499999999999851</c:v>
                </c:pt>
                <c:pt idx="130">
                  <c:v>6.4999999999999849</c:v>
                </c:pt>
                <c:pt idx="131">
                  <c:v>6.5499999999999847</c:v>
                </c:pt>
                <c:pt idx="132">
                  <c:v>6.5999999999999845</c:v>
                </c:pt>
                <c:pt idx="133">
                  <c:v>6.6499999999999844</c:v>
                </c:pt>
                <c:pt idx="134">
                  <c:v>6.6999999999999842</c:v>
                </c:pt>
                <c:pt idx="135">
                  <c:v>6.749999999999984</c:v>
                </c:pt>
                <c:pt idx="136">
                  <c:v>6.7999999999999838</c:v>
                </c:pt>
                <c:pt idx="137">
                  <c:v>6.8499999999999837</c:v>
                </c:pt>
                <c:pt idx="138">
                  <c:v>6.8999999999999835</c:v>
                </c:pt>
                <c:pt idx="139">
                  <c:v>6.9499999999999833</c:v>
                </c:pt>
                <c:pt idx="140">
                  <c:v>6.9999999999999831</c:v>
                </c:pt>
                <c:pt idx="141">
                  <c:v>7.0499999999999829</c:v>
                </c:pt>
                <c:pt idx="142">
                  <c:v>7.0999999999999828</c:v>
                </c:pt>
                <c:pt idx="143">
                  <c:v>7.1499999999999826</c:v>
                </c:pt>
                <c:pt idx="144">
                  <c:v>7.1999999999999824</c:v>
                </c:pt>
                <c:pt idx="145">
                  <c:v>7.2499999999999822</c:v>
                </c:pt>
                <c:pt idx="146">
                  <c:v>7.2999999999999821</c:v>
                </c:pt>
                <c:pt idx="147">
                  <c:v>7.3499999999999819</c:v>
                </c:pt>
                <c:pt idx="148">
                  <c:v>7.3999999999999817</c:v>
                </c:pt>
                <c:pt idx="149">
                  <c:v>7.4499999999999815</c:v>
                </c:pt>
                <c:pt idx="150">
                  <c:v>7.4999999999999813</c:v>
                </c:pt>
                <c:pt idx="151">
                  <c:v>7.5499999999999812</c:v>
                </c:pt>
                <c:pt idx="152">
                  <c:v>7.599999999999981</c:v>
                </c:pt>
                <c:pt idx="153">
                  <c:v>7.6499999999999808</c:v>
                </c:pt>
                <c:pt idx="154">
                  <c:v>7.6999999999999806</c:v>
                </c:pt>
                <c:pt idx="155">
                  <c:v>7.7499999999999805</c:v>
                </c:pt>
                <c:pt idx="156">
                  <c:v>7.7999999999999803</c:v>
                </c:pt>
                <c:pt idx="157">
                  <c:v>7.8499999999999801</c:v>
                </c:pt>
                <c:pt idx="158">
                  <c:v>7.8999999999999799</c:v>
                </c:pt>
                <c:pt idx="159">
                  <c:v>7.9499999999999797</c:v>
                </c:pt>
                <c:pt idx="160">
                  <c:v>7.9999999999999796</c:v>
                </c:pt>
                <c:pt idx="161">
                  <c:v>8.0499999999999794</c:v>
                </c:pt>
                <c:pt idx="162">
                  <c:v>8.0999999999999801</c:v>
                </c:pt>
                <c:pt idx="163">
                  <c:v>8.1499999999999808</c:v>
                </c:pt>
                <c:pt idx="164">
                  <c:v>8.1999999999999815</c:v>
                </c:pt>
                <c:pt idx="165">
                  <c:v>8.2499999999999822</c:v>
                </c:pt>
                <c:pt idx="166">
                  <c:v>8.2999999999999829</c:v>
                </c:pt>
                <c:pt idx="167">
                  <c:v>8.3499999999999837</c:v>
                </c:pt>
                <c:pt idx="168">
                  <c:v>8.3999999999999844</c:v>
                </c:pt>
                <c:pt idx="169">
                  <c:v>8.4499999999999851</c:v>
                </c:pt>
                <c:pt idx="170">
                  <c:v>8.4999999999999858</c:v>
                </c:pt>
                <c:pt idx="171">
                  <c:v>8.5499999999999865</c:v>
                </c:pt>
                <c:pt idx="172">
                  <c:v>8.5999999999999872</c:v>
                </c:pt>
                <c:pt idx="173">
                  <c:v>8.6499999999999879</c:v>
                </c:pt>
                <c:pt idx="174">
                  <c:v>8.6999999999999886</c:v>
                </c:pt>
                <c:pt idx="175">
                  <c:v>8.7499999999999893</c:v>
                </c:pt>
                <c:pt idx="176">
                  <c:v>8.7999999999999901</c:v>
                </c:pt>
                <c:pt idx="177">
                  <c:v>8.8499999999999908</c:v>
                </c:pt>
                <c:pt idx="178">
                  <c:v>8.8999999999999915</c:v>
                </c:pt>
                <c:pt idx="179">
                  <c:v>8.9499999999999922</c:v>
                </c:pt>
                <c:pt idx="180">
                  <c:v>8.9999999999999929</c:v>
                </c:pt>
                <c:pt idx="181">
                  <c:v>9.0499999999999936</c:v>
                </c:pt>
                <c:pt idx="182">
                  <c:v>9.0999999999999943</c:v>
                </c:pt>
                <c:pt idx="183">
                  <c:v>9.149999999999995</c:v>
                </c:pt>
                <c:pt idx="184">
                  <c:v>9.1999999999999957</c:v>
                </c:pt>
                <c:pt idx="185">
                  <c:v>9.2499999999999964</c:v>
                </c:pt>
                <c:pt idx="186">
                  <c:v>9.2999999999999972</c:v>
                </c:pt>
                <c:pt idx="187">
                  <c:v>9.3499999999999979</c:v>
                </c:pt>
                <c:pt idx="188">
                  <c:v>9.3999999999999986</c:v>
                </c:pt>
                <c:pt idx="189">
                  <c:v>9.4499999999999993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9.6000000000000014</c:v>
                </c:pt>
                <c:pt idx="193">
                  <c:v>9.6500000000000021</c:v>
                </c:pt>
                <c:pt idx="194">
                  <c:v>9.7000000000000028</c:v>
                </c:pt>
                <c:pt idx="195">
                  <c:v>9.7500000000000036</c:v>
                </c:pt>
                <c:pt idx="196">
                  <c:v>9.8000000000000043</c:v>
                </c:pt>
                <c:pt idx="197">
                  <c:v>9.850000000000005</c:v>
                </c:pt>
                <c:pt idx="198">
                  <c:v>9.9000000000000057</c:v>
                </c:pt>
                <c:pt idx="199">
                  <c:v>9.9500000000000064</c:v>
                </c:pt>
                <c:pt idx="200">
                  <c:v>10.000000000000007</c:v>
                </c:pt>
              </c:numCache>
            </c:numRef>
          </c:xVal>
          <c:yVal>
            <c:numRef>
              <c:f>List1!$D$2:$D$202</c:f>
              <c:numCache>
                <c:formatCode>0.00\ %</c:formatCode>
                <c:ptCount val="201"/>
                <c:pt idx="0">
                  <c:v>0.99724991405981434</c:v>
                </c:pt>
                <c:pt idx="1">
                  <c:v>0.99310765065769679</c:v>
                </c:pt>
                <c:pt idx="2">
                  <c:v>0.99102675458507727</c:v>
                </c:pt>
                <c:pt idx="3">
                  <c:v>0.98754396859110405</c:v>
                </c:pt>
                <c:pt idx="4">
                  <c:v>0.98649394842247973</c:v>
                </c:pt>
                <c:pt idx="5">
                  <c:v>0.98367991683489553</c:v>
                </c:pt>
                <c:pt idx="6">
                  <c:v>0.98155686665467634</c:v>
                </c:pt>
                <c:pt idx="7">
                  <c:v>0.97941995039925978</c:v>
                </c:pt>
                <c:pt idx="8">
                  <c:v>0.97691274994111577</c:v>
                </c:pt>
                <c:pt idx="9">
                  <c:v>0.97511430967981028</c:v>
                </c:pt>
                <c:pt idx="10">
                  <c:v>0.97403165130488822</c:v>
                </c:pt>
                <c:pt idx="11">
                  <c:v>0.97112950858219205</c:v>
                </c:pt>
                <c:pt idx="12">
                  <c:v>0.96930510597354624</c:v>
                </c:pt>
                <c:pt idx="13">
                  <c:v>0.96783868372547732</c:v>
                </c:pt>
                <c:pt idx="14">
                  <c:v>0.96563236453765333</c:v>
                </c:pt>
                <c:pt idx="15">
                  <c:v>0.96305045981963822</c:v>
                </c:pt>
                <c:pt idx="16">
                  <c:v>0.96119808347838098</c:v>
                </c:pt>
                <c:pt idx="17">
                  <c:v>0.96045311305909919</c:v>
                </c:pt>
                <c:pt idx="18">
                  <c:v>0.95782841198886159</c:v>
                </c:pt>
                <c:pt idx="19">
                  <c:v>0.95481281683108477</c:v>
                </c:pt>
                <c:pt idx="20">
                  <c:v>0.95292209838191433</c:v>
                </c:pt>
                <c:pt idx="21">
                  <c:v>0.95026242745341616</c:v>
                </c:pt>
                <c:pt idx="22">
                  <c:v>0.94758670863114181</c:v>
                </c:pt>
                <c:pt idx="23">
                  <c:v>0.94528254642170439</c:v>
                </c:pt>
                <c:pt idx="24">
                  <c:v>0.9441260017074854</c:v>
                </c:pt>
                <c:pt idx="25">
                  <c:v>0.9429620904664241</c:v>
                </c:pt>
                <c:pt idx="26">
                  <c:v>0.93865811411989686</c:v>
                </c:pt>
                <c:pt idx="27">
                  <c:v>0.93551089496107065</c:v>
                </c:pt>
                <c:pt idx="28">
                  <c:v>0.93432670395479078</c:v>
                </c:pt>
                <c:pt idx="29">
                  <c:v>0.93076132751400509</c:v>
                </c:pt>
                <c:pt idx="30">
                  <c:v>0.92718071116537248</c:v>
                </c:pt>
                <c:pt idx="31">
                  <c:v>0.9251794577417477</c:v>
                </c:pt>
                <c:pt idx="32">
                  <c:v>0.92356869916461304</c:v>
                </c:pt>
                <c:pt idx="33">
                  <c:v>0.92154776109204284</c:v>
                </c:pt>
                <c:pt idx="34">
                  <c:v>0.91992710114727771</c:v>
                </c:pt>
                <c:pt idx="35">
                  <c:v>0.91870838562356749</c:v>
                </c:pt>
                <c:pt idx="36">
                  <c:v>0.91626175876438354</c:v>
                </c:pt>
                <c:pt idx="37">
                  <c:v>0.91339588194966026</c:v>
                </c:pt>
                <c:pt idx="38">
                  <c:v>0.91133868401734119</c:v>
                </c:pt>
                <c:pt idx="39">
                  <c:v>0.90844094575337508</c:v>
                </c:pt>
                <c:pt idx="40">
                  <c:v>0.90594408561845974</c:v>
                </c:pt>
                <c:pt idx="41">
                  <c:v>0.90426912544167493</c:v>
                </c:pt>
                <c:pt idx="42">
                  <c:v>0.9004776406389845</c:v>
                </c:pt>
                <c:pt idx="43">
                  <c:v>0.89878302263731147</c:v>
                </c:pt>
                <c:pt idx="44">
                  <c:v>0.8970755269875611</c:v>
                </c:pt>
                <c:pt idx="45">
                  <c:v>0.89449339546349038</c:v>
                </c:pt>
                <c:pt idx="46">
                  <c:v>0.89146194846845561</c:v>
                </c:pt>
                <c:pt idx="47">
                  <c:v>0.88928712058734205</c:v>
                </c:pt>
                <c:pt idx="48">
                  <c:v>0.88623040080138016</c:v>
                </c:pt>
                <c:pt idx="49">
                  <c:v>0.88404055548188087</c:v>
                </c:pt>
                <c:pt idx="50">
                  <c:v>0.88052286115516853</c:v>
                </c:pt>
                <c:pt idx="51">
                  <c:v>0.87742320813626673</c:v>
                </c:pt>
                <c:pt idx="52">
                  <c:v>0.87608431209129789</c:v>
                </c:pt>
                <c:pt idx="53">
                  <c:v>0.87294181135615101</c:v>
                </c:pt>
                <c:pt idx="54">
                  <c:v>0.87113494602863506</c:v>
                </c:pt>
                <c:pt idx="55">
                  <c:v>0.86795147193717048</c:v>
                </c:pt>
                <c:pt idx="56">
                  <c:v>0.86658066150505064</c:v>
                </c:pt>
                <c:pt idx="57">
                  <c:v>0.86336770354396208</c:v>
                </c:pt>
                <c:pt idx="58">
                  <c:v>0.8619822512248223</c:v>
                </c:pt>
                <c:pt idx="59">
                  <c:v>0.86105263973792578</c:v>
                </c:pt>
                <c:pt idx="60">
                  <c:v>0.85918585894716604</c:v>
                </c:pt>
                <c:pt idx="61">
                  <c:v>0.85777774227038839</c:v>
                </c:pt>
                <c:pt idx="62">
                  <c:v>0.85730500722367009</c:v>
                </c:pt>
                <c:pt idx="63">
                  <c:v>0.85540252731859678</c:v>
                </c:pt>
                <c:pt idx="64">
                  <c:v>0.85348458443223219</c:v>
                </c:pt>
                <c:pt idx="65">
                  <c:v>0.85203513424638633</c:v>
                </c:pt>
                <c:pt idx="66">
                  <c:v>0.84912053287496203</c:v>
                </c:pt>
                <c:pt idx="67">
                  <c:v>0.84912053287496203</c:v>
                </c:pt>
                <c:pt idx="68">
                  <c:v>0.84568478505408073</c:v>
                </c:pt>
                <c:pt idx="69">
                  <c:v>0.84321707339649665</c:v>
                </c:pt>
                <c:pt idx="70">
                  <c:v>0.84172685176457351</c:v>
                </c:pt>
                <c:pt idx="71">
                  <c:v>0.84172685176457351</c:v>
                </c:pt>
                <c:pt idx="72">
                  <c:v>0.83820076680804922</c:v>
                </c:pt>
                <c:pt idx="73">
                  <c:v>0.83718783536779784</c:v>
                </c:pt>
                <c:pt idx="74">
                  <c:v>0.83616749675065238</c:v>
                </c:pt>
                <c:pt idx="75">
                  <c:v>0.83462380291049731</c:v>
                </c:pt>
                <c:pt idx="76">
                  <c:v>0.83306763671489037</c:v>
                </c:pt>
                <c:pt idx="77">
                  <c:v>0.83254517347455492</c:v>
                </c:pt>
                <c:pt idx="78">
                  <c:v>0.83096638995974859</c:v>
                </c:pt>
                <c:pt idx="79">
                  <c:v>0.82937602366317498</c:v>
                </c:pt>
                <c:pt idx="80">
                  <c:v>0.82724326628956346</c:v>
                </c:pt>
                <c:pt idx="81">
                  <c:v>0.82509945477990476</c:v>
                </c:pt>
                <c:pt idx="82">
                  <c:v>0.824019128161535</c:v>
                </c:pt>
                <c:pt idx="83">
                  <c:v>0.82184062418754544</c:v>
                </c:pt>
                <c:pt idx="84">
                  <c:v>0.82019364898877278</c:v>
                </c:pt>
                <c:pt idx="85">
                  <c:v>0.81797990094831718</c:v>
                </c:pt>
                <c:pt idx="86">
                  <c:v>0.81575031348406279</c:v>
                </c:pt>
                <c:pt idx="87">
                  <c:v>0.81182708971601858</c:v>
                </c:pt>
                <c:pt idx="88">
                  <c:v>0.81013754322337339</c:v>
                </c:pt>
                <c:pt idx="89">
                  <c:v>0.80787458919202315</c:v>
                </c:pt>
                <c:pt idx="90">
                  <c:v>0.80616841265729866</c:v>
                </c:pt>
                <c:pt idx="91">
                  <c:v>0.8032994859218634</c:v>
                </c:pt>
                <c:pt idx="92">
                  <c:v>0.79982575841517434</c:v>
                </c:pt>
                <c:pt idx="93">
                  <c:v>0.79865770327327557</c:v>
                </c:pt>
                <c:pt idx="94">
                  <c:v>0.79747887271493867</c:v>
                </c:pt>
                <c:pt idx="95">
                  <c:v>0.79450985233997617</c:v>
                </c:pt>
                <c:pt idx="96">
                  <c:v>0.79091749430377434</c:v>
                </c:pt>
                <c:pt idx="97">
                  <c:v>0.78970767786889284</c:v>
                </c:pt>
                <c:pt idx="98">
                  <c:v>0.78665861347557664</c:v>
                </c:pt>
                <c:pt idx="99">
                  <c:v>0.78359291350100313</c:v>
                </c:pt>
                <c:pt idx="100">
                  <c:v>0.77988944167665808</c:v>
                </c:pt>
                <c:pt idx="101">
                  <c:v>0.77864161856997538</c:v>
                </c:pt>
                <c:pt idx="102">
                  <c:v>0.77801037283136976</c:v>
                </c:pt>
                <c:pt idx="103">
                  <c:v>0.77546056415351194</c:v>
                </c:pt>
                <c:pt idx="104">
                  <c:v>0.77160415024143481</c:v>
                </c:pt>
                <c:pt idx="105">
                  <c:v>0.76901704495982059</c:v>
                </c:pt>
                <c:pt idx="106">
                  <c:v>0.76771472989638312</c:v>
                </c:pt>
                <c:pt idx="107">
                  <c:v>0.76771472989638312</c:v>
                </c:pt>
                <c:pt idx="108">
                  <c:v>0.76638994175160935</c:v>
                </c:pt>
                <c:pt idx="109">
                  <c:v>0.76439066364269215</c:v>
                </c:pt>
                <c:pt idx="110">
                  <c:v>0.76170623637792412</c:v>
                </c:pt>
                <c:pt idx="111">
                  <c:v>0.75966958868707402</c:v>
                </c:pt>
                <c:pt idx="112">
                  <c:v>0.75898365677855295</c:v>
                </c:pt>
                <c:pt idx="113">
                  <c:v>0.75829272946241411</c:v>
                </c:pt>
                <c:pt idx="114">
                  <c:v>0.75411864104335491</c:v>
                </c:pt>
                <c:pt idx="115">
                  <c:v>0.75130738795465646</c:v>
                </c:pt>
                <c:pt idx="116">
                  <c:v>0.74917096884198919</c:v>
                </c:pt>
                <c:pt idx="117">
                  <c:v>0.74700677730946541</c:v>
                </c:pt>
                <c:pt idx="118">
                  <c:v>0.74408592969535214</c:v>
                </c:pt>
                <c:pt idx="119">
                  <c:v>0.74261176242502946</c:v>
                </c:pt>
                <c:pt idx="120">
                  <c:v>0.74037946253798037</c:v>
                </c:pt>
                <c:pt idx="121">
                  <c:v>0.73887386119067389</c:v>
                </c:pt>
                <c:pt idx="122">
                  <c:v>0.73582538729200175</c:v>
                </c:pt>
                <c:pt idx="123">
                  <c:v>0.73273692816380875</c:v>
                </c:pt>
                <c:pt idx="124">
                  <c:v>0.73039091878868445</c:v>
                </c:pt>
                <c:pt idx="125">
                  <c:v>0.7280195197017082</c:v>
                </c:pt>
                <c:pt idx="126">
                  <c:v>0.72403255628603624</c:v>
                </c:pt>
                <c:pt idx="127">
                  <c:v>0.72161508531346186</c:v>
                </c:pt>
                <c:pt idx="128">
                  <c:v>0.7199815480518581</c:v>
                </c:pt>
                <c:pt idx="129">
                  <c:v>0.71833116054916046</c:v>
                </c:pt>
                <c:pt idx="130">
                  <c:v>0.71749782973645848</c:v>
                </c:pt>
                <c:pt idx="131">
                  <c:v>0.71412335434675145</c:v>
                </c:pt>
                <c:pt idx="132">
                  <c:v>0.71242001897562024</c:v>
                </c:pt>
                <c:pt idx="133">
                  <c:v>0.71070230946633606</c:v>
                </c:pt>
                <c:pt idx="134">
                  <c:v>0.7089625241310451</c:v>
                </c:pt>
                <c:pt idx="135">
                  <c:v>0.70543753954866573</c:v>
                </c:pt>
                <c:pt idx="136">
                  <c:v>0.70277047890764999</c:v>
                </c:pt>
                <c:pt idx="137">
                  <c:v>0.69918948283678295</c:v>
                </c:pt>
                <c:pt idx="138">
                  <c:v>0.69918948283678295</c:v>
                </c:pt>
                <c:pt idx="139">
                  <c:v>0.69735674500496958</c:v>
                </c:pt>
                <c:pt idx="140">
                  <c:v>0.69550944236919487</c:v>
                </c:pt>
                <c:pt idx="141">
                  <c:v>0.694575872647894</c:v>
                </c:pt>
                <c:pt idx="142">
                  <c:v>0.6926807133773677</c:v>
                </c:pt>
                <c:pt idx="143">
                  <c:v>0.69074585104949793</c:v>
                </c:pt>
                <c:pt idx="144">
                  <c:v>0.68974982242505745</c:v>
                </c:pt>
                <c:pt idx="145">
                  <c:v>0.68565635166882566</c:v>
                </c:pt>
                <c:pt idx="146">
                  <c:v>0.68565635166882566</c:v>
                </c:pt>
                <c:pt idx="147">
                  <c:v>0.68460553733676621</c:v>
                </c:pt>
                <c:pt idx="148">
                  <c:v>0.68460553733676621</c:v>
                </c:pt>
                <c:pt idx="149">
                  <c:v>0.67814191306608085</c:v>
                </c:pt>
                <c:pt idx="150">
                  <c:v>0.67705077563556426</c:v>
                </c:pt>
                <c:pt idx="151">
                  <c:v>0.67593720528090051</c:v>
                </c:pt>
                <c:pt idx="152">
                  <c:v>0.67479251907382021</c:v>
                </c:pt>
                <c:pt idx="153">
                  <c:v>0.67479251907382021</c:v>
                </c:pt>
                <c:pt idx="154">
                  <c:v>0.67239751456956531</c:v>
                </c:pt>
                <c:pt idx="155">
                  <c:v>0.67117829876798862</c:v>
                </c:pt>
                <c:pt idx="156">
                  <c:v>0.66496368489050717</c:v>
                </c:pt>
                <c:pt idx="157">
                  <c:v>0.66496368489050717</c:v>
                </c:pt>
                <c:pt idx="158">
                  <c:v>0.66238630626690054</c:v>
                </c:pt>
                <c:pt idx="159">
                  <c:v>0.66238630626690054</c:v>
                </c:pt>
                <c:pt idx="160">
                  <c:v>0.66106681163290271</c:v>
                </c:pt>
                <c:pt idx="161">
                  <c:v>0.65704000871940282</c:v>
                </c:pt>
                <c:pt idx="162">
                  <c:v>0.65567117536790409</c:v>
                </c:pt>
                <c:pt idx="163">
                  <c:v>0.65567117536790409</c:v>
                </c:pt>
                <c:pt idx="164">
                  <c:v>0.6528266149541605</c:v>
                </c:pt>
                <c:pt idx="165">
                  <c:v>0.64993159670602674</c:v>
                </c:pt>
                <c:pt idx="166">
                  <c:v>0.64552029627589536</c:v>
                </c:pt>
                <c:pt idx="167">
                  <c:v>0.64402256937038282</c:v>
                </c:pt>
                <c:pt idx="168">
                  <c:v>0.64402256937038282</c:v>
                </c:pt>
                <c:pt idx="169">
                  <c:v>0.63938931347563188</c:v>
                </c:pt>
                <c:pt idx="170">
                  <c:v>0.63938931347563188</c:v>
                </c:pt>
                <c:pt idx="171">
                  <c:v>0.63453933132537421</c:v>
                </c:pt>
                <c:pt idx="172">
                  <c:v>0.63453933132537421</c:v>
                </c:pt>
                <c:pt idx="173">
                  <c:v>0.63114607286908875</c:v>
                </c:pt>
                <c:pt idx="174">
                  <c:v>0.62766868403785403</c:v>
                </c:pt>
                <c:pt idx="175">
                  <c:v>0.62588806365760474</c:v>
                </c:pt>
                <c:pt idx="176">
                  <c:v>0.62406862161208843</c:v>
                </c:pt>
                <c:pt idx="177">
                  <c:v>0.6185131145947701</c:v>
                </c:pt>
                <c:pt idx="178">
                  <c:v>0.61663313552305343</c:v>
                </c:pt>
                <c:pt idx="179">
                  <c:v>0.61471812578540419</c:v>
                </c:pt>
                <c:pt idx="180">
                  <c:v>0.61080272371033795</c:v>
                </c:pt>
                <c:pt idx="181">
                  <c:v>0.61080272371033795</c:v>
                </c:pt>
                <c:pt idx="182">
                  <c:v>0.60875990523639034</c:v>
                </c:pt>
                <c:pt idx="183">
                  <c:v>0.60249479471937772</c:v>
                </c:pt>
                <c:pt idx="184">
                  <c:v>0.60249479471937772</c:v>
                </c:pt>
                <c:pt idx="185">
                  <c:v>0.60249479471937772</c:v>
                </c:pt>
                <c:pt idx="186">
                  <c:v>0.60020393998660437</c:v>
                </c:pt>
                <c:pt idx="187">
                  <c:v>0.60020393998660437</c:v>
                </c:pt>
                <c:pt idx="188">
                  <c:v>0.60020393998660437</c:v>
                </c:pt>
                <c:pt idx="189">
                  <c:v>0.59772887219284521</c:v>
                </c:pt>
                <c:pt idx="190">
                  <c:v>0.59519074534701577</c:v>
                </c:pt>
                <c:pt idx="191">
                  <c:v>0.59257452229054541</c:v>
                </c:pt>
                <c:pt idx="192">
                  <c:v>0.58713805878329273</c:v>
                </c:pt>
                <c:pt idx="193">
                  <c:v>0.58713805878329273</c:v>
                </c:pt>
                <c:pt idx="194">
                  <c:v>0.58419501086959202</c:v>
                </c:pt>
                <c:pt idx="195">
                  <c:v>0.58113639824723817</c:v>
                </c:pt>
                <c:pt idx="196">
                  <c:v>0.57480248654972055</c:v>
                </c:pt>
                <c:pt idx="197">
                  <c:v>0.5714702982218961</c:v>
                </c:pt>
                <c:pt idx="198">
                  <c:v>0.5714702982218961</c:v>
                </c:pt>
                <c:pt idx="199">
                  <c:v>0.5714702982218961</c:v>
                </c:pt>
                <c:pt idx="200">
                  <c:v>0.56758274517276752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FBF-419F-97C9-BF741FC46859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60–64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List1!$A$2:$A$202</c:f>
              <c:numCache>
                <c:formatCode>General</c:formatCode>
                <c:ptCount val="20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  <c:pt idx="21">
                  <c:v>1.0500000000000003</c:v>
                </c:pt>
                <c:pt idx="22">
                  <c:v>1.1000000000000003</c:v>
                </c:pt>
                <c:pt idx="23">
                  <c:v>1.1500000000000004</c:v>
                </c:pt>
                <c:pt idx="24">
                  <c:v>1.2000000000000004</c:v>
                </c:pt>
                <c:pt idx="25">
                  <c:v>1.2500000000000004</c:v>
                </c:pt>
                <c:pt idx="26">
                  <c:v>1.3000000000000005</c:v>
                </c:pt>
                <c:pt idx="27">
                  <c:v>1.3500000000000005</c:v>
                </c:pt>
                <c:pt idx="28">
                  <c:v>1.4000000000000006</c:v>
                </c:pt>
                <c:pt idx="29">
                  <c:v>1.4500000000000006</c:v>
                </c:pt>
                <c:pt idx="30">
                  <c:v>1.5000000000000007</c:v>
                </c:pt>
                <c:pt idx="31">
                  <c:v>1.5500000000000007</c:v>
                </c:pt>
                <c:pt idx="32">
                  <c:v>1.6000000000000008</c:v>
                </c:pt>
                <c:pt idx="33">
                  <c:v>1.6500000000000008</c:v>
                </c:pt>
                <c:pt idx="34">
                  <c:v>1.7000000000000008</c:v>
                </c:pt>
                <c:pt idx="35">
                  <c:v>1.7500000000000009</c:v>
                </c:pt>
                <c:pt idx="36">
                  <c:v>1.8000000000000009</c:v>
                </c:pt>
                <c:pt idx="37">
                  <c:v>1.850000000000001</c:v>
                </c:pt>
                <c:pt idx="38">
                  <c:v>1.900000000000001</c:v>
                </c:pt>
                <c:pt idx="39">
                  <c:v>1.9500000000000011</c:v>
                </c:pt>
                <c:pt idx="40">
                  <c:v>2.0000000000000009</c:v>
                </c:pt>
                <c:pt idx="41">
                  <c:v>2.0500000000000007</c:v>
                </c:pt>
                <c:pt idx="42">
                  <c:v>2.1000000000000005</c:v>
                </c:pt>
                <c:pt idx="43">
                  <c:v>2.1500000000000004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2.3999999999999995</c:v>
                </c:pt>
                <c:pt idx="49">
                  <c:v>2.4499999999999993</c:v>
                </c:pt>
                <c:pt idx="50">
                  <c:v>2.4999999999999991</c:v>
                </c:pt>
                <c:pt idx="51">
                  <c:v>2.5499999999999989</c:v>
                </c:pt>
                <c:pt idx="52">
                  <c:v>2.5999999999999988</c:v>
                </c:pt>
                <c:pt idx="53">
                  <c:v>2.6499999999999986</c:v>
                </c:pt>
                <c:pt idx="54">
                  <c:v>2.6999999999999984</c:v>
                </c:pt>
                <c:pt idx="55">
                  <c:v>2.7499999999999982</c:v>
                </c:pt>
                <c:pt idx="56">
                  <c:v>2.799999999999998</c:v>
                </c:pt>
                <c:pt idx="57">
                  <c:v>2.8499999999999979</c:v>
                </c:pt>
                <c:pt idx="58">
                  <c:v>2.8999999999999977</c:v>
                </c:pt>
                <c:pt idx="59">
                  <c:v>2.9499999999999975</c:v>
                </c:pt>
                <c:pt idx="60">
                  <c:v>2.9999999999999973</c:v>
                </c:pt>
                <c:pt idx="61">
                  <c:v>3.0499999999999972</c:v>
                </c:pt>
                <c:pt idx="62">
                  <c:v>3.099999999999997</c:v>
                </c:pt>
                <c:pt idx="63">
                  <c:v>3.1499999999999968</c:v>
                </c:pt>
                <c:pt idx="64">
                  <c:v>3.1999999999999966</c:v>
                </c:pt>
                <c:pt idx="65">
                  <c:v>3.2499999999999964</c:v>
                </c:pt>
                <c:pt idx="66">
                  <c:v>3.2999999999999963</c:v>
                </c:pt>
                <c:pt idx="67">
                  <c:v>3.3499999999999961</c:v>
                </c:pt>
                <c:pt idx="68">
                  <c:v>3.3999999999999959</c:v>
                </c:pt>
                <c:pt idx="69">
                  <c:v>3.4499999999999957</c:v>
                </c:pt>
                <c:pt idx="70">
                  <c:v>3.4999999999999956</c:v>
                </c:pt>
                <c:pt idx="71">
                  <c:v>3.5499999999999954</c:v>
                </c:pt>
                <c:pt idx="72">
                  <c:v>3.5999999999999952</c:v>
                </c:pt>
                <c:pt idx="73">
                  <c:v>3.649999999999995</c:v>
                </c:pt>
                <c:pt idx="74">
                  <c:v>3.6999999999999948</c:v>
                </c:pt>
                <c:pt idx="75">
                  <c:v>3.7499999999999947</c:v>
                </c:pt>
                <c:pt idx="76">
                  <c:v>3.7999999999999945</c:v>
                </c:pt>
                <c:pt idx="77">
                  <c:v>3.8499999999999943</c:v>
                </c:pt>
                <c:pt idx="78">
                  <c:v>3.8999999999999941</c:v>
                </c:pt>
                <c:pt idx="79">
                  <c:v>3.949999999999994</c:v>
                </c:pt>
                <c:pt idx="80">
                  <c:v>3.9999999999999938</c:v>
                </c:pt>
                <c:pt idx="81">
                  <c:v>4.0499999999999936</c:v>
                </c:pt>
                <c:pt idx="82">
                  <c:v>4.0999999999999934</c:v>
                </c:pt>
                <c:pt idx="83">
                  <c:v>4.1499999999999932</c:v>
                </c:pt>
                <c:pt idx="84">
                  <c:v>4.1999999999999931</c:v>
                </c:pt>
                <c:pt idx="85">
                  <c:v>4.2499999999999929</c:v>
                </c:pt>
                <c:pt idx="86">
                  <c:v>4.2999999999999927</c:v>
                </c:pt>
                <c:pt idx="87">
                  <c:v>4.3499999999999925</c:v>
                </c:pt>
                <c:pt idx="88">
                  <c:v>4.3999999999999924</c:v>
                </c:pt>
                <c:pt idx="89">
                  <c:v>4.4499999999999922</c:v>
                </c:pt>
                <c:pt idx="90">
                  <c:v>4.499999999999992</c:v>
                </c:pt>
                <c:pt idx="91">
                  <c:v>4.5499999999999918</c:v>
                </c:pt>
                <c:pt idx="92">
                  <c:v>4.5999999999999917</c:v>
                </c:pt>
                <c:pt idx="93">
                  <c:v>4.6499999999999915</c:v>
                </c:pt>
                <c:pt idx="94">
                  <c:v>4.6999999999999913</c:v>
                </c:pt>
                <c:pt idx="95">
                  <c:v>4.7499999999999911</c:v>
                </c:pt>
                <c:pt idx="96">
                  <c:v>4.7999999999999909</c:v>
                </c:pt>
                <c:pt idx="97">
                  <c:v>4.8499999999999908</c:v>
                </c:pt>
                <c:pt idx="98">
                  <c:v>4.8999999999999906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5.2499999999999893</c:v>
                </c:pt>
                <c:pt idx="106">
                  <c:v>5.2999999999999892</c:v>
                </c:pt>
                <c:pt idx="107">
                  <c:v>5.349999999999989</c:v>
                </c:pt>
                <c:pt idx="108">
                  <c:v>5.3999999999999888</c:v>
                </c:pt>
                <c:pt idx="109">
                  <c:v>5.4499999999999886</c:v>
                </c:pt>
                <c:pt idx="110">
                  <c:v>5.4999999999999885</c:v>
                </c:pt>
                <c:pt idx="111">
                  <c:v>5.5499999999999883</c:v>
                </c:pt>
                <c:pt idx="112">
                  <c:v>5.5999999999999881</c:v>
                </c:pt>
                <c:pt idx="113">
                  <c:v>5.6499999999999879</c:v>
                </c:pt>
                <c:pt idx="114">
                  <c:v>5.6999999999999877</c:v>
                </c:pt>
                <c:pt idx="115">
                  <c:v>5.7499999999999876</c:v>
                </c:pt>
                <c:pt idx="116">
                  <c:v>5.7999999999999874</c:v>
                </c:pt>
                <c:pt idx="117">
                  <c:v>5.8499999999999872</c:v>
                </c:pt>
                <c:pt idx="118">
                  <c:v>5.899999999999987</c:v>
                </c:pt>
                <c:pt idx="119">
                  <c:v>5.9499999999999869</c:v>
                </c:pt>
                <c:pt idx="120">
                  <c:v>5.9999999999999867</c:v>
                </c:pt>
                <c:pt idx="121">
                  <c:v>6.0499999999999865</c:v>
                </c:pt>
                <c:pt idx="122">
                  <c:v>6.0999999999999863</c:v>
                </c:pt>
                <c:pt idx="123">
                  <c:v>6.1499999999999861</c:v>
                </c:pt>
                <c:pt idx="124">
                  <c:v>6.199999999999986</c:v>
                </c:pt>
                <c:pt idx="125">
                  <c:v>6.2499999999999858</c:v>
                </c:pt>
                <c:pt idx="126">
                  <c:v>6.2999999999999856</c:v>
                </c:pt>
                <c:pt idx="127">
                  <c:v>6.3499999999999854</c:v>
                </c:pt>
                <c:pt idx="128">
                  <c:v>6.3999999999999853</c:v>
                </c:pt>
                <c:pt idx="129">
                  <c:v>6.4499999999999851</c:v>
                </c:pt>
                <c:pt idx="130">
                  <c:v>6.4999999999999849</c:v>
                </c:pt>
                <c:pt idx="131">
                  <c:v>6.5499999999999847</c:v>
                </c:pt>
                <c:pt idx="132">
                  <c:v>6.5999999999999845</c:v>
                </c:pt>
                <c:pt idx="133">
                  <c:v>6.6499999999999844</c:v>
                </c:pt>
                <c:pt idx="134">
                  <c:v>6.6999999999999842</c:v>
                </c:pt>
                <c:pt idx="135">
                  <c:v>6.749999999999984</c:v>
                </c:pt>
                <c:pt idx="136">
                  <c:v>6.7999999999999838</c:v>
                </c:pt>
                <c:pt idx="137">
                  <c:v>6.8499999999999837</c:v>
                </c:pt>
                <c:pt idx="138">
                  <c:v>6.8999999999999835</c:v>
                </c:pt>
                <c:pt idx="139">
                  <c:v>6.9499999999999833</c:v>
                </c:pt>
                <c:pt idx="140">
                  <c:v>6.9999999999999831</c:v>
                </c:pt>
                <c:pt idx="141">
                  <c:v>7.0499999999999829</c:v>
                </c:pt>
                <c:pt idx="142">
                  <c:v>7.0999999999999828</c:v>
                </c:pt>
                <c:pt idx="143">
                  <c:v>7.1499999999999826</c:v>
                </c:pt>
                <c:pt idx="144">
                  <c:v>7.1999999999999824</c:v>
                </c:pt>
                <c:pt idx="145">
                  <c:v>7.2499999999999822</c:v>
                </c:pt>
                <c:pt idx="146">
                  <c:v>7.2999999999999821</c:v>
                </c:pt>
                <c:pt idx="147">
                  <c:v>7.3499999999999819</c:v>
                </c:pt>
                <c:pt idx="148">
                  <c:v>7.3999999999999817</c:v>
                </c:pt>
                <c:pt idx="149">
                  <c:v>7.4499999999999815</c:v>
                </c:pt>
                <c:pt idx="150">
                  <c:v>7.4999999999999813</c:v>
                </c:pt>
                <c:pt idx="151">
                  <c:v>7.5499999999999812</c:v>
                </c:pt>
                <c:pt idx="152">
                  <c:v>7.599999999999981</c:v>
                </c:pt>
                <c:pt idx="153">
                  <c:v>7.6499999999999808</c:v>
                </c:pt>
                <c:pt idx="154">
                  <c:v>7.6999999999999806</c:v>
                </c:pt>
                <c:pt idx="155">
                  <c:v>7.7499999999999805</c:v>
                </c:pt>
                <c:pt idx="156">
                  <c:v>7.7999999999999803</c:v>
                </c:pt>
                <c:pt idx="157">
                  <c:v>7.8499999999999801</c:v>
                </c:pt>
                <c:pt idx="158">
                  <c:v>7.8999999999999799</c:v>
                </c:pt>
                <c:pt idx="159">
                  <c:v>7.9499999999999797</c:v>
                </c:pt>
                <c:pt idx="160">
                  <c:v>7.9999999999999796</c:v>
                </c:pt>
                <c:pt idx="161">
                  <c:v>8.0499999999999794</c:v>
                </c:pt>
                <c:pt idx="162">
                  <c:v>8.0999999999999801</c:v>
                </c:pt>
                <c:pt idx="163">
                  <c:v>8.1499999999999808</c:v>
                </c:pt>
                <c:pt idx="164">
                  <c:v>8.1999999999999815</c:v>
                </c:pt>
                <c:pt idx="165">
                  <c:v>8.2499999999999822</c:v>
                </c:pt>
                <c:pt idx="166">
                  <c:v>8.2999999999999829</c:v>
                </c:pt>
                <c:pt idx="167">
                  <c:v>8.3499999999999837</c:v>
                </c:pt>
                <c:pt idx="168">
                  <c:v>8.3999999999999844</c:v>
                </c:pt>
                <c:pt idx="169">
                  <c:v>8.4499999999999851</c:v>
                </c:pt>
                <c:pt idx="170">
                  <c:v>8.4999999999999858</c:v>
                </c:pt>
                <c:pt idx="171">
                  <c:v>8.5499999999999865</c:v>
                </c:pt>
                <c:pt idx="172">
                  <c:v>8.5999999999999872</c:v>
                </c:pt>
                <c:pt idx="173">
                  <c:v>8.6499999999999879</c:v>
                </c:pt>
                <c:pt idx="174">
                  <c:v>8.6999999999999886</c:v>
                </c:pt>
                <c:pt idx="175">
                  <c:v>8.7499999999999893</c:v>
                </c:pt>
                <c:pt idx="176">
                  <c:v>8.7999999999999901</c:v>
                </c:pt>
                <c:pt idx="177">
                  <c:v>8.8499999999999908</c:v>
                </c:pt>
                <c:pt idx="178">
                  <c:v>8.8999999999999915</c:v>
                </c:pt>
                <c:pt idx="179">
                  <c:v>8.9499999999999922</c:v>
                </c:pt>
                <c:pt idx="180">
                  <c:v>8.9999999999999929</c:v>
                </c:pt>
                <c:pt idx="181">
                  <c:v>9.0499999999999936</c:v>
                </c:pt>
                <c:pt idx="182">
                  <c:v>9.0999999999999943</c:v>
                </c:pt>
                <c:pt idx="183">
                  <c:v>9.149999999999995</c:v>
                </c:pt>
                <c:pt idx="184">
                  <c:v>9.1999999999999957</c:v>
                </c:pt>
                <c:pt idx="185">
                  <c:v>9.2499999999999964</c:v>
                </c:pt>
                <c:pt idx="186">
                  <c:v>9.2999999999999972</c:v>
                </c:pt>
                <c:pt idx="187">
                  <c:v>9.3499999999999979</c:v>
                </c:pt>
                <c:pt idx="188">
                  <c:v>9.3999999999999986</c:v>
                </c:pt>
                <c:pt idx="189">
                  <c:v>9.4499999999999993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9.6000000000000014</c:v>
                </c:pt>
                <c:pt idx="193">
                  <c:v>9.6500000000000021</c:v>
                </c:pt>
                <c:pt idx="194">
                  <c:v>9.7000000000000028</c:v>
                </c:pt>
                <c:pt idx="195">
                  <c:v>9.7500000000000036</c:v>
                </c:pt>
                <c:pt idx="196">
                  <c:v>9.8000000000000043</c:v>
                </c:pt>
                <c:pt idx="197">
                  <c:v>9.850000000000005</c:v>
                </c:pt>
                <c:pt idx="198">
                  <c:v>9.9000000000000057</c:v>
                </c:pt>
                <c:pt idx="199">
                  <c:v>9.9500000000000064</c:v>
                </c:pt>
                <c:pt idx="200">
                  <c:v>10.000000000000007</c:v>
                </c:pt>
              </c:numCache>
            </c:numRef>
          </c:xVal>
          <c:yVal>
            <c:numRef>
              <c:f>List1!$E$2:$E$202</c:f>
              <c:numCache>
                <c:formatCode>0.00\ %</c:formatCode>
                <c:ptCount val="201"/>
                <c:pt idx="0">
                  <c:v>0.99711591791458676</c:v>
                </c:pt>
                <c:pt idx="1">
                  <c:v>0.9933292607930525</c:v>
                </c:pt>
                <c:pt idx="2">
                  <c:v>0.98907900610212407</c:v>
                </c:pt>
                <c:pt idx="3">
                  <c:v>0.98616203081189557</c:v>
                </c:pt>
                <c:pt idx="4">
                  <c:v>0.98323406315161133</c:v>
                </c:pt>
                <c:pt idx="5">
                  <c:v>0.98074457651456037</c:v>
                </c:pt>
                <c:pt idx="6">
                  <c:v>0.97778949956597094</c:v>
                </c:pt>
                <c:pt idx="7">
                  <c:v>0.97550654486233801</c:v>
                </c:pt>
                <c:pt idx="8">
                  <c:v>0.97344222346479248</c:v>
                </c:pt>
                <c:pt idx="9">
                  <c:v>0.97067807138680451</c:v>
                </c:pt>
                <c:pt idx="10">
                  <c:v>0.96928940461801083</c:v>
                </c:pt>
                <c:pt idx="11">
                  <c:v>0.96626292154846982</c:v>
                </c:pt>
                <c:pt idx="12">
                  <c:v>0.9634540177067592</c:v>
                </c:pt>
                <c:pt idx="13">
                  <c:v>0.9608694562643072</c:v>
                </c:pt>
                <c:pt idx="14">
                  <c:v>0.95780711183394784</c:v>
                </c:pt>
                <c:pt idx="15">
                  <c:v>0.95521014899683332</c:v>
                </c:pt>
                <c:pt idx="16">
                  <c:v>0.95142057240770628</c:v>
                </c:pt>
                <c:pt idx="17">
                  <c:v>0.94880252955680333</c:v>
                </c:pt>
                <c:pt idx="18">
                  <c:v>0.94664996520943478</c:v>
                </c:pt>
                <c:pt idx="19">
                  <c:v>0.9437685956260452</c:v>
                </c:pt>
                <c:pt idx="20">
                  <c:v>0.93967572161440172</c:v>
                </c:pt>
                <c:pt idx="21">
                  <c:v>0.93628906693488012</c:v>
                </c:pt>
                <c:pt idx="22">
                  <c:v>0.93336848757350288</c:v>
                </c:pt>
                <c:pt idx="23">
                  <c:v>0.93067654909334852</c:v>
                </c:pt>
                <c:pt idx="24">
                  <c:v>0.9284603594011035</c:v>
                </c:pt>
                <c:pt idx="25">
                  <c:v>0.92672700228260563</c:v>
                </c:pt>
                <c:pt idx="26">
                  <c:v>0.92249252867991671</c:v>
                </c:pt>
                <c:pt idx="27">
                  <c:v>0.91923770363639956</c:v>
                </c:pt>
                <c:pt idx="28">
                  <c:v>0.91672440847949888</c:v>
                </c:pt>
                <c:pt idx="29">
                  <c:v>0.91445028508470405</c:v>
                </c:pt>
                <c:pt idx="30">
                  <c:v>0.91241789106312388</c:v>
                </c:pt>
                <c:pt idx="31">
                  <c:v>0.90884278597639467</c:v>
                </c:pt>
                <c:pt idx="32">
                  <c:v>0.90678977389456183</c:v>
                </c:pt>
                <c:pt idx="33">
                  <c:v>0.9036958082173554</c:v>
                </c:pt>
                <c:pt idx="34">
                  <c:v>0.90032815865254945</c:v>
                </c:pt>
                <c:pt idx="35">
                  <c:v>0.89850852616790455</c:v>
                </c:pt>
                <c:pt idx="36">
                  <c:v>0.89380086979444451</c:v>
                </c:pt>
                <c:pt idx="37">
                  <c:v>0.89090234103037058</c:v>
                </c:pt>
                <c:pt idx="38">
                  <c:v>0.88851954130696098</c:v>
                </c:pt>
                <c:pt idx="39">
                  <c:v>0.88692315943906408</c:v>
                </c:pt>
                <c:pt idx="40">
                  <c:v>0.8842480782765274</c:v>
                </c:pt>
                <c:pt idx="41">
                  <c:v>0.88236240072955541</c:v>
                </c:pt>
                <c:pt idx="42">
                  <c:v>0.8804630966689444</c:v>
                </c:pt>
                <c:pt idx="43">
                  <c:v>0.8774636869249498</c:v>
                </c:pt>
                <c:pt idx="44">
                  <c:v>0.87554273436561447</c:v>
                </c:pt>
                <c:pt idx="45">
                  <c:v>0.87416109836377509</c:v>
                </c:pt>
                <c:pt idx="46">
                  <c:v>0.87055001025486844</c:v>
                </c:pt>
                <c:pt idx="47">
                  <c:v>0.86692329974907989</c:v>
                </c:pt>
                <c:pt idx="48">
                  <c:v>0.86468391118014465</c:v>
                </c:pt>
                <c:pt idx="49">
                  <c:v>0.86131501282489742</c:v>
                </c:pt>
                <c:pt idx="50">
                  <c:v>0.85793011675353703</c:v>
                </c:pt>
                <c:pt idx="51">
                  <c:v>0.85395032164599916</c:v>
                </c:pt>
                <c:pt idx="52">
                  <c:v>0.85194675125835984</c:v>
                </c:pt>
                <c:pt idx="53">
                  <c:v>0.84964768766919918</c:v>
                </c:pt>
                <c:pt idx="54">
                  <c:v>0.84617501319643673</c:v>
                </c:pt>
                <c:pt idx="55">
                  <c:v>0.84530071492208192</c:v>
                </c:pt>
                <c:pt idx="56">
                  <c:v>0.84266783503480081</c:v>
                </c:pt>
                <c:pt idx="57">
                  <c:v>0.84090400911112773</c:v>
                </c:pt>
                <c:pt idx="58">
                  <c:v>0.83587839190076063</c:v>
                </c:pt>
                <c:pt idx="59">
                  <c:v>0.833797613542544</c:v>
                </c:pt>
                <c:pt idx="60">
                  <c:v>0.82991601319301733</c:v>
                </c:pt>
                <c:pt idx="61">
                  <c:v>0.82781533986365519</c:v>
                </c:pt>
                <c:pt idx="62">
                  <c:v>0.82509574210538794</c:v>
                </c:pt>
                <c:pt idx="63">
                  <c:v>0.82296292445592789</c:v>
                </c:pt>
                <c:pt idx="64">
                  <c:v>0.82111909415468232</c:v>
                </c:pt>
                <c:pt idx="65">
                  <c:v>0.81771388773217468</c:v>
                </c:pt>
                <c:pt idx="66">
                  <c:v>0.81584304566300669</c:v>
                </c:pt>
                <c:pt idx="67">
                  <c:v>0.81427532266980329</c:v>
                </c:pt>
                <c:pt idx="68">
                  <c:v>0.81238641799707223</c:v>
                </c:pt>
                <c:pt idx="69">
                  <c:v>0.80954203839700467</c:v>
                </c:pt>
                <c:pt idx="70">
                  <c:v>0.80700229866870032</c:v>
                </c:pt>
                <c:pt idx="71">
                  <c:v>0.80412813139999506</c:v>
                </c:pt>
                <c:pt idx="72">
                  <c:v>0.80059208924712677</c:v>
                </c:pt>
                <c:pt idx="73">
                  <c:v>0.79832412298863631</c:v>
                </c:pt>
                <c:pt idx="74">
                  <c:v>0.79669122439385487</c:v>
                </c:pt>
                <c:pt idx="75">
                  <c:v>0.79537437939485678</c:v>
                </c:pt>
                <c:pt idx="76">
                  <c:v>0.79105620569173163</c:v>
                </c:pt>
                <c:pt idx="77">
                  <c:v>0.78837181559818603</c:v>
                </c:pt>
                <c:pt idx="78">
                  <c:v>0.78430804335283455</c:v>
                </c:pt>
                <c:pt idx="79">
                  <c:v>0.78055455695871612</c:v>
                </c:pt>
                <c:pt idx="80">
                  <c:v>0.77609228376590023</c:v>
                </c:pt>
                <c:pt idx="81">
                  <c:v>0.77402224433376177</c:v>
                </c:pt>
                <c:pt idx="82">
                  <c:v>0.77124049323103494</c:v>
                </c:pt>
                <c:pt idx="83">
                  <c:v>0.76878710379562609</c:v>
                </c:pt>
                <c:pt idx="84">
                  <c:v>0.76701774337262119</c:v>
                </c:pt>
                <c:pt idx="85">
                  <c:v>0.76415907020840923</c:v>
                </c:pt>
                <c:pt idx="86">
                  <c:v>0.76056640885340965</c:v>
                </c:pt>
                <c:pt idx="87">
                  <c:v>0.75659478269751712</c:v>
                </c:pt>
                <c:pt idx="88">
                  <c:v>0.7536875981338379</c:v>
                </c:pt>
                <c:pt idx="89">
                  <c:v>0.7522269632537335</c:v>
                </c:pt>
                <c:pt idx="90">
                  <c:v>0.748922891672824</c:v>
                </c:pt>
                <c:pt idx="91">
                  <c:v>0.74669671513081903</c:v>
                </c:pt>
                <c:pt idx="92">
                  <c:v>0.7440701437710624</c:v>
                </c:pt>
                <c:pt idx="93">
                  <c:v>0.74179932949709171</c:v>
                </c:pt>
                <c:pt idx="94">
                  <c:v>0.73797660685088151</c:v>
                </c:pt>
                <c:pt idx="95">
                  <c:v>0.73565592569726235</c:v>
                </c:pt>
                <c:pt idx="96">
                  <c:v>0.73096773073795951</c:v>
                </c:pt>
                <c:pt idx="97">
                  <c:v>0.72860086274852198</c:v>
                </c:pt>
                <c:pt idx="98">
                  <c:v>0.72740773906498191</c:v>
                </c:pt>
                <c:pt idx="99">
                  <c:v>0.7254044128764251</c:v>
                </c:pt>
                <c:pt idx="100">
                  <c:v>0.72095903764431324</c:v>
                </c:pt>
                <c:pt idx="101">
                  <c:v>0.71932652354831705</c:v>
                </c:pt>
                <c:pt idx="102">
                  <c:v>0.71684964599234013</c:v>
                </c:pt>
                <c:pt idx="103">
                  <c:v>0.71434900769236687</c:v>
                </c:pt>
                <c:pt idx="104">
                  <c:v>0.71098042999620481</c:v>
                </c:pt>
                <c:pt idx="105">
                  <c:v>0.71012972053763923</c:v>
                </c:pt>
                <c:pt idx="106">
                  <c:v>0.70584925205941351</c:v>
                </c:pt>
                <c:pt idx="107">
                  <c:v>0.70369398716762899</c:v>
                </c:pt>
                <c:pt idx="108">
                  <c:v>0.7019564711499312</c:v>
                </c:pt>
                <c:pt idx="109">
                  <c:v>0.69977037189378066</c:v>
                </c:pt>
                <c:pt idx="110">
                  <c:v>0.69668477025393405</c:v>
                </c:pt>
                <c:pt idx="111">
                  <c:v>0.69490637900886976</c:v>
                </c:pt>
                <c:pt idx="112">
                  <c:v>0.69311480600465736</c:v>
                </c:pt>
                <c:pt idx="113">
                  <c:v>0.68950012644270353</c:v>
                </c:pt>
                <c:pt idx="114">
                  <c:v>0.68676129773786654</c:v>
                </c:pt>
                <c:pt idx="115">
                  <c:v>0.68445981885804796</c:v>
                </c:pt>
                <c:pt idx="116">
                  <c:v>0.6807437153284488</c:v>
                </c:pt>
                <c:pt idx="117">
                  <c:v>0.67792392776064025</c:v>
                </c:pt>
                <c:pt idx="118">
                  <c:v>0.67507051242106542</c:v>
                </c:pt>
                <c:pt idx="119">
                  <c:v>0.67314860348890582</c:v>
                </c:pt>
                <c:pt idx="120">
                  <c:v>0.67120939253178979</c:v>
                </c:pt>
                <c:pt idx="121">
                  <c:v>0.66778734901560444</c:v>
                </c:pt>
                <c:pt idx="122">
                  <c:v>0.66630502415652426</c:v>
                </c:pt>
                <c:pt idx="123">
                  <c:v>0.6637991760024945</c:v>
                </c:pt>
                <c:pt idx="124">
                  <c:v>0.66278341597800716</c:v>
                </c:pt>
                <c:pt idx="125">
                  <c:v>0.6586683462629711</c:v>
                </c:pt>
                <c:pt idx="126">
                  <c:v>0.6560628543869309</c:v>
                </c:pt>
                <c:pt idx="127">
                  <c:v>0.65395417506387121</c:v>
                </c:pt>
                <c:pt idx="128">
                  <c:v>0.65182922242353369</c:v>
                </c:pt>
                <c:pt idx="129">
                  <c:v>0.64915120589755371</c:v>
                </c:pt>
                <c:pt idx="130">
                  <c:v>0.64643281726314183</c:v>
                </c:pt>
                <c:pt idx="131">
                  <c:v>0.63925329857504198</c:v>
                </c:pt>
                <c:pt idx="132">
                  <c:v>0.63478104112982958</c:v>
                </c:pt>
                <c:pt idx="133">
                  <c:v>0.6302690479454327</c:v>
                </c:pt>
                <c:pt idx="134">
                  <c:v>0.62856177287199133</c:v>
                </c:pt>
                <c:pt idx="135">
                  <c:v>0.62509862260823379</c:v>
                </c:pt>
                <c:pt idx="136">
                  <c:v>0.62333778141778806</c:v>
                </c:pt>
                <c:pt idx="137">
                  <c:v>0.62036525980873802</c:v>
                </c:pt>
                <c:pt idx="138">
                  <c:v>0.61856883531122231</c:v>
                </c:pt>
                <c:pt idx="139">
                  <c:v>0.61433827170870292</c:v>
                </c:pt>
                <c:pt idx="140">
                  <c:v>0.60824062136916246</c:v>
                </c:pt>
                <c:pt idx="141">
                  <c:v>0.60762374447122214</c:v>
                </c:pt>
                <c:pt idx="142">
                  <c:v>0.6051103060245987</c:v>
                </c:pt>
                <c:pt idx="143">
                  <c:v>0.60382964929227156</c:v>
                </c:pt>
                <c:pt idx="144">
                  <c:v>0.60187866496499443</c:v>
                </c:pt>
                <c:pt idx="145">
                  <c:v>0.59923739819608601</c:v>
                </c:pt>
                <c:pt idx="146">
                  <c:v>0.59452958474224471</c:v>
                </c:pt>
                <c:pt idx="147">
                  <c:v>0.5917898170706215</c:v>
                </c:pt>
                <c:pt idx="148">
                  <c:v>0.58414035997570157</c:v>
                </c:pt>
                <c:pt idx="149">
                  <c:v>0.58273617641806763</c:v>
                </c:pt>
                <c:pt idx="150">
                  <c:v>0.57989875133508251</c:v>
                </c:pt>
                <c:pt idx="151">
                  <c:v>0.57773495002413078</c:v>
                </c:pt>
                <c:pt idx="152">
                  <c:v>0.57626395078791404</c:v>
                </c:pt>
                <c:pt idx="153">
                  <c:v>0.57626395078791404</c:v>
                </c:pt>
                <c:pt idx="154">
                  <c:v>0.57322898593847149</c:v>
                </c:pt>
                <c:pt idx="155">
                  <c:v>0.5693972413800592</c:v>
                </c:pt>
                <c:pt idx="156">
                  <c:v>0.5662963714474244</c:v>
                </c:pt>
                <c:pt idx="157">
                  <c:v>0.56157723501869583</c:v>
                </c:pt>
                <c:pt idx="158">
                  <c:v>0.55760005913329436</c:v>
                </c:pt>
                <c:pt idx="159">
                  <c:v>0.55518968423790549</c:v>
                </c:pt>
                <c:pt idx="160">
                  <c:v>0.55275107654725586</c:v>
                </c:pt>
                <c:pt idx="161">
                  <c:v>0.54943622751248966</c:v>
                </c:pt>
                <c:pt idx="162">
                  <c:v>0.54689646066728559</c:v>
                </c:pt>
                <c:pt idx="163">
                  <c:v>0.54689646066728559</c:v>
                </c:pt>
                <c:pt idx="164">
                  <c:v>0.54513511940909787</c:v>
                </c:pt>
                <c:pt idx="165">
                  <c:v>0.54334043588840941</c:v>
                </c:pt>
                <c:pt idx="166">
                  <c:v>0.54061236675424174</c:v>
                </c:pt>
                <c:pt idx="167">
                  <c:v>0.53507235957998822</c:v>
                </c:pt>
                <c:pt idx="168">
                  <c:v>0.53038696238576766</c:v>
                </c:pt>
                <c:pt idx="169">
                  <c:v>0.5275481383230427</c:v>
                </c:pt>
                <c:pt idx="170">
                  <c:v>0.52276529028747565</c:v>
                </c:pt>
                <c:pt idx="171">
                  <c:v>0.52081467353267163</c:v>
                </c:pt>
                <c:pt idx="172">
                  <c:v>0.51981980309612408</c:v>
                </c:pt>
                <c:pt idx="173">
                  <c:v>0.517804997657767</c:v>
                </c:pt>
                <c:pt idx="174">
                  <c:v>0.51677862501622529</c:v>
                </c:pt>
                <c:pt idx="175">
                  <c:v>0.51467576184220198</c:v>
                </c:pt>
                <c:pt idx="176">
                  <c:v>0.51360015941410964</c:v>
                </c:pt>
                <c:pt idx="177">
                  <c:v>0.51249801314927246</c:v>
                </c:pt>
                <c:pt idx="178">
                  <c:v>0.5113654208550199</c:v>
                </c:pt>
                <c:pt idx="179">
                  <c:v>0.51020057934965535</c:v>
                </c:pt>
                <c:pt idx="180">
                  <c:v>0.50781088108572259</c:v>
                </c:pt>
                <c:pt idx="181">
                  <c:v>0.50535472204782306</c:v>
                </c:pt>
                <c:pt idx="182">
                  <c:v>0.50409448583324001</c:v>
                </c:pt>
                <c:pt idx="183">
                  <c:v>0.50150938590589011</c:v>
                </c:pt>
                <c:pt idx="184">
                  <c:v>0.49346378078440528</c:v>
                </c:pt>
                <c:pt idx="185">
                  <c:v>0.4920737419652943</c:v>
                </c:pt>
                <c:pt idx="186">
                  <c:v>0.48775730563226538</c:v>
                </c:pt>
                <c:pt idx="187">
                  <c:v>0.48625881928623693</c:v>
                </c:pt>
                <c:pt idx="188">
                  <c:v>0.48625881928623693</c:v>
                </c:pt>
                <c:pt idx="189">
                  <c:v>0.48465400470113384</c:v>
                </c:pt>
                <c:pt idx="190">
                  <c:v>0.4830111097699436</c:v>
                </c:pt>
                <c:pt idx="191">
                  <c:v>0.47963340970162233</c:v>
                </c:pt>
                <c:pt idx="192">
                  <c:v>0.47963340970162233</c:v>
                </c:pt>
                <c:pt idx="193">
                  <c:v>0.47593681309505881</c:v>
                </c:pt>
                <c:pt idx="194">
                  <c:v>0.47402157441057163</c:v>
                </c:pt>
                <c:pt idx="195">
                  <c:v>0.47203406256817931</c:v>
                </c:pt>
                <c:pt idx="196">
                  <c:v>0.46585021022012457</c:v>
                </c:pt>
                <c:pt idx="197">
                  <c:v>0.46366824202237222</c:v>
                </c:pt>
                <c:pt idx="198">
                  <c:v>0.46366824202237222</c:v>
                </c:pt>
                <c:pt idx="199">
                  <c:v>0.46120192158608297</c:v>
                </c:pt>
                <c:pt idx="200">
                  <c:v>0.46120192158608297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FBF-419F-97C9-BF741FC46859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65–69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xVal>
            <c:numRef>
              <c:f>List1!$A$2:$A$202</c:f>
              <c:numCache>
                <c:formatCode>General</c:formatCode>
                <c:ptCount val="20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  <c:pt idx="21">
                  <c:v>1.0500000000000003</c:v>
                </c:pt>
                <c:pt idx="22">
                  <c:v>1.1000000000000003</c:v>
                </c:pt>
                <c:pt idx="23">
                  <c:v>1.1500000000000004</c:v>
                </c:pt>
                <c:pt idx="24">
                  <c:v>1.2000000000000004</c:v>
                </c:pt>
                <c:pt idx="25">
                  <c:v>1.2500000000000004</c:v>
                </c:pt>
                <c:pt idx="26">
                  <c:v>1.3000000000000005</c:v>
                </c:pt>
                <c:pt idx="27">
                  <c:v>1.3500000000000005</c:v>
                </c:pt>
                <c:pt idx="28">
                  <c:v>1.4000000000000006</c:v>
                </c:pt>
                <c:pt idx="29">
                  <c:v>1.4500000000000006</c:v>
                </c:pt>
                <c:pt idx="30">
                  <c:v>1.5000000000000007</c:v>
                </c:pt>
                <c:pt idx="31">
                  <c:v>1.5500000000000007</c:v>
                </c:pt>
                <c:pt idx="32">
                  <c:v>1.6000000000000008</c:v>
                </c:pt>
                <c:pt idx="33">
                  <c:v>1.6500000000000008</c:v>
                </c:pt>
                <c:pt idx="34">
                  <c:v>1.7000000000000008</c:v>
                </c:pt>
                <c:pt idx="35">
                  <c:v>1.7500000000000009</c:v>
                </c:pt>
                <c:pt idx="36">
                  <c:v>1.8000000000000009</c:v>
                </c:pt>
                <c:pt idx="37">
                  <c:v>1.850000000000001</c:v>
                </c:pt>
                <c:pt idx="38">
                  <c:v>1.900000000000001</c:v>
                </c:pt>
                <c:pt idx="39">
                  <c:v>1.9500000000000011</c:v>
                </c:pt>
                <c:pt idx="40">
                  <c:v>2.0000000000000009</c:v>
                </c:pt>
                <c:pt idx="41">
                  <c:v>2.0500000000000007</c:v>
                </c:pt>
                <c:pt idx="42">
                  <c:v>2.1000000000000005</c:v>
                </c:pt>
                <c:pt idx="43">
                  <c:v>2.1500000000000004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2.3999999999999995</c:v>
                </c:pt>
                <c:pt idx="49">
                  <c:v>2.4499999999999993</c:v>
                </c:pt>
                <c:pt idx="50">
                  <c:v>2.4999999999999991</c:v>
                </c:pt>
                <c:pt idx="51">
                  <c:v>2.5499999999999989</c:v>
                </c:pt>
                <c:pt idx="52">
                  <c:v>2.5999999999999988</c:v>
                </c:pt>
                <c:pt idx="53">
                  <c:v>2.6499999999999986</c:v>
                </c:pt>
                <c:pt idx="54">
                  <c:v>2.6999999999999984</c:v>
                </c:pt>
                <c:pt idx="55">
                  <c:v>2.7499999999999982</c:v>
                </c:pt>
                <c:pt idx="56">
                  <c:v>2.799999999999998</c:v>
                </c:pt>
                <c:pt idx="57">
                  <c:v>2.8499999999999979</c:v>
                </c:pt>
                <c:pt idx="58">
                  <c:v>2.8999999999999977</c:v>
                </c:pt>
                <c:pt idx="59">
                  <c:v>2.9499999999999975</c:v>
                </c:pt>
                <c:pt idx="60">
                  <c:v>2.9999999999999973</c:v>
                </c:pt>
                <c:pt idx="61">
                  <c:v>3.0499999999999972</c:v>
                </c:pt>
                <c:pt idx="62">
                  <c:v>3.099999999999997</c:v>
                </c:pt>
                <c:pt idx="63">
                  <c:v>3.1499999999999968</c:v>
                </c:pt>
                <c:pt idx="64">
                  <c:v>3.1999999999999966</c:v>
                </c:pt>
                <c:pt idx="65">
                  <c:v>3.2499999999999964</c:v>
                </c:pt>
                <c:pt idx="66">
                  <c:v>3.2999999999999963</c:v>
                </c:pt>
                <c:pt idx="67">
                  <c:v>3.3499999999999961</c:v>
                </c:pt>
                <c:pt idx="68">
                  <c:v>3.3999999999999959</c:v>
                </c:pt>
                <c:pt idx="69">
                  <c:v>3.4499999999999957</c:v>
                </c:pt>
                <c:pt idx="70">
                  <c:v>3.4999999999999956</c:v>
                </c:pt>
                <c:pt idx="71">
                  <c:v>3.5499999999999954</c:v>
                </c:pt>
                <c:pt idx="72">
                  <c:v>3.5999999999999952</c:v>
                </c:pt>
                <c:pt idx="73">
                  <c:v>3.649999999999995</c:v>
                </c:pt>
                <c:pt idx="74">
                  <c:v>3.6999999999999948</c:v>
                </c:pt>
                <c:pt idx="75">
                  <c:v>3.7499999999999947</c:v>
                </c:pt>
                <c:pt idx="76">
                  <c:v>3.7999999999999945</c:v>
                </c:pt>
                <c:pt idx="77">
                  <c:v>3.8499999999999943</c:v>
                </c:pt>
                <c:pt idx="78">
                  <c:v>3.8999999999999941</c:v>
                </c:pt>
                <c:pt idx="79">
                  <c:v>3.949999999999994</c:v>
                </c:pt>
                <c:pt idx="80">
                  <c:v>3.9999999999999938</c:v>
                </c:pt>
                <c:pt idx="81">
                  <c:v>4.0499999999999936</c:v>
                </c:pt>
                <c:pt idx="82">
                  <c:v>4.0999999999999934</c:v>
                </c:pt>
                <c:pt idx="83">
                  <c:v>4.1499999999999932</c:v>
                </c:pt>
                <c:pt idx="84">
                  <c:v>4.1999999999999931</c:v>
                </c:pt>
                <c:pt idx="85">
                  <c:v>4.2499999999999929</c:v>
                </c:pt>
                <c:pt idx="86">
                  <c:v>4.2999999999999927</c:v>
                </c:pt>
                <c:pt idx="87">
                  <c:v>4.3499999999999925</c:v>
                </c:pt>
                <c:pt idx="88">
                  <c:v>4.3999999999999924</c:v>
                </c:pt>
                <c:pt idx="89">
                  <c:v>4.4499999999999922</c:v>
                </c:pt>
                <c:pt idx="90">
                  <c:v>4.499999999999992</c:v>
                </c:pt>
                <c:pt idx="91">
                  <c:v>4.5499999999999918</c:v>
                </c:pt>
                <c:pt idx="92">
                  <c:v>4.5999999999999917</c:v>
                </c:pt>
                <c:pt idx="93">
                  <c:v>4.6499999999999915</c:v>
                </c:pt>
                <c:pt idx="94">
                  <c:v>4.6999999999999913</c:v>
                </c:pt>
                <c:pt idx="95">
                  <c:v>4.7499999999999911</c:v>
                </c:pt>
                <c:pt idx="96">
                  <c:v>4.7999999999999909</c:v>
                </c:pt>
                <c:pt idx="97">
                  <c:v>4.8499999999999908</c:v>
                </c:pt>
                <c:pt idx="98">
                  <c:v>4.8999999999999906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5.2499999999999893</c:v>
                </c:pt>
                <c:pt idx="106">
                  <c:v>5.2999999999999892</c:v>
                </c:pt>
                <c:pt idx="107">
                  <c:v>5.349999999999989</c:v>
                </c:pt>
                <c:pt idx="108">
                  <c:v>5.3999999999999888</c:v>
                </c:pt>
                <c:pt idx="109">
                  <c:v>5.4499999999999886</c:v>
                </c:pt>
                <c:pt idx="110">
                  <c:v>5.4999999999999885</c:v>
                </c:pt>
                <c:pt idx="111">
                  <c:v>5.5499999999999883</c:v>
                </c:pt>
                <c:pt idx="112">
                  <c:v>5.5999999999999881</c:v>
                </c:pt>
                <c:pt idx="113">
                  <c:v>5.6499999999999879</c:v>
                </c:pt>
                <c:pt idx="114">
                  <c:v>5.6999999999999877</c:v>
                </c:pt>
                <c:pt idx="115">
                  <c:v>5.7499999999999876</c:v>
                </c:pt>
                <c:pt idx="116">
                  <c:v>5.7999999999999874</c:v>
                </c:pt>
                <c:pt idx="117">
                  <c:v>5.8499999999999872</c:v>
                </c:pt>
                <c:pt idx="118">
                  <c:v>5.899999999999987</c:v>
                </c:pt>
                <c:pt idx="119">
                  <c:v>5.9499999999999869</c:v>
                </c:pt>
                <c:pt idx="120">
                  <c:v>5.9999999999999867</c:v>
                </c:pt>
                <c:pt idx="121">
                  <c:v>6.0499999999999865</c:v>
                </c:pt>
                <c:pt idx="122">
                  <c:v>6.0999999999999863</c:v>
                </c:pt>
                <c:pt idx="123">
                  <c:v>6.1499999999999861</c:v>
                </c:pt>
                <c:pt idx="124">
                  <c:v>6.199999999999986</c:v>
                </c:pt>
                <c:pt idx="125">
                  <c:v>6.2499999999999858</c:v>
                </c:pt>
                <c:pt idx="126">
                  <c:v>6.2999999999999856</c:v>
                </c:pt>
                <c:pt idx="127">
                  <c:v>6.3499999999999854</c:v>
                </c:pt>
                <c:pt idx="128">
                  <c:v>6.3999999999999853</c:v>
                </c:pt>
                <c:pt idx="129">
                  <c:v>6.4499999999999851</c:v>
                </c:pt>
                <c:pt idx="130">
                  <c:v>6.4999999999999849</c:v>
                </c:pt>
                <c:pt idx="131">
                  <c:v>6.5499999999999847</c:v>
                </c:pt>
                <c:pt idx="132">
                  <c:v>6.5999999999999845</c:v>
                </c:pt>
                <c:pt idx="133">
                  <c:v>6.6499999999999844</c:v>
                </c:pt>
                <c:pt idx="134">
                  <c:v>6.6999999999999842</c:v>
                </c:pt>
                <c:pt idx="135">
                  <c:v>6.749999999999984</c:v>
                </c:pt>
                <c:pt idx="136">
                  <c:v>6.7999999999999838</c:v>
                </c:pt>
                <c:pt idx="137">
                  <c:v>6.8499999999999837</c:v>
                </c:pt>
                <c:pt idx="138">
                  <c:v>6.8999999999999835</c:v>
                </c:pt>
                <c:pt idx="139">
                  <c:v>6.9499999999999833</c:v>
                </c:pt>
                <c:pt idx="140">
                  <c:v>6.9999999999999831</c:v>
                </c:pt>
                <c:pt idx="141">
                  <c:v>7.0499999999999829</c:v>
                </c:pt>
                <c:pt idx="142">
                  <c:v>7.0999999999999828</c:v>
                </c:pt>
                <c:pt idx="143">
                  <c:v>7.1499999999999826</c:v>
                </c:pt>
                <c:pt idx="144">
                  <c:v>7.1999999999999824</c:v>
                </c:pt>
                <c:pt idx="145">
                  <c:v>7.2499999999999822</c:v>
                </c:pt>
                <c:pt idx="146">
                  <c:v>7.2999999999999821</c:v>
                </c:pt>
                <c:pt idx="147">
                  <c:v>7.3499999999999819</c:v>
                </c:pt>
                <c:pt idx="148">
                  <c:v>7.3999999999999817</c:v>
                </c:pt>
                <c:pt idx="149">
                  <c:v>7.4499999999999815</c:v>
                </c:pt>
                <c:pt idx="150">
                  <c:v>7.4999999999999813</c:v>
                </c:pt>
                <c:pt idx="151">
                  <c:v>7.5499999999999812</c:v>
                </c:pt>
                <c:pt idx="152">
                  <c:v>7.599999999999981</c:v>
                </c:pt>
                <c:pt idx="153">
                  <c:v>7.6499999999999808</c:v>
                </c:pt>
                <c:pt idx="154">
                  <c:v>7.6999999999999806</c:v>
                </c:pt>
                <c:pt idx="155">
                  <c:v>7.7499999999999805</c:v>
                </c:pt>
                <c:pt idx="156">
                  <c:v>7.7999999999999803</c:v>
                </c:pt>
                <c:pt idx="157">
                  <c:v>7.8499999999999801</c:v>
                </c:pt>
                <c:pt idx="158">
                  <c:v>7.8999999999999799</c:v>
                </c:pt>
                <c:pt idx="159">
                  <c:v>7.9499999999999797</c:v>
                </c:pt>
                <c:pt idx="160">
                  <c:v>7.9999999999999796</c:v>
                </c:pt>
                <c:pt idx="161">
                  <c:v>8.0499999999999794</c:v>
                </c:pt>
                <c:pt idx="162">
                  <c:v>8.0999999999999801</c:v>
                </c:pt>
                <c:pt idx="163">
                  <c:v>8.1499999999999808</c:v>
                </c:pt>
                <c:pt idx="164">
                  <c:v>8.1999999999999815</c:v>
                </c:pt>
                <c:pt idx="165">
                  <c:v>8.2499999999999822</c:v>
                </c:pt>
                <c:pt idx="166">
                  <c:v>8.2999999999999829</c:v>
                </c:pt>
                <c:pt idx="167">
                  <c:v>8.3499999999999837</c:v>
                </c:pt>
                <c:pt idx="168">
                  <c:v>8.3999999999999844</c:v>
                </c:pt>
                <c:pt idx="169">
                  <c:v>8.4499999999999851</c:v>
                </c:pt>
                <c:pt idx="170">
                  <c:v>8.4999999999999858</c:v>
                </c:pt>
                <c:pt idx="171">
                  <c:v>8.5499999999999865</c:v>
                </c:pt>
                <c:pt idx="172">
                  <c:v>8.5999999999999872</c:v>
                </c:pt>
                <c:pt idx="173">
                  <c:v>8.6499999999999879</c:v>
                </c:pt>
                <c:pt idx="174">
                  <c:v>8.6999999999999886</c:v>
                </c:pt>
                <c:pt idx="175">
                  <c:v>8.7499999999999893</c:v>
                </c:pt>
                <c:pt idx="176">
                  <c:v>8.7999999999999901</c:v>
                </c:pt>
                <c:pt idx="177">
                  <c:v>8.8499999999999908</c:v>
                </c:pt>
                <c:pt idx="178">
                  <c:v>8.8999999999999915</c:v>
                </c:pt>
                <c:pt idx="179">
                  <c:v>8.9499999999999922</c:v>
                </c:pt>
                <c:pt idx="180">
                  <c:v>8.9999999999999929</c:v>
                </c:pt>
                <c:pt idx="181">
                  <c:v>9.0499999999999936</c:v>
                </c:pt>
                <c:pt idx="182">
                  <c:v>9.0999999999999943</c:v>
                </c:pt>
                <c:pt idx="183">
                  <c:v>9.149999999999995</c:v>
                </c:pt>
                <c:pt idx="184">
                  <c:v>9.1999999999999957</c:v>
                </c:pt>
                <c:pt idx="185">
                  <c:v>9.2499999999999964</c:v>
                </c:pt>
                <c:pt idx="186">
                  <c:v>9.2999999999999972</c:v>
                </c:pt>
                <c:pt idx="187">
                  <c:v>9.3499999999999979</c:v>
                </c:pt>
                <c:pt idx="188">
                  <c:v>9.3999999999999986</c:v>
                </c:pt>
                <c:pt idx="189">
                  <c:v>9.4499999999999993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9.6000000000000014</c:v>
                </c:pt>
                <c:pt idx="193">
                  <c:v>9.6500000000000021</c:v>
                </c:pt>
                <c:pt idx="194">
                  <c:v>9.7000000000000028</c:v>
                </c:pt>
                <c:pt idx="195">
                  <c:v>9.7500000000000036</c:v>
                </c:pt>
                <c:pt idx="196">
                  <c:v>9.8000000000000043</c:v>
                </c:pt>
                <c:pt idx="197">
                  <c:v>9.850000000000005</c:v>
                </c:pt>
                <c:pt idx="198">
                  <c:v>9.9000000000000057</c:v>
                </c:pt>
                <c:pt idx="199">
                  <c:v>9.9500000000000064</c:v>
                </c:pt>
                <c:pt idx="200">
                  <c:v>10.000000000000007</c:v>
                </c:pt>
              </c:numCache>
            </c:numRef>
          </c:xVal>
          <c:yVal>
            <c:numRef>
              <c:f>List1!$F$2:$F$202</c:f>
              <c:numCache>
                <c:formatCode>0.00\ %</c:formatCode>
                <c:ptCount val="201"/>
                <c:pt idx="0">
                  <c:v>0.9965762218608234</c:v>
                </c:pt>
                <c:pt idx="1">
                  <c:v>0.99279643100125292</c:v>
                </c:pt>
                <c:pt idx="2">
                  <c:v>0.989001865073173</c:v>
                </c:pt>
                <c:pt idx="3">
                  <c:v>0.98605789173991376</c:v>
                </c:pt>
                <c:pt idx="4">
                  <c:v>0.98153189559105014</c:v>
                </c:pt>
                <c:pt idx="5">
                  <c:v>0.97716020533810577</c:v>
                </c:pt>
                <c:pt idx="6">
                  <c:v>0.97206488106321498</c:v>
                </c:pt>
                <c:pt idx="7">
                  <c:v>0.96888415612972334</c:v>
                </c:pt>
                <c:pt idx="8">
                  <c:v>0.96408726015181878</c:v>
                </c:pt>
                <c:pt idx="9">
                  <c:v>0.96141072694762164</c:v>
                </c:pt>
                <c:pt idx="10">
                  <c:v>0.95836289806965247</c:v>
                </c:pt>
                <c:pt idx="11">
                  <c:v>0.95438966076492582</c:v>
                </c:pt>
                <c:pt idx="12">
                  <c:v>0.95020493820318852</c:v>
                </c:pt>
                <c:pt idx="13">
                  <c:v>0.94691513460871701</c:v>
                </c:pt>
                <c:pt idx="14">
                  <c:v>0.94526561632526052</c:v>
                </c:pt>
                <c:pt idx="15">
                  <c:v>0.94122405699008305</c:v>
                </c:pt>
                <c:pt idx="16">
                  <c:v>0.93772199940018552</c:v>
                </c:pt>
                <c:pt idx="17">
                  <c:v>0.93383602762171414</c:v>
                </c:pt>
                <c:pt idx="18">
                  <c:v>0.9308649843841027</c:v>
                </c:pt>
                <c:pt idx="19">
                  <c:v>0.92732451101741309</c:v>
                </c:pt>
                <c:pt idx="20">
                  <c:v>0.92414650140400789</c:v>
                </c:pt>
                <c:pt idx="21">
                  <c:v>0.92170514710239193</c:v>
                </c:pt>
                <c:pt idx="22">
                  <c:v>0.91735970928680211</c:v>
                </c:pt>
                <c:pt idx="23">
                  <c:v>0.9124164238067074</c:v>
                </c:pt>
                <c:pt idx="24">
                  <c:v>0.90935526574822401</c:v>
                </c:pt>
                <c:pt idx="25">
                  <c:v>0.90704652499100857</c:v>
                </c:pt>
                <c:pt idx="26">
                  <c:v>0.90414799540539603</c:v>
                </c:pt>
                <c:pt idx="27">
                  <c:v>0.89832480093090872</c:v>
                </c:pt>
                <c:pt idx="28">
                  <c:v>0.89578716025031291</c:v>
                </c:pt>
                <c:pt idx="29">
                  <c:v>0.89088357386838646</c:v>
                </c:pt>
                <c:pt idx="30">
                  <c:v>0.88832016385061552</c:v>
                </c:pt>
                <c:pt idx="31">
                  <c:v>0.88435179144118681</c:v>
                </c:pt>
                <c:pt idx="32">
                  <c:v>0.88215588405837575</c:v>
                </c:pt>
                <c:pt idx="33">
                  <c:v>0.8791451131230229</c:v>
                </c:pt>
                <c:pt idx="34">
                  <c:v>0.87511048662865387</c:v>
                </c:pt>
                <c:pt idx="35">
                  <c:v>0.87227053604617788</c:v>
                </c:pt>
                <c:pt idx="36">
                  <c:v>0.86961739683967332</c:v>
                </c:pt>
                <c:pt idx="37">
                  <c:v>0.86715360064983127</c:v>
                </c:pt>
                <c:pt idx="38">
                  <c:v>0.86384937164044873</c:v>
                </c:pt>
                <c:pt idx="39">
                  <c:v>0.85969375229401246</c:v>
                </c:pt>
                <c:pt idx="40">
                  <c:v>0.8567710440540619</c:v>
                </c:pt>
                <c:pt idx="41">
                  <c:v>0.8544591388695667</c:v>
                </c:pt>
                <c:pt idx="42">
                  <c:v>0.85127876986633011</c:v>
                </c:pt>
                <c:pt idx="43">
                  <c:v>0.84615187137780012</c:v>
                </c:pt>
                <c:pt idx="44">
                  <c:v>0.8407719637520511</c:v>
                </c:pt>
                <c:pt idx="45">
                  <c:v>0.83708959266257921</c:v>
                </c:pt>
                <c:pt idx="46">
                  <c:v>0.83316828812961197</c:v>
                </c:pt>
                <c:pt idx="47">
                  <c:v>0.82944585425360584</c:v>
                </c:pt>
                <c:pt idx="48">
                  <c:v>0.82394919517969201</c:v>
                </c:pt>
                <c:pt idx="49">
                  <c:v>0.81975494609505328</c:v>
                </c:pt>
                <c:pt idx="50">
                  <c:v>0.81709196305413812</c:v>
                </c:pt>
                <c:pt idx="51">
                  <c:v>0.81441224084680008</c:v>
                </c:pt>
                <c:pt idx="52">
                  <c:v>0.81171476723648772</c:v>
                </c:pt>
                <c:pt idx="53">
                  <c:v>0.80990668756562822</c:v>
                </c:pt>
                <c:pt idx="54">
                  <c:v>0.80740416690180183</c:v>
                </c:pt>
                <c:pt idx="55">
                  <c:v>0.80350753926877683</c:v>
                </c:pt>
                <c:pt idx="56">
                  <c:v>0.80073960745559314</c:v>
                </c:pt>
                <c:pt idx="57">
                  <c:v>0.79795119326828401</c:v>
                </c:pt>
                <c:pt idx="58">
                  <c:v>0.79491004242909091</c:v>
                </c:pt>
                <c:pt idx="59">
                  <c:v>0.79043698132849771</c:v>
                </c:pt>
                <c:pt idx="60">
                  <c:v>0.7866470527395687</c:v>
                </c:pt>
                <c:pt idx="61">
                  <c:v>0.78307192600389419</c:v>
                </c:pt>
                <c:pt idx="62">
                  <c:v>0.77995211753375915</c:v>
                </c:pt>
                <c:pt idx="63">
                  <c:v>0.77536274304223196</c:v>
                </c:pt>
                <c:pt idx="64">
                  <c:v>0.77292870523641743</c:v>
                </c:pt>
                <c:pt idx="65">
                  <c:v>0.77072033750717051</c:v>
                </c:pt>
                <c:pt idx="66">
                  <c:v>0.76800131130044214</c:v>
                </c:pt>
                <c:pt idx="67">
                  <c:v>0.76401686869966168</c:v>
                </c:pt>
                <c:pt idx="68">
                  <c:v>0.76200992896904363</c:v>
                </c:pt>
                <c:pt idx="69">
                  <c:v>0.7584745059348873</c:v>
                </c:pt>
                <c:pt idx="70">
                  <c:v>0.75415198947464823</c:v>
                </c:pt>
                <c:pt idx="71">
                  <c:v>0.75107381808903739</c:v>
                </c:pt>
                <c:pt idx="72">
                  <c:v>0.74718425921752507</c:v>
                </c:pt>
                <c:pt idx="73">
                  <c:v>0.7429998181438533</c:v>
                </c:pt>
                <c:pt idx="74">
                  <c:v>0.73878720400838149</c:v>
                </c:pt>
                <c:pt idx="75">
                  <c:v>0.73454206295464319</c:v>
                </c:pt>
                <c:pt idx="76">
                  <c:v>0.73133503921243626</c:v>
                </c:pt>
                <c:pt idx="77">
                  <c:v>0.72756179780872365</c:v>
                </c:pt>
                <c:pt idx="78">
                  <c:v>0.72511346870785298</c:v>
                </c:pt>
                <c:pt idx="79">
                  <c:v>0.72072466012100767</c:v>
                </c:pt>
                <c:pt idx="80">
                  <c:v>0.71630134038110116</c:v>
                </c:pt>
                <c:pt idx="81">
                  <c:v>0.71295869364395426</c:v>
                </c:pt>
                <c:pt idx="82">
                  <c:v>0.71014900421087457</c:v>
                </c:pt>
                <c:pt idx="83">
                  <c:v>0.70731237946867009</c:v>
                </c:pt>
                <c:pt idx="84">
                  <c:v>0.70416176753339765</c:v>
                </c:pt>
                <c:pt idx="85">
                  <c:v>0.70069085309084234</c:v>
                </c:pt>
                <c:pt idx="86">
                  <c:v>0.69718447684518348</c:v>
                </c:pt>
                <c:pt idx="87">
                  <c:v>0.6951169948125987</c:v>
                </c:pt>
                <c:pt idx="88">
                  <c:v>0.69094748413248885</c:v>
                </c:pt>
                <c:pt idx="89">
                  <c:v>0.68705482225005232</c:v>
                </c:pt>
                <c:pt idx="90">
                  <c:v>0.68464251653225527</c:v>
                </c:pt>
                <c:pt idx="91">
                  <c:v>0.68099108977741662</c:v>
                </c:pt>
                <c:pt idx="92">
                  <c:v>0.67730341239595049</c:v>
                </c:pt>
                <c:pt idx="93">
                  <c:v>0.67296470373727124</c:v>
                </c:pt>
                <c:pt idx="94">
                  <c:v>0.6717138399756778</c:v>
                </c:pt>
                <c:pt idx="95">
                  <c:v>0.66728217467894857</c:v>
                </c:pt>
                <c:pt idx="96">
                  <c:v>0.66504189879273634</c:v>
                </c:pt>
                <c:pt idx="97">
                  <c:v>0.66018875917615105</c:v>
                </c:pt>
                <c:pt idx="98">
                  <c:v>0.65692211514262233</c:v>
                </c:pt>
                <c:pt idx="99">
                  <c:v>0.6549473993656405</c:v>
                </c:pt>
                <c:pt idx="100">
                  <c:v>0.65030473425621316</c:v>
                </c:pt>
                <c:pt idx="101">
                  <c:v>0.64862912298526187</c:v>
                </c:pt>
                <c:pt idx="102">
                  <c:v>0.64490039533810328</c:v>
                </c:pt>
                <c:pt idx="103">
                  <c:v>0.64284929416024561</c:v>
                </c:pt>
                <c:pt idx="104">
                  <c:v>0.63733423319157867</c:v>
                </c:pt>
                <c:pt idx="105">
                  <c:v>0.6352440416643037</c:v>
                </c:pt>
                <c:pt idx="106">
                  <c:v>0.63242933530411849</c:v>
                </c:pt>
                <c:pt idx="107">
                  <c:v>0.6285243548447611</c:v>
                </c:pt>
                <c:pt idx="108">
                  <c:v>0.62421447355439696</c:v>
                </c:pt>
                <c:pt idx="109">
                  <c:v>0.62094443265684773</c:v>
                </c:pt>
                <c:pt idx="110">
                  <c:v>0.61984085842819225</c:v>
                </c:pt>
                <c:pt idx="111">
                  <c:v>0.61499835172172201</c:v>
                </c:pt>
                <c:pt idx="112">
                  <c:v>0.61046519433802382</c:v>
                </c:pt>
                <c:pt idx="113">
                  <c:v>0.60816733287878411</c:v>
                </c:pt>
                <c:pt idx="114">
                  <c:v>0.60313475787724102</c:v>
                </c:pt>
                <c:pt idx="115">
                  <c:v>0.60038699132654749</c:v>
                </c:pt>
                <c:pt idx="116">
                  <c:v>0.59680615440014662</c:v>
                </c:pt>
                <c:pt idx="117">
                  <c:v>0.59358887054893295</c:v>
                </c:pt>
                <c:pt idx="118">
                  <c:v>0.59033186714400054</c:v>
                </c:pt>
                <c:pt idx="119">
                  <c:v>0.58785754566103576</c:v>
                </c:pt>
                <c:pt idx="120">
                  <c:v>0.58494013848653925</c:v>
                </c:pt>
                <c:pt idx="121">
                  <c:v>0.58283754992260495</c:v>
                </c:pt>
                <c:pt idx="122">
                  <c:v>0.5798649722545115</c:v>
                </c:pt>
                <c:pt idx="123">
                  <c:v>0.5768515685382668</c:v>
                </c:pt>
                <c:pt idx="124">
                  <c:v>0.57378670251946762</c:v>
                </c:pt>
                <c:pt idx="125">
                  <c:v>0.5697648331092845</c:v>
                </c:pt>
                <c:pt idx="126">
                  <c:v>0.5656707145480202</c:v>
                </c:pt>
                <c:pt idx="127">
                  <c:v>0.5633731080713833</c:v>
                </c:pt>
                <c:pt idx="128">
                  <c:v>0.55826209430743667</c:v>
                </c:pt>
                <c:pt idx="129">
                  <c:v>0.55449164538007534</c:v>
                </c:pt>
                <c:pt idx="130">
                  <c:v>0.55019326053216777</c:v>
                </c:pt>
                <c:pt idx="131">
                  <c:v>0.54825936506456785</c:v>
                </c:pt>
                <c:pt idx="132">
                  <c:v>0.54384582813649884</c:v>
                </c:pt>
                <c:pt idx="133">
                  <c:v>0.54136364726869191</c:v>
                </c:pt>
                <c:pt idx="134">
                  <c:v>0.53835467840939388</c:v>
                </c:pt>
                <c:pt idx="135">
                  <c:v>0.53479614890149418</c:v>
                </c:pt>
                <c:pt idx="136">
                  <c:v>0.53325123946798003</c:v>
                </c:pt>
                <c:pt idx="137">
                  <c:v>0.53220871505064282</c:v>
                </c:pt>
                <c:pt idx="138">
                  <c:v>0.53061765760654522</c:v>
                </c:pt>
                <c:pt idx="139">
                  <c:v>0.52630149974090989</c:v>
                </c:pt>
                <c:pt idx="140">
                  <c:v>0.52411540836088533</c:v>
                </c:pt>
                <c:pt idx="141">
                  <c:v>0.52189575602267091</c:v>
                </c:pt>
                <c:pt idx="142">
                  <c:v>0.51680960355466432</c:v>
                </c:pt>
                <c:pt idx="143">
                  <c:v>0.51508114334210686</c:v>
                </c:pt>
                <c:pt idx="144">
                  <c:v>0.5121378225230091</c:v>
                </c:pt>
                <c:pt idx="145">
                  <c:v>0.50913760094993932</c:v>
                </c:pt>
                <c:pt idx="146">
                  <c:v>0.50671024647580376</c:v>
                </c:pt>
                <c:pt idx="147">
                  <c:v>0.50179072951972803</c:v>
                </c:pt>
                <c:pt idx="148">
                  <c:v>0.49741373873264005</c:v>
                </c:pt>
                <c:pt idx="149">
                  <c:v>0.49551400452996924</c:v>
                </c:pt>
                <c:pt idx="150">
                  <c:v>0.49294657445468443</c:v>
                </c:pt>
                <c:pt idx="151">
                  <c:v>0.48637833229006505</c:v>
                </c:pt>
                <c:pt idx="152">
                  <c:v>0.48503844707714477</c:v>
                </c:pt>
                <c:pt idx="153">
                  <c:v>0.48300899750778437</c:v>
                </c:pt>
                <c:pt idx="154">
                  <c:v>0.48094925764634394</c:v>
                </c:pt>
                <c:pt idx="155">
                  <c:v>0.47815100742003791</c:v>
                </c:pt>
                <c:pt idx="156">
                  <c:v>0.47743894337324705</c:v>
                </c:pt>
                <c:pt idx="157">
                  <c:v>0.47383018340821875</c:v>
                </c:pt>
                <c:pt idx="158">
                  <c:v>0.4716297336400691</c:v>
                </c:pt>
                <c:pt idx="159">
                  <c:v>0.46862572259777568</c:v>
                </c:pt>
                <c:pt idx="160">
                  <c:v>0.46633415427211417</c:v>
                </c:pt>
                <c:pt idx="161">
                  <c:v>0.46322784849844484</c:v>
                </c:pt>
                <c:pt idx="162">
                  <c:v>0.46085434970169792</c:v>
                </c:pt>
                <c:pt idx="163">
                  <c:v>0.4527549762447261</c:v>
                </c:pt>
                <c:pt idx="164">
                  <c:v>0.45192270606780566</c:v>
                </c:pt>
                <c:pt idx="165">
                  <c:v>0.44936947044030395</c:v>
                </c:pt>
                <c:pt idx="166">
                  <c:v>0.44501511510658009</c:v>
                </c:pt>
                <c:pt idx="167">
                  <c:v>0.44234502441594059</c:v>
                </c:pt>
                <c:pt idx="168">
                  <c:v>0.43779414967915109</c:v>
                </c:pt>
                <c:pt idx="169">
                  <c:v>0.43409187357192786</c:v>
                </c:pt>
                <c:pt idx="170">
                  <c:v>0.43126698068534264</c:v>
                </c:pt>
                <c:pt idx="171">
                  <c:v>0.43030754357592033</c:v>
                </c:pt>
                <c:pt idx="172">
                  <c:v>0.43030754357592033</c:v>
                </c:pt>
                <c:pt idx="173">
                  <c:v>0.42729136920506106</c:v>
                </c:pt>
                <c:pt idx="174">
                  <c:v>0.4221370704209228</c:v>
                </c:pt>
                <c:pt idx="175">
                  <c:v>0.42002374341005461</c:v>
                </c:pt>
                <c:pt idx="176">
                  <c:v>0.42002374341005461</c:v>
                </c:pt>
                <c:pt idx="177">
                  <c:v>0.42002374341005461</c:v>
                </c:pt>
                <c:pt idx="178">
                  <c:v>0.41886665320782301</c:v>
                </c:pt>
                <c:pt idx="179">
                  <c:v>0.41886665320782301</c:v>
                </c:pt>
                <c:pt idx="180">
                  <c:v>0.41763287808791777</c:v>
                </c:pt>
                <c:pt idx="181">
                  <c:v>0.41251639566111331</c:v>
                </c:pt>
                <c:pt idx="182">
                  <c:v>0.41120473780527511</c:v>
                </c:pt>
                <c:pt idx="183">
                  <c:v>0.40850831329507659</c:v>
                </c:pt>
                <c:pt idx="184">
                  <c:v>0.40708988165169091</c:v>
                </c:pt>
                <c:pt idx="185">
                  <c:v>0.40708988165169091</c:v>
                </c:pt>
                <c:pt idx="186">
                  <c:v>0.40398232530320471</c:v>
                </c:pt>
                <c:pt idx="187">
                  <c:v>0.40236639600199192</c:v>
                </c:pt>
                <c:pt idx="188">
                  <c:v>0.40236639600199192</c:v>
                </c:pt>
                <c:pt idx="189">
                  <c:v>0.40067932515921628</c:v>
                </c:pt>
                <c:pt idx="190">
                  <c:v>0.39894852893822613</c:v>
                </c:pt>
                <c:pt idx="191">
                  <c:v>0.39715550184187459</c:v>
                </c:pt>
                <c:pt idx="192">
                  <c:v>0.39345242023961935</c:v>
                </c:pt>
                <c:pt idx="193">
                  <c:v>0.38969631121585213</c:v>
                </c:pt>
                <c:pt idx="194">
                  <c:v>0.38969631121585213</c:v>
                </c:pt>
                <c:pt idx="195">
                  <c:v>0.38765066128820985</c:v>
                </c:pt>
                <c:pt idx="196">
                  <c:v>0.38765066128820985</c:v>
                </c:pt>
                <c:pt idx="197">
                  <c:v>0.38765066128820985</c:v>
                </c:pt>
                <c:pt idx="198">
                  <c:v>0.38522784465515852</c:v>
                </c:pt>
                <c:pt idx="199">
                  <c:v>0.38269345094032198</c:v>
                </c:pt>
                <c:pt idx="200">
                  <c:v>0.38003585753101421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0FBF-419F-97C9-BF741FC46859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70–74</c:v>
                </c:pt>
              </c:strCache>
            </c:strRef>
          </c:tx>
          <c:spPr>
            <a:ln w="19050" cap="rnd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xVal>
            <c:numRef>
              <c:f>List1!$A$2:$A$202</c:f>
              <c:numCache>
                <c:formatCode>General</c:formatCode>
                <c:ptCount val="20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  <c:pt idx="21">
                  <c:v>1.0500000000000003</c:v>
                </c:pt>
                <c:pt idx="22">
                  <c:v>1.1000000000000003</c:v>
                </c:pt>
                <c:pt idx="23">
                  <c:v>1.1500000000000004</c:v>
                </c:pt>
                <c:pt idx="24">
                  <c:v>1.2000000000000004</c:v>
                </c:pt>
                <c:pt idx="25">
                  <c:v>1.2500000000000004</c:v>
                </c:pt>
                <c:pt idx="26">
                  <c:v>1.3000000000000005</c:v>
                </c:pt>
                <c:pt idx="27">
                  <c:v>1.3500000000000005</c:v>
                </c:pt>
                <c:pt idx="28">
                  <c:v>1.4000000000000006</c:v>
                </c:pt>
                <c:pt idx="29">
                  <c:v>1.4500000000000006</c:v>
                </c:pt>
                <c:pt idx="30">
                  <c:v>1.5000000000000007</c:v>
                </c:pt>
                <c:pt idx="31">
                  <c:v>1.5500000000000007</c:v>
                </c:pt>
                <c:pt idx="32">
                  <c:v>1.6000000000000008</c:v>
                </c:pt>
                <c:pt idx="33">
                  <c:v>1.6500000000000008</c:v>
                </c:pt>
                <c:pt idx="34">
                  <c:v>1.7000000000000008</c:v>
                </c:pt>
                <c:pt idx="35">
                  <c:v>1.7500000000000009</c:v>
                </c:pt>
                <c:pt idx="36">
                  <c:v>1.8000000000000009</c:v>
                </c:pt>
                <c:pt idx="37">
                  <c:v>1.850000000000001</c:v>
                </c:pt>
                <c:pt idx="38">
                  <c:v>1.900000000000001</c:v>
                </c:pt>
                <c:pt idx="39">
                  <c:v>1.9500000000000011</c:v>
                </c:pt>
                <c:pt idx="40">
                  <c:v>2.0000000000000009</c:v>
                </c:pt>
                <c:pt idx="41">
                  <c:v>2.0500000000000007</c:v>
                </c:pt>
                <c:pt idx="42">
                  <c:v>2.1000000000000005</c:v>
                </c:pt>
                <c:pt idx="43">
                  <c:v>2.1500000000000004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2.3999999999999995</c:v>
                </c:pt>
                <c:pt idx="49">
                  <c:v>2.4499999999999993</c:v>
                </c:pt>
                <c:pt idx="50">
                  <c:v>2.4999999999999991</c:v>
                </c:pt>
                <c:pt idx="51">
                  <c:v>2.5499999999999989</c:v>
                </c:pt>
                <c:pt idx="52">
                  <c:v>2.5999999999999988</c:v>
                </c:pt>
                <c:pt idx="53">
                  <c:v>2.6499999999999986</c:v>
                </c:pt>
                <c:pt idx="54">
                  <c:v>2.6999999999999984</c:v>
                </c:pt>
                <c:pt idx="55">
                  <c:v>2.7499999999999982</c:v>
                </c:pt>
                <c:pt idx="56">
                  <c:v>2.799999999999998</c:v>
                </c:pt>
                <c:pt idx="57">
                  <c:v>2.8499999999999979</c:v>
                </c:pt>
                <c:pt idx="58">
                  <c:v>2.8999999999999977</c:v>
                </c:pt>
                <c:pt idx="59">
                  <c:v>2.9499999999999975</c:v>
                </c:pt>
                <c:pt idx="60">
                  <c:v>2.9999999999999973</c:v>
                </c:pt>
                <c:pt idx="61">
                  <c:v>3.0499999999999972</c:v>
                </c:pt>
                <c:pt idx="62">
                  <c:v>3.099999999999997</c:v>
                </c:pt>
                <c:pt idx="63">
                  <c:v>3.1499999999999968</c:v>
                </c:pt>
                <c:pt idx="64">
                  <c:v>3.1999999999999966</c:v>
                </c:pt>
                <c:pt idx="65">
                  <c:v>3.2499999999999964</c:v>
                </c:pt>
                <c:pt idx="66">
                  <c:v>3.2999999999999963</c:v>
                </c:pt>
                <c:pt idx="67">
                  <c:v>3.3499999999999961</c:v>
                </c:pt>
                <c:pt idx="68">
                  <c:v>3.3999999999999959</c:v>
                </c:pt>
                <c:pt idx="69">
                  <c:v>3.4499999999999957</c:v>
                </c:pt>
                <c:pt idx="70">
                  <c:v>3.4999999999999956</c:v>
                </c:pt>
                <c:pt idx="71">
                  <c:v>3.5499999999999954</c:v>
                </c:pt>
                <c:pt idx="72">
                  <c:v>3.5999999999999952</c:v>
                </c:pt>
                <c:pt idx="73">
                  <c:v>3.649999999999995</c:v>
                </c:pt>
                <c:pt idx="74">
                  <c:v>3.6999999999999948</c:v>
                </c:pt>
                <c:pt idx="75">
                  <c:v>3.7499999999999947</c:v>
                </c:pt>
                <c:pt idx="76">
                  <c:v>3.7999999999999945</c:v>
                </c:pt>
                <c:pt idx="77">
                  <c:v>3.8499999999999943</c:v>
                </c:pt>
                <c:pt idx="78">
                  <c:v>3.8999999999999941</c:v>
                </c:pt>
                <c:pt idx="79">
                  <c:v>3.949999999999994</c:v>
                </c:pt>
                <c:pt idx="80">
                  <c:v>3.9999999999999938</c:v>
                </c:pt>
                <c:pt idx="81">
                  <c:v>4.0499999999999936</c:v>
                </c:pt>
                <c:pt idx="82">
                  <c:v>4.0999999999999934</c:v>
                </c:pt>
                <c:pt idx="83">
                  <c:v>4.1499999999999932</c:v>
                </c:pt>
                <c:pt idx="84">
                  <c:v>4.1999999999999931</c:v>
                </c:pt>
                <c:pt idx="85">
                  <c:v>4.2499999999999929</c:v>
                </c:pt>
                <c:pt idx="86">
                  <c:v>4.2999999999999927</c:v>
                </c:pt>
                <c:pt idx="87">
                  <c:v>4.3499999999999925</c:v>
                </c:pt>
                <c:pt idx="88">
                  <c:v>4.3999999999999924</c:v>
                </c:pt>
                <c:pt idx="89">
                  <c:v>4.4499999999999922</c:v>
                </c:pt>
                <c:pt idx="90">
                  <c:v>4.499999999999992</c:v>
                </c:pt>
                <c:pt idx="91">
                  <c:v>4.5499999999999918</c:v>
                </c:pt>
                <c:pt idx="92">
                  <c:v>4.5999999999999917</c:v>
                </c:pt>
                <c:pt idx="93">
                  <c:v>4.6499999999999915</c:v>
                </c:pt>
                <c:pt idx="94">
                  <c:v>4.6999999999999913</c:v>
                </c:pt>
                <c:pt idx="95">
                  <c:v>4.7499999999999911</c:v>
                </c:pt>
                <c:pt idx="96">
                  <c:v>4.7999999999999909</c:v>
                </c:pt>
                <c:pt idx="97">
                  <c:v>4.8499999999999908</c:v>
                </c:pt>
                <c:pt idx="98">
                  <c:v>4.8999999999999906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5.2499999999999893</c:v>
                </c:pt>
                <c:pt idx="106">
                  <c:v>5.2999999999999892</c:v>
                </c:pt>
                <c:pt idx="107">
                  <c:v>5.349999999999989</c:v>
                </c:pt>
                <c:pt idx="108">
                  <c:v>5.3999999999999888</c:v>
                </c:pt>
                <c:pt idx="109">
                  <c:v>5.4499999999999886</c:v>
                </c:pt>
                <c:pt idx="110">
                  <c:v>5.4999999999999885</c:v>
                </c:pt>
                <c:pt idx="111">
                  <c:v>5.5499999999999883</c:v>
                </c:pt>
                <c:pt idx="112">
                  <c:v>5.5999999999999881</c:v>
                </c:pt>
                <c:pt idx="113">
                  <c:v>5.6499999999999879</c:v>
                </c:pt>
                <c:pt idx="114">
                  <c:v>5.6999999999999877</c:v>
                </c:pt>
                <c:pt idx="115">
                  <c:v>5.7499999999999876</c:v>
                </c:pt>
                <c:pt idx="116">
                  <c:v>5.7999999999999874</c:v>
                </c:pt>
                <c:pt idx="117">
                  <c:v>5.8499999999999872</c:v>
                </c:pt>
                <c:pt idx="118">
                  <c:v>5.899999999999987</c:v>
                </c:pt>
                <c:pt idx="119">
                  <c:v>5.9499999999999869</c:v>
                </c:pt>
                <c:pt idx="120">
                  <c:v>5.9999999999999867</c:v>
                </c:pt>
                <c:pt idx="121">
                  <c:v>6.0499999999999865</c:v>
                </c:pt>
                <c:pt idx="122">
                  <c:v>6.0999999999999863</c:v>
                </c:pt>
                <c:pt idx="123">
                  <c:v>6.1499999999999861</c:v>
                </c:pt>
                <c:pt idx="124">
                  <c:v>6.199999999999986</c:v>
                </c:pt>
                <c:pt idx="125">
                  <c:v>6.2499999999999858</c:v>
                </c:pt>
                <c:pt idx="126">
                  <c:v>6.2999999999999856</c:v>
                </c:pt>
                <c:pt idx="127">
                  <c:v>6.3499999999999854</c:v>
                </c:pt>
                <c:pt idx="128">
                  <c:v>6.3999999999999853</c:v>
                </c:pt>
                <c:pt idx="129">
                  <c:v>6.4499999999999851</c:v>
                </c:pt>
                <c:pt idx="130">
                  <c:v>6.4999999999999849</c:v>
                </c:pt>
                <c:pt idx="131">
                  <c:v>6.5499999999999847</c:v>
                </c:pt>
                <c:pt idx="132">
                  <c:v>6.5999999999999845</c:v>
                </c:pt>
                <c:pt idx="133">
                  <c:v>6.6499999999999844</c:v>
                </c:pt>
                <c:pt idx="134">
                  <c:v>6.6999999999999842</c:v>
                </c:pt>
                <c:pt idx="135">
                  <c:v>6.749999999999984</c:v>
                </c:pt>
                <c:pt idx="136">
                  <c:v>6.7999999999999838</c:v>
                </c:pt>
                <c:pt idx="137">
                  <c:v>6.8499999999999837</c:v>
                </c:pt>
                <c:pt idx="138">
                  <c:v>6.8999999999999835</c:v>
                </c:pt>
                <c:pt idx="139">
                  <c:v>6.9499999999999833</c:v>
                </c:pt>
                <c:pt idx="140">
                  <c:v>6.9999999999999831</c:v>
                </c:pt>
                <c:pt idx="141">
                  <c:v>7.0499999999999829</c:v>
                </c:pt>
                <c:pt idx="142">
                  <c:v>7.0999999999999828</c:v>
                </c:pt>
                <c:pt idx="143">
                  <c:v>7.1499999999999826</c:v>
                </c:pt>
                <c:pt idx="144">
                  <c:v>7.1999999999999824</c:v>
                </c:pt>
                <c:pt idx="145">
                  <c:v>7.2499999999999822</c:v>
                </c:pt>
                <c:pt idx="146">
                  <c:v>7.2999999999999821</c:v>
                </c:pt>
                <c:pt idx="147">
                  <c:v>7.3499999999999819</c:v>
                </c:pt>
                <c:pt idx="148">
                  <c:v>7.3999999999999817</c:v>
                </c:pt>
                <c:pt idx="149">
                  <c:v>7.4499999999999815</c:v>
                </c:pt>
                <c:pt idx="150">
                  <c:v>7.4999999999999813</c:v>
                </c:pt>
                <c:pt idx="151">
                  <c:v>7.5499999999999812</c:v>
                </c:pt>
                <c:pt idx="152">
                  <c:v>7.599999999999981</c:v>
                </c:pt>
                <c:pt idx="153">
                  <c:v>7.6499999999999808</c:v>
                </c:pt>
                <c:pt idx="154">
                  <c:v>7.6999999999999806</c:v>
                </c:pt>
                <c:pt idx="155">
                  <c:v>7.7499999999999805</c:v>
                </c:pt>
                <c:pt idx="156">
                  <c:v>7.7999999999999803</c:v>
                </c:pt>
                <c:pt idx="157">
                  <c:v>7.8499999999999801</c:v>
                </c:pt>
                <c:pt idx="158">
                  <c:v>7.8999999999999799</c:v>
                </c:pt>
                <c:pt idx="159">
                  <c:v>7.9499999999999797</c:v>
                </c:pt>
                <c:pt idx="160">
                  <c:v>7.9999999999999796</c:v>
                </c:pt>
                <c:pt idx="161">
                  <c:v>8.0499999999999794</c:v>
                </c:pt>
                <c:pt idx="162">
                  <c:v>8.0999999999999801</c:v>
                </c:pt>
                <c:pt idx="163">
                  <c:v>8.1499999999999808</c:v>
                </c:pt>
                <c:pt idx="164">
                  <c:v>8.1999999999999815</c:v>
                </c:pt>
                <c:pt idx="165">
                  <c:v>8.2499999999999822</c:v>
                </c:pt>
                <c:pt idx="166">
                  <c:v>8.2999999999999829</c:v>
                </c:pt>
                <c:pt idx="167">
                  <c:v>8.3499999999999837</c:v>
                </c:pt>
                <c:pt idx="168">
                  <c:v>8.3999999999999844</c:v>
                </c:pt>
                <c:pt idx="169">
                  <c:v>8.4499999999999851</c:v>
                </c:pt>
                <c:pt idx="170">
                  <c:v>8.4999999999999858</c:v>
                </c:pt>
                <c:pt idx="171">
                  <c:v>8.5499999999999865</c:v>
                </c:pt>
                <c:pt idx="172">
                  <c:v>8.5999999999999872</c:v>
                </c:pt>
                <c:pt idx="173">
                  <c:v>8.6499999999999879</c:v>
                </c:pt>
                <c:pt idx="174">
                  <c:v>8.6999999999999886</c:v>
                </c:pt>
                <c:pt idx="175">
                  <c:v>8.7499999999999893</c:v>
                </c:pt>
                <c:pt idx="176">
                  <c:v>8.7999999999999901</c:v>
                </c:pt>
                <c:pt idx="177">
                  <c:v>8.8499999999999908</c:v>
                </c:pt>
                <c:pt idx="178">
                  <c:v>8.8999999999999915</c:v>
                </c:pt>
                <c:pt idx="179">
                  <c:v>8.9499999999999922</c:v>
                </c:pt>
                <c:pt idx="180">
                  <c:v>8.9999999999999929</c:v>
                </c:pt>
                <c:pt idx="181">
                  <c:v>9.0499999999999936</c:v>
                </c:pt>
                <c:pt idx="182">
                  <c:v>9.0999999999999943</c:v>
                </c:pt>
                <c:pt idx="183">
                  <c:v>9.149999999999995</c:v>
                </c:pt>
                <c:pt idx="184">
                  <c:v>9.1999999999999957</c:v>
                </c:pt>
                <c:pt idx="185">
                  <c:v>9.2499999999999964</c:v>
                </c:pt>
                <c:pt idx="186">
                  <c:v>9.2999999999999972</c:v>
                </c:pt>
                <c:pt idx="187">
                  <c:v>9.3499999999999979</c:v>
                </c:pt>
                <c:pt idx="188">
                  <c:v>9.3999999999999986</c:v>
                </c:pt>
                <c:pt idx="189">
                  <c:v>9.4499999999999993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9.6000000000000014</c:v>
                </c:pt>
                <c:pt idx="193">
                  <c:v>9.6500000000000021</c:v>
                </c:pt>
                <c:pt idx="194">
                  <c:v>9.7000000000000028</c:v>
                </c:pt>
                <c:pt idx="195">
                  <c:v>9.7500000000000036</c:v>
                </c:pt>
                <c:pt idx="196">
                  <c:v>9.8000000000000043</c:v>
                </c:pt>
                <c:pt idx="197">
                  <c:v>9.850000000000005</c:v>
                </c:pt>
                <c:pt idx="198">
                  <c:v>9.9000000000000057</c:v>
                </c:pt>
                <c:pt idx="199">
                  <c:v>9.9500000000000064</c:v>
                </c:pt>
                <c:pt idx="200">
                  <c:v>10.000000000000007</c:v>
                </c:pt>
              </c:numCache>
            </c:numRef>
          </c:xVal>
          <c:yVal>
            <c:numRef>
              <c:f>List1!$G$2:$G$202</c:f>
              <c:numCache>
                <c:formatCode>0.00\ %</c:formatCode>
                <c:ptCount val="201"/>
                <c:pt idx="0">
                  <c:v>0.99508426966292129</c:v>
                </c:pt>
                <c:pt idx="1">
                  <c:v>0.99032394448912631</c:v>
                </c:pt>
                <c:pt idx="2">
                  <c:v>0.98607400713235582</c:v>
                </c:pt>
                <c:pt idx="3">
                  <c:v>0.98162983006758042</c:v>
                </c:pt>
                <c:pt idx="4">
                  <c:v>0.97590968902011388</c:v>
                </c:pt>
                <c:pt idx="5">
                  <c:v>0.97123165585003213</c:v>
                </c:pt>
                <c:pt idx="6">
                  <c:v>0.96725268072364456</c:v>
                </c:pt>
                <c:pt idx="7">
                  <c:v>0.96325426678604209</c:v>
                </c:pt>
                <c:pt idx="8">
                  <c:v>0.95868040986872949</c:v>
                </c:pt>
                <c:pt idx="9">
                  <c:v>0.95241512703633413</c:v>
                </c:pt>
                <c:pt idx="10">
                  <c:v>0.94777418011577896</c:v>
                </c:pt>
                <c:pt idx="11">
                  <c:v>0.94290756044894575</c:v>
                </c:pt>
                <c:pt idx="12">
                  <c:v>0.93744415999879205</c:v>
                </c:pt>
                <c:pt idx="13">
                  <c:v>0.93308879878679885</c:v>
                </c:pt>
                <c:pt idx="14">
                  <c:v>0.92985584055193171</c:v>
                </c:pt>
                <c:pt idx="15">
                  <c:v>0.92699357139365568</c:v>
                </c:pt>
                <c:pt idx="16">
                  <c:v>0.92314951760392461</c:v>
                </c:pt>
                <c:pt idx="17">
                  <c:v>0.91772264662073966</c:v>
                </c:pt>
                <c:pt idx="18">
                  <c:v>0.91323261878149753</c:v>
                </c:pt>
                <c:pt idx="19">
                  <c:v>0.90910301391620651</c:v>
                </c:pt>
                <c:pt idx="20">
                  <c:v>0.90297778169899234</c:v>
                </c:pt>
                <c:pt idx="21">
                  <c:v>0.89839969529337638</c:v>
                </c:pt>
                <c:pt idx="22">
                  <c:v>0.89478602054135825</c:v>
                </c:pt>
                <c:pt idx="23">
                  <c:v>0.89134725884830901</c:v>
                </c:pt>
                <c:pt idx="24">
                  <c:v>0.88747006152273256</c:v>
                </c:pt>
                <c:pt idx="25">
                  <c:v>0.88273743657141723</c:v>
                </c:pt>
                <c:pt idx="26">
                  <c:v>0.87983574037230949</c:v>
                </c:pt>
                <c:pt idx="27">
                  <c:v>0.87503929049590201</c:v>
                </c:pt>
                <c:pt idx="28">
                  <c:v>0.87126666600993163</c:v>
                </c:pt>
                <c:pt idx="29">
                  <c:v>0.86726809918524839</c:v>
                </c:pt>
                <c:pt idx="30">
                  <c:v>0.8640909050253317</c:v>
                </c:pt>
                <c:pt idx="31">
                  <c:v>0.86109912249278453</c:v>
                </c:pt>
                <c:pt idx="32">
                  <c:v>0.85700480734579687</c:v>
                </c:pt>
                <c:pt idx="33">
                  <c:v>0.8513659043998294</c:v>
                </c:pt>
                <c:pt idx="34">
                  <c:v>0.84765577356804345</c:v>
                </c:pt>
                <c:pt idx="35">
                  <c:v>0.8445761885596218</c:v>
                </c:pt>
                <c:pt idx="36">
                  <c:v>0.84213264882417838</c:v>
                </c:pt>
                <c:pt idx="37">
                  <c:v>0.83809794355964939</c:v>
                </c:pt>
                <c:pt idx="38">
                  <c:v>0.83471260111898837</c:v>
                </c:pt>
                <c:pt idx="39">
                  <c:v>0.83289430273670051</c:v>
                </c:pt>
                <c:pt idx="40">
                  <c:v>0.83015151139947752</c:v>
                </c:pt>
                <c:pt idx="41">
                  <c:v>0.82508469679251717</c:v>
                </c:pt>
                <c:pt idx="42">
                  <c:v>0.82299175364958244</c:v>
                </c:pt>
                <c:pt idx="43">
                  <c:v>0.81830167384533925</c:v>
                </c:pt>
                <c:pt idx="44">
                  <c:v>0.81522934987133511</c:v>
                </c:pt>
                <c:pt idx="45">
                  <c:v>0.81142985392087152</c:v>
                </c:pt>
                <c:pt idx="46">
                  <c:v>0.808087689179803</c:v>
                </c:pt>
                <c:pt idx="47">
                  <c:v>0.80424422811354945</c:v>
                </c:pt>
                <c:pt idx="48">
                  <c:v>0.80014032540367996</c:v>
                </c:pt>
                <c:pt idx="49">
                  <c:v>0.79674270194124397</c:v>
                </c:pt>
                <c:pt idx="50">
                  <c:v>0.79332425332733736</c:v>
                </c:pt>
                <c:pt idx="51">
                  <c:v>0.78987876254198519</c:v>
                </c:pt>
                <c:pt idx="52">
                  <c:v>0.78640567753080814</c:v>
                </c:pt>
                <c:pt idx="53">
                  <c:v>0.78215888702317671</c:v>
                </c:pt>
                <c:pt idx="54">
                  <c:v>0.77585725241938053</c:v>
                </c:pt>
                <c:pt idx="55">
                  <c:v>0.7733130410653245</c:v>
                </c:pt>
                <c:pt idx="56">
                  <c:v>0.7689541810858449</c:v>
                </c:pt>
                <c:pt idx="57">
                  <c:v>0.76507318757430798</c:v>
                </c:pt>
                <c:pt idx="58">
                  <c:v>0.76272393520714021</c:v>
                </c:pt>
                <c:pt idx="59">
                  <c:v>0.75824816478997714</c:v>
                </c:pt>
                <c:pt idx="60">
                  <c:v>0.75373478285670348</c:v>
                </c:pt>
                <c:pt idx="61">
                  <c:v>0.75025703585505765</c:v>
                </c:pt>
                <c:pt idx="62">
                  <c:v>0.74648080054965738</c:v>
                </c:pt>
                <c:pt idx="63">
                  <c:v>0.7421265559966882</c:v>
                </c:pt>
                <c:pt idx="64">
                  <c:v>0.73663034006632944</c:v>
                </c:pt>
                <c:pt idx="65">
                  <c:v>0.73329779941381446</c:v>
                </c:pt>
                <c:pt idx="66">
                  <c:v>0.72936966886405608</c:v>
                </c:pt>
                <c:pt idx="67">
                  <c:v>0.72427808304301555</c:v>
                </c:pt>
                <c:pt idx="68">
                  <c:v>0.7194353190659335</c:v>
                </c:pt>
                <c:pt idx="69">
                  <c:v>0.71512904221597773</c:v>
                </c:pt>
                <c:pt idx="70">
                  <c:v>0.71019711778690198</c:v>
                </c:pt>
                <c:pt idx="71">
                  <c:v>0.70637648359231076</c:v>
                </c:pt>
                <c:pt idx="72">
                  <c:v>0.70252055485550624</c:v>
                </c:pt>
                <c:pt idx="73">
                  <c:v>0.69833888488612827</c:v>
                </c:pt>
                <c:pt idx="74">
                  <c:v>0.69411384409597887</c:v>
                </c:pt>
                <c:pt idx="75">
                  <c:v>0.68922786895056065</c:v>
                </c:pt>
                <c:pt idx="76">
                  <c:v>0.68522162602797743</c:v>
                </c:pt>
                <c:pt idx="77">
                  <c:v>0.67931454304497763</c:v>
                </c:pt>
                <c:pt idx="78">
                  <c:v>0.67522512926420208</c:v>
                </c:pt>
                <c:pt idx="79">
                  <c:v>0.67141029802542129</c:v>
                </c:pt>
                <c:pt idx="80">
                  <c:v>0.66980903330320463</c:v>
                </c:pt>
                <c:pt idx="81">
                  <c:v>0.66689963113152084</c:v>
                </c:pt>
                <c:pt idx="82">
                  <c:v>0.66330272211340524</c:v>
                </c:pt>
                <c:pt idx="83">
                  <c:v>0.65767449836699754</c:v>
                </c:pt>
                <c:pt idx="84">
                  <c:v>0.65365612057656786</c:v>
                </c:pt>
                <c:pt idx="85">
                  <c:v>0.65027630609582032</c:v>
                </c:pt>
                <c:pt idx="86">
                  <c:v>0.64550113259183839</c:v>
                </c:pt>
                <c:pt idx="87">
                  <c:v>0.6413743272689284</c:v>
                </c:pt>
                <c:pt idx="88">
                  <c:v>0.63755868767998403</c:v>
                </c:pt>
                <c:pt idx="89">
                  <c:v>0.63405561796745669</c:v>
                </c:pt>
                <c:pt idx="90">
                  <c:v>0.6305124180905779</c:v>
                </c:pt>
                <c:pt idx="91">
                  <c:v>0.62728270166324995</c:v>
                </c:pt>
                <c:pt idx="92">
                  <c:v>0.62437945514123316</c:v>
                </c:pt>
                <c:pt idx="93">
                  <c:v>0.61924807130091775</c:v>
                </c:pt>
                <c:pt idx="94">
                  <c:v>0.61813230901028549</c:v>
                </c:pt>
                <c:pt idx="95">
                  <c:v>0.61283781385816316</c:v>
                </c:pt>
                <c:pt idx="96">
                  <c:v>0.60976690718051496</c:v>
                </c:pt>
                <c:pt idx="97">
                  <c:v>0.60393181715964872</c:v>
                </c:pt>
                <c:pt idx="98">
                  <c:v>0.59999612594322871</c:v>
                </c:pt>
                <c:pt idx="99">
                  <c:v>0.59640691681495417</c:v>
                </c:pt>
                <c:pt idx="100">
                  <c:v>0.59438998439420698</c:v>
                </c:pt>
                <c:pt idx="101">
                  <c:v>0.59154211999259199</c:v>
                </c:pt>
                <c:pt idx="102">
                  <c:v>0.58824317474341747</c:v>
                </c:pt>
                <c:pt idx="103">
                  <c:v>0.58489374741391753</c:v>
                </c:pt>
                <c:pt idx="104">
                  <c:v>0.58192366672338625</c:v>
                </c:pt>
                <c:pt idx="105">
                  <c:v>0.57719956315589016</c:v>
                </c:pt>
                <c:pt idx="106">
                  <c:v>0.57546688154041281</c:v>
                </c:pt>
                <c:pt idx="107">
                  <c:v>0.57459330752668925</c:v>
                </c:pt>
                <c:pt idx="108">
                  <c:v>0.57149815311908103</c:v>
                </c:pt>
                <c:pt idx="109">
                  <c:v>0.56702283477045867</c:v>
                </c:pt>
                <c:pt idx="110">
                  <c:v>0.56476017381766352</c:v>
                </c:pt>
                <c:pt idx="111">
                  <c:v>0.55925031846334483</c:v>
                </c:pt>
                <c:pt idx="112">
                  <c:v>0.55552508736617023</c:v>
                </c:pt>
                <c:pt idx="113">
                  <c:v>0.55458391822196662</c:v>
                </c:pt>
                <c:pt idx="114">
                  <c:v>0.54936095323871181</c:v>
                </c:pt>
                <c:pt idx="115">
                  <c:v>0.54455674726373404</c:v>
                </c:pt>
                <c:pt idx="116">
                  <c:v>0.54066705621185029</c:v>
                </c:pt>
                <c:pt idx="117">
                  <c:v>0.53674562697368644</c:v>
                </c:pt>
                <c:pt idx="118">
                  <c:v>0.53426643239182181</c:v>
                </c:pt>
                <c:pt idx="119">
                  <c:v>0.52773874101861351</c:v>
                </c:pt>
                <c:pt idx="120">
                  <c:v>0.52114200675588085</c:v>
                </c:pt>
                <c:pt idx="121">
                  <c:v>0.51600507223881942</c:v>
                </c:pt>
                <c:pt idx="122">
                  <c:v>0.51235839328306798</c:v>
                </c:pt>
                <c:pt idx="123">
                  <c:v>0.51024448552326163</c:v>
                </c:pt>
                <c:pt idx="124">
                  <c:v>0.50595446357456364</c:v>
                </c:pt>
                <c:pt idx="125">
                  <c:v>0.50377714474261281</c:v>
                </c:pt>
                <c:pt idx="126">
                  <c:v>0.50047368805577597</c:v>
                </c:pt>
                <c:pt idx="127">
                  <c:v>0.4976994436652229</c:v>
                </c:pt>
                <c:pt idx="128">
                  <c:v>0.49433850200850787</c:v>
                </c:pt>
                <c:pt idx="129">
                  <c:v>0.48980588537118058</c:v>
                </c:pt>
                <c:pt idx="130">
                  <c:v>0.48520946650552726</c:v>
                </c:pt>
                <c:pt idx="131">
                  <c:v>0.48229529553552408</c:v>
                </c:pt>
                <c:pt idx="132">
                  <c:v>0.4781554217541033</c:v>
                </c:pt>
                <c:pt idx="133">
                  <c:v>0.47274574382099588</c:v>
                </c:pt>
                <c:pt idx="134">
                  <c:v>0.46909519753666384</c:v>
                </c:pt>
                <c:pt idx="135">
                  <c:v>0.46540153456393424</c:v>
                </c:pt>
                <c:pt idx="136">
                  <c:v>0.46100799344195509</c:v>
                </c:pt>
                <c:pt idx="137">
                  <c:v>0.45651035448154575</c:v>
                </c:pt>
                <c:pt idx="138">
                  <c:v>0.45323553127866523</c:v>
                </c:pt>
                <c:pt idx="139">
                  <c:v>0.45190248559843388</c:v>
                </c:pt>
                <c:pt idx="140">
                  <c:v>0.45055352295485646</c:v>
                </c:pt>
                <c:pt idx="141">
                  <c:v>0.44713505919950852</c:v>
                </c:pt>
                <c:pt idx="142">
                  <c:v>0.44504074978873798</c:v>
                </c:pt>
                <c:pt idx="143">
                  <c:v>0.442904554189752</c:v>
                </c:pt>
                <c:pt idx="144">
                  <c:v>0.43999070843850363</c:v>
                </c:pt>
                <c:pt idx="145">
                  <c:v>0.43850047741923692</c:v>
                </c:pt>
                <c:pt idx="146">
                  <c:v>0.43547633619565596</c:v>
                </c:pt>
                <c:pt idx="147">
                  <c:v>0.43317830803631213</c:v>
                </c:pt>
                <c:pt idx="148">
                  <c:v>0.42929330078934969</c:v>
                </c:pt>
                <c:pt idx="149">
                  <c:v>0.42614541224094016</c:v>
                </c:pt>
                <c:pt idx="150">
                  <c:v>0.41976121130849159</c:v>
                </c:pt>
                <c:pt idx="151">
                  <c:v>0.41569769522612476</c:v>
                </c:pt>
                <c:pt idx="152">
                  <c:v>0.41404646307031095</c:v>
                </c:pt>
                <c:pt idx="153">
                  <c:v>0.40987260759581184</c:v>
                </c:pt>
                <c:pt idx="154">
                  <c:v>0.40733207490410223</c:v>
                </c:pt>
                <c:pt idx="155">
                  <c:v>0.40300795521297589</c:v>
                </c:pt>
                <c:pt idx="156">
                  <c:v>0.40124809514654369</c:v>
                </c:pt>
                <c:pt idx="157">
                  <c:v>0.39768540395767316</c:v>
                </c:pt>
                <c:pt idx="158">
                  <c:v>0.39498312488208309</c:v>
                </c:pt>
                <c:pt idx="159">
                  <c:v>0.38950991760889025</c:v>
                </c:pt>
                <c:pt idx="160">
                  <c:v>0.38487840848155508</c:v>
                </c:pt>
                <c:pt idx="161">
                  <c:v>0.38112807076188099</c:v>
                </c:pt>
                <c:pt idx="162">
                  <c:v>0.38017525058497631</c:v>
                </c:pt>
                <c:pt idx="163">
                  <c:v>0.37432640057597671</c:v>
                </c:pt>
                <c:pt idx="164">
                  <c:v>0.37233265143842159</c:v>
                </c:pt>
                <c:pt idx="165">
                  <c:v>0.3662037189044558</c:v>
                </c:pt>
                <c:pt idx="166">
                  <c:v>0.36306033934304416</c:v>
                </c:pt>
                <c:pt idx="167">
                  <c:v>0.3598662601112872</c:v>
                </c:pt>
                <c:pt idx="168">
                  <c:v>0.3587823255928797</c:v>
                </c:pt>
                <c:pt idx="169">
                  <c:v>0.35768007574466809</c:v>
                </c:pt>
                <c:pt idx="170">
                  <c:v>0.35543404701157755</c:v>
                </c:pt>
                <c:pt idx="171">
                  <c:v>0.34851000713472863</c:v>
                </c:pt>
                <c:pt idx="172">
                  <c:v>0.34380041244371878</c:v>
                </c:pt>
                <c:pt idx="173">
                  <c:v>0.34259831309950994</c:v>
                </c:pt>
                <c:pt idx="174">
                  <c:v>0.34012467906991062</c:v>
                </c:pt>
                <c:pt idx="175">
                  <c:v>0.33632440332611274</c:v>
                </c:pt>
                <c:pt idx="176">
                  <c:v>0.33503084792870463</c:v>
                </c:pt>
                <c:pt idx="177">
                  <c:v>0.33503084792870463</c:v>
                </c:pt>
                <c:pt idx="178">
                  <c:v>0.33230147238549723</c:v>
                </c:pt>
                <c:pt idx="179">
                  <c:v>0.33090524771160862</c:v>
                </c:pt>
                <c:pt idx="180">
                  <c:v>0.32947893198871375</c:v>
                </c:pt>
                <c:pt idx="181">
                  <c:v>0.3265696257459878</c:v>
                </c:pt>
                <c:pt idx="182">
                  <c:v>0.3265696257459878</c:v>
                </c:pt>
                <c:pt idx="183">
                  <c:v>0.32355976744418147</c:v>
                </c:pt>
                <c:pt idx="184">
                  <c:v>0.3204855653782035</c:v>
                </c:pt>
                <c:pt idx="185">
                  <c:v>0.3204855653782035</c:v>
                </c:pt>
                <c:pt idx="186">
                  <c:v>0.31885043494260046</c:v>
                </c:pt>
                <c:pt idx="187">
                  <c:v>0.31717227475869203</c:v>
                </c:pt>
                <c:pt idx="188">
                  <c:v>0.31198689696972159</c:v>
                </c:pt>
                <c:pt idx="189">
                  <c:v>0.31198689696972159</c:v>
                </c:pt>
                <c:pt idx="190">
                  <c:v>0.30657671956562238</c:v>
                </c:pt>
                <c:pt idx="191">
                  <c:v>0.30100259739170199</c:v>
                </c:pt>
                <c:pt idx="192">
                  <c:v>0.30100259739170199</c:v>
                </c:pt>
                <c:pt idx="193">
                  <c:v>0.30100259739170199</c:v>
                </c:pt>
                <c:pt idx="194">
                  <c:v>0.29900258013328535</c:v>
                </c:pt>
                <c:pt idx="195">
                  <c:v>0.29691893845988265</c:v>
                </c:pt>
                <c:pt idx="196">
                  <c:v>0.290271499539139</c:v>
                </c:pt>
                <c:pt idx="197">
                  <c:v>0.28787256152641882</c:v>
                </c:pt>
                <c:pt idx="198">
                  <c:v>0.28787256152641882</c:v>
                </c:pt>
                <c:pt idx="199">
                  <c:v>0.28241526178184218</c:v>
                </c:pt>
                <c:pt idx="200">
                  <c:v>0.28241526178184218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0FBF-419F-97C9-BF741FC46859}"/>
            </c:ext>
          </c:extLst>
        </c:ser>
        <c:ser>
          <c:idx val="6"/>
          <c:order val="6"/>
          <c:tx>
            <c:strRef>
              <c:f>List1!$H$1</c:f>
              <c:strCache>
                <c:ptCount val="1"/>
                <c:pt idx="0">
                  <c:v>75–79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List1!$A$2:$A$202</c:f>
              <c:numCache>
                <c:formatCode>General</c:formatCode>
                <c:ptCount val="20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  <c:pt idx="21">
                  <c:v>1.0500000000000003</c:v>
                </c:pt>
                <c:pt idx="22">
                  <c:v>1.1000000000000003</c:v>
                </c:pt>
                <c:pt idx="23">
                  <c:v>1.1500000000000004</c:v>
                </c:pt>
                <c:pt idx="24">
                  <c:v>1.2000000000000004</c:v>
                </c:pt>
                <c:pt idx="25">
                  <c:v>1.2500000000000004</c:v>
                </c:pt>
                <c:pt idx="26">
                  <c:v>1.3000000000000005</c:v>
                </c:pt>
                <c:pt idx="27">
                  <c:v>1.3500000000000005</c:v>
                </c:pt>
                <c:pt idx="28">
                  <c:v>1.4000000000000006</c:v>
                </c:pt>
                <c:pt idx="29">
                  <c:v>1.4500000000000006</c:v>
                </c:pt>
                <c:pt idx="30">
                  <c:v>1.5000000000000007</c:v>
                </c:pt>
                <c:pt idx="31">
                  <c:v>1.5500000000000007</c:v>
                </c:pt>
                <c:pt idx="32">
                  <c:v>1.6000000000000008</c:v>
                </c:pt>
                <c:pt idx="33">
                  <c:v>1.6500000000000008</c:v>
                </c:pt>
                <c:pt idx="34">
                  <c:v>1.7000000000000008</c:v>
                </c:pt>
                <c:pt idx="35">
                  <c:v>1.7500000000000009</c:v>
                </c:pt>
                <c:pt idx="36">
                  <c:v>1.8000000000000009</c:v>
                </c:pt>
                <c:pt idx="37">
                  <c:v>1.850000000000001</c:v>
                </c:pt>
                <c:pt idx="38">
                  <c:v>1.900000000000001</c:v>
                </c:pt>
                <c:pt idx="39">
                  <c:v>1.9500000000000011</c:v>
                </c:pt>
                <c:pt idx="40">
                  <c:v>2.0000000000000009</c:v>
                </c:pt>
                <c:pt idx="41">
                  <c:v>2.0500000000000007</c:v>
                </c:pt>
                <c:pt idx="42">
                  <c:v>2.1000000000000005</c:v>
                </c:pt>
                <c:pt idx="43">
                  <c:v>2.1500000000000004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2.3999999999999995</c:v>
                </c:pt>
                <c:pt idx="49">
                  <c:v>2.4499999999999993</c:v>
                </c:pt>
                <c:pt idx="50">
                  <c:v>2.4999999999999991</c:v>
                </c:pt>
                <c:pt idx="51">
                  <c:v>2.5499999999999989</c:v>
                </c:pt>
                <c:pt idx="52">
                  <c:v>2.5999999999999988</c:v>
                </c:pt>
                <c:pt idx="53">
                  <c:v>2.6499999999999986</c:v>
                </c:pt>
                <c:pt idx="54">
                  <c:v>2.6999999999999984</c:v>
                </c:pt>
                <c:pt idx="55">
                  <c:v>2.7499999999999982</c:v>
                </c:pt>
                <c:pt idx="56">
                  <c:v>2.799999999999998</c:v>
                </c:pt>
                <c:pt idx="57">
                  <c:v>2.8499999999999979</c:v>
                </c:pt>
                <c:pt idx="58">
                  <c:v>2.8999999999999977</c:v>
                </c:pt>
                <c:pt idx="59">
                  <c:v>2.9499999999999975</c:v>
                </c:pt>
                <c:pt idx="60">
                  <c:v>2.9999999999999973</c:v>
                </c:pt>
                <c:pt idx="61">
                  <c:v>3.0499999999999972</c:v>
                </c:pt>
                <c:pt idx="62">
                  <c:v>3.099999999999997</c:v>
                </c:pt>
                <c:pt idx="63">
                  <c:v>3.1499999999999968</c:v>
                </c:pt>
                <c:pt idx="64">
                  <c:v>3.1999999999999966</c:v>
                </c:pt>
                <c:pt idx="65">
                  <c:v>3.2499999999999964</c:v>
                </c:pt>
                <c:pt idx="66">
                  <c:v>3.2999999999999963</c:v>
                </c:pt>
                <c:pt idx="67">
                  <c:v>3.3499999999999961</c:v>
                </c:pt>
                <c:pt idx="68">
                  <c:v>3.3999999999999959</c:v>
                </c:pt>
                <c:pt idx="69">
                  <c:v>3.4499999999999957</c:v>
                </c:pt>
                <c:pt idx="70">
                  <c:v>3.4999999999999956</c:v>
                </c:pt>
                <c:pt idx="71">
                  <c:v>3.5499999999999954</c:v>
                </c:pt>
                <c:pt idx="72">
                  <c:v>3.5999999999999952</c:v>
                </c:pt>
                <c:pt idx="73">
                  <c:v>3.649999999999995</c:v>
                </c:pt>
                <c:pt idx="74">
                  <c:v>3.6999999999999948</c:v>
                </c:pt>
                <c:pt idx="75">
                  <c:v>3.7499999999999947</c:v>
                </c:pt>
                <c:pt idx="76">
                  <c:v>3.7999999999999945</c:v>
                </c:pt>
                <c:pt idx="77">
                  <c:v>3.8499999999999943</c:v>
                </c:pt>
                <c:pt idx="78">
                  <c:v>3.8999999999999941</c:v>
                </c:pt>
                <c:pt idx="79">
                  <c:v>3.949999999999994</c:v>
                </c:pt>
                <c:pt idx="80">
                  <c:v>3.9999999999999938</c:v>
                </c:pt>
                <c:pt idx="81">
                  <c:v>4.0499999999999936</c:v>
                </c:pt>
                <c:pt idx="82">
                  <c:v>4.0999999999999934</c:v>
                </c:pt>
                <c:pt idx="83">
                  <c:v>4.1499999999999932</c:v>
                </c:pt>
                <c:pt idx="84">
                  <c:v>4.1999999999999931</c:v>
                </c:pt>
                <c:pt idx="85">
                  <c:v>4.2499999999999929</c:v>
                </c:pt>
                <c:pt idx="86">
                  <c:v>4.2999999999999927</c:v>
                </c:pt>
                <c:pt idx="87">
                  <c:v>4.3499999999999925</c:v>
                </c:pt>
                <c:pt idx="88">
                  <c:v>4.3999999999999924</c:v>
                </c:pt>
                <c:pt idx="89">
                  <c:v>4.4499999999999922</c:v>
                </c:pt>
                <c:pt idx="90">
                  <c:v>4.499999999999992</c:v>
                </c:pt>
                <c:pt idx="91">
                  <c:v>4.5499999999999918</c:v>
                </c:pt>
                <c:pt idx="92">
                  <c:v>4.5999999999999917</c:v>
                </c:pt>
                <c:pt idx="93">
                  <c:v>4.6499999999999915</c:v>
                </c:pt>
                <c:pt idx="94">
                  <c:v>4.6999999999999913</c:v>
                </c:pt>
                <c:pt idx="95">
                  <c:v>4.7499999999999911</c:v>
                </c:pt>
                <c:pt idx="96">
                  <c:v>4.7999999999999909</c:v>
                </c:pt>
                <c:pt idx="97">
                  <c:v>4.8499999999999908</c:v>
                </c:pt>
                <c:pt idx="98">
                  <c:v>4.8999999999999906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5.2499999999999893</c:v>
                </c:pt>
                <c:pt idx="106">
                  <c:v>5.2999999999999892</c:v>
                </c:pt>
                <c:pt idx="107">
                  <c:v>5.349999999999989</c:v>
                </c:pt>
                <c:pt idx="108">
                  <c:v>5.3999999999999888</c:v>
                </c:pt>
                <c:pt idx="109">
                  <c:v>5.4499999999999886</c:v>
                </c:pt>
                <c:pt idx="110">
                  <c:v>5.4999999999999885</c:v>
                </c:pt>
                <c:pt idx="111">
                  <c:v>5.5499999999999883</c:v>
                </c:pt>
                <c:pt idx="112">
                  <c:v>5.5999999999999881</c:v>
                </c:pt>
                <c:pt idx="113">
                  <c:v>5.6499999999999879</c:v>
                </c:pt>
                <c:pt idx="114">
                  <c:v>5.6999999999999877</c:v>
                </c:pt>
                <c:pt idx="115">
                  <c:v>5.7499999999999876</c:v>
                </c:pt>
                <c:pt idx="116">
                  <c:v>5.7999999999999874</c:v>
                </c:pt>
                <c:pt idx="117">
                  <c:v>5.8499999999999872</c:v>
                </c:pt>
                <c:pt idx="118">
                  <c:v>5.899999999999987</c:v>
                </c:pt>
                <c:pt idx="119">
                  <c:v>5.9499999999999869</c:v>
                </c:pt>
                <c:pt idx="120">
                  <c:v>5.9999999999999867</c:v>
                </c:pt>
                <c:pt idx="121">
                  <c:v>6.0499999999999865</c:v>
                </c:pt>
                <c:pt idx="122">
                  <c:v>6.0999999999999863</c:v>
                </c:pt>
                <c:pt idx="123">
                  <c:v>6.1499999999999861</c:v>
                </c:pt>
                <c:pt idx="124">
                  <c:v>6.199999999999986</c:v>
                </c:pt>
                <c:pt idx="125">
                  <c:v>6.2499999999999858</c:v>
                </c:pt>
                <c:pt idx="126">
                  <c:v>6.2999999999999856</c:v>
                </c:pt>
                <c:pt idx="127">
                  <c:v>6.3499999999999854</c:v>
                </c:pt>
                <c:pt idx="128">
                  <c:v>6.3999999999999853</c:v>
                </c:pt>
                <c:pt idx="129">
                  <c:v>6.4499999999999851</c:v>
                </c:pt>
                <c:pt idx="130">
                  <c:v>6.4999999999999849</c:v>
                </c:pt>
                <c:pt idx="131">
                  <c:v>6.5499999999999847</c:v>
                </c:pt>
                <c:pt idx="132">
                  <c:v>6.5999999999999845</c:v>
                </c:pt>
                <c:pt idx="133">
                  <c:v>6.6499999999999844</c:v>
                </c:pt>
                <c:pt idx="134">
                  <c:v>6.6999999999999842</c:v>
                </c:pt>
                <c:pt idx="135">
                  <c:v>6.749999999999984</c:v>
                </c:pt>
                <c:pt idx="136">
                  <c:v>6.7999999999999838</c:v>
                </c:pt>
                <c:pt idx="137">
                  <c:v>6.8499999999999837</c:v>
                </c:pt>
                <c:pt idx="138">
                  <c:v>6.8999999999999835</c:v>
                </c:pt>
                <c:pt idx="139">
                  <c:v>6.9499999999999833</c:v>
                </c:pt>
                <c:pt idx="140">
                  <c:v>6.9999999999999831</c:v>
                </c:pt>
                <c:pt idx="141">
                  <c:v>7.0499999999999829</c:v>
                </c:pt>
                <c:pt idx="142">
                  <c:v>7.0999999999999828</c:v>
                </c:pt>
                <c:pt idx="143">
                  <c:v>7.1499999999999826</c:v>
                </c:pt>
                <c:pt idx="144">
                  <c:v>7.1999999999999824</c:v>
                </c:pt>
                <c:pt idx="145">
                  <c:v>7.2499999999999822</c:v>
                </c:pt>
                <c:pt idx="146">
                  <c:v>7.2999999999999821</c:v>
                </c:pt>
                <c:pt idx="147">
                  <c:v>7.3499999999999819</c:v>
                </c:pt>
                <c:pt idx="148">
                  <c:v>7.3999999999999817</c:v>
                </c:pt>
                <c:pt idx="149">
                  <c:v>7.4499999999999815</c:v>
                </c:pt>
                <c:pt idx="150">
                  <c:v>7.4999999999999813</c:v>
                </c:pt>
                <c:pt idx="151">
                  <c:v>7.5499999999999812</c:v>
                </c:pt>
                <c:pt idx="152">
                  <c:v>7.599999999999981</c:v>
                </c:pt>
                <c:pt idx="153">
                  <c:v>7.6499999999999808</c:v>
                </c:pt>
                <c:pt idx="154">
                  <c:v>7.6999999999999806</c:v>
                </c:pt>
                <c:pt idx="155">
                  <c:v>7.7499999999999805</c:v>
                </c:pt>
                <c:pt idx="156">
                  <c:v>7.7999999999999803</c:v>
                </c:pt>
                <c:pt idx="157">
                  <c:v>7.8499999999999801</c:v>
                </c:pt>
                <c:pt idx="158">
                  <c:v>7.8999999999999799</c:v>
                </c:pt>
                <c:pt idx="159">
                  <c:v>7.9499999999999797</c:v>
                </c:pt>
                <c:pt idx="160">
                  <c:v>7.9999999999999796</c:v>
                </c:pt>
                <c:pt idx="161">
                  <c:v>8.0499999999999794</c:v>
                </c:pt>
                <c:pt idx="162">
                  <c:v>8.0999999999999801</c:v>
                </c:pt>
                <c:pt idx="163">
                  <c:v>8.1499999999999808</c:v>
                </c:pt>
                <c:pt idx="164">
                  <c:v>8.1999999999999815</c:v>
                </c:pt>
                <c:pt idx="165">
                  <c:v>8.2499999999999822</c:v>
                </c:pt>
                <c:pt idx="166">
                  <c:v>8.2999999999999829</c:v>
                </c:pt>
                <c:pt idx="167">
                  <c:v>8.3499999999999837</c:v>
                </c:pt>
                <c:pt idx="168">
                  <c:v>8.3999999999999844</c:v>
                </c:pt>
                <c:pt idx="169">
                  <c:v>8.4499999999999851</c:v>
                </c:pt>
                <c:pt idx="170">
                  <c:v>8.4999999999999858</c:v>
                </c:pt>
                <c:pt idx="171">
                  <c:v>8.5499999999999865</c:v>
                </c:pt>
                <c:pt idx="172">
                  <c:v>8.5999999999999872</c:v>
                </c:pt>
                <c:pt idx="173">
                  <c:v>8.6499999999999879</c:v>
                </c:pt>
                <c:pt idx="174">
                  <c:v>8.6999999999999886</c:v>
                </c:pt>
                <c:pt idx="175">
                  <c:v>8.7499999999999893</c:v>
                </c:pt>
                <c:pt idx="176">
                  <c:v>8.7999999999999901</c:v>
                </c:pt>
                <c:pt idx="177">
                  <c:v>8.8499999999999908</c:v>
                </c:pt>
                <c:pt idx="178">
                  <c:v>8.8999999999999915</c:v>
                </c:pt>
                <c:pt idx="179">
                  <c:v>8.9499999999999922</c:v>
                </c:pt>
                <c:pt idx="180">
                  <c:v>8.9999999999999929</c:v>
                </c:pt>
                <c:pt idx="181">
                  <c:v>9.0499999999999936</c:v>
                </c:pt>
                <c:pt idx="182">
                  <c:v>9.0999999999999943</c:v>
                </c:pt>
                <c:pt idx="183">
                  <c:v>9.149999999999995</c:v>
                </c:pt>
                <c:pt idx="184">
                  <c:v>9.1999999999999957</c:v>
                </c:pt>
                <c:pt idx="185">
                  <c:v>9.2499999999999964</c:v>
                </c:pt>
                <c:pt idx="186">
                  <c:v>9.2999999999999972</c:v>
                </c:pt>
                <c:pt idx="187">
                  <c:v>9.3499999999999979</c:v>
                </c:pt>
                <c:pt idx="188">
                  <c:v>9.3999999999999986</c:v>
                </c:pt>
                <c:pt idx="189">
                  <c:v>9.4499999999999993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9.6000000000000014</c:v>
                </c:pt>
                <c:pt idx="193">
                  <c:v>9.6500000000000021</c:v>
                </c:pt>
                <c:pt idx="194">
                  <c:v>9.7000000000000028</c:v>
                </c:pt>
                <c:pt idx="195">
                  <c:v>9.7500000000000036</c:v>
                </c:pt>
                <c:pt idx="196">
                  <c:v>9.8000000000000043</c:v>
                </c:pt>
                <c:pt idx="197">
                  <c:v>9.850000000000005</c:v>
                </c:pt>
                <c:pt idx="198">
                  <c:v>9.9000000000000057</c:v>
                </c:pt>
                <c:pt idx="199">
                  <c:v>9.9500000000000064</c:v>
                </c:pt>
                <c:pt idx="200">
                  <c:v>10.000000000000007</c:v>
                </c:pt>
              </c:numCache>
            </c:numRef>
          </c:xVal>
          <c:yVal>
            <c:numRef>
              <c:f>List1!$H$2:$H$202</c:f>
              <c:numCache>
                <c:formatCode>0.00\ %</c:formatCode>
                <c:ptCount val="201"/>
                <c:pt idx="0">
                  <c:v>0.9946098248193066</c:v>
                </c:pt>
                <c:pt idx="1">
                  <c:v>0.98549400527055397</c:v>
                </c:pt>
                <c:pt idx="2">
                  <c:v>0.97978027647770727</c:v>
                </c:pt>
                <c:pt idx="3">
                  <c:v>0.97328007561309382</c:v>
                </c:pt>
                <c:pt idx="4">
                  <c:v>0.9692629258104859</c:v>
                </c:pt>
                <c:pt idx="5">
                  <c:v>0.96345593250659389</c:v>
                </c:pt>
                <c:pt idx="6">
                  <c:v>0.95531799141111784</c:v>
                </c:pt>
                <c:pt idx="7">
                  <c:v>0.94917117323581846</c:v>
                </c:pt>
                <c:pt idx="8">
                  <c:v>0.94375985393679518</c:v>
                </c:pt>
                <c:pt idx="9">
                  <c:v>0.93831433753820392</c:v>
                </c:pt>
                <c:pt idx="10">
                  <c:v>0.9312632695967813</c:v>
                </c:pt>
                <c:pt idx="11">
                  <c:v>0.92809436012984203</c:v>
                </c:pt>
                <c:pt idx="12">
                  <c:v>0.92408992595698203</c:v>
                </c:pt>
                <c:pt idx="13">
                  <c:v>0.92006046407054165</c:v>
                </c:pt>
                <c:pt idx="14">
                  <c:v>0.91709339719725635</c:v>
                </c:pt>
                <c:pt idx="15">
                  <c:v>0.91303126787259703</c:v>
                </c:pt>
                <c:pt idx="16">
                  <c:v>0.91030091121029866</c:v>
                </c:pt>
                <c:pt idx="17">
                  <c:v>0.90478978112880748</c:v>
                </c:pt>
                <c:pt idx="18">
                  <c:v>0.90117784587480032</c:v>
                </c:pt>
                <c:pt idx="19">
                  <c:v>0.89697981243128411</c:v>
                </c:pt>
                <c:pt idx="20">
                  <c:v>0.8916389736860022</c:v>
                </c:pt>
                <c:pt idx="21">
                  <c:v>0.88456584205276401</c:v>
                </c:pt>
                <c:pt idx="22">
                  <c:v>0.88085517540330094</c:v>
                </c:pt>
                <c:pt idx="23">
                  <c:v>0.87481107846375861</c:v>
                </c:pt>
                <c:pt idx="24">
                  <c:v>0.87191099201103606</c:v>
                </c:pt>
                <c:pt idx="25">
                  <c:v>0.86898805874918206</c:v>
                </c:pt>
                <c:pt idx="26">
                  <c:v>0.86427729847813795</c:v>
                </c:pt>
                <c:pt idx="27">
                  <c:v>0.86012140557801975</c:v>
                </c:pt>
                <c:pt idx="28">
                  <c:v>0.8538289305676946</c:v>
                </c:pt>
                <c:pt idx="29">
                  <c:v>0.8483886046384137</c:v>
                </c:pt>
                <c:pt idx="30">
                  <c:v>0.84320620928129797</c:v>
                </c:pt>
                <c:pt idx="31">
                  <c:v>0.83798321581881585</c:v>
                </c:pt>
                <c:pt idx="32">
                  <c:v>0.83426710399700299</c:v>
                </c:pt>
                <c:pt idx="33">
                  <c:v>0.82927709515066583</c:v>
                </c:pt>
                <c:pt idx="34">
                  <c:v>0.82393199159898378</c:v>
                </c:pt>
                <c:pt idx="35">
                  <c:v>0.81885285005955644</c:v>
                </c:pt>
                <c:pt idx="36">
                  <c:v>0.8149979131428382</c:v>
                </c:pt>
                <c:pt idx="37">
                  <c:v>0.80979960076082291</c:v>
                </c:pt>
                <c:pt idx="38">
                  <c:v>0.80587250631381147</c:v>
                </c:pt>
                <c:pt idx="39">
                  <c:v>0.80192215089070451</c:v>
                </c:pt>
                <c:pt idx="40">
                  <c:v>0.79497767040876444</c:v>
                </c:pt>
                <c:pt idx="41">
                  <c:v>0.79098029683034199</c:v>
                </c:pt>
                <c:pt idx="42">
                  <c:v>0.78660372996130834</c:v>
                </c:pt>
                <c:pt idx="43">
                  <c:v>0.78252101163970988</c:v>
                </c:pt>
                <c:pt idx="44">
                  <c:v>0.77770232056297539</c:v>
                </c:pt>
                <c:pt idx="45">
                  <c:v>0.77144734211340726</c:v>
                </c:pt>
                <c:pt idx="46">
                  <c:v>0.76549967553022003</c:v>
                </c:pt>
                <c:pt idx="47">
                  <c:v>0.75986582327240793</c:v>
                </c:pt>
                <c:pt idx="48">
                  <c:v>0.7513677898341331</c:v>
                </c:pt>
                <c:pt idx="49">
                  <c:v>0.7488762812937072</c:v>
                </c:pt>
                <c:pt idx="50">
                  <c:v>0.74565376801058825</c:v>
                </c:pt>
                <c:pt idx="51">
                  <c:v>0.74094704357060881</c:v>
                </c:pt>
                <c:pt idx="52">
                  <c:v>0.73728352295962929</c:v>
                </c:pt>
                <c:pt idx="53">
                  <c:v>0.72990515395327826</c:v>
                </c:pt>
                <c:pt idx="54">
                  <c:v>0.72468622026821905</c:v>
                </c:pt>
                <c:pt idx="55">
                  <c:v>0.71903931465573945</c:v>
                </c:pt>
                <c:pt idx="56">
                  <c:v>0.71373414975182359</c:v>
                </c:pt>
                <c:pt idx="57">
                  <c:v>0.7102935459233467</c:v>
                </c:pt>
                <c:pt idx="58">
                  <c:v>0.70682211398562744</c:v>
                </c:pt>
                <c:pt idx="59">
                  <c:v>0.70370492715437882</c:v>
                </c:pt>
                <c:pt idx="60">
                  <c:v>0.70016970843018711</c:v>
                </c:pt>
                <c:pt idx="61">
                  <c:v>0.69779558113401241</c:v>
                </c:pt>
                <c:pt idx="62">
                  <c:v>0.69340190546573877</c:v>
                </c:pt>
                <c:pt idx="63">
                  <c:v>0.68856140350786277</c:v>
                </c:pt>
                <c:pt idx="64">
                  <c:v>0.68407831653622231</c:v>
                </c:pt>
                <c:pt idx="65">
                  <c:v>0.67748677599748119</c:v>
                </c:pt>
                <c:pt idx="66">
                  <c:v>0.67081613697227527</c:v>
                </c:pt>
                <c:pt idx="67">
                  <c:v>0.66744943114054489</c:v>
                </c:pt>
                <c:pt idx="68">
                  <c:v>0.66236248723855284</c:v>
                </c:pt>
                <c:pt idx="69">
                  <c:v>0.65936924165387256</c:v>
                </c:pt>
                <c:pt idx="70">
                  <c:v>0.65418416242723654</c:v>
                </c:pt>
                <c:pt idx="71">
                  <c:v>0.65199698702627618</c:v>
                </c:pt>
                <c:pt idx="72">
                  <c:v>0.64757516954898708</c:v>
                </c:pt>
                <c:pt idx="73">
                  <c:v>0.6453436906739044</c:v>
                </c:pt>
                <c:pt idx="74">
                  <c:v>0.64128775965709905</c:v>
                </c:pt>
                <c:pt idx="75">
                  <c:v>0.63582999148980457</c:v>
                </c:pt>
                <c:pt idx="76">
                  <c:v>0.63353291782112753</c:v>
                </c:pt>
                <c:pt idx="77">
                  <c:v>0.62981581966009414</c:v>
                </c:pt>
                <c:pt idx="78">
                  <c:v>0.62793997209595387</c:v>
                </c:pt>
                <c:pt idx="79">
                  <c:v>0.62083925624111835</c:v>
                </c:pt>
                <c:pt idx="80">
                  <c:v>0.61319521768793794</c:v>
                </c:pt>
                <c:pt idx="81">
                  <c:v>0.61030959313411237</c:v>
                </c:pt>
                <c:pt idx="82">
                  <c:v>0.60546009299001935</c:v>
                </c:pt>
                <c:pt idx="83">
                  <c:v>0.60155074614262616</c:v>
                </c:pt>
                <c:pt idx="84">
                  <c:v>0.59368090809006524</c:v>
                </c:pt>
                <c:pt idx="85">
                  <c:v>0.58821606291099349</c:v>
                </c:pt>
                <c:pt idx="86">
                  <c:v>0.58170537000520983</c:v>
                </c:pt>
                <c:pt idx="87">
                  <c:v>0.57969167768152241</c:v>
                </c:pt>
                <c:pt idx="88">
                  <c:v>0.57613995624277348</c:v>
                </c:pt>
                <c:pt idx="89">
                  <c:v>0.57204478107623224</c:v>
                </c:pt>
                <c:pt idx="90">
                  <c:v>0.56842751507123346</c:v>
                </c:pt>
                <c:pt idx="91">
                  <c:v>0.56476530374541789</c:v>
                </c:pt>
                <c:pt idx="92">
                  <c:v>0.55683320678270132</c:v>
                </c:pt>
                <c:pt idx="93">
                  <c:v>0.55201908683933498</c:v>
                </c:pt>
                <c:pt idx="94">
                  <c:v>0.54822886260404768</c:v>
                </c:pt>
                <c:pt idx="95">
                  <c:v>0.54274383146243643</c:v>
                </c:pt>
                <c:pt idx="96">
                  <c:v>0.53828139502697958</c:v>
                </c:pt>
                <c:pt idx="97">
                  <c:v>0.53601733027397447</c:v>
                </c:pt>
                <c:pt idx="98">
                  <c:v>0.53029676111416679</c:v>
                </c:pt>
                <c:pt idx="99">
                  <c:v>0.52856470854656479</c:v>
                </c:pt>
                <c:pt idx="100">
                  <c:v>0.52389747050200353</c:v>
                </c:pt>
                <c:pt idx="101">
                  <c:v>0.51680179370062196</c:v>
                </c:pt>
                <c:pt idx="102">
                  <c:v>0.51321496806475875</c:v>
                </c:pt>
                <c:pt idx="103">
                  <c:v>0.50719837992800898</c:v>
                </c:pt>
                <c:pt idx="104">
                  <c:v>0.50537392532395142</c:v>
                </c:pt>
                <c:pt idx="105">
                  <c:v>0.49984063417076946</c:v>
                </c:pt>
                <c:pt idx="106">
                  <c:v>0.49426274736663195</c:v>
                </c:pt>
                <c:pt idx="107">
                  <c:v>0.49112656242141217</c:v>
                </c:pt>
                <c:pt idx="108">
                  <c:v>0.48476893701789875</c:v>
                </c:pt>
                <c:pt idx="109">
                  <c:v>0.47898257039566916</c:v>
                </c:pt>
                <c:pt idx="110">
                  <c:v>0.47638469882742146</c:v>
                </c:pt>
                <c:pt idx="111">
                  <c:v>0.47441887476073336</c:v>
                </c:pt>
                <c:pt idx="112">
                  <c:v>0.47176848998553372</c:v>
                </c:pt>
                <c:pt idx="113">
                  <c:v>0.46975525318616446</c:v>
                </c:pt>
                <c:pt idx="114">
                  <c:v>0.46703990490185132</c:v>
                </c:pt>
                <c:pt idx="115">
                  <c:v>0.46360326101000549</c:v>
                </c:pt>
                <c:pt idx="116">
                  <c:v>0.46013057740693425</c:v>
                </c:pt>
                <c:pt idx="117">
                  <c:v>0.45732061968231175</c:v>
                </c:pt>
                <c:pt idx="118">
                  <c:v>0.45447127002697024</c:v>
                </c:pt>
                <c:pt idx="119">
                  <c:v>0.45084998500683504</c:v>
                </c:pt>
                <c:pt idx="120">
                  <c:v>0.44056163979070517</c:v>
                </c:pt>
                <c:pt idx="121">
                  <c:v>0.43389768221403907</c:v>
                </c:pt>
                <c:pt idx="122">
                  <c:v>0.43090011618838076</c:v>
                </c:pt>
                <c:pt idx="123">
                  <c:v>0.42937615468108326</c:v>
                </c:pt>
                <c:pt idx="124">
                  <c:v>0.42394592327590241</c:v>
                </c:pt>
                <c:pt idx="125">
                  <c:v>0.41922667366615213</c:v>
                </c:pt>
                <c:pt idx="126">
                  <c:v>0.41524919099379776</c:v>
                </c:pt>
                <c:pt idx="127">
                  <c:v>0.41202082021833575</c:v>
                </c:pt>
                <c:pt idx="128">
                  <c:v>0.40711093954046085</c:v>
                </c:pt>
                <c:pt idx="129">
                  <c:v>0.40462855576277512</c:v>
                </c:pt>
                <c:pt idx="130">
                  <c:v>0.39961767581524849</c:v>
                </c:pt>
                <c:pt idx="131">
                  <c:v>0.39877102819699584</c:v>
                </c:pt>
                <c:pt idx="132">
                  <c:v>0.39533334691943556</c:v>
                </c:pt>
                <c:pt idx="133">
                  <c:v>0.39272101202789744</c:v>
                </c:pt>
                <c:pt idx="134">
                  <c:v>0.38566878285567929</c:v>
                </c:pt>
                <c:pt idx="135">
                  <c:v>0.38030606513346821</c:v>
                </c:pt>
                <c:pt idx="136">
                  <c:v>0.37484712639949497</c:v>
                </c:pt>
                <c:pt idx="137">
                  <c:v>0.37020792929059032</c:v>
                </c:pt>
                <c:pt idx="138">
                  <c:v>0.36641578660899654</c:v>
                </c:pt>
                <c:pt idx="139">
                  <c:v>0.36350772481051247</c:v>
                </c:pt>
                <c:pt idx="140">
                  <c:v>0.36251993208004912</c:v>
                </c:pt>
                <c:pt idx="141">
                  <c:v>0.35751965715480705</c:v>
                </c:pt>
                <c:pt idx="142">
                  <c:v>0.35448554408135752</c:v>
                </c:pt>
                <c:pt idx="143">
                  <c:v>0.34931057263491433</c:v>
                </c:pt>
                <c:pt idx="144">
                  <c:v>0.34399382114884258</c:v>
                </c:pt>
                <c:pt idx="145">
                  <c:v>0.33966004072492018</c:v>
                </c:pt>
                <c:pt idx="146">
                  <c:v>0.33746514546983181</c:v>
                </c:pt>
                <c:pt idx="147">
                  <c:v>0.3363477112133092</c:v>
                </c:pt>
                <c:pt idx="148">
                  <c:v>0.33181013669441128</c:v>
                </c:pt>
                <c:pt idx="149">
                  <c:v>0.32839528108520638</c:v>
                </c:pt>
                <c:pt idx="150">
                  <c:v>0.32723692030536439</c:v>
                </c:pt>
                <c:pt idx="151">
                  <c:v>0.32368642930747615</c:v>
                </c:pt>
                <c:pt idx="152">
                  <c:v>0.32128430367254124</c:v>
                </c:pt>
                <c:pt idx="153">
                  <c:v>0.32128430367254124</c:v>
                </c:pt>
                <c:pt idx="154">
                  <c:v>0.32006269035059243</c:v>
                </c:pt>
                <c:pt idx="155">
                  <c:v>0.31882930811417393</c:v>
                </c:pt>
                <c:pt idx="156">
                  <c:v>0.31757899710196147</c:v>
                </c:pt>
                <c:pt idx="157">
                  <c:v>0.31376804913673795</c:v>
                </c:pt>
                <c:pt idx="158">
                  <c:v>0.31246610702413741</c:v>
                </c:pt>
                <c:pt idx="159">
                  <c:v>0.30711336857404509</c:v>
                </c:pt>
                <c:pt idx="160">
                  <c:v>0.30711336857404509</c:v>
                </c:pt>
                <c:pt idx="161">
                  <c:v>0.30572997502190974</c:v>
                </c:pt>
                <c:pt idx="162">
                  <c:v>0.30152268178766328</c:v>
                </c:pt>
                <c:pt idx="163">
                  <c:v>0.30010708234265077</c:v>
                </c:pt>
                <c:pt idx="164">
                  <c:v>0.29439075696469552</c:v>
                </c:pt>
                <c:pt idx="165">
                  <c:v>0.29293697544882047</c:v>
                </c:pt>
                <c:pt idx="166">
                  <c:v>0.28998546939895831</c:v>
                </c:pt>
                <c:pt idx="167">
                  <c:v>0.28850216776520404</c:v>
                </c:pt>
                <c:pt idx="168">
                  <c:v>0.28550474264556558</c:v>
                </c:pt>
                <c:pt idx="169">
                  <c:v>0.28399413554162078</c:v>
                </c:pt>
                <c:pt idx="170">
                  <c:v>0.28094862202374815</c:v>
                </c:pt>
                <c:pt idx="171">
                  <c:v>0.27785276943946441</c:v>
                </c:pt>
                <c:pt idx="172">
                  <c:v>0.27313005947732055</c:v>
                </c:pt>
                <c:pt idx="173">
                  <c:v>0.27151390527922992</c:v>
                </c:pt>
                <c:pt idx="174">
                  <c:v>0.2665013408740749</c:v>
                </c:pt>
                <c:pt idx="175">
                  <c:v>0.26479845690682841</c:v>
                </c:pt>
                <c:pt idx="176">
                  <c:v>0.259572171573141</c:v>
                </c:pt>
                <c:pt idx="177">
                  <c:v>0.259572171573141</c:v>
                </c:pt>
                <c:pt idx="178">
                  <c:v>0.2577377392652036</c:v>
                </c:pt>
                <c:pt idx="179">
                  <c:v>0.2539474783936565</c:v>
                </c:pt>
                <c:pt idx="180">
                  <c:v>0.25200894802423929</c:v>
                </c:pt>
                <c:pt idx="181">
                  <c:v>0.24800880599210853</c:v>
                </c:pt>
                <c:pt idx="182">
                  <c:v>0.24384059076535039</c:v>
                </c:pt>
                <c:pt idx="183">
                  <c:v>0.23952482809693709</c:v>
                </c:pt>
                <c:pt idx="184">
                  <c:v>0.23952482809693709</c:v>
                </c:pt>
                <c:pt idx="185">
                  <c:v>0.23724363925791866</c:v>
                </c:pt>
                <c:pt idx="186">
                  <c:v>0.23247492289092533</c:v>
                </c:pt>
                <c:pt idx="187">
                  <c:v>0.23247492289092533</c:v>
                </c:pt>
                <c:pt idx="188">
                  <c:v>0.23247492289092533</c:v>
                </c:pt>
                <c:pt idx="189">
                  <c:v>0.22468246737502839</c:v>
                </c:pt>
                <c:pt idx="190">
                  <c:v>0.22468246737502839</c:v>
                </c:pt>
                <c:pt idx="191">
                  <c:v>0.21913475213120054</c:v>
                </c:pt>
                <c:pt idx="192">
                  <c:v>0.21913475213120054</c:v>
                </c:pt>
                <c:pt idx="193">
                  <c:v>0.2101292143723841</c:v>
                </c:pt>
                <c:pt idx="194">
                  <c:v>0.2101292143723841</c:v>
                </c:pt>
                <c:pt idx="195">
                  <c:v>0.2101292143723841</c:v>
                </c:pt>
                <c:pt idx="196">
                  <c:v>0.2101292143723841</c:v>
                </c:pt>
                <c:pt idx="197">
                  <c:v>0.20676714694242596</c:v>
                </c:pt>
                <c:pt idx="198">
                  <c:v>0.20676714694242596</c:v>
                </c:pt>
                <c:pt idx="199">
                  <c:v>0.20676714694242596</c:v>
                </c:pt>
                <c:pt idx="200">
                  <c:v>0.20676714694242596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0FBF-419F-97C9-BF741FC46859}"/>
            </c:ext>
          </c:extLst>
        </c:ser>
        <c:ser>
          <c:idx val="7"/>
          <c:order val="7"/>
          <c:tx>
            <c:strRef>
              <c:f>List1!$I$1</c:f>
              <c:strCache>
                <c:ptCount val="1"/>
                <c:pt idx="0">
                  <c:v>80–84</c:v>
                </c:pt>
              </c:strCache>
            </c:strRef>
          </c:tx>
          <c:spPr>
            <a:ln w="19050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xVal>
            <c:numRef>
              <c:f>List1!$A$2:$A$202</c:f>
              <c:numCache>
                <c:formatCode>General</c:formatCode>
                <c:ptCount val="20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  <c:pt idx="21">
                  <c:v>1.0500000000000003</c:v>
                </c:pt>
                <c:pt idx="22">
                  <c:v>1.1000000000000003</c:v>
                </c:pt>
                <c:pt idx="23">
                  <c:v>1.1500000000000004</c:v>
                </c:pt>
                <c:pt idx="24">
                  <c:v>1.2000000000000004</c:v>
                </c:pt>
                <c:pt idx="25">
                  <c:v>1.2500000000000004</c:v>
                </c:pt>
                <c:pt idx="26">
                  <c:v>1.3000000000000005</c:v>
                </c:pt>
                <c:pt idx="27">
                  <c:v>1.3500000000000005</c:v>
                </c:pt>
                <c:pt idx="28">
                  <c:v>1.4000000000000006</c:v>
                </c:pt>
                <c:pt idx="29">
                  <c:v>1.4500000000000006</c:v>
                </c:pt>
                <c:pt idx="30">
                  <c:v>1.5000000000000007</c:v>
                </c:pt>
                <c:pt idx="31">
                  <c:v>1.5500000000000007</c:v>
                </c:pt>
                <c:pt idx="32">
                  <c:v>1.6000000000000008</c:v>
                </c:pt>
                <c:pt idx="33">
                  <c:v>1.6500000000000008</c:v>
                </c:pt>
                <c:pt idx="34">
                  <c:v>1.7000000000000008</c:v>
                </c:pt>
                <c:pt idx="35">
                  <c:v>1.7500000000000009</c:v>
                </c:pt>
                <c:pt idx="36">
                  <c:v>1.8000000000000009</c:v>
                </c:pt>
                <c:pt idx="37">
                  <c:v>1.850000000000001</c:v>
                </c:pt>
                <c:pt idx="38">
                  <c:v>1.900000000000001</c:v>
                </c:pt>
                <c:pt idx="39">
                  <c:v>1.9500000000000011</c:v>
                </c:pt>
                <c:pt idx="40">
                  <c:v>2.0000000000000009</c:v>
                </c:pt>
                <c:pt idx="41">
                  <c:v>2.0500000000000007</c:v>
                </c:pt>
                <c:pt idx="42">
                  <c:v>2.1000000000000005</c:v>
                </c:pt>
                <c:pt idx="43">
                  <c:v>2.1500000000000004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2.3999999999999995</c:v>
                </c:pt>
                <c:pt idx="49">
                  <c:v>2.4499999999999993</c:v>
                </c:pt>
                <c:pt idx="50">
                  <c:v>2.4999999999999991</c:v>
                </c:pt>
                <c:pt idx="51">
                  <c:v>2.5499999999999989</c:v>
                </c:pt>
                <c:pt idx="52">
                  <c:v>2.5999999999999988</c:v>
                </c:pt>
                <c:pt idx="53">
                  <c:v>2.6499999999999986</c:v>
                </c:pt>
                <c:pt idx="54">
                  <c:v>2.6999999999999984</c:v>
                </c:pt>
                <c:pt idx="55">
                  <c:v>2.7499999999999982</c:v>
                </c:pt>
                <c:pt idx="56">
                  <c:v>2.799999999999998</c:v>
                </c:pt>
                <c:pt idx="57">
                  <c:v>2.8499999999999979</c:v>
                </c:pt>
                <c:pt idx="58">
                  <c:v>2.8999999999999977</c:v>
                </c:pt>
                <c:pt idx="59">
                  <c:v>2.9499999999999975</c:v>
                </c:pt>
                <c:pt idx="60">
                  <c:v>2.9999999999999973</c:v>
                </c:pt>
                <c:pt idx="61">
                  <c:v>3.0499999999999972</c:v>
                </c:pt>
                <c:pt idx="62">
                  <c:v>3.099999999999997</c:v>
                </c:pt>
                <c:pt idx="63">
                  <c:v>3.1499999999999968</c:v>
                </c:pt>
                <c:pt idx="64">
                  <c:v>3.1999999999999966</c:v>
                </c:pt>
                <c:pt idx="65">
                  <c:v>3.2499999999999964</c:v>
                </c:pt>
                <c:pt idx="66">
                  <c:v>3.2999999999999963</c:v>
                </c:pt>
                <c:pt idx="67">
                  <c:v>3.3499999999999961</c:v>
                </c:pt>
                <c:pt idx="68">
                  <c:v>3.3999999999999959</c:v>
                </c:pt>
                <c:pt idx="69">
                  <c:v>3.4499999999999957</c:v>
                </c:pt>
                <c:pt idx="70">
                  <c:v>3.4999999999999956</c:v>
                </c:pt>
                <c:pt idx="71">
                  <c:v>3.5499999999999954</c:v>
                </c:pt>
                <c:pt idx="72">
                  <c:v>3.5999999999999952</c:v>
                </c:pt>
                <c:pt idx="73">
                  <c:v>3.649999999999995</c:v>
                </c:pt>
                <c:pt idx="74">
                  <c:v>3.6999999999999948</c:v>
                </c:pt>
                <c:pt idx="75">
                  <c:v>3.7499999999999947</c:v>
                </c:pt>
                <c:pt idx="76">
                  <c:v>3.7999999999999945</c:v>
                </c:pt>
                <c:pt idx="77">
                  <c:v>3.8499999999999943</c:v>
                </c:pt>
                <c:pt idx="78">
                  <c:v>3.8999999999999941</c:v>
                </c:pt>
                <c:pt idx="79">
                  <c:v>3.949999999999994</c:v>
                </c:pt>
                <c:pt idx="80">
                  <c:v>3.9999999999999938</c:v>
                </c:pt>
                <c:pt idx="81">
                  <c:v>4.0499999999999936</c:v>
                </c:pt>
                <c:pt idx="82">
                  <c:v>4.0999999999999934</c:v>
                </c:pt>
                <c:pt idx="83">
                  <c:v>4.1499999999999932</c:v>
                </c:pt>
                <c:pt idx="84">
                  <c:v>4.1999999999999931</c:v>
                </c:pt>
                <c:pt idx="85">
                  <c:v>4.2499999999999929</c:v>
                </c:pt>
                <c:pt idx="86">
                  <c:v>4.2999999999999927</c:v>
                </c:pt>
                <c:pt idx="87">
                  <c:v>4.3499999999999925</c:v>
                </c:pt>
                <c:pt idx="88">
                  <c:v>4.3999999999999924</c:v>
                </c:pt>
                <c:pt idx="89">
                  <c:v>4.4499999999999922</c:v>
                </c:pt>
                <c:pt idx="90">
                  <c:v>4.499999999999992</c:v>
                </c:pt>
                <c:pt idx="91">
                  <c:v>4.5499999999999918</c:v>
                </c:pt>
                <c:pt idx="92">
                  <c:v>4.5999999999999917</c:v>
                </c:pt>
                <c:pt idx="93">
                  <c:v>4.6499999999999915</c:v>
                </c:pt>
                <c:pt idx="94">
                  <c:v>4.6999999999999913</c:v>
                </c:pt>
                <c:pt idx="95">
                  <c:v>4.7499999999999911</c:v>
                </c:pt>
                <c:pt idx="96">
                  <c:v>4.7999999999999909</c:v>
                </c:pt>
                <c:pt idx="97">
                  <c:v>4.8499999999999908</c:v>
                </c:pt>
                <c:pt idx="98">
                  <c:v>4.8999999999999906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5.2499999999999893</c:v>
                </c:pt>
                <c:pt idx="106">
                  <c:v>5.2999999999999892</c:v>
                </c:pt>
                <c:pt idx="107">
                  <c:v>5.349999999999989</c:v>
                </c:pt>
                <c:pt idx="108">
                  <c:v>5.3999999999999888</c:v>
                </c:pt>
                <c:pt idx="109">
                  <c:v>5.4499999999999886</c:v>
                </c:pt>
                <c:pt idx="110">
                  <c:v>5.4999999999999885</c:v>
                </c:pt>
                <c:pt idx="111">
                  <c:v>5.5499999999999883</c:v>
                </c:pt>
                <c:pt idx="112">
                  <c:v>5.5999999999999881</c:v>
                </c:pt>
                <c:pt idx="113">
                  <c:v>5.6499999999999879</c:v>
                </c:pt>
                <c:pt idx="114">
                  <c:v>5.6999999999999877</c:v>
                </c:pt>
                <c:pt idx="115">
                  <c:v>5.7499999999999876</c:v>
                </c:pt>
                <c:pt idx="116">
                  <c:v>5.7999999999999874</c:v>
                </c:pt>
                <c:pt idx="117">
                  <c:v>5.8499999999999872</c:v>
                </c:pt>
                <c:pt idx="118">
                  <c:v>5.899999999999987</c:v>
                </c:pt>
                <c:pt idx="119">
                  <c:v>5.9499999999999869</c:v>
                </c:pt>
                <c:pt idx="120">
                  <c:v>5.9999999999999867</c:v>
                </c:pt>
                <c:pt idx="121">
                  <c:v>6.0499999999999865</c:v>
                </c:pt>
                <c:pt idx="122">
                  <c:v>6.0999999999999863</c:v>
                </c:pt>
                <c:pt idx="123">
                  <c:v>6.1499999999999861</c:v>
                </c:pt>
                <c:pt idx="124">
                  <c:v>6.199999999999986</c:v>
                </c:pt>
                <c:pt idx="125">
                  <c:v>6.2499999999999858</c:v>
                </c:pt>
                <c:pt idx="126">
                  <c:v>6.2999999999999856</c:v>
                </c:pt>
                <c:pt idx="127">
                  <c:v>6.3499999999999854</c:v>
                </c:pt>
                <c:pt idx="128">
                  <c:v>6.3999999999999853</c:v>
                </c:pt>
                <c:pt idx="129">
                  <c:v>6.4499999999999851</c:v>
                </c:pt>
                <c:pt idx="130">
                  <c:v>6.4999999999999849</c:v>
                </c:pt>
                <c:pt idx="131">
                  <c:v>6.5499999999999847</c:v>
                </c:pt>
                <c:pt idx="132">
                  <c:v>6.5999999999999845</c:v>
                </c:pt>
                <c:pt idx="133">
                  <c:v>6.6499999999999844</c:v>
                </c:pt>
                <c:pt idx="134">
                  <c:v>6.6999999999999842</c:v>
                </c:pt>
                <c:pt idx="135">
                  <c:v>6.749999999999984</c:v>
                </c:pt>
                <c:pt idx="136">
                  <c:v>6.7999999999999838</c:v>
                </c:pt>
                <c:pt idx="137">
                  <c:v>6.8499999999999837</c:v>
                </c:pt>
                <c:pt idx="138">
                  <c:v>6.8999999999999835</c:v>
                </c:pt>
                <c:pt idx="139">
                  <c:v>6.9499999999999833</c:v>
                </c:pt>
                <c:pt idx="140">
                  <c:v>6.9999999999999831</c:v>
                </c:pt>
                <c:pt idx="141">
                  <c:v>7.0499999999999829</c:v>
                </c:pt>
                <c:pt idx="142">
                  <c:v>7.0999999999999828</c:v>
                </c:pt>
                <c:pt idx="143">
                  <c:v>7.1499999999999826</c:v>
                </c:pt>
                <c:pt idx="144">
                  <c:v>7.1999999999999824</c:v>
                </c:pt>
                <c:pt idx="145">
                  <c:v>7.2499999999999822</c:v>
                </c:pt>
                <c:pt idx="146">
                  <c:v>7.2999999999999821</c:v>
                </c:pt>
                <c:pt idx="147">
                  <c:v>7.3499999999999819</c:v>
                </c:pt>
                <c:pt idx="148">
                  <c:v>7.3999999999999817</c:v>
                </c:pt>
                <c:pt idx="149">
                  <c:v>7.4499999999999815</c:v>
                </c:pt>
                <c:pt idx="150">
                  <c:v>7.4999999999999813</c:v>
                </c:pt>
                <c:pt idx="151">
                  <c:v>7.5499999999999812</c:v>
                </c:pt>
                <c:pt idx="152">
                  <c:v>7.599999999999981</c:v>
                </c:pt>
                <c:pt idx="153">
                  <c:v>7.6499999999999808</c:v>
                </c:pt>
                <c:pt idx="154">
                  <c:v>7.6999999999999806</c:v>
                </c:pt>
                <c:pt idx="155">
                  <c:v>7.7499999999999805</c:v>
                </c:pt>
                <c:pt idx="156">
                  <c:v>7.7999999999999803</c:v>
                </c:pt>
                <c:pt idx="157">
                  <c:v>7.8499999999999801</c:v>
                </c:pt>
                <c:pt idx="158">
                  <c:v>7.8999999999999799</c:v>
                </c:pt>
                <c:pt idx="159">
                  <c:v>7.9499999999999797</c:v>
                </c:pt>
                <c:pt idx="160">
                  <c:v>7.9999999999999796</c:v>
                </c:pt>
                <c:pt idx="161">
                  <c:v>8.0499999999999794</c:v>
                </c:pt>
                <c:pt idx="162">
                  <c:v>8.0999999999999801</c:v>
                </c:pt>
                <c:pt idx="163">
                  <c:v>8.1499999999999808</c:v>
                </c:pt>
                <c:pt idx="164">
                  <c:v>8.1999999999999815</c:v>
                </c:pt>
                <c:pt idx="165">
                  <c:v>8.2499999999999822</c:v>
                </c:pt>
                <c:pt idx="166">
                  <c:v>8.2999999999999829</c:v>
                </c:pt>
                <c:pt idx="167">
                  <c:v>8.3499999999999837</c:v>
                </c:pt>
                <c:pt idx="168">
                  <c:v>8.3999999999999844</c:v>
                </c:pt>
                <c:pt idx="169">
                  <c:v>8.4499999999999851</c:v>
                </c:pt>
                <c:pt idx="170">
                  <c:v>8.4999999999999858</c:v>
                </c:pt>
                <c:pt idx="171">
                  <c:v>8.5499999999999865</c:v>
                </c:pt>
                <c:pt idx="172">
                  <c:v>8.5999999999999872</c:v>
                </c:pt>
                <c:pt idx="173">
                  <c:v>8.6499999999999879</c:v>
                </c:pt>
                <c:pt idx="174">
                  <c:v>8.6999999999999886</c:v>
                </c:pt>
                <c:pt idx="175">
                  <c:v>8.7499999999999893</c:v>
                </c:pt>
                <c:pt idx="176">
                  <c:v>8.7999999999999901</c:v>
                </c:pt>
                <c:pt idx="177">
                  <c:v>8.8499999999999908</c:v>
                </c:pt>
                <c:pt idx="178">
                  <c:v>8.8999999999999915</c:v>
                </c:pt>
                <c:pt idx="179">
                  <c:v>8.9499999999999922</c:v>
                </c:pt>
                <c:pt idx="180">
                  <c:v>8.9999999999999929</c:v>
                </c:pt>
                <c:pt idx="181">
                  <c:v>9.0499999999999936</c:v>
                </c:pt>
                <c:pt idx="182">
                  <c:v>9.0999999999999943</c:v>
                </c:pt>
                <c:pt idx="183">
                  <c:v>9.149999999999995</c:v>
                </c:pt>
                <c:pt idx="184">
                  <c:v>9.1999999999999957</c:v>
                </c:pt>
                <c:pt idx="185">
                  <c:v>9.2499999999999964</c:v>
                </c:pt>
                <c:pt idx="186">
                  <c:v>9.2999999999999972</c:v>
                </c:pt>
                <c:pt idx="187">
                  <c:v>9.3499999999999979</c:v>
                </c:pt>
                <c:pt idx="188">
                  <c:v>9.3999999999999986</c:v>
                </c:pt>
                <c:pt idx="189">
                  <c:v>9.4499999999999993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9.6000000000000014</c:v>
                </c:pt>
                <c:pt idx="193">
                  <c:v>9.6500000000000021</c:v>
                </c:pt>
                <c:pt idx="194">
                  <c:v>9.7000000000000028</c:v>
                </c:pt>
                <c:pt idx="195">
                  <c:v>9.7500000000000036</c:v>
                </c:pt>
                <c:pt idx="196">
                  <c:v>9.8000000000000043</c:v>
                </c:pt>
                <c:pt idx="197">
                  <c:v>9.850000000000005</c:v>
                </c:pt>
                <c:pt idx="198">
                  <c:v>9.9000000000000057</c:v>
                </c:pt>
                <c:pt idx="199">
                  <c:v>9.9500000000000064</c:v>
                </c:pt>
                <c:pt idx="200">
                  <c:v>10.000000000000007</c:v>
                </c:pt>
              </c:numCache>
            </c:numRef>
          </c:xVal>
          <c:yVal>
            <c:numRef>
              <c:f>List1!$I$2:$I$202</c:f>
              <c:numCache>
                <c:formatCode>0.00\ %</c:formatCode>
                <c:ptCount val="201"/>
                <c:pt idx="0">
                  <c:v>0.98826040554962646</c:v>
                </c:pt>
                <c:pt idx="1">
                  <c:v>0.9812894965576866</c:v>
                </c:pt>
                <c:pt idx="2">
                  <c:v>0.97212108686190168</c:v>
                </c:pt>
                <c:pt idx="3">
                  <c:v>0.96234010331605802</c:v>
                </c:pt>
                <c:pt idx="4">
                  <c:v>0.956872261819944</c:v>
                </c:pt>
                <c:pt idx="5">
                  <c:v>0.95247411295780116</c:v>
                </c:pt>
                <c:pt idx="6">
                  <c:v>0.9458328059528659</c:v>
                </c:pt>
                <c:pt idx="7">
                  <c:v>0.94026744669453777</c:v>
                </c:pt>
                <c:pt idx="8">
                  <c:v>0.93521978369408987</c:v>
                </c:pt>
                <c:pt idx="9">
                  <c:v>0.92786030597736879</c:v>
                </c:pt>
                <c:pt idx="10">
                  <c:v>0.92043970679083797</c:v>
                </c:pt>
                <c:pt idx="11">
                  <c:v>0.91466711534028389</c:v>
                </c:pt>
                <c:pt idx="12">
                  <c:v>0.90766264476971381</c:v>
                </c:pt>
                <c:pt idx="13">
                  <c:v>0.90237186510460532</c:v>
                </c:pt>
                <c:pt idx="14">
                  <c:v>0.89586721863268481</c:v>
                </c:pt>
                <c:pt idx="15">
                  <c:v>0.89230276020311183</c:v>
                </c:pt>
                <c:pt idx="16">
                  <c:v>0.88691843245129964</c:v>
                </c:pt>
                <c:pt idx="17">
                  <c:v>0.87785900004628126</c:v>
                </c:pt>
                <c:pt idx="18">
                  <c:v>0.87054350837922889</c:v>
                </c:pt>
                <c:pt idx="19">
                  <c:v>0.86438690648121452</c:v>
                </c:pt>
                <c:pt idx="20">
                  <c:v>0.85694865414864041</c:v>
                </c:pt>
                <c:pt idx="21">
                  <c:v>0.85256848578132349</c:v>
                </c:pt>
                <c:pt idx="22">
                  <c:v>0.84370405295478168</c:v>
                </c:pt>
                <c:pt idx="23">
                  <c:v>0.83730750971782353</c:v>
                </c:pt>
                <c:pt idx="24">
                  <c:v>0.83084680362432173</c:v>
                </c:pt>
                <c:pt idx="25">
                  <c:v>0.8269461144054282</c:v>
                </c:pt>
                <c:pt idx="26">
                  <c:v>0.81778327657268102</c:v>
                </c:pt>
                <c:pt idx="27">
                  <c:v>0.8118477527911051</c:v>
                </c:pt>
                <c:pt idx="28">
                  <c:v>0.80919357133531067</c:v>
                </c:pt>
                <c:pt idx="29">
                  <c:v>0.80051410233583953</c:v>
                </c:pt>
                <c:pt idx="30">
                  <c:v>0.79446233675749212</c:v>
                </c:pt>
                <c:pt idx="31">
                  <c:v>0.78700259650624804</c:v>
                </c:pt>
                <c:pt idx="32">
                  <c:v>0.78290540294526101</c:v>
                </c:pt>
                <c:pt idx="33">
                  <c:v>0.77466790637766503</c:v>
                </c:pt>
                <c:pt idx="34">
                  <c:v>0.76706634797431594</c:v>
                </c:pt>
                <c:pt idx="35">
                  <c:v>0.76218945021244477</c:v>
                </c:pt>
                <c:pt idx="36">
                  <c:v>0.75372851274477659</c:v>
                </c:pt>
                <c:pt idx="37">
                  <c:v>0.74874165112926294</c:v>
                </c:pt>
                <c:pt idx="38">
                  <c:v>0.7437285554258628</c:v>
                </c:pt>
                <c:pt idx="39">
                  <c:v>0.73578967710496568</c:v>
                </c:pt>
                <c:pt idx="40">
                  <c:v>0.7336063249473842</c:v>
                </c:pt>
                <c:pt idx="41">
                  <c:v>0.72920688671681511</c:v>
                </c:pt>
                <c:pt idx="42">
                  <c:v>0.72623659389923134</c:v>
                </c:pt>
                <c:pt idx="43">
                  <c:v>0.72171410343384956</c:v>
                </c:pt>
                <c:pt idx="44">
                  <c:v>0.71484790160414069</c:v>
                </c:pt>
                <c:pt idx="45">
                  <c:v>0.70870197660378265</c:v>
                </c:pt>
                <c:pt idx="46">
                  <c:v>0.70251918945783909</c:v>
                </c:pt>
                <c:pt idx="47">
                  <c:v>0.6978512878667571</c:v>
                </c:pt>
                <c:pt idx="48">
                  <c:v>0.68847366697717016</c:v>
                </c:pt>
                <c:pt idx="49">
                  <c:v>0.68062334010171788</c:v>
                </c:pt>
                <c:pt idx="50">
                  <c:v>0.67113730051841869</c:v>
                </c:pt>
                <c:pt idx="51">
                  <c:v>0.66236426391033476</c:v>
                </c:pt>
                <c:pt idx="52">
                  <c:v>0.65513409001683209</c:v>
                </c:pt>
                <c:pt idx="53">
                  <c:v>0.65109254720364984</c:v>
                </c:pt>
                <c:pt idx="54">
                  <c:v>0.64536326017608781</c:v>
                </c:pt>
                <c:pt idx="55">
                  <c:v>0.63956410379453121</c:v>
                </c:pt>
                <c:pt idx="56">
                  <c:v>0.63120924940139556</c:v>
                </c:pt>
                <c:pt idx="57">
                  <c:v>0.62783379886983726</c:v>
                </c:pt>
                <c:pt idx="58">
                  <c:v>0.62356862360577592</c:v>
                </c:pt>
                <c:pt idx="59">
                  <c:v>0.61754380598639647</c:v>
                </c:pt>
                <c:pt idx="60">
                  <c:v>0.60801648219137494</c:v>
                </c:pt>
                <c:pt idx="61">
                  <c:v>0.60538627390503874</c:v>
                </c:pt>
                <c:pt idx="62">
                  <c:v>0.60094795811394608</c:v>
                </c:pt>
                <c:pt idx="63">
                  <c:v>0.59736822344163665</c:v>
                </c:pt>
                <c:pt idx="64">
                  <c:v>0.59284955306764542</c:v>
                </c:pt>
                <c:pt idx="65">
                  <c:v>0.58463454771335932</c:v>
                </c:pt>
                <c:pt idx="66">
                  <c:v>0.5818790038906726</c:v>
                </c:pt>
                <c:pt idx="67">
                  <c:v>0.57817866046370492</c:v>
                </c:pt>
                <c:pt idx="68">
                  <c:v>0.57350462117135481</c:v>
                </c:pt>
                <c:pt idx="69">
                  <c:v>0.56879604464285438</c:v>
                </c:pt>
                <c:pt idx="70">
                  <c:v>0.56500407101190198</c:v>
                </c:pt>
                <c:pt idx="71">
                  <c:v>0.56118001638576387</c:v>
                </c:pt>
                <c:pt idx="72">
                  <c:v>0.55152115207619823</c:v>
                </c:pt>
                <c:pt idx="73">
                  <c:v>0.54760618382721016</c:v>
                </c:pt>
                <c:pt idx="74">
                  <c:v>0.54365591379058464</c:v>
                </c:pt>
                <c:pt idx="75">
                  <c:v>0.54166632215731625</c:v>
                </c:pt>
                <c:pt idx="76">
                  <c:v>0.53966200644165552</c:v>
                </c:pt>
                <c:pt idx="77">
                  <c:v>0.53662735598368927</c:v>
                </c:pt>
                <c:pt idx="78">
                  <c:v>0.5305003071998603</c:v>
                </c:pt>
                <c:pt idx="79">
                  <c:v>0.52638391296358589</c:v>
                </c:pt>
                <c:pt idx="80">
                  <c:v>0.52120806327859492</c:v>
                </c:pt>
                <c:pt idx="81">
                  <c:v>0.51598029935403522</c:v>
                </c:pt>
                <c:pt idx="82">
                  <c:v>0.51386128375093865</c:v>
                </c:pt>
                <c:pt idx="83">
                  <c:v>0.50425639994250993</c:v>
                </c:pt>
                <c:pt idx="84">
                  <c:v>0.49888625723811686</c:v>
                </c:pt>
                <c:pt idx="85">
                  <c:v>0.49454811587082892</c:v>
                </c:pt>
                <c:pt idx="86">
                  <c:v>0.49125478768522962</c:v>
                </c:pt>
                <c:pt idx="87">
                  <c:v>0.4868390143127781</c:v>
                </c:pt>
                <c:pt idx="88">
                  <c:v>0.48130045897361112</c:v>
                </c:pt>
                <c:pt idx="89">
                  <c:v>0.47127336607832754</c:v>
                </c:pt>
                <c:pt idx="90">
                  <c:v>0.46679570939349779</c:v>
                </c:pt>
                <c:pt idx="91">
                  <c:v>0.46004685576371229</c:v>
                </c:pt>
                <c:pt idx="92">
                  <c:v>0.45665167601637863</c:v>
                </c:pt>
                <c:pt idx="93">
                  <c:v>0.45207371435205401</c:v>
                </c:pt>
                <c:pt idx="94">
                  <c:v>0.44510980604367834</c:v>
                </c:pt>
                <c:pt idx="95">
                  <c:v>0.4392298878660868</c:v>
                </c:pt>
                <c:pt idx="96">
                  <c:v>0.43804117369053586</c:v>
                </c:pt>
                <c:pt idx="97">
                  <c:v>0.4332275344192113</c:v>
                </c:pt>
                <c:pt idx="98">
                  <c:v>0.42708246300900971</c:v>
                </c:pt>
                <c:pt idx="99">
                  <c:v>0.42206534156396996</c:v>
                </c:pt>
                <c:pt idx="100">
                  <c:v>0.41572802412306953</c:v>
                </c:pt>
                <c:pt idx="101">
                  <c:v>0.41316575586961451</c:v>
                </c:pt>
                <c:pt idx="102">
                  <c:v>0.41316575586961451</c:v>
                </c:pt>
                <c:pt idx="103">
                  <c:v>0.4039988452797974</c:v>
                </c:pt>
                <c:pt idx="104">
                  <c:v>0.39740832578094265</c:v>
                </c:pt>
                <c:pt idx="105">
                  <c:v>0.39071794992604464</c:v>
                </c:pt>
                <c:pt idx="106">
                  <c:v>0.38935180324798152</c:v>
                </c:pt>
                <c:pt idx="107">
                  <c:v>0.38097864618888516</c:v>
                </c:pt>
                <c:pt idx="108">
                  <c:v>0.37671395985094991</c:v>
                </c:pt>
                <c:pt idx="109">
                  <c:v>0.37526784100315358</c:v>
                </c:pt>
                <c:pt idx="110">
                  <c:v>0.36936972169465604</c:v>
                </c:pt>
                <c:pt idx="111">
                  <c:v>0.36486521289350171</c:v>
                </c:pt>
                <c:pt idx="112">
                  <c:v>0.36486521289350171</c:v>
                </c:pt>
                <c:pt idx="113">
                  <c:v>0.36177313481813306</c:v>
                </c:pt>
                <c:pt idx="114">
                  <c:v>0.35862728147188844</c:v>
                </c:pt>
                <c:pt idx="115">
                  <c:v>0.34746998827054082</c:v>
                </c:pt>
                <c:pt idx="116">
                  <c:v>0.34423770930988462</c:v>
                </c:pt>
                <c:pt idx="117">
                  <c:v>0.34259848212269473</c:v>
                </c:pt>
                <c:pt idx="118">
                  <c:v>0.33925605790686353</c:v>
                </c:pt>
                <c:pt idx="119">
                  <c:v>0.33585499466970198</c:v>
                </c:pt>
                <c:pt idx="120">
                  <c:v>0.33241032805770504</c:v>
                </c:pt>
                <c:pt idx="121">
                  <c:v>0.32196811879934778</c:v>
                </c:pt>
                <c:pt idx="122">
                  <c:v>0.31319514553506039</c:v>
                </c:pt>
                <c:pt idx="123">
                  <c:v>0.31319514553506039</c:v>
                </c:pt>
                <c:pt idx="124">
                  <c:v>0.30771651325164823</c:v>
                </c:pt>
                <c:pt idx="125">
                  <c:v>0.30771651325164823</c:v>
                </c:pt>
                <c:pt idx="126">
                  <c:v>0.30392923308855102</c:v>
                </c:pt>
                <c:pt idx="127">
                  <c:v>0.30392923308855102</c:v>
                </c:pt>
                <c:pt idx="128">
                  <c:v>0.29608589804110458</c:v>
                </c:pt>
                <c:pt idx="129">
                  <c:v>0.29209820917859808</c:v>
                </c:pt>
                <c:pt idx="130">
                  <c:v>0.28805532739065903</c:v>
                </c:pt>
                <c:pt idx="131">
                  <c:v>0.28805532739065903</c:v>
                </c:pt>
                <c:pt idx="132">
                  <c:v>0.28805532739065903</c:v>
                </c:pt>
                <c:pt idx="133">
                  <c:v>0.27961414563562142</c:v>
                </c:pt>
                <c:pt idx="134">
                  <c:v>0.27747150850431401</c:v>
                </c:pt>
                <c:pt idx="135">
                  <c:v>0.26880052386355419</c:v>
                </c:pt>
                <c:pt idx="136">
                  <c:v>0.26880052386355419</c:v>
                </c:pt>
                <c:pt idx="137">
                  <c:v>0.26658817387290767</c:v>
                </c:pt>
                <c:pt idx="138">
                  <c:v>0.26431933835058508</c:v>
                </c:pt>
                <c:pt idx="139">
                  <c:v>0.25962032789101913</c:v>
                </c:pt>
                <c:pt idx="140">
                  <c:v>0.25720525507342828</c:v>
                </c:pt>
                <c:pt idx="141">
                  <c:v>0.25474396076650552</c:v>
                </c:pt>
                <c:pt idx="142">
                  <c:v>0.25474396076650552</c:v>
                </c:pt>
                <c:pt idx="143">
                  <c:v>0.24713966343019192</c:v>
                </c:pt>
                <c:pt idx="144">
                  <c:v>0.24457863064853189</c:v>
                </c:pt>
                <c:pt idx="145">
                  <c:v>0.24457863064853189</c:v>
                </c:pt>
                <c:pt idx="146">
                  <c:v>0.24457863064853189</c:v>
                </c:pt>
                <c:pt idx="147">
                  <c:v>0.23926170389530294</c:v>
                </c:pt>
                <c:pt idx="148">
                  <c:v>0.2365733701436703</c:v>
                </c:pt>
                <c:pt idx="149">
                  <c:v>0.23385413600408789</c:v>
                </c:pt>
                <c:pt idx="150">
                  <c:v>0.23385413600408789</c:v>
                </c:pt>
                <c:pt idx="151">
                  <c:v>0.23385413600408789</c:v>
                </c:pt>
                <c:pt idx="152">
                  <c:v>0.23103661629319525</c:v>
                </c:pt>
                <c:pt idx="153">
                  <c:v>0.22533200848348672</c:v>
                </c:pt>
                <c:pt idx="154">
                  <c:v>0.22533200848348672</c:v>
                </c:pt>
                <c:pt idx="155">
                  <c:v>0.22533200848348672</c:v>
                </c:pt>
                <c:pt idx="156">
                  <c:v>0.22533200848348672</c:v>
                </c:pt>
                <c:pt idx="157">
                  <c:v>0.21649545913119314</c:v>
                </c:pt>
                <c:pt idx="158">
                  <c:v>0.21344622731244395</c:v>
                </c:pt>
                <c:pt idx="159">
                  <c:v>0.20716839709737206</c:v>
                </c:pt>
                <c:pt idx="160">
                  <c:v>0.20402948198983611</c:v>
                </c:pt>
                <c:pt idx="161">
                  <c:v>0.20086623420704794</c:v>
                </c:pt>
                <c:pt idx="162">
                  <c:v>0.19767788128312655</c:v>
                </c:pt>
                <c:pt idx="163">
                  <c:v>0.194463606790718</c:v>
                </c:pt>
                <c:pt idx="164">
                  <c:v>0.18457562678441031</c:v>
                </c:pt>
                <c:pt idx="165">
                  <c:v>0.18457562678441031</c:v>
                </c:pt>
                <c:pt idx="166">
                  <c:v>0.18457562678441031</c:v>
                </c:pt>
                <c:pt idx="167">
                  <c:v>0.17422559163762094</c:v>
                </c:pt>
                <c:pt idx="168">
                  <c:v>0.16711434299935068</c:v>
                </c:pt>
                <c:pt idx="169">
                  <c:v>0.16711434299935068</c:v>
                </c:pt>
                <c:pt idx="170">
                  <c:v>0.16355871868021557</c:v>
                </c:pt>
                <c:pt idx="171">
                  <c:v>0.16355871868021557</c:v>
                </c:pt>
                <c:pt idx="172">
                  <c:v>0.16000309436108046</c:v>
                </c:pt>
                <c:pt idx="173">
                  <c:v>0.15632486230680276</c:v>
                </c:pt>
                <c:pt idx="174">
                  <c:v>0.15632486230680276</c:v>
                </c:pt>
                <c:pt idx="175">
                  <c:v>0.15231653250406421</c:v>
                </c:pt>
                <c:pt idx="176">
                  <c:v>0.14808551771228465</c:v>
                </c:pt>
                <c:pt idx="177">
                  <c:v>0.14808551771228465</c:v>
                </c:pt>
                <c:pt idx="178">
                  <c:v>0.14808551771228465</c:v>
                </c:pt>
                <c:pt idx="179">
                  <c:v>0.13868326261944117</c:v>
                </c:pt>
                <c:pt idx="180">
                  <c:v>0.13868326261944117</c:v>
                </c:pt>
                <c:pt idx="181">
                  <c:v>0.12841042835133443</c:v>
                </c:pt>
                <c:pt idx="182">
                  <c:v>0.12841042835133443</c:v>
                </c:pt>
                <c:pt idx="183">
                  <c:v>0.12841042835133443</c:v>
                </c:pt>
                <c:pt idx="184">
                  <c:v>0.12841042835133443</c:v>
                </c:pt>
                <c:pt idx="185">
                  <c:v>0.12841042835133443</c:v>
                </c:pt>
                <c:pt idx="186">
                  <c:v>0.11556938551620098</c:v>
                </c:pt>
                <c:pt idx="187">
                  <c:v>0.11556938551620098</c:v>
                </c:pt>
                <c:pt idx="188">
                  <c:v>0.11556938551620098</c:v>
                </c:pt>
                <c:pt idx="189">
                  <c:v>0.11556938551620098</c:v>
                </c:pt>
                <c:pt idx="190">
                  <c:v>0.11556938551620098</c:v>
                </c:pt>
                <c:pt idx="191">
                  <c:v>0.11556938551620098</c:v>
                </c:pt>
                <c:pt idx="192">
                  <c:v>0.11556938551620098</c:v>
                </c:pt>
                <c:pt idx="193">
                  <c:v>0.10759908306680781</c:v>
                </c:pt>
                <c:pt idx="194">
                  <c:v>0.10759908306680781</c:v>
                </c:pt>
                <c:pt idx="195">
                  <c:v>0.10759908306680781</c:v>
                </c:pt>
                <c:pt idx="196">
                  <c:v>0.10759908306680781</c:v>
                </c:pt>
                <c:pt idx="197">
                  <c:v>0.10759908306680781</c:v>
                </c:pt>
                <c:pt idx="198">
                  <c:v>9.863249281124048E-2</c:v>
                </c:pt>
                <c:pt idx="199">
                  <c:v>9.863249281124048E-2</c:v>
                </c:pt>
                <c:pt idx="200">
                  <c:v>9.863249281124048E-2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0FBF-419F-97C9-BF741FC46859}"/>
            </c:ext>
          </c:extLst>
        </c:ser>
        <c:ser>
          <c:idx val="8"/>
          <c:order val="8"/>
          <c:tx>
            <c:strRef>
              <c:f>List1!$J$1</c:f>
              <c:strCache>
                <c:ptCount val="1"/>
                <c:pt idx="0">
                  <c:v>85–89</c:v>
                </c:pt>
              </c:strCache>
            </c:strRef>
          </c:tx>
          <c:spPr>
            <a:ln w="19050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List1!$A$2:$A$202</c:f>
              <c:numCache>
                <c:formatCode>General</c:formatCode>
                <c:ptCount val="20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  <c:pt idx="21">
                  <c:v>1.0500000000000003</c:v>
                </c:pt>
                <c:pt idx="22">
                  <c:v>1.1000000000000003</c:v>
                </c:pt>
                <c:pt idx="23">
                  <c:v>1.1500000000000004</c:v>
                </c:pt>
                <c:pt idx="24">
                  <c:v>1.2000000000000004</c:v>
                </c:pt>
                <c:pt idx="25">
                  <c:v>1.2500000000000004</c:v>
                </c:pt>
                <c:pt idx="26">
                  <c:v>1.3000000000000005</c:v>
                </c:pt>
                <c:pt idx="27">
                  <c:v>1.3500000000000005</c:v>
                </c:pt>
                <c:pt idx="28">
                  <c:v>1.4000000000000006</c:v>
                </c:pt>
                <c:pt idx="29">
                  <c:v>1.4500000000000006</c:v>
                </c:pt>
                <c:pt idx="30">
                  <c:v>1.5000000000000007</c:v>
                </c:pt>
                <c:pt idx="31">
                  <c:v>1.5500000000000007</c:v>
                </c:pt>
                <c:pt idx="32">
                  <c:v>1.6000000000000008</c:v>
                </c:pt>
                <c:pt idx="33">
                  <c:v>1.6500000000000008</c:v>
                </c:pt>
                <c:pt idx="34">
                  <c:v>1.7000000000000008</c:v>
                </c:pt>
                <c:pt idx="35">
                  <c:v>1.7500000000000009</c:v>
                </c:pt>
                <c:pt idx="36">
                  <c:v>1.8000000000000009</c:v>
                </c:pt>
                <c:pt idx="37">
                  <c:v>1.850000000000001</c:v>
                </c:pt>
                <c:pt idx="38">
                  <c:v>1.900000000000001</c:v>
                </c:pt>
                <c:pt idx="39">
                  <c:v>1.9500000000000011</c:v>
                </c:pt>
                <c:pt idx="40">
                  <c:v>2.0000000000000009</c:v>
                </c:pt>
                <c:pt idx="41">
                  <c:v>2.0500000000000007</c:v>
                </c:pt>
                <c:pt idx="42">
                  <c:v>2.1000000000000005</c:v>
                </c:pt>
                <c:pt idx="43">
                  <c:v>2.1500000000000004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2.3999999999999995</c:v>
                </c:pt>
                <c:pt idx="49">
                  <c:v>2.4499999999999993</c:v>
                </c:pt>
                <c:pt idx="50">
                  <c:v>2.4999999999999991</c:v>
                </c:pt>
                <c:pt idx="51">
                  <c:v>2.5499999999999989</c:v>
                </c:pt>
                <c:pt idx="52">
                  <c:v>2.5999999999999988</c:v>
                </c:pt>
                <c:pt idx="53">
                  <c:v>2.6499999999999986</c:v>
                </c:pt>
                <c:pt idx="54">
                  <c:v>2.6999999999999984</c:v>
                </c:pt>
                <c:pt idx="55">
                  <c:v>2.7499999999999982</c:v>
                </c:pt>
                <c:pt idx="56">
                  <c:v>2.799999999999998</c:v>
                </c:pt>
                <c:pt idx="57">
                  <c:v>2.8499999999999979</c:v>
                </c:pt>
                <c:pt idx="58">
                  <c:v>2.8999999999999977</c:v>
                </c:pt>
                <c:pt idx="59">
                  <c:v>2.9499999999999975</c:v>
                </c:pt>
                <c:pt idx="60">
                  <c:v>2.9999999999999973</c:v>
                </c:pt>
                <c:pt idx="61">
                  <c:v>3.0499999999999972</c:v>
                </c:pt>
                <c:pt idx="62">
                  <c:v>3.099999999999997</c:v>
                </c:pt>
                <c:pt idx="63">
                  <c:v>3.1499999999999968</c:v>
                </c:pt>
                <c:pt idx="64">
                  <c:v>3.1999999999999966</c:v>
                </c:pt>
                <c:pt idx="65">
                  <c:v>3.2499999999999964</c:v>
                </c:pt>
                <c:pt idx="66">
                  <c:v>3.2999999999999963</c:v>
                </c:pt>
                <c:pt idx="67">
                  <c:v>3.3499999999999961</c:v>
                </c:pt>
                <c:pt idx="68">
                  <c:v>3.3999999999999959</c:v>
                </c:pt>
                <c:pt idx="69">
                  <c:v>3.4499999999999957</c:v>
                </c:pt>
                <c:pt idx="70">
                  <c:v>3.4999999999999956</c:v>
                </c:pt>
                <c:pt idx="71">
                  <c:v>3.5499999999999954</c:v>
                </c:pt>
                <c:pt idx="72">
                  <c:v>3.5999999999999952</c:v>
                </c:pt>
                <c:pt idx="73">
                  <c:v>3.649999999999995</c:v>
                </c:pt>
                <c:pt idx="74">
                  <c:v>3.6999999999999948</c:v>
                </c:pt>
                <c:pt idx="75">
                  <c:v>3.7499999999999947</c:v>
                </c:pt>
                <c:pt idx="76">
                  <c:v>3.7999999999999945</c:v>
                </c:pt>
                <c:pt idx="77">
                  <c:v>3.8499999999999943</c:v>
                </c:pt>
                <c:pt idx="78">
                  <c:v>3.8999999999999941</c:v>
                </c:pt>
                <c:pt idx="79">
                  <c:v>3.949999999999994</c:v>
                </c:pt>
                <c:pt idx="80">
                  <c:v>3.9999999999999938</c:v>
                </c:pt>
                <c:pt idx="81">
                  <c:v>4.0499999999999936</c:v>
                </c:pt>
                <c:pt idx="82">
                  <c:v>4.0999999999999934</c:v>
                </c:pt>
                <c:pt idx="83">
                  <c:v>4.1499999999999932</c:v>
                </c:pt>
                <c:pt idx="84">
                  <c:v>4.1999999999999931</c:v>
                </c:pt>
                <c:pt idx="85">
                  <c:v>4.2499999999999929</c:v>
                </c:pt>
                <c:pt idx="86">
                  <c:v>4.2999999999999927</c:v>
                </c:pt>
                <c:pt idx="87">
                  <c:v>4.3499999999999925</c:v>
                </c:pt>
                <c:pt idx="88">
                  <c:v>4.3999999999999924</c:v>
                </c:pt>
                <c:pt idx="89">
                  <c:v>4.4499999999999922</c:v>
                </c:pt>
                <c:pt idx="90">
                  <c:v>4.499999999999992</c:v>
                </c:pt>
                <c:pt idx="91">
                  <c:v>4.5499999999999918</c:v>
                </c:pt>
                <c:pt idx="92">
                  <c:v>4.5999999999999917</c:v>
                </c:pt>
                <c:pt idx="93">
                  <c:v>4.6499999999999915</c:v>
                </c:pt>
                <c:pt idx="94">
                  <c:v>4.6999999999999913</c:v>
                </c:pt>
                <c:pt idx="95">
                  <c:v>4.7499999999999911</c:v>
                </c:pt>
                <c:pt idx="96">
                  <c:v>4.7999999999999909</c:v>
                </c:pt>
                <c:pt idx="97">
                  <c:v>4.8499999999999908</c:v>
                </c:pt>
                <c:pt idx="98">
                  <c:v>4.8999999999999906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5.2499999999999893</c:v>
                </c:pt>
                <c:pt idx="106">
                  <c:v>5.2999999999999892</c:v>
                </c:pt>
                <c:pt idx="107">
                  <c:v>5.349999999999989</c:v>
                </c:pt>
                <c:pt idx="108">
                  <c:v>5.3999999999999888</c:v>
                </c:pt>
                <c:pt idx="109">
                  <c:v>5.4499999999999886</c:v>
                </c:pt>
                <c:pt idx="110">
                  <c:v>5.4999999999999885</c:v>
                </c:pt>
                <c:pt idx="111">
                  <c:v>5.5499999999999883</c:v>
                </c:pt>
                <c:pt idx="112">
                  <c:v>5.5999999999999881</c:v>
                </c:pt>
                <c:pt idx="113">
                  <c:v>5.6499999999999879</c:v>
                </c:pt>
                <c:pt idx="114">
                  <c:v>5.6999999999999877</c:v>
                </c:pt>
                <c:pt idx="115">
                  <c:v>5.7499999999999876</c:v>
                </c:pt>
                <c:pt idx="116">
                  <c:v>5.7999999999999874</c:v>
                </c:pt>
                <c:pt idx="117">
                  <c:v>5.8499999999999872</c:v>
                </c:pt>
                <c:pt idx="118">
                  <c:v>5.899999999999987</c:v>
                </c:pt>
                <c:pt idx="119">
                  <c:v>5.9499999999999869</c:v>
                </c:pt>
                <c:pt idx="120">
                  <c:v>5.9999999999999867</c:v>
                </c:pt>
                <c:pt idx="121">
                  <c:v>6.0499999999999865</c:v>
                </c:pt>
                <c:pt idx="122">
                  <c:v>6.0999999999999863</c:v>
                </c:pt>
                <c:pt idx="123">
                  <c:v>6.1499999999999861</c:v>
                </c:pt>
                <c:pt idx="124">
                  <c:v>6.199999999999986</c:v>
                </c:pt>
                <c:pt idx="125">
                  <c:v>6.2499999999999858</c:v>
                </c:pt>
                <c:pt idx="126">
                  <c:v>6.2999999999999856</c:v>
                </c:pt>
                <c:pt idx="127">
                  <c:v>6.3499999999999854</c:v>
                </c:pt>
                <c:pt idx="128">
                  <c:v>6.3999999999999853</c:v>
                </c:pt>
                <c:pt idx="129">
                  <c:v>6.4499999999999851</c:v>
                </c:pt>
                <c:pt idx="130">
                  <c:v>6.4999999999999849</c:v>
                </c:pt>
                <c:pt idx="131">
                  <c:v>6.5499999999999847</c:v>
                </c:pt>
                <c:pt idx="132">
                  <c:v>6.5999999999999845</c:v>
                </c:pt>
                <c:pt idx="133">
                  <c:v>6.6499999999999844</c:v>
                </c:pt>
                <c:pt idx="134">
                  <c:v>6.6999999999999842</c:v>
                </c:pt>
                <c:pt idx="135">
                  <c:v>6.749999999999984</c:v>
                </c:pt>
                <c:pt idx="136">
                  <c:v>6.7999999999999838</c:v>
                </c:pt>
                <c:pt idx="137">
                  <c:v>6.8499999999999837</c:v>
                </c:pt>
                <c:pt idx="138">
                  <c:v>6.8999999999999835</c:v>
                </c:pt>
                <c:pt idx="139">
                  <c:v>6.9499999999999833</c:v>
                </c:pt>
                <c:pt idx="140">
                  <c:v>6.9999999999999831</c:v>
                </c:pt>
                <c:pt idx="141">
                  <c:v>7.0499999999999829</c:v>
                </c:pt>
                <c:pt idx="142">
                  <c:v>7.0999999999999828</c:v>
                </c:pt>
                <c:pt idx="143">
                  <c:v>7.1499999999999826</c:v>
                </c:pt>
                <c:pt idx="144">
                  <c:v>7.1999999999999824</c:v>
                </c:pt>
                <c:pt idx="145">
                  <c:v>7.2499999999999822</c:v>
                </c:pt>
                <c:pt idx="146">
                  <c:v>7.2999999999999821</c:v>
                </c:pt>
                <c:pt idx="147">
                  <c:v>7.3499999999999819</c:v>
                </c:pt>
                <c:pt idx="148">
                  <c:v>7.3999999999999817</c:v>
                </c:pt>
                <c:pt idx="149">
                  <c:v>7.4499999999999815</c:v>
                </c:pt>
                <c:pt idx="150">
                  <c:v>7.4999999999999813</c:v>
                </c:pt>
                <c:pt idx="151">
                  <c:v>7.5499999999999812</c:v>
                </c:pt>
                <c:pt idx="152">
                  <c:v>7.599999999999981</c:v>
                </c:pt>
                <c:pt idx="153">
                  <c:v>7.6499999999999808</c:v>
                </c:pt>
                <c:pt idx="154">
                  <c:v>7.6999999999999806</c:v>
                </c:pt>
                <c:pt idx="155">
                  <c:v>7.7499999999999805</c:v>
                </c:pt>
                <c:pt idx="156">
                  <c:v>7.7999999999999803</c:v>
                </c:pt>
                <c:pt idx="157">
                  <c:v>7.8499999999999801</c:v>
                </c:pt>
                <c:pt idx="158">
                  <c:v>7.8999999999999799</c:v>
                </c:pt>
                <c:pt idx="159">
                  <c:v>7.9499999999999797</c:v>
                </c:pt>
                <c:pt idx="160">
                  <c:v>7.9999999999999796</c:v>
                </c:pt>
                <c:pt idx="161">
                  <c:v>8.0499999999999794</c:v>
                </c:pt>
                <c:pt idx="162">
                  <c:v>8.0999999999999801</c:v>
                </c:pt>
                <c:pt idx="163">
                  <c:v>8.1499999999999808</c:v>
                </c:pt>
                <c:pt idx="164">
                  <c:v>8.1999999999999815</c:v>
                </c:pt>
                <c:pt idx="165">
                  <c:v>8.2499999999999822</c:v>
                </c:pt>
                <c:pt idx="166">
                  <c:v>8.2999999999999829</c:v>
                </c:pt>
                <c:pt idx="167">
                  <c:v>8.3499999999999837</c:v>
                </c:pt>
                <c:pt idx="168">
                  <c:v>8.3999999999999844</c:v>
                </c:pt>
                <c:pt idx="169">
                  <c:v>8.4499999999999851</c:v>
                </c:pt>
                <c:pt idx="170">
                  <c:v>8.4999999999999858</c:v>
                </c:pt>
                <c:pt idx="171">
                  <c:v>8.5499999999999865</c:v>
                </c:pt>
                <c:pt idx="172">
                  <c:v>8.5999999999999872</c:v>
                </c:pt>
                <c:pt idx="173">
                  <c:v>8.6499999999999879</c:v>
                </c:pt>
                <c:pt idx="174">
                  <c:v>8.6999999999999886</c:v>
                </c:pt>
                <c:pt idx="175">
                  <c:v>8.7499999999999893</c:v>
                </c:pt>
                <c:pt idx="176">
                  <c:v>8.7999999999999901</c:v>
                </c:pt>
                <c:pt idx="177">
                  <c:v>8.8499999999999908</c:v>
                </c:pt>
                <c:pt idx="178">
                  <c:v>8.8999999999999915</c:v>
                </c:pt>
                <c:pt idx="179">
                  <c:v>8.9499999999999922</c:v>
                </c:pt>
                <c:pt idx="180">
                  <c:v>8.9999999999999929</c:v>
                </c:pt>
                <c:pt idx="181">
                  <c:v>9.0499999999999936</c:v>
                </c:pt>
                <c:pt idx="182">
                  <c:v>9.0999999999999943</c:v>
                </c:pt>
                <c:pt idx="183">
                  <c:v>9.149999999999995</c:v>
                </c:pt>
                <c:pt idx="184">
                  <c:v>9.1999999999999957</c:v>
                </c:pt>
                <c:pt idx="185">
                  <c:v>9.2499999999999964</c:v>
                </c:pt>
                <c:pt idx="186">
                  <c:v>9.2999999999999972</c:v>
                </c:pt>
                <c:pt idx="187">
                  <c:v>9.3499999999999979</c:v>
                </c:pt>
                <c:pt idx="188">
                  <c:v>9.3999999999999986</c:v>
                </c:pt>
                <c:pt idx="189">
                  <c:v>9.4499999999999993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9.6000000000000014</c:v>
                </c:pt>
                <c:pt idx="193">
                  <c:v>9.6500000000000021</c:v>
                </c:pt>
                <c:pt idx="194">
                  <c:v>9.7000000000000028</c:v>
                </c:pt>
                <c:pt idx="195">
                  <c:v>9.7500000000000036</c:v>
                </c:pt>
                <c:pt idx="196">
                  <c:v>9.8000000000000043</c:v>
                </c:pt>
                <c:pt idx="197">
                  <c:v>9.850000000000005</c:v>
                </c:pt>
                <c:pt idx="198">
                  <c:v>9.9000000000000057</c:v>
                </c:pt>
                <c:pt idx="199">
                  <c:v>9.9500000000000064</c:v>
                </c:pt>
                <c:pt idx="200">
                  <c:v>10.000000000000007</c:v>
                </c:pt>
              </c:numCache>
            </c:numRef>
          </c:xVal>
          <c:yVal>
            <c:numRef>
              <c:f>List1!$J$2:$J$202</c:f>
              <c:numCache>
                <c:formatCode>0.00\ %</c:formatCode>
                <c:ptCount val="201"/>
                <c:pt idx="0">
                  <c:v>0.98098859315589348</c:v>
                </c:pt>
                <c:pt idx="1">
                  <c:v>0.96182865969581743</c:v>
                </c:pt>
                <c:pt idx="2">
                  <c:v>0.95410312829263821</c:v>
                </c:pt>
                <c:pt idx="3">
                  <c:v>0.94048697763402767</c:v>
                </c:pt>
                <c:pt idx="4">
                  <c:v>0.93070043260141555</c:v>
                </c:pt>
                <c:pt idx="5">
                  <c:v>0.91494254167906353</c:v>
                </c:pt>
                <c:pt idx="6">
                  <c:v>0.90106475664817853</c:v>
                </c:pt>
                <c:pt idx="7">
                  <c:v>0.89309954332974151</c:v>
                </c:pt>
                <c:pt idx="8">
                  <c:v>0.89109032051010195</c:v>
                </c:pt>
                <c:pt idx="9">
                  <c:v>0.88295250936389102</c:v>
                </c:pt>
                <c:pt idx="10">
                  <c:v>0.87264967961635431</c:v>
                </c:pt>
                <c:pt idx="11">
                  <c:v>0.85805338867892422</c:v>
                </c:pt>
                <c:pt idx="12">
                  <c:v>0.84538839401207666</c:v>
                </c:pt>
                <c:pt idx="13">
                  <c:v>0.83898393648168212</c:v>
                </c:pt>
                <c:pt idx="14">
                  <c:v>0.83468145475613509</c:v>
                </c:pt>
                <c:pt idx="15">
                  <c:v>0.82604309558660194</c:v>
                </c:pt>
                <c:pt idx="16">
                  <c:v>0.81086645078579822</c:v>
                </c:pt>
                <c:pt idx="17">
                  <c:v>0.80212395535953629</c:v>
                </c:pt>
                <c:pt idx="18">
                  <c:v>0.78663466518707625</c:v>
                </c:pt>
                <c:pt idx="19">
                  <c:v>0.77988243630135035</c:v>
                </c:pt>
                <c:pt idx="20">
                  <c:v>0.77305134926805386</c:v>
                </c:pt>
                <c:pt idx="21">
                  <c:v>0.76154760895156504</c:v>
                </c:pt>
                <c:pt idx="22">
                  <c:v>0.75687553773100336</c:v>
                </c:pt>
                <c:pt idx="23">
                  <c:v>0.75215244545187077</c:v>
                </c:pt>
                <c:pt idx="24">
                  <c:v>0.73784843698051983</c:v>
                </c:pt>
                <c:pt idx="25">
                  <c:v>0.73062642944074319</c:v>
                </c:pt>
                <c:pt idx="26">
                  <c:v>0.72575558657780481</c:v>
                </c:pt>
                <c:pt idx="27">
                  <c:v>0.71836249061945712</c:v>
                </c:pt>
                <c:pt idx="28">
                  <c:v>0.70090229119467862</c:v>
                </c:pt>
                <c:pt idx="29">
                  <c:v>0.69837195801347041</c:v>
                </c:pt>
                <c:pt idx="30">
                  <c:v>0.69071157090546154</c:v>
                </c:pt>
                <c:pt idx="31">
                  <c:v>0.68813908833225679</c:v>
                </c:pt>
                <c:pt idx="32">
                  <c:v>0.67249956359743279</c:v>
                </c:pt>
                <c:pt idx="33">
                  <c:v>0.66195055083512011</c:v>
                </c:pt>
                <c:pt idx="34">
                  <c:v>0.64860477360054114</c:v>
                </c:pt>
                <c:pt idx="35">
                  <c:v>0.64051406956394397</c:v>
                </c:pt>
                <c:pt idx="36">
                  <c:v>0.62688611063705157</c:v>
                </c:pt>
                <c:pt idx="37">
                  <c:v>0.61856461359319692</c:v>
                </c:pt>
                <c:pt idx="38">
                  <c:v>0.61574011764071657</c:v>
                </c:pt>
                <c:pt idx="39">
                  <c:v>0.60999895104266788</c:v>
                </c:pt>
                <c:pt idx="40">
                  <c:v>0.6013053792938412</c:v>
                </c:pt>
                <c:pt idx="41">
                  <c:v>0.59250578837734591</c:v>
                </c:pt>
                <c:pt idx="42">
                  <c:v>0.58355104094595023</c:v>
                </c:pt>
                <c:pt idx="43">
                  <c:v>0.58355104094595023</c:v>
                </c:pt>
                <c:pt idx="44">
                  <c:v>0.56517148060119593</c:v>
                </c:pt>
                <c:pt idx="45">
                  <c:v>0.55595672820008946</c:v>
                </c:pt>
                <c:pt idx="46">
                  <c:v>0.54674197579898298</c:v>
                </c:pt>
                <c:pt idx="47">
                  <c:v>0.53752722339787651</c:v>
                </c:pt>
                <c:pt idx="48">
                  <c:v>0.53134874956571698</c:v>
                </c:pt>
                <c:pt idx="49">
                  <c:v>0.52509758780612037</c:v>
                </c:pt>
                <c:pt idx="50">
                  <c:v>0.52509758780612037</c:v>
                </c:pt>
                <c:pt idx="51">
                  <c:v>0.51875199762115209</c:v>
                </c:pt>
                <c:pt idx="52">
                  <c:v>0.51236735765043018</c:v>
                </c:pt>
                <c:pt idx="53">
                  <c:v>0.50915502311970651</c:v>
                </c:pt>
                <c:pt idx="54">
                  <c:v>0.50268956250866259</c:v>
                </c:pt>
                <c:pt idx="55">
                  <c:v>0.49613986136848459</c:v>
                </c:pt>
                <c:pt idx="56">
                  <c:v>0.49283226229269467</c:v>
                </c:pt>
                <c:pt idx="57">
                  <c:v>0.49283226229269467</c:v>
                </c:pt>
                <c:pt idx="58">
                  <c:v>0.48277446102141519</c:v>
                </c:pt>
                <c:pt idx="59">
                  <c:v>0.47590222670082566</c:v>
                </c:pt>
                <c:pt idx="60">
                  <c:v>0.47241576350155223</c:v>
                </c:pt>
                <c:pt idx="61">
                  <c:v>0.47241576350155223</c:v>
                </c:pt>
                <c:pt idx="62">
                  <c:v>0.47241576350155223</c:v>
                </c:pt>
                <c:pt idx="63">
                  <c:v>0.46525794890304389</c:v>
                </c:pt>
                <c:pt idx="64">
                  <c:v>0.45083134583628282</c:v>
                </c:pt>
                <c:pt idx="65">
                  <c:v>0.4436180443029023</c:v>
                </c:pt>
                <c:pt idx="66">
                  <c:v>0.4436180443029023</c:v>
                </c:pt>
                <c:pt idx="67">
                  <c:v>0.4436180443029023</c:v>
                </c:pt>
                <c:pt idx="68">
                  <c:v>0.4436180443029023</c:v>
                </c:pt>
                <c:pt idx="69">
                  <c:v>0.43613081992648201</c:v>
                </c:pt>
                <c:pt idx="70">
                  <c:v>0.43232181713236423</c:v>
                </c:pt>
                <c:pt idx="71">
                  <c:v>0.43232181713236423</c:v>
                </c:pt>
                <c:pt idx="72">
                  <c:v>0.42839161879479731</c:v>
                </c:pt>
                <c:pt idx="73">
                  <c:v>0.42038429881732448</c:v>
                </c:pt>
                <c:pt idx="74">
                  <c:v>0.41632261477078025</c:v>
                </c:pt>
                <c:pt idx="75">
                  <c:v>0.40811921349450875</c:v>
                </c:pt>
                <c:pt idx="76">
                  <c:v>0.39983252895654919</c:v>
                </c:pt>
                <c:pt idx="77">
                  <c:v>0.39983252895654919</c:v>
                </c:pt>
                <c:pt idx="78">
                  <c:v>0.39145907285274711</c:v>
                </c:pt>
                <c:pt idx="79">
                  <c:v>0.37443911316349726</c:v>
                </c:pt>
                <c:pt idx="80">
                  <c:v>0.37013521531104326</c:v>
                </c:pt>
                <c:pt idx="81">
                  <c:v>0.37013521531104326</c:v>
                </c:pt>
                <c:pt idx="82">
                  <c:v>0.36126970117185664</c:v>
                </c:pt>
                <c:pt idx="83">
                  <c:v>0.36126970117185664</c:v>
                </c:pt>
                <c:pt idx="84">
                  <c:v>0.35672542820114145</c:v>
                </c:pt>
                <c:pt idx="85">
                  <c:v>0.35212251945015899</c:v>
                </c:pt>
                <c:pt idx="86">
                  <c:v>0.35212251945015899</c:v>
                </c:pt>
                <c:pt idx="87">
                  <c:v>0.34266956590787284</c:v>
                </c:pt>
                <c:pt idx="88">
                  <c:v>0.34266956590787284</c:v>
                </c:pt>
                <c:pt idx="89">
                  <c:v>0.34266956590787284</c:v>
                </c:pt>
                <c:pt idx="90">
                  <c:v>0.33755509477491952</c:v>
                </c:pt>
                <c:pt idx="91">
                  <c:v>0.33755509477491952</c:v>
                </c:pt>
                <c:pt idx="92">
                  <c:v>0.32675333174212207</c:v>
                </c:pt>
                <c:pt idx="93">
                  <c:v>0.32126167910780068</c:v>
                </c:pt>
                <c:pt idx="94">
                  <c:v>0.3157226846404248</c:v>
                </c:pt>
                <c:pt idx="95">
                  <c:v>0.3157226846404248</c:v>
                </c:pt>
                <c:pt idx="96">
                  <c:v>0.3157226846404248</c:v>
                </c:pt>
                <c:pt idx="97">
                  <c:v>0.3157226846404248</c:v>
                </c:pt>
                <c:pt idx="98">
                  <c:v>0.3157226846404248</c:v>
                </c:pt>
                <c:pt idx="99">
                  <c:v>0.3157226846404248</c:v>
                </c:pt>
                <c:pt idx="100">
                  <c:v>0.30953204376512233</c:v>
                </c:pt>
                <c:pt idx="101">
                  <c:v>0.30953204376512233</c:v>
                </c:pt>
                <c:pt idx="102">
                  <c:v>0.30953204376512233</c:v>
                </c:pt>
                <c:pt idx="103">
                  <c:v>0.30953204376512233</c:v>
                </c:pt>
                <c:pt idx="104">
                  <c:v>0.30314993976996518</c:v>
                </c:pt>
                <c:pt idx="105">
                  <c:v>0.30314993976996518</c:v>
                </c:pt>
                <c:pt idx="106">
                  <c:v>0.30314993976996518</c:v>
                </c:pt>
                <c:pt idx="107">
                  <c:v>0.29655972368800942</c:v>
                </c:pt>
                <c:pt idx="108">
                  <c:v>0.2898197299678274</c:v>
                </c:pt>
                <c:pt idx="109">
                  <c:v>0.2898197299678274</c:v>
                </c:pt>
                <c:pt idx="110">
                  <c:v>0.2898197299678274</c:v>
                </c:pt>
                <c:pt idx="111">
                  <c:v>0.2898197299678274</c:v>
                </c:pt>
                <c:pt idx="112">
                  <c:v>0.2898197299678274</c:v>
                </c:pt>
                <c:pt idx="113">
                  <c:v>0.27568218216451873</c:v>
                </c:pt>
                <c:pt idx="114">
                  <c:v>0.26861340826286439</c:v>
                </c:pt>
                <c:pt idx="115">
                  <c:v>0.26861340826286439</c:v>
                </c:pt>
                <c:pt idx="116">
                  <c:v>0.26861340826286439</c:v>
                </c:pt>
                <c:pt idx="117">
                  <c:v>0.26861340826286439</c:v>
                </c:pt>
                <c:pt idx="118">
                  <c:v>0.26861340826286439</c:v>
                </c:pt>
                <c:pt idx="119">
                  <c:v>0.26861340826286439</c:v>
                </c:pt>
                <c:pt idx="120">
                  <c:v>0.26861340826286439</c:v>
                </c:pt>
                <c:pt idx="121">
                  <c:v>0.2598064112706393</c:v>
                </c:pt>
                <c:pt idx="122">
                  <c:v>0.2598064112706393</c:v>
                </c:pt>
                <c:pt idx="123">
                  <c:v>0.25084756950268622</c:v>
                </c:pt>
                <c:pt idx="124">
                  <c:v>0.25084756950268622</c:v>
                </c:pt>
                <c:pt idx="125">
                  <c:v>0.25084756950268622</c:v>
                </c:pt>
                <c:pt idx="126">
                  <c:v>0.25084756950268622</c:v>
                </c:pt>
                <c:pt idx="127">
                  <c:v>0.25084756950268622</c:v>
                </c:pt>
                <c:pt idx="128">
                  <c:v>0.25084756950268622</c:v>
                </c:pt>
                <c:pt idx="129">
                  <c:v>0.25084756950268622</c:v>
                </c:pt>
                <c:pt idx="130">
                  <c:v>0.25084756950268622</c:v>
                </c:pt>
                <c:pt idx="131">
                  <c:v>0.25084756950268622</c:v>
                </c:pt>
                <c:pt idx="132">
                  <c:v>0.25084756950268622</c:v>
                </c:pt>
                <c:pt idx="133">
                  <c:v>0.25084756950268622</c:v>
                </c:pt>
                <c:pt idx="134">
                  <c:v>0.24081366672257876</c:v>
                </c:pt>
                <c:pt idx="135">
                  <c:v>0.24081366672257876</c:v>
                </c:pt>
                <c:pt idx="136">
                  <c:v>0.24081366672257876</c:v>
                </c:pt>
                <c:pt idx="137">
                  <c:v>0.23034350729985795</c:v>
                </c:pt>
                <c:pt idx="138">
                  <c:v>0.21937476885700755</c:v>
                </c:pt>
                <c:pt idx="139">
                  <c:v>0.21937476885700755</c:v>
                </c:pt>
                <c:pt idx="140">
                  <c:v>0.20751667324311523</c:v>
                </c:pt>
                <c:pt idx="141">
                  <c:v>0.20751667324311523</c:v>
                </c:pt>
                <c:pt idx="142">
                  <c:v>0.19530981011116727</c:v>
                </c:pt>
                <c:pt idx="143">
                  <c:v>0.19530981011116727</c:v>
                </c:pt>
                <c:pt idx="144">
                  <c:v>0.19530981011116727</c:v>
                </c:pt>
                <c:pt idx="145">
                  <c:v>0.19530981011116727</c:v>
                </c:pt>
                <c:pt idx="146">
                  <c:v>0.19530981011116727</c:v>
                </c:pt>
                <c:pt idx="147">
                  <c:v>0.18228915610375612</c:v>
                </c:pt>
                <c:pt idx="148">
                  <c:v>0.16878625565162603</c:v>
                </c:pt>
                <c:pt idx="149">
                  <c:v>0.16878625565162603</c:v>
                </c:pt>
                <c:pt idx="150">
                  <c:v>0.16878625565162603</c:v>
                </c:pt>
                <c:pt idx="151">
                  <c:v>0.16878625565162603</c:v>
                </c:pt>
                <c:pt idx="152">
                  <c:v>0.15472073434732386</c:v>
                </c:pt>
                <c:pt idx="153">
                  <c:v>0.1406552130430217</c:v>
                </c:pt>
                <c:pt idx="154">
                  <c:v>0.1406552130430217</c:v>
                </c:pt>
                <c:pt idx="155">
                  <c:v>0.1406552130430217</c:v>
                </c:pt>
                <c:pt idx="156">
                  <c:v>0.1406552130430217</c:v>
                </c:pt>
                <c:pt idx="157">
                  <c:v>0.12658969173871953</c:v>
                </c:pt>
                <c:pt idx="158">
                  <c:v>0.12658969173871953</c:v>
                </c:pt>
                <c:pt idx="159">
                  <c:v>0.12658969173871953</c:v>
                </c:pt>
                <c:pt idx="160">
                  <c:v>0.12658969173871953</c:v>
                </c:pt>
                <c:pt idx="161">
                  <c:v>0.12658969173871953</c:v>
                </c:pt>
                <c:pt idx="162">
                  <c:v>0.10850545006175961</c:v>
                </c:pt>
                <c:pt idx="163">
                  <c:v>0.10850545006175961</c:v>
                </c:pt>
                <c:pt idx="164">
                  <c:v>0.10850545006175961</c:v>
                </c:pt>
                <c:pt idx="165">
                  <c:v>0.10850545006175961</c:v>
                </c:pt>
                <c:pt idx="166">
                  <c:v>9.0421208384799681E-2</c:v>
                </c:pt>
                <c:pt idx="167">
                  <c:v>9.0421208384799681E-2</c:v>
                </c:pt>
                <c:pt idx="168">
                  <c:v>9.0421208384799681E-2</c:v>
                </c:pt>
                <c:pt idx="169">
                  <c:v>9.0421208384799681E-2</c:v>
                </c:pt>
                <c:pt idx="170">
                  <c:v>9.0421208384799681E-2</c:v>
                </c:pt>
                <c:pt idx="171">
                  <c:v>9.0421208384799681E-2</c:v>
                </c:pt>
                <c:pt idx="172">
                  <c:v>9.0421208384799681E-2</c:v>
                </c:pt>
                <c:pt idx="173">
                  <c:v>9.0421208384799681E-2</c:v>
                </c:pt>
                <c:pt idx="174">
                  <c:v>9.0421208384799681E-2</c:v>
                </c:pt>
                <c:pt idx="175">
                  <c:v>9.0421208384799681E-2</c:v>
                </c:pt>
                <c:pt idx="176">
                  <c:v>9.0421208384799681E-2</c:v>
                </c:pt>
                <c:pt idx="177">
                  <c:v>9.0421208384799681E-2</c:v>
                </c:pt>
                <c:pt idx="178">
                  <c:v>9.0421208384799681E-2</c:v>
                </c:pt>
                <c:pt idx="179">
                  <c:v>9.0421208384799681E-2</c:v>
                </c:pt>
                <c:pt idx="180">
                  <c:v>9.0421208384799681E-2</c:v>
                </c:pt>
                <c:pt idx="181">
                  <c:v>9.0421208384799681E-2</c:v>
                </c:pt>
                <c:pt idx="182">
                  <c:v>9.0421208384799681E-2</c:v>
                </c:pt>
                <c:pt idx="183">
                  <c:v>9.0421208384799681E-2</c:v>
                </c:pt>
                <c:pt idx="184">
                  <c:v>9.0421208384799681E-2</c:v>
                </c:pt>
                <c:pt idx="185">
                  <c:v>9.0421208384799681E-2</c:v>
                </c:pt>
                <c:pt idx="186">
                  <c:v>9.0421208384799681E-2</c:v>
                </c:pt>
                <c:pt idx="187">
                  <c:v>9.0421208384799681E-2</c:v>
                </c:pt>
                <c:pt idx="188">
                  <c:v>9.0421208384799681E-2</c:v>
                </c:pt>
                <c:pt idx="189">
                  <c:v>4.5210604192399841E-2</c:v>
                </c:pt>
                <c:pt idx="190">
                  <c:v>4.5210604192399841E-2</c:v>
                </c:pt>
                <c:pt idx="191">
                  <c:v>4.5210604192399841E-2</c:v>
                </c:pt>
                <c:pt idx="192">
                  <c:v>4.5210604192399841E-2</c:v>
                </c:pt>
                <c:pt idx="193">
                  <c:v>4.5210604192399841E-2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0FBF-419F-97C9-BF741FC46859}"/>
            </c:ext>
          </c:extLst>
        </c:ser>
        <c:ser>
          <c:idx val="9"/>
          <c:order val="9"/>
          <c:tx>
            <c:strRef>
              <c:f>List1!$K$1</c:f>
              <c:strCache>
                <c:ptCount val="1"/>
                <c:pt idx="0">
                  <c:v>90+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List1!$A$2:$A$202</c:f>
              <c:numCache>
                <c:formatCode>General</c:formatCode>
                <c:ptCount val="201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0.15000000000000002</c:v>
                </c:pt>
                <c:pt idx="4">
                  <c:v>0.2</c:v>
                </c:pt>
                <c:pt idx="5">
                  <c:v>0.25</c:v>
                </c:pt>
                <c:pt idx="6">
                  <c:v>0.3</c:v>
                </c:pt>
                <c:pt idx="7">
                  <c:v>0.35</c:v>
                </c:pt>
                <c:pt idx="8">
                  <c:v>0.39999999999999997</c:v>
                </c:pt>
                <c:pt idx="9">
                  <c:v>0.44999999999999996</c:v>
                </c:pt>
                <c:pt idx="10">
                  <c:v>0.49999999999999994</c:v>
                </c:pt>
                <c:pt idx="11">
                  <c:v>0.54999999999999993</c:v>
                </c:pt>
                <c:pt idx="12">
                  <c:v>0.6</c:v>
                </c:pt>
                <c:pt idx="13">
                  <c:v>0.65</c:v>
                </c:pt>
                <c:pt idx="14">
                  <c:v>0.70000000000000007</c:v>
                </c:pt>
                <c:pt idx="15">
                  <c:v>0.75000000000000011</c:v>
                </c:pt>
                <c:pt idx="16">
                  <c:v>0.80000000000000016</c:v>
                </c:pt>
                <c:pt idx="17">
                  <c:v>0.8500000000000002</c:v>
                </c:pt>
                <c:pt idx="18">
                  <c:v>0.90000000000000024</c:v>
                </c:pt>
                <c:pt idx="19">
                  <c:v>0.95000000000000029</c:v>
                </c:pt>
                <c:pt idx="20">
                  <c:v>1.0000000000000002</c:v>
                </c:pt>
                <c:pt idx="21">
                  <c:v>1.0500000000000003</c:v>
                </c:pt>
                <c:pt idx="22">
                  <c:v>1.1000000000000003</c:v>
                </c:pt>
                <c:pt idx="23">
                  <c:v>1.1500000000000004</c:v>
                </c:pt>
                <c:pt idx="24">
                  <c:v>1.2000000000000004</c:v>
                </c:pt>
                <c:pt idx="25">
                  <c:v>1.2500000000000004</c:v>
                </c:pt>
                <c:pt idx="26">
                  <c:v>1.3000000000000005</c:v>
                </c:pt>
                <c:pt idx="27">
                  <c:v>1.3500000000000005</c:v>
                </c:pt>
                <c:pt idx="28">
                  <c:v>1.4000000000000006</c:v>
                </c:pt>
                <c:pt idx="29">
                  <c:v>1.4500000000000006</c:v>
                </c:pt>
                <c:pt idx="30">
                  <c:v>1.5000000000000007</c:v>
                </c:pt>
                <c:pt idx="31">
                  <c:v>1.5500000000000007</c:v>
                </c:pt>
                <c:pt idx="32">
                  <c:v>1.6000000000000008</c:v>
                </c:pt>
                <c:pt idx="33">
                  <c:v>1.6500000000000008</c:v>
                </c:pt>
                <c:pt idx="34">
                  <c:v>1.7000000000000008</c:v>
                </c:pt>
                <c:pt idx="35">
                  <c:v>1.7500000000000009</c:v>
                </c:pt>
                <c:pt idx="36">
                  <c:v>1.8000000000000009</c:v>
                </c:pt>
                <c:pt idx="37">
                  <c:v>1.850000000000001</c:v>
                </c:pt>
                <c:pt idx="38">
                  <c:v>1.900000000000001</c:v>
                </c:pt>
                <c:pt idx="39">
                  <c:v>1.9500000000000011</c:v>
                </c:pt>
                <c:pt idx="40">
                  <c:v>2.0000000000000009</c:v>
                </c:pt>
                <c:pt idx="41">
                  <c:v>2.0500000000000007</c:v>
                </c:pt>
                <c:pt idx="42">
                  <c:v>2.1000000000000005</c:v>
                </c:pt>
                <c:pt idx="43">
                  <c:v>2.1500000000000004</c:v>
                </c:pt>
                <c:pt idx="44">
                  <c:v>2.2000000000000002</c:v>
                </c:pt>
                <c:pt idx="45">
                  <c:v>2.25</c:v>
                </c:pt>
                <c:pt idx="46">
                  <c:v>2.2999999999999998</c:v>
                </c:pt>
                <c:pt idx="47">
                  <c:v>2.3499999999999996</c:v>
                </c:pt>
                <c:pt idx="48">
                  <c:v>2.3999999999999995</c:v>
                </c:pt>
                <c:pt idx="49">
                  <c:v>2.4499999999999993</c:v>
                </c:pt>
                <c:pt idx="50">
                  <c:v>2.4999999999999991</c:v>
                </c:pt>
                <c:pt idx="51">
                  <c:v>2.5499999999999989</c:v>
                </c:pt>
                <c:pt idx="52">
                  <c:v>2.5999999999999988</c:v>
                </c:pt>
                <c:pt idx="53">
                  <c:v>2.6499999999999986</c:v>
                </c:pt>
                <c:pt idx="54">
                  <c:v>2.6999999999999984</c:v>
                </c:pt>
                <c:pt idx="55">
                  <c:v>2.7499999999999982</c:v>
                </c:pt>
                <c:pt idx="56">
                  <c:v>2.799999999999998</c:v>
                </c:pt>
                <c:pt idx="57">
                  <c:v>2.8499999999999979</c:v>
                </c:pt>
                <c:pt idx="58">
                  <c:v>2.8999999999999977</c:v>
                </c:pt>
                <c:pt idx="59">
                  <c:v>2.9499999999999975</c:v>
                </c:pt>
                <c:pt idx="60">
                  <c:v>2.9999999999999973</c:v>
                </c:pt>
                <c:pt idx="61">
                  <c:v>3.0499999999999972</c:v>
                </c:pt>
                <c:pt idx="62">
                  <c:v>3.099999999999997</c:v>
                </c:pt>
                <c:pt idx="63">
                  <c:v>3.1499999999999968</c:v>
                </c:pt>
                <c:pt idx="64">
                  <c:v>3.1999999999999966</c:v>
                </c:pt>
                <c:pt idx="65">
                  <c:v>3.2499999999999964</c:v>
                </c:pt>
                <c:pt idx="66">
                  <c:v>3.2999999999999963</c:v>
                </c:pt>
                <c:pt idx="67">
                  <c:v>3.3499999999999961</c:v>
                </c:pt>
                <c:pt idx="68">
                  <c:v>3.3999999999999959</c:v>
                </c:pt>
                <c:pt idx="69">
                  <c:v>3.4499999999999957</c:v>
                </c:pt>
                <c:pt idx="70">
                  <c:v>3.4999999999999956</c:v>
                </c:pt>
                <c:pt idx="71">
                  <c:v>3.5499999999999954</c:v>
                </c:pt>
                <c:pt idx="72">
                  <c:v>3.5999999999999952</c:v>
                </c:pt>
                <c:pt idx="73">
                  <c:v>3.649999999999995</c:v>
                </c:pt>
                <c:pt idx="74">
                  <c:v>3.6999999999999948</c:v>
                </c:pt>
                <c:pt idx="75">
                  <c:v>3.7499999999999947</c:v>
                </c:pt>
                <c:pt idx="76">
                  <c:v>3.7999999999999945</c:v>
                </c:pt>
                <c:pt idx="77">
                  <c:v>3.8499999999999943</c:v>
                </c:pt>
                <c:pt idx="78">
                  <c:v>3.8999999999999941</c:v>
                </c:pt>
                <c:pt idx="79">
                  <c:v>3.949999999999994</c:v>
                </c:pt>
                <c:pt idx="80">
                  <c:v>3.9999999999999938</c:v>
                </c:pt>
                <c:pt idx="81">
                  <c:v>4.0499999999999936</c:v>
                </c:pt>
                <c:pt idx="82">
                  <c:v>4.0999999999999934</c:v>
                </c:pt>
                <c:pt idx="83">
                  <c:v>4.1499999999999932</c:v>
                </c:pt>
                <c:pt idx="84">
                  <c:v>4.1999999999999931</c:v>
                </c:pt>
                <c:pt idx="85">
                  <c:v>4.2499999999999929</c:v>
                </c:pt>
                <c:pt idx="86">
                  <c:v>4.2999999999999927</c:v>
                </c:pt>
                <c:pt idx="87">
                  <c:v>4.3499999999999925</c:v>
                </c:pt>
                <c:pt idx="88">
                  <c:v>4.3999999999999924</c:v>
                </c:pt>
                <c:pt idx="89">
                  <c:v>4.4499999999999922</c:v>
                </c:pt>
                <c:pt idx="90">
                  <c:v>4.499999999999992</c:v>
                </c:pt>
                <c:pt idx="91">
                  <c:v>4.5499999999999918</c:v>
                </c:pt>
                <c:pt idx="92">
                  <c:v>4.5999999999999917</c:v>
                </c:pt>
                <c:pt idx="93">
                  <c:v>4.6499999999999915</c:v>
                </c:pt>
                <c:pt idx="94">
                  <c:v>4.6999999999999913</c:v>
                </c:pt>
                <c:pt idx="95">
                  <c:v>4.7499999999999911</c:v>
                </c:pt>
                <c:pt idx="96">
                  <c:v>4.7999999999999909</c:v>
                </c:pt>
                <c:pt idx="97">
                  <c:v>4.8499999999999908</c:v>
                </c:pt>
                <c:pt idx="98">
                  <c:v>4.8999999999999906</c:v>
                </c:pt>
                <c:pt idx="99">
                  <c:v>4.9499999999999904</c:v>
                </c:pt>
                <c:pt idx="100">
                  <c:v>4.9999999999999902</c:v>
                </c:pt>
                <c:pt idx="101">
                  <c:v>5.0499999999999901</c:v>
                </c:pt>
                <c:pt idx="102">
                  <c:v>5.0999999999999899</c:v>
                </c:pt>
                <c:pt idx="103">
                  <c:v>5.1499999999999897</c:v>
                </c:pt>
                <c:pt idx="104">
                  <c:v>5.1999999999999895</c:v>
                </c:pt>
                <c:pt idx="105">
                  <c:v>5.2499999999999893</c:v>
                </c:pt>
                <c:pt idx="106">
                  <c:v>5.2999999999999892</c:v>
                </c:pt>
                <c:pt idx="107">
                  <c:v>5.349999999999989</c:v>
                </c:pt>
                <c:pt idx="108">
                  <c:v>5.3999999999999888</c:v>
                </c:pt>
                <c:pt idx="109">
                  <c:v>5.4499999999999886</c:v>
                </c:pt>
                <c:pt idx="110">
                  <c:v>5.4999999999999885</c:v>
                </c:pt>
                <c:pt idx="111">
                  <c:v>5.5499999999999883</c:v>
                </c:pt>
                <c:pt idx="112">
                  <c:v>5.5999999999999881</c:v>
                </c:pt>
                <c:pt idx="113">
                  <c:v>5.6499999999999879</c:v>
                </c:pt>
                <c:pt idx="114">
                  <c:v>5.6999999999999877</c:v>
                </c:pt>
                <c:pt idx="115">
                  <c:v>5.7499999999999876</c:v>
                </c:pt>
                <c:pt idx="116">
                  <c:v>5.7999999999999874</c:v>
                </c:pt>
                <c:pt idx="117">
                  <c:v>5.8499999999999872</c:v>
                </c:pt>
                <c:pt idx="118">
                  <c:v>5.899999999999987</c:v>
                </c:pt>
                <c:pt idx="119">
                  <c:v>5.9499999999999869</c:v>
                </c:pt>
                <c:pt idx="120">
                  <c:v>5.9999999999999867</c:v>
                </c:pt>
                <c:pt idx="121">
                  <c:v>6.0499999999999865</c:v>
                </c:pt>
                <c:pt idx="122">
                  <c:v>6.0999999999999863</c:v>
                </c:pt>
                <c:pt idx="123">
                  <c:v>6.1499999999999861</c:v>
                </c:pt>
                <c:pt idx="124">
                  <c:v>6.199999999999986</c:v>
                </c:pt>
                <c:pt idx="125">
                  <c:v>6.2499999999999858</c:v>
                </c:pt>
                <c:pt idx="126">
                  <c:v>6.2999999999999856</c:v>
                </c:pt>
                <c:pt idx="127">
                  <c:v>6.3499999999999854</c:v>
                </c:pt>
                <c:pt idx="128">
                  <c:v>6.3999999999999853</c:v>
                </c:pt>
                <c:pt idx="129">
                  <c:v>6.4499999999999851</c:v>
                </c:pt>
                <c:pt idx="130">
                  <c:v>6.4999999999999849</c:v>
                </c:pt>
                <c:pt idx="131">
                  <c:v>6.5499999999999847</c:v>
                </c:pt>
                <c:pt idx="132">
                  <c:v>6.5999999999999845</c:v>
                </c:pt>
                <c:pt idx="133">
                  <c:v>6.6499999999999844</c:v>
                </c:pt>
                <c:pt idx="134">
                  <c:v>6.6999999999999842</c:v>
                </c:pt>
                <c:pt idx="135">
                  <c:v>6.749999999999984</c:v>
                </c:pt>
                <c:pt idx="136">
                  <c:v>6.7999999999999838</c:v>
                </c:pt>
                <c:pt idx="137">
                  <c:v>6.8499999999999837</c:v>
                </c:pt>
                <c:pt idx="138">
                  <c:v>6.8999999999999835</c:v>
                </c:pt>
                <c:pt idx="139">
                  <c:v>6.9499999999999833</c:v>
                </c:pt>
                <c:pt idx="140">
                  <c:v>6.9999999999999831</c:v>
                </c:pt>
                <c:pt idx="141">
                  <c:v>7.0499999999999829</c:v>
                </c:pt>
                <c:pt idx="142">
                  <c:v>7.0999999999999828</c:v>
                </c:pt>
                <c:pt idx="143">
                  <c:v>7.1499999999999826</c:v>
                </c:pt>
                <c:pt idx="144">
                  <c:v>7.1999999999999824</c:v>
                </c:pt>
                <c:pt idx="145">
                  <c:v>7.2499999999999822</c:v>
                </c:pt>
                <c:pt idx="146">
                  <c:v>7.2999999999999821</c:v>
                </c:pt>
                <c:pt idx="147">
                  <c:v>7.3499999999999819</c:v>
                </c:pt>
                <c:pt idx="148">
                  <c:v>7.3999999999999817</c:v>
                </c:pt>
                <c:pt idx="149">
                  <c:v>7.4499999999999815</c:v>
                </c:pt>
                <c:pt idx="150">
                  <c:v>7.4999999999999813</c:v>
                </c:pt>
                <c:pt idx="151">
                  <c:v>7.5499999999999812</c:v>
                </c:pt>
                <c:pt idx="152">
                  <c:v>7.599999999999981</c:v>
                </c:pt>
                <c:pt idx="153">
                  <c:v>7.6499999999999808</c:v>
                </c:pt>
                <c:pt idx="154">
                  <c:v>7.6999999999999806</c:v>
                </c:pt>
                <c:pt idx="155">
                  <c:v>7.7499999999999805</c:v>
                </c:pt>
                <c:pt idx="156">
                  <c:v>7.7999999999999803</c:v>
                </c:pt>
                <c:pt idx="157">
                  <c:v>7.8499999999999801</c:v>
                </c:pt>
                <c:pt idx="158">
                  <c:v>7.8999999999999799</c:v>
                </c:pt>
                <c:pt idx="159">
                  <c:v>7.9499999999999797</c:v>
                </c:pt>
                <c:pt idx="160">
                  <c:v>7.9999999999999796</c:v>
                </c:pt>
                <c:pt idx="161">
                  <c:v>8.0499999999999794</c:v>
                </c:pt>
                <c:pt idx="162">
                  <c:v>8.0999999999999801</c:v>
                </c:pt>
                <c:pt idx="163">
                  <c:v>8.1499999999999808</c:v>
                </c:pt>
                <c:pt idx="164">
                  <c:v>8.1999999999999815</c:v>
                </c:pt>
                <c:pt idx="165">
                  <c:v>8.2499999999999822</c:v>
                </c:pt>
                <c:pt idx="166">
                  <c:v>8.2999999999999829</c:v>
                </c:pt>
                <c:pt idx="167">
                  <c:v>8.3499999999999837</c:v>
                </c:pt>
                <c:pt idx="168">
                  <c:v>8.3999999999999844</c:v>
                </c:pt>
                <c:pt idx="169">
                  <c:v>8.4499999999999851</c:v>
                </c:pt>
                <c:pt idx="170">
                  <c:v>8.4999999999999858</c:v>
                </c:pt>
                <c:pt idx="171">
                  <c:v>8.5499999999999865</c:v>
                </c:pt>
                <c:pt idx="172">
                  <c:v>8.5999999999999872</c:v>
                </c:pt>
                <c:pt idx="173">
                  <c:v>8.6499999999999879</c:v>
                </c:pt>
                <c:pt idx="174">
                  <c:v>8.6999999999999886</c:v>
                </c:pt>
                <c:pt idx="175">
                  <c:v>8.7499999999999893</c:v>
                </c:pt>
                <c:pt idx="176">
                  <c:v>8.7999999999999901</c:v>
                </c:pt>
                <c:pt idx="177">
                  <c:v>8.8499999999999908</c:v>
                </c:pt>
                <c:pt idx="178">
                  <c:v>8.8999999999999915</c:v>
                </c:pt>
                <c:pt idx="179">
                  <c:v>8.9499999999999922</c:v>
                </c:pt>
                <c:pt idx="180">
                  <c:v>8.9999999999999929</c:v>
                </c:pt>
                <c:pt idx="181">
                  <c:v>9.0499999999999936</c:v>
                </c:pt>
                <c:pt idx="182">
                  <c:v>9.0999999999999943</c:v>
                </c:pt>
                <c:pt idx="183">
                  <c:v>9.149999999999995</c:v>
                </c:pt>
                <c:pt idx="184">
                  <c:v>9.1999999999999957</c:v>
                </c:pt>
                <c:pt idx="185">
                  <c:v>9.2499999999999964</c:v>
                </c:pt>
                <c:pt idx="186">
                  <c:v>9.2999999999999972</c:v>
                </c:pt>
                <c:pt idx="187">
                  <c:v>9.3499999999999979</c:v>
                </c:pt>
                <c:pt idx="188">
                  <c:v>9.3999999999999986</c:v>
                </c:pt>
                <c:pt idx="189">
                  <c:v>9.4499999999999993</c:v>
                </c:pt>
                <c:pt idx="190">
                  <c:v>9.5</c:v>
                </c:pt>
                <c:pt idx="191">
                  <c:v>9.5500000000000007</c:v>
                </c:pt>
                <c:pt idx="192">
                  <c:v>9.6000000000000014</c:v>
                </c:pt>
                <c:pt idx="193">
                  <c:v>9.6500000000000021</c:v>
                </c:pt>
                <c:pt idx="194">
                  <c:v>9.7000000000000028</c:v>
                </c:pt>
                <c:pt idx="195">
                  <c:v>9.7500000000000036</c:v>
                </c:pt>
                <c:pt idx="196">
                  <c:v>9.8000000000000043</c:v>
                </c:pt>
                <c:pt idx="197">
                  <c:v>9.850000000000005</c:v>
                </c:pt>
                <c:pt idx="198">
                  <c:v>9.9000000000000057</c:v>
                </c:pt>
                <c:pt idx="199">
                  <c:v>9.9500000000000064</c:v>
                </c:pt>
                <c:pt idx="200">
                  <c:v>10.000000000000007</c:v>
                </c:pt>
              </c:numCache>
            </c:numRef>
          </c:xVal>
          <c:yVal>
            <c:numRef>
              <c:f>List1!$K$2:$K$202</c:f>
              <c:numCache>
                <c:formatCode>0.00\ %</c:formatCode>
                <c:ptCount val="201"/>
                <c:pt idx="0">
                  <c:v>0.97916666666666663</c:v>
                </c:pt>
                <c:pt idx="1">
                  <c:v>0.97916666666666663</c:v>
                </c:pt>
                <c:pt idx="2">
                  <c:v>0.9375</c:v>
                </c:pt>
                <c:pt idx="3">
                  <c:v>0.9375</c:v>
                </c:pt>
                <c:pt idx="4">
                  <c:v>0.91666666666666663</c:v>
                </c:pt>
                <c:pt idx="5">
                  <c:v>0.91666666666666663</c:v>
                </c:pt>
                <c:pt idx="6">
                  <c:v>0.8950980392156862</c:v>
                </c:pt>
                <c:pt idx="7">
                  <c:v>0.8950980392156862</c:v>
                </c:pt>
                <c:pt idx="8">
                  <c:v>0.87326637972262067</c:v>
                </c:pt>
                <c:pt idx="9">
                  <c:v>0.87326637972262067</c:v>
                </c:pt>
                <c:pt idx="10">
                  <c:v>0.87326637972262067</c:v>
                </c:pt>
                <c:pt idx="11">
                  <c:v>0.85087493408870729</c:v>
                </c:pt>
                <c:pt idx="12">
                  <c:v>0.82848348845479391</c:v>
                </c:pt>
                <c:pt idx="13">
                  <c:v>0.82848348845479391</c:v>
                </c:pt>
                <c:pt idx="14">
                  <c:v>0.80547005821993856</c:v>
                </c:pt>
                <c:pt idx="15">
                  <c:v>0.73642976751537237</c:v>
                </c:pt>
                <c:pt idx="16">
                  <c:v>0.71341633728051701</c:v>
                </c:pt>
                <c:pt idx="17">
                  <c:v>0.71341633728051701</c:v>
                </c:pt>
                <c:pt idx="18">
                  <c:v>0.71341633728051701</c:v>
                </c:pt>
                <c:pt idx="19">
                  <c:v>0.71341633728051701</c:v>
                </c:pt>
                <c:pt idx="20">
                  <c:v>0.71341633728051701</c:v>
                </c:pt>
                <c:pt idx="21">
                  <c:v>0.68838418509523569</c:v>
                </c:pt>
                <c:pt idx="22">
                  <c:v>0.68838418509523569</c:v>
                </c:pt>
                <c:pt idx="23">
                  <c:v>0.68838418509523569</c:v>
                </c:pt>
                <c:pt idx="24">
                  <c:v>0.68838418509523569</c:v>
                </c:pt>
                <c:pt idx="25">
                  <c:v>0.68838418509523569</c:v>
                </c:pt>
                <c:pt idx="26">
                  <c:v>0.68838418509523569</c:v>
                </c:pt>
                <c:pt idx="27">
                  <c:v>0.66084881769142623</c:v>
                </c:pt>
                <c:pt idx="28">
                  <c:v>0.66084881769142623</c:v>
                </c:pt>
                <c:pt idx="29">
                  <c:v>0.66084881769142623</c:v>
                </c:pt>
                <c:pt idx="30">
                  <c:v>0.66084881769142623</c:v>
                </c:pt>
                <c:pt idx="31">
                  <c:v>0.60338370310956313</c:v>
                </c:pt>
                <c:pt idx="32">
                  <c:v>0.60338370310956313</c:v>
                </c:pt>
                <c:pt idx="33">
                  <c:v>0.54304533279860678</c:v>
                </c:pt>
                <c:pt idx="34">
                  <c:v>0.54304533279860678</c:v>
                </c:pt>
                <c:pt idx="35">
                  <c:v>0.54304533279860678</c:v>
                </c:pt>
                <c:pt idx="36">
                  <c:v>0.54304533279860678</c:v>
                </c:pt>
                <c:pt idx="37">
                  <c:v>0.54304533279860678</c:v>
                </c:pt>
                <c:pt idx="38">
                  <c:v>0.50910499949869381</c:v>
                </c:pt>
                <c:pt idx="39">
                  <c:v>0.47516466619878089</c:v>
                </c:pt>
                <c:pt idx="40">
                  <c:v>0.47516466619878089</c:v>
                </c:pt>
                <c:pt idx="41">
                  <c:v>0.47516466619878089</c:v>
                </c:pt>
                <c:pt idx="42">
                  <c:v>0.47516466619878089</c:v>
                </c:pt>
                <c:pt idx="43">
                  <c:v>0.47516466619878089</c:v>
                </c:pt>
                <c:pt idx="44">
                  <c:v>0.47516466619878089</c:v>
                </c:pt>
                <c:pt idx="45">
                  <c:v>0.47516466619878089</c:v>
                </c:pt>
                <c:pt idx="46">
                  <c:v>0.47516466619878089</c:v>
                </c:pt>
                <c:pt idx="47">
                  <c:v>0.47516466619878089</c:v>
                </c:pt>
                <c:pt idx="48">
                  <c:v>0.47516466619878089</c:v>
                </c:pt>
                <c:pt idx="49">
                  <c:v>0.43861353802964392</c:v>
                </c:pt>
                <c:pt idx="50">
                  <c:v>0.43861353802964392</c:v>
                </c:pt>
                <c:pt idx="51">
                  <c:v>0.43861353802964392</c:v>
                </c:pt>
                <c:pt idx="52">
                  <c:v>0.43861353802964392</c:v>
                </c:pt>
                <c:pt idx="53">
                  <c:v>0.43861353802964392</c:v>
                </c:pt>
                <c:pt idx="54">
                  <c:v>0.43861353802964392</c:v>
                </c:pt>
                <c:pt idx="55">
                  <c:v>0.43861353802964392</c:v>
                </c:pt>
                <c:pt idx="56">
                  <c:v>0.43861353802964392</c:v>
                </c:pt>
                <c:pt idx="57">
                  <c:v>0.39873958002694898</c:v>
                </c:pt>
                <c:pt idx="58">
                  <c:v>0.39873958002694898</c:v>
                </c:pt>
                <c:pt idx="59">
                  <c:v>0.3518290412002491</c:v>
                </c:pt>
                <c:pt idx="60">
                  <c:v>0.3518290412002491</c:v>
                </c:pt>
                <c:pt idx="61">
                  <c:v>0.3518290412002491</c:v>
                </c:pt>
                <c:pt idx="62">
                  <c:v>0.3518290412002491</c:v>
                </c:pt>
                <c:pt idx="63">
                  <c:v>0.3518290412002491</c:v>
                </c:pt>
                <c:pt idx="64">
                  <c:v>0.3518290412002491</c:v>
                </c:pt>
                <c:pt idx="65">
                  <c:v>0.3518290412002491</c:v>
                </c:pt>
                <c:pt idx="66">
                  <c:v>0.3518290412002491</c:v>
                </c:pt>
                <c:pt idx="67">
                  <c:v>0.3518290412002491</c:v>
                </c:pt>
                <c:pt idx="68">
                  <c:v>0.3518290412002491</c:v>
                </c:pt>
                <c:pt idx="69">
                  <c:v>0.3518290412002491</c:v>
                </c:pt>
                <c:pt idx="70">
                  <c:v>0.30156774960021354</c:v>
                </c:pt>
                <c:pt idx="71">
                  <c:v>0.30156774960021354</c:v>
                </c:pt>
                <c:pt idx="72">
                  <c:v>0.30156774960021354</c:v>
                </c:pt>
                <c:pt idx="73">
                  <c:v>0.30156774960021354</c:v>
                </c:pt>
                <c:pt idx="74">
                  <c:v>0.30156774960021354</c:v>
                </c:pt>
                <c:pt idx="75">
                  <c:v>0.30156774960021354</c:v>
                </c:pt>
                <c:pt idx="76">
                  <c:v>0.25130645800017798</c:v>
                </c:pt>
                <c:pt idx="77">
                  <c:v>0.20104516640014239</c:v>
                </c:pt>
                <c:pt idx="78">
                  <c:v>0.20104516640014239</c:v>
                </c:pt>
                <c:pt idx="79">
                  <c:v>0.20104516640014239</c:v>
                </c:pt>
                <c:pt idx="80">
                  <c:v>0.20104516640014239</c:v>
                </c:pt>
                <c:pt idx="81">
                  <c:v>0.20104516640014239</c:v>
                </c:pt>
                <c:pt idx="82">
                  <c:v>0.20104516640014239</c:v>
                </c:pt>
                <c:pt idx="83">
                  <c:v>0.20104516640014239</c:v>
                </c:pt>
                <c:pt idx="84">
                  <c:v>0.20104516640014239</c:v>
                </c:pt>
                <c:pt idx="85">
                  <c:v>0.20104516640014239</c:v>
                </c:pt>
                <c:pt idx="86">
                  <c:v>0.20104516640014239</c:v>
                </c:pt>
                <c:pt idx="87">
                  <c:v>0.20104516640014239</c:v>
                </c:pt>
                <c:pt idx="88">
                  <c:v>0.20104516640014239</c:v>
                </c:pt>
                <c:pt idx="89">
                  <c:v>0.20104516640014239</c:v>
                </c:pt>
                <c:pt idx="90">
                  <c:v>0.20104516640014239</c:v>
                </c:pt>
                <c:pt idx="91">
                  <c:v>0.20104516640014239</c:v>
                </c:pt>
                <c:pt idx="92">
                  <c:v>0.20104516640014239</c:v>
                </c:pt>
                <c:pt idx="93">
                  <c:v>0.20104516640014239</c:v>
                </c:pt>
                <c:pt idx="94">
                  <c:v>0.20104516640014239</c:v>
                </c:pt>
                <c:pt idx="95">
                  <c:v>0.20104516640014239</c:v>
                </c:pt>
                <c:pt idx="96">
                  <c:v>0.20104516640014239</c:v>
                </c:pt>
                <c:pt idx="97">
                  <c:v>0.20104516640014239</c:v>
                </c:pt>
                <c:pt idx="98">
                  <c:v>0.20104516640014239</c:v>
                </c:pt>
                <c:pt idx="99">
                  <c:v>0.20104516640014239</c:v>
                </c:pt>
                <c:pt idx="100">
                  <c:v>0.20104516640014239</c:v>
                </c:pt>
                <c:pt idx="101">
                  <c:v>0.20104516640014239</c:v>
                </c:pt>
                <c:pt idx="102">
                  <c:v>0.20104516640014239</c:v>
                </c:pt>
                <c:pt idx="103">
                  <c:v>0.20104516640014239</c:v>
                </c:pt>
                <c:pt idx="104">
                  <c:v>0.10052258320007119</c:v>
                </c:pt>
                <c:pt idx="105">
                  <c:v>0.10052258320007119</c:v>
                </c:pt>
                <c:pt idx="106">
                  <c:v>0.10052258320007119</c:v>
                </c:pt>
                <c:pt idx="107">
                  <c:v>0.10052258320007119</c:v>
                </c:pt>
                <c:pt idx="108">
                  <c:v>0.10052258320007119</c:v>
                </c:pt>
                <c:pt idx="109">
                  <c:v>0.10052258320007119</c:v>
                </c:pt>
                <c:pt idx="110">
                  <c:v>0.10052258320007119</c:v>
                </c:pt>
                <c:pt idx="111">
                  <c:v>0.10052258320007119</c:v>
                </c:pt>
                <c:pt idx="112">
                  <c:v>0.10052258320007119</c:v>
                </c:pt>
                <c:pt idx="113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0FBF-419F-97C9-BF741FC468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66350048"/>
        <c:axId val="1190094464"/>
      </c:scatterChart>
      <c:valAx>
        <c:axId val="1366350048"/>
        <c:scaling>
          <c:orientation val="minMax"/>
          <c:max val="1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1190094464"/>
        <c:crosses val="autoZero"/>
        <c:crossBetween val="midCat"/>
      </c:valAx>
      <c:valAx>
        <c:axId val="11900944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\ %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cs-CZ"/>
          </a:p>
        </c:txPr>
        <c:crossAx val="136635004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+mn-lt"/>
          <a:cs typeface="Times New Roman" panose="02020603050405020304" pitchFamily="18" charset="0"/>
        </a:defRPr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763440860215055E-2"/>
          <c:y val="8.2630691399662726E-2"/>
          <c:w val="0.91039426523297495"/>
          <c:h val="0.90387858347386174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valid</c:v>
                </c:pt>
              </c:strCache>
            </c:strRef>
          </c:tx>
          <c:spPr>
            <a:solidFill>
              <a:srgbClr val="99CCFF"/>
            </a:solidFill>
            <a:ln w="1206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6"/>
              <c:layout>
                <c:manualLayout>
                  <c:x val="-0.12209676620611103"/>
                  <c:y val="2.09123208157699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CA-4187-AD04-E44C49697E08}"/>
                </c:ext>
              </c:extLst>
            </c:dLbl>
            <c:dLbl>
              <c:idx val="17"/>
              <c:layout>
                <c:manualLayout>
                  <c:x val="-0.11574941811518843"/>
                  <c:y val="4.00420797995892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3CA-4187-AD04-E44C49697E08}"/>
                </c:ext>
              </c:extLst>
            </c:dLbl>
            <c:dLbl>
              <c:idx val="18"/>
              <c:layout>
                <c:manualLayout>
                  <c:x val="-9.198019115535086E-2"/>
                  <c:y val="2.54502341871615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957232704402516E-2"/>
                      <c:h val="2.49227305516036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63CA-4187-AD04-E44C49697E08}"/>
                </c:ext>
              </c:extLst>
            </c:dLbl>
            <c:spPr>
              <a:noFill/>
              <a:ln w="24127">
                <a:noFill/>
              </a:ln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Sheet1!$A$2:$A$22</c:f>
              <c:numCache>
                <c:formatCode>General</c:formatCode>
                <c:ptCount val="21"/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628</c:v>
                </c:pt>
                <c:pt idx="1">
                  <c:v>464</c:v>
                </c:pt>
                <c:pt idx="2">
                  <c:v>435</c:v>
                </c:pt>
                <c:pt idx="3">
                  <c:v>272</c:v>
                </c:pt>
                <c:pt idx="4">
                  <c:v>228</c:v>
                </c:pt>
                <c:pt idx="5">
                  <c:v>226</c:v>
                </c:pt>
                <c:pt idx="6">
                  <c:v>206</c:v>
                </c:pt>
                <c:pt idx="7">
                  <c:v>205</c:v>
                </c:pt>
                <c:pt idx="8">
                  <c:v>195</c:v>
                </c:pt>
                <c:pt idx="9">
                  <c:v>190</c:v>
                </c:pt>
                <c:pt idx="10">
                  <c:v>181</c:v>
                </c:pt>
                <c:pt idx="11">
                  <c:v>174</c:v>
                </c:pt>
                <c:pt idx="12">
                  <c:v>167</c:v>
                </c:pt>
                <c:pt idx="13">
                  <c:v>160</c:v>
                </c:pt>
                <c:pt idx="14">
                  <c:v>142</c:v>
                </c:pt>
                <c:pt idx="15">
                  <c:v>128</c:v>
                </c:pt>
                <c:pt idx="16">
                  <c:v>121</c:v>
                </c:pt>
                <c:pt idx="17">
                  <c:v>107</c:v>
                </c:pt>
                <c:pt idx="18">
                  <c:v>98</c:v>
                </c:pt>
                <c:pt idx="19">
                  <c:v>52</c:v>
                </c:pt>
                <c:pt idx="20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CA-4187-AD04-E44C49697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47175136"/>
        <c:axId val="1"/>
      </c:barChart>
      <c:catAx>
        <c:axId val="14717513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ln w="3016">
            <a:solidFill>
              <a:schemeClr val="tx1"/>
            </a:solidFill>
            <a:prstDash val="solid"/>
          </a:ln>
        </c:spPr>
        <c:crossAx val="1"/>
        <c:crosses val="autoZero"/>
        <c:auto val="1"/>
        <c:lblAlgn val="ctr"/>
        <c:lblOffset val="100"/>
        <c:tickMarkSkip val="1"/>
        <c:noMultiLvlLbl val="0"/>
      </c:catAx>
      <c:valAx>
        <c:axId val="1"/>
        <c:scaling>
          <c:orientation val="minMax"/>
          <c:min val="0"/>
        </c:scaling>
        <c:delete val="0"/>
        <c:axPos val="t"/>
        <c:numFmt formatCode="#,##0" sourceLinked="0"/>
        <c:majorTickMark val="out"/>
        <c:minorTickMark val="none"/>
        <c:tickLblPos val="nextTo"/>
        <c:spPr>
          <a:ln w="301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47175136"/>
        <c:crosses val="autoZero"/>
        <c:crossBetween val="between"/>
        <c:majorUnit val="50"/>
        <c:minorUnit val="6"/>
      </c:valAx>
      <c:spPr>
        <a:noFill/>
        <a:ln w="24127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72139297644818E-2"/>
          <c:y val="0.15573556917754686"/>
          <c:w val="0.91703146682490755"/>
          <c:h val="0.82154124498910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tx1"/>
            </a:solidFill>
            <a:ln w="3175">
              <a:noFill/>
            </a:ln>
            <a:effectLst/>
          </c:spPr>
          <c:invertIfNegative val="0"/>
          <c:dLbls>
            <c:numFmt formatCode="0.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non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List1!$A$2:$A$17</c:f>
              <c:strCache>
                <c:ptCount val="16"/>
                <c:pt idx="0">
                  <c:v>IX. Nemoci oběhové soustavy</c:v>
                </c:pt>
                <c:pt idx="1">
                  <c:v>II. Novotvary</c:v>
                </c:pt>
                <c:pt idx="2">
                  <c:v>X. Nemoci dýchací soustavy</c:v>
                </c:pt>
                <c:pt idx="3">
                  <c:v>IV. Nemoci endokrinní, výživy a přeměny látek</c:v>
                </c:pt>
                <c:pt idx="4">
                  <c:v>XI. Nemoci trávicí soustavy</c:v>
                </c:pt>
                <c:pt idx="5">
                  <c:v>XIX. Poranění, otravy a některé jiné následky vnějších příčin</c:v>
                </c:pt>
                <c:pt idx="6">
                  <c:v>I. Některé infekční a parazitární nemoci</c:v>
                </c:pt>
                <c:pt idx="7">
                  <c:v>XIV. Nemoci močové a pohlavní soustavy</c:v>
                </c:pt>
                <c:pt idx="8">
                  <c:v>XXII. Kódy pro speciální účely</c:v>
                </c:pt>
                <c:pt idx="9">
                  <c:v>XVIII. Příznaky, znaky a abnormální klinické a laboratorní nálezy</c:v>
                </c:pt>
                <c:pt idx="10">
                  <c:v>VI. Nemoci nervové soustavy</c:v>
                </c:pt>
                <c:pt idx="11">
                  <c:v>V. Poruchy duševní a poruchy chování</c:v>
                </c:pt>
                <c:pt idx="12">
                  <c:v>III. Nemoci krve a krvetvorných orgánů, poruchy mechanismu imunity</c:v>
                </c:pt>
                <c:pt idx="13">
                  <c:v>XIII. Nemoci svalové a kosterní soustavy a pojivové tkáně</c:v>
                </c:pt>
                <c:pt idx="14">
                  <c:v>XII. Nemoci kůže a podkožního vaziva</c:v>
                </c:pt>
                <c:pt idx="15">
                  <c:v>XVII. Vrozené vady, deformace a chromozomální abnormality</c:v>
                </c:pt>
              </c:strCache>
            </c:strRef>
          </c:cat>
          <c:val>
            <c:numRef>
              <c:f>List1!$B$2:$B$17</c:f>
              <c:numCache>
                <c:formatCode>0.0\ %</c:formatCode>
                <c:ptCount val="16"/>
                <c:pt idx="0">
                  <c:v>0.67094455852156054</c:v>
                </c:pt>
                <c:pt idx="1">
                  <c:v>0.12055099247091033</c:v>
                </c:pt>
                <c:pt idx="2">
                  <c:v>5.5013689253935662E-2</c:v>
                </c:pt>
                <c:pt idx="3">
                  <c:v>4.4233401779603013E-2</c:v>
                </c:pt>
                <c:pt idx="4">
                  <c:v>2.3528405201916496E-2</c:v>
                </c:pt>
                <c:pt idx="5">
                  <c:v>1.907939767282683E-2</c:v>
                </c:pt>
                <c:pt idx="6">
                  <c:v>1.6940451745379878E-2</c:v>
                </c:pt>
                <c:pt idx="7">
                  <c:v>1.5400410677618069E-2</c:v>
                </c:pt>
                <c:pt idx="8">
                  <c:v>1.4887063655030801E-2</c:v>
                </c:pt>
                <c:pt idx="9">
                  <c:v>6.587953456536619E-3</c:v>
                </c:pt>
                <c:pt idx="10">
                  <c:v>5.0479123887748117E-3</c:v>
                </c:pt>
                <c:pt idx="11">
                  <c:v>2.7378507871321013E-3</c:v>
                </c:pt>
                <c:pt idx="12">
                  <c:v>1.7967145790554414E-3</c:v>
                </c:pt>
                <c:pt idx="13">
                  <c:v>1.7967145790554414E-3</c:v>
                </c:pt>
                <c:pt idx="14">
                  <c:v>7.7002053388090352E-4</c:v>
                </c:pt>
                <c:pt idx="15">
                  <c:v>6.8446269678302531E-4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71-4215-BA4A-1254B1DDC20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10"/>
        <c:axId val="122986496"/>
        <c:axId val="122988032"/>
      </c:barChart>
      <c:catAx>
        <c:axId val="1229864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2988032"/>
        <c:crosses val="autoZero"/>
        <c:auto val="1"/>
        <c:lblAlgn val="ctr"/>
        <c:lblOffset val="100"/>
        <c:tickLblSkip val="1"/>
        <c:noMultiLvlLbl val="0"/>
      </c:catAx>
      <c:valAx>
        <c:axId val="122988032"/>
        <c:scaling>
          <c:orientation val="minMax"/>
          <c:max val="1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700" b="0" i="0" baseline="0" dirty="0">
                    <a:effectLst/>
                  </a:rPr>
                  <a:t>Podíl zemřelých z dané příčiny</a:t>
                </a:r>
                <a:endParaRPr lang="cs-CZ" sz="700" b="0" u="sng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9.4557754051847423E-2"/>
              <c:y val="7.240841946951504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\ 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298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72139297644818E-2"/>
          <c:y val="0.15573556917754686"/>
          <c:w val="0.91703146682490755"/>
          <c:h val="0.821541244989106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 w="3175">
              <a:solidFill>
                <a:schemeClr val="bg1"/>
              </a:solidFill>
            </a:ln>
            <a:effectLst/>
          </c:spPr>
          <c:invertIfNegative val="0"/>
          <c:dLbls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8288" rIns="36576" bIns="18288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List1!$A$2:$A$17</c:f>
              <c:numCache>
                <c:formatCode>General</c:formatCode>
                <c:ptCount val="16"/>
              </c:numCache>
            </c:numRef>
          </c:cat>
          <c:val>
            <c:numRef>
              <c:f>List1!$B$2:$B$17</c:f>
              <c:numCache>
                <c:formatCode>0.0\ %</c:formatCode>
                <c:ptCount val="16"/>
                <c:pt idx="0">
                  <c:v>0.67865026805424156</c:v>
                </c:pt>
                <c:pt idx="1">
                  <c:v>0.12693156732891833</c:v>
                </c:pt>
                <c:pt idx="2">
                  <c:v>4.9826553137811418E-2</c:v>
                </c:pt>
                <c:pt idx="3">
                  <c:v>4.2415641753390097E-2</c:v>
                </c:pt>
                <c:pt idx="4">
                  <c:v>2.6805424156417533E-2</c:v>
                </c:pt>
                <c:pt idx="5">
                  <c:v>1.8448438978240302E-2</c:v>
                </c:pt>
                <c:pt idx="6">
                  <c:v>1.3402712078208767E-2</c:v>
                </c:pt>
                <c:pt idx="7">
                  <c:v>1.4033427940712708E-2</c:v>
                </c:pt>
                <c:pt idx="8">
                  <c:v>1.1037527593818985E-2</c:v>
                </c:pt>
                <c:pt idx="9">
                  <c:v>6.9378744875433617E-3</c:v>
                </c:pt>
                <c:pt idx="10">
                  <c:v>4.2573320719016088E-3</c:v>
                </c:pt>
                <c:pt idx="11">
                  <c:v>1.8921475875118259E-3</c:v>
                </c:pt>
                <c:pt idx="12">
                  <c:v>1.5767896562598549E-3</c:v>
                </c:pt>
                <c:pt idx="13">
                  <c:v>2.2075055187637969E-3</c:v>
                </c:pt>
                <c:pt idx="14">
                  <c:v>6.3071586250394197E-4</c:v>
                </c:pt>
                <c:pt idx="15">
                  <c:v>9.4607379375591296E-4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1CD-4DCD-8D45-F471E68E80D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Sloupec3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6000" rIns="36000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List1!$A$2:$A$17</c:f>
              <c:numCache>
                <c:formatCode>General</c:formatCode>
                <c:ptCount val="16"/>
              </c:numCache>
            </c:numRef>
          </c:cat>
          <c:val>
            <c:numRef>
              <c:f>List1!$C$2:$C$17</c:f>
              <c:numCache>
                <c:formatCode>0.0\ %</c:formatCode>
                <c:ptCount val="16"/>
                <c:pt idx="0">
                  <c:v>0.65962046601008884</c:v>
                </c:pt>
                <c:pt idx="1">
                  <c:v>0.12178717271198655</c:v>
                </c:pt>
                <c:pt idx="2">
                  <c:v>6.3175594523180403E-2</c:v>
                </c:pt>
                <c:pt idx="3">
                  <c:v>4.4679317799663706E-2</c:v>
                </c:pt>
                <c:pt idx="4">
                  <c:v>1.8256065337496998E-2</c:v>
                </c:pt>
                <c:pt idx="5">
                  <c:v>1.7775642565457602E-2</c:v>
                </c:pt>
                <c:pt idx="6">
                  <c:v>2.1138601969733366E-2</c:v>
                </c:pt>
                <c:pt idx="7">
                  <c:v>1.5853951477300024E-2</c:v>
                </c:pt>
                <c:pt idx="8">
                  <c:v>1.8736488109536393E-2</c:v>
                </c:pt>
                <c:pt idx="9">
                  <c:v>6.005284650492433E-3</c:v>
                </c:pt>
                <c:pt idx="10">
                  <c:v>6.005284650492433E-3</c:v>
                </c:pt>
                <c:pt idx="11">
                  <c:v>2.1619024741772758E-3</c:v>
                </c:pt>
                <c:pt idx="12">
                  <c:v>1.9216910881575786E-3</c:v>
                </c:pt>
                <c:pt idx="13">
                  <c:v>1.441268316118184E-3</c:v>
                </c:pt>
                <c:pt idx="14">
                  <c:v>9.6084554407878929E-4</c:v>
                </c:pt>
                <c:pt idx="15">
                  <c:v>4.8042277203939464E-4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1CD-4DCD-8D45-F471E68E80DA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Sloupec4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1"/>
              <c:numFmt formatCode="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6000" rIns="36000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11CD-4DCD-8D45-F471E68E80DA}"/>
                </c:ext>
              </c:extLst>
            </c:dLbl>
            <c:dLbl>
              <c:idx val="2"/>
              <c:numFmt formatCode="0\ 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lIns="36000" rIns="36000" anchor="ctr" anchorCtr="1"/>
                <a:lstStyle/>
                <a:p>
                  <a:pPr>
                    <a:defRPr sz="8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11CD-4DCD-8D45-F471E68E80DA}"/>
                </c:ext>
              </c:extLst>
            </c:dLbl>
            <c:numFmt formatCode="0\ 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6000" rIns="36000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List1!$A$2:$A$17</c:f>
              <c:numCache>
                <c:formatCode>General</c:formatCode>
                <c:ptCount val="16"/>
              </c:numCache>
            </c:numRef>
          </c:cat>
          <c:val>
            <c:numRef>
              <c:f>List1!$D$2:$D$17</c:f>
              <c:numCache>
                <c:formatCode>0.0\ %</c:formatCode>
                <c:ptCount val="16"/>
                <c:pt idx="0">
                  <c:v>0.66948436179205406</c:v>
                </c:pt>
                <c:pt idx="1">
                  <c:v>8.1994928148774307E-2</c:v>
                </c:pt>
                <c:pt idx="2">
                  <c:v>5.4099746407438712E-2</c:v>
                </c:pt>
                <c:pt idx="3">
                  <c:v>5.2409129332206254E-2</c:v>
                </c:pt>
                <c:pt idx="4">
                  <c:v>2.4513947590870666E-2</c:v>
                </c:pt>
                <c:pt idx="5">
                  <c:v>2.7049873203719356E-2</c:v>
                </c:pt>
                <c:pt idx="6">
                  <c:v>2.1132713440405747E-2</c:v>
                </c:pt>
                <c:pt idx="7">
                  <c:v>2.1132713440405747E-2</c:v>
                </c:pt>
                <c:pt idx="8">
                  <c:v>2.197802197802198E-2</c:v>
                </c:pt>
                <c:pt idx="9">
                  <c:v>6.762468300929839E-3</c:v>
                </c:pt>
                <c:pt idx="10">
                  <c:v>5.9171597633136093E-3</c:v>
                </c:pt>
                <c:pt idx="11">
                  <c:v>9.2983939137785288E-3</c:v>
                </c:pt>
                <c:pt idx="12">
                  <c:v>2.5359256128486898E-3</c:v>
                </c:pt>
                <c:pt idx="13">
                  <c:v>8.4530853761622987E-4</c:v>
                </c:pt>
                <c:pt idx="14">
                  <c:v>8.4530853761622987E-4</c:v>
                </c:pt>
                <c:pt idx="1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11CD-4DCD-8D45-F471E68E80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10"/>
        <c:axId val="117225728"/>
        <c:axId val="122996992"/>
      </c:barChart>
      <c:catAx>
        <c:axId val="117225728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2996992"/>
        <c:crosses val="autoZero"/>
        <c:auto val="1"/>
        <c:lblAlgn val="ctr"/>
        <c:lblOffset val="100"/>
        <c:tickLblSkip val="1"/>
        <c:noMultiLvlLbl val="0"/>
      </c:catAx>
      <c:valAx>
        <c:axId val="122996992"/>
        <c:scaling>
          <c:orientation val="minMax"/>
          <c:max val="1"/>
        </c:scaling>
        <c:delete val="0"/>
        <c:axPos val="t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7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700" dirty="0"/>
                  <a:t>Podíl zemřelých z dané příčiny</a:t>
                </a:r>
              </a:p>
            </c:rich>
          </c:tx>
          <c:layout>
            <c:manualLayout>
              <c:xMode val="edge"/>
              <c:yMode val="edge"/>
              <c:x val="0.25506301964971845"/>
              <c:y val="7.5804784726850372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\ %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722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9350386941473829E-2"/>
          <c:w val="0.93583812652840859"/>
          <c:h val="0.76413667880579861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explosion val="22"/>
            <c:spPr>
              <a:solidFill>
                <a:srgbClr val="FFD7AF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0A8-48D4-BC40-D57F792DBB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0A8-48D4-BC40-D57F792DBB6B}"/>
              </c:ext>
            </c:extLst>
          </c:dPt>
          <c:dPt>
            <c:idx val="2"/>
            <c:bubble3D val="0"/>
            <c:spPr>
              <a:solidFill>
                <a:srgbClr val="FF66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10A8-48D4-BC40-D57F792DBB6B}"/>
              </c:ext>
            </c:extLst>
          </c:dPt>
          <c:dPt>
            <c:idx val="3"/>
            <c:bubble3D val="0"/>
            <c:spPr>
              <a:solidFill>
                <a:srgbClr val="FFFF99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0A8-48D4-BC40-D57F792DBB6B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10A8-48D4-BC40-D57F792DBB6B}"/>
              </c:ext>
            </c:extLst>
          </c:dPt>
          <c:dPt>
            <c:idx val="5"/>
            <c:bubble3D val="0"/>
            <c:spPr>
              <a:solidFill>
                <a:srgbClr val="964B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0A8-48D4-BC40-D57F792DBB6B}"/>
              </c:ext>
            </c:extLst>
          </c:dPt>
          <c:dLbls>
            <c:dLbl>
              <c:idx val="0"/>
              <c:layout>
                <c:manualLayout>
                  <c:x val="-6.5608791439568187E-2"/>
                  <c:y val="-0.48950493864893774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90844689468177"/>
                      <c:h val="0.109133649041739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0A8-48D4-BC40-D57F792DBB6B}"/>
                </c:ext>
              </c:extLst>
            </c:dLbl>
            <c:dLbl>
              <c:idx val="1"/>
              <c:layout>
                <c:manualLayout>
                  <c:x val="-4.382423596504946E-2"/>
                  <c:y val="0.1268535150387862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A8-48D4-BC40-D57F792DBB6B}"/>
                </c:ext>
              </c:extLst>
            </c:dLbl>
            <c:dLbl>
              <c:idx val="2"/>
              <c:layout>
                <c:manualLayout>
                  <c:x val="-3.3855262846669912E-2"/>
                  <c:y val="9.393682430528954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A8-48D4-BC40-D57F792DBB6B}"/>
                </c:ext>
              </c:extLst>
            </c:dLbl>
            <c:dLbl>
              <c:idx val="3"/>
              <c:layout>
                <c:manualLayout>
                  <c:x val="-4.5366853663851951E-3"/>
                  <c:y val="-5.97582638997903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A8-48D4-BC40-D57F792DBB6B}"/>
                </c:ext>
              </c:extLst>
            </c:dLbl>
            <c:dLbl>
              <c:idx val="5"/>
              <c:layout>
                <c:manualLayout>
                  <c:x val="8.3500837593973157E-2"/>
                  <c:y val="-1.2578264285711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A8-48D4-BC40-D57F792DBB6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List1!$A$2:$A$7</c:f>
              <c:strCache>
                <c:ptCount val="4"/>
                <c:pt idx="0">
                  <c:v>1. čtvrt.</c:v>
                </c:pt>
                <c:pt idx="1">
                  <c:v>2. čtvrt.</c:v>
                </c:pt>
                <c:pt idx="2">
                  <c:v>3. čtvrt.</c:v>
                </c:pt>
                <c:pt idx="3">
                  <c:v>4. čtvrt.</c:v>
                </c:pt>
              </c:strCache>
            </c:strRef>
          </c:cat>
          <c:val>
            <c:numRef>
              <c:f>List1!$B$2:$B$7</c:f>
              <c:numCache>
                <c:formatCode>###0</c:formatCode>
                <c:ptCount val="6"/>
                <c:pt idx="0">
                  <c:v>3082</c:v>
                </c:pt>
                <c:pt idx="1">
                  <c:v>1097</c:v>
                </c:pt>
                <c:pt idx="2">
                  <c:v>139</c:v>
                </c:pt>
                <c:pt idx="3">
                  <c:v>27</c:v>
                </c:pt>
                <c:pt idx="4">
                  <c:v>164</c:v>
                </c:pt>
                <c:pt idx="5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A8-48D4-BC40-D57F792DB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>
          <a:softEdge rad="0"/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9350386941473829E-2"/>
          <c:w val="0.93583812652840859"/>
          <c:h val="0.76413667880579861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explosion val="22"/>
            <c:spPr>
              <a:solidFill>
                <a:srgbClr val="FFD7AF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10A8-48D4-BC40-D57F792DBB6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0A8-48D4-BC40-D57F792DBB6B}"/>
              </c:ext>
            </c:extLst>
          </c:dPt>
          <c:dPt>
            <c:idx val="2"/>
            <c:bubble3D val="0"/>
            <c:spPr>
              <a:solidFill>
                <a:srgbClr val="FF66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10A8-48D4-BC40-D57F792DBB6B}"/>
              </c:ext>
            </c:extLst>
          </c:dPt>
          <c:dPt>
            <c:idx val="3"/>
            <c:bubble3D val="0"/>
            <c:spPr>
              <a:solidFill>
                <a:srgbClr val="FFFF99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0A8-48D4-BC40-D57F792DBB6B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10A8-48D4-BC40-D57F792DBB6B}"/>
              </c:ext>
            </c:extLst>
          </c:dPt>
          <c:dPt>
            <c:idx val="5"/>
            <c:bubble3D val="0"/>
            <c:spPr>
              <a:solidFill>
                <a:srgbClr val="964B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0A8-48D4-BC40-D57F792DBB6B}"/>
              </c:ext>
            </c:extLst>
          </c:dPt>
          <c:dLbls>
            <c:dLbl>
              <c:idx val="0"/>
              <c:layout>
                <c:manualLayout>
                  <c:x val="-6.5608791439568187E-2"/>
                  <c:y val="-0.48950493864893774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90844689468177"/>
                      <c:h val="0.109133649041739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0A8-48D4-BC40-D57F792DBB6B}"/>
                </c:ext>
              </c:extLst>
            </c:dLbl>
            <c:dLbl>
              <c:idx val="1"/>
              <c:layout>
                <c:manualLayout>
                  <c:x val="-4.382423596504946E-2"/>
                  <c:y val="0.12685351503878628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0A8-48D4-BC40-D57F792DBB6B}"/>
                </c:ext>
              </c:extLst>
            </c:dLbl>
            <c:dLbl>
              <c:idx val="2"/>
              <c:layout>
                <c:manualLayout>
                  <c:x val="-3.3855262846669912E-2"/>
                  <c:y val="9.3936824305289549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0A8-48D4-BC40-D57F792DBB6B}"/>
                </c:ext>
              </c:extLst>
            </c:dLbl>
            <c:dLbl>
              <c:idx val="3"/>
              <c:layout>
                <c:manualLayout>
                  <c:x val="-4.5366853663851951E-3"/>
                  <c:y val="-5.97582638997903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0A8-48D4-BC40-D57F792DBB6B}"/>
                </c:ext>
              </c:extLst>
            </c:dLbl>
            <c:dLbl>
              <c:idx val="5"/>
              <c:layout>
                <c:manualLayout>
                  <c:x val="8.3500837593973157E-2"/>
                  <c:y val="-1.2578264285711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0A8-48D4-BC40-D57F792DBB6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List1!$A$2:$A$7</c:f>
              <c:strCache>
                <c:ptCount val="4"/>
                <c:pt idx="0">
                  <c:v>1. čtvrt.</c:v>
                </c:pt>
                <c:pt idx="1">
                  <c:v>2. čtvrt.</c:v>
                </c:pt>
                <c:pt idx="2">
                  <c:v>3. čtvrt.</c:v>
                </c:pt>
                <c:pt idx="3">
                  <c:v>4. čtvrt.</c:v>
                </c:pt>
              </c:strCache>
            </c:strRef>
          </c:cat>
          <c:val>
            <c:numRef>
              <c:f>List1!$B$2:$B$7</c:f>
              <c:numCache>
                <c:formatCode>###0</c:formatCode>
                <c:ptCount val="6"/>
                <c:pt idx="0">
                  <c:v>2942</c:v>
                </c:pt>
                <c:pt idx="1">
                  <c:v>1015</c:v>
                </c:pt>
                <c:pt idx="2">
                  <c:v>167</c:v>
                </c:pt>
                <c:pt idx="3">
                  <c:v>45</c:v>
                </c:pt>
                <c:pt idx="4">
                  <c:v>157</c:v>
                </c:pt>
                <c:pt idx="5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0A8-48D4-BC40-D57F792DB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>
          <a:softEdge rad="0"/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9350386941473829E-2"/>
          <c:w val="0.93583812652840859"/>
          <c:h val="0.76413667880579861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effectLst>
              <a:outerShdw dist="50800" dir="10560000" algn="ctr" rotWithShape="0">
                <a:srgbClr val="000000">
                  <a:alpha val="43137"/>
                </a:srgbClr>
              </a:outerShdw>
            </a:effectLst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tx1"/>
                </a:solidFill>
              </a:ln>
              <a:effectLst>
                <a:outerShdw dist="50800" dir="10560000" algn="ctr" rotWithShape="0">
                  <a:srgbClr val="000000">
                    <a:alpha val="43137"/>
                  </a:srgbClr>
                </a:outerShdw>
              </a:effectLst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8C9-49E3-9686-6FD512C86981}"/>
              </c:ext>
            </c:extLst>
          </c:dPt>
          <c:dPt>
            <c:idx val="1"/>
            <c:bubble3D val="0"/>
            <c:explosion val="26"/>
            <c:spPr>
              <a:solidFill>
                <a:srgbClr val="669900"/>
              </a:solidFill>
              <a:ln w="25400">
                <a:solidFill>
                  <a:schemeClr val="tx1"/>
                </a:solidFill>
              </a:ln>
              <a:effectLst>
                <a:outerShdw dist="50800" dir="10560000" algn="ctr" rotWithShape="0">
                  <a:srgbClr val="000000">
                    <a:alpha val="43137"/>
                  </a:srgbClr>
                </a:outerShdw>
              </a:effectLst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8C9-49E3-9686-6FD512C86981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tx1"/>
                </a:solidFill>
              </a:ln>
              <a:effectLst>
                <a:outerShdw dist="50800" dir="10560000" algn="ctr" rotWithShape="0">
                  <a:srgbClr val="000000">
                    <a:alpha val="43137"/>
                  </a:srgbClr>
                </a:outerShdw>
              </a:effectLst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8C9-49E3-9686-6FD512C86981}"/>
              </c:ext>
            </c:extLst>
          </c:dPt>
          <c:dPt>
            <c:idx val="3"/>
            <c:bubble3D val="0"/>
            <c:spPr>
              <a:solidFill>
                <a:srgbClr val="FFFF99"/>
              </a:solidFill>
              <a:ln w="25400">
                <a:solidFill>
                  <a:schemeClr val="tx1"/>
                </a:solidFill>
              </a:ln>
              <a:effectLst>
                <a:outerShdw dist="50800" dir="10560000" algn="ctr" rotWithShape="0">
                  <a:srgbClr val="000000">
                    <a:alpha val="43137"/>
                  </a:srgbClr>
                </a:outerShdw>
              </a:effectLst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8C9-49E3-9686-6FD512C86981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tx1"/>
                </a:solidFill>
              </a:ln>
              <a:effectLst>
                <a:outerShdw dist="50800" dir="10560000" algn="ctr" rotWithShape="0">
                  <a:srgbClr val="000000">
                    <a:alpha val="43137"/>
                  </a:srgbClr>
                </a:outerShdw>
              </a:effectLst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8C9-49E3-9686-6FD512C86981}"/>
              </c:ext>
            </c:extLst>
          </c:dPt>
          <c:dPt>
            <c:idx val="5"/>
            <c:bubble3D val="0"/>
            <c:spPr>
              <a:solidFill>
                <a:srgbClr val="964B00"/>
              </a:solidFill>
              <a:ln w="25400">
                <a:solidFill>
                  <a:schemeClr val="tx1"/>
                </a:solidFill>
              </a:ln>
              <a:effectLst>
                <a:outerShdw dist="50800" dir="10560000" algn="ctr" rotWithShape="0">
                  <a:srgbClr val="000000">
                    <a:alpha val="43137"/>
                  </a:srgbClr>
                </a:outerShdw>
              </a:effectLst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8C9-49E3-9686-6FD512C86981}"/>
              </c:ext>
            </c:extLst>
          </c:dPt>
          <c:dLbls>
            <c:dLbl>
              <c:idx val="0"/>
              <c:layout>
                <c:manualLayout>
                  <c:x val="0.14766536122348309"/>
                  <c:y val="-0.134643768880182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90844689468177"/>
                      <c:h val="0.109133649041739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8C9-49E3-9686-6FD512C86981}"/>
                </c:ext>
              </c:extLst>
            </c:dLbl>
            <c:dLbl>
              <c:idx val="1"/>
              <c:layout>
                <c:manualLayout>
                  <c:x val="-5.4899248912348687E-2"/>
                  <c:y val="-0.3897199984052148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C9-49E3-9686-6FD512C86981}"/>
                </c:ext>
              </c:extLst>
            </c:dLbl>
            <c:dLbl>
              <c:idx val="2"/>
              <c:layout>
                <c:manualLayout>
                  <c:x val="0"/>
                  <c:y val="5.5424827020172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C9-49E3-9686-6FD512C86981}"/>
                </c:ext>
              </c:extLst>
            </c:dLbl>
            <c:dLbl>
              <c:idx val="3"/>
              <c:layout>
                <c:manualLayout>
                  <c:x val="-4.5366853663851951E-3"/>
                  <c:y val="-5.97582638997903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C9-49E3-9686-6FD512C86981}"/>
                </c:ext>
              </c:extLst>
            </c:dLbl>
            <c:dLbl>
              <c:idx val="5"/>
              <c:layout>
                <c:manualLayout>
                  <c:x val="8.3500837593973157E-2"/>
                  <c:y val="-1.2578264285711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8C9-49E3-9686-6FD512C8698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1. čtvrt.</c:v>
                </c:pt>
                <c:pt idx="1">
                  <c:v>2. čtvrt.</c:v>
                </c:pt>
                <c:pt idx="2">
                  <c:v>3. čtvrt.</c:v>
                </c:pt>
              </c:strCache>
            </c:strRef>
          </c:cat>
          <c:val>
            <c:numRef>
              <c:f>List1!$B$2:$B$4</c:f>
              <c:numCache>
                <c:formatCode>###0</c:formatCode>
                <c:ptCount val="3"/>
                <c:pt idx="0">
                  <c:v>1165</c:v>
                </c:pt>
                <c:pt idx="1">
                  <c:v>3335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8C9-49E3-9686-6FD512C869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>
          <a:softEdge rad="0"/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9350386941473829E-2"/>
          <c:w val="0.93583812652840859"/>
          <c:h val="0.76413667880579861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effectLst>
              <a:outerShdw dist="50800" dir="10560000" algn="ctr" rotWithShape="0">
                <a:srgbClr val="000000">
                  <a:alpha val="43137"/>
                </a:srgbClr>
              </a:outerShdw>
            </a:effectLst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ln w="25400">
                <a:solidFill>
                  <a:schemeClr val="tx1"/>
                </a:solidFill>
              </a:ln>
              <a:effectLst>
                <a:outerShdw dist="50800" dir="10560000" algn="ctr" rotWithShape="0">
                  <a:srgbClr val="000000">
                    <a:alpha val="43137"/>
                  </a:srgbClr>
                </a:outerShdw>
              </a:effectLst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D86-F941-BEAD-7F4AEC6726E2}"/>
              </c:ext>
            </c:extLst>
          </c:dPt>
          <c:dPt>
            <c:idx val="1"/>
            <c:bubble3D val="0"/>
            <c:explosion val="26"/>
            <c:spPr>
              <a:solidFill>
                <a:srgbClr val="669900"/>
              </a:solidFill>
              <a:ln w="25400">
                <a:solidFill>
                  <a:schemeClr val="tx1"/>
                </a:solidFill>
              </a:ln>
              <a:effectLst>
                <a:outerShdw dist="50800" dir="10560000" algn="ctr" rotWithShape="0">
                  <a:srgbClr val="000000">
                    <a:alpha val="43137"/>
                  </a:srgbClr>
                </a:outerShdw>
              </a:effectLst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D86-F941-BEAD-7F4AEC6726E2}"/>
              </c:ext>
            </c:extLst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25400">
                <a:solidFill>
                  <a:schemeClr val="tx1"/>
                </a:solidFill>
              </a:ln>
              <a:effectLst>
                <a:outerShdw dist="50800" dir="10560000" algn="ctr" rotWithShape="0">
                  <a:srgbClr val="000000">
                    <a:alpha val="43137"/>
                  </a:srgbClr>
                </a:outerShdw>
              </a:effectLst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D86-F941-BEAD-7F4AEC6726E2}"/>
              </c:ext>
            </c:extLst>
          </c:dPt>
          <c:dPt>
            <c:idx val="3"/>
            <c:bubble3D val="0"/>
            <c:spPr>
              <a:solidFill>
                <a:srgbClr val="FFFF99"/>
              </a:solidFill>
              <a:ln w="25400">
                <a:solidFill>
                  <a:schemeClr val="tx1"/>
                </a:solidFill>
              </a:ln>
              <a:effectLst>
                <a:outerShdw dist="50800" dir="10560000" algn="ctr" rotWithShape="0">
                  <a:srgbClr val="000000">
                    <a:alpha val="43137"/>
                  </a:srgbClr>
                </a:outerShdw>
              </a:effectLst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D86-F941-BEAD-7F4AEC6726E2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tx1"/>
                </a:solidFill>
              </a:ln>
              <a:effectLst>
                <a:outerShdw dist="50800" dir="10560000" algn="ctr" rotWithShape="0">
                  <a:srgbClr val="000000">
                    <a:alpha val="43137"/>
                  </a:srgbClr>
                </a:outerShdw>
              </a:effectLst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D86-F941-BEAD-7F4AEC6726E2}"/>
              </c:ext>
            </c:extLst>
          </c:dPt>
          <c:dPt>
            <c:idx val="5"/>
            <c:bubble3D val="0"/>
            <c:spPr>
              <a:solidFill>
                <a:srgbClr val="964B00"/>
              </a:solidFill>
              <a:ln w="25400">
                <a:solidFill>
                  <a:schemeClr val="tx1"/>
                </a:solidFill>
              </a:ln>
              <a:effectLst>
                <a:outerShdw dist="50800" dir="10560000" algn="ctr" rotWithShape="0">
                  <a:srgbClr val="000000">
                    <a:alpha val="43137"/>
                  </a:srgbClr>
                </a:outerShdw>
              </a:effectLst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D86-F941-BEAD-7F4AEC6726E2}"/>
              </c:ext>
            </c:extLst>
          </c:dPt>
          <c:dLbls>
            <c:dLbl>
              <c:idx val="0"/>
              <c:layout>
                <c:manualLayout>
                  <c:x val="5.1682876428219081E-2"/>
                  <c:y val="-0.3034252039694043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90844689468177"/>
                      <c:h val="0.109133649041739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D86-F941-BEAD-7F4AEC6726E2}"/>
                </c:ext>
              </c:extLst>
            </c:dLbl>
            <c:dLbl>
              <c:idx val="1"/>
              <c:layout>
                <c:manualLayout>
                  <c:x val="-8.8123955187632386E-2"/>
                  <c:y val="-0.1622710063618237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86-F941-BEAD-7F4AEC6726E2}"/>
                </c:ext>
              </c:extLst>
            </c:dLbl>
            <c:dLbl>
              <c:idx val="2"/>
              <c:layout>
                <c:manualLayout>
                  <c:x val="0"/>
                  <c:y val="5.54248270201720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86-F941-BEAD-7F4AEC6726E2}"/>
                </c:ext>
              </c:extLst>
            </c:dLbl>
            <c:dLbl>
              <c:idx val="3"/>
              <c:layout>
                <c:manualLayout>
                  <c:x val="-4.5366853663851951E-3"/>
                  <c:y val="-5.975826389979032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86-F941-BEAD-7F4AEC6726E2}"/>
                </c:ext>
              </c:extLst>
            </c:dLbl>
            <c:dLbl>
              <c:idx val="5"/>
              <c:layout>
                <c:manualLayout>
                  <c:x val="8.3500837593973157E-2"/>
                  <c:y val="-1.25782642857114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D86-F941-BEAD-7F4AEC6726E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1. čtvrt.</c:v>
                </c:pt>
                <c:pt idx="1">
                  <c:v>2. čtvrt.</c:v>
                </c:pt>
                <c:pt idx="2">
                  <c:v>3. čtvrt.</c:v>
                </c:pt>
              </c:strCache>
            </c:strRef>
          </c:cat>
          <c:val>
            <c:numRef>
              <c:f>List1!$B$2:$B$4</c:f>
              <c:numCache>
                <c:formatCode>###0</c:formatCode>
                <c:ptCount val="3"/>
                <c:pt idx="0">
                  <c:v>1026</c:v>
                </c:pt>
                <c:pt idx="1">
                  <c:v>3280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D86-F941-BEAD-7F4AEC672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>
          <a:softEdge rad="0"/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6.9350386941473829E-2"/>
          <c:w val="0.93583812652840859"/>
          <c:h val="0.76413667880579861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explosion val="22"/>
            <c:spPr>
              <a:solidFill>
                <a:srgbClr val="FFFF99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FDD-4F36-BE45-12EB7E98D865}"/>
              </c:ext>
            </c:extLst>
          </c:dPt>
          <c:dPt>
            <c:idx val="1"/>
            <c:bubble3D val="0"/>
            <c:explosion val="27"/>
            <c:spPr>
              <a:solidFill>
                <a:srgbClr val="66FF99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FDD-4F36-BE45-12EB7E98D865}"/>
              </c:ext>
            </c:extLst>
          </c:dPt>
          <c:dPt>
            <c:idx val="2"/>
            <c:bubble3D val="0"/>
            <c:explosion val="7"/>
            <c:spPr>
              <a:solidFill>
                <a:srgbClr val="99CCFF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FDD-4F36-BE45-12EB7E98D865}"/>
              </c:ext>
            </c:extLst>
          </c:dPt>
          <c:dPt>
            <c:idx val="3"/>
            <c:bubble3D val="0"/>
            <c:spPr>
              <a:solidFill>
                <a:srgbClr val="FF99FF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FDD-4F36-BE45-12EB7E98D865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FDD-4F36-BE45-12EB7E98D865}"/>
              </c:ext>
            </c:extLst>
          </c:dPt>
          <c:dPt>
            <c:idx val="5"/>
            <c:bubble3D val="0"/>
            <c:spPr>
              <a:solidFill>
                <a:srgbClr val="964B00"/>
              </a:solidFill>
              <a:ln w="25400">
                <a:solidFill>
                  <a:schemeClr val="tx1"/>
                </a:solidFill>
              </a:ln>
              <a:effectLst/>
              <a:sp3d contourW="25400"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FDD-4F36-BE45-12EB7E98D865}"/>
              </c:ext>
            </c:extLst>
          </c:dPt>
          <c:dLbls>
            <c:dLbl>
              <c:idx val="0"/>
              <c:layout>
                <c:manualLayout>
                  <c:x val="-9.0445033749383535E-2"/>
                  <c:y val="-0.1432084903787333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975302677655524"/>
                      <c:h val="0.156097254512819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FDD-4F36-BE45-12EB7E98D865}"/>
                </c:ext>
              </c:extLst>
            </c:dLbl>
            <c:dLbl>
              <c:idx val="2"/>
              <c:layout>
                <c:manualLayout>
                  <c:x val="2.584143821410954E-2"/>
                  <c:y val="-0.1534376682629285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44466080714236"/>
                      <c:h val="0.156097254512819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0FDD-4F36-BE45-12EB7E98D8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1 1D</c:v>
                </c:pt>
                <c:pt idx="1">
                  <c:v>2 2D</c:v>
                </c:pt>
                <c:pt idx="2">
                  <c:v>3 BiV</c:v>
                </c:pt>
                <c:pt idx="3">
                  <c:v>4 S-ICD-1D</c:v>
                </c:pt>
              </c:strCache>
            </c:strRef>
          </c:cat>
          <c:val>
            <c:numRef>
              <c:f>List1!$B$2:$B$5</c:f>
              <c:numCache>
                <c:formatCode>###0</c:formatCode>
                <c:ptCount val="4"/>
                <c:pt idx="0">
                  <c:v>1848</c:v>
                </c:pt>
                <c:pt idx="1">
                  <c:v>636</c:v>
                </c:pt>
                <c:pt idx="2">
                  <c:v>1986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FDD-4F36-BE45-12EB7E98D86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>
          <a:softEdge rad="0"/>
        </a:effectLst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230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28" y="0"/>
            <a:ext cx="4279230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89B5FF-66D5-4B14-B4AA-50E5FB14429A}" type="datetimeFigureOut">
              <a:rPr lang="cs-CZ"/>
              <a:pPr>
                <a:defRPr/>
              </a:pPr>
              <a:t>07.11.2021</a:t>
            </a:fld>
            <a:endParaRPr lang="cs-CZ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699"/>
            <a:ext cx="4279230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28" y="6456699"/>
            <a:ext cx="4279230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FE9844B-1667-4D1A-AA7B-369EFB9896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8960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230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28" y="0"/>
            <a:ext cx="4279230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4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73350" y="511175"/>
            <a:ext cx="4529138" cy="2547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6806" y="3229442"/>
            <a:ext cx="7899053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699"/>
            <a:ext cx="4279230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28" y="6456699"/>
            <a:ext cx="4279230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C533634-E5AA-437D-B69B-7CE28DD1CC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36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AB9AA6A-0F01-477D-BD8C-F659D2D2F896}" type="slidenum">
              <a:rPr lang="cs-CZ" altLang="cs-CZ" smtClean="0"/>
              <a:pPr eaLnBrk="1" hangingPunct="1"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104451" name="Rectangle 7"/>
          <p:cNvSpPr txBox="1">
            <a:spLocks noGrp="1" noChangeArrowheads="1"/>
          </p:cNvSpPr>
          <p:nvPr/>
        </p:nvSpPr>
        <p:spPr bwMode="auto">
          <a:xfrm>
            <a:off x="5591128" y="6456699"/>
            <a:ext cx="4279230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DAA0D91-8587-4B68-B833-CABF6EA65CF6}" type="slidenum">
              <a:rPr lang="en-US" altLang="cs-CZ" b="0"/>
              <a:pPr algn="r" eaLnBrk="1" hangingPunct="1">
                <a:spcBef>
                  <a:spcPct val="0"/>
                </a:spcBef>
              </a:pPr>
              <a:t>1</a:t>
            </a:fld>
            <a:endParaRPr lang="en-US" altLang="cs-CZ" b="0"/>
          </a:p>
        </p:txBody>
      </p:sp>
      <p:sp>
        <p:nvSpPr>
          <p:cNvPr id="1044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3350" y="511175"/>
            <a:ext cx="4529138" cy="2547938"/>
          </a:xfrm>
          <a:ln/>
        </p:spPr>
      </p:sp>
      <p:sp>
        <p:nvSpPr>
          <p:cNvPr id="1044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47452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38625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62471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3350" y="511175"/>
            <a:ext cx="4529138" cy="2547938"/>
          </a:xfrm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88007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3350" y="511175"/>
            <a:ext cx="4529138" cy="2547938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41029383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3318905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3350" y="511175"/>
            <a:ext cx="4529138" cy="2547938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79848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3350" y="511175"/>
            <a:ext cx="4529138" cy="2547938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73350" y="511175"/>
            <a:ext cx="4529138" cy="2547938"/>
          </a:xfrm>
          <a:ln/>
        </p:spPr>
      </p:sp>
      <p:sp>
        <p:nvSpPr>
          <p:cNvPr id="1085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1085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807A8D-3A09-49B1-AE79-FE46CA9D2D1B}" type="slidenum">
              <a:rPr lang="cs-CZ" altLang="cs-CZ" smtClean="0"/>
              <a:pPr eaLnBrk="1" hangingPunct="1">
                <a:spcBef>
                  <a:spcPct val="0"/>
                </a:spcBef>
              </a:pPr>
              <a:t>6</a:t>
            </a:fld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6876640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 dirty="0"/>
          </a:p>
        </p:txBody>
      </p:sp>
    </p:spTree>
    <p:extLst>
      <p:ext uri="{BB962C8B-B14F-4D97-AF65-F5344CB8AC3E}">
        <p14:creationId xmlns:p14="http://schemas.microsoft.com/office/powerpoint/2010/main" val="36795957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592782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0372904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902408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533634-E5AA-437D-B69B-7CE28DD1CCD7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722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673350" y="511175"/>
            <a:ext cx="4529138" cy="2547938"/>
          </a:xfrm>
          <a:ln/>
        </p:spPr>
      </p:sp>
      <p:sp>
        <p:nvSpPr>
          <p:cNvPr id="1085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1085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4807A8D-3A09-49B1-AE79-FE46CA9D2D1B}" type="slidenum">
              <a:rPr lang="cs-CZ" altLang="cs-CZ" smtClean="0"/>
              <a:pPr eaLnBrk="1" hangingPunct="1">
                <a:spcBef>
                  <a:spcPct val="0"/>
                </a:spcBef>
              </a:pPr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30406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5591128" y="6456699"/>
            <a:ext cx="4279230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7C0DC4-0ABF-47A0-AA4A-E10F430AE6D3}" type="slidenum">
              <a:rPr lang="cs-CZ" altLang="cs-CZ" b="0"/>
              <a:pPr algn="r" eaLnBrk="1" hangingPunct="1">
                <a:spcBef>
                  <a:spcPct val="0"/>
                </a:spcBef>
              </a:pPr>
              <a:t>8</a:t>
            </a:fld>
            <a:endParaRPr lang="cs-CZ" altLang="cs-CZ" b="0"/>
          </a:p>
        </p:txBody>
      </p:sp>
      <p:sp>
        <p:nvSpPr>
          <p:cNvPr id="110595" name="Rectangle 7"/>
          <p:cNvSpPr txBox="1">
            <a:spLocks noGrp="1" noChangeArrowheads="1"/>
          </p:cNvSpPr>
          <p:nvPr/>
        </p:nvSpPr>
        <p:spPr bwMode="auto">
          <a:xfrm>
            <a:off x="5591128" y="6456699"/>
            <a:ext cx="4279230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38C2C7-D1DA-4D7F-AA9C-BA3811720E91}" type="slidenum">
              <a:rPr lang="en-US" altLang="cs-CZ" b="0"/>
              <a:pPr algn="r" eaLnBrk="1" hangingPunct="1">
                <a:spcBef>
                  <a:spcPct val="0"/>
                </a:spcBef>
              </a:pPr>
              <a:t>8</a:t>
            </a:fld>
            <a:endParaRPr lang="en-US" altLang="cs-CZ" b="0"/>
          </a:p>
        </p:txBody>
      </p:sp>
      <p:sp>
        <p:nvSpPr>
          <p:cNvPr id="11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3350" y="511175"/>
            <a:ext cx="4529138" cy="2547938"/>
          </a:xfrm>
          <a:ln/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 txBox="1">
            <a:spLocks noGrp="1" noChangeArrowheads="1"/>
          </p:cNvSpPr>
          <p:nvPr/>
        </p:nvSpPr>
        <p:spPr bwMode="auto">
          <a:xfrm>
            <a:off x="5591128" y="6456699"/>
            <a:ext cx="4279230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87C0DC4-0ABF-47A0-AA4A-E10F430AE6D3}" type="slidenum">
              <a:rPr lang="cs-CZ" altLang="cs-CZ" b="0"/>
              <a:pPr algn="r" eaLnBrk="1" hangingPunct="1">
                <a:spcBef>
                  <a:spcPct val="0"/>
                </a:spcBef>
              </a:pPr>
              <a:t>9</a:t>
            </a:fld>
            <a:endParaRPr lang="cs-CZ" altLang="cs-CZ" b="0"/>
          </a:p>
        </p:txBody>
      </p:sp>
      <p:sp>
        <p:nvSpPr>
          <p:cNvPr id="110595" name="Rectangle 7"/>
          <p:cNvSpPr txBox="1">
            <a:spLocks noGrp="1" noChangeArrowheads="1"/>
          </p:cNvSpPr>
          <p:nvPr/>
        </p:nvSpPr>
        <p:spPr bwMode="auto">
          <a:xfrm>
            <a:off x="5591128" y="6456699"/>
            <a:ext cx="4279230" cy="339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C38C2C7-D1DA-4D7F-AA9C-BA3811720E91}" type="slidenum">
              <a:rPr lang="en-US" altLang="cs-CZ" b="0"/>
              <a:pPr algn="r" eaLnBrk="1" hangingPunct="1">
                <a:spcBef>
                  <a:spcPct val="0"/>
                </a:spcBef>
              </a:pPr>
              <a:t>9</a:t>
            </a:fld>
            <a:endParaRPr lang="en-US" altLang="cs-CZ" b="0"/>
          </a:p>
        </p:txBody>
      </p:sp>
      <p:sp>
        <p:nvSpPr>
          <p:cNvPr id="11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67307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3350" y="511175"/>
            <a:ext cx="4529138" cy="2547938"/>
          </a:xfrm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3350" y="511175"/>
            <a:ext cx="4529138" cy="2547938"/>
          </a:xfrm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099391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73350" y="511175"/>
            <a:ext cx="4529138" cy="2547938"/>
          </a:xfrm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7FB65-9D51-4A4F-8DD0-73FF31BEA2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1007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F98F9-BE25-49BF-8643-8C556EF375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517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86917"/>
            <a:ext cx="2057400" cy="4507706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86917"/>
            <a:ext cx="6019800" cy="4507706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0B585-EE96-434C-99DC-D2CDA6A397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968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7071" y="4319833"/>
            <a:ext cx="1470582" cy="830735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7619173" y="-7071"/>
            <a:ext cx="1538968" cy="979715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43" y="120193"/>
            <a:ext cx="7886700" cy="473696"/>
          </a:xfrm>
        </p:spPr>
        <p:txBody>
          <a:bodyPr anchor="t">
            <a:normAutofit/>
          </a:bodyPr>
          <a:lstStyle>
            <a:lvl1pPr>
              <a:defRPr lang="cs-CZ" sz="24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4" y="4721195"/>
            <a:ext cx="377564" cy="247897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995072" y="4845144"/>
            <a:ext cx="7749000" cy="597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198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7071" y="4319833"/>
            <a:ext cx="1470582" cy="830735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7619173" y="-7071"/>
            <a:ext cx="1538968" cy="979715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43" y="120193"/>
            <a:ext cx="7886700" cy="473696"/>
          </a:xfrm>
        </p:spPr>
        <p:txBody>
          <a:bodyPr anchor="t">
            <a:normAutofit/>
          </a:bodyPr>
          <a:lstStyle>
            <a:lvl1pPr>
              <a:defRPr lang="cs-CZ" sz="24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4" y="4721195"/>
            <a:ext cx="377564" cy="247897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995072" y="4845144"/>
            <a:ext cx="7749000" cy="597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022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7071" y="4319833"/>
            <a:ext cx="1470582" cy="830735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7619173" y="-7071"/>
            <a:ext cx="1538968" cy="979715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43" y="120193"/>
            <a:ext cx="7886700" cy="473696"/>
          </a:xfrm>
        </p:spPr>
        <p:txBody>
          <a:bodyPr anchor="t">
            <a:normAutofit/>
          </a:bodyPr>
          <a:lstStyle>
            <a:lvl1pPr>
              <a:defRPr lang="cs-CZ" sz="24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4" y="4721195"/>
            <a:ext cx="377564" cy="247897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995072" y="4845144"/>
            <a:ext cx="7749000" cy="597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6508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7071" y="4319833"/>
            <a:ext cx="1470582" cy="830735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7619173" y="-7071"/>
            <a:ext cx="1538968" cy="979715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43" y="120193"/>
            <a:ext cx="7886700" cy="473696"/>
          </a:xfrm>
        </p:spPr>
        <p:txBody>
          <a:bodyPr anchor="t">
            <a:normAutofit/>
          </a:bodyPr>
          <a:lstStyle>
            <a:lvl1pPr>
              <a:defRPr lang="cs-CZ" sz="24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4" y="4721195"/>
            <a:ext cx="377564" cy="247897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995072" y="4845144"/>
            <a:ext cx="7749000" cy="597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144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7071" y="4319833"/>
            <a:ext cx="1470582" cy="830735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7619173" y="-7071"/>
            <a:ext cx="1538968" cy="979715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43" y="120193"/>
            <a:ext cx="7886700" cy="473696"/>
          </a:xfrm>
        </p:spPr>
        <p:txBody>
          <a:bodyPr anchor="t">
            <a:normAutofit/>
          </a:bodyPr>
          <a:lstStyle>
            <a:lvl1pPr>
              <a:defRPr lang="cs-CZ" sz="24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4" y="4721195"/>
            <a:ext cx="377564" cy="247897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995072" y="4845144"/>
            <a:ext cx="7749000" cy="597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1917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17">
            <a:extLst>
              <a:ext uri="{FF2B5EF4-FFF2-40B4-BE49-F238E27FC236}">
                <a16:creationId xmlns:a16="http://schemas.microsoft.com/office/drawing/2014/main" id="{C6950E5D-066F-4F9D-8148-1C9FAED80D40}"/>
              </a:ext>
            </a:extLst>
          </p:cNvPr>
          <p:cNvSpPr/>
          <p:nvPr userDrawn="1"/>
        </p:nvSpPr>
        <p:spPr>
          <a:xfrm rot="10800000">
            <a:off x="-7071" y="4319833"/>
            <a:ext cx="1470582" cy="830735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D714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olný tvar 19">
            <a:extLst>
              <a:ext uri="{FF2B5EF4-FFF2-40B4-BE49-F238E27FC236}">
                <a16:creationId xmlns:a16="http://schemas.microsoft.com/office/drawing/2014/main" id="{7E089960-77FA-4589-B1F3-D16FE0681675}"/>
              </a:ext>
            </a:extLst>
          </p:cNvPr>
          <p:cNvSpPr/>
          <p:nvPr userDrawn="1"/>
        </p:nvSpPr>
        <p:spPr>
          <a:xfrm>
            <a:off x="7619173" y="-7071"/>
            <a:ext cx="1538968" cy="979715"/>
          </a:xfrm>
          <a:custGeom>
            <a:avLst/>
            <a:gdLst>
              <a:gd name="connsiteX0" fmla="*/ 0 w 5070021"/>
              <a:gd name="connsiteY0" fmla="*/ 0 h 3755571"/>
              <a:gd name="connsiteX1" fmla="*/ 3584121 w 5070021"/>
              <a:gd name="connsiteY1" fmla="*/ 187778 h 3755571"/>
              <a:gd name="connsiteX2" fmla="*/ 3535135 w 5070021"/>
              <a:gd name="connsiteY2" fmla="*/ 767443 h 3755571"/>
              <a:gd name="connsiteX3" fmla="*/ 4229100 w 5070021"/>
              <a:gd name="connsiteY3" fmla="*/ 563336 h 3755571"/>
              <a:gd name="connsiteX4" fmla="*/ 4180114 w 5070021"/>
              <a:gd name="connsiteY4" fmla="*/ 1175657 h 3755571"/>
              <a:gd name="connsiteX5" fmla="*/ 4629150 w 5070021"/>
              <a:gd name="connsiteY5" fmla="*/ 881743 h 3755571"/>
              <a:gd name="connsiteX6" fmla="*/ 5070021 w 5070021"/>
              <a:gd name="connsiteY6" fmla="*/ 3755571 h 3755571"/>
              <a:gd name="connsiteX7" fmla="*/ 5070021 w 5070021"/>
              <a:gd name="connsiteY7" fmla="*/ 3755571 h 3755571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0 w 5086350"/>
              <a:gd name="connsiteY8" fmla="*/ 0 h 3829050"/>
              <a:gd name="connsiteX0" fmla="*/ 0 w 5086350"/>
              <a:gd name="connsiteY0" fmla="*/ 0 h 3829050"/>
              <a:gd name="connsiteX1" fmla="*/ 3600450 w 5086350"/>
              <a:gd name="connsiteY1" fmla="*/ 261257 h 3829050"/>
              <a:gd name="connsiteX2" fmla="*/ 3551464 w 5086350"/>
              <a:gd name="connsiteY2" fmla="*/ 840922 h 3829050"/>
              <a:gd name="connsiteX3" fmla="*/ 4245429 w 5086350"/>
              <a:gd name="connsiteY3" fmla="*/ 636815 h 3829050"/>
              <a:gd name="connsiteX4" fmla="*/ 4196443 w 5086350"/>
              <a:gd name="connsiteY4" fmla="*/ 1249136 h 3829050"/>
              <a:gd name="connsiteX5" fmla="*/ 4645479 w 5086350"/>
              <a:gd name="connsiteY5" fmla="*/ 955222 h 3829050"/>
              <a:gd name="connsiteX6" fmla="*/ 5086350 w 5086350"/>
              <a:gd name="connsiteY6" fmla="*/ 3829050 h 3829050"/>
              <a:gd name="connsiteX7" fmla="*/ 5086350 w 5086350"/>
              <a:gd name="connsiteY7" fmla="*/ 3829050 h 3829050"/>
              <a:gd name="connsiteX8" fmla="*/ 2579914 w 5086350"/>
              <a:gd name="connsiteY8" fmla="*/ 1951265 h 3829050"/>
              <a:gd name="connsiteX9" fmla="*/ 0 w 5086350"/>
              <a:gd name="connsiteY9" fmla="*/ 0 h 3829050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3551464 w 5102679"/>
              <a:gd name="connsiteY2" fmla="*/ 849086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196443 w 5102679"/>
              <a:gd name="connsiteY4" fmla="*/ 12573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735286 w 5102679"/>
              <a:gd name="connsiteY4" fmla="*/ 457200 h 3837214"/>
              <a:gd name="connsiteX5" fmla="*/ 4645479 w 5102679"/>
              <a:gd name="connsiteY5" fmla="*/ 963386 h 3837214"/>
              <a:gd name="connsiteX6" fmla="*/ 5086350 w 5102679"/>
              <a:gd name="connsiteY6" fmla="*/ 3837214 h 3837214"/>
              <a:gd name="connsiteX7" fmla="*/ 5086350 w 5102679"/>
              <a:gd name="connsiteY7" fmla="*/ 3837214 h 3837214"/>
              <a:gd name="connsiteX8" fmla="*/ 5102679 w 5102679"/>
              <a:gd name="connsiteY8" fmla="*/ 0 h 3837214"/>
              <a:gd name="connsiteX9" fmla="*/ 0 w 5102679"/>
              <a:gd name="connsiteY9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245429 w 5102679"/>
              <a:gd name="connsiteY3" fmla="*/ 644979 h 3837214"/>
              <a:gd name="connsiteX4" fmla="*/ 4645479 w 5102679"/>
              <a:gd name="connsiteY4" fmla="*/ 963386 h 3837214"/>
              <a:gd name="connsiteX5" fmla="*/ 5086350 w 5102679"/>
              <a:gd name="connsiteY5" fmla="*/ 3837214 h 3837214"/>
              <a:gd name="connsiteX6" fmla="*/ 5086350 w 5102679"/>
              <a:gd name="connsiteY6" fmla="*/ 3837214 h 3837214"/>
              <a:gd name="connsiteX7" fmla="*/ 5102679 w 5102679"/>
              <a:gd name="connsiteY7" fmla="*/ 0 h 3837214"/>
              <a:gd name="connsiteX8" fmla="*/ 0 w 5102679"/>
              <a:gd name="connsiteY8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408714 w 5102679"/>
              <a:gd name="connsiteY2" fmla="*/ 261258 h 3837214"/>
              <a:gd name="connsiteX3" fmla="*/ 4645479 w 5102679"/>
              <a:gd name="connsiteY3" fmla="*/ 963386 h 3837214"/>
              <a:gd name="connsiteX4" fmla="*/ 5086350 w 5102679"/>
              <a:gd name="connsiteY4" fmla="*/ 3837214 h 3837214"/>
              <a:gd name="connsiteX5" fmla="*/ 5086350 w 5102679"/>
              <a:gd name="connsiteY5" fmla="*/ 3837214 h 3837214"/>
              <a:gd name="connsiteX6" fmla="*/ 5102679 w 5102679"/>
              <a:gd name="connsiteY6" fmla="*/ 0 h 3837214"/>
              <a:gd name="connsiteX7" fmla="*/ 0 w 5102679"/>
              <a:gd name="connsiteY7" fmla="*/ 8164 h 3837214"/>
              <a:gd name="connsiteX0" fmla="*/ 0 w 5102679"/>
              <a:gd name="connsiteY0" fmla="*/ 8164 h 3837214"/>
              <a:gd name="connsiteX1" fmla="*/ 3600450 w 5102679"/>
              <a:gd name="connsiteY1" fmla="*/ 269421 h 3837214"/>
              <a:gd name="connsiteX2" fmla="*/ 4645479 w 5102679"/>
              <a:gd name="connsiteY2" fmla="*/ 963386 h 3837214"/>
              <a:gd name="connsiteX3" fmla="*/ 5086350 w 5102679"/>
              <a:gd name="connsiteY3" fmla="*/ 3837214 h 3837214"/>
              <a:gd name="connsiteX4" fmla="*/ 5086350 w 5102679"/>
              <a:gd name="connsiteY4" fmla="*/ 3837214 h 3837214"/>
              <a:gd name="connsiteX5" fmla="*/ 5102679 w 5102679"/>
              <a:gd name="connsiteY5" fmla="*/ 0 h 3837214"/>
              <a:gd name="connsiteX6" fmla="*/ 0 w 5102679"/>
              <a:gd name="connsiteY6" fmla="*/ 8164 h 3837214"/>
              <a:gd name="connsiteX0" fmla="*/ 1108 w 5185049"/>
              <a:gd name="connsiteY0" fmla="*/ 8164 h 3837214"/>
              <a:gd name="connsiteX1" fmla="*/ 4646587 w 5185049"/>
              <a:gd name="connsiteY1" fmla="*/ 963386 h 3837214"/>
              <a:gd name="connsiteX2" fmla="*/ 5087458 w 5185049"/>
              <a:gd name="connsiteY2" fmla="*/ 3837214 h 3837214"/>
              <a:gd name="connsiteX3" fmla="*/ 5087458 w 5185049"/>
              <a:gd name="connsiteY3" fmla="*/ 3837214 h 3837214"/>
              <a:gd name="connsiteX4" fmla="*/ 5103787 w 5185049"/>
              <a:gd name="connsiteY4" fmla="*/ 0 h 3837214"/>
              <a:gd name="connsiteX5" fmla="*/ 1108 w 5185049"/>
              <a:gd name="connsiteY5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2 w 5102681"/>
              <a:gd name="connsiteY0" fmla="*/ 8164 h 3837214"/>
              <a:gd name="connsiteX1" fmla="*/ 5086352 w 5102681"/>
              <a:gd name="connsiteY1" fmla="*/ 3837214 h 3837214"/>
              <a:gd name="connsiteX2" fmla="*/ 5086352 w 5102681"/>
              <a:gd name="connsiteY2" fmla="*/ 3837214 h 3837214"/>
              <a:gd name="connsiteX3" fmla="*/ 5102681 w 5102681"/>
              <a:gd name="connsiteY3" fmla="*/ 0 h 3837214"/>
              <a:gd name="connsiteX4" fmla="*/ 2 w 5102681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  <a:gd name="connsiteX0" fmla="*/ 0 w 5102679"/>
              <a:gd name="connsiteY0" fmla="*/ 8164 h 3837214"/>
              <a:gd name="connsiteX1" fmla="*/ 5086350 w 5102679"/>
              <a:gd name="connsiteY1" fmla="*/ 3837214 h 3837214"/>
              <a:gd name="connsiteX2" fmla="*/ 5086350 w 5102679"/>
              <a:gd name="connsiteY2" fmla="*/ 3837214 h 3837214"/>
              <a:gd name="connsiteX3" fmla="*/ 5102679 w 5102679"/>
              <a:gd name="connsiteY3" fmla="*/ 0 h 3837214"/>
              <a:gd name="connsiteX4" fmla="*/ 0 w 5102679"/>
              <a:gd name="connsiteY4" fmla="*/ 8164 h 3837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2679" h="3837214">
                <a:moveTo>
                  <a:pt x="0" y="8164"/>
                </a:moveTo>
                <a:cubicBezTo>
                  <a:pt x="5891892" y="223157"/>
                  <a:pt x="4881081" y="-248665"/>
                  <a:pt x="5086350" y="3837214"/>
                </a:cubicBezTo>
                <a:lnTo>
                  <a:pt x="5086350" y="3837214"/>
                </a:lnTo>
                <a:lnTo>
                  <a:pt x="5102679" y="0"/>
                </a:lnTo>
                <a:lnTo>
                  <a:pt x="0" y="8164"/>
                </a:lnTo>
                <a:close/>
              </a:path>
            </a:pathLst>
          </a:custGeom>
          <a:solidFill>
            <a:srgbClr val="2E598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">
            <a:extLst>
              <a:ext uri="{FF2B5EF4-FFF2-40B4-BE49-F238E27FC236}">
                <a16:creationId xmlns:a16="http://schemas.microsoft.com/office/drawing/2014/main" id="{FC05729B-E1CF-45CD-8144-1D976BC64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443" y="120193"/>
            <a:ext cx="7886700" cy="473696"/>
          </a:xfrm>
        </p:spPr>
        <p:txBody>
          <a:bodyPr anchor="t">
            <a:normAutofit/>
          </a:bodyPr>
          <a:lstStyle>
            <a:lvl1pPr>
              <a:defRPr lang="cs-CZ" sz="24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styl.</a:t>
            </a:r>
          </a:p>
        </p:txBody>
      </p:sp>
      <p:pic>
        <p:nvPicPr>
          <p:cNvPr id="9" name="Logo UZIS">
            <a:extLst>
              <a:ext uri="{FF2B5EF4-FFF2-40B4-BE49-F238E27FC236}">
                <a16:creationId xmlns:a16="http://schemas.microsoft.com/office/drawing/2014/main" id="{14527FAE-EF2D-4E64-BD3F-E8E8C7BCC2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4" y="4721195"/>
            <a:ext cx="377564" cy="247897"/>
          </a:xfrm>
          <a:prstGeom prst="rect">
            <a:avLst/>
          </a:prstGeom>
        </p:spPr>
      </p:pic>
      <p:cxnSp>
        <p:nvCxnSpPr>
          <p:cNvPr id="4" name="Přímá spojnice 3"/>
          <p:cNvCxnSpPr/>
          <p:nvPr userDrawn="1"/>
        </p:nvCxnSpPr>
        <p:spPr>
          <a:xfrm>
            <a:off x="995072" y="4845144"/>
            <a:ext cx="7749000" cy="597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045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7326192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724730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DCF86A-C5DA-4B55-9D93-83CE797873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954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8406670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79559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435520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13534763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66731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880642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7010707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232071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00151"/>
            <a:ext cx="2057400" cy="339447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60198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64000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432302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83D8B-10E4-4AB4-95F4-C36E7CCEF3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472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289265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035685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37345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101627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3018149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278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02531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416347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63116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00151"/>
            <a:ext cx="2057400" cy="339447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60198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72726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897731"/>
            <a:ext cx="4038600" cy="369689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897731"/>
            <a:ext cx="4038600" cy="3696891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B5C2F-CF3E-46CE-A567-FD3E56C84E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182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6598706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456976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297295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959503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191991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22542538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86408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435851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107868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918317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F084A-94B1-4624-8242-FA7BA4FE45D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57393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200151"/>
            <a:ext cx="2057400" cy="3394472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60198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5980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4161D-82C1-4B64-B38B-0132082802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729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EE012-AAFA-402D-963C-336F030EDF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0099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1B35E-532C-4111-94E8-1A84533342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238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68524-D15D-49D5-8C18-E8237578DB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979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6917"/>
            <a:ext cx="8229600" cy="421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97731"/>
            <a:ext cx="8229600" cy="3696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5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5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5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594418-580F-4BE7-9C75-E7444F0F56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31" name="Rectangle 2"/>
          <p:cNvSpPr>
            <a:spLocks noChangeArrowheads="1"/>
          </p:cNvSpPr>
          <p:nvPr userDrawn="1"/>
        </p:nvSpPr>
        <p:spPr bwMode="auto">
          <a:xfrm>
            <a:off x="0" y="550069"/>
            <a:ext cx="9144000" cy="16192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sk-SK" altLang="en-US" b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573881"/>
            <a:ext cx="9144000" cy="4157663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b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328738"/>
            <a:ext cx="3240088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Acute</a:t>
            </a:r>
            <a:br>
              <a:rPr lang="cs-CZ" altLang="cs-CZ"/>
            </a:br>
            <a:r>
              <a:rPr lang="cs-CZ" altLang="cs-CZ"/>
              <a:t>Heart</a:t>
            </a:r>
            <a:br>
              <a:rPr lang="cs-CZ" altLang="cs-CZ"/>
            </a:br>
            <a:r>
              <a:rPr lang="cs-CZ" altLang="cs-CZ"/>
              <a:t>Failure</a:t>
            </a:r>
            <a:br>
              <a:rPr lang="cs-CZ" altLang="cs-CZ"/>
            </a:br>
            <a:r>
              <a:rPr lang="cs-CZ" altLang="cs-CZ"/>
              <a:t>Database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4731544"/>
            <a:ext cx="9144000" cy="54769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b="0"/>
          </a:p>
        </p:txBody>
      </p:sp>
      <p:pic>
        <p:nvPicPr>
          <p:cNvPr id="2053" name="Picture 7" descr="logo-IB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9" y="4824413"/>
            <a:ext cx="403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logo_mu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4806554"/>
            <a:ext cx="404812" cy="3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475536_5840847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573882"/>
            <a:ext cx="4972050" cy="421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Arial" charset="0"/>
          <a:cs typeface="Arial" charset="0"/>
        </a:defRPr>
      </a:lvl5pPr>
      <a:lvl6pPr marL="342900" algn="r" rtl="0" fontAlgn="base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Arial" charset="0"/>
          <a:cs typeface="Arial" charset="0"/>
        </a:defRPr>
      </a:lvl6pPr>
      <a:lvl7pPr marL="685800" algn="r" rtl="0" fontAlgn="base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Arial" charset="0"/>
          <a:cs typeface="Arial" charset="0"/>
        </a:defRPr>
      </a:lvl7pPr>
      <a:lvl8pPr marL="1028700" algn="r" rtl="0" fontAlgn="base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Arial" charset="0"/>
          <a:cs typeface="Arial" charset="0"/>
        </a:defRPr>
      </a:lvl8pPr>
      <a:lvl9pPr marL="1371600" algn="r" rtl="0" fontAlgn="base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125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05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975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9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825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825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825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825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8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0" y="573881"/>
            <a:ext cx="9144000" cy="4157663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328738"/>
            <a:ext cx="3240088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Acute</a:t>
            </a:r>
            <a:br>
              <a:rPr lang="cs-CZ" altLang="cs-CZ"/>
            </a:br>
            <a:r>
              <a:rPr lang="cs-CZ" altLang="cs-CZ"/>
              <a:t>Heart</a:t>
            </a:r>
            <a:br>
              <a:rPr lang="cs-CZ" altLang="cs-CZ"/>
            </a:br>
            <a:r>
              <a:rPr lang="cs-CZ" altLang="cs-CZ"/>
              <a:t>Failure</a:t>
            </a:r>
            <a:br>
              <a:rPr lang="cs-CZ" altLang="cs-CZ"/>
            </a:br>
            <a:r>
              <a:rPr lang="cs-CZ" altLang="cs-CZ"/>
              <a:t>Database</a:t>
            </a: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0" y="4731544"/>
            <a:ext cx="9144000" cy="54769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b="0">
              <a:solidFill>
                <a:srgbClr val="000000"/>
              </a:solidFill>
            </a:endParaRPr>
          </a:p>
        </p:txBody>
      </p:sp>
      <p:pic>
        <p:nvPicPr>
          <p:cNvPr id="3077" name="Picture 7" descr="logo-IB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9" y="4824413"/>
            <a:ext cx="403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8" descr="logo_mu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4806554"/>
            <a:ext cx="404812" cy="3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475536_5840847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573882"/>
            <a:ext cx="4972050" cy="421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Arial" charset="0"/>
          <a:cs typeface="Arial" charset="0"/>
        </a:defRPr>
      </a:lvl5pPr>
      <a:lvl6pPr marL="342900" algn="r" rtl="0" fontAlgn="base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Arial" charset="0"/>
          <a:cs typeface="Arial" charset="0"/>
        </a:defRPr>
      </a:lvl6pPr>
      <a:lvl7pPr marL="685800" algn="r" rtl="0" fontAlgn="base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Arial" charset="0"/>
          <a:cs typeface="Arial" charset="0"/>
        </a:defRPr>
      </a:lvl7pPr>
      <a:lvl8pPr marL="1028700" algn="r" rtl="0" fontAlgn="base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Arial" charset="0"/>
          <a:cs typeface="Arial" charset="0"/>
        </a:defRPr>
      </a:lvl8pPr>
      <a:lvl9pPr marL="1371600" algn="r" rtl="0" fontAlgn="base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125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05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975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9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825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825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825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825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8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573881"/>
            <a:ext cx="9144000" cy="4157663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b="0">
              <a:solidFill>
                <a:srgbClr val="000000"/>
              </a:solidFill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1328738"/>
            <a:ext cx="3240088" cy="210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Acute</a:t>
            </a:r>
            <a:br>
              <a:rPr lang="cs-CZ" altLang="cs-CZ"/>
            </a:br>
            <a:r>
              <a:rPr lang="cs-CZ" altLang="cs-CZ"/>
              <a:t>Heart</a:t>
            </a:r>
            <a:br>
              <a:rPr lang="cs-CZ" altLang="cs-CZ"/>
            </a:br>
            <a:r>
              <a:rPr lang="cs-CZ" altLang="cs-CZ"/>
              <a:t>Failure</a:t>
            </a:r>
            <a:br>
              <a:rPr lang="cs-CZ" altLang="cs-CZ"/>
            </a:br>
            <a:r>
              <a:rPr lang="cs-CZ" altLang="cs-CZ"/>
              <a:t>Database</a:t>
            </a:r>
          </a:p>
        </p:txBody>
      </p:sp>
      <p:sp>
        <p:nvSpPr>
          <p:cNvPr id="4100" name="Rectangle 6"/>
          <p:cNvSpPr>
            <a:spLocks noChangeArrowheads="1"/>
          </p:cNvSpPr>
          <p:nvPr/>
        </p:nvSpPr>
        <p:spPr bwMode="auto">
          <a:xfrm>
            <a:off x="0" y="4731544"/>
            <a:ext cx="9144000" cy="54769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b="0">
              <a:solidFill>
                <a:srgbClr val="000000"/>
              </a:solidFill>
            </a:endParaRPr>
          </a:p>
        </p:txBody>
      </p:sp>
      <p:pic>
        <p:nvPicPr>
          <p:cNvPr id="4101" name="Picture 7" descr="logo-IBA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9" y="4824413"/>
            <a:ext cx="403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logo_mu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4806554"/>
            <a:ext cx="404812" cy="30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9" descr="475536_58408471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573882"/>
            <a:ext cx="4972050" cy="421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Arial" charset="0"/>
          <a:cs typeface="Arial" charset="0"/>
        </a:defRPr>
      </a:lvl5pPr>
      <a:lvl6pPr marL="342900" algn="r" rtl="0" fontAlgn="base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Arial" charset="0"/>
          <a:cs typeface="Arial" charset="0"/>
        </a:defRPr>
      </a:lvl6pPr>
      <a:lvl7pPr marL="685800" algn="r" rtl="0" fontAlgn="base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Arial" charset="0"/>
          <a:cs typeface="Arial" charset="0"/>
        </a:defRPr>
      </a:lvl7pPr>
      <a:lvl8pPr marL="1028700" algn="r" rtl="0" fontAlgn="base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Arial" charset="0"/>
          <a:cs typeface="Arial" charset="0"/>
        </a:defRPr>
      </a:lvl8pPr>
      <a:lvl9pPr marL="1371600" algn="r" rtl="0" fontAlgn="base">
        <a:spcBef>
          <a:spcPct val="0"/>
        </a:spcBef>
        <a:spcAft>
          <a:spcPct val="0"/>
        </a:spcAft>
        <a:defRPr sz="225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125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050">
          <a:solidFill>
            <a:schemeClr val="tx1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975">
          <a:solidFill>
            <a:schemeClr val="tx1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900">
          <a:solidFill>
            <a:schemeClr val="tx1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825">
          <a:solidFill>
            <a:schemeClr val="tx1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825">
          <a:solidFill>
            <a:schemeClr val="tx1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825">
          <a:solidFill>
            <a:schemeClr val="tx1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825">
          <a:solidFill>
            <a:schemeClr val="tx1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82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chart" Target="../charts/chart37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chart" Target="../charts/chart36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chart" Target="../charts/chart35.xml"/><Relationship Id="rId5" Type="http://schemas.openxmlformats.org/officeDocument/2006/relationships/tags" Target="../tags/tag9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9" Type="http://schemas.openxmlformats.org/officeDocument/2006/relationships/chart" Target="../charts/chart3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10" Type="http://schemas.openxmlformats.org/officeDocument/2006/relationships/chart" Target="../charts/chart39.xml"/><Relationship Id="rId4" Type="http://schemas.openxmlformats.org/officeDocument/2006/relationships/tags" Target="../tags/tag24.xml"/><Relationship Id="rId9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slideLayout" Target="../slideLayouts/slideLayout1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chart" Target="../charts/chart41.xml"/><Relationship Id="rId10" Type="http://schemas.openxmlformats.org/officeDocument/2006/relationships/tags" Target="../tags/tag38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chart" Target="../charts/char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ChangeArrowheads="1"/>
          </p:cNvSpPr>
          <p:nvPr/>
        </p:nvSpPr>
        <p:spPr bwMode="auto">
          <a:xfrm>
            <a:off x="999245" y="1454634"/>
            <a:ext cx="2970609" cy="183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cs-CZ" altLang="cs-CZ" sz="2000" dirty="0">
                <a:solidFill>
                  <a:srgbClr val="FFCC99"/>
                </a:solidFill>
                <a:latin typeface="Tahoma" pitchFamily="34" charset="0"/>
              </a:rPr>
              <a:t>NÁRODNÍ REGISTR IMPLANTABILNÍCH KARDIOVERTER-DEFIBRILÁTORŮ</a:t>
            </a:r>
          </a:p>
          <a:p>
            <a:pPr algn="r" eaLnBrk="1" hangingPunct="1"/>
            <a:endParaRPr lang="cs-CZ" altLang="cs-CZ" sz="1100" dirty="0">
              <a:solidFill>
                <a:srgbClr val="FFCC99"/>
              </a:solidFill>
              <a:latin typeface="Tahoma" pitchFamily="34" charset="0"/>
            </a:endParaRPr>
          </a:p>
          <a:p>
            <a:pPr algn="r" eaLnBrk="1" hangingPunct="1"/>
            <a:endParaRPr lang="cs-CZ" altLang="cs-CZ" sz="1400" dirty="0">
              <a:solidFill>
                <a:srgbClr val="FFCC99"/>
              </a:solidFill>
              <a:latin typeface="Tahoma" pitchFamily="34" charset="0"/>
            </a:endParaRPr>
          </a:p>
          <a:p>
            <a:pPr algn="r" eaLnBrk="1" hangingPunct="1"/>
            <a:r>
              <a:rPr lang="cs-CZ" altLang="cs-CZ" sz="1400" dirty="0">
                <a:solidFill>
                  <a:schemeClr val="bg1"/>
                </a:solidFill>
                <a:latin typeface="Tahoma" pitchFamily="34" charset="0"/>
              </a:rPr>
              <a:t>2019-2020</a:t>
            </a:r>
          </a:p>
          <a:p>
            <a:pPr algn="r" eaLnBrk="1" hangingPunct="1"/>
            <a:endParaRPr lang="cs-CZ" altLang="cs-CZ" sz="1400" dirty="0">
              <a:solidFill>
                <a:srgbClr val="FFCC99"/>
              </a:solidFill>
              <a:latin typeface="Tahoma" pitchFamily="34" charset="0"/>
            </a:endParaRPr>
          </a:p>
        </p:txBody>
      </p:sp>
      <p:sp>
        <p:nvSpPr>
          <p:cNvPr id="6147" name="Rectangle 10"/>
          <p:cNvSpPr>
            <a:spLocks noChangeArrowheads="1"/>
          </p:cNvSpPr>
          <p:nvPr/>
        </p:nvSpPr>
        <p:spPr bwMode="auto">
          <a:xfrm>
            <a:off x="4625579" y="250032"/>
            <a:ext cx="3078956" cy="1350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sk-SK" altLang="cs-CZ" b="0"/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1331119" y="85020"/>
            <a:ext cx="136383" cy="34788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7500" tIns="35100" rIns="67500" bIns="35100" anchor="ctr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cs-CZ" b="0"/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1547813" y="86916"/>
            <a:ext cx="534590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cs-CZ" b="0"/>
          </a:p>
        </p:txBody>
      </p:sp>
      <p:sp>
        <p:nvSpPr>
          <p:cNvPr id="6150" name="Rectangle 9"/>
          <p:cNvSpPr>
            <a:spLocks noChangeArrowheads="1"/>
          </p:cNvSpPr>
          <p:nvPr/>
        </p:nvSpPr>
        <p:spPr bwMode="auto">
          <a:xfrm>
            <a:off x="4257676" y="3674269"/>
            <a:ext cx="3765947" cy="1106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cs-CZ" dirty="0" err="1">
                <a:latin typeface="Tahoma" pitchFamily="34" charset="0"/>
              </a:rPr>
              <a:t>Odborn</a:t>
            </a:r>
            <a:r>
              <a:rPr lang="cs-CZ" altLang="cs-CZ" dirty="0">
                <a:latin typeface="Tahoma" pitchFamily="34" charset="0"/>
              </a:rPr>
              <a:t>á  garance: </a:t>
            </a:r>
          </a:p>
          <a:p>
            <a:pPr algn="ctr" eaLnBrk="1" hangingPunct="1"/>
            <a:r>
              <a:rPr lang="cs-CZ" altLang="cs-CZ" dirty="0"/>
              <a:t>Prof MUDr. Josef Kautzner, CSc.</a:t>
            </a:r>
            <a:endParaRPr lang="cs-CZ" altLang="cs-CZ" dirty="0">
              <a:solidFill>
                <a:srgbClr val="FFCC99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af 15"/>
          <p:cNvGraphicFramePr/>
          <p:nvPr>
            <p:extLst>
              <p:ext uri="{D42A27DB-BD31-4B8C-83A1-F6EECF244321}">
                <p14:modId xmlns:p14="http://schemas.microsoft.com/office/powerpoint/2010/main" val="1182353191"/>
              </p:ext>
            </p:extLst>
          </p:nvPr>
        </p:nvGraphicFramePr>
        <p:xfrm>
          <a:off x="686982" y="1973571"/>
          <a:ext cx="2580158" cy="186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2534" y="76426"/>
            <a:ext cx="6588919" cy="421481"/>
          </a:xfrm>
        </p:spPr>
        <p:txBody>
          <a:bodyPr/>
          <a:lstStyle/>
          <a:p>
            <a:pPr eaLnBrk="1" hangingPunct="1"/>
            <a:r>
              <a:rPr lang="cs-CZ" altLang="cs-CZ" sz="2400" b="1" dirty="0">
                <a:solidFill>
                  <a:srgbClr val="993300"/>
                </a:solidFill>
              </a:rPr>
              <a:t>Indikace v roce 2019 a 2020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4572000" y="519113"/>
            <a:ext cx="3429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900" dirty="0">
                <a:solidFill>
                  <a:srgbClr val="FFFFFF"/>
                </a:solidFill>
              </a:rPr>
              <a:t>Národní kardiologický registr KARDIO-ICD </a:t>
            </a:r>
          </a:p>
        </p:txBody>
      </p:sp>
      <p:sp>
        <p:nvSpPr>
          <p:cNvPr id="29706" name="Text Box 8"/>
          <p:cNvSpPr txBox="1">
            <a:spLocks noChangeArrowheads="1"/>
          </p:cNvSpPr>
          <p:nvPr/>
        </p:nvSpPr>
        <p:spPr bwMode="auto">
          <a:xfrm>
            <a:off x="804010" y="1150345"/>
            <a:ext cx="251222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/>
              <a:t>Indikace implantace celkově</a:t>
            </a:r>
          </a:p>
        </p:txBody>
      </p:sp>
      <p:sp>
        <p:nvSpPr>
          <p:cNvPr id="29710" name="TextBox 18"/>
          <p:cNvSpPr txBox="1">
            <a:spLocks noChangeArrowheads="1"/>
          </p:cNvSpPr>
          <p:nvPr/>
        </p:nvSpPr>
        <p:spPr bwMode="auto">
          <a:xfrm>
            <a:off x="819238" y="1482509"/>
            <a:ext cx="248177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50" i="1" dirty="0"/>
              <a:t>Báze: výkony s ICD 2019 (N = 4,509)</a:t>
            </a:r>
            <a:endParaRPr lang="cs-CZ" altLang="cs-CZ" sz="1050" dirty="0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016CB38C-BCCA-F14E-9656-CE4C2CED9E76}"/>
              </a:ext>
            </a:extLst>
          </p:cNvPr>
          <p:cNvGrpSpPr/>
          <p:nvPr/>
        </p:nvGrpSpPr>
        <p:grpSpPr>
          <a:xfrm>
            <a:off x="861227" y="3589198"/>
            <a:ext cx="2673294" cy="1009962"/>
            <a:chOff x="861227" y="3625655"/>
            <a:chExt cx="2673294" cy="1009962"/>
          </a:xfrm>
        </p:grpSpPr>
        <p:sp>
          <p:nvSpPr>
            <p:cNvPr id="29702" name="Rectangle 10"/>
            <p:cNvSpPr>
              <a:spLocks noChangeArrowheads="1"/>
            </p:cNvSpPr>
            <p:nvPr/>
          </p:nvSpPr>
          <p:spPr bwMode="auto">
            <a:xfrm>
              <a:off x="862351" y="4017370"/>
              <a:ext cx="216694" cy="21669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cs-CZ" sz="1350" b="0"/>
            </a:p>
          </p:txBody>
        </p:sp>
        <p:sp>
          <p:nvSpPr>
            <p:cNvPr id="29703" name="Rectangle 11"/>
            <p:cNvSpPr>
              <a:spLocks noChangeArrowheads="1"/>
            </p:cNvSpPr>
            <p:nvPr/>
          </p:nvSpPr>
          <p:spPr bwMode="auto">
            <a:xfrm>
              <a:off x="862351" y="3639942"/>
              <a:ext cx="216694" cy="216694"/>
            </a:xfrm>
            <a:prstGeom prst="rect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cs-CZ" sz="1350" b="0"/>
            </a:p>
          </p:txBody>
        </p:sp>
        <p:sp>
          <p:nvSpPr>
            <p:cNvPr id="29704" name="Text Box 12"/>
            <p:cNvSpPr txBox="1">
              <a:spLocks noChangeArrowheads="1"/>
            </p:cNvSpPr>
            <p:nvPr/>
          </p:nvSpPr>
          <p:spPr bwMode="auto">
            <a:xfrm>
              <a:off x="1104047" y="4003082"/>
              <a:ext cx="2430474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50" b="0" dirty="0"/>
                <a:t>sekundárně profylaktická</a:t>
              </a:r>
              <a:r>
                <a:rPr lang="cs-CZ" altLang="cs-CZ" sz="1050" dirty="0"/>
                <a:t> </a:t>
              </a:r>
              <a:r>
                <a:rPr lang="cs-CZ" altLang="cs-CZ" sz="1050" b="0" dirty="0"/>
                <a:t>(N = 1,165</a:t>
              </a:r>
              <a:r>
                <a:rPr lang="cs-CZ" altLang="cs-CZ" sz="1050" dirty="0"/>
                <a:t> </a:t>
              </a:r>
              <a:r>
                <a:rPr lang="cs-CZ" altLang="cs-CZ" sz="1050" b="0" dirty="0"/>
                <a:t>)</a:t>
              </a:r>
            </a:p>
          </p:txBody>
        </p:sp>
        <p:sp>
          <p:nvSpPr>
            <p:cNvPr id="29705" name="Text Box 13"/>
            <p:cNvSpPr txBox="1">
              <a:spLocks noChangeArrowheads="1"/>
            </p:cNvSpPr>
            <p:nvPr/>
          </p:nvSpPr>
          <p:spPr bwMode="auto">
            <a:xfrm>
              <a:off x="1104048" y="3625655"/>
              <a:ext cx="2220480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50" b="0" dirty="0"/>
                <a:t>primárně profylaktická (N = 3,335)</a:t>
              </a: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861227" y="4394798"/>
              <a:ext cx="216694" cy="2166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cs-CZ" sz="1350" b="0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1104048" y="4381701"/>
              <a:ext cx="1306768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50" b="0" dirty="0"/>
                <a:t>neuvedeno</a:t>
              </a:r>
              <a:r>
                <a:rPr lang="cs-CZ" altLang="cs-CZ" sz="1050" dirty="0"/>
                <a:t> </a:t>
              </a:r>
              <a:r>
                <a:rPr lang="cs-CZ" altLang="cs-CZ" sz="1050" b="0" dirty="0"/>
                <a:t>(N = 9)</a:t>
              </a:r>
            </a:p>
          </p:txBody>
        </p:sp>
      </p:grpSp>
      <p:graphicFrame>
        <p:nvGraphicFramePr>
          <p:cNvPr id="26" name="Graf 25">
            <a:extLst>
              <a:ext uri="{FF2B5EF4-FFF2-40B4-BE49-F238E27FC236}">
                <a16:creationId xmlns:a16="http://schemas.microsoft.com/office/drawing/2014/main" id="{EB6C5555-25B0-764A-9DF8-DAB63932AC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6246395"/>
              </p:ext>
            </p:extLst>
          </p:nvPr>
        </p:nvGraphicFramePr>
        <p:xfrm>
          <a:off x="4691092" y="1937114"/>
          <a:ext cx="2580158" cy="186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Text Box 8">
            <a:extLst>
              <a:ext uri="{FF2B5EF4-FFF2-40B4-BE49-F238E27FC236}">
                <a16:creationId xmlns:a16="http://schemas.microsoft.com/office/drawing/2014/main" id="{056116F1-B30A-9E4E-9841-389537759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6412" y="1173138"/>
            <a:ext cx="251222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 dirty="0"/>
              <a:t>Indikace implantace celkově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B4F82FFE-89E4-8F41-9B6F-6866164A6148}"/>
              </a:ext>
            </a:extLst>
          </p:cNvPr>
          <p:cNvGrpSpPr/>
          <p:nvPr/>
        </p:nvGrpSpPr>
        <p:grpSpPr>
          <a:xfrm>
            <a:off x="4865337" y="3589198"/>
            <a:ext cx="2673294" cy="1009962"/>
            <a:chOff x="4865337" y="3589198"/>
            <a:chExt cx="2673294" cy="1009962"/>
          </a:xfrm>
        </p:grpSpPr>
        <p:sp>
          <p:nvSpPr>
            <p:cNvPr id="27" name="Rectangle 10">
              <a:extLst>
                <a:ext uri="{FF2B5EF4-FFF2-40B4-BE49-F238E27FC236}">
                  <a16:creationId xmlns:a16="http://schemas.microsoft.com/office/drawing/2014/main" id="{011F9421-5A61-104E-A995-D1410DBE2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461" y="3980913"/>
              <a:ext cx="216694" cy="21669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cs-CZ" sz="1350" b="0"/>
            </a:p>
          </p:txBody>
        </p:sp>
        <p:sp>
          <p:nvSpPr>
            <p:cNvPr id="28" name="Rectangle 11">
              <a:extLst>
                <a:ext uri="{FF2B5EF4-FFF2-40B4-BE49-F238E27FC236}">
                  <a16:creationId xmlns:a16="http://schemas.microsoft.com/office/drawing/2014/main" id="{DD79A9FA-2C8E-3844-9042-CBDB66C58A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6461" y="3603485"/>
              <a:ext cx="216694" cy="216694"/>
            </a:xfrm>
            <a:prstGeom prst="rect">
              <a:avLst/>
            </a:prstGeom>
            <a:solidFill>
              <a:srgbClr val="66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cs-CZ" sz="1350" b="0"/>
            </a:p>
          </p:txBody>
        </p:sp>
        <p:sp>
          <p:nvSpPr>
            <p:cNvPr id="29" name="Text Box 12">
              <a:extLst>
                <a:ext uri="{FF2B5EF4-FFF2-40B4-BE49-F238E27FC236}">
                  <a16:creationId xmlns:a16="http://schemas.microsoft.com/office/drawing/2014/main" id="{4F21CB8E-A9D7-2D41-9224-510A3EAF84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8157" y="3966625"/>
              <a:ext cx="2430474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50" b="0" dirty="0"/>
                <a:t>sekundárně profylaktická</a:t>
              </a:r>
              <a:r>
                <a:rPr lang="cs-CZ" altLang="cs-CZ" sz="1050" dirty="0"/>
                <a:t> </a:t>
              </a:r>
              <a:r>
                <a:rPr lang="cs-CZ" altLang="cs-CZ" sz="1050" b="0" dirty="0"/>
                <a:t>(N = 1 026</a:t>
              </a:r>
              <a:r>
                <a:rPr lang="cs-CZ" altLang="cs-CZ" sz="1050" dirty="0"/>
                <a:t> </a:t>
              </a:r>
              <a:r>
                <a:rPr lang="cs-CZ" altLang="cs-CZ" sz="1050" b="0" dirty="0"/>
                <a:t>)</a:t>
              </a:r>
            </a:p>
          </p:txBody>
        </p:sp>
        <p:sp>
          <p:nvSpPr>
            <p:cNvPr id="30" name="Text Box 13">
              <a:extLst>
                <a:ext uri="{FF2B5EF4-FFF2-40B4-BE49-F238E27FC236}">
                  <a16:creationId xmlns:a16="http://schemas.microsoft.com/office/drawing/2014/main" id="{6ED658B7-569B-EA40-A468-B46B91AE9F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8158" y="3589198"/>
              <a:ext cx="2220480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50" b="0" dirty="0"/>
                <a:t>primárně profylaktická (N = 3 280)</a:t>
              </a:r>
            </a:p>
          </p:txBody>
        </p:sp>
        <p:sp>
          <p:nvSpPr>
            <p:cNvPr id="32" name="Rectangle 10">
              <a:extLst>
                <a:ext uri="{FF2B5EF4-FFF2-40B4-BE49-F238E27FC236}">
                  <a16:creationId xmlns:a16="http://schemas.microsoft.com/office/drawing/2014/main" id="{A46CE1D8-EE3E-AE4C-AFEB-5C877CCA6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5337" y="4358341"/>
              <a:ext cx="216694" cy="21669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cs-CZ" sz="1350" b="0"/>
            </a:p>
          </p:txBody>
        </p:sp>
        <p:sp>
          <p:nvSpPr>
            <p:cNvPr id="33" name="Text Box 12">
              <a:extLst>
                <a:ext uri="{FF2B5EF4-FFF2-40B4-BE49-F238E27FC236}">
                  <a16:creationId xmlns:a16="http://schemas.microsoft.com/office/drawing/2014/main" id="{47C93726-FA0D-C74D-8184-A8A582BD9D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8157" y="4345244"/>
              <a:ext cx="1382110" cy="253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050" b="0" dirty="0"/>
                <a:t>neuvedeno</a:t>
              </a:r>
              <a:r>
                <a:rPr lang="cs-CZ" altLang="cs-CZ" sz="1050" dirty="0"/>
                <a:t> </a:t>
              </a:r>
              <a:r>
                <a:rPr lang="cs-CZ" altLang="cs-CZ" sz="1050" b="0" dirty="0"/>
                <a:t>(N = 20)</a:t>
              </a:r>
            </a:p>
          </p:txBody>
        </p:sp>
      </p:grpSp>
      <p:sp>
        <p:nvSpPr>
          <p:cNvPr id="34" name="TextBox 18">
            <a:extLst>
              <a:ext uri="{FF2B5EF4-FFF2-40B4-BE49-F238E27FC236}">
                <a16:creationId xmlns:a16="http://schemas.microsoft.com/office/drawing/2014/main" id="{682F7119-C64B-814E-BBB6-CCAEAF647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4808" y="1482509"/>
            <a:ext cx="248177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50" i="1" dirty="0"/>
              <a:t>Báze: výkony s ICD 2020 (N = 4 326)</a:t>
            </a:r>
            <a:endParaRPr lang="cs-CZ" altLang="cs-CZ" sz="1050" dirty="0"/>
          </a:p>
        </p:txBody>
      </p:sp>
    </p:spTree>
    <p:extLst>
      <p:ext uri="{BB962C8B-B14F-4D97-AF65-F5344CB8AC3E}">
        <p14:creationId xmlns:p14="http://schemas.microsoft.com/office/powerpoint/2010/main" val="1586241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23963" y="86917"/>
            <a:ext cx="6588919" cy="421481"/>
          </a:xfrm>
        </p:spPr>
        <p:txBody>
          <a:bodyPr/>
          <a:lstStyle/>
          <a:p>
            <a:pPr eaLnBrk="1" hangingPunct="1"/>
            <a:r>
              <a:rPr lang="cs-CZ" altLang="cs-CZ" sz="2400" b="1" dirty="0">
                <a:solidFill>
                  <a:srgbClr val="993300"/>
                </a:solidFill>
              </a:rPr>
              <a:t>Typ přístroje</a:t>
            </a:r>
            <a:r>
              <a:rPr lang="en-US" altLang="cs-CZ" sz="2400" b="1" dirty="0">
                <a:solidFill>
                  <a:srgbClr val="993300"/>
                </a:solidFill>
              </a:rPr>
              <a:t> 2019</a:t>
            </a:r>
            <a:endParaRPr lang="cs-CZ" altLang="cs-CZ" sz="2400" b="1" dirty="0">
              <a:solidFill>
                <a:srgbClr val="993300"/>
              </a:solidFill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0" y="519113"/>
            <a:ext cx="3429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900">
                <a:solidFill>
                  <a:srgbClr val="FFFFFF"/>
                </a:solidFill>
              </a:rPr>
              <a:t>Národní kardiologický registr KARDIO-ICD </a:t>
            </a:r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1332062" y="1163216"/>
            <a:ext cx="34034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dirty="0"/>
              <a:t>Typ implantovaného přístroje - primo. + re.+ </a:t>
            </a:r>
            <a:r>
              <a:rPr lang="cs-CZ" altLang="cs-CZ" sz="900" dirty="0" err="1"/>
              <a:t>upgICD</a:t>
            </a:r>
            <a:r>
              <a:rPr lang="cs-CZ" altLang="cs-CZ" sz="900" dirty="0"/>
              <a:t>. (N;%)</a:t>
            </a:r>
          </a:p>
        </p:txBody>
      </p:sp>
      <p:sp>
        <p:nvSpPr>
          <p:cNvPr id="38919" name="Rectangle 10"/>
          <p:cNvSpPr>
            <a:spLocks noChangeArrowheads="1"/>
          </p:cNvSpPr>
          <p:nvPr/>
        </p:nvSpPr>
        <p:spPr bwMode="auto">
          <a:xfrm>
            <a:off x="1685677" y="3550420"/>
            <a:ext cx="216694" cy="21669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38920" name="Rectangle 11"/>
          <p:cNvSpPr>
            <a:spLocks noChangeArrowheads="1"/>
          </p:cNvSpPr>
          <p:nvPr/>
        </p:nvSpPr>
        <p:spPr bwMode="auto">
          <a:xfrm>
            <a:off x="2372668" y="3550420"/>
            <a:ext cx="216694" cy="216694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38921" name="Text Box 12"/>
          <p:cNvSpPr txBox="1">
            <a:spLocks noChangeArrowheads="1"/>
          </p:cNvSpPr>
          <p:nvPr/>
        </p:nvSpPr>
        <p:spPr bwMode="auto">
          <a:xfrm>
            <a:off x="1876177" y="3561135"/>
            <a:ext cx="3642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0" dirty="0"/>
              <a:t>1D</a:t>
            </a:r>
            <a:r>
              <a:rPr lang="cs-CZ" altLang="cs-CZ" sz="900" dirty="0"/>
              <a:t> </a:t>
            </a:r>
            <a:endParaRPr lang="cs-CZ" altLang="cs-CZ" sz="900" b="0" dirty="0"/>
          </a:p>
        </p:txBody>
      </p:sp>
      <p:sp>
        <p:nvSpPr>
          <p:cNvPr id="38922" name="Text Box 13"/>
          <p:cNvSpPr txBox="1">
            <a:spLocks noChangeArrowheads="1"/>
          </p:cNvSpPr>
          <p:nvPr/>
        </p:nvSpPr>
        <p:spPr bwMode="auto">
          <a:xfrm>
            <a:off x="2589118" y="3561135"/>
            <a:ext cx="33214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0" dirty="0"/>
              <a:t>2D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3059659" y="3550420"/>
            <a:ext cx="216694" cy="216694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38924" name="Text Box 13"/>
          <p:cNvSpPr txBox="1">
            <a:spLocks noChangeArrowheads="1"/>
          </p:cNvSpPr>
          <p:nvPr/>
        </p:nvSpPr>
        <p:spPr bwMode="auto">
          <a:xfrm>
            <a:off x="3269911" y="3561135"/>
            <a:ext cx="3642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0"/>
              <a:t>BiV</a:t>
            </a:r>
          </a:p>
        </p:txBody>
      </p:sp>
      <p:sp>
        <p:nvSpPr>
          <p:cNvPr id="38928" name="Text Box 8"/>
          <p:cNvSpPr txBox="1">
            <a:spLocks noChangeArrowheads="1"/>
          </p:cNvSpPr>
          <p:nvPr/>
        </p:nvSpPr>
        <p:spPr bwMode="auto">
          <a:xfrm>
            <a:off x="4774158" y="1165598"/>
            <a:ext cx="297068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dirty="0"/>
              <a:t>Typ </a:t>
            </a:r>
            <a:r>
              <a:rPr lang="cs-CZ" altLang="cs-CZ" sz="900" dirty="0" err="1"/>
              <a:t>explantovaného</a:t>
            </a:r>
            <a:r>
              <a:rPr lang="cs-CZ" altLang="cs-CZ" sz="900" dirty="0"/>
              <a:t> přístroje – re. + </a:t>
            </a:r>
            <a:r>
              <a:rPr lang="cs-CZ" altLang="cs-CZ" sz="900" dirty="0" err="1"/>
              <a:t>upgICD</a:t>
            </a:r>
            <a:r>
              <a:rPr lang="cs-CZ" altLang="cs-CZ" sz="900" dirty="0"/>
              <a:t>. (N;%)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1486843" y="1437060"/>
            <a:ext cx="88582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050" dirty="0"/>
              <a:t>N = 4,318</a:t>
            </a:r>
            <a:r>
              <a:rPr lang="en-US" sz="1050" dirty="0"/>
              <a:t>*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4892030" y="1413248"/>
            <a:ext cx="775097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050" dirty="0"/>
              <a:t>N = 1</a:t>
            </a:r>
            <a:r>
              <a:rPr lang="en-US" sz="1050" dirty="0"/>
              <a:t>,236</a:t>
            </a:r>
            <a:endParaRPr lang="en-US" sz="1050" baseline="30000" dirty="0"/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3746649" y="3550420"/>
            <a:ext cx="216694" cy="216694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3982853" y="3561135"/>
            <a:ext cx="68480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0" dirty="0"/>
              <a:t>S-ICD-1D</a:t>
            </a: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DB9D9673-4CBC-4595-85B2-E7BCE789F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3652" y="3550420"/>
            <a:ext cx="216694" cy="21669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CA59B691-EE0D-46F2-9EBB-FF3EDA9B6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643" y="3550420"/>
            <a:ext cx="216694" cy="216694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37" name="Text Box 12">
            <a:extLst>
              <a:ext uri="{FF2B5EF4-FFF2-40B4-BE49-F238E27FC236}">
                <a16:creationId xmlns:a16="http://schemas.microsoft.com/office/drawing/2014/main" id="{2B7530E8-DCD2-4660-A098-A623510D2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151" y="3561135"/>
            <a:ext cx="3642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0" dirty="0"/>
              <a:t>1D</a:t>
            </a:r>
            <a:r>
              <a:rPr lang="cs-CZ" altLang="cs-CZ" sz="900" dirty="0"/>
              <a:t> </a:t>
            </a:r>
            <a:endParaRPr lang="cs-CZ" altLang="cs-CZ" sz="900" b="0" dirty="0"/>
          </a:p>
        </p:txBody>
      </p:sp>
      <p:sp>
        <p:nvSpPr>
          <p:cNvPr id="38" name="Text Box 13">
            <a:extLst>
              <a:ext uri="{FF2B5EF4-FFF2-40B4-BE49-F238E27FC236}">
                <a16:creationId xmlns:a16="http://schemas.microsoft.com/office/drawing/2014/main" id="{ED4382B3-A04F-4BC7-BE79-9D1157277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092" y="3561135"/>
            <a:ext cx="33214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0" dirty="0"/>
              <a:t>2D</a:t>
            </a:r>
          </a:p>
        </p:txBody>
      </p:sp>
      <p:sp>
        <p:nvSpPr>
          <p:cNvPr id="39" name="Rectangle 11">
            <a:extLst>
              <a:ext uri="{FF2B5EF4-FFF2-40B4-BE49-F238E27FC236}">
                <a16:creationId xmlns:a16="http://schemas.microsoft.com/office/drawing/2014/main" id="{16B8AE7F-24B4-4046-8FC9-D5D6D68AE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634" y="3550420"/>
            <a:ext cx="216694" cy="216694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F4D0CF02-A204-48F3-B442-87693FE56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7886" y="3561135"/>
            <a:ext cx="3642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0"/>
              <a:t>BiV</a:t>
            </a:r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id="{3F1ACDA8-F974-4F92-8BA1-C7EE3AA7F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4624" y="3550420"/>
            <a:ext cx="216694" cy="216694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81B55E9B-0199-4E80-8152-972F39171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828" y="3561135"/>
            <a:ext cx="68480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0" dirty="0"/>
              <a:t>S-ICD-1D</a:t>
            </a:r>
          </a:p>
        </p:txBody>
      </p:sp>
      <p:graphicFrame>
        <p:nvGraphicFramePr>
          <p:cNvPr id="32" name="Graf 31"/>
          <p:cNvGraphicFramePr/>
          <p:nvPr>
            <p:extLst>
              <p:ext uri="{D42A27DB-BD31-4B8C-83A1-F6EECF244321}">
                <p14:modId xmlns:p14="http://schemas.microsoft.com/office/powerpoint/2010/main" val="3303388797"/>
              </p:ext>
            </p:extLst>
          </p:nvPr>
        </p:nvGraphicFramePr>
        <p:xfrm>
          <a:off x="1567881" y="1698816"/>
          <a:ext cx="2580158" cy="186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Graf 32"/>
          <p:cNvGraphicFramePr/>
          <p:nvPr>
            <p:extLst>
              <p:ext uri="{D42A27DB-BD31-4B8C-83A1-F6EECF244321}">
                <p14:modId xmlns:p14="http://schemas.microsoft.com/office/powerpoint/2010/main" val="1948773344"/>
              </p:ext>
            </p:extLst>
          </p:nvPr>
        </p:nvGraphicFramePr>
        <p:xfrm>
          <a:off x="4820508" y="1698816"/>
          <a:ext cx="2580158" cy="186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28476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23963" y="86917"/>
            <a:ext cx="6588919" cy="421481"/>
          </a:xfrm>
        </p:spPr>
        <p:txBody>
          <a:bodyPr/>
          <a:lstStyle/>
          <a:p>
            <a:pPr eaLnBrk="1" hangingPunct="1"/>
            <a:r>
              <a:rPr lang="cs-CZ" altLang="cs-CZ" sz="2400" b="1" dirty="0">
                <a:solidFill>
                  <a:srgbClr val="993300"/>
                </a:solidFill>
              </a:rPr>
              <a:t>Typ přístroje</a:t>
            </a:r>
            <a:r>
              <a:rPr lang="en-US" altLang="cs-CZ" sz="2400" b="1" dirty="0">
                <a:solidFill>
                  <a:srgbClr val="993300"/>
                </a:solidFill>
              </a:rPr>
              <a:t> 2020</a:t>
            </a:r>
            <a:endParaRPr lang="cs-CZ" altLang="cs-CZ" sz="2400" b="1" dirty="0">
              <a:solidFill>
                <a:srgbClr val="993300"/>
              </a:solidFill>
            </a:endParaRP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4572000" y="519113"/>
            <a:ext cx="3429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900">
                <a:solidFill>
                  <a:srgbClr val="FFFFFF"/>
                </a:solidFill>
              </a:rPr>
              <a:t>Národní kardiologický registr KARDIO-ICD </a:t>
            </a:r>
          </a:p>
        </p:txBody>
      </p:sp>
      <p:sp>
        <p:nvSpPr>
          <p:cNvPr id="38918" name="Text Box 8"/>
          <p:cNvSpPr txBox="1">
            <a:spLocks noChangeArrowheads="1"/>
          </p:cNvSpPr>
          <p:nvPr/>
        </p:nvSpPr>
        <p:spPr bwMode="auto">
          <a:xfrm>
            <a:off x="1332062" y="1163216"/>
            <a:ext cx="34034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dirty="0"/>
              <a:t>Typ implantovaného přístroje - primo. + re.+ </a:t>
            </a:r>
            <a:r>
              <a:rPr lang="cs-CZ" altLang="cs-CZ" sz="900" dirty="0" err="1"/>
              <a:t>upgICD</a:t>
            </a:r>
            <a:r>
              <a:rPr lang="cs-CZ" altLang="cs-CZ" sz="900" dirty="0"/>
              <a:t>. (N;%)</a:t>
            </a:r>
          </a:p>
        </p:txBody>
      </p:sp>
      <p:sp>
        <p:nvSpPr>
          <p:cNvPr id="38919" name="Rectangle 10"/>
          <p:cNvSpPr>
            <a:spLocks noChangeArrowheads="1"/>
          </p:cNvSpPr>
          <p:nvPr/>
        </p:nvSpPr>
        <p:spPr bwMode="auto">
          <a:xfrm>
            <a:off x="1685677" y="3550420"/>
            <a:ext cx="216694" cy="21669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38920" name="Rectangle 11"/>
          <p:cNvSpPr>
            <a:spLocks noChangeArrowheads="1"/>
          </p:cNvSpPr>
          <p:nvPr/>
        </p:nvSpPr>
        <p:spPr bwMode="auto">
          <a:xfrm>
            <a:off x="2372668" y="3550420"/>
            <a:ext cx="216694" cy="216694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38921" name="Text Box 12"/>
          <p:cNvSpPr txBox="1">
            <a:spLocks noChangeArrowheads="1"/>
          </p:cNvSpPr>
          <p:nvPr/>
        </p:nvSpPr>
        <p:spPr bwMode="auto">
          <a:xfrm>
            <a:off x="1876177" y="3561135"/>
            <a:ext cx="3642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0" dirty="0"/>
              <a:t>1D</a:t>
            </a:r>
            <a:r>
              <a:rPr lang="cs-CZ" altLang="cs-CZ" sz="900" dirty="0"/>
              <a:t> </a:t>
            </a:r>
            <a:endParaRPr lang="cs-CZ" altLang="cs-CZ" sz="900" b="0" dirty="0"/>
          </a:p>
        </p:txBody>
      </p:sp>
      <p:sp>
        <p:nvSpPr>
          <p:cNvPr id="38922" name="Text Box 13"/>
          <p:cNvSpPr txBox="1">
            <a:spLocks noChangeArrowheads="1"/>
          </p:cNvSpPr>
          <p:nvPr/>
        </p:nvSpPr>
        <p:spPr bwMode="auto">
          <a:xfrm>
            <a:off x="2589118" y="3561135"/>
            <a:ext cx="33214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0" dirty="0"/>
              <a:t>2D</a:t>
            </a:r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3059659" y="3550420"/>
            <a:ext cx="216694" cy="216694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38924" name="Text Box 13"/>
          <p:cNvSpPr txBox="1">
            <a:spLocks noChangeArrowheads="1"/>
          </p:cNvSpPr>
          <p:nvPr/>
        </p:nvSpPr>
        <p:spPr bwMode="auto">
          <a:xfrm>
            <a:off x="3269911" y="3561135"/>
            <a:ext cx="3642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0"/>
              <a:t>BiV</a:t>
            </a:r>
          </a:p>
        </p:txBody>
      </p:sp>
      <p:sp>
        <p:nvSpPr>
          <p:cNvPr id="38928" name="Text Box 8"/>
          <p:cNvSpPr txBox="1">
            <a:spLocks noChangeArrowheads="1"/>
          </p:cNvSpPr>
          <p:nvPr/>
        </p:nvSpPr>
        <p:spPr bwMode="auto">
          <a:xfrm>
            <a:off x="4774158" y="1165598"/>
            <a:ext cx="297068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dirty="0"/>
              <a:t>Typ </a:t>
            </a:r>
            <a:r>
              <a:rPr lang="cs-CZ" altLang="cs-CZ" sz="900" dirty="0" err="1"/>
              <a:t>explantovaného</a:t>
            </a:r>
            <a:r>
              <a:rPr lang="cs-CZ" altLang="cs-CZ" sz="900" dirty="0"/>
              <a:t> přístroje – re. + </a:t>
            </a:r>
            <a:r>
              <a:rPr lang="cs-CZ" altLang="cs-CZ" sz="900" dirty="0" err="1"/>
              <a:t>upgICD</a:t>
            </a:r>
            <a:r>
              <a:rPr lang="cs-CZ" altLang="cs-CZ" sz="900" dirty="0"/>
              <a:t>. (N;%)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1486843" y="1437060"/>
            <a:ext cx="88582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050" dirty="0"/>
              <a:t>N = 4 124</a:t>
            </a:r>
            <a:r>
              <a:rPr lang="en-US" sz="1050" dirty="0"/>
              <a:t>*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4892030" y="1413248"/>
            <a:ext cx="100496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sz="1050" dirty="0"/>
              <a:t>N = 1 182</a:t>
            </a:r>
            <a:r>
              <a:rPr lang="cs-CZ" altLang="cs-CZ" sz="1050" baseline="30000" dirty="0"/>
              <a:t> +</a:t>
            </a:r>
            <a:endParaRPr lang="en-US" sz="1050" baseline="30000" dirty="0"/>
          </a:p>
        </p:txBody>
      </p:sp>
      <p:sp>
        <p:nvSpPr>
          <p:cNvPr id="30" name="TextovéPole 9"/>
          <p:cNvSpPr txBox="1">
            <a:spLocks noChangeArrowheads="1"/>
          </p:cNvSpPr>
          <p:nvPr/>
        </p:nvSpPr>
        <p:spPr bwMode="auto">
          <a:xfrm>
            <a:off x="1288009" y="3858792"/>
            <a:ext cx="201334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25" b="0" i="1" dirty="0">
                <a:solidFill>
                  <a:srgbClr val="000000"/>
                </a:solidFill>
              </a:rPr>
              <a:t>* 8 pacientů nemá zadán typ přístroje.</a:t>
            </a: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3746649" y="3550420"/>
            <a:ext cx="216694" cy="216694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3982853" y="3561135"/>
            <a:ext cx="68480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0" dirty="0"/>
              <a:t>S-ICD-1D</a:t>
            </a: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DB9D9673-4CBC-4595-85B2-E7BCE789F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3652" y="3550420"/>
            <a:ext cx="216694" cy="21669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36" name="Rectangle 11">
            <a:extLst>
              <a:ext uri="{FF2B5EF4-FFF2-40B4-BE49-F238E27FC236}">
                <a16:creationId xmlns:a16="http://schemas.microsoft.com/office/drawing/2014/main" id="{CA59B691-EE0D-46F2-9EBB-FF3EDA9B6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643" y="3550420"/>
            <a:ext cx="216694" cy="216694"/>
          </a:xfrm>
          <a:prstGeom prst="rect">
            <a:avLst/>
          </a:prstGeom>
          <a:solidFill>
            <a:srgbClr val="66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37" name="Text Box 12">
            <a:extLst>
              <a:ext uri="{FF2B5EF4-FFF2-40B4-BE49-F238E27FC236}">
                <a16:creationId xmlns:a16="http://schemas.microsoft.com/office/drawing/2014/main" id="{2B7530E8-DCD2-4660-A098-A623510D20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4151" y="3561135"/>
            <a:ext cx="3642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0" dirty="0"/>
              <a:t>1D</a:t>
            </a:r>
            <a:r>
              <a:rPr lang="cs-CZ" altLang="cs-CZ" sz="900" dirty="0"/>
              <a:t> </a:t>
            </a:r>
            <a:endParaRPr lang="cs-CZ" altLang="cs-CZ" sz="900" b="0" dirty="0"/>
          </a:p>
        </p:txBody>
      </p:sp>
      <p:sp>
        <p:nvSpPr>
          <p:cNvPr id="38" name="Text Box 13">
            <a:extLst>
              <a:ext uri="{FF2B5EF4-FFF2-40B4-BE49-F238E27FC236}">
                <a16:creationId xmlns:a16="http://schemas.microsoft.com/office/drawing/2014/main" id="{ED4382B3-A04F-4BC7-BE79-9D1157277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092" y="3561135"/>
            <a:ext cx="33214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0" dirty="0"/>
              <a:t>2D</a:t>
            </a:r>
          </a:p>
        </p:txBody>
      </p:sp>
      <p:sp>
        <p:nvSpPr>
          <p:cNvPr id="39" name="Rectangle 11">
            <a:extLst>
              <a:ext uri="{FF2B5EF4-FFF2-40B4-BE49-F238E27FC236}">
                <a16:creationId xmlns:a16="http://schemas.microsoft.com/office/drawing/2014/main" id="{16B8AE7F-24B4-4046-8FC9-D5D6D68AE1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634" y="3550420"/>
            <a:ext cx="216694" cy="216694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40" name="Text Box 13">
            <a:extLst>
              <a:ext uri="{FF2B5EF4-FFF2-40B4-BE49-F238E27FC236}">
                <a16:creationId xmlns:a16="http://schemas.microsoft.com/office/drawing/2014/main" id="{F4D0CF02-A204-48F3-B442-87693FE56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7886" y="3561135"/>
            <a:ext cx="36420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0"/>
              <a:t>BiV</a:t>
            </a:r>
          </a:p>
        </p:txBody>
      </p:sp>
      <p:sp>
        <p:nvSpPr>
          <p:cNvPr id="41" name="Rectangle 11">
            <a:extLst>
              <a:ext uri="{FF2B5EF4-FFF2-40B4-BE49-F238E27FC236}">
                <a16:creationId xmlns:a16="http://schemas.microsoft.com/office/drawing/2014/main" id="{3F1ACDA8-F974-4F92-8BA1-C7EE3AA7F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4624" y="3550420"/>
            <a:ext cx="216694" cy="216694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42" name="Text Box 13">
            <a:extLst>
              <a:ext uri="{FF2B5EF4-FFF2-40B4-BE49-F238E27FC236}">
                <a16:creationId xmlns:a16="http://schemas.microsoft.com/office/drawing/2014/main" id="{81B55E9B-0199-4E80-8152-972F39171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828" y="3561135"/>
            <a:ext cx="68480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0" dirty="0"/>
              <a:t>S-ICD-1D</a:t>
            </a:r>
          </a:p>
        </p:txBody>
      </p:sp>
      <p:graphicFrame>
        <p:nvGraphicFramePr>
          <p:cNvPr id="32" name="Graf 31"/>
          <p:cNvGraphicFramePr/>
          <p:nvPr>
            <p:extLst>
              <p:ext uri="{D42A27DB-BD31-4B8C-83A1-F6EECF244321}">
                <p14:modId xmlns:p14="http://schemas.microsoft.com/office/powerpoint/2010/main" val="1548520499"/>
              </p:ext>
            </p:extLst>
          </p:nvPr>
        </p:nvGraphicFramePr>
        <p:xfrm>
          <a:off x="1567881" y="1698816"/>
          <a:ext cx="2580158" cy="186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3" name="Graf 32"/>
          <p:cNvGraphicFramePr/>
          <p:nvPr>
            <p:extLst>
              <p:ext uri="{D42A27DB-BD31-4B8C-83A1-F6EECF244321}">
                <p14:modId xmlns:p14="http://schemas.microsoft.com/office/powerpoint/2010/main" val="1884391013"/>
              </p:ext>
            </p:extLst>
          </p:nvPr>
        </p:nvGraphicFramePr>
        <p:xfrm>
          <a:off x="4820508" y="1698816"/>
          <a:ext cx="2580158" cy="186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TextovéPole 9">
            <a:extLst>
              <a:ext uri="{FF2B5EF4-FFF2-40B4-BE49-F238E27FC236}">
                <a16:creationId xmlns:a16="http://schemas.microsoft.com/office/drawing/2014/main" id="{E01412F0-DF98-436B-B059-879653EAF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7990" y="3858792"/>
            <a:ext cx="2013347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25" baseline="30000" dirty="0"/>
              <a:t>+</a:t>
            </a:r>
            <a:r>
              <a:rPr lang="cs-CZ" altLang="cs-CZ" sz="825" b="0" i="1" dirty="0">
                <a:solidFill>
                  <a:srgbClr val="000000"/>
                </a:solidFill>
              </a:rPr>
              <a:t> 6 pacientů nemá zadán typ přístroje.</a:t>
            </a:r>
          </a:p>
        </p:txBody>
      </p:sp>
    </p:spTree>
    <p:extLst>
      <p:ext uri="{BB962C8B-B14F-4D97-AF65-F5344CB8AC3E}">
        <p14:creationId xmlns:p14="http://schemas.microsoft.com/office/powerpoint/2010/main" val="3577427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af 17"/>
          <p:cNvGraphicFramePr/>
          <p:nvPr>
            <p:extLst>
              <p:ext uri="{D42A27DB-BD31-4B8C-83A1-F6EECF244321}">
                <p14:modId xmlns:p14="http://schemas.microsoft.com/office/powerpoint/2010/main" val="4019618326"/>
              </p:ext>
            </p:extLst>
          </p:nvPr>
        </p:nvGraphicFramePr>
        <p:xfrm>
          <a:off x="5345476" y="1566863"/>
          <a:ext cx="2580158" cy="186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0" y="58698"/>
            <a:ext cx="6588919" cy="421481"/>
          </a:xfrm>
        </p:spPr>
        <p:txBody>
          <a:bodyPr/>
          <a:lstStyle/>
          <a:p>
            <a:pPr eaLnBrk="1" hangingPunct="1"/>
            <a:r>
              <a:rPr lang="cs-CZ" altLang="cs-CZ" sz="2400" b="1" dirty="0">
                <a:solidFill>
                  <a:srgbClr val="993300"/>
                </a:solidFill>
              </a:rPr>
              <a:t>Věk a pohlaví 2019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572000" y="519113"/>
            <a:ext cx="3429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900">
                <a:solidFill>
                  <a:srgbClr val="FFFFFF"/>
                </a:solidFill>
              </a:rPr>
              <a:t>Národní kardiologický registr KARDIO-ICD </a:t>
            </a:r>
          </a:p>
        </p:txBody>
      </p:sp>
      <p:sp>
        <p:nvSpPr>
          <p:cNvPr id="31749" name="Rectangle 10"/>
          <p:cNvSpPr>
            <a:spLocks noChangeArrowheads="1"/>
          </p:cNvSpPr>
          <p:nvPr/>
        </p:nvSpPr>
        <p:spPr bwMode="auto">
          <a:xfrm>
            <a:off x="5811441" y="3634979"/>
            <a:ext cx="216694" cy="216694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31750" name="Rectangle 11"/>
          <p:cNvSpPr>
            <a:spLocks noChangeArrowheads="1"/>
          </p:cNvSpPr>
          <p:nvPr/>
        </p:nvSpPr>
        <p:spPr bwMode="auto">
          <a:xfrm>
            <a:off x="5811441" y="3275410"/>
            <a:ext cx="216694" cy="216694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31751" name="Text Box 12"/>
          <p:cNvSpPr txBox="1">
            <a:spLocks noChangeArrowheads="1"/>
          </p:cNvSpPr>
          <p:nvPr/>
        </p:nvSpPr>
        <p:spPr bwMode="auto">
          <a:xfrm>
            <a:off x="6043613" y="3618310"/>
            <a:ext cx="108715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50" b="0" dirty="0"/>
              <a:t>Ženy (N = 960)</a:t>
            </a:r>
          </a:p>
        </p:txBody>
      </p:sp>
      <p:sp>
        <p:nvSpPr>
          <p:cNvPr id="31752" name="Text Box 13"/>
          <p:cNvSpPr txBox="1">
            <a:spLocks noChangeArrowheads="1"/>
          </p:cNvSpPr>
          <p:nvPr/>
        </p:nvSpPr>
        <p:spPr bwMode="auto">
          <a:xfrm>
            <a:off x="6043613" y="3238500"/>
            <a:ext cx="122180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50" b="0" dirty="0"/>
              <a:t>Muži  (N = 3,549)</a:t>
            </a:r>
          </a:p>
        </p:txBody>
      </p:sp>
      <p:sp>
        <p:nvSpPr>
          <p:cNvPr id="31753" name="Text Box 8"/>
          <p:cNvSpPr txBox="1">
            <a:spLocks noChangeArrowheads="1"/>
          </p:cNvSpPr>
          <p:nvPr/>
        </p:nvSpPr>
        <p:spPr bwMode="auto">
          <a:xfrm>
            <a:off x="5639992" y="1360885"/>
            <a:ext cx="80021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/>
              <a:t>Pohlaví</a:t>
            </a:r>
          </a:p>
        </p:txBody>
      </p:sp>
      <p:graphicFrame>
        <p:nvGraphicFramePr>
          <p:cNvPr id="9263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602511"/>
              </p:ext>
            </p:extLst>
          </p:nvPr>
        </p:nvGraphicFramePr>
        <p:xfrm>
          <a:off x="1143000" y="797719"/>
          <a:ext cx="4046934" cy="1566863"/>
        </p:xfrm>
        <a:graphic>
          <a:graphicData uri="http://schemas.openxmlformats.org/drawingml/2006/table">
            <a:tbl>
              <a:tblPr/>
              <a:tblGrid>
                <a:gridCol w="1439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9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9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Věk pacientů při výkonu</a:t>
                      </a:r>
                    </a:p>
                  </a:txBody>
                  <a:tcPr marL="68580" marR="68580" marT="34295" marB="342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Celkem</a:t>
                      </a: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Muži</a:t>
                      </a: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Ženy</a:t>
                      </a: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37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Průměr 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(95% IS)</a:t>
                      </a:r>
                    </a:p>
                  </a:txBody>
                  <a:tcPr marL="68580" marR="68580" marT="34295" marB="3429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67.8 (67.5-68.2)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67.6 (67.2-68.0)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68.5 (67.7-69.3)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8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Medián (5-95% kvantil)</a:t>
                      </a:r>
                    </a:p>
                  </a:txBody>
                  <a:tcPr marL="68580" marR="68580" marT="34295" marB="3429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70 (45-84)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70 (45-84)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71 (43-85)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63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Minimum</a:t>
                      </a:r>
                    </a:p>
                  </a:txBody>
                  <a:tcPr marL="68580" marR="68580" marT="34295" marB="3429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63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Maximum</a:t>
                      </a:r>
                    </a:p>
                  </a:txBody>
                  <a:tcPr marL="68580" marR="68580" marT="34295" marB="3429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396225"/>
              </p:ext>
            </p:extLst>
          </p:nvPr>
        </p:nvGraphicFramePr>
        <p:xfrm>
          <a:off x="1635919" y="2433638"/>
          <a:ext cx="3289697" cy="2694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783" name="Text Box 46"/>
          <p:cNvSpPr txBox="1">
            <a:spLocks noChangeArrowheads="1"/>
          </p:cNvSpPr>
          <p:nvPr/>
        </p:nvSpPr>
        <p:spPr bwMode="auto">
          <a:xfrm>
            <a:off x="3037285" y="4937522"/>
            <a:ext cx="230147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/>
              <a:t>Věk v letech</a:t>
            </a:r>
          </a:p>
        </p:txBody>
      </p:sp>
      <p:sp>
        <p:nvSpPr>
          <p:cNvPr id="31784" name="Text Box 47"/>
          <p:cNvSpPr txBox="1">
            <a:spLocks noChangeArrowheads="1"/>
          </p:cNvSpPr>
          <p:nvPr/>
        </p:nvSpPr>
        <p:spPr bwMode="auto">
          <a:xfrm rot="-5400000">
            <a:off x="381000" y="3096296"/>
            <a:ext cx="230147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/>
              <a:t>Podíl pacientů (%)</a:t>
            </a:r>
          </a:p>
        </p:txBody>
      </p:sp>
      <p:sp>
        <p:nvSpPr>
          <p:cNvPr id="31785" name="Rectangle 10"/>
          <p:cNvSpPr>
            <a:spLocks noChangeArrowheads="1"/>
          </p:cNvSpPr>
          <p:nvPr/>
        </p:nvSpPr>
        <p:spPr bwMode="auto">
          <a:xfrm>
            <a:off x="5811441" y="3995738"/>
            <a:ext cx="216694" cy="216694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31786" name="Text Box 12"/>
          <p:cNvSpPr txBox="1">
            <a:spLocks noChangeArrowheads="1"/>
          </p:cNvSpPr>
          <p:nvPr/>
        </p:nvSpPr>
        <p:spPr bwMode="auto">
          <a:xfrm>
            <a:off x="6043613" y="3998119"/>
            <a:ext cx="135806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50" b="0" dirty="0"/>
              <a:t>Celkem</a:t>
            </a:r>
            <a:r>
              <a:rPr lang="cs-CZ" altLang="cs-CZ" sz="1050" dirty="0"/>
              <a:t> </a:t>
            </a:r>
            <a:r>
              <a:rPr lang="cs-CZ" altLang="cs-CZ" sz="1050" b="0" dirty="0"/>
              <a:t>(N =</a:t>
            </a:r>
            <a:r>
              <a:rPr lang="cs-CZ" altLang="cs-CZ" sz="1050" dirty="0"/>
              <a:t> </a:t>
            </a:r>
            <a:r>
              <a:rPr lang="cs-CZ" altLang="cs-CZ" sz="1050" b="0" dirty="0"/>
              <a:t>4,509)</a:t>
            </a:r>
          </a:p>
        </p:txBody>
      </p:sp>
      <p:sp>
        <p:nvSpPr>
          <p:cNvPr id="31788" name="TextovéPole 9"/>
          <p:cNvSpPr txBox="1">
            <a:spLocks noChangeArrowheads="1"/>
          </p:cNvSpPr>
          <p:nvPr/>
        </p:nvSpPr>
        <p:spPr bwMode="auto">
          <a:xfrm>
            <a:off x="5639992" y="4464316"/>
            <a:ext cx="2418159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25" b="0" i="1" dirty="0">
                <a:solidFill>
                  <a:srgbClr val="000000"/>
                </a:solidFill>
              </a:rPr>
              <a:t>Muži představují naprostou většinu léčených pacientů </a:t>
            </a:r>
            <a:r>
              <a:rPr lang="en-US" altLang="cs-CZ" sz="825" b="0" i="1" dirty="0">
                <a:solidFill>
                  <a:srgbClr val="000000"/>
                </a:solidFill>
              </a:rPr>
              <a:t>(</a:t>
            </a:r>
            <a:r>
              <a:rPr lang="cs-CZ" altLang="cs-CZ" sz="825" b="0" i="1" dirty="0">
                <a:solidFill>
                  <a:srgbClr val="000000"/>
                </a:solidFill>
              </a:rPr>
              <a:t>téměř 80 procent</a:t>
            </a:r>
            <a:r>
              <a:rPr lang="en-US" altLang="cs-CZ" sz="825" b="0" i="1" dirty="0">
                <a:solidFill>
                  <a:srgbClr val="000000"/>
                </a:solidFill>
              </a:rPr>
              <a:t>)</a:t>
            </a:r>
            <a:r>
              <a:rPr lang="cs-CZ" altLang="cs-CZ" sz="825" b="0" i="1" dirty="0">
                <a:solidFill>
                  <a:srgbClr val="000000"/>
                </a:solidFill>
              </a:rPr>
              <a:t>. Jejich střední věk při výkonu je 68 let.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af 17"/>
          <p:cNvGraphicFramePr/>
          <p:nvPr>
            <p:extLst>
              <p:ext uri="{D42A27DB-BD31-4B8C-83A1-F6EECF244321}">
                <p14:modId xmlns:p14="http://schemas.microsoft.com/office/powerpoint/2010/main" val="2028051022"/>
              </p:ext>
            </p:extLst>
          </p:nvPr>
        </p:nvGraphicFramePr>
        <p:xfrm>
          <a:off x="5345476" y="1566863"/>
          <a:ext cx="2580158" cy="186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23963" y="86917"/>
            <a:ext cx="6588919" cy="421481"/>
          </a:xfrm>
        </p:spPr>
        <p:txBody>
          <a:bodyPr/>
          <a:lstStyle/>
          <a:p>
            <a:pPr eaLnBrk="1" hangingPunct="1"/>
            <a:r>
              <a:rPr lang="cs-CZ" altLang="cs-CZ" sz="2400" b="1" dirty="0">
                <a:solidFill>
                  <a:srgbClr val="993300"/>
                </a:solidFill>
              </a:rPr>
              <a:t>Věk a pohlaví 2020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572000" y="519113"/>
            <a:ext cx="3429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900">
                <a:solidFill>
                  <a:srgbClr val="FFFFFF"/>
                </a:solidFill>
              </a:rPr>
              <a:t>Národní kardiologický registr KARDIO-ICD </a:t>
            </a:r>
          </a:p>
        </p:txBody>
      </p:sp>
      <p:sp>
        <p:nvSpPr>
          <p:cNvPr id="31749" name="Rectangle 10"/>
          <p:cNvSpPr>
            <a:spLocks noChangeArrowheads="1"/>
          </p:cNvSpPr>
          <p:nvPr/>
        </p:nvSpPr>
        <p:spPr bwMode="auto">
          <a:xfrm>
            <a:off x="5811441" y="3634979"/>
            <a:ext cx="216694" cy="216694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31750" name="Rectangle 11"/>
          <p:cNvSpPr>
            <a:spLocks noChangeArrowheads="1"/>
          </p:cNvSpPr>
          <p:nvPr/>
        </p:nvSpPr>
        <p:spPr bwMode="auto">
          <a:xfrm>
            <a:off x="5811441" y="3275410"/>
            <a:ext cx="216694" cy="216694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31751" name="Text Box 12"/>
          <p:cNvSpPr txBox="1">
            <a:spLocks noChangeArrowheads="1"/>
          </p:cNvSpPr>
          <p:nvPr/>
        </p:nvSpPr>
        <p:spPr bwMode="auto">
          <a:xfrm>
            <a:off x="6043613" y="3618310"/>
            <a:ext cx="1087157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50" b="0" dirty="0"/>
              <a:t>Ženy (N = 969)</a:t>
            </a:r>
          </a:p>
        </p:txBody>
      </p:sp>
      <p:sp>
        <p:nvSpPr>
          <p:cNvPr id="31752" name="Text Box 13"/>
          <p:cNvSpPr txBox="1">
            <a:spLocks noChangeArrowheads="1"/>
          </p:cNvSpPr>
          <p:nvPr/>
        </p:nvSpPr>
        <p:spPr bwMode="auto">
          <a:xfrm>
            <a:off x="6043613" y="3238500"/>
            <a:ext cx="122180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50" b="0" dirty="0"/>
              <a:t>Muži  (N = 3 357)</a:t>
            </a:r>
          </a:p>
        </p:txBody>
      </p:sp>
      <p:sp>
        <p:nvSpPr>
          <p:cNvPr id="31753" name="Text Box 8"/>
          <p:cNvSpPr txBox="1">
            <a:spLocks noChangeArrowheads="1"/>
          </p:cNvSpPr>
          <p:nvPr/>
        </p:nvSpPr>
        <p:spPr bwMode="auto">
          <a:xfrm>
            <a:off x="5639992" y="1360885"/>
            <a:ext cx="80021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/>
              <a:t>Pohlaví</a:t>
            </a:r>
          </a:p>
        </p:txBody>
      </p:sp>
      <p:graphicFrame>
        <p:nvGraphicFramePr>
          <p:cNvPr id="9263" name="Group 47"/>
          <p:cNvGraphicFramePr>
            <a:graphicFrameLocks noGrp="1"/>
          </p:cNvGraphicFramePr>
          <p:nvPr/>
        </p:nvGraphicFramePr>
        <p:xfrm>
          <a:off x="1143000" y="797719"/>
          <a:ext cx="4046934" cy="1566863"/>
        </p:xfrm>
        <a:graphic>
          <a:graphicData uri="http://schemas.openxmlformats.org/drawingml/2006/table">
            <a:tbl>
              <a:tblPr/>
              <a:tblGrid>
                <a:gridCol w="1439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9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91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91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39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Věk pacientů při výkonu</a:t>
                      </a:r>
                    </a:p>
                  </a:txBody>
                  <a:tcPr marL="68580" marR="68580" marT="34295" marB="34295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Celkem</a:t>
                      </a: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Muži</a:t>
                      </a: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Ženy</a:t>
                      </a:r>
                    </a:p>
                  </a:txBody>
                  <a:tcPr marL="68580" marR="68580" marT="34295" marB="342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377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Průměr 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(95% IS)</a:t>
                      </a:r>
                    </a:p>
                  </a:txBody>
                  <a:tcPr marL="68580" marR="68580" marT="34295" marB="3429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68,0 (67,7-68,4)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67,8 (67,4-68,2)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68,7 (67,9-69,6)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825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Medián (5-95% kvantil)</a:t>
                      </a:r>
                    </a:p>
                  </a:txBody>
                  <a:tcPr marL="68580" marR="68580" marT="34295" marB="3429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70 (45-84)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70 (46-84)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72 (44-84)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63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Minimum</a:t>
                      </a:r>
                    </a:p>
                  </a:txBody>
                  <a:tcPr marL="68580" marR="68580" marT="34295" marB="3429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3634"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Maximum</a:t>
                      </a:r>
                    </a:p>
                  </a:txBody>
                  <a:tcPr marL="68580" marR="68580" marT="34295" marB="34295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94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94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9493519"/>
              </p:ext>
            </p:extLst>
          </p:nvPr>
        </p:nvGraphicFramePr>
        <p:xfrm>
          <a:off x="1635919" y="2433638"/>
          <a:ext cx="3289697" cy="2694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783" name="Text Box 46"/>
          <p:cNvSpPr txBox="1">
            <a:spLocks noChangeArrowheads="1"/>
          </p:cNvSpPr>
          <p:nvPr/>
        </p:nvSpPr>
        <p:spPr bwMode="auto">
          <a:xfrm>
            <a:off x="3037285" y="4937522"/>
            <a:ext cx="230147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/>
              <a:t>Věk v letech</a:t>
            </a:r>
          </a:p>
        </p:txBody>
      </p:sp>
      <p:sp>
        <p:nvSpPr>
          <p:cNvPr id="31784" name="Text Box 47"/>
          <p:cNvSpPr txBox="1">
            <a:spLocks noChangeArrowheads="1"/>
          </p:cNvSpPr>
          <p:nvPr/>
        </p:nvSpPr>
        <p:spPr bwMode="auto">
          <a:xfrm rot="-5400000">
            <a:off x="381000" y="3096296"/>
            <a:ext cx="2301478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/>
              <a:t>Podíl pacientů (%)</a:t>
            </a:r>
          </a:p>
        </p:txBody>
      </p:sp>
      <p:sp>
        <p:nvSpPr>
          <p:cNvPr id="31785" name="Rectangle 10"/>
          <p:cNvSpPr>
            <a:spLocks noChangeArrowheads="1"/>
          </p:cNvSpPr>
          <p:nvPr/>
        </p:nvSpPr>
        <p:spPr bwMode="auto">
          <a:xfrm>
            <a:off x="5811441" y="3995738"/>
            <a:ext cx="216694" cy="216694"/>
          </a:xfrm>
          <a:prstGeom prst="rect">
            <a:avLst/>
          </a:prstGeom>
          <a:solidFill>
            <a:srgbClr val="008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31786" name="Text Box 12"/>
          <p:cNvSpPr txBox="1">
            <a:spLocks noChangeArrowheads="1"/>
          </p:cNvSpPr>
          <p:nvPr/>
        </p:nvSpPr>
        <p:spPr bwMode="auto">
          <a:xfrm>
            <a:off x="6043613" y="3998119"/>
            <a:ext cx="135806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50" b="0" dirty="0"/>
              <a:t>Celkem</a:t>
            </a:r>
            <a:r>
              <a:rPr lang="cs-CZ" altLang="cs-CZ" sz="1050" dirty="0"/>
              <a:t> </a:t>
            </a:r>
            <a:r>
              <a:rPr lang="cs-CZ" altLang="cs-CZ" sz="1050" b="0" dirty="0"/>
              <a:t>(N =</a:t>
            </a:r>
            <a:r>
              <a:rPr lang="cs-CZ" altLang="cs-CZ" sz="1050" dirty="0"/>
              <a:t> </a:t>
            </a:r>
            <a:r>
              <a:rPr lang="cs-CZ" altLang="cs-CZ" sz="1050" b="0" dirty="0"/>
              <a:t>4 326)</a:t>
            </a:r>
          </a:p>
        </p:txBody>
      </p:sp>
      <p:sp>
        <p:nvSpPr>
          <p:cNvPr id="31788" name="TextovéPole 9"/>
          <p:cNvSpPr txBox="1">
            <a:spLocks noChangeArrowheads="1"/>
          </p:cNvSpPr>
          <p:nvPr/>
        </p:nvSpPr>
        <p:spPr bwMode="auto">
          <a:xfrm>
            <a:off x="5611791" y="4464316"/>
            <a:ext cx="2418159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25" b="0" i="1" dirty="0">
                <a:solidFill>
                  <a:srgbClr val="000000"/>
                </a:solidFill>
              </a:rPr>
              <a:t>Muži představují naprostou většinu léčených pacientů </a:t>
            </a:r>
            <a:r>
              <a:rPr lang="en-US" altLang="cs-CZ" sz="825" b="0" i="1" dirty="0">
                <a:solidFill>
                  <a:srgbClr val="000000"/>
                </a:solidFill>
              </a:rPr>
              <a:t>(</a:t>
            </a:r>
            <a:r>
              <a:rPr lang="cs-CZ" altLang="cs-CZ" sz="825" b="0" i="1" dirty="0">
                <a:solidFill>
                  <a:srgbClr val="000000"/>
                </a:solidFill>
              </a:rPr>
              <a:t>téměř 80 procent</a:t>
            </a:r>
            <a:r>
              <a:rPr lang="en-US" altLang="cs-CZ" sz="825" b="0" i="1" dirty="0">
                <a:solidFill>
                  <a:srgbClr val="000000"/>
                </a:solidFill>
              </a:rPr>
              <a:t>)</a:t>
            </a:r>
            <a:r>
              <a:rPr lang="cs-CZ" altLang="cs-CZ" sz="825" b="0" i="1" dirty="0">
                <a:solidFill>
                  <a:srgbClr val="000000"/>
                </a:solidFill>
              </a:rPr>
              <a:t>. Jejich střední věk při výkonu je 68 let.</a:t>
            </a:r>
          </a:p>
        </p:txBody>
      </p:sp>
    </p:spTree>
    <p:extLst>
      <p:ext uri="{BB962C8B-B14F-4D97-AF65-F5344CB8AC3E}">
        <p14:creationId xmlns:p14="http://schemas.microsoft.com/office/powerpoint/2010/main" val="2984023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736709" y="951581"/>
          <a:ext cx="3869531" cy="3771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23963" y="86917"/>
            <a:ext cx="6588919" cy="421481"/>
          </a:xfrm>
        </p:spPr>
        <p:txBody>
          <a:bodyPr/>
          <a:lstStyle/>
          <a:p>
            <a:pPr eaLnBrk="1" hangingPunct="1"/>
            <a:r>
              <a:rPr lang="cs-CZ" altLang="cs-CZ" sz="2000" b="1" dirty="0">
                <a:solidFill>
                  <a:srgbClr val="993300"/>
                </a:solidFill>
              </a:rPr>
              <a:t>Etiologie dle EHRA 2019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572000" y="519113"/>
            <a:ext cx="3429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900" dirty="0">
                <a:solidFill>
                  <a:srgbClr val="FFFFFF"/>
                </a:solidFill>
              </a:rPr>
              <a:t>Národní kardiologický registr KARDIO-ICD </a:t>
            </a:r>
          </a:p>
        </p:txBody>
      </p:sp>
      <p:sp>
        <p:nvSpPr>
          <p:cNvPr id="51206" name="Text Box 8"/>
          <p:cNvSpPr txBox="1">
            <a:spLocks noChangeArrowheads="1"/>
          </p:cNvSpPr>
          <p:nvPr/>
        </p:nvSpPr>
        <p:spPr bwMode="auto">
          <a:xfrm>
            <a:off x="1223963" y="772892"/>
            <a:ext cx="16353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dirty="0"/>
              <a:t>Etiologie / diagnóza</a:t>
            </a:r>
          </a:p>
        </p:txBody>
      </p:sp>
      <p:sp>
        <p:nvSpPr>
          <p:cNvPr id="51208" name="Text Box 19"/>
          <p:cNvSpPr txBox="1">
            <a:spLocks noChangeArrowheads="1"/>
          </p:cNvSpPr>
          <p:nvPr/>
        </p:nvSpPr>
        <p:spPr bwMode="auto">
          <a:xfrm>
            <a:off x="6718709" y="1309251"/>
            <a:ext cx="178970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 dirty="0"/>
              <a:t>ICHS: 53.8 % (N = 1,746)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939215" y="1216075"/>
          <a:ext cx="2025000" cy="34411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5000">
                  <a:extLst>
                    <a:ext uri="{9D8B030D-6E8A-4147-A177-3AD203B41FA5}">
                      <a16:colId xmlns:a16="http://schemas.microsoft.com/office/drawing/2014/main" val="1033297252"/>
                    </a:ext>
                  </a:extLst>
                </a:gridCol>
              </a:tblGrid>
              <a:tr h="191177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ICHS stav po IM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412747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ICHS bez IM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7969976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 dirty="0">
                          <a:effectLst/>
                        </a:rPr>
                        <a:t>Dilatační KMP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617632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 dirty="0">
                          <a:effectLst/>
                        </a:rPr>
                        <a:t>Chlopenní vada mitrální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265494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Chlopenní vada aortální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693404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KMP jiná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45774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Hypertrofická KMP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904861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Chlopenní vada jiná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991259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Stav po kardiochirurgickém výkonu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690966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Myokarditida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403706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ARVD/KMP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1740311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Syndrom dlouhého QT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219172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Brugada syndrom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703899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 dirty="0">
                          <a:effectLst/>
                        </a:rPr>
                        <a:t>Vrozená srdeční vada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395387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Syndrom krátkého QT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891072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Stav po ablaci AV junkce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529429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>
                          <a:effectLst/>
                        </a:rPr>
                        <a:t>Jiné</a:t>
                      </a:r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60180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ctr"/>
                      <a:r>
                        <a:rPr lang="cs-CZ" sz="900" u="none" strike="noStrike" dirty="0">
                          <a:effectLst/>
                        </a:rPr>
                        <a:t>Neznámo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57" marR="4957" marT="4957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204568"/>
                  </a:ext>
                </a:extLst>
              </a:tr>
            </a:tbl>
          </a:graphicData>
        </a:graphic>
      </p:graphicFrame>
      <p:sp>
        <p:nvSpPr>
          <p:cNvPr id="13" name="AutoShape 18">
            <a:extLst>
              <a:ext uri="{FF2B5EF4-FFF2-40B4-BE49-F238E27FC236}">
                <a16:creationId xmlns:a16="http://schemas.microsoft.com/office/drawing/2014/main" id="{00B00BF2-2357-574F-9D1A-8F9E9D987B22}"/>
              </a:ext>
            </a:extLst>
          </p:cNvPr>
          <p:cNvSpPr>
            <a:spLocks/>
          </p:cNvSpPr>
          <p:nvPr/>
        </p:nvSpPr>
        <p:spPr bwMode="auto">
          <a:xfrm rot="10646725">
            <a:off x="6518541" y="1228572"/>
            <a:ext cx="190981" cy="416457"/>
          </a:xfrm>
          <a:prstGeom prst="leftBrace">
            <a:avLst>
              <a:gd name="adj1" fmla="val 136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</p:spTree>
    <p:extLst>
      <p:ext uri="{BB962C8B-B14F-4D97-AF65-F5344CB8AC3E}">
        <p14:creationId xmlns:p14="http://schemas.microsoft.com/office/powerpoint/2010/main" val="1358471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2736709" y="951581"/>
          <a:ext cx="3869531" cy="3771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23963" y="86917"/>
            <a:ext cx="6588919" cy="421481"/>
          </a:xfrm>
        </p:spPr>
        <p:txBody>
          <a:bodyPr/>
          <a:lstStyle/>
          <a:p>
            <a:pPr eaLnBrk="1" hangingPunct="1"/>
            <a:r>
              <a:rPr lang="cs-CZ" altLang="cs-CZ" sz="2000" b="1" dirty="0">
                <a:solidFill>
                  <a:srgbClr val="993300"/>
                </a:solidFill>
              </a:rPr>
              <a:t>Etiologie dle EHRA 2020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572000" y="519113"/>
            <a:ext cx="3429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900" dirty="0">
                <a:solidFill>
                  <a:srgbClr val="FFFFFF"/>
                </a:solidFill>
              </a:rPr>
              <a:t>Národní kardiologický registr KARDIO-ICD </a:t>
            </a:r>
          </a:p>
        </p:txBody>
      </p:sp>
      <p:sp>
        <p:nvSpPr>
          <p:cNvPr id="51206" name="Text Box 8"/>
          <p:cNvSpPr txBox="1">
            <a:spLocks noChangeArrowheads="1"/>
          </p:cNvSpPr>
          <p:nvPr/>
        </p:nvSpPr>
        <p:spPr bwMode="auto">
          <a:xfrm>
            <a:off x="1223963" y="802365"/>
            <a:ext cx="16353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dirty="0"/>
              <a:t>Etiologie / diagnóza</a:t>
            </a:r>
          </a:p>
        </p:txBody>
      </p:sp>
      <p:sp>
        <p:nvSpPr>
          <p:cNvPr id="51207" name="AutoShape 18"/>
          <p:cNvSpPr>
            <a:spLocks/>
          </p:cNvSpPr>
          <p:nvPr/>
        </p:nvSpPr>
        <p:spPr bwMode="auto">
          <a:xfrm rot="10800000">
            <a:off x="6407292" y="1237257"/>
            <a:ext cx="190981" cy="416457"/>
          </a:xfrm>
          <a:prstGeom prst="leftBrace">
            <a:avLst>
              <a:gd name="adj1" fmla="val 1362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51208" name="Text Box 19"/>
          <p:cNvSpPr txBox="1">
            <a:spLocks noChangeArrowheads="1"/>
          </p:cNvSpPr>
          <p:nvPr/>
        </p:nvSpPr>
        <p:spPr bwMode="auto">
          <a:xfrm>
            <a:off x="6555244" y="1341611"/>
            <a:ext cx="184848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 dirty="0"/>
              <a:t>ICHS: 53,6 % (N = 1 661)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939215" y="1216075"/>
          <a:ext cx="2025000" cy="34411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25000">
                  <a:extLst>
                    <a:ext uri="{9D8B030D-6E8A-4147-A177-3AD203B41FA5}">
                      <a16:colId xmlns:a16="http://schemas.microsoft.com/office/drawing/2014/main" val="1033297252"/>
                    </a:ext>
                  </a:extLst>
                </a:gridCol>
              </a:tblGrid>
              <a:tr h="191177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ICHS stav po IM</a:t>
                      </a:r>
                    </a:p>
                  </a:txBody>
                  <a:tcPr marL="5715" marR="5715" marT="57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3412747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ICHS bez IM</a:t>
                      </a:r>
                    </a:p>
                  </a:txBody>
                  <a:tcPr marL="5715" marR="5715" marT="57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7969976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Dilatační KMP</a:t>
                      </a:r>
                    </a:p>
                  </a:txBody>
                  <a:tcPr marL="5715" marR="5715" marT="57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0617632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KMP jiná</a:t>
                      </a:r>
                    </a:p>
                  </a:txBody>
                  <a:tcPr marL="5715" marR="5715" marT="57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1265494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Chlopenní vada mitrální</a:t>
                      </a:r>
                    </a:p>
                  </a:txBody>
                  <a:tcPr marL="5715" marR="5715" marT="57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693404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Chlopenní vada aortální</a:t>
                      </a:r>
                    </a:p>
                  </a:txBody>
                  <a:tcPr marL="5715" marR="5715" marT="57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45774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Hypertrofická KMP</a:t>
                      </a:r>
                    </a:p>
                  </a:txBody>
                  <a:tcPr marL="5715" marR="5715" marT="57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3904861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Stav po kardiochirurgickém výkonu</a:t>
                      </a:r>
                    </a:p>
                  </a:txBody>
                  <a:tcPr marL="5715" marR="5715" marT="57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0991259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Chlopenní vada jiná</a:t>
                      </a:r>
                    </a:p>
                  </a:txBody>
                  <a:tcPr marL="5715" marR="5715" marT="57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690966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Syndrom dlouhého QT</a:t>
                      </a:r>
                    </a:p>
                  </a:txBody>
                  <a:tcPr marL="5715" marR="5715" marT="57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8403706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ARVD/KMP</a:t>
                      </a:r>
                    </a:p>
                  </a:txBody>
                  <a:tcPr marL="5715" marR="5715" marT="57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1740311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Myokarditida</a:t>
                      </a:r>
                    </a:p>
                  </a:txBody>
                  <a:tcPr marL="5715" marR="5715" marT="57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1219172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Brugada syndrom</a:t>
                      </a:r>
                    </a:p>
                  </a:txBody>
                  <a:tcPr marL="5715" marR="5715" marT="57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703899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Vrozená srdeční vada</a:t>
                      </a:r>
                    </a:p>
                  </a:txBody>
                  <a:tcPr marL="5715" marR="5715" marT="57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395387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Syndrom krátkého QT</a:t>
                      </a:r>
                    </a:p>
                  </a:txBody>
                  <a:tcPr marL="5715" marR="5715" marT="57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7891072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Stav po ablaci AV junkce</a:t>
                      </a:r>
                    </a:p>
                  </a:txBody>
                  <a:tcPr marL="5715" marR="5715" marT="57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529429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Jiné</a:t>
                      </a:r>
                    </a:p>
                  </a:txBody>
                  <a:tcPr marL="5715" marR="5715" marT="57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660180"/>
                  </a:ext>
                </a:extLst>
              </a:tr>
              <a:tr h="191177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Neznámo</a:t>
                      </a:r>
                    </a:p>
                  </a:txBody>
                  <a:tcPr marL="5715" marR="5715" marT="571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3204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5569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574778057"/>
              </p:ext>
            </p:extLst>
          </p:nvPr>
        </p:nvGraphicFramePr>
        <p:xfrm>
          <a:off x="2308863" y="1360885"/>
          <a:ext cx="2160922" cy="35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23963" y="86917"/>
            <a:ext cx="7384328" cy="421481"/>
          </a:xfrm>
        </p:spPr>
        <p:txBody>
          <a:bodyPr/>
          <a:lstStyle/>
          <a:p>
            <a:pPr eaLnBrk="1" hangingPunct="1"/>
            <a:r>
              <a:rPr lang="cs-CZ" altLang="cs-CZ" sz="1600" b="1" dirty="0">
                <a:solidFill>
                  <a:srgbClr val="993300"/>
                </a:solidFill>
              </a:rPr>
              <a:t>Přidružená onemocnění a funkce levé komory dle typu implantace 2019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4572000" y="519113"/>
            <a:ext cx="3429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900">
                <a:solidFill>
                  <a:srgbClr val="FFFFFF"/>
                </a:solidFill>
              </a:rPr>
              <a:t>Národní kardiologický registr KARDIO-ICD </a:t>
            </a:r>
          </a:p>
        </p:txBody>
      </p:sp>
      <p:graphicFrame>
        <p:nvGraphicFramePr>
          <p:cNvPr id="103456" name="Group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473125"/>
              </p:ext>
            </p:extLst>
          </p:nvPr>
        </p:nvGraphicFramePr>
        <p:xfrm>
          <a:off x="1321082" y="1569808"/>
          <a:ext cx="1080000" cy="3113485"/>
        </p:xfrm>
        <a:graphic>
          <a:graphicData uri="http://schemas.openxmlformats.org/drawingml/2006/table">
            <a:tbl>
              <a:tblPr/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963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DM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44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Chronická renální insuficience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63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CHOPN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44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Stav po CMP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63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Chronická </a:t>
                      </a:r>
                      <a:r>
                        <a:rPr kumimoji="0" lang="cs-CZ" sz="9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hepatopatie</a:t>
                      </a:r>
                      <a:endParaRPr kumimoji="0" lang="cs-CZ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44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Onkologické onemocnění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63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Jiné přidružené onemocnění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63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Bez onemocnění</a:t>
                      </a:r>
                      <a:endParaRPr kumimoji="0" lang="cs-CZ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7054" name="Text Box 8"/>
          <p:cNvSpPr txBox="1">
            <a:spLocks noChangeArrowheads="1"/>
          </p:cNvSpPr>
          <p:nvPr/>
        </p:nvSpPr>
        <p:spPr bwMode="auto">
          <a:xfrm>
            <a:off x="1328737" y="751285"/>
            <a:ext cx="214674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 dirty="0">
                <a:solidFill>
                  <a:srgbClr val="000000"/>
                </a:solidFill>
              </a:rPr>
              <a:t>Přidružená onemocnění</a:t>
            </a:r>
          </a:p>
        </p:txBody>
      </p:sp>
      <p:sp>
        <p:nvSpPr>
          <p:cNvPr id="87055" name="Text Box 8"/>
          <p:cNvSpPr txBox="1">
            <a:spLocks noChangeArrowheads="1"/>
          </p:cNvSpPr>
          <p:nvPr/>
        </p:nvSpPr>
        <p:spPr bwMode="auto">
          <a:xfrm>
            <a:off x="5006579" y="751285"/>
            <a:ext cx="16273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 dirty="0" err="1">
                <a:solidFill>
                  <a:srgbClr val="000000"/>
                </a:solidFill>
              </a:rPr>
              <a:t>Ejekční</a:t>
            </a:r>
            <a:r>
              <a:rPr lang="cs-CZ" altLang="cs-CZ" sz="1350" dirty="0">
                <a:solidFill>
                  <a:srgbClr val="000000"/>
                </a:solidFill>
              </a:rPr>
              <a:t> frakce LK</a:t>
            </a:r>
          </a:p>
        </p:txBody>
      </p:sp>
      <p:graphicFrame>
        <p:nvGraphicFramePr>
          <p:cNvPr id="2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639858"/>
              </p:ext>
            </p:extLst>
          </p:nvPr>
        </p:nvGraphicFramePr>
        <p:xfrm>
          <a:off x="4719638" y="1506141"/>
          <a:ext cx="3124200" cy="249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7057" name="Text Box 34"/>
          <p:cNvSpPr txBox="1">
            <a:spLocks noChangeArrowheads="1"/>
          </p:cNvSpPr>
          <p:nvPr/>
        </p:nvSpPr>
        <p:spPr bwMode="auto">
          <a:xfrm>
            <a:off x="6111479" y="3929063"/>
            <a:ext cx="134064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 dirty="0">
                <a:solidFill>
                  <a:srgbClr val="000000"/>
                </a:solidFill>
              </a:rPr>
              <a:t>EF LK (%)</a:t>
            </a:r>
          </a:p>
        </p:txBody>
      </p:sp>
      <p:sp>
        <p:nvSpPr>
          <p:cNvPr id="87058" name="Text Box 35"/>
          <p:cNvSpPr txBox="1">
            <a:spLocks noChangeArrowheads="1"/>
          </p:cNvSpPr>
          <p:nvPr/>
        </p:nvSpPr>
        <p:spPr bwMode="auto">
          <a:xfrm>
            <a:off x="2671763" y="1090613"/>
            <a:ext cx="134421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>
                <a:solidFill>
                  <a:srgbClr val="000000"/>
                </a:solidFill>
              </a:rPr>
              <a:t>Podíl pacientů (%)</a:t>
            </a:r>
          </a:p>
        </p:txBody>
      </p:sp>
      <p:sp>
        <p:nvSpPr>
          <p:cNvPr id="87059" name="Rectangle 10"/>
          <p:cNvSpPr>
            <a:spLocks noChangeArrowheads="1"/>
          </p:cNvSpPr>
          <p:nvPr/>
        </p:nvSpPr>
        <p:spPr bwMode="auto">
          <a:xfrm>
            <a:off x="6191250" y="1714500"/>
            <a:ext cx="161925" cy="1619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>
              <a:solidFill>
                <a:srgbClr val="000000"/>
              </a:solidFill>
            </a:endParaRPr>
          </a:p>
        </p:txBody>
      </p:sp>
      <p:sp>
        <p:nvSpPr>
          <p:cNvPr id="87060" name="Text Box 12"/>
          <p:cNvSpPr txBox="1">
            <a:spLocks noChangeArrowheads="1"/>
          </p:cNvSpPr>
          <p:nvPr/>
        </p:nvSpPr>
        <p:spPr bwMode="auto">
          <a:xfrm>
            <a:off x="6342460" y="1627520"/>
            <a:ext cx="13644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0" dirty="0" err="1">
                <a:solidFill>
                  <a:srgbClr val="000000"/>
                </a:solidFill>
              </a:rPr>
              <a:t>Primoimplantace</a:t>
            </a:r>
            <a:r>
              <a:rPr lang="cs-CZ" altLang="cs-CZ" sz="900" b="0" dirty="0">
                <a:solidFill>
                  <a:srgbClr val="000000"/>
                </a:solidFill>
              </a:rPr>
              <a:t> 2019 </a:t>
            </a:r>
            <a:br>
              <a:rPr lang="cs-CZ" altLang="cs-CZ" sz="900" b="0" dirty="0">
                <a:solidFill>
                  <a:srgbClr val="000000"/>
                </a:solidFill>
              </a:rPr>
            </a:br>
            <a:r>
              <a:rPr lang="cs-CZ" altLang="cs-CZ" sz="900" b="0" dirty="0"/>
              <a:t>(N = 3,246)</a:t>
            </a:r>
          </a:p>
        </p:txBody>
      </p:sp>
      <p:sp>
        <p:nvSpPr>
          <p:cNvPr id="87061" name="Rectangle 10"/>
          <p:cNvSpPr>
            <a:spLocks noChangeArrowheads="1"/>
          </p:cNvSpPr>
          <p:nvPr/>
        </p:nvSpPr>
        <p:spPr bwMode="auto">
          <a:xfrm>
            <a:off x="6191250" y="2009150"/>
            <a:ext cx="161925" cy="161925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>
              <a:solidFill>
                <a:srgbClr val="000000"/>
              </a:solidFill>
            </a:endParaRPr>
          </a:p>
        </p:txBody>
      </p:sp>
      <p:sp>
        <p:nvSpPr>
          <p:cNvPr id="87062" name="Text Box 12"/>
          <p:cNvSpPr txBox="1">
            <a:spLocks noChangeArrowheads="1"/>
          </p:cNvSpPr>
          <p:nvPr/>
        </p:nvSpPr>
        <p:spPr bwMode="auto">
          <a:xfrm>
            <a:off x="6342460" y="1929503"/>
            <a:ext cx="121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0" dirty="0">
                <a:solidFill>
                  <a:srgbClr val="000000"/>
                </a:solidFill>
              </a:rPr>
              <a:t>Re-implantace 2019</a:t>
            </a:r>
            <a:br>
              <a:rPr lang="cs-CZ" altLang="cs-CZ" sz="900" b="0" dirty="0">
                <a:solidFill>
                  <a:srgbClr val="000000"/>
                </a:solidFill>
              </a:rPr>
            </a:br>
            <a:r>
              <a:rPr lang="cs-CZ" altLang="cs-CZ" sz="900" b="0" dirty="0">
                <a:solidFill>
                  <a:srgbClr val="000000"/>
                </a:solidFill>
              </a:rPr>
              <a:t> </a:t>
            </a:r>
            <a:r>
              <a:rPr lang="cs-CZ" altLang="cs-CZ" sz="900" b="0" dirty="0"/>
              <a:t>(N = 963)</a:t>
            </a:r>
          </a:p>
        </p:txBody>
      </p:sp>
      <p:sp>
        <p:nvSpPr>
          <p:cNvPr id="87063" name="Text Box 35"/>
          <p:cNvSpPr txBox="1">
            <a:spLocks noChangeArrowheads="1"/>
          </p:cNvSpPr>
          <p:nvPr/>
        </p:nvSpPr>
        <p:spPr bwMode="auto">
          <a:xfrm rot="-5400000">
            <a:off x="3963591" y="2378348"/>
            <a:ext cx="134421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>
                <a:solidFill>
                  <a:srgbClr val="000000"/>
                </a:solidFill>
              </a:rPr>
              <a:t>Podíl pacientů (%)</a:t>
            </a:r>
          </a:p>
        </p:txBody>
      </p:sp>
      <p:sp>
        <p:nvSpPr>
          <p:cNvPr id="87064" name="Rectangle 10"/>
          <p:cNvSpPr>
            <a:spLocks noChangeArrowheads="1"/>
          </p:cNvSpPr>
          <p:nvPr/>
        </p:nvSpPr>
        <p:spPr bwMode="auto">
          <a:xfrm>
            <a:off x="3098006" y="2928938"/>
            <a:ext cx="161925" cy="161925"/>
          </a:xfrm>
          <a:prstGeom prst="rect">
            <a:avLst/>
          </a:prstGeom>
          <a:solidFill>
            <a:srgbClr val="FFD7A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900">
              <a:solidFill>
                <a:srgbClr val="000000"/>
              </a:solidFill>
            </a:endParaRPr>
          </a:p>
        </p:txBody>
      </p:sp>
      <p:sp>
        <p:nvSpPr>
          <p:cNvPr id="87065" name="Text Box 12"/>
          <p:cNvSpPr txBox="1">
            <a:spLocks noChangeArrowheads="1"/>
          </p:cNvSpPr>
          <p:nvPr/>
        </p:nvSpPr>
        <p:spPr bwMode="auto">
          <a:xfrm>
            <a:off x="3243263" y="2857188"/>
            <a:ext cx="1279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b="0" dirty="0" err="1">
                <a:solidFill>
                  <a:srgbClr val="000000"/>
                </a:solidFill>
              </a:rPr>
              <a:t>Primoimplantace</a:t>
            </a:r>
            <a:r>
              <a:rPr lang="cs-CZ" altLang="cs-CZ" sz="800" b="0" dirty="0">
                <a:solidFill>
                  <a:srgbClr val="000000"/>
                </a:solidFill>
              </a:rPr>
              <a:t> 2019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b="0" dirty="0"/>
              <a:t>(N = 3,246)</a:t>
            </a:r>
          </a:p>
        </p:txBody>
      </p:sp>
      <p:sp>
        <p:nvSpPr>
          <p:cNvPr id="87066" name="Rectangle 10"/>
          <p:cNvSpPr>
            <a:spLocks noChangeArrowheads="1"/>
          </p:cNvSpPr>
          <p:nvPr/>
        </p:nvSpPr>
        <p:spPr bwMode="auto">
          <a:xfrm>
            <a:off x="3098006" y="3236119"/>
            <a:ext cx="161925" cy="161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900">
              <a:solidFill>
                <a:srgbClr val="000000"/>
              </a:solidFill>
            </a:endParaRPr>
          </a:p>
        </p:txBody>
      </p:sp>
      <p:sp>
        <p:nvSpPr>
          <p:cNvPr id="87067" name="Text Box 12"/>
          <p:cNvSpPr txBox="1">
            <a:spLocks noChangeArrowheads="1"/>
          </p:cNvSpPr>
          <p:nvPr/>
        </p:nvSpPr>
        <p:spPr bwMode="auto">
          <a:xfrm>
            <a:off x="3243263" y="3161988"/>
            <a:ext cx="11168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b="0" dirty="0">
                <a:solidFill>
                  <a:srgbClr val="000000"/>
                </a:solidFill>
              </a:rPr>
              <a:t>Re-implantace 2019 </a:t>
            </a:r>
            <a:r>
              <a:rPr lang="cs-CZ" altLang="cs-CZ" sz="800" b="0" dirty="0"/>
              <a:t>(N = 1,097)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9341472"/>
              </p:ext>
            </p:extLst>
          </p:nvPr>
        </p:nvGraphicFramePr>
        <p:xfrm>
          <a:off x="2308863" y="1360885"/>
          <a:ext cx="2160922" cy="35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23962" y="86917"/>
            <a:ext cx="7569055" cy="421481"/>
          </a:xfrm>
        </p:spPr>
        <p:txBody>
          <a:bodyPr/>
          <a:lstStyle/>
          <a:p>
            <a:pPr eaLnBrk="1" hangingPunct="1"/>
            <a:r>
              <a:rPr lang="cs-CZ" altLang="cs-CZ" sz="1600" b="1" dirty="0">
                <a:solidFill>
                  <a:srgbClr val="993300"/>
                </a:solidFill>
              </a:rPr>
              <a:t>Přidružená onemocnění a funkce levé komory dle typu implantace 2020</a:t>
            </a: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4572000" y="519113"/>
            <a:ext cx="3429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900">
                <a:solidFill>
                  <a:srgbClr val="FFFFFF"/>
                </a:solidFill>
              </a:rPr>
              <a:t>Národní kardiologický registr KARDIO-ICD </a:t>
            </a:r>
          </a:p>
        </p:txBody>
      </p:sp>
      <p:graphicFrame>
        <p:nvGraphicFramePr>
          <p:cNvPr id="103456" name="Group 32"/>
          <p:cNvGraphicFramePr>
            <a:graphicFrameLocks noGrp="1"/>
          </p:cNvGraphicFramePr>
          <p:nvPr/>
        </p:nvGraphicFramePr>
        <p:xfrm>
          <a:off x="1321082" y="1569808"/>
          <a:ext cx="1080000" cy="3113485"/>
        </p:xfrm>
        <a:graphic>
          <a:graphicData uri="http://schemas.openxmlformats.org/drawingml/2006/table">
            <a:tbl>
              <a:tblPr/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963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DM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44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Chronická renální insuficience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63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CHOPN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44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Stav po CMP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63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Onkologické onemocnění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445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9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Chronická </a:t>
                      </a:r>
                      <a:r>
                        <a:rPr kumimoji="0" lang="cs-CZ" sz="9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hepatopatie</a:t>
                      </a:r>
                      <a:endParaRPr kumimoji="0" lang="cs-CZ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963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Jiné přidružené onemocnění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630">
                <a:tc>
                  <a:txBody>
                    <a:bodyPr/>
                    <a:lstStyle/>
                    <a:p>
                      <a:pPr marL="0" marR="0" lvl="0" indent="0" algn="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Bez onemocnění</a:t>
                      </a:r>
                      <a:endParaRPr kumimoji="0" lang="cs-CZ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7054" name="Text Box 8"/>
          <p:cNvSpPr txBox="1">
            <a:spLocks noChangeArrowheads="1"/>
          </p:cNvSpPr>
          <p:nvPr/>
        </p:nvSpPr>
        <p:spPr bwMode="auto">
          <a:xfrm>
            <a:off x="1328737" y="751285"/>
            <a:ext cx="214674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 dirty="0">
                <a:solidFill>
                  <a:srgbClr val="000000"/>
                </a:solidFill>
              </a:rPr>
              <a:t>Přidružená onemocnění</a:t>
            </a:r>
          </a:p>
        </p:txBody>
      </p:sp>
      <p:sp>
        <p:nvSpPr>
          <p:cNvPr id="87055" name="Text Box 8"/>
          <p:cNvSpPr txBox="1">
            <a:spLocks noChangeArrowheads="1"/>
          </p:cNvSpPr>
          <p:nvPr/>
        </p:nvSpPr>
        <p:spPr bwMode="auto">
          <a:xfrm>
            <a:off x="5006579" y="751285"/>
            <a:ext cx="162736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 dirty="0" err="1">
                <a:solidFill>
                  <a:srgbClr val="000000"/>
                </a:solidFill>
              </a:rPr>
              <a:t>Ejekční</a:t>
            </a:r>
            <a:r>
              <a:rPr lang="cs-CZ" altLang="cs-CZ" sz="1350" dirty="0">
                <a:solidFill>
                  <a:srgbClr val="000000"/>
                </a:solidFill>
              </a:rPr>
              <a:t> frakce LK</a:t>
            </a:r>
          </a:p>
        </p:txBody>
      </p:sp>
      <p:graphicFrame>
        <p:nvGraphicFramePr>
          <p:cNvPr id="2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3791707"/>
              </p:ext>
            </p:extLst>
          </p:nvPr>
        </p:nvGraphicFramePr>
        <p:xfrm>
          <a:off x="4719638" y="1506141"/>
          <a:ext cx="3124200" cy="249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7057" name="Text Box 34"/>
          <p:cNvSpPr txBox="1">
            <a:spLocks noChangeArrowheads="1"/>
          </p:cNvSpPr>
          <p:nvPr/>
        </p:nvSpPr>
        <p:spPr bwMode="auto">
          <a:xfrm>
            <a:off x="6111479" y="3929063"/>
            <a:ext cx="134064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>
                <a:solidFill>
                  <a:srgbClr val="000000"/>
                </a:solidFill>
              </a:rPr>
              <a:t>EF LK (%)</a:t>
            </a:r>
          </a:p>
        </p:txBody>
      </p:sp>
      <p:sp>
        <p:nvSpPr>
          <p:cNvPr id="87058" name="Text Box 35"/>
          <p:cNvSpPr txBox="1">
            <a:spLocks noChangeArrowheads="1"/>
          </p:cNvSpPr>
          <p:nvPr/>
        </p:nvSpPr>
        <p:spPr bwMode="auto">
          <a:xfrm>
            <a:off x="2671763" y="1090613"/>
            <a:ext cx="134421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>
                <a:solidFill>
                  <a:srgbClr val="000000"/>
                </a:solidFill>
              </a:rPr>
              <a:t>Podíl pacientů (%)</a:t>
            </a:r>
          </a:p>
        </p:txBody>
      </p:sp>
      <p:sp>
        <p:nvSpPr>
          <p:cNvPr id="87059" name="Rectangle 10"/>
          <p:cNvSpPr>
            <a:spLocks noChangeArrowheads="1"/>
          </p:cNvSpPr>
          <p:nvPr/>
        </p:nvSpPr>
        <p:spPr bwMode="auto">
          <a:xfrm>
            <a:off x="6191250" y="1714500"/>
            <a:ext cx="161925" cy="161925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>
              <a:solidFill>
                <a:srgbClr val="000000"/>
              </a:solidFill>
            </a:endParaRPr>
          </a:p>
        </p:txBody>
      </p:sp>
      <p:sp>
        <p:nvSpPr>
          <p:cNvPr id="87060" name="Text Box 12"/>
          <p:cNvSpPr txBox="1">
            <a:spLocks noChangeArrowheads="1"/>
          </p:cNvSpPr>
          <p:nvPr/>
        </p:nvSpPr>
        <p:spPr bwMode="auto">
          <a:xfrm>
            <a:off x="6342460" y="1627520"/>
            <a:ext cx="13644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0" dirty="0" err="1">
                <a:solidFill>
                  <a:srgbClr val="000000"/>
                </a:solidFill>
              </a:rPr>
              <a:t>Primoimplantace</a:t>
            </a:r>
            <a:r>
              <a:rPr lang="cs-CZ" altLang="cs-CZ" sz="900" b="0" dirty="0">
                <a:solidFill>
                  <a:srgbClr val="000000"/>
                </a:solidFill>
              </a:rPr>
              <a:t> 2020 </a:t>
            </a:r>
            <a:br>
              <a:rPr lang="cs-CZ" altLang="cs-CZ" sz="900" b="0" dirty="0">
                <a:solidFill>
                  <a:srgbClr val="000000"/>
                </a:solidFill>
              </a:rPr>
            </a:br>
            <a:r>
              <a:rPr lang="cs-CZ" altLang="cs-CZ" sz="900" b="0" dirty="0"/>
              <a:t>(N = 3 099)</a:t>
            </a:r>
          </a:p>
        </p:txBody>
      </p:sp>
      <p:sp>
        <p:nvSpPr>
          <p:cNvPr id="87061" name="Rectangle 10"/>
          <p:cNvSpPr>
            <a:spLocks noChangeArrowheads="1"/>
          </p:cNvSpPr>
          <p:nvPr/>
        </p:nvSpPr>
        <p:spPr bwMode="auto">
          <a:xfrm>
            <a:off x="6191250" y="2009150"/>
            <a:ext cx="161925" cy="161925"/>
          </a:xfrm>
          <a:prstGeom prst="rect">
            <a:avLst/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>
              <a:solidFill>
                <a:srgbClr val="000000"/>
              </a:solidFill>
            </a:endParaRPr>
          </a:p>
        </p:txBody>
      </p:sp>
      <p:sp>
        <p:nvSpPr>
          <p:cNvPr id="87062" name="Text Box 12"/>
          <p:cNvSpPr txBox="1">
            <a:spLocks noChangeArrowheads="1"/>
          </p:cNvSpPr>
          <p:nvPr/>
        </p:nvSpPr>
        <p:spPr bwMode="auto">
          <a:xfrm>
            <a:off x="6342460" y="1929503"/>
            <a:ext cx="1217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0" dirty="0">
                <a:solidFill>
                  <a:srgbClr val="000000"/>
                </a:solidFill>
              </a:rPr>
              <a:t>Re-implantace 2020</a:t>
            </a:r>
            <a:br>
              <a:rPr lang="cs-CZ" altLang="cs-CZ" sz="900" b="0" dirty="0">
                <a:solidFill>
                  <a:srgbClr val="000000"/>
                </a:solidFill>
              </a:rPr>
            </a:br>
            <a:r>
              <a:rPr lang="cs-CZ" altLang="cs-CZ" sz="900" b="0" dirty="0">
                <a:solidFill>
                  <a:srgbClr val="000000"/>
                </a:solidFill>
              </a:rPr>
              <a:t> </a:t>
            </a:r>
            <a:r>
              <a:rPr lang="cs-CZ" altLang="cs-CZ" sz="900" b="0" dirty="0"/>
              <a:t>(N = 1 015)</a:t>
            </a:r>
          </a:p>
        </p:txBody>
      </p:sp>
      <p:sp>
        <p:nvSpPr>
          <p:cNvPr id="87063" name="Text Box 35"/>
          <p:cNvSpPr txBox="1">
            <a:spLocks noChangeArrowheads="1"/>
          </p:cNvSpPr>
          <p:nvPr/>
        </p:nvSpPr>
        <p:spPr bwMode="auto">
          <a:xfrm rot="-5400000">
            <a:off x="3963591" y="2378348"/>
            <a:ext cx="134421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900">
                <a:solidFill>
                  <a:srgbClr val="000000"/>
                </a:solidFill>
              </a:rPr>
              <a:t>Podíl pacientů (%)</a:t>
            </a:r>
          </a:p>
        </p:txBody>
      </p:sp>
      <p:sp>
        <p:nvSpPr>
          <p:cNvPr id="87064" name="Rectangle 10"/>
          <p:cNvSpPr>
            <a:spLocks noChangeArrowheads="1"/>
          </p:cNvSpPr>
          <p:nvPr/>
        </p:nvSpPr>
        <p:spPr bwMode="auto">
          <a:xfrm>
            <a:off x="3098006" y="2928938"/>
            <a:ext cx="161925" cy="161925"/>
          </a:xfrm>
          <a:prstGeom prst="rect">
            <a:avLst/>
          </a:prstGeom>
          <a:solidFill>
            <a:srgbClr val="FFD7A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900">
              <a:solidFill>
                <a:srgbClr val="000000"/>
              </a:solidFill>
            </a:endParaRPr>
          </a:p>
        </p:txBody>
      </p:sp>
      <p:sp>
        <p:nvSpPr>
          <p:cNvPr id="87065" name="Text Box 12"/>
          <p:cNvSpPr txBox="1">
            <a:spLocks noChangeArrowheads="1"/>
          </p:cNvSpPr>
          <p:nvPr/>
        </p:nvSpPr>
        <p:spPr bwMode="auto">
          <a:xfrm>
            <a:off x="3243263" y="2857188"/>
            <a:ext cx="127992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b="0" dirty="0" err="1">
                <a:solidFill>
                  <a:srgbClr val="000000"/>
                </a:solidFill>
              </a:rPr>
              <a:t>Primoimplantace</a:t>
            </a:r>
            <a:r>
              <a:rPr lang="cs-CZ" altLang="cs-CZ" sz="800" b="0" dirty="0">
                <a:solidFill>
                  <a:srgbClr val="000000"/>
                </a:solidFill>
              </a:rPr>
              <a:t> 2020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b="0" dirty="0"/>
              <a:t>(N = 3 099)</a:t>
            </a:r>
          </a:p>
        </p:txBody>
      </p:sp>
      <p:sp>
        <p:nvSpPr>
          <p:cNvPr id="87066" name="Rectangle 10"/>
          <p:cNvSpPr>
            <a:spLocks noChangeArrowheads="1"/>
          </p:cNvSpPr>
          <p:nvPr/>
        </p:nvSpPr>
        <p:spPr bwMode="auto">
          <a:xfrm>
            <a:off x="3098006" y="3236119"/>
            <a:ext cx="161925" cy="1619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900">
              <a:solidFill>
                <a:srgbClr val="000000"/>
              </a:solidFill>
            </a:endParaRPr>
          </a:p>
        </p:txBody>
      </p:sp>
      <p:sp>
        <p:nvSpPr>
          <p:cNvPr id="87067" name="Text Box 12"/>
          <p:cNvSpPr txBox="1">
            <a:spLocks noChangeArrowheads="1"/>
          </p:cNvSpPr>
          <p:nvPr/>
        </p:nvSpPr>
        <p:spPr bwMode="auto">
          <a:xfrm>
            <a:off x="3243263" y="3161988"/>
            <a:ext cx="111680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00" b="0" dirty="0">
                <a:solidFill>
                  <a:srgbClr val="000000"/>
                </a:solidFill>
              </a:rPr>
              <a:t>Re-implantace 2020 </a:t>
            </a:r>
            <a:r>
              <a:rPr lang="cs-CZ" altLang="cs-CZ" sz="800" b="0" dirty="0"/>
              <a:t>(N = 1 015)</a:t>
            </a:r>
          </a:p>
        </p:txBody>
      </p:sp>
    </p:spTree>
    <p:extLst>
      <p:ext uri="{BB962C8B-B14F-4D97-AF65-F5344CB8AC3E}">
        <p14:creationId xmlns:p14="http://schemas.microsoft.com/office/powerpoint/2010/main" val="3161574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95813"/>
              </p:ext>
            </p:extLst>
          </p:nvPr>
        </p:nvGraphicFramePr>
        <p:xfrm>
          <a:off x="2999036" y="771380"/>
          <a:ext cx="3869531" cy="411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877288"/>
              </p:ext>
            </p:extLst>
          </p:nvPr>
        </p:nvGraphicFramePr>
        <p:xfrm>
          <a:off x="943276" y="1098550"/>
          <a:ext cx="6129577" cy="3708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4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7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76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3620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1" u="none" strike="noStrike" dirty="0">
                          <a:effectLst/>
                          <a:latin typeface="+mj-lt"/>
                        </a:rPr>
                        <a:t>Celkem 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3,239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Olomouc - I. interní klinika - kardiologická</a:t>
                      </a: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439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Karlovy Vary nemocnice -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FNKV Praha –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III.interní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kardiologická klinika</a:t>
                      </a: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Na Homolce - Kardiologické odd.</a:t>
                      </a: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354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FNUSA Brno - Kardiologická klinika</a:t>
                      </a: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209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Motol - Kardiologické oddělení</a:t>
                      </a: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Vysočina CZ, a.s.</a:t>
                      </a: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109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Třinec - Podlesí -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233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České Budějovice -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IKEM Praha - Kardiologická klinika</a:t>
                      </a: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231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Ostrava - Kardiovaskulární odd.</a:t>
                      </a: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190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ÚVN - Kardiologické odd.</a:t>
                      </a: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VFN Praha - II.IK - Kardiologická klinika</a:t>
                      </a: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Brno - Kardiologická klinika</a:t>
                      </a: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FNHK - 1. IK</a:t>
                      </a: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Zlín - Interní klinika</a:t>
                      </a: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Liberec -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Kardiologické centrum AGEL a.s.</a:t>
                      </a: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ÚnL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Kardiologické odd.</a:t>
                      </a: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178775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Plzeň - Kardiologické odd.</a:t>
                      </a:r>
                    </a:p>
                  </a:txBody>
                  <a:tcPr marL="7144" marR="7144" marT="7144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189972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Motol - Dětské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44" marR="7144" marT="7144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875173"/>
                  </a:ext>
                </a:extLst>
              </a:tr>
            </a:tbl>
          </a:graphicData>
        </a:graphic>
      </p:graphicFrame>
      <p:sp>
        <p:nvSpPr>
          <p:cNvPr id="48166" name="Text Box 148"/>
          <p:cNvSpPr txBox="1">
            <a:spLocks noChangeArrowheads="1"/>
          </p:cNvSpPr>
          <p:nvPr/>
        </p:nvSpPr>
        <p:spPr bwMode="auto">
          <a:xfrm>
            <a:off x="6707335" y="793529"/>
            <a:ext cx="40362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050" dirty="0"/>
              <a:t>N</a:t>
            </a:r>
            <a:endParaRPr lang="en-US" altLang="cs-CZ" sz="1050" dirty="0"/>
          </a:p>
        </p:txBody>
      </p:sp>
      <p:sp>
        <p:nvSpPr>
          <p:cNvPr id="48167" name="Rectangle 10"/>
          <p:cNvSpPr>
            <a:spLocks noChangeArrowheads="1"/>
          </p:cNvSpPr>
          <p:nvPr/>
        </p:nvSpPr>
        <p:spPr bwMode="auto">
          <a:xfrm>
            <a:off x="6998773" y="2047245"/>
            <a:ext cx="216694" cy="216694"/>
          </a:xfrm>
          <a:prstGeom prst="rect">
            <a:avLst/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48168" name="Rectangle 11"/>
          <p:cNvSpPr>
            <a:spLocks noChangeArrowheads="1"/>
          </p:cNvSpPr>
          <p:nvPr/>
        </p:nvSpPr>
        <p:spPr bwMode="auto">
          <a:xfrm>
            <a:off x="7002471" y="2756561"/>
            <a:ext cx="216694" cy="21669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48169" name="Text Box 12"/>
          <p:cNvSpPr txBox="1">
            <a:spLocks noChangeArrowheads="1"/>
          </p:cNvSpPr>
          <p:nvPr/>
        </p:nvSpPr>
        <p:spPr bwMode="auto">
          <a:xfrm>
            <a:off x="7215467" y="2004724"/>
            <a:ext cx="11141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0" dirty="0"/>
              <a:t>Primárně profylaktická</a:t>
            </a:r>
            <a:r>
              <a:rPr lang="cs-CZ" altLang="cs-CZ" sz="900" dirty="0"/>
              <a:t> </a:t>
            </a:r>
            <a:endParaRPr lang="cs-CZ" altLang="cs-CZ" sz="900" b="0" dirty="0"/>
          </a:p>
        </p:txBody>
      </p:sp>
      <p:sp>
        <p:nvSpPr>
          <p:cNvPr id="48170" name="Text Box 13"/>
          <p:cNvSpPr txBox="1">
            <a:spLocks noChangeArrowheads="1"/>
          </p:cNvSpPr>
          <p:nvPr/>
        </p:nvSpPr>
        <p:spPr bwMode="auto">
          <a:xfrm>
            <a:off x="7233452" y="2694616"/>
            <a:ext cx="9672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0" dirty="0"/>
              <a:t>Sekundárně profylaktická </a:t>
            </a:r>
          </a:p>
        </p:txBody>
      </p:sp>
      <p:sp>
        <p:nvSpPr>
          <p:cNvPr id="48173" name="Rectangle 5"/>
          <p:cNvSpPr>
            <a:spLocks noChangeArrowheads="1"/>
          </p:cNvSpPr>
          <p:nvPr/>
        </p:nvSpPr>
        <p:spPr bwMode="auto">
          <a:xfrm>
            <a:off x="1223963" y="-4762"/>
            <a:ext cx="5979319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993300"/>
                </a:solidFill>
              </a:rPr>
              <a:t>Indikace </a:t>
            </a:r>
            <a:r>
              <a:rPr lang="cs-CZ" altLang="cs-CZ" sz="2000" dirty="0" err="1">
                <a:solidFill>
                  <a:srgbClr val="993300"/>
                </a:solidFill>
              </a:rPr>
              <a:t>primoimplantace</a:t>
            </a:r>
            <a:r>
              <a:rPr lang="cs-CZ" altLang="cs-CZ" sz="2000" dirty="0">
                <a:solidFill>
                  <a:srgbClr val="993300"/>
                </a:solidFill>
              </a:rPr>
              <a:t> 2019</a:t>
            </a:r>
            <a:endParaRPr lang="en-US" altLang="cs-CZ" sz="2000" dirty="0">
              <a:solidFill>
                <a:srgbClr val="993300"/>
              </a:solidFill>
            </a:endParaRPr>
          </a:p>
        </p:txBody>
      </p:sp>
      <p:sp>
        <p:nvSpPr>
          <p:cNvPr id="48175" name="TextBox 15"/>
          <p:cNvSpPr txBox="1">
            <a:spLocks noChangeArrowheads="1"/>
          </p:cNvSpPr>
          <p:nvPr/>
        </p:nvSpPr>
        <p:spPr bwMode="auto">
          <a:xfrm>
            <a:off x="7015163" y="1104900"/>
            <a:ext cx="883444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25" i="1"/>
              <a:t>Seřazeno dle primární profylaxe</a:t>
            </a:r>
          </a:p>
        </p:txBody>
      </p:sp>
      <p:sp>
        <p:nvSpPr>
          <p:cNvPr id="48176" name="Text Box 404"/>
          <p:cNvSpPr txBox="1">
            <a:spLocks noChangeArrowheads="1"/>
          </p:cNvSpPr>
          <p:nvPr/>
        </p:nvSpPr>
        <p:spPr bwMode="auto">
          <a:xfrm>
            <a:off x="3344355" y="681540"/>
            <a:ext cx="281463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50" dirty="0"/>
              <a:t>Podíl výkonů</a:t>
            </a:r>
            <a:endParaRPr lang="en-US" altLang="cs-CZ" sz="1050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572000" y="519113"/>
            <a:ext cx="3429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900" dirty="0">
                <a:solidFill>
                  <a:srgbClr val="FFFFFF"/>
                </a:solidFill>
              </a:rPr>
              <a:t>Národní kardiologický registr KARDIO-ICD </a:t>
            </a:r>
          </a:p>
        </p:txBody>
      </p:sp>
    </p:spTree>
    <p:extLst>
      <p:ext uri="{BB962C8B-B14F-4D97-AF65-F5344CB8AC3E}">
        <p14:creationId xmlns:p14="http://schemas.microsoft.com/office/powerpoint/2010/main" val="344914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794369" y="65804"/>
            <a:ext cx="5894615" cy="421481"/>
          </a:xfrm>
        </p:spPr>
        <p:txBody>
          <a:bodyPr/>
          <a:lstStyle/>
          <a:p>
            <a:r>
              <a:rPr lang="cs-CZ" altLang="cs-CZ" sz="1800" b="1" dirty="0">
                <a:solidFill>
                  <a:srgbClr val="993300"/>
                </a:solidFill>
              </a:rPr>
              <a:t>Počet ICD center in ČR (n=21)</a:t>
            </a:r>
            <a:endParaRPr lang="en-US" altLang="cs-CZ" sz="1800" b="1" dirty="0">
              <a:solidFill>
                <a:srgbClr val="993300"/>
              </a:solidFill>
            </a:endParaRPr>
          </a:p>
        </p:txBody>
      </p:sp>
      <p:graphicFrame>
        <p:nvGraphicFramePr>
          <p:cNvPr id="82044" name="Group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660864"/>
              </p:ext>
            </p:extLst>
          </p:nvPr>
        </p:nvGraphicFramePr>
        <p:xfrm>
          <a:off x="803251" y="1170902"/>
          <a:ext cx="2596309" cy="3218963"/>
        </p:xfrm>
        <a:graphic>
          <a:graphicData uri="http://schemas.openxmlformats.org/drawingml/2006/table">
            <a:tbl>
              <a:tblPr/>
              <a:tblGrid>
                <a:gridCol w="2596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4570"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Na Homolce - Kardiologické odd.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1997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Olomouc - I. interní klinika - kardiologická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997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IKEM Praha - Kardiologická klinika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1997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Třinec - Podlesí -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1997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České Budějovice –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1997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FNUSA Brno - Kardiologická klinika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1997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Brno - Kardiologická klinika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997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Ostrava - Kardiovaskulární odd.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1997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Plzeň - Kardiologické odd.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6450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FNHK - 1. IK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1997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Liberec -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1997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Karlovy Vary nemocnice -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1997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FNKV Praha –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III.interní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kardiologická k.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1997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VFN Praha - II.IK - Kardiologická klinika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1997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Kardiologické centrum AGEL a.s.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1997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ÚnL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Kardiologické odd.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1997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Motol - Kardiologické oddělení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6867471"/>
                  </a:ext>
                </a:extLst>
              </a:tr>
              <a:tr h="151997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Vysočina CZ, a.s.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1997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Zlín - Interní klinika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341293"/>
                  </a:ext>
                </a:extLst>
              </a:tr>
              <a:tr h="151997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ÚVN Praha - Kardiologické odd.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970292"/>
                  </a:ext>
                </a:extLst>
              </a:tr>
              <a:tr h="151997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Motol - Dětské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18500" name="Line 173"/>
          <p:cNvSpPr>
            <a:spLocks noChangeShapeType="1"/>
          </p:cNvSpPr>
          <p:nvPr/>
        </p:nvSpPr>
        <p:spPr bwMode="auto">
          <a:xfrm>
            <a:off x="835819" y="4706541"/>
            <a:ext cx="1139429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1" name="Line 206"/>
          <p:cNvSpPr>
            <a:spLocks noChangeShapeType="1"/>
          </p:cNvSpPr>
          <p:nvPr/>
        </p:nvSpPr>
        <p:spPr bwMode="auto">
          <a:xfrm>
            <a:off x="1975247" y="4536282"/>
            <a:ext cx="0" cy="17026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2" name="Line 232"/>
          <p:cNvSpPr>
            <a:spLocks noChangeShapeType="1"/>
          </p:cNvSpPr>
          <p:nvPr/>
        </p:nvSpPr>
        <p:spPr bwMode="auto">
          <a:xfrm>
            <a:off x="-307181" y="4354116"/>
            <a:ext cx="0" cy="1857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3" name="Line 233"/>
          <p:cNvSpPr>
            <a:spLocks noChangeShapeType="1"/>
          </p:cNvSpPr>
          <p:nvPr/>
        </p:nvSpPr>
        <p:spPr bwMode="auto">
          <a:xfrm>
            <a:off x="1975247" y="4354116"/>
            <a:ext cx="0" cy="1857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" name="Line 234"/>
          <p:cNvSpPr>
            <a:spLocks noChangeShapeType="1"/>
          </p:cNvSpPr>
          <p:nvPr/>
        </p:nvSpPr>
        <p:spPr bwMode="auto">
          <a:xfrm>
            <a:off x="-307181" y="4539854"/>
            <a:ext cx="0" cy="17025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5" name="Line 235"/>
          <p:cNvSpPr>
            <a:spLocks noChangeShapeType="1"/>
          </p:cNvSpPr>
          <p:nvPr/>
        </p:nvSpPr>
        <p:spPr bwMode="auto">
          <a:xfrm>
            <a:off x="1975247" y="4539854"/>
            <a:ext cx="0" cy="17025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6" name="Line 236"/>
          <p:cNvSpPr>
            <a:spLocks noChangeShapeType="1"/>
          </p:cNvSpPr>
          <p:nvPr/>
        </p:nvSpPr>
        <p:spPr bwMode="auto">
          <a:xfrm>
            <a:off x="-307181" y="4536282"/>
            <a:ext cx="0" cy="17026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8" name="Text Box 3"/>
          <p:cNvSpPr txBox="1">
            <a:spLocks noChangeArrowheads="1"/>
          </p:cNvSpPr>
          <p:nvPr/>
        </p:nvSpPr>
        <p:spPr bwMode="auto">
          <a:xfrm>
            <a:off x="4572000" y="519113"/>
            <a:ext cx="3429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900">
                <a:solidFill>
                  <a:srgbClr val="FFFFFF"/>
                </a:solidFill>
              </a:rPr>
              <a:t>Národní kardiologický registr KARDIO-ICD 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3075697" y="1170903"/>
            <a:ext cx="5222064" cy="3112339"/>
            <a:chOff x="3346884" y="1812667"/>
            <a:chExt cx="5956300" cy="3452812"/>
          </a:xfrm>
        </p:grpSpPr>
        <p:grpSp>
          <p:nvGrpSpPr>
            <p:cNvPr id="18434" name="Group 243"/>
            <p:cNvGrpSpPr>
              <a:grpSpLocks/>
            </p:cNvGrpSpPr>
            <p:nvPr/>
          </p:nvGrpSpPr>
          <p:grpSpPr bwMode="auto">
            <a:xfrm>
              <a:off x="3346884" y="1812667"/>
              <a:ext cx="5956300" cy="3452812"/>
              <a:chOff x="-258" y="1432"/>
              <a:chExt cx="3752" cy="2175"/>
            </a:xfrm>
          </p:grpSpPr>
          <p:pic>
            <p:nvPicPr>
              <p:cNvPr id="18511" name="Picture 6" descr="Bez názvu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" y="1432"/>
                <a:ext cx="3176" cy="2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12" name="Rectangle 156"/>
              <p:cNvSpPr>
                <a:spLocks noChangeArrowheads="1"/>
              </p:cNvSpPr>
              <p:nvPr/>
            </p:nvSpPr>
            <p:spPr bwMode="auto">
              <a:xfrm>
                <a:off x="695" y="2128"/>
                <a:ext cx="95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fontAlgn="t">
                  <a:spcBef>
                    <a:spcPct val="0"/>
                  </a:spcBef>
                  <a:buFontTx/>
                  <a:buNone/>
                </a:pPr>
                <a:r>
                  <a:rPr lang="cs-CZ" altLang="cs-CZ" sz="675" b="0" dirty="0">
                    <a:solidFill>
                      <a:srgbClr val="000000"/>
                    </a:solidFill>
                  </a:rPr>
                  <a:t>VFN Praha</a:t>
                </a:r>
                <a:endParaRPr lang="cs-CZ" altLang="cs-CZ" sz="1350" dirty="0"/>
              </a:p>
            </p:txBody>
          </p:sp>
          <p:sp>
            <p:nvSpPr>
              <p:cNvPr id="18513" name="Rectangle 155"/>
              <p:cNvSpPr>
                <a:spLocks noChangeArrowheads="1"/>
              </p:cNvSpPr>
              <p:nvPr/>
            </p:nvSpPr>
            <p:spPr bwMode="auto">
              <a:xfrm>
                <a:off x="683" y="1682"/>
                <a:ext cx="580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fontAlgn="t">
                  <a:spcBef>
                    <a:spcPct val="0"/>
                  </a:spcBef>
                  <a:buFontTx/>
                  <a:buNone/>
                </a:pPr>
                <a:r>
                  <a:rPr lang="cs-CZ" altLang="cs-CZ" sz="675" b="0">
                    <a:solidFill>
                      <a:srgbClr val="000000"/>
                    </a:solidFill>
                  </a:rPr>
                  <a:t>ÚnL Kardiologické odd.</a:t>
                </a:r>
                <a:endParaRPr lang="cs-CZ" altLang="cs-CZ" sz="1350"/>
              </a:p>
            </p:txBody>
          </p:sp>
          <p:sp>
            <p:nvSpPr>
              <p:cNvPr id="18514" name="Rectangle 154"/>
              <p:cNvSpPr>
                <a:spLocks noChangeArrowheads="1"/>
              </p:cNvSpPr>
              <p:nvPr/>
            </p:nvSpPr>
            <p:spPr bwMode="auto">
              <a:xfrm>
                <a:off x="2711" y="2304"/>
                <a:ext cx="645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fontAlgn="t">
                  <a:spcBef>
                    <a:spcPct val="0"/>
                  </a:spcBef>
                  <a:buFontTx/>
                  <a:buNone/>
                </a:pPr>
                <a:r>
                  <a:rPr lang="cs-CZ" altLang="cs-CZ" sz="675" b="0">
                    <a:solidFill>
                      <a:srgbClr val="000000"/>
                    </a:solidFill>
                  </a:rPr>
                  <a:t>Třinec - kardiocentrum</a:t>
                </a:r>
                <a:endParaRPr lang="cs-CZ" altLang="cs-CZ" sz="1350"/>
              </a:p>
            </p:txBody>
          </p:sp>
          <p:sp>
            <p:nvSpPr>
              <p:cNvPr id="18515" name="Rectangle 153"/>
              <p:cNvSpPr>
                <a:spLocks noChangeArrowheads="1"/>
              </p:cNvSpPr>
              <p:nvPr/>
            </p:nvSpPr>
            <p:spPr bwMode="auto">
              <a:xfrm>
                <a:off x="802" y="2205"/>
                <a:ext cx="95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fontAlgn="t">
                  <a:spcBef>
                    <a:spcPct val="0"/>
                  </a:spcBef>
                  <a:buFontTx/>
                  <a:buNone/>
                </a:pPr>
                <a:r>
                  <a:rPr lang="cs-CZ" altLang="cs-CZ" sz="675" b="0" dirty="0" err="1">
                    <a:solidFill>
                      <a:srgbClr val="000000"/>
                    </a:solidFill>
                  </a:rPr>
                  <a:t>Nem</a:t>
                </a:r>
                <a:r>
                  <a:rPr lang="cs-CZ" altLang="cs-CZ" sz="675" b="0" dirty="0">
                    <a:solidFill>
                      <a:srgbClr val="000000"/>
                    </a:solidFill>
                  </a:rPr>
                  <a:t>. Na Homolce </a:t>
                </a:r>
                <a:endParaRPr lang="cs-CZ" altLang="cs-CZ" sz="1350" dirty="0"/>
              </a:p>
            </p:txBody>
          </p:sp>
          <p:sp>
            <p:nvSpPr>
              <p:cNvPr id="18516" name="Rectangle 152"/>
              <p:cNvSpPr>
                <a:spLocks noChangeArrowheads="1"/>
              </p:cNvSpPr>
              <p:nvPr/>
            </p:nvSpPr>
            <p:spPr bwMode="auto">
              <a:xfrm>
                <a:off x="747" y="2791"/>
                <a:ext cx="95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fontAlgn="t">
                  <a:spcBef>
                    <a:spcPct val="0"/>
                  </a:spcBef>
                  <a:buFontTx/>
                  <a:buNone/>
                </a:pPr>
                <a:r>
                  <a:rPr lang="cs-CZ" altLang="cs-CZ" sz="675" b="0">
                    <a:solidFill>
                      <a:srgbClr val="000000"/>
                    </a:solidFill>
                  </a:rPr>
                  <a:t>Nemocnice ČB</a:t>
                </a:r>
                <a:endParaRPr lang="cs-CZ" altLang="cs-CZ" sz="1350"/>
              </a:p>
            </p:txBody>
          </p:sp>
          <p:sp>
            <p:nvSpPr>
              <p:cNvPr id="18517" name="Rectangle 151"/>
              <p:cNvSpPr>
                <a:spLocks noChangeArrowheads="1"/>
              </p:cNvSpPr>
              <p:nvPr/>
            </p:nvSpPr>
            <p:spPr bwMode="auto">
              <a:xfrm>
                <a:off x="1115" y="1580"/>
                <a:ext cx="607" cy="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fontAlgn="t">
                  <a:spcBef>
                    <a:spcPct val="0"/>
                  </a:spcBef>
                  <a:buFontTx/>
                  <a:buNone/>
                </a:pPr>
                <a:r>
                  <a:rPr lang="cs-CZ" altLang="cs-CZ" sz="675" b="0" dirty="0">
                    <a:solidFill>
                      <a:srgbClr val="000000"/>
                    </a:solidFill>
                  </a:rPr>
                  <a:t>Liberec - </a:t>
                </a:r>
                <a:r>
                  <a:rPr lang="cs-CZ" altLang="cs-CZ" sz="675" b="0" dirty="0" err="1">
                    <a:solidFill>
                      <a:srgbClr val="000000"/>
                    </a:solidFill>
                  </a:rPr>
                  <a:t>Kardiocentrum</a:t>
                </a:r>
                <a:endParaRPr lang="cs-CZ" altLang="cs-CZ" sz="1350" dirty="0"/>
              </a:p>
            </p:txBody>
          </p:sp>
          <p:sp>
            <p:nvSpPr>
              <p:cNvPr id="18518" name="Rectangle 150"/>
              <p:cNvSpPr>
                <a:spLocks noChangeArrowheads="1"/>
              </p:cNvSpPr>
              <p:nvPr/>
            </p:nvSpPr>
            <p:spPr bwMode="auto">
              <a:xfrm>
                <a:off x="1198" y="2137"/>
                <a:ext cx="95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fontAlgn="t">
                  <a:spcBef>
                    <a:spcPct val="0"/>
                  </a:spcBef>
                  <a:buFontTx/>
                  <a:buNone/>
                </a:pPr>
                <a:r>
                  <a:rPr lang="cs-CZ" altLang="cs-CZ" sz="675" b="0" dirty="0">
                    <a:solidFill>
                      <a:srgbClr val="000000"/>
                    </a:solidFill>
                  </a:rPr>
                  <a:t>IKEM Praha </a:t>
                </a:r>
                <a:endParaRPr lang="cs-CZ" altLang="cs-CZ" sz="1350" dirty="0"/>
              </a:p>
            </p:txBody>
          </p:sp>
          <p:sp>
            <p:nvSpPr>
              <p:cNvPr id="18519" name="Rectangle 149"/>
              <p:cNvSpPr>
                <a:spLocks noChangeArrowheads="1"/>
              </p:cNvSpPr>
              <p:nvPr/>
            </p:nvSpPr>
            <p:spPr bwMode="auto">
              <a:xfrm>
                <a:off x="1959" y="2801"/>
                <a:ext cx="95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fontAlgn="t">
                  <a:spcBef>
                    <a:spcPct val="0"/>
                  </a:spcBef>
                  <a:buFontTx/>
                  <a:buNone/>
                </a:pPr>
                <a:r>
                  <a:rPr lang="cs-CZ" altLang="cs-CZ" sz="675" b="0">
                    <a:solidFill>
                      <a:srgbClr val="000000"/>
                    </a:solidFill>
                  </a:rPr>
                  <a:t>FNUSA Brno </a:t>
                </a:r>
                <a:endParaRPr lang="cs-CZ" altLang="cs-CZ" sz="1350"/>
              </a:p>
            </p:txBody>
          </p:sp>
          <p:sp>
            <p:nvSpPr>
              <p:cNvPr id="18520" name="Rectangle 148"/>
              <p:cNvSpPr>
                <a:spLocks noChangeArrowheads="1"/>
              </p:cNvSpPr>
              <p:nvPr/>
            </p:nvSpPr>
            <p:spPr bwMode="auto">
              <a:xfrm>
                <a:off x="959" y="1959"/>
                <a:ext cx="95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fontAlgn="t">
                  <a:spcBef>
                    <a:spcPct val="0"/>
                  </a:spcBef>
                  <a:buFontTx/>
                  <a:buNone/>
                </a:pPr>
                <a:r>
                  <a:rPr lang="cs-CZ" altLang="cs-CZ" sz="675" b="0" dirty="0">
                    <a:solidFill>
                      <a:srgbClr val="000000"/>
                    </a:solidFill>
                  </a:rPr>
                  <a:t>FNKV Praha </a:t>
                </a:r>
                <a:endParaRPr lang="cs-CZ" altLang="cs-CZ" sz="1350" dirty="0"/>
              </a:p>
            </p:txBody>
          </p:sp>
          <p:sp>
            <p:nvSpPr>
              <p:cNvPr id="18521" name="Rectangle 147"/>
              <p:cNvSpPr>
                <a:spLocks noChangeArrowheads="1"/>
              </p:cNvSpPr>
              <p:nvPr/>
            </p:nvSpPr>
            <p:spPr bwMode="auto">
              <a:xfrm>
                <a:off x="1610" y="1853"/>
                <a:ext cx="95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fontAlgn="t">
                  <a:spcBef>
                    <a:spcPct val="0"/>
                  </a:spcBef>
                  <a:buFontTx/>
                  <a:buNone/>
                </a:pPr>
                <a:r>
                  <a:rPr lang="cs-CZ" altLang="cs-CZ" sz="675" b="0">
                    <a:solidFill>
                      <a:srgbClr val="000000"/>
                    </a:solidFill>
                  </a:rPr>
                  <a:t>FNHK </a:t>
                </a:r>
                <a:endParaRPr lang="cs-CZ" altLang="cs-CZ" sz="1350"/>
              </a:p>
            </p:txBody>
          </p:sp>
          <p:sp>
            <p:nvSpPr>
              <p:cNvPr id="18522" name="Rectangle 146"/>
              <p:cNvSpPr>
                <a:spLocks noChangeArrowheads="1"/>
              </p:cNvSpPr>
              <p:nvPr/>
            </p:nvSpPr>
            <p:spPr bwMode="auto">
              <a:xfrm>
                <a:off x="182" y="2016"/>
                <a:ext cx="595" cy="2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fontAlgn="t">
                  <a:spcBef>
                    <a:spcPct val="0"/>
                  </a:spcBef>
                  <a:buFontTx/>
                  <a:buNone/>
                </a:pPr>
                <a:r>
                  <a:rPr lang="cs-CZ" altLang="cs-CZ" sz="675" b="0" dirty="0">
                    <a:solidFill>
                      <a:srgbClr val="000000"/>
                    </a:solidFill>
                  </a:rPr>
                  <a:t>Karlovy Vary Nemocnice</a:t>
                </a:r>
                <a:endParaRPr lang="cs-CZ" altLang="cs-CZ" sz="1350" dirty="0"/>
              </a:p>
            </p:txBody>
          </p:sp>
          <p:sp>
            <p:nvSpPr>
              <p:cNvPr id="18523" name="Rectangle 145"/>
              <p:cNvSpPr>
                <a:spLocks noChangeArrowheads="1"/>
              </p:cNvSpPr>
              <p:nvPr/>
            </p:nvSpPr>
            <p:spPr bwMode="auto">
              <a:xfrm>
                <a:off x="2537" y="2165"/>
                <a:ext cx="95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fontAlgn="t">
                  <a:spcBef>
                    <a:spcPct val="0"/>
                  </a:spcBef>
                  <a:buFontTx/>
                  <a:buNone/>
                </a:pPr>
                <a:r>
                  <a:rPr lang="cs-CZ" altLang="cs-CZ" sz="675" b="0">
                    <a:solidFill>
                      <a:srgbClr val="000000"/>
                    </a:solidFill>
                  </a:rPr>
                  <a:t>FN Ostrava </a:t>
                </a:r>
                <a:endParaRPr lang="cs-CZ" altLang="cs-CZ" sz="1350"/>
              </a:p>
            </p:txBody>
          </p:sp>
          <p:sp>
            <p:nvSpPr>
              <p:cNvPr id="18524" name="Rectangle 144"/>
              <p:cNvSpPr>
                <a:spLocks noChangeArrowheads="1"/>
              </p:cNvSpPr>
              <p:nvPr/>
            </p:nvSpPr>
            <p:spPr bwMode="auto">
              <a:xfrm>
                <a:off x="2226" y="2340"/>
                <a:ext cx="95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fontAlgn="t">
                  <a:spcBef>
                    <a:spcPct val="0"/>
                  </a:spcBef>
                  <a:buFontTx/>
                  <a:buNone/>
                </a:pPr>
                <a:r>
                  <a:rPr lang="cs-CZ" altLang="cs-CZ" sz="675" b="0">
                    <a:solidFill>
                      <a:srgbClr val="000000"/>
                    </a:solidFill>
                  </a:rPr>
                  <a:t>FN Olomouc </a:t>
                </a:r>
                <a:endParaRPr lang="cs-CZ" altLang="cs-CZ" sz="1350"/>
              </a:p>
            </p:txBody>
          </p:sp>
          <p:sp>
            <p:nvSpPr>
              <p:cNvPr id="18525" name="Rectangle 143"/>
              <p:cNvSpPr>
                <a:spLocks noChangeArrowheads="1"/>
              </p:cNvSpPr>
              <p:nvPr/>
            </p:nvSpPr>
            <p:spPr bwMode="auto">
              <a:xfrm>
                <a:off x="1109" y="2052"/>
                <a:ext cx="95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fontAlgn="t">
                  <a:spcBef>
                    <a:spcPct val="0"/>
                  </a:spcBef>
                  <a:buFontTx/>
                  <a:buNone/>
                </a:pPr>
                <a:r>
                  <a:rPr lang="cs-CZ" altLang="cs-CZ" sz="675" b="0" dirty="0">
                    <a:solidFill>
                      <a:srgbClr val="000000"/>
                    </a:solidFill>
                  </a:rPr>
                  <a:t>FN Motol </a:t>
                </a:r>
                <a:endParaRPr lang="cs-CZ" altLang="cs-CZ" sz="1350" dirty="0"/>
              </a:p>
            </p:txBody>
          </p:sp>
          <p:sp>
            <p:nvSpPr>
              <p:cNvPr id="18526" name="Rectangle 142"/>
              <p:cNvSpPr>
                <a:spLocks noChangeArrowheads="1"/>
              </p:cNvSpPr>
              <p:nvPr/>
            </p:nvSpPr>
            <p:spPr bwMode="auto">
              <a:xfrm>
                <a:off x="1992" y="2629"/>
                <a:ext cx="95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fontAlgn="t">
                  <a:spcBef>
                    <a:spcPct val="0"/>
                  </a:spcBef>
                  <a:buFontTx/>
                  <a:buNone/>
                </a:pPr>
                <a:r>
                  <a:rPr lang="cs-CZ" altLang="cs-CZ" sz="675" b="0" dirty="0">
                    <a:solidFill>
                      <a:srgbClr val="000000"/>
                    </a:solidFill>
                  </a:rPr>
                  <a:t>FN Brno </a:t>
                </a:r>
                <a:endParaRPr lang="cs-CZ" altLang="cs-CZ" sz="1350" dirty="0"/>
              </a:p>
            </p:txBody>
          </p:sp>
          <p:sp>
            <p:nvSpPr>
              <p:cNvPr id="18527" name="Rectangle 141"/>
              <p:cNvSpPr>
                <a:spLocks noChangeArrowheads="1"/>
              </p:cNvSpPr>
              <p:nvPr/>
            </p:nvSpPr>
            <p:spPr bwMode="auto">
              <a:xfrm>
                <a:off x="1690" y="2201"/>
                <a:ext cx="957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fontAlgn="t">
                  <a:spcBef>
                    <a:spcPct val="0"/>
                  </a:spcBef>
                  <a:buFontTx/>
                  <a:buNone/>
                </a:pPr>
                <a:r>
                  <a:rPr lang="cs-CZ" altLang="cs-CZ" sz="675" b="0">
                    <a:solidFill>
                      <a:srgbClr val="000000"/>
                    </a:solidFill>
                  </a:rPr>
                  <a:t>Kardiologické centrum AGEL, s.r.o.</a:t>
                </a:r>
              </a:p>
            </p:txBody>
          </p:sp>
          <p:sp>
            <p:nvSpPr>
              <p:cNvPr id="18528" name="Line 157"/>
              <p:cNvSpPr>
                <a:spLocks noChangeShapeType="1"/>
              </p:cNvSpPr>
              <p:nvPr/>
            </p:nvSpPr>
            <p:spPr bwMode="auto">
              <a:xfrm>
                <a:off x="-258" y="1652"/>
                <a:ext cx="957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9" name="Line 174"/>
              <p:cNvSpPr>
                <a:spLocks noChangeShapeType="1"/>
              </p:cNvSpPr>
              <p:nvPr/>
            </p:nvSpPr>
            <p:spPr bwMode="auto">
              <a:xfrm>
                <a:off x="-258" y="1652"/>
                <a:ext cx="0" cy="14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0" name="Line 175"/>
              <p:cNvSpPr>
                <a:spLocks noChangeShapeType="1"/>
              </p:cNvSpPr>
              <p:nvPr/>
            </p:nvSpPr>
            <p:spPr bwMode="auto">
              <a:xfrm>
                <a:off x="699" y="1652"/>
                <a:ext cx="0" cy="14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1" name="Line 178"/>
              <p:cNvSpPr>
                <a:spLocks noChangeShapeType="1"/>
              </p:cNvSpPr>
              <p:nvPr/>
            </p:nvSpPr>
            <p:spPr bwMode="auto">
              <a:xfrm>
                <a:off x="699" y="1795"/>
                <a:ext cx="0" cy="14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2" name="Line 209"/>
              <p:cNvSpPr>
                <a:spLocks noChangeShapeType="1"/>
              </p:cNvSpPr>
              <p:nvPr/>
            </p:nvSpPr>
            <p:spPr bwMode="auto">
              <a:xfrm>
                <a:off x="-258" y="1795"/>
                <a:ext cx="0" cy="14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3" name="Line 210"/>
              <p:cNvSpPr>
                <a:spLocks noChangeShapeType="1"/>
              </p:cNvSpPr>
              <p:nvPr/>
            </p:nvSpPr>
            <p:spPr bwMode="auto">
              <a:xfrm>
                <a:off x="-258" y="1938"/>
                <a:ext cx="0" cy="14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4" name="Line 211"/>
              <p:cNvSpPr>
                <a:spLocks noChangeShapeType="1"/>
              </p:cNvSpPr>
              <p:nvPr/>
            </p:nvSpPr>
            <p:spPr bwMode="auto">
              <a:xfrm>
                <a:off x="699" y="1938"/>
                <a:ext cx="0" cy="14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5" name="Line 212"/>
              <p:cNvSpPr>
                <a:spLocks noChangeShapeType="1"/>
              </p:cNvSpPr>
              <p:nvPr/>
            </p:nvSpPr>
            <p:spPr bwMode="auto">
              <a:xfrm>
                <a:off x="-258" y="2081"/>
                <a:ext cx="0" cy="14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6" name="Line 213"/>
              <p:cNvSpPr>
                <a:spLocks noChangeShapeType="1"/>
              </p:cNvSpPr>
              <p:nvPr/>
            </p:nvSpPr>
            <p:spPr bwMode="auto">
              <a:xfrm>
                <a:off x="699" y="2081"/>
                <a:ext cx="0" cy="14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7" name="Line 214"/>
              <p:cNvSpPr>
                <a:spLocks noChangeShapeType="1"/>
              </p:cNvSpPr>
              <p:nvPr/>
            </p:nvSpPr>
            <p:spPr bwMode="auto">
              <a:xfrm>
                <a:off x="-258" y="2224"/>
                <a:ext cx="0" cy="14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8" name="Line 215"/>
              <p:cNvSpPr>
                <a:spLocks noChangeShapeType="1"/>
              </p:cNvSpPr>
              <p:nvPr/>
            </p:nvSpPr>
            <p:spPr bwMode="auto">
              <a:xfrm>
                <a:off x="699" y="2224"/>
                <a:ext cx="0" cy="14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9" name="Line 216"/>
              <p:cNvSpPr>
                <a:spLocks noChangeShapeType="1"/>
              </p:cNvSpPr>
              <p:nvPr/>
            </p:nvSpPr>
            <p:spPr bwMode="auto">
              <a:xfrm>
                <a:off x="-258" y="2367"/>
                <a:ext cx="0" cy="14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0" name="Line 217"/>
              <p:cNvSpPr>
                <a:spLocks noChangeShapeType="1"/>
              </p:cNvSpPr>
              <p:nvPr/>
            </p:nvSpPr>
            <p:spPr bwMode="auto">
              <a:xfrm>
                <a:off x="699" y="2367"/>
                <a:ext cx="0" cy="14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1" name="Line 218"/>
              <p:cNvSpPr>
                <a:spLocks noChangeShapeType="1"/>
              </p:cNvSpPr>
              <p:nvPr/>
            </p:nvSpPr>
            <p:spPr bwMode="auto">
              <a:xfrm>
                <a:off x="-258" y="2510"/>
                <a:ext cx="0" cy="14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2" name="Line 219"/>
              <p:cNvSpPr>
                <a:spLocks noChangeShapeType="1"/>
              </p:cNvSpPr>
              <p:nvPr/>
            </p:nvSpPr>
            <p:spPr bwMode="auto">
              <a:xfrm>
                <a:off x="699" y="2510"/>
                <a:ext cx="0" cy="14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3" name="Line 220"/>
              <p:cNvSpPr>
                <a:spLocks noChangeShapeType="1"/>
              </p:cNvSpPr>
              <p:nvPr/>
            </p:nvSpPr>
            <p:spPr bwMode="auto">
              <a:xfrm>
                <a:off x="-258" y="2653"/>
                <a:ext cx="0" cy="14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4" name="Line 221"/>
              <p:cNvSpPr>
                <a:spLocks noChangeShapeType="1"/>
              </p:cNvSpPr>
              <p:nvPr/>
            </p:nvSpPr>
            <p:spPr bwMode="auto">
              <a:xfrm>
                <a:off x="699" y="2653"/>
                <a:ext cx="0" cy="14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5" name="Line 222"/>
              <p:cNvSpPr>
                <a:spLocks noChangeShapeType="1"/>
              </p:cNvSpPr>
              <p:nvPr/>
            </p:nvSpPr>
            <p:spPr bwMode="auto">
              <a:xfrm>
                <a:off x="-258" y="2796"/>
                <a:ext cx="0" cy="14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6" name="Line 223"/>
              <p:cNvSpPr>
                <a:spLocks noChangeShapeType="1"/>
              </p:cNvSpPr>
              <p:nvPr/>
            </p:nvSpPr>
            <p:spPr bwMode="auto">
              <a:xfrm>
                <a:off x="699" y="2796"/>
                <a:ext cx="0" cy="14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7" name="Line 224"/>
              <p:cNvSpPr>
                <a:spLocks noChangeShapeType="1"/>
              </p:cNvSpPr>
              <p:nvPr/>
            </p:nvSpPr>
            <p:spPr bwMode="auto">
              <a:xfrm>
                <a:off x="-258" y="2939"/>
                <a:ext cx="0" cy="14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8" name="Line 225"/>
              <p:cNvSpPr>
                <a:spLocks noChangeShapeType="1"/>
              </p:cNvSpPr>
              <p:nvPr/>
            </p:nvSpPr>
            <p:spPr bwMode="auto">
              <a:xfrm>
                <a:off x="699" y="2939"/>
                <a:ext cx="0" cy="14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9" name="Line 226"/>
              <p:cNvSpPr>
                <a:spLocks noChangeShapeType="1"/>
              </p:cNvSpPr>
              <p:nvPr/>
            </p:nvSpPr>
            <p:spPr bwMode="auto">
              <a:xfrm>
                <a:off x="-258" y="3082"/>
                <a:ext cx="0" cy="14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0" name="Line 227"/>
              <p:cNvSpPr>
                <a:spLocks noChangeShapeType="1"/>
              </p:cNvSpPr>
              <p:nvPr/>
            </p:nvSpPr>
            <p:spPr bwMode="auto">
              <a:xfrm>
                <a:off x="699" y="3082"/>
                <a:ext cx="0" cy="14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1" name="Line 228"/>
              <p:cNvSpPr>
                <a:spLocks noChangeShapeType="1"/>
              </p:cNvSpPr>
              <p:nvPr/>
            </p:nvSpPr>
            <p:spPr bwMode="auto">
              <a:xfrm>
                <a:off x="-258" y="3225"/>
                <a:ext cx="0" cy="14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2" name="Line 229"/>
              <p:cNvSpPr>
                <a:spLocks noChangeShapeType="1"/>
              </p:cNvSpPr>
              <p:nvPr/>
            </p:nvSpPr>
            <p:spPr bwMode="auto">
              <a:xfrm>
                <a:off x="699" y="3225"/>
                <a:ext cx="0" cy="14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3" name="Line 230"/>
              <p:cNvSpPr>
                <a:spLocks noChangeShapeType="1"/>
              </p:cNvSpPr>
              <p:nvPr/>
            </p:nvSpPr>
            <p:spPr bwMode="auto">
              <a:xfrm>
                <a:off x="-258" y="3368"/>
                <a:ext cx="0" cy="14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4" name="Line 231"/>
              <p:cNvSpPr>
                <a:spLocks noChangeShapeType="1"/>
              </p:cNvSpPr>
              <p:nvPr/>
            </p:nvSpPr>
            <p:spPr bwMode="auto">
              <a:xfrm>
                <a:off x="699" y="3368"/>
                <a:ext cx="0" cy="143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5" name="Oval 239"/>
              <p:cNvSpPr>
                <a:spLocks noChangeArrowheads="1"/>
              </p:cNvSpPr>
              <p:nvPr/>
            </p:nvSpPr>
            <p:spPr bwMode="auto">
              <a:xfrm>
                <a:off x="3165" y="2374"/>
                <a:ext cx="53" cy="53"/>
              </a:xfrm>
              <a:prstGeom prst="ellipse">
                <a:avLst/>
              </a:prstGeom>
              <a:solidFill>
                <a:srgbClr val="3366FF">
                  <a:alpha val="7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cs-CZ" sz="1350"/>
              </a:p>
            </p:txBody>
          </p:sp>
          <p:sp>
            <p:nvSpPr>
              <p:cNvPr id="61" name="Rectangle 143">
                <a:extLst>
                  <a:ext uri="{FF2B5EF4-FFF2-40B4-BE49-F238E27FC236}">
                    <a16:creationId xmlns:a16="http://schemas.microsoft.com/office/drawing/2014/main" id="{B1B14F77-9378-4C0D-8A37-4A74D129B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" y="2036"/>
                <a:ext cx="580" cy="1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fontAlgn="t">
                  <a:spcBef>
                    <a:spcPct val="0"/>
                  </a:spcBef>
                  <a:buFontTx/>
                  <a:buNone/>
                </a:pPr>
                <a:r>
                  <a:rPr lang="cs-CZ" altLang="cs-CZ" sz="675" b="0" dirty="0">
                    <a:solidFill>
                      <a:srgbClr val="000000"/>
                    </a:solidFill>
                  </a:rPr>
                  <a:t>ÚVN Praha</a:t>
                </a:r>
                <a:endParaRPr lang="cs-CZ" altLang="cs-CZ" sz="1350" dirty="0"/>
              </a:p>
            </p:txBody>
          </p:sp>
          <p:sp>
            <p:nvSpPr>
              <p:cNvPr id="63" name="Rectangle 142">
                <a:extLst>
                  <a:ext uri="{FF2B5EF4-FFF2-40B4-BE49-F238E27FC236}">
                    <a16:creationId xmlns:a16="http://schemas.microsoft.com/office/drawing/2014/main" id="{3CDC3416-D96B-4675-8DEF-17C69BBF90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8" y="2470"/>
                <a:ext cx="957" cy="2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fontAlgn="t">
                  <a:spcBef>
                    <a:spcPct val="0"/>
                  </a:spcBef>
                  <a:buFontTx/>
                  <a:buNone/>
                </a:pPr>
                <a:r>
                  <a:rPr lang="cs-CZ" altLang="cs-CZ" sz="675" b="0" dirty="0">
                    <a:solidFill>
                      <a:srgbClr val="000000"/>
                    </a:solidFill>
                  </a:rPr>
                  <a:t>Kardiocentrum Vysočina </a:t>
                </a:r>
                <a:r>
                  <a:rPr lang="cs-CZ" altLang="cs-CZ" sz="675" b="0" dirty="0" err="1">
                    <a:solidFill>
                      <a:srgbClr val="000000"/>
                    </a:solidFill>
                  </a:rPr>
                  <a:t>CZ,a.s</a:t>
                </a:r>
                <a:r>
                  <a:rPr lang="cs-CZ" altLang="cs-CZ" sz="675" b="0" dirty="0">
                    <a:solidFill>
                      <a:srgbClr val="000000"/>
                    </a:solidFill>
                  </a:rPr>
                  <a:t>.</a:t>
                </a:r>
                <a:endParaRPr lang="cs-CZ" altLang="cs-CZ" sz="1350" dirty="0"/>
              </a:p>
            </p:txBody>
          </p:sp>
        </p:grpSp>
        <p:sp>
          <p:nvSpPr>
            <p:cNvPr id="62" name="Rectangle 146">
              <a:extLst>
                <a:ext uri="{FF2B5EF4-FFF2-40B4-BE49-F238E27FC236}">
                  <a16:creationId xmlns:a16="http://schemas.microsoft.com/office/drawing/2014/main" id="{7D594CD5-48C7-430A-A5BA-18D800E90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0876" y="3397250"/>
              <a:ext cx="1519238" cy="227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fontAlgn="t">
                <a:spcBef>
                  <a:spcPct val="0"/>
                </a:spcBef>
                <a:buFontTx/>
                <a:buNone/>
              </a:pPr>
              <a:r>
                <a:rPr lang="cs-CZ" altLang="cs-CZ" sz="675" b="0" dirty="0">
                  <a:solidFill>
                    <a:srgbClr val="000000"/>
                  </a:solidFill>
                </a:rPr>
                <a:t>FN Plzeň </a:t>
              </a:r>
              <a:endParaRPr lang="cs-CZ" altLang="cs-CZ" sz="1350" dirty="0"/>
            </a:p>
          </p:txBody>
        </p:sp>
        <p:sp>
          <p:nvSpPr>
            <p:cNvPr id="2" name="Obdélník 1"/>
            <p:cNvSpPr/>
            <p:nvPr/>
          </p:nvSpPr>
          <p:spPr>
            <a:xfrm>
              <a:off x="7988305" y="3767241"/>
              <a:ext cx="375185" cy="21767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cs-CZ" sz="675" b="0" dirty="0"/>
                <a:t>Zlín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8714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010902"/>
              </p:ext>
            </p:extLst>
          </p:nvPr>
        </p:nvGraphicFramePr>
        <p:xfrm>
          <a:off x="2999036" y="771380"/>
          <a:ext cx="3869531" cy="4110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266895"/>
              </p:ext>
            </p:extLst>
          </p:nvPr>
        </p:nvGraphicFramePr>
        <p:xfrm>
          <a:off x="952901" y="1098550"/>
          <a:ext cx="6119953" cy="3708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0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2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69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3620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1" u="none" strike="noStrike" dirty="0">
                          <a:effectLst/>
                          <a:latin typeface="+mj-lt"/>
                        </a:rPr>
                        <a:t>Celkem 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200" b="1" u="none" strike="noStrike" dirty="0">
                          <a:effectLst/>
                          <a:latin typeface="+mj-lt"/>
                        </a:rPr>
                        <a:t> </a:t>
                      </a:r>
                      <a:endParaRPr lang="cs-CZ" sz="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3089*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FNKV Praha – III.interní - kardiologická klinika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119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 Vysočina CZ, a.s.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Olomouc - I. interní klinika - kardiologická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501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Karlovy Vary nemocnice - Kardiocentrum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Na Homolce - Kardiologické odd.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277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FNUSA Brno - Kardiologická klinika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IKEM Praha - Kardiologická klinika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257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Třinec - Podlesí - kardiocentrum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Motol - Kardiologické oddělení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Liberec - Kardiocentrum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České Budějovice - kardiocentrum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144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Ostrava - Kardiovaskulární odd.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Zlín - Kardiologické oddělení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ÚVN - Kardiologické odd.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Kardiologické centrum AGEL a.s.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VFN Praha - II.IK - Kardiologická klinika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Plzeň - Kardiologické odd.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ÚnL - Kardiologické odd.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Brno - Kardiologická klinika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141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178775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FNHK - 1. IK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7189972"/>
                  </a:ext>
                </a:extLst>
              </a:tr>
              <a:tr h="169268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Motol - Dětské kardiocentrum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5715" marR="5715" marT="571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7875173"/>
                  </a:ext>
                </a:extLst>
              </a:tr>
            </a:tbl>
          </a:graphicData>
        </a:graphic>
      </p:graphicFrame>
      <p:sp>
        <p:nvSpPr>
          <p:cNvPr id="48166" name="Text Box 148"/>
          <p:cNvSpPr txBox="1">
            <a:spLocks noChangeArrowheads="1"/>
          </p:cNvSpPr>
          <p:nvPr/>
        </p:nvSpPr>
        <p:spPr bwMode="auto">
          <a:xfrm>
            <a:off x="6727274" y="800290"/>
            <a:ext cx="40362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100" dirty="0"/>
              <a:t>N</a:t>
            </a:r>
            <a:endParaRPr lang="en-US" altLang="cs-CZ" sz="1100" dirty="0"/>
          </a:p>
        </p:txBody>
      </p:sp>
      <p:sp>
        <p:nvSpPr>
          <p:cNvPr id="48167" name="Rectangle 10"/>
          <p:cNvSpPr>
            <a:spLocks noChangeArrowheads="1"/>
          </p:cNvSpPr>
          <p:nvPr/>
        </p:nvSpPr>
        <p:spPr bwMode="auto">
          <a:xfrm>
            <a:off x="6998773" y="2047245"/>
            <a:ext cx="216694" cy="216694"/>
          </a:xfrm>
          <a:prstGeom prst="rect">
            <a:avLst/>
          </a:prstGeom>
          <a:solidFill>
            <a:srgbClr val="66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48168" name="Rectangle 11"/>
          <p:cNvSpPr>
            <a:spLocks noChangeArrowheads="1"/>
          </p:cNvSpPr>
          <p:nvPr/>
        </p:nvSpPr>
        <p:spPr bwMode="auto">
          <a:xfrm>
            <a:off x="7002471" y="2756561"/>
            <a:ext cx="216694" cy="216694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48169" name="Text Box 12"/>
          <p:cNvSpPr txBox="1">
            <a:spLocks noChangeArrowheads="1"/>
          </p:cNvSpPr>
          <p:nvPr/>
        </p:nvSpPr>
        <p:spPr bwMode="auto">
          <a:xfrm>
            <a:off x="7215467" y="2004724"/>
            <a:ext cx="9756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0" dirty="0"/>
              <a:t>Primárně profylaktická</a:t>
            </a:r>
            <a:r>
              <a:rPr lang="cs-CZ" altLang="cs-CZ" sz="900" dirty="0"/>
              <a:t> </a:t>
            </a:r>
            <a:endParaRPr lang="cs-CZ" altLang="cs-CZ" sz="900" b="0" dirty="0"/>
          </a:p>
        </p:txBody>
      </p:sp>
      <p:sp>
        <p:nvSpPr>
          <p:cNvPr id="48170" name="Text Box 13"/>
          <p:cNvSpPr txBox="1">
            <a:spLocks noChangeArrowheads="1"/>
          </p:cNvSpPr>
          <p:nvPr/>
        </p:nvSpPr>
        <p:spPr bwMode="auto">
          <a:xfrm>
            <a:off x="7233451" y="2694616"/>
            <a:ext cx="9576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0" dirty="0"/>
              <a:t>Sekundárně profylaktická </a:t>
            </a:r>
          </a:p>
        </p:txBody>
      </p:sp>
      <p:sp>
        <p:nvSpPr>
          <p:cNvPr id="48173" name="Rectangle 5"/>
          <p:cNvSpPr>
            <a:spLocks noChangeArrowheads="1"/>
          </p:cNvSpPr>
          <p:nvPr/>
        </p:nvSpPr>
        <p:spPr bwMode="auto">
          <a:xfrm>
            <a:off x="1223963" y="-4762"/>
            <a:ext cx="5979319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rgbClr val="993300"/>
                </a:solidFill>
              </a:rPr>
              <a:t>Indikace </a:t>
            </a:r>
            <a:r>
              <a:rPr lang="cs-CZ" altLang="cs-CZ" sz="2000" dirty="0" err="1">
                <a:solidFill>
                  <a:srgbClr val="993300"/>
                </a:solidFill>
              </a:rPr>
              <a:t>primoimplantace</a:t>
            </a:r>
            <a:r>
              <a:rPr lang="cs-CZ" altLang="cs-CZ" sz="2000" dirty="0">
                <a:solidFill>
                  <a:srgbClr val="993300"/>
                </a:solidFill>
              </a:rPr>
              <a:t> 2020</a:t>
            </a:r>
            <a:endParaRPr lang="en-US" altLang="cs-CZ" sz="2000" dirty="0">
              <a:solidFill>
                <a:srgbClr val="993300"/>
              </a:solidFill>
            </a:endParaRPr>
          </a:p>
        </p:txBody>
      </p:sp>
      <p:sp>
        <p:nvSpPr>
          <p:cNvPr id="48175" name="TextBox 15"/>
          <p:cNvSpPr txBox="1">
            <a:spLocks noChangeArrowheads="1"/>
          </p:cNvSpPr>
          <p:nvPr/>
        </p:nvSpPr>
        <p:spPr bwMode="auto">
          <a:xfrm>
            <a:off x="7015163" y="1104900"/>
            <a:ext cx="883444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25" i="1"/>
              <a:t>Seřazeno dle primární profylaxe</a:t>
            </a:r>
          </a:p>
        </p:txBody>
      </p:sp>
      <p:sp>
        <p:nvSpPr>
          <p:cNvPr id="48176" name="Text Box 404"/>
          <p:cNvSpPr txBox="1">
            <a:spLocks noChangeArrowheads="1"/>
          </p:cNvSpPr>
          <p:nvPr/>
        </p:nvSpPr>
        <p:spPr bwMode="auto">
          <a:xfrm>
            <a:off x="3344355" y="681540"/>
            <a:ext cx="281463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00" dirty="0"/>
              <a:t>Podíl výkonů</a:t>
            </a:r>
            <a:endParaRPr lang="en-US" altLang="cs-CZ" sz="1000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4572000" y="519113"/>
            <a:ext cx="3429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900" dirty="0">
                <a:solidFill>
                  <a:srgbClr val="FFFFFF"/>
                </a:solidFill>
              </a:rPr>
              <a:t>Národní kardiologický registr KARDIO-ICD </a:t>
            </a:r>
          </a:p>
        </p:txBody>
      </p:sp>
    </p:spTree>
    <p:extLst>
      <p:ext uri="{BB962C8B-B14F-4D97-AF65-F5344CB8AC3E}">
        <p14:creationId xmlns:p14="http://schemas.microsoft.com/office/powerpoint/2010/main" val="346648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3750059"/>
              </p:ext>
            </p:extLst>
          </p:nvPr>
        </p:nvGraphicFramePr>
        <p:xfrm>
          <a:off x="1243076" y="919146"/>
          <a:ext cx="6677288" cy="2135783"/>
        </p:xfrm>
        <a:graphic>
          <a:graphicData uri="http://schemas.openxmlformats.org/drawingml/2006/table">
            <a:tbl>
              <a:tblPr/>
              <a:tblGrid>
                <a:gridCol w="661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41208927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660295381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1277218546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1373606906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708370334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245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5% kvantil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3500" marR="13500" marT="8100" marB="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30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60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30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10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Medián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3500" marR="13500" marT="8100" marB="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30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85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60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60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50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50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35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35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33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32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30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30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30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30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35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35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95% kvantil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3500" marR="13500" marT="8100" marB="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71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95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120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90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120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105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95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70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95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100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80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60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90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70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50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60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50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55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60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70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60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75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75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07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306392760"/>
              </p:ext>
            </p:extLst>
          </p:nvPr>
        </p:nvGraphicFramePr>
        <p:xfrm>
          <a:off x="1632347" y="1594248"/>
          <a:ext cx="6372225" cy="1629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7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1" y="57639"/>
            <a:ext cx="6588919" cy="421481"/>
          </a:xfrm>
        </p:spPr>
        <p:txBody>
          <a:bodyPr/>
          <a:lstStyle/>
          <a:p>
            <a:pPr eaLnBrk="1" hangingPunct="1"/>
            <a:r>
              <a:rPr lang="cs-CZ" altLang="cs-CZ" sz="2000" b="1" dirty="0">
                <a:solidFill>
                  <a:srgbClr val="993300"/>
                </a:solidFill>
              </a:rPr>
              <a:t>Délka výkonu v jednotlivých centrech</a:t>
            </a:r>
          </a:p>
        </p:txBody>
      </p:sp>
      <p:sp>
        <p:nvSpPr>
          <p:cNvPr id="69734" name="Text Box 3"/>
          <p:cNvSpPr txBox="1">
            <a:spLocks noChangeArrowheads="1"/>
          </p:cNvSpPr>
          <p:nvPr/>
        </p:nvSpPr>
        <p:spPr bwMode="auto">
          <a:xfrm>
            <a:off x="4572000" y="519113"/>
            <a:ext cx="3429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900" dirty="0">
                <a:solidFill>
                  <a:srgbClr val="FFFFFF"/>
                </a:solidFill>
              </a:rPr>
              <a:t>Národní kardiologický registr KARDIO-ICD </a:t>
            </a:r>
          </a:p>
        </p:txBody>
      </p:sp>
      <p:sp>
        <p:nvSpPr>
          <p:cNvPr id="69736" name="Text Box 8"/>
          <p:cNvSpPr txBox="1">
            <a:spLocks noChangeArrowheads="1"/>
          </p:cNvSpPr>
          <p:nvPr/>
        </p:nvSpPr>
        <p:spPr bwMode="auto">
          <a:xfrm>
            <a:off x="1143001" y="669132"/>
            <a:ext cx="2124299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750"/>
              <a:t>Délka trvání primoimplantace (v minutách)</a:t>
            </a:r>
          </a:p>
        </p:txBody>
      </p:sp>
      <p:sp>
        <p:nvSpPr>
          <p:cNvPr id="69737" name="Text Box 30"/>
          <p:cNvSpPr txBox="1">
            <a:spLocks noChangeArrowheads="1"/>
          </p:cNvSpPr>
          <p:nvPr/>
        </p:nvSpPr>
        <p:spPr bwMode="auto">
          <a:xfrm rot="-5400000">
            <a:off x="711353" y="2193767"/>
            <a:ext cx="169187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50" b="0" dirty="0"/>
              <a:t>Délka výkonu (v min.)</a:t>
            </a:r>
          </a:p>
        </p:txBody>
      </p:sp>
      <p:sp>
        <p:nvSpPr>
          <p:cNvPr id="69738" name="Line 44"/>
          <p:cNvSpPr>
            <a:spLocks noChangeShapeType="1"/>
          </p:cNvSpPr>
          <p:nvPr/>
        </p:nvSpPr>
        <p:spPr bwMode="auto">
          <a:xfrm>
            <a:off x="1350664" y="3609311"/>
            <a:ext cx="0" cy="276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39" name="Line 45"/>
          <p:cNvSpPr>
            <a:spLocks noChangeShapeType="1"/>
          </p:cNvSpPr>
          <p:nvPr/>
        </p:nvSpPr>
        <p:spPr bwMode="auto">
          <a:xfrm>
            <a:off x="1295896" y="3615263"/>
            <a:ext cx="107156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0" name="Line 46"/>
          <p:cNvSpPr>
            <a:spLocks noChangeShapeType="1"/>
          </p:cNvSpPr>
          <p:nvPr/>
        </p:nvSpPr>
        <p:spPr bwMode="auto">
          <a:xfrm>
            <a:off x="1297087" y="3885536"/>
            <a:ext cx="107156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1" name="Rectangle 47"/>
          <p:cNvSpPr>
            <a:spLocks noChangeArrowheads="1"/>
          </p:cNvSpPr>
          <p:nvPr/>
        </p:nvSpPr>
        <p:spPr bwMode="auto">
          <a:xfrm>
            <a:off x="1322089" y="3723611"/>
            <a:ext cx="53579" cy="5357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 b="0">
              <a:solidFill>
                <a:srgbClr val="000000"/>
              </a:solidFill>
            </a:endParaRPr>
          </a:p>
        </p:txBody>
      </p:sp>
      <p:sp>
        <p:nvSpPr>
          <p:cNvPr id="69742" name="Text Box 48"/>
          <p:cNvSpPr txBox="1">
            <a:spLocks noChangeArrowheads="1"/>
          </p:cNvSpPr>
          <p:nvPr/>
        </p:nvSpPr>
        <p:spPr bwMode="auto">
          <a:xfrm>
            <a:off x="1432818" y="3591451"/>
            <a:ext cx="60245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750" dirty="0">
                <a:solidFill>
                  <a:srgbClr val="000000"/>
                </a:solidFill>
              </a:rPr>
              <a:t>Med</a:t>
            </a:r>
            <a:r>
              <a:rPr lang="sk-SK" altLang="cs-CZ" sz="750" dirty="0">
                <a:solidFill>
                  <a:srgbClr val="000000"/>
                </a:solidFill>
              </a:rPr>
              <a:t>iá</a:t>
            </a:r>
            <a:r>
              <a:rPr lang="en-US" altLang="cs-CZ" sz="750" dirty="0">
                <a:solidFill>
                  <a:srgbClr val="000000"/>
                </a:solidFill>
              </a:rPr>
              <a:t>n </a:t>
            </a:r>
            <a:endParaRPr lang="sk-SK" altLang="cs-CZ" sz="75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750" dirty="0">
                <a:solidFill>
                  <a:srgbClr val="000000"/>
                </a:solidFill>
              </a:rPr>
              <a:t>(</a:t>
            </a:r>
            <a:r>
              <a:rPr lang="sk-SK" altLang="cs-CZ" sz="750" dirty="0">
                <a:solidFill>
                  <a:srgbClr val="000000"/>
                </a:solidFill>
              </a:rPr>
              <a:t>5% ,95%)</a:t>
            </a:r>
            <a:endParaRPr lang="en-US" altLang="cs-CZ" sz="750" dirty="0">
              <a:solidFill>
                <a:srgbClr val="000000"/>
              </a:solidFill>
            </a:endParaRPr>
          </a:p>
        </p:txBody>
      </p:sp>
      <p:graphicFrame>
        <p:nvGraphicFramePr>
          <p:cNvPr id="42" name="Tabulk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1734219"/>
              </p:ext>
            </p:extLst>
          </p:nvPr>
        </p:nvGraphicFramePr>
        <p:xfrm>
          <a:off x="1989512" y="3084457"/>
          <a:ext cx="5950773" cy="1879270"/>
        </p:xfrm>
        <a:graphic>
          <a:graphicData uri="http://schemas.openxmlformats.org/drawingml/2006/table">
            <a:tbl>
              <a:tblPr/>
              <a:tblGrid>
                <a:gridCol w="220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3607996538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4078628732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560333148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407106462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3269261986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1602300012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1879270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Celkem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FNKV Praha – </a:t>
                      </a:r>
                      <a:r>
                        <a:rPr lang="cs-CZ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III.interní</a:t>
                      </a:r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kardiologická klinika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Motol - Dětské kardiocentrum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VFN Praha - II.IK - Kardiologická klinika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Motol - Kardiologické oddělení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IKEM Praha - Kardiologická klinika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ÚVN - Kardiologické odd.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Brno - Kardiologická klinika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Liberec - Kardiocentrum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 Vysočina CZ, a.s.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Karlovy Vary nemocnice - Kardiocentrum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Zlín - Interní klinika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Plzeň - Kardiologické odd.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ÚnL - Kardiologické odd.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FNUSA Brno - Kardiologická klinika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Kardiologické centrum AGEL a.s.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Olomouc - I. interní klinika - kardiologická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Ostrava - Kardiovaskulární odd.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Na Homolce - Kardiologické odd.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Třinec - Podlesí - kardiocentrum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České Budějovice - kardiocentrum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FNHK - 1. IK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Rok 2018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Rok 2016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Rok 2014</a:t>
                      </a:r>
                      <a:endParaRPr lang="cs-CZ" sz="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Rok 2012</a:t>
                      </a:r>
                      <a:endParaRPr lang="cs-CZ" sz="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" name="TextovéPole 9"/>
          <p:cNvSpPr txBox="1">
            <a:spLocks noChangeArrowheads="1"/>
          </p:cNvSpPr>
          <p:nvPr/>
        </p:nvSpPr>
        <p:spPr bwMode="auto">
          <a:xfrm>
            <a:off x="5518022" y="680562"/>
            <a:ext cx="251993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25" b="0" i="1" dirty="0">
                <a:solidFill>
                  <a:srgbClr val="000000"/>
                </a:solidFill>
              </a:rPr>
              <a:t>* 236 pacientů nemá dostupný údaj o délce výkonu</a:t>
            </a: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2040545" y="2803587"/>
            <a:ext cx="5913000" cy="6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ovéPole 9"/>
          <p:cNvSpPr txBox="1">
            <a:spLocks noChangeArrowheads="1"/>
          </p:cNvSpPr>
          <p:nvPr/>
        </p:nvSpPr>
        <p:spPr bwMode="auto">
          <a:xfrm>
            <a:off x="7038720" y="3740279"/>
            <a:ext cx="1038344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cs-CZ" sz="825" dirty="0"/>
              <a:t>×</a:t>
            </a:r>
            <a:r>
              <a:rPr lang="en-US" altLang="cs-CZ" sz="825" b="0" i="1" dirty="0">
                <a:solidFill>
                  <a:srgbClr val="000000"/>
                </a:solidFill>
              </a:rPr>
              <a:t> </a:t>
            </a:r>
            <a:r>
              <a:rPr lang="cs-CZ" altLang="cs-CZ" sz="825" b="0" i="1" dirty="0">
                <a:solidFill>
                  <a:srgbClr val="000000"/>
                </a:solidFill>
              </a:rPr>
              <a:t>žádný záznam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6641527" y="2776965"/>
            <a:ext cx="182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×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E5464DC-8611-0E4F-ADA1-32DB4C513847}"/>
              </a:ext>
            </a:extLst>
          </p:cNvPr>
          <p:cNvSpPr txBox="1"/>
          <p:nvPr/>
        </p:nvSpPr>
        <p:spPr>
          <a:xfrm>
            <a:off x="146404" y="2685597"/>
            <a:ext cx="1194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993300"/>
                </a:solidFill>
              </a:rPr>
              <a:t>1D ICD</a:t>
            </a:r>
          </a:p>
          <a:p>
            <a:r>
              <a:rPr lang="cs-CZ" sz="2400" dirty="0">
                <a:solidFill>
                  <a:srgbClr val="993300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1506951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Group 142"/>
          <p:cNvGraphicFramePr>
            <a:graphicFrameLocks noGrp="1"/>
          </p:cNvGraphicFramePr>
          <p:nvPr/>
        </p:nvGraphicFramePr>
        <p:xfrm>
          <a:off x="1243076" y="919146"/>
          <a:ext cx="6677288" cy="2135783"/>
        </p:xfrm>
        <a:graphic>
          <a:graphicData uri="http://schemas.openxmlformats.org/drawingml/2006/table">
            <a:tbl>
              <a:tblPr/>
              <a:tblGrid>
                <a:gridCol w="661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41208927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660295381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1277218546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1373606906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708370334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22791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245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5% kvantil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3500" marR="13500" marT="8100" marB="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Medián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3500" marR="13500" marT="8100" marB="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35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35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95% kvantil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3500" marR="13500" marT="8100" marB="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70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60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75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75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07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Object 2"/>
          <p:cNvGraphicFramePr>
            <a:graphicFrameLocks noGrp="1" noChangeAspect="1"/>
          </p:cNvGraphicFramePr>
          <p:nvPr/>
        </p:nvGraphicFramePr>
        <p:xfrm>
          <a:off x="1595336" y="1594248"/>
          <a:ext cx="6409236" cy="1629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7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71161" y="67284"/>
            <a:ext cx="6588919" cy="421481"/>
          </a:xfrm>
        </p:spPr>
        <p:txBody>
          <a:bodyPr/>
          <a:lstStyle/>
          <a:p>
            <a:pPr eaLnBrk="1" hangingPunct="1"/>
            <a:r>
              <a:rPr lang="cs-CZ" altLang="cs-CZ" sz="2000" b="1" dirty="0">
                <a:solidFill>
                  <a:srgbClr val="993300"/>
                </a:solidFill>
              </a:rPr>
              <a:t>Délka výkonu v jednotlivých centrech</a:t>
            </a:r>
          </a:p>
        </p:txBody>
      </p:sp>
      <p:sp>
        <p:nvSpPr>
          <p:cNvPr id="69734" name="Text Box 3"/>
          <p:cNvSpPr txBox="1">
            <a:spLocks noChangeArrowheads="1"/>
          </p:cNvSpPr>
          <p:nvPr/>
        </p:nvSpPr>
        <p:spPr bwMode="auto">
          <a:xfrm>
            <a:off x="4572000" y="519113"/>
            <a:ext cx="3429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900" dirty="0">
                <a:solidFill>
                  <a:srgbClr val="FFFFFF"/>
                </a:solidFill>
              </a:rPr>
              <a:t>Národní kardiologický registr KARDIO-ICD </a:t>
            </a:r>
          </a:p>
        </p:txBody>
      </p:sp>
      <p:sp>
        <p:nvSpPr>
          <p:cNvPr id="69736" name="Text Box 8"/>
          <p:cNvSpPr txBox="1">
            <a:spLocks noChangeArrowheads="1"/>
          </p:cNvSpPr>
          <p:nvPr/>
        </p:nvSpPr>
        <p:spPr bwMode="auto">
          <a:xfrm>
            <a:off x="1143001" y="669132"/>
            <a:ext cx="2124299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750"/>
              <a:t>Délka trvání primoimplantace (v minutách)</a:t>
            </a:r>
          </a:p>
        </p:txBody>
      </p:sp>
      <p:sp>
        <p:nvSpPr>
          <p:cNvPr id="69737" name="Text Box 30"/>
          <p:cNvSpPr txBox="1">
            <a:spLocks noChangeArrowheads="1"/>
          </p:cNvSpPr>
          <p:nvPr/>
        </p:nvSpPr>
        <p:spPr bwMode="auto">
          <a:xfrm rot="-5400000">
            <a:off x="711353" y="2193767"/>
            <a:ext cx="169187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50" b="0" dirty="0"/>
              <a:t>Délka výkonu (v min.)</a:t>
            </a:r>
          </a:p>
        </p:txBody>
      </p:sp>
      <p:sp>
        <p:nvSpPr>
          <p:cNvPr id="69738" name="Line 44"/>
          <p:cNvSpPr>
            <a:spLocks noChangeShapeType="1"/>
          </p:cNvSpPr>
          <p:nvPr/>
        </p:nvSpPr>
        <p:spPr bwMode="auto">
          <a:xfrm>
            <a:off x="1350664" y="3609311"/>
            <a:ext cx="0" cy="276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39" name="Line 45"/>
          <p:cNvSpPr>
            <a:spLocks noChangeShapeType="1"/>
          </p:cNvSpPr>
          <p:nvPr/>
        </p:nvSpPr>
        <p:spPr bwMode="auto">
          <a:xfrm>
            <a:off x="1295896" y="3615263"/>
            <a:ext cx="107156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0" name="Line 46"/>
          <p:cNvSpPr>
            <a:spLocks noChangeShapeType="1"/>
          </p:cNvSpPr>
          <p:nvPr/>
        </p:nvSpPr>
        <p:spPr bwMode="auto">
          <a:xfrm>
            <a:off x="1297087" y="3885536"/>
            <a:ext cx="107156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1" name="Rectangle 47"/>
          <p:cNvSpPr>
            <a:spLocks noChangeArrowheads="1"/>
          </p:cNvSpPr>
          <p:nvPr/>
        </p:nvSpPr>
        <p:spPr bwMode="auto">
          <a:xfrm>
            <a:off x="1322089" y="3723611"/>
            <a:ext cx="53579" cy="5357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 b="0">
              <a:solidFill>
                <a:srgbClr val="000000"/>
              </a:solidFill>
            </a:endParaRPr>
          </a:p>
        </p:txBody>
      </p:sp>
      <p:sp>
        <p:nvSpPr>
          <p:cNvPr id="69742" name="Text Box 48"/>
          <p:cNvSpPr txBox="1">
            <a:spLocks noChangeArrowheads="1"/>
          </p:cNvSpPr>
          <p:nvPr/>
        </p:nvSpPr>
        <p:spPr bwMode="auto">
          <a:xfrm>
            <a:off x="1432818" y="3591451"/>
            <a:ext cx="602456" cy="438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750" dirty="0">
                <a:solidFill>
                  <a:srgbClr val="000000"/>
                </a:solidFill>
              </a:rPr>
              <a:t>Med</a:t>
            </a:r>
            <a:r>
              <a:rPr lang="sk-SK" altLang="cs-CZ" sz="750" dirty="0">
                <a:solidFill>
                  <a:srgbClr val="000000"/>
                </a:solidFill>
              </a:rPr>
              <a:t>iá</a:t>
            </a:r>
            <a:r>
              <a:rPr lang="en-US" altLang="cs-CZ" sz="750" dirty="0">
                <a:solidFill>
                  <a:srgbClr val="000000"/>
                </a:solidFill>
              </a:rPr>
              <a:t>n </a:t>
            </a:r>
            <a:endParaRPr lang="sk-SK" altLang="cs-CZ" sz="75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750" dirty="0">
                <a:solidFill>
                  <a:srgbClr val="000000"/>
                </a:solidFill>
              </a:rPr>
              <a:t>(</a:t>
            </a:r>
            <a:r>
              <a:rPr lang="sk-SK" altLang="cs-CZ" sz="750" dirty="0">
                <a:solidFill>
                  <a:srgbClr val="000000"/>
                </a:solidFill>
              </a:rPr>
              <a:t>5% ,95%)</a:t>
            </a:r>
            <a:endParaRPr lang="en-US" altLang="cs-CZ" sz="750" dirty="0">
              <a:solidFill>
                <a:srgbClr val="000000"/>
              </a:solidFill>
            </a:endParaRPr>
          </a:p>
        </p:txBody>
      </p:sp>
      <p:graphicFrame>
        <p:nvGraphicFramePr>
          <p:cNvPr id="42" name="Tabulka 41"/>
          <p:cNvGraphicFramePr>
            <a:graphicFrameLocks noGrp="1"/>
          </p:cNvGraphicFramePr>
          <p:nvPr/>
        </p:nvGraphicFramePr>
        <p:xfrm>
          <a:off x="1989512" y="3084457"/>
          <a:ext cx="5950773" cy="1879270"/>
        </p:xfrm>
        <a:graphic>
          <a:graphicData uri="http://schemas.openxmlformats.org/drawingml/2006/table">
            <a:tbl>
              <a:tblPr/>
              <a:tblGrid>
                <a:gridCol w="220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3607996538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4078628732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560333148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407106462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3269261986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1602300012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2039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1879270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Celkem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Motol - Dětské kardiocentrum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ÚVN - Kardiologické odd.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VFN Praha - II.IK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IKEM Praha - Kardiologická klinika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Zlín - Kardiologické oddělení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Karlovy Vary nemocnice - Kardiocentrum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Brno - Kardiologická klinika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Plzeň - Kardiologické odd.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Liberec - Kardiocentrum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ÚnL - Kardiologické odd.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FNUSA Brno - Kardiologická klinika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Olomouc - I. interní klinika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Ostrava - Kardiovaskulární odd.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Kardiologické centrum AGEL a.s.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Na Homolce.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Třinec - Podlesí - kardiocentrum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České Budějovice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FNKV Praha –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III.interní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klinika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 dirty="0">
                        <a:solidFill>
                          <a:srgbClr val="99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Rok 2018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Rok 2016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Rok 2014</a:t>
                      </a:r>
                      <a:endParaRPr lang="cs-CZ" sz="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Rok 2012</a:t>
                      </a:r>
                      <a:endParaRPr lang="cs-CZ" sz="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" name="TextovéPole 9"/>
          <p:cNvSpPr txBox="1">
            <a:spLocks noChangeArrowheads="1"/>
          </p:cNvSpPr>
          <p:nvPr/>
        </p:nvSpPr>
        <p:spPr bwMode="auto">
          <a:xfrm>
            <a:off x="5518022" y="680562"/>
            <a:ext cx="2519936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25" b="0" i="1" dirty="0">
                <a:solidFill>
                  <a:srgbClr val="000000"/>
                </a:solidFill>
              </a:rPr>
              <a:t>* 340 pacientů nemá dostupný údaj o délce výkonu</a:t>
            </a: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2040545" y="2891136"/>
            <a:ext cx="5913000" cy="60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B0153C6B-0CC2-4556-8034-2FDDF2BB7570}"/>
              </a:ext>
            </a:extLst>
          </p:cNvPr>
          <p:cNvSpPr txBox="1"/>
          <p:nvPr/>
        </p:nvSpPr>
        <p:spPr>
          <a:xfrm>
            <a:off x="5897889" y="2700328"/>
            <a:ext cx="18216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050" dirty="0"/>
              <a:t>×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BF267C6A-8508-4DE4-9A9C-3062B30F4BA5}"/>
              </a:ext>
            </a:extLst>
          </p:cNvPr>
          <p:cNvSpPr txBox="1"/>
          <p:nvPr/>
        </p:nvSpPr>
        <p:spPr>
          <a:xfrm>
            <a:off x="5990432" y="2708696"/>
            <a:ext cx="18216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050" dirty="0"/>
              <a:t>×</a:t>
            </a:r>
          </a:p>
        </p:txBody>
      </p:sp>
      <p:sp>
        <p:nvSpPr>
          <p:cNvPr id="24" name="TextovéPole 9">
            <a:extLst>
              <a:ext uri="{FF2B5EF4-FFF2-40B4-BE49-F238E27FC236}">
                <a16:creationId xmlns:a16="http://schemas.microsoft.com/office/drawing/2014/main" id="{3ACDE12F-3166-4C71-9415-4F19D9D5F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1934" y="3686513"/>
            <a:ext cx="1038344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cs-CZ" sz="825" dirty="0"/>
              <a:t>×</a:t>
            </a:r>
            <a:r>
              <a:rPr lang="en-US" altLang="cs-CZ" sz="825" b="0" i="1" dirty="0">
                <a:solidFill>
                  <a:srgbClr val="000000"/>
                </a:solidFill>
              </a:rPr>
              <a:t> </a:t>
            </a:r>
            <a:r>
              <a:rPr lang="cs-CZ" altLang="cs-CZ" sz="825" b="0" i="1" dirty="0">
                <a:solidFill>
                  <a:srgbClr val="000000"/>
                </a:solidFill>
              </a:rPr>
              <a:t>pouze jednotliví pacienti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3268D9AC-2A2F-4A46-9D1F-DFED75DD1258}"/>
              </a:ext>
            </a:extLst>
          </p:cNvPr>
          <p:cNvSpPr txBox="1"/>
          <p:nvPr/>
        </p:nvSpPr>
        <p:spPr>
          <a:xfrm>
            <a:off x="146404" y="2685597"/>
            <a:ext cx="1194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993300"/>
                </a:solidFill>
              </a:rPr>
              <a:t>1D ICD</a:t>
            </a:r>
          </a:p>
          <a:p>
            <a:r>
              <a:rPr lang="cs-CZ" sz="2400" dirty="0">
                <a:solidFill>
                  <a:srgbClr val="993300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560075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ulk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651453"/>
              </p:ext>
            </p:extLst>
          </p:nvPr>
        </p:nvGraphicFramePr>
        <p:xfrm>
          <a:off x="1969086" y="3060495"/>
          <a:ext cx="5975019" cy="1879270"/>
        </p:xfrm>
        <a:graphic>
          <a:graphicData uri="http://schemas.openxmlformats.org/drawingml/2006/table">
            <a:tbl>
              <a:tblPr/>
              <a:tblGrid>
                <a:gridCol w="221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3619673105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1058222745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817126608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703245535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4078628732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1879270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Celkem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FNKV Praha 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IKEM Praha - Kardiologická klinika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ÚVN - Kardiologické odd.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VFN Praha - II.IK - Kardiologická klinika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Motol - Kardiologické oddělení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Brno - Kardiologická klinika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Plzeň - Kardiologické odd.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Kardiologické centrum AGEL a.s.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Liberec -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Zlín - Interní klinika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FNUSA Brno - Kardiologická klinika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ÚnL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Kardiologické odd.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Ostrava - Kardiovaskulární odd.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Třinec - Podlesí –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Karlovy Vary nemocnice -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České Budějovice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Olomouc - I. interní klinika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Na Homolce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Motol - Dětské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Vysočina CZ, a.s.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FNHK - 1. IK</a:t>
                      </a:r>
                    </a:p>
                    <a:p>
                      <a:pPr algn="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Rok 2018</a:t>
                      </a:r>
                      <a:endParaRPr lang="cs-CZ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Rok 2016</a:t>
                      </a:r>
                      <a:endParaRPr lang="cs-CZ" sz="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Rok 2014</a:t>
                      </a:r>
                      <a:endParaRPr lang="cs-CZ" sz="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Rok 2012</a:t>
                      </a:r>
                      <a:endParaRPr lang="cs-CZ" sz="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955475"/>
              </p:ext>
            </p:extLst>
          </p:nvPr>
        </p:nvGraphicFramePr>
        <p:xfrm>
          <a:off x="1336596" y="909910"/>
          <a:ext cx="6603679" cy="2135783"/>
        </p:xfrm>
        <a:graphic>
          <a:graphicData uri="http://schemas.openxmlformats.org/drawingml/2006/table">
            <a:tbl>
              <a:tblPr/>
              <a:tblGrid>
                <a:gridCol w="654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4174974784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1814065744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1568391721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41208927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166000635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245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5% kvantil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3500" marR="13500" marT="8100" marB="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34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50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30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30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30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35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15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Medián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3500" marR="13500" marT="8100" marB="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35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75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62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60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60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50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35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33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30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30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95% kvantil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3500" marR="13500" marT="8100" marB="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70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130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96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60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120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50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80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55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68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65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60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70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75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70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60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60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90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35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70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75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89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100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07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91520084"/>
              </p:ext>
            </p:extLst>
          </p:nvPr>
        </p:nvGraphicFramePr>
        <p:xfrm>
          <a:off x="1632347" y="1594248"/>
          <a:ext cx="6372225" cy="1629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7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024" y="76978"/>
            <a:ext cx="6588919" cy="421481"/>
          </a:xfrm>
          <a:ln>
            <a:noFill/>
          </a:ln>
        </p:spPr>
        <p:txBody>
          <a:bodyPr/>
          <a:lstStyle/>
          <a:p>
            <a:pPr eaLnBrk="1" hangingPunct="1"/>
            <a:r>
              <a:rPr lang="cs-CZ" altLang="cs-CZ" sz="2000" b="1" dirty="0">
                <a:solidFill>
                  <a:srgbClr val="993300"/>
                </a:solidFill>
              </a:rPr>
              <a:t>Délka výkonu v jednotlivých centrech</a:t>
            </a:r>
          </a:p>
        </p:txBody>
      </p:sp>
      <p:sp>
        <p:nvSpPr>
          <p:cNvPr id="69734" name="Text Box 3"/>
          <p:cNvSpPr txBox="1">
            <a:spLocks noChangeArrowheads="1"/>
          </p:cNvSpPr>
          <p:nvPr/>
        </p:nvSpPr>
        <p:spPr bwMode="auto">
          <a:xfrm>
            <a:off x="4572000" y="519113"/>
            <a:ext cx="3429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900" dirty="0">
                <a:solidFill>
                  <a:srgbClr val="FFFFFF"/>
                </a:solidFill>
              </a:rPr>
              <a:t>Národní kardiologický registr KARDIO-ICD </a:t>
            </a:r>
          </a:p>
        </p:txBody>
      </p:sp>
      <p:sp>
        <p:nvSpPr>
          <p:cNvPr id="69736" name="Text Box 8"/>
          <p:cNvSpPr txBox="1">
            <a:spLocks noChangeArrowheads="1"/>
          </p:cNvSpPr>
          <p:nvPr/>
        </p:nvSpPr>
        <p:spPr bwMode="auto">
          <a:xfrm>
            <a:off x="1143001" y="669132"/>
            <a:ext cx="2124299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750"/>
              <a:t>Délka trvání primoimplantace (v minutách)</a:t>
            </a:r>
          </a:p>
        </p:txBody>
      </p:sp>
      <p:sp>
        <p:nvSpPr>
          <p:cNvPr id="69737" name="Text Box 30"/>
          <p:cNvSpPr txBox="1">
            <a:spLocks noChangeArrowheads="1"/>
          </p:cNvSpPr>
          <p:nvPr/>
        </p:nvSpPr>
        <p:spPr bwMode="auto">
          <a:xfrm rot="-5400000">
            <a:off x="711353" y="2193767"/>
            <a:ext cx="169187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50" b="0" dirty="0"/>
              <a:t>Délka výkonu (v min.)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1295895" y="3591448"/>
            <a:ext cx="739379" cy="438582"/>
            <a:chOff x="203860" y="4788601"/>
            <a:chExt cx="985838" cy="584776"/>
          </a:xfrm>
        </p:grpSpPr>
        <p:sp>
          <p:nvSpPr>
            <p:cNvPr id="69738" name="Line 44"/>
            <p:cNvSpPr>
              <a:spLocks noChangeShapeType="1"/>
            </p:cNvSpPr>
            <p:nvPr/>
          </p:nvSpPr>
          <p:spPr bwMode="auto">
            <a:xfrm>
              <a:off x="276885" y="4812414"/>
              <a:ext cx="0" cy="3683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39" name="Line 45"/>
            <p:cNvSpPr>
              <a:spLocks noChangeShapeType="1"/>
            </p:cNvSpPr>
            <p:nvPr/>
          </p:nvSpPr>
          <p:spPr bwMode="auto">
            <a:xfrm>
              <a:off x="203860" y="4820351"/>
              <a:ext cx="14287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0" name="Line 46"/>
            <p:cNvSpPr>
              <a:spLocks noChangeShapeType="1"/>
            </p:cNvSpPr>
            <p:nvPr/>
          </p:nvSpPr>
          <p:spPr bwMode="auto">
            <a:xfrm>
              <a:off x="205448" y="5180714"/>
              <a:ext cx="14287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1" name="Rectangle 47"/>
            <p:cNvSpPr>
              <a:spLocks noChangeArrowheads="1"/>
            </p:cNvSpPr>
            <p:nvPr/>
          </p:nvSpPr>
          <p:spPr bwMode="auto">
            <a:xfrm>
              <a:off x="238785" y="4964814"/>
              <a:ext cx="71438" cy="7143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cs-CZ" sz="1350" b="0">
                <a:solidFill>
                  <a:srgbClr val="000000"/>
                </a:solidFill>
              </a:endParaRPr>
            </a:p>
          </p:txBody>
        </p:sp>
        <p:sp>
          <p:nvSpPr>
            <p:cNvPr id="69742" name="Text Box 48"/>
            <p:cNvSpPr txBox="1">
              <a:spLocks noChangeArrowheads="1"/>
            </p:cNvSpPr>
            <p:nvPr/>
          </p:nvSpPr>
          <p:spPr bwMode="auto">
            <a:xfrm>
              <a:off x="386423" y="4788601"/>
              <a:ext cx="803275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750" dirty="0">
                  <a:solidFill>
                    <a:srgbClr val="000000"/>
                  </a:solidFill>
                </a:rPr>
                <a:t>Med</a:t>
              </a:r>
              <a:r>
                <a:rPr lang="sk-SK" altLang="cs-CZ" sz="750" dirty="0">
                  <a:solidFill>
                    <a:srgbClr val="000000"/>
                  </a:solidFill>
                </a:rPr>
                <a:t>iá</a:t>
              </a:r>
              <a:r>
                <a:rPr lang="en-US" altLang="cs-CZ" sz="750" dirty="0">
                  <a:solidFill>
                    <a:srgbClr val="000000"/>
                  </a:solidFill>
                </a:rPr>
                <a:t>n </a:t>
              </a:r>
              <a:endParaRPr lang="sk-SK" altLang="cs-CZ" sz="750" dirty="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750" dirty="0">
                  <a:solidFill>
                    <a:srgbClr val="000000"/>
                  </a:solidFill>
                </a:rPr>
                <a:t>(</a:t>
              </a:r>
              <a:r>
                <a:rPr lang="sk-SK" altLang="cs-CZ" sz="750" dirty="0">
                  <a:solidFill>
                    <a:srgbClr val="000000"/>
                  </a:solidFill>
                </a:rPr>
                <a:t>5% ,95%)</a:t>
              </a:r>
              <a:endParaRPr lang="en-US" altLang="cs-CZ" sz="750" dirty="0">
                <a:solidFill>
                  <a:srgbClr val="000000"/>
                </a:solidFill>
              </a:endParaRPr>
            </a:p>
          </p:txBody>
        </p:sp>
      </p:grpSp>
      <p:sp>
        <p:nvSpPr>
          <p:cNvPr id="43" name="TextovéPole 9"/>
          <p:cNvSpPr txBox="1">
            <a:spLocks noChangeArrowheads="1"/>
          </p:cNvSpPr>
          <p:nvPr/>
        </p:nvSpPr>
        <p:spPr bwMode="auto">
          <a:xfrm>
            <a:off x="5518022" y="680562"/>
            <a:ext cx="2519936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25" b="0" i="1" dirty="0">
                <a:solidFill>
                  <a:srgbClr val="000000"/>
                </a:solidFill>
              </a:rPr>
              <a:t>* 93 pacientů nemá dostupný údaj o délce výkonu</a:t>
            </a: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2033718" y="2761426"/>
            <a:ext cx="5913000" cy="609"/>
          </a:xfrm>
          <a:prstGeom prst="line">
            <a:avLst/>
          </a:prstGeom>
          <a:ln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9D4EA243-160D-4D37-A10E-976DCF69B43A}"/>
              </a:ext>
            </a:extLst>
          </p:cNvPr>
          <p:cNvSpPr txBox="1"/>
          <p:nvPr/>
        </p:nvSpPr>
        <p:spPr>
          <a:xfrm>
            <a:off x="6382282" y="2837894"/>
            <a:ext cx="18216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050" dirty="0"/>
              <a:t>×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897CC275-0EFC-4863-96F3-270ADF377341}"/>
              </a:ext>
            </a:extLst>
          </p:cNvPr>
          <p:cNvSpPr txBox="1"/>
          <p:nvPr/>
        </p:nvSpPr>
        <p:spPr>
          <a:xfrm>
            <a:off x="6175127" y="2837894"/>
            <a:ext cx="18216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050" dirty="0"/>
              <a:t>×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CA59630D-F603-4399-9F3E-BCE5E8E259CF}"/>
              </a:ext>
            </a:extLst>
          </p:cNvPr>
          <p:cNvSpPr txBox="1"/>
          <p:nvPr/>
        </p:nvSpPr>
        <p:spPr>
          <a:xfrm>
            <a:off x="6589435" y="2837894"/>
            <a:ext cx="18216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050" dirty="0"/>
              <a:t>×</a:t>
            </a:r>
          </a:p>
        </p:txBody>
      </p:sp>
      <p:sp>
        <p:nvSpPr>
          <p:cNvPr id="38" name="TextovéPole 9"/>
          <p:cNvSpPr txBox="1">
            <a:spLocks noChangeArrowheads="1"/>
          </p:cNvSpPr>
          <p:nvPr/>
        </p:nvSpPr>
        <p:spPr bwMode="auto">
          <a:xfrm>
            <a:off x="7038720" y="3740279"/>
            <a:ext cx="1038344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cs-CZ" sz="825" dirty="0"/>
              <a:t>×</a:t>
            </a:r>
            <a:r>
              <a:rPr lang="en-US" altLang="cs-CZ" sz="825" b="0" i="1" dirty="0">
                <a:solidFill>
                  <a:srgbClr val="000000"/>
                </a:solidFill>
              </a:rPr>
              <a:t> </a:t>
            </a:r>
            <a:r>
              <a:rPr lang="cs-CZ" altLang="cs-CZ" sz="825" b="0" i="1" dirty="0">
                <a:solidFill>
                  <a:srgbClr val="000000"/>
                </a:solidFill>
              </a:rPr>
              <a:t>žádný záznam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4617AE52-0930-0A40-96DD-1A0CD2B9C79F}"/>
              </a:ext>
            </a:extLst>
          </p:cNvPr>
          <p:cNvSpPr txBox="1"/>
          <p:nvPr/>
        </p:nvSpPr>
        <p:spPr>
          <a:xfrm>
            <a:off x="146404" y="2685597"/>
            <a:ext cx="1194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993300"/>
                </a:solidFill>
              </a:rPr>
              <a:t>2D ICD</a:t>
            </a:r>
          </a:p>
          <a:p>
            <a:r>
              <a:rPr lang="cs-CZ" sz="2400" dirty="0">
                <a:solidFill>
                  <a:srgbClr val="993300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1333572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ulka 29"/>
          <p:cNvGraphicFramePr>
            <a:graphicFrameLocks noGrp="1"/>
          </p:cNvGraphicFramePr>
          <p:nvPr/>
        </p:nvGraphicFramePr>
        <p:xfrm>
          <a:off x="1969086" y="3060495"/>
          <a:ext cx="5975019" cy="1879270"/>
        </p:xfrm>
        <a:graphic>
          <a:graphicData uri="http://schemas.openxmlformats.org/drawingml/2006/table">
            <a:tbl>
              <a:tblPr/>
              <a:tblGrid>
                <a:gridCol w="221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3619673105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1058222745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817126608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703245535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4078628732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1879270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Celkem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ÚVN - Kardiologické odd.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VFN Praha - II.IK - Kardiologická klinika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Zlín - Kardiologické oddělení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IKEM Praha - Kardiologická klinika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Brno - Kardiologická klinika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Plzeň - Kardiologické odd.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ÚnL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Kardiologické odd.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Karlovy Vary nemocnice - Kardiocentrum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Kardiologické centrum AGEL a.s.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Ostrava - Kardiovaskulární odd.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FNUSA Brno - Kardiologická klinika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Liberec - Kardiocentrum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České Budějovice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Třinec - Podlesí - kardiocentrum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Olomouc - I. interní klinika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Na Homolce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Rok 2018</a:t>
                      </a:r>
                      <a:endParaRPr lang="cs-CZ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Rok 2016</a:t>
                      </a:r>
                      <a:endParaRPr lang="cs-CZ" sz="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Rok 2014</a:t>
                      </a:r>
                      <a:endParaRPr lang="cs-CZ" sz="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Rok 2012</a:t>
                      </a:r>
                      <a:endParaRPr lang="cs-CZ" sz="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Group 142"/>
          <p:cNvGraphicFramePr>
            <a:graphicFrameLocks noGrp="1"/>
          </p:cNvGraphicFramePr>
          <p:nvPr/>
        </p:nvGraphicFramePr>
        <p:xfrm>
          <a:off x="1336596" y="919146"/>
          <a:ext cx="6603679" cy="2135783"/>
        </p:xfrm>
        <a:graphic>
          <a:graphicData uri="http://schemas.openxmlformats.org/drawingml/2006/table">
            <a:tbl>
              <a:tblPr/>
              <a:tblGrid>
                <a:gridCol w="654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4174974784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1814065744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1568391721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41208927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166000635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245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5% kvantil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3500" marR="13500" marT="8100" marB="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25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Medián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3500" marR="13500" marT="8100" marB="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45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95% kvantil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3500" marR="13500" marT="8100" marB="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193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149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800" b="0" i="0" u="none" strike="noStrike" kern="1200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70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75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89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100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07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Object 2"/>
          <p:cNvGraphicFramePr>
            <a:graphicFrameLocks noGrp="1" noChangeAspect="1"/>
          </p:cNvGraphicFramePr>
          <p:nvPr/>
        </p:nvGraphicFramePr>
        <p:xfrm>
          <a:off x="1632347" y="1594248"/>
          <a:ext cx="6372225" cy="1629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97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23963" y="86917"/>
            <a:ext cx="6588919" cy="421481"/>
          </a:xfrm>
          <a:ln>
            <a:noFill/>
          </a:ln>
        </p:spPr>
        <p:txBody>
          <a:bodyPr/>
          <a:lstStyle/>
          <a:p>
            <a:pPr eaLnBrk="1" hangingPunct="1"/>
            <a:r>
              <a:rPr lang="cs-CZ" altLang="cs-CZ" sz="2000" b="1" dirty="0">
                <a:solidFill>
                  <a:srgbClr val="993300"/>
                </a:solidFill>
              </a:rPr>
              <a:t>Délka výkonu v jednotlivých centrech</a:t>
            </a:r>
          </a:p>
        </p:txBody>
      </p:sp>
      <p:sp>
        <p:nvSpPr>
          <p:cNvPr id="69734" name="Text Box 3"/>
          <p:cNvSpPr txBox="1">
            <a:spLocks noChangeArrowheads="1"/>
          </p:cNvSpPr>
          <p:nvPr/>
        </p:nvSpPr>
        <p:spPr bwMode="auto">
          <a:xfrm>
            <a:off x="4572000" y="519113"/>
            <a:ext cx="3429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900" dirty="0">
                <a:solidFill>
                  <a:srgbClr val="FFFFFF"/>
                </a:solidFill>
              </a:rPr>
              <a:t>Národní kardiologický registr KARDIO-ICD </a:t>
            </a:r>
          </a:p>
        </p:txBody>
      </p:sp>
      <p:sp>
        <p:nvSpPr>
          <p:cNvPr id="69736" name="Text Box 8"/>
          <p:cNvSpPr txBox="1">
            <a:spLocks noChangeArrowheads="1"/>
          </p:cNvSpPr>
          <p:nvPr/>
        </p:nvSpPr>
        <p:spPr bwMode="auto">
          <a:xfrm>
            <a:off x="1143001" y="669132"/>
            <a:ext cx="2124299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750"/>
              <a:t>Délka trvání primoimplantace (v minutách)</a:t>
            </a:r>
          </a:p>
        </p:txBody>
      </p:sp>
      <p:sp>
        <p:nvSpPr>
          <p:cNvPr id="69737" name="Text Box 30"/>
          <p:cNvSpPr txBox="1">
            <a:spLocks noChangeArrowheads="1"/>
          </p:cNvSpPr>
          <p:nvPr/>
        </p:nvSpPr>
        <p:spPr bwMode="auto">
          <a:xfrm rot="-5400000">
            <a:off x="711353" y="2193767"/>
            <a:ext cx="169187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50" b="0" dirty="0"/>
              <a:t>Délka výkonu (v min.)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1295895" y="3591448"/>
            <a:ext cx="739379" cy="438582"/>
            <a:chOff x="203860" y="4788601"/>
            <a:chExt cx="985838" cy="584776"/>
          </a:xfrm>
        </p:grpSpPr>
        <p:sp>
          <p:nvSpPr>
            <p:cNvPr id="69738" name="Line 44"/>
            <p:cNvSpPr>
              <a:spLocks noChangeShapeType="1"/>
            </p:cNvSpPr>
            <p:nvPr/>
          </p:nvSpPr>
          <p:spPr bwMode="auto">
            <a:xfrm>
              <a:off x="276885" y="4812414"/>
              <a:ext cx="0" cy="3683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39" name="Line 45"/>
            <p:cNvSpPr>
              <a:spLocks noChangeShapeType="1"/>
            </p:cNvSpPr>
            <p:nvPr/>
          </p:nvSpPr>
          <p:spPr bwMode="auto">
            <a:xfrm>
              <a:off x="203860" y="4820351"/>
              <a:ext cx="14287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0" name="Line 46"/>
            <p:cNvSpPr>
              <a:spLocks noChangeShapeType="1"/>
            </p:cNvSpPr>
            <p:nvPr/>
          </p:nvSpPr>
          <p:spPr bwMode="auto">
            <a:xfrm>
              <a:off x="205448" y="5180714"/>
              <a:ext cx="142875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741" name="Rectangle 47"/>
            <p:cNvSpPr>
              <a:spLocks noChangeArrowheads="1"/>
            </p:cNvSpPr>
            <p:nvPr/>
          </p:nvSpPr>
          <p:spPr bwMode="auto">
            <a:xfrm>
              <a:off x="238785" y="4964814"/>
              <a:ext cx="71438" cy="7143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cs-CZ" sz="1350" b="0">
                <a:solidFill>
                  <a:srgbClr val="000000"/>
                </a:solidFill>
              </a:endParaRPr>
            </a:p>
          </p:txBody>
        </p:sp>
        <p:sp>
          <p:nvSpPr>
            <p:cNvPr id="69742" name="Text Box 48"/>
            <p:cNvSpPr txBox="1">
              <a:spLocks noChangeArrowheads="1"/>
            </p:cNvSpPr>
            <p:nvPr/>
          </p:nvSpPr>
          <p:spPr bwMode="auto">
            <a:xfrm>
              <a:off x="386423" y="4788601"/>
              <a:ext cx="803275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750" dirty="0">
                  <a:solidFill>
                    <a:srgbClr val="000000"/>
                  </a:solidFill>
                </a:rPr>
                <a:t>Med</a:t>
              </a:r>
              <a:r>
                <a:rPr lang="sk-SK" altLang="cs-CZ" sz="750" dirty="0">
                  <a:solidFill>
                    <a:srgbClr val="000000"/>
                  </a:solidFill>
                </a:rPr>
                <a:t>iá</a:t>
              </a:r>
              <a:r>
                <a:rPr lang="en-US" altLang="cs-CZ" sz="750" dirty="0">
                  <a:solidFill>
                    <a:srgbClr val="000000"/>
                  </a:solidFill>
                </a:rPr>
                <a:t>n </a:t>
              </a:r>
              <a:endParaRPr lang="sk-SK" altLang="cs-CZ" sz="750" dirty="0">
                <a:solidFill>
                  <a:srgbClr val="00000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cs-CZ" sz="750" dirty="0">
                  <a:solidFill>
                    <a:srgbClr val="000000"/>
                  </a:solidFill>
                </a:rPr>
                <a:t>(</a:t>
              </a:r>
              <a:r>
                <a:rPr lang="sk-SK" altLang="cs-CZ" sz="750" dirty="0">
                  <a:solidFill>
                    <a:srgbClr val="000000"/>
                  </a:solidFill>
                </a:rPr>
                <a:t>5% ,95%)</a:t>
              </a:r>
              <a:endParaRPr lang="en-US" altLang="cs-CZ" sz="750" dirty="0">
                <a:solidFill>
                  <a:srgbClr val="000000"/>
                </a:solidFill>
              </a:endParaRPr>
            </a:p>
          </p:txBody>
        </p:sp>
      </p:grpSp>
      <p:sp>
        <p:nvSpPr>
          <p:cNvPr id="43" name="TextovéPole 9"/>
          <p:cNvSpPr txBox="1">
            <a:spLocks noChangeArrowheads="1"/>
          </p:cNvSpPr>
          <p:nvPr/>
        </p:nvSpPr>
        <p:spPr bwMode="auto">
          <a:xfrm>
            <a:off x="5518022" y="680562"/>
            <a:ext cx="2519936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25" b="0" i="1" dirty="0">
                <a:solidFill>
                  <a:srgbClr val="000000"/>
                </a:solidFill>
              </a:rPr>
              <a:t>* 140 pacientů nemá dostupný údaj o délce výkonu</a:t>
            </a: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2033718" y="2761426"/>
            <a:ext cx="5913000" cy="609"/>
          </a:xfrm>
          <a:prstGeom prst="line">
            <a:avLst/>
          </a:prstGeom>
          <a:ln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17CCCAAD-0D08-864A-A3BA-0085FEAA621B}"/>
              </a:ext>
            </a:extLst>
          </p:cNvPr>
          <p:cNvSpPr txBox="1"/>
          <p:nvPr/>
        </p:nvSpPr>
        <p:spPr>
          <a:xfrm>
            <a:off x="146404" y="2685597"/>
            <a:ext cx="11945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993300"/>
                </a:solidFill>
              </a:rPr>
              <a:t>2D ICD</a:t>
            </a:r>
          </a:p>
          <a:p>
            <a:r>
              <a:rPr lang="cs-CZ" sz="2400" dirty="0">
                <a:solidFill>
                  <a:srgbClr val="993300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468428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ulka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124854"/>
              </p:ext>
            </p:extLst>
          </p:nvPr>
        </p:nvGraphicFramePr>
        <p:xfrm>
          <a:off x="1969086" y="3060495"/>
          <a:ext cx="5975019" cy="1879270"/>
        </p:xfrm>
        <a:graphic>
          <a:graphicData uri="http://schemas.openxmlformats.org/drawingml/2006/table">
            <a:tbl>
              <a:tblPr/>
              <a:tblGrid>
                <a:gridCol w="221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3619673105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1058222745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817126608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703245535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4078628732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1879270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Celkem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VFN Praha - II.IK - Kardiologická klinika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ÚVN - Kardiologické odd.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FNKV Praha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Zlín - Interní klinika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Kardiologické centrum AGEL a.s.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Liberec - Kardiocentrum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Brno - Kardiologická klinika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ÚnL - Kardiologické odd.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IKEM Praha - Kardiologická klinika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Ostrava - Kardiovaskulární odd.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Plzeň - Kardiologické odd.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Karlovy Vary nemocnice - Kardiocentrum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Olomouc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FNUSA Brno - Kardiologická klinika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Třinec - Podlesí - kardiocentrum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České Budějovice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Na Homolce 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Motol - Dětské kardiocentrum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Motol - Kardiologické oddělení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 Vysočina CZ, a.s.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FNHK - 1. IK</a:t>
                      </a: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Rok 2018</a:t>
                      </a:r>
                      <a:endParaRPr lang="cs-CZ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Rok 2016</a:t>
                      </a:r>
                      <a:endParaRPr lang="cs-CZ" sz="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Rok 2014</a:t>
                      </a:r>
                      <a:endParaRPr lang="cs-CZ" sz="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Rok 2012</a:t>
                      </a:r>
                      <a:endParaRPr lang="cs-CZ" sz="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35643783"/>
              </p:ext>
            </p:extLst>
          </p:nvPr>
        </p:nvGraphicFramePr>
        <p:xfrm>
          <a:off x="1632347" y="1594248"/>
          <a:ext cx="6372225" cy="1629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6" name="Straight Connector 55"/>
          <p:cNvCxnSpPr/>
          <p:nvPr/>
        </p:nvCxnSpPr>
        <p:spPr>
          <a:xfrm flipV="1">
            <a:off x="2033718" y="2550737"/>
            <a:ext cx="5913000" cy="609"/>
          </a:xfrm>
          <a:prstGeom prst="line">
            <a:avLst/>
          </a:prstGeom>
          <a:ln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6" name="Group 1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97069"/>
              </p:ext>
            </p:extLst>
          </p:nvPr>
        </p:nvGraphicFramePr>
        <p:xfrm>
          <a:off x="1336596" y="919146"/>
          <a:ext cx="6603679" cy="2135783"/>
        </p:xfrm>
        <a:graphic>
          <a:graphicData uri="http://schemas.openxmlformats.org/drawingml/2006/table">
            <a:tbl>
              <a:tblPr/>
              <a:tblGrid>
                <a:gridCol w="654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4174974784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1814065744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1568391721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41208927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166000635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245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5% kvantil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3500" marR="13500" marT="8100" marB="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Medián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3500" marR="13500" marT="8100" marB="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60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66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70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90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95% kvantil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3500" marR="13500" marT="8100" marB="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123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128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150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152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07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97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23963" y="86917"/>
            <a:ext cx="6588919" cy="421481"/>
          </a:xfrm>
          <a:ln>
            <a:noFill/>
          </a:ln>
        </p:spPr>
        <p:txBody>
          <a:bodyPr/>
          <a:lstStyle/>
          <a:p>
            <a:pPr eaLnBrk="1" hangingPunct="1"/>
            <a:r>
              <a:rPr lang="cs-CZ" altLang="cs-CZ" sz="2000" b="1" dirty="0">
                <a:solidFill>
                  <a:srgbClr val="993300"/>
                </a:solidFill>
              </a:rPr>
              <a:t>Délka výkonu v jednotlivých centrech</a:t>
            </a:r>
          </a:p>
        </p:txBody>
      </p:sp>
      <p:sp>
        <p:nvSpPr>
          <p:cNvPr id="69734" name="Text Box 3"/>
          <p:cNvSpPr txBox="1">
            <a:spLocks noChangeArrowheads="1"/>
          </p:cNvSpPr>
          <p:nvPr/>
        </p:nvSpPr>
        <p:spPr bwMode="auto">
          <a:xfrm>
            <a:off x="4572000" y="519113"/>
            <a:ext cx="3429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900" dirty="0">
                <a:solidFill>
                  <a:srgbClr val="FFFFFF"/>
                </a:solidFill>
              </a:rPr>
              <a:t>Národní kardiologický registr KARDIO-ICD </a:t>
            </a:r>
          </a:p>
        </p:txBody>
      </p:sp>
      <p:sp>
        <p:nvSpPr>
          <p:cNvPr id="69736" name="Text Box 8"/>
          <p:cNvSpPr txBox="1">
            <a:spLocks noChangeArrowheads="1"/>
          </p:cNvSpPr>
          <p:nvPr/>
        </p:nvSpPr>
        <p:spPr bwMode="auto">
          <a:xfrm>
            <a:off x="1143001" y="669132"/>
            <a:ext cx="2124299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750"/>
              <a:t>Délka trvání primoimplantace (v minutách)</a:t>
            </a:r>
          </a:p>
        </p:txBody>
      </p:sp>
      <p:sp>
        <p:nvSpPr>
          <p:cNvPr id="69737" name="Text Box 30"/>
          <p:cNvSpPr txBox="1">
            <a:spLocks noChangeArrowheads="1"/>
          </p:cNvSpPr>
          <p:nvPr/>
        </p:nvSpPr>
        <p:spPr bwMode="auto">
          <a:xfrm rot="-5400000">
            <a:off x="711353" y="2193767"/>
            <a:ext cx="169187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50" b="0" dirty="0"/>
              <a:t>Délka výkonu (v min.)</a:t>
            </a:r>
          </a:p>
        </p:txBody>
      </p:sp>
      <p:sp>
        <p:nvSpPr>
          <p:cNvPr id="69738" name="Line 44"/>
          <p:cNvSpPr>
            <a:spLocks noChangeShapeType="1"/>
          </p:cNvSpPr>
          <p:nvPr/>
        </p:nvSpPr>
        <p:spPr bwMode="auto">
          <a:xfrm>
            <a:off x="1350664" y="3609311"/>
            <a:ext cx="0" cy="276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39" name="Line 45"/>
          <p:cNvSpPr>
            <a:spLocks noChangeShapeType="1"/>
          </p:cNvSpPr>
          <p:nvPr/>
        </p:nvSpPr>
        <p:spPr bwMode="auto">
          <a:xfrm>
            <a:off x="1295896" y="3615263"/>
            <a:ext cx="107156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0" name="Line 46"/>
          <p:cNvSpPr>
            <a:spLocks noChangeShapeType="1"/>
          </p:cNvSpPr>
          <p:nvPr/>
        </p:nvSpPr>
        <p:spPr bwMode="auto">
          <a:xfrm>
            <a:off x="1297087" y="3885536"/>
            <a:ext cx="107156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1" name="Rectangle 47"/>
          <p:cNvSpPr>
            <a:spLocks noChangeArrowheads="1"/>
          </p:cNvSpPr>
          <p:nvPr/>
        </p:nvSpPr>
        <p:spPr bwMode="auto">
          <a:xfrm>
            <a:off x="1322089" y="3723611"/>
            <a:ext cx="53579" cy="5357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 b="0">
              <a:solidFill>
                <a:srgbClr val="000000"/>
              </a:solidFill>
            </a:endParaRPr>
          </a:p>
        </p:txBody>
      </p:sp>
      <p:sp>
        <p:nvSpPr>
          <p:cNvPr id="69742" name="Text Box 48"/>
          <p:cNvSpPr txBox="1">
            <a:spLocks noChangeArrowheads="1"/>
          </p:cNvSpPr>
          <p:nvPr/>
        </p:nvSpPr>
        <p:spPr bwMode="auto">
          <a:xfrm>
            <a:off x="1432818" y="3591451"/>
            <a:ext cx="602456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750" dirty="0">
                <a:solidFill>
                  <a:srgbClr val="000000"/>
                </a:solidFill>
              </a:rPr>
              <a:t>Med</a:t>
            </a:r>
            <a:r>
              <a:rPr lang="sk-SK" altLang="cs-CZ" sz="750" dirty="0">
                <a:solidFill>
                  <a:srgbClr val="000000"/>
                </a:solidFill>
              </a:rPr>
              <a:t>iá</a:t>
            </a:r>
            <a:r>
              <a:rPr lang="en-US" altLang="cs-CZ" sz="750" dirty="0">
                <a:solidFill>
                  <a:srgbClr val="000000"/>
                </a:solidFill>
              </a:rPr>
              <a:t>n </a:t>
            </a:r>
            <a:endParaRPr lang="sk-SK" altLang="cs-CZ" sz="75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750" dirty="0">
                <a:solidFill>
                  <a:srgbClr val="000000"/>
                </a:solidFill>
              </a:rPr>
              <a:t>(</a:t>
            </a:r>
            <a:r>
              <a:rPr lang="sk-SK" altLang="cs-CZ" sz="750" dirty="0">
                <a:solidFill>
                  <a:srgbClr val="000000"/>
                </a:solidFill>
              </a:rPr>
              <a:t>5% ,95%)</a:t>
            </a:r>
            <a:endParaRPr lang="en-US" altLang="cs-CZ" sz="750" dirty="0">
              <a:solidFill>
                <a:srgbClr val="000000"/>
              </a:solidFill>
            </a:endParaRPr>
          </a:p>
        </p:txBody>
      </p:sp>
      <p:sp>
        <p:nvSpPr>
          <p:cNvPr id="43" name="TextovéPole 9"/>
          <p:cNvSpPr txBox="1">
            <a:spLocks noChangeArrowheads="1"/>
          </p:cNvSpPr>
          <p:nvPr/>
        </p:nvSpPr>
        <p:spPr bwMode="auto">
          <a:xfrm>
            <a:off x="5518022" y="680562"/>
            <a:ext cx="2519936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25" b="0" i="1" dirty="0">
                <a:solidFill>
                  <a:srgbClr val="000000"/>
                </a:solidFill>
              </a:rPr>
              <a:t>* 275 pacientů nemá dostupný údaj o délce výkonu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9085C8A0-B0B5-4763-8657-266F70B03E89}"/>
              </a:ext>
            </a:extLst>
          </p:cNvPr>
          <p:cNvSpPr txBox="1"/>
          <p:nvPr/>
        </p:nvSpPr>
        <p:spPr>
          <a:xfrm>
            <a:off x="6199516" y="2800737"/>
            <a:ext cx="18216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050" dirty="0"/>
              <a:t>×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115D60D1-7DA8-46F9-80F6-7E735124D1ED}"/>
              </a:ext>
            </a:extLst>
          </p:cNvPr>
          <p:cNvSpPr txBox="1"/>
          <p:nvPr/>
        </p:nvSpPr>
        <p:spPr>
          <a:xfrm>
            <a:off x="5994067" y="2800737"/>
            <a:ext cx="18216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050" dirty="0"/>
              <a:t>×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9085C8A0-B0B5-4763-8657-266F70B03E89}"/>
              </a:ext>
            </a:extLst>
          </p:cNvPr>
          <p:cNvSpPr txBox="1"/>
          <p:nvPr/>
        </p:nvSpPr>
        <p:spPr>
          <a:xfrm>
            <a:off x="6404966" y="2800737"/>
            <a:ext cx="18216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050" dirty="0"/>
              <a:t>×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9085C8A0-B0B5-4763-8657-266F70B03E89}"/>
              </a:ext>
            </a:extLst>
          </p:cNvPr>
          <p:cNvSpPr txBox="1"/>
          <p:nvPr/>
        </p:nvSpPr>
        <p:spPr>
          <a:xfrm>
            <a:off x="6610415" y="2800737"/>
            <a:ext cx="18216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050" dirty="0"/>
              <a:t>×</a:t>
            </a:r>
          </a:p>
        </p:txBody>
      </p:sp>
      <p:sp>
        <p:nvSpPr>
          <p:cNvPr id="41" name="TextovéPole 9"/>
          <p:cNvSpPr txBox="1">
            <a:spLocks noChangeArrowheads="1"/>
          </p:cNvSpPr>
          <p:nvPr/>
        </p:nvSpPr>
        <p:spPr bwMode="auto">
          <a:xfrm>
            <a:off x="7038720" y="3740279"/>
            <a:ext cx="1038344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cs-CZ" sz="825" dirty="0"/>
              <a:t>×</a:t>
            </a:r>
            <a:r>
              <a:rPr lang="en-US" altLang="cs-CZ" sz="825" b="0" i="1" dirty="0">
                <a:solidFill>
                  <a:srgbClr val="000000"/>
                </a:solidFill>
              </a:rPr>
              <a:t> </a:t>
            </a:r>
            <a:r>
              <a:rPr lang="cs-CZ" altLang="cs-CZ" sz="825" b="0" i="1" dirty="0">
                <a:solidFill>
                  <a:srgbClr val="000000"/>
                </a:solidFill>
              </a:rPr>
              <a:t>žádný záznam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2934FC7-F834-5144-9602-1448B7277380}"/>
              </a:ext>
            </a:extLst>
          </p:cNvPr>
          <p:cNvSpPr txBox="1"/>
          <p:nvPr/>
        </p:nvSpPr>
        <p:spPr>
          <a:xfrm>
            <a:off x="146404" y="2685597"/>
            <a:ext cx="1126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993300"/>
                </a:solidFill>
              </a:rPr>
              <a:t>CRT-D</a:t>
            </a:r>
          </a:p>
          <a:p>
            <a:r>
              <a:rPr lang="cs-CZ" sz="2400" dirty="0">
                <a:solidFill>
                  <a:srgbClr val="993300"/>
                </a:solidFill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31333572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Group 142"/>
          <p:cNvGraphicFramePr>
            <a:graphicFrameLocks noGrp="1"/>
          </p:cNvGraphicFramePr>
          <p:nvPr/>
        </p:nvGraphicFramePr>
        <p:xfrm>
          <a:off x="1336596" y="919146"/>
          <a:ext cx="6603679" cy="2135783"/>
        </p:xfrm>
        <a:graphic>
          <a:graphicData uri="http://schemas.openxmlformats.org/drawingml/2006/table">
            <a:tbl>
              <a:tblPr/>
              <a:tblGrid>
                <a:gridCol w="654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4174974784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1814065744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1568391721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41208927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166000635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220335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</a:tblGrid>
              <a:tr h="245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5% kvantil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3500" marR="13500" marT="8100" marB="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35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45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Medián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3500" marR="13500" marT="8100" marB="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60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66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70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90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02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charset="0"/>
                        </a:rPr>
                        <a:t>95% kvantil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13500" marR="13500" marT="8100" marB="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153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123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128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150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E" panose="020B0604020202020204" pitchFamily="34" charset="0"/>
                        </a:rPr>
                        <a:t>152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071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charset="0"/>
                      </a:endParaRP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7" name="Tabulka 36"/>
          <p:cNvGraphicFramePr>
            <a:graphicFrameLocks noGrp="1"/>
          </p:cNvGraphicFramePr>
          <p:nvPr/>
        </p:nvGraphicFramePr>
        <p:xfrm>
          <a:off x="1971693" y="3085985"/>
          <a:ext cx="5975019" cy="1879270"/>
        </p:xfrm>
        <a:graphic>
          <a:graphicData uri="http://schemas.openxmlformats.org/drawingml/2006/table">
            <a:tbl>
              <a:tblPr/>
              <a:tblGrid>
                <a:gridCol w="221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3619673105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1058222745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817126608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703245535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4078628732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221297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</a:tblGrid>
              <a:tr h="1879270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Celkem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ÚVN - Kardiologické odd.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VFN Praha - II.IK - Kardiologická klinika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Kardiologické centrum AGEL a.s.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IKEM Praha - Kardiologická klinika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Zlín - Kardiologické oddělení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Brno - Kardiologická klinika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Liberec - Kardiocentrum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ÚnL - Kardiologické odd.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Karlovy Vary nemocnice - Kardiocentrum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Ostrava - Kardiovaskulární odd.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Plzeň - Kardiologické odd.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FNUSA Brno - Kardiologická klinika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Třinec - Podlesí - kardiocentrum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České Budějovice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Olomouc - I. interní klinika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Na Homolce </a:t>
                      </a: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715" marR="5715" marT="5715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cs-CZ" sz="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Rok 2018</a:t>
                      </a:r>
                      <a:endParaRPr lang="cs-CZ" sz="8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Rok 2016</a:t>
                      </a:r>
                      <a:endParaRPr lang="cs-CZ" sz="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Rok 2014</a:t>
                      </a:r>
                      <a:endParaRPr lang="cs-CZ" sz="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Rok 2012</a:t>
                      </a:r>
                      <a:endParaRPr lang="cs-CZ" sz="8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Object 2"/>
          <p:cNvGraphicFramePr>
            <a:graphicFrameLocks noGrp="1" noChangeAspect="1"/>
          </p:cNvGraphicFramePr>
          <p:nvPr/>
        </p:nvGraphicFramePr>
        <p:xfrm>
          <a:off x="1632347" y="1594248"/>
          <a:ext cx="6372225" cy="1629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6" name="Straight Connector 55"/>
          <p:cNvCxnSpPr/>
          <p:nvPr/>
        </p:nvCxnSpPr>
        <p:spPr>
          <a:xfrm flipV="1">
            <a:off x="2033718" y="2550737"/>
            <a:ext cx="5913000" cy="609"/>
          </a:xfrm>
          <a:prstGeom prst="line">
            <a:avLst/>
          </a:prstGeom>
          <a:ln>
            <a:noFill/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7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23963" y="86917"/>
            <a:ext cx="6588919" cy="421481"/>
          </a:xfrm>
          <a:ln>
            <a:noFill/>
          </a:ln>
        </p:spPr>
        <p:txBody>
          <a:bodyPr/>
          <a:lstStyle/>
          <a:p>
            <a:pPr eaLnBrk="1" hangingPunct="1"/>
            <a:r>
              <a:rPr lang="cs-CZ" altLang="cs-CZ" sz="2000" b="1" dirty="0">
                <a:solidFill>
                  <a:srgbClr val="993300"/>
                </a:solidFill>
              </a:rPr>
              <a:t>Délka výkonu v jednotlivých centrech</a:t>
            </a:r>
          </a:p>
        </p:txBody>
      </p:sp>
      <p:sp>
        <p:nvSpPr>
          <p:cNvPr id="69734" name="Text Box 3"/>
          <p:cNvSpPr txBox="1">
            <a:spLocks noChangeArrowheads="1"/>
          </p:cNvSpPr>
          <p:nvPr/>
        </p:nvSpPr>
        <p:spPr bwMode="auto">
          <a:xfrm>
            <a:off x="4572000" y="519113"/>
            <a:ext cx="3429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900" dirty="0">
                <a:solidFill>
                  <a:srgbClr val="FFFFFF"/>
                </a:solidFill>
              </a:rPr>
              <a:t>Národní kardiologický registr KARDIO-ICD </a:t>
            </a:r>
          </a:p>
        </p:txBody>
      </p:sp>
      <p:sp>
        <p:nvSpPr>
          <p:cNvPr id="69736" name="Text Box 8"/>
          <p:cNvSpPr txBox="1">
            <a:spLocks noChangeArrowheads="1"/>
          </p:cNvSpPr>
          <p:nvPr/>
        </p:nvSpPr>
        <p:spPr bwMode="auto">
          <a:xfrm>
            <a:off x="1143001" y="669132"/>
            <a:ext cx="2124299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750"/>
              <a:t>Délka trvání primoimplantace (v minutách)</a:t>
            </a:r>
          </a:p>
        </p:txBody>
      </p:sp>
      <p:sp>
        <p:nvSpPr>
          <p:cNvPr id="69737" name="Text Box 30"/>
          <p:cNvSpPr txBox="1">
            <a:spLocks noChangeArrowheads="1"/>
          </p:cNvSpPr>
          <p:nvPr/>
        </p:nvSpPr>
        <p:spPr bwMode="auto">
          <a:xfrm rot="-5400000">
            <a:off x="711353" y="2193767"/>
            <a:ext cx="1691878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50" b="0" dirty="0"/>
              <a:t>Délka výkonu (v min.)</a:t>
            </a:r>
          </a:p>
        </p:txBody>
      </p:sp>
      <p:sp>
        <p:nvSpPr>
          <p:cNvPr id="69738" name="Line 44"/>
          <p:cNvSpPr>
            <a:spLocks noChangeShapeType="1"/>
          </p:cNvSpPr>
          <p:nvPr/>
        </p:nvSpPr>
        <p:spPr bwMode="auto">
          <a:xfrm>
            <a:off x="1350664" y="3609311"/>
            <a:ext cx="0" cy="276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39" name="Line 45"/>
          <p:cNvSpPr>
            <a:spLocks noChangeShapeType="1"/>
          </p:cNvSpPr>
          <p:nvPr/>
        </p:nvSpPr>
        <p:spPr bwMode="auto">
          <a:xfrm>
            <a:off x="1295896" y="3615263"/>
            <a:ext cx="107156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0" name="Line 46"/>
          <p:cNvSpPr>
            <a:spLocks noChangeShapeType="1"/>
          </p:cNvSpPr>
          <p:nvPr/>
        </p:nvSpPr>
        <p:spPr bwMode="auto">
          <a:xfrm>
            <a:off x="1297087" y="3885536"/>
            <a:ext cx="107156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41" name="Rectangle 47"/>
          <p:cNvSpPr>
            <a:spLocks noChangeArrowheads="1"/>
          </p:cNvSpPr>
          <p:nvPr/>
        </p:nvSpPr>
        <p:spPr bwMode="auto">
          <a:xfrm>
            <a:off x="1322089" y="3723611"/>
            <a:ext cx="53579" cy="5357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 b="0">
              <a:solidFill>
                <a:srgbClr val="000000"/>
              </a:solidFill>
            </a:endParaRPr>
          </a:p>
        </p:txBody>
      </p:sp>
      <p:sp>
        <p:nvSpPr>
          <p:cNvPr id="69742" name="Text Box 48"/>
          <p:cNvSpPr txBox="1">
            <a:spLocks noChangeArrowheads="1"/>
          </p:cNvSpPr>
          <p:nvPr/>
        </p:nvSpPr>
        <p:spPr bwMode="auto">
          <a:xfrm>
            <a:off x="1432818" y="3591451"/>
            <a:ext cx="602456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750" dirty="0">
                <a:solidFill>
                  <a:srgbClr val="000000"/>
                </a:solidFill>
              </a:rPr>
              <a:t>Med</a:t>
            </a:r>
            <a:r>
              <a:rPr lang="sk-SK" altLang="cs-CZ" sz="750" dirty="0">
                <a:solidFill>
                  <a:srgbClr val="000000"/>
                </a:solidFill>
              </a:rPr>
              <a:t>iá</a:t>
            </a:r>
            <a:r>
              <a:rPr lang="en-US" altLang="cs-CZ" sz="750" dirty="0">
                <a:solidFill>
                  <a:srgbClr val="000000"/>
                </a:solidFill>
              </a:rPr>
              <a:t>n </a:t>
            </a:r>
            <a:endParaRPr lang="sk-SK" altLang="cs-CZ" sz="750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750" dirty="0">
                <a:solidFill>
                  <a:srgbClr val="000000"/>
                </a:solidFill>
              </a:rPr>
              <a:t>(</a:t>
            </a:r>
            <a:r>
              <a:rPr lang="sk-SK" altLang="cs-CZ" sz="750" dirty="0">
                <a:solidFill>
                  <a:srgbClr val="000000"/>
                </a:solidFill>
              </a:rPr>
              <a:t>5% ,95%)</a:t>
            </a:r>
            <a:endParaRPr lang="en-US" altLang="cs-CZ" sz="750" dirty="0">
              <a:solidFill>
                <a:srgbClr val="000000"/>
              </a:solidFill>
            </a:endParaRPr>
          </a:p>
        </p:txBody>
      </p:sp>
      <p:sp>
        <p:nvSpPr>
          <p:cNvPr id="43" name="TextovéPole 9"/>
          <p:cNvSpPr txBox="1">
            <a:spLocks noChangeArrowheads="1"/>
          </p:cNvSpPr>
          <p:nvPr/>
        </p:nvSpPr>
        <p:spPr bwMode="auto">
          <a:xfrm>
            <a:off x="5518022" y="680562"/>
            <a:ext cx="2519936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25" b="0" i="1" dirty="0">
                <a:solidFill>
                  <a:srgbClr val="000000"/>
                </a:solidFill>
              </a:rPr>
              <a:t>* 322 pacientů nemá dostupný údaj o délce výkonu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48E00DF-AA5F-A943-A47B-0956491952C2}"/>
              </a:ext>
            </a:extLst>
          </p:cNvPr>
          <p:cNvSpPr txBox="1"/>
          <p:nvPr/>
        </p:nvSpPr>
        <p:spPr>
          <a:xfrm>
            <a:off x="146404" y="2685597"/>
            <a:ext cx="1126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993300"/>
                </a:solidFill>
              </a:rPr>
              <a:t>CRT-D</a:t>
            </a:r>
          </a:p>
          <a:p>
            <a:r>
              <a:rPr lang="cs-CZ" sz="2400" dirty="0">
                <a:solidFill>
                  <a:srgbClr val="993300"/>
                </a:solidFill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3758952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121" name="Group 137"/>
          <p:cNvGraphicFramePr>
            <a:graphicFrameLocks noGrp="1"/>
          </p:cNvGraphicFramePr>
          <p:nvPr/>
        </p:nvGraphicFramePr>
        <p:xfrm>
          <a:off x="1180869" y="879873"/>
          <a:ext cx="6508408" cy="2468969"/>
        </p:xfrm>
        <a:graphic>
          <a:graphicData uri="http://schemas.openxmlformats.org/drawingml/2006/table">
            <a:tbl>
              <a:tblPr/>
              <a:tblGrid>
                <a:gridCol w="69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580306940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177571887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17168188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4028154680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5% kvantil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499" marR="13499" marT="8100" marB="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0.5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2.2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1.0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1.6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1.0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1.2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1.1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0.5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0.7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0.8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0.9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3.0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1.0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1.0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0.5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0.7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0.7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0.6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0.4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0.3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0.5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0.1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Medián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499" marR="13499" marT="8100" marB="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3.0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8.9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7.2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7.0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5.5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5.5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5.1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4.3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4.0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3.7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3.7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3.5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3.0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3.0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3.0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2.8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2.0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2.0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2.0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1.8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1.4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0.7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95% kvantil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499" marR="13499" marT="8100" marB="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20.8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40.0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22.0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40.0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25.5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29.2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30.0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18.5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14.7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18.3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20.5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11.5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30.0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20.0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25.7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16.0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14.0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20.8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30.0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5.3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10.8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5.8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7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Object 2"/>
          <p:cNvGraphicFramePr>
            <a:graphicFrameLocks noGrp="1" noChangeAspect="1"/>
          </p:cNvGraphicFramePr>
          <p:nvPr/>
        </p:nvGraphicFramePr>
        <p:xfrm>
          <a:off x="1587104" y="1621631"/>
          <a:ext cx="6153150" cy="187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9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3123" y="86917"/>
            <a:ext cx="6669882" cy="421481"/>
          </a:xfrm>
        </p:spPr>
        <p:txBody>
          <a:bodyPr/>
          <a:lstStyle/>
          <a:p>
            <a:pPr eaLnBrk="1" hangingPunct="1"/>
            <a:r>
              <a:rPr lang="cs-CZ" altLang="cs-CZ" sz="2000" b="1" dirty="0">
                <a:solidFill>
                  <a:srgbClr val="993300"/>
                </a:solidFill>
              </a:rPr>
              <a:t>Délka skiaskopie 2019</a:t>
            </a:r>
          </a:p>
        </p:txBody>
      </p:sp>
      <p:sp>
        <p:nvSpPr>
          <p:cNvPr id="79974" name="Text Box 3"/>
          <p:cNvSpPr txBox="1">
            <a:spLocks noChangeArrowheads="1"/>
          </p:cNvSpPr>
          <p:nvPr/>
        </p:nvSpPr>
        <p:spPr bwMode="auto">
          <a:xfrm>
            <a:off x="4572000" y="519113"/>
            <a:ext cx="3429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900">
                <a:solidFill>
                  <a:srgbClr val="FFFFFF"/>
                </a:solidFill>
              </a:rPr>
              <a:t>Národní kardiologický registr KARDIO-ICD </a:t>
            </a:r>
          </a:p>
        </p:txBody>
      </p:sp>
      <p:sp>
        <p:nvSpPr>
          <p:cNvPr id="79975" name="Text Box 8"/>
          <p:cNvSpPr txBox="1">
            <a:spLocks noChangeArrowheads="1"/>
          </p:cNvSpPr>
          <p:nvPr/>
        </p:nvSpPr>
        <p:spPr bwMode="auto">
          <a:xfrm>
            <a:off x="1143000" y="681038"/>
            <a:ext cx="184537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750" dirty="0"/>
              <a:t>Délka trvání skiaskopie (v minutách)</a:t>
            </a:r>
          </a:p>
        </p:txBody>
      </p:sp>
      <p:sp>
        <p:nvSpPr>
          <p:cNvPr id="79976" name="Text Box 30"/>
          <p:cNvSpPr txBox="1">
            <a:spLocks noChangeArrowheads="1"/>
          </p:cNvSpPr>
          <p:nvPr/>
        </p:nvSpPr>
        <p:spPr bwMode="auto">
          <a:xfrm rot="16200000">
            <a:off x="615345" y="2467221"/>
            <a:ext cx="169187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50" b="0" dirty="0"/>
              <a:t>Délka </a:t>
            </a:r>
            <a:r>
              <a:rPr lang="cs-CZ" altLang="cs-CZ" sz="1050" b="0" dirty="0" err="1"/>
              <a:t>skiaskop</a:t>
            </a:r>
            <a:r>
              <a:rPr lang="cs-CZ" altLang="cs-CZ" sz="1050" b="0" dirty="0"/>
              <a:t>. (v min.)</a:t>
            </a:r>
          </a:p>
        </p:txBody>
      </p:sp>
      <p:sp>
        <p:nvSpPr>
          <p:cNvPr id="79977" name="Line 44"/>
          <p:cNvSpPr>
            <a:spLocks noChangeShapeType="1"/>
          </p:cNvSpPr>
          <p:nvPr/>
        </p:nvSpPr>
        <p:spPr bwMode="auto">
          <a:xfrm>
            <a:off x="1358109" y="3915131"/>
            <a:ext cx="0" cy="276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78" name="Line 45"/>
          <p:cNvSpPr>
            <a:spLocks noChangeShapeType="1"/>
          </p:cNvSpPr>
          <p:nvPr/>
        </p:nvSpPr>
        <p:spPr bwMode="auto">
          <a:xfrm>
            <a:off x="1303341" y="3921083"/>
            <a:ext cx="107156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79" name="Line 46"/>
          <p:cNvSpPr>
            <a:spLocks noChangeShapeType="1"/>
          </p:cNvSpPr>
          <p:nvPr/>
        </p:nvSpPr>
        <p:spPr bwMode="auto">
          <a:xfrm>
            <a:off x="1304532" y="4191356"/>
            <a:ext cx="107156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80" name="Rectangle 47"/>
          <p:cNvSpPr>
            <a:spLocks noChangeArrowheads="1"/>
          </p:cNvSpPr>
          <p:nvPr/>
        </p:nvSpPr>
        <p:spPr bwMode="auto">
          <a:xfrm>
            <a:off x="1329534" y="4029431"/>
            <a:ext cx="53579" cy="5357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 b="0">
              <a:solidFill>
                <a:srgbClr val="000000"/>
              </a:solidFill>
            </a:endParaRPr>
          </a:p>
        </p:txBody>
      </p:sp>
      <p:sp>
        <p:nvSpPr>
          <p:cNvPr id="79981" name="Text Box 48"/>
          <p:cNvSpPr txBox="1">
            <a:spLocks noChangeArrowheads="1"/>
          </p:cNvSpPr>
          <p:nvPr/>
        </p:nvSpPr>
        <p:spPr bwMode="auto">
          <a:xfrm>
            <a:off x="1440263" y="3897271"/>
            <a:ext cx="8370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750">
                <a:solidFill>
                  <a:srgbClr val="000000"/>
                </a:solidFill>
              </a:rPr>
              <a:t>Med</a:t>
            </a:r>
            <a:r>
              <a:rPr lang="sk-SK" altLang="cs-CZ" sz="750">
                <a:solidFill>
                  <a:srgbClr val="000000"/>
                </a:solidFill>
              </a:rPr>
              <a:t>iá</a:t>
            </a:r>
            <a:r>
              <a:rPr lang="en-US" altLang="cs-CZ" sz="750">
                <a:solidFill>
                  <a:srgbClr val="000000"/>
                </a:solidFill>
              </a:rPr>
              <a:t>n </a:t>
            </a:r>
            <a:endParaRPr lang="sk-SK" altLang="cs-CZ" sz="75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750">
                <a:solidFill>
                  <a:srgbClr val="000000"/>
                </a:solidFill>
              </a:rPr>
              <a:t>(</a:t>
            </a:r>
            <a:r>
              <a:rPr lang="sk-SK" altLang="cs-CZ" sz="750">
                <a:solidFill>
                  <a:srgbClr val="000000"/>
                </a:solidFill>
              </a:rPr>
              <a:t>5% ,95%)</a:t>
            </a:r>
            <a:endParaRPr lang="en-US" altLang="cs-CZ" sz="750">
              <a:solidFill>
                <a:srgbClr val="000000"/>
              </a:solidFill>
            </a:endParaRPr>
          </a:p>
        </p:txBody>
      </p:sp>
      <p:graphicFrame>
        <p:nvGraphicFramePr>
          <p:cNvPr id="40" name="Tabulka 39"/>
          <p:cNvGraphicFramePr>
            <a:graphicFrameLocks noGrp="1"/>
          </p:cNvGraphicFramePr>
          <p:nvPr/>
        </p:nvGraphicFramePr>
        <p:xfrm>
          <a:off x="1932429" y="3357748"/>
          <a:ext cx="5756850" cy="1785752"/>
        </p:xfrm>
        <a:graphic>
          <a:graphicData uri="http://schemas.openxmlformats.org/drawingml/2006/table">
            <a:tbl>
              <a:tblPr/>
              <a:tblGrid>
                <a:gridCol w="26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1572806490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3073737390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674735635"/>
                    </a:ext>
                  </a:extLst>
                </a:gridCol>
              </a:tblGrid>
              <a:tr h="1785752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Celkem</a:t>
                      </a:r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*</a:t>
                      </a:r>
                      <a:endParaRPr lang="cs-CZ" sz="8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FNHK - 1. IK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ÚVN - Kardiologické odd.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Kardiologické centrum AGEL a.s.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Ostrava - Kardiovaskulární odd.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Motol - Kardiologické oddělení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FNKV Praha 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Karlovy Vary nemocnice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České Budějovice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IKEM Praha - Kardiologická klinika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Brno - Kardiologická klinika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Motol - Dětské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Liberec -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Třinec - Podlesí -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Zlín - Interní klinika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Plzeň - Kardiologické odd.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Olomouc 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Vysočina CZ, a.s.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VFN Praha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ÚnL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Kardiologické odd.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Na Homolce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FNUSA Brno - Kardiologická klinika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TextovéPole 9"/>
          <p:cNvSpPr txBox="1">
            <a:spLocks noChangeArrowheads="1"/>
          </p:cNvSpPr>
          <p:nvPr/>
        </p:nvSpPr>
        <p:spPr bwMode="auto">
          <a:xfrm>
            <a:off x="5368003" y="687706"/>
            <a:ext cx="2768729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25" b="0" i="1" dirty="0">
                <a:solidFill>
                  <a:srgbClr val="000000"/>
                </a:solidFill>
              </a:rPr>
              <a:t>* 50 pacientů nemá dostupný údaj o délce skiaskopie</a:t>
            </a:r>
          </a:p>
        </p:txBody>
      </p:sp>
    </p:spTree>
    <p:extLst>
      <p:ext uri="{BB962C8B-B14F-4D97-AF65-F5344CB8AC3E}">
        <p14:creationId xmlns:p14="http://schemas.microsoft.com/office/powerpoint/2010/main" val="35068835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121" name="Group 137"/>
          <p:cNvGraphicFramePr>
            <a:graphicFrameLocks noGrp="1"/>
          </p:cNvGraphicFramePr>
          <p:nvPr/>
        </p:nvGraphicFramePr>
        <p:xfrm>
          <a:off x="1180869" y="879873"/>
          <a:ext cx="6508408" cy="2468969"/>
        </p:xfrm>
        <a:graphic>
          <a:graphicData uri="http://schemas.openxmlformats.org/drawingml/2006/table">
            <a:tbl>
              <a:tblPr/>
              <a:tblGrid>
                <a:gridCol w="691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580306940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177571887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17168188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4028154680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6438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5% kvantil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499" marR="13499" marT="8100" marB="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1,4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0,6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0,8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1,3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0,7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0,3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Medián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499" marR="13499" marT="8100" marB="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7,4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6,8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5,6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5,0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4,3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3,6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3,2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2,8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2,0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1,7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1,6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1,2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0,9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2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95% kvantil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499" marR="13499" marT="8100" marB="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21,5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37,5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31,2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55,9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28,1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24,2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20,0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27,3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21,1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18,0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13,0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30,4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22,3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14,1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12,0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8,7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7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Object 2"/>
          <p:cNvGraphicFramePr>
            <a:graphicFrameLocks noGrp="1" noChangeAspect="1"/>
          </p:cNvGraphicFramePr>
          <p:nvPr/>
        </p:nvGraphicFramePr>
        <p:xfrm>
          <a:off x="1587104" y="1621631"/>
          <a:ext cx="6153150" cy="187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99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1" y="86917"/>
            <a:ext cx="6630126" cy="421481"/>
          </a:xfrm>
        </p:spPr>
        <p:txBody>
          <a:bodyPr/>
          <a:lstStyle/>
          <a:p>
            <a:pPr eaLnBrk="1" hangingPunct="1"/>
            <a:r>
              <a:rPr lang="cs-CZ" altLang="cs-CZ" sz="2000" b="1" dirty="0">
                <a:solidFill>
                  <a:srgbClr val="993300"/>
                </a:solidFill>
              </a:rPr>
              <a:t>Délka skiaskopie 2020</a:t>
            </a:r>
          </a:p>
        </p:txBody>
      </p:sp>
      <p:sp>
        <p:nvSpPr>
          <p:cNvPr id="79974" name="Text Box 3"/>
          <p:cNvSpPr txBox="1">
            <a:spLocks noChangeArrowheads="1"/>
          </p:cNvSpPr>
          <p:nvPr/>
        </p:nvSpPr>
        <p:spPr bwMode="auto">
          <a:xfrm>
            <a:off x="4572000" y="519113"/>
            <a:ext cx="3429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900">
                <a:solidFill>
                  <a:srgbClr val="FFFFFF"/>
                </a:solidFill>
              </a:rPr>
              <a:t>Národní kardiologický registr KARDIO-ICD </a:t>
            </a:r>
          </a:p>
        </p:txBody>
      </p:sp>
      <p:sp>
        <p:nvSpPr>
          <p:cNvPr id="79975" name="Text Box 8"/>
          <p:cNvSpPr txBox="1">
            <a:spLocks noChangeArrowheads="1"/>
          </p:cNvSpPr>
          <p:nvPr/>
        </p:nvSpPr>
        <p:spPr bwMode="auto">
          <a:xfrm>
            <a:off x="1143000" y="681038"/>
            <a:ext cx="1845377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750" dirty="0"/>
              <a:t>Délka trvání skiaskopie (v minutách)</a:t>
            </a:r>
          </a:p>
        </p:txBody>
      </p:sp>
      <p:sp>
        <p:nvSpPr>
          <p:cNvPr id="79976" name="Text Box 30"/>
          <p:cNvSpPr txBox="1">
            <a:spLocks noChangeArrowheads="1"/>
          </p:cNvSpPr>
          <p:nvPr/>
        </p:nvSpPr>
        <p:spPr bwMode="auto">
          <a:xfrm rot="16200000">
            <a:off x="615345" y="2467221"/>
            <a:ext cx="1691878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50" b="0" dirty="0"/>
              <a:t>Délka </a:t>
            </a:r>
            <a:r>
              <a:rPr lang="cs-CZ" altLang="cs-CZ" sz="1050" b="0" dirty="0" err="1"/>
              <a:t>skiaskop</a:t>
            </a:r>
            <a:r>
              <a:rPr lang="cs-CZ" altLang="cs-CZ" sz="1050" b="0" dirty="0"/>
              <a:t>. (v min.)</a:t>
            </a:r>
          </a:p>
        </p:txBody>
      </p:sp>
      <p:sp>
        <p:nvSpPr>
          <p:cNvPr id="79977" name="Line 44"/>
          <p:cNvSpPr>
            <a:spLocks noChangeShapeType="1"/>
          </p:cNvSpPr>
          <p:nvPr/>
        </p:nvSpPr>
        <p:spPr bwMode="auto">
          <a:xfrm>
            <a:off x="1358109" y="3915131"/>
            <a:ext cx="0" cy="276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78" name="Line 45"/>
          <p:cNvSpPr>
            <a:spLocks noChangeShapeType="1"/>
          </p:cNvSpPr>
          <p:nvPr/>
        </p:nvSpPr>
        <p:spPr bwMode="auto">
          <a:xfrm>
            <a:off x="1303341" y="3921083"/>
            <a:ext cx="107156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79" name="Line 46"/>
          <p:cNvSpPr>
            <a:spLocks noChangeShapeType="1"/>
          </p:cNvSpPr>
          <p:nvPr/>
        </p:nvSpPr>
        <p:spPr bwMode="auto">
          <a:xfrm>
            <a:off x="1304532" y="4191356"/>
            <a:ext cx="107156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980" name="Rectangle 47"/>
          <p:cNvSpPr>
            <a:spLocks noChangeArrowheads="1"/>
          </p:cNvSpPr>
          <p:nvPr/>
        </p:nvSpPr>
        <p:spPr bwMode="auto">
          <a:xfrm>
            <a:off x="1329534" y="4029431"/>
            <a:ext cx="53579" cy="5357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 b="0">
              <a:solidFill>
                <a:srgbClr val="000000"/>
              </a:solidFill>
            </a:endParaRPr>
          </a:p>
        </p:txBody>
      </p:sp>
      <p:sp>
        <p:nvSpPr>
          <p:cNvPr id="79981" name="Text Box 48"/>
          <p:cNvSpPr txBox="1">
            <a:spLocks noChangeArrowheads="1"/>
          </p:cNvSpPr>
          <p:nvPr/>
        </p:nvSpPr>
        <p:spPr bwMode="auto">
          <a:xfrm>
            <a:off x="1440263" y="3897271"/>
            <a:ext cx="8370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750">
                <a:solidFill>
                  <a:srgbClr val="000000"/>
                </a:solidFill>
              </a:rPr>
              <a:t>Med</a:t>
            </a:r>
            <a:r>
              <a:rPr lang="sk-SK" altLang="cs-CZ" sz="750">
                <a:solidFill>
                  <a:srgbClr val="000000"/>
                </a:solidFill>
              </a:rPr>
              <a:t>iá</a:t>
            </a:r>
            <a:r>
              <a:rPr lang="en-US" altLang="cs-CZ" sz="750">
                <a:solidFill>
                  <a:srgbClr val="000000"/>
                </a:solidFill>
              </a:rPr>
              <a:t>n </a:t>
            </a:r>
            <a:endParaRPr lang="sk-SK" altLang="cs-CZ" sz="75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750">
                <a:solidFill>
                  <a:srgbClr val="000000"/>
                </a:solidFill>
              </a:rPr>
              <a:t>(</a:t>
            </a:r>
            <a:r>
              <a:rPr lang="sk-SK" altLang="cs-CZ" sz="750">
                <a:solidFill>
                  <a:srgbClr val="000000"/>
                </a:solidFill>
              </a:rPr>
              <a:t>5% ,95%)</a:t>
            </a:r>
            <a:endParaRPr lang="en-US" altLang="cs-CZ" sz="750">
              <a:solidFill>
                <a:srgbClr val="000000"/>
              </a:solidFill>
            </a:endParaRPr>
          </a:p>
        </p:txBody>
      </p:sp>
      <p:graphicFrame>
        <p:nvGraphicFramePr>
          <p:cNvPr id="40" name="Tabulka 39"/>
          <p:cNvGraphicFramePr>
            <a:graphicFrameLocks noGrp="1"/>
          </p:cNvGraphicFramePr>
          <p:nvPr/>
        </p:nvGraphicFramePr>
        <p:xfrm>
          <a:off x="1932429" y="3357748"/>
          <a:ext cx="5756850" cy="1785752"/>
        </p:xfrm>
        <a:graphic>
          <a:graphicData uri="http://schemas.openxmlformats.org/drawingml/2006/table">
            <a:tbl>
              <a:tblPr/>
              <a:tblGrid>
                <a:gridCol w="261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1572806490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3073737390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261675">
                  <a:extLst>
                    <a:ext uri="{9D8B030D-6E8A-4147-A177-3AD203B41FA5}">
                      <a16:colId xmlns:a16="http://schemas.microsoft.com/office/drawing/2014/main" val="2674735635"/>
                    </a:ext>
                  </a:extLst>
                </a:gridCol>
              </a:tblGrid>
              <a:tr h="1785752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Celkem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FNHK - 1. IK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Zlín - Kardiologické oddělení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ÚVN - Kardiologické odd.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Kardiologické centrum AGEL a.s.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IKEM Praha - Kardiologická klinika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Karlovy Vary nemocnice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Ostrava - Kardiovaskulární odd.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FNKV Praha –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III.interní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klinika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Brno - Kardiologická klinika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Motol - Kardiologické oddělení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Třinec - Podlesí - kardiocentrum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České Budějovice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Liberec - Kardiocentrum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Plzeň - Kardiologické odd.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Motol - Dětské kardiocentrum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 Vysočina CZ, a.s.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Olomouc - I. interní klinika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VFN Praha - II.IK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Na Homolce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ÚnL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Kardiologické odd.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FNUSA Brno - Kardiologická klinika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TextovéPole 9"/>
          <p:cNvSpPr txBox="1">
            <a:spLocks noChangeArrowheads="1"/>
          </p:cNvSpPr>
          <p:nvPr/>
        </p:nvSpPr>
        <p:spPr bwMode="auto">
          <a:xfrm>
            <a:off x="5368003" y="687706"/>
            <a:ext cx="2768729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25" b="0" i="1" dirty="0">
                <a:solidFill>
                  <a:srgbClr val="000000"/>
                </a:solidFill>
              </a:rPr>
              <a:t>* 53 pacientů nemá dostupný údaj o délce skiaskopie</a:t>
            </a:r>
          </a:p>
        </p:txBody>
      </p:sp>
    </p:spTree>
    <p:extLst>
      <p:ext uri="{BB962C8B-B14F-4D97-AF65-F5344CB8AC3E}">
        <p14:creationId xmlns:p14="http://schemas.microsoft.com/office/powerpoint/2010/main" val="29660478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132" name="Group 124"/>
          <p:cNvGraphicFramePr>
            <a:graphicFrameLocks noGrp="1"/>
          </p:cNvGraphicFramePr>
          <p:nvPr/>
        </p:nvGraphicFramePr>
        <p:xfrm>
          <a:off x="1342679" y="902495"/>
          <a:ext cx="6396631" cy="2428537"/>
        </p:xfrm>
        <a:graphic>
          <a:graphicData uri="http://schemas.openxmlformats.org/drawingml/2006/table">
            <a:tbl>
              <a:tblPr/>
              <a:tblGrid>
                <a:gridCol w="705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9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942">
                  <a:extLst>
                    <a:ext uri="{9D8B030D-6E8A-4147-A177-3AD203B41FA5}">
                      <a16:colId xmlns:a16="http://schemas.microsoft.com/office/drawing/2014/main" val="3217397898"/>
                    </a:ext>
                  </a:extLst>
                </a:gridCol>
                <a:gridCol w="3159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59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69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59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69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59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590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5908">
                  <a:extLst>
                    <a:ext uri="{9D8B030D-6E8A-4147-A177-3AD203B41FA5}">
                      <a16:colId xmlns:a16="http://schemas.microsoft.com/office/drawing/2014/main" val="681500586"/>
                    </a:ext>
                  </a:extLst>
                </a:gridCol>
                <a:gridCol w="31694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590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590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590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590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590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5908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2648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5% kvantil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499" marR="13499" marT="8100" marB="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350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5120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4692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1100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863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213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2140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130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586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487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1358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302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128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8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Medián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499" marR="13499" marT="8100" marB="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4220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19180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11400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6920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5823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5000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3940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3875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3738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3570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3060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2971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2543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2496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2390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2300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2158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390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95% kvantil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499" marR="13499" marT="8100" marB="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35500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55360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29838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37600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31112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39000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37560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28600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32073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29950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25290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35036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36505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5832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15100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26150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45000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Arial" charset="0"/>
                        </a:rPr>
                        <a:t>28910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28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Object 2"/>
          <p:cNvGraphicFramePr>
            <a:graphicFrameLocks noGrp="1" noChangeAspect="1"/>
          </p:cNvGraphicFramePr>
          <p:nvPr/>
        </p:nvGraphicFramePr>
        <p:xfrm>
          <a:off x="1524001" y="1709738"/>
          <a:ext cx="6288881" cy="1750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23963" y="86917"/>
            <a:ext cx="6588919" cy="421481"/>
          </a:xfrm>
          <a:ln>
            <a:noFill/>
          </a:ln>
        </p:spPr>
        <p:txBody>
          <a:bodyPr/>
          <a:lstStyle/>
          <a:p>
            <a:pPr eaLnBrk="1" hangingPunct="1"/>
            <a:r>
              <a:rPr lang="cs-CZ" altLang="cs-CZ" sz="2000" b="1" dirty="0">
                <a:solidFill>
                  <a:srgbClr val="993300"/>
                </a:solidFill>
              </a:rPr>
              <a:t>Dávka skiaskopie 2019</a:t>
            </a:r>
          </a:p>
        </p:txBody>
      </p:sp>
      <p:sp>
        <p:nvSpPr>
          <p:cNvPr id="81997" name="Text Box 3"/>
          <p:cNvSpPr txBox="1">
            <a:spLocks noChangeArrowheads="1"/>
          </p:cNvSpPr>
          <p:nvPr/>
        </p:nvSpPr>
        <p:spPr bwMode="auto">
          <a:xfrm>
            <a:off x="4572000" y="519113"/>
            <a:ext cx="3429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900">
                <a:solidFill>
                  <a:srgbClr val="FFFFFF"/>
                </a:solidFill>
              </a:rPr>
              <a:t>Národní kardiologický registr KARDIO-ICD </a:t>
            </a:r>
          </a:p>
        </p:txBody>
      </p:sp>
      <p:sp>
        <p:nvSpPr>
          <p:cNvPr id="81998" name="Text Box 8"/>
          <p:cNvSpPr txBox="1">
            <a:spLocks noChangeArrowheads="1"/>
          </p:cNvSpPr>
          <p:nvPr/>
        </p:nvSpPr>
        <p:spPr bwMode="auto">
          <a:xfrm>
            <a:off x="1143000" y="703660"/>
            <a:ext cx="144303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750" dirty="0"/>
              <a:t>Dávka skiaskopie (mGy.cm2)</a:t>
            </a:r>
          </a:p>
        </p:txBody>
      </p:sp>
      <p:sp>
        <p:nvSpPr>
          <p:cNvPr id="81999" name="Text Box 30"/>
          <p:cNvSpPr txBox="1">
            <a:spLocks noChangeArrowheads="1"/>
          </p:cNvSpPr>
          <p:nvPr/>
        </p:nvSpPr>
        <p:spPr bwMode="auto">
          <a:xfrm rot="16200000">
            <a:off x="300083" y="2482132"/>
            <a:ext cx="191214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50" b="0" dirty="0"/>
              <a:t>Dávka </a:t>
            </a:r>
            <a:r>
              <a:rPr lang="cs-CZ" altLang="cs-CZ" sz="1050" b="0" dirty="0" err="1"/>
              <a:t>skiaskop</a:t>
            </a:r>
            <a:r>
              <a:rPr lang="cs-CZ" altLang="cs-CZ" sz="1050" b="0" dirty="0"/>
              <a:t>. (mGy.cm2)</a:t>
            </a:r>
          </a:p>
        </p:txBody>
      </p:sp>
      <p:graphicFrame>
        <p:nvGraphicFramePr>
          <p:cNvPr id="38" name="Tabulka 37"/>
          <p:cNvGraphicFramePr>
            <a:graphicFrameLocks noGrp="1"/>
          </p:cNvGraphicFramePr>
          <p:nvPr/>
        </p:nvGraphicFramePr>
        <p:xfrm>
          <a:off x="2026448" y="3339936"/>
          <a:ext cx="5712858" cy="1803564"/>
        </p:xfrm>
        <a:graphic>
          <a:graphicData uri="http://schemas.openxmlformats.org/drawingml/2006/table">
            <a:tbl>
              <a:tblPr/>
              <a:tblGrid>
                <a:gridCol w="317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73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73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3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173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738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1738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173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1738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7381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1738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1738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17381">
                  <a:extLst>
                    <a:ext uri="{9D8B030D-6E8A-4147-A177-3AD203B41FA5}">
                      <a16:colId xmlns:a16="http://schemas.microsoft.com/office/drawing/2014/main" val="1021403553"/>
                    </a:ext>
                  </a:extLst>
                </a:gridCol>
                <a:gridCol w="31738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1738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1738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17381">
                  <a:extLst>
                    <a:ext uri="{9D8B030D-6E8A-4147-A177-3AD203B41FA5}">
                      <a16:colId xmlns:a16="http://schemas.microsoft.com/office/drawing/2014/main" val="4215609990"/>
                    </a:ext>
                  </a:extLst>
                </a:gridCol>
              </a:tblGrid>
              <a:tr h="1803564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Celkem*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FN Ostrava - Kardiovaskulární odd.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Nemocnice České Budějovice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ÚnL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- Kardiologické odd.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FNHK - 1. IK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Kardiologické centrum AGEL a.s.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FN Plzeň - Kardiologické odd.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FN Olomouc - I. interní klinika 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FN Motol - Kardiologické oddělení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Nemocnice Na Homolce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IKEM Praha - Kardiologická klinika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Kardiocentrum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Vysočina CZ, a.s.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Zlín - Interní klinika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FN Motol - Dětské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kardiocentrum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Karlovy Vary nemocnice 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FNUSA Brno - Kardiologická klinika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Liberec -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Kardiocentrum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ÚVN - Kardiologické odd.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TextovéPole 9"/>
          <p:cNvSpPr txBox="1">
            <a:spLocks noChangeArrowheads="1"/>
          </p:cNvSpPr>
          <p:nvPr/>
        </p:nvSpPr>
        <p:spPr bwMode="auto">
          <a:xfrm>
            <a:off x="5300663" y="701994"/>
            <a:ext cx="2751772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25" b="0" i="1" dirty="0">
                <a:solidFill>
                  <a:srgbClr val="000000"/>
                </a:solidFill>
              </a:rPr>
              <a:t>* 909 pacientů nemá dostupný údaj o dávce skiaskopie</a:t>
            </a:r>
          </a:p>
        </p:txBody>
      </p:sp>
      <p:sp>
        <p:nvSpPr>
          <p:cNvPr id="18" name="TextBox 18"/>
          <p:cNvSpPr txBox="1">
            <a:spLocks noChangeArrowheads="1"/>
          </p:cNvSpPr>
          <p:nvPr/>
        </p:nvSpPr>
        <p:spPr bwMode="auto">
          <a:xfrm>
            <a:off x="5099448" y="163116"/>
            <a:ext cx="2989921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cs-CZ" sz="1050" i="1" dirty="0"/>
              <a:t>Báze: Primoimplantace ICD 2019 (N = 3,246)</a:t>
            </a:r>
            <a:endParaRPr lang="cs-CZ" altLang="cs-CZ" sz="1050" dirty="0"/>
          </a:p>
        </p:txBody>
      </p:sp>
      <p:sp>
        <p:nvSpPr>
          <p:cNvPr id="24" name="Line 44"/>
          <p:cNvSpPr>
            <a:spLocks noChangeShapeType="1"/>
          </p:cNvSpPr>
          <p:nvPr/>
        </p:nvSpPr>
        <p:spPr bwMode="auto">
          <a:xfrm>
            <a:off x="1358109" y="3915131"/>
            <a:ext cx="0" cy="276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5"/>
          <p:cNvSpPr>
            <a:spLocks noChangeShapeType="1"/>
          </p:cNvSpPr>
          <p:nvPr/>
        </p:nvSpPr>
        <p:spPr bwMode="auto">
          <a:xfrm>
            <a:off x="1303341" y="3921083"/>
            <a:ext cx="107156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6"/>
          <p:cNvSpPr>
            <a:spLocks noChangeShapeType="1"/>
          </p:cNvSpPr>
          <p:nvPr/>
        </p:nvSpPr>
        <p:spPr bwMode="auto">
          <a:xfrm>
            <a:off x="1304532" y="4191356"/>
            <a:ext cx="107156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1329534" y="4029431"/>
            <a:ext cx="53579" cy="5357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 b="0">
              <a:solidFill>
                <a:srgbClr val="000000"/>
              </a:solidFill>
            </a:endParaRPr>
          </a:p>
        </p:txBody>
      </p: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1405469" y="3839526"/>
            <a:ext cx="8370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750">
                <a:solidFill>
                  <a:srgbClr val="000000"/>
                </a:solidFill>
              </a:rPr>
              <a:t>Med</a:t>
            </a:r>
            <a:r>
              <a:rPr lang="sk-SK" altLang="cs-CZ" sz="750">
                <a:solidFill>
                  <a:srgbClr val="000000"/>
                </a:solidFill>
              </a:rPr>
              <a:t>iá</a:t>
            </a:r>
            <a:r>
              <a:rPr lang="en-US" altLang="cs-CZ" sz="750">
                <a:solidFill>
                  <a:srgbClr val="000000"/>
                </a:solidFill>
              </a:rPr>
              <a:t>n </a:t>
            </a:r>
            <a:endParaRPr lang="sk-SK" altLang="cs-CZ" sz="75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750">
                <a:solidFill>
                  <a:srgbClr val="000000"/>
                </a:solidFill>
              </a:rPr>
              <a:t>(</a:t>
            </a:r>
            <a:r>
              <a:rPr lang="sk-SK" altLang="cs-CZ" sz="750">
                <a:solidFill>
                  <a:srgbClr val="000000"/>
                </a:solidFill>
              </a:rPr>
              <a:t>5% ,95%)</a:t>
            </a:r>
            <a:endParaRPr lang="en-US" altLang="cs-CZ" sz="75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35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2">
            <a:extLst>
              <a:ext uri="{FF2B5EF4-FFF2-40B4-BE49-F238E27FC236}">
                <a16:creationId xmlns:a16="http://schemas.microsoft.com/office/drawing/2014/main" id="{763003FA-D444-0F45-95F2-F37F51906CCB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29680657"/>
              </p:ext>
            </p:extLst>
          </p:nvPr>
        </p:nvGraphicFramePr>
        <p:xfrm>
          <a:off x="1107322" y="897731"/>
          <a:ext cx="6289943" cy="3947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8">
            <a:extLst>
              <a:ext uri="{FF2B5EF4-FFF2-40B4-BE49-F238E27FC236}">
                <a16:creationId xmlns:a16="http://schemas.microsoft.com/office/drawing/2014/main" id="{C00EB09C-1028-9345-AB74-539FC6A35DE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399155" y="2402472"/>
            <a:ext cx="26262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1600" b="0" dirty="0"/>
              <a:t>P</a:t>
            </a:r>
            <a:r>
              <a:rPr lang="cs-CZ" altLang="cs-CZ" sz="1600" b="0" dirty="0" err="1"/>
              <a:t>očet</a:t>
            </a:r>
            <a:r>
              <a:rPr lang="cs-CZ" altLang="cs-CZ" sz="1600" b="0" dirty="0"/>
              <a:t> výkonů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223D5E7-119E-1845-9F24-2D9AF988E5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1259" y="4718029"/>
            <a:ext cx="28947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600" b="0" dirty="0" err="1">
                <a:solidFill>
                  <a:schemeClr val="tx2"/>
                </a:solidFill>
              </a:rPr>
              <a:t>Rok</a:t>
            </a:r>
            <a:r>
              <a:rPr lang="cs-CZ" altLang="cs-CZ" sz="1600" b="0" dirty="0">
                <a:solidFill>
                  <a:schemeClr val="tx2"/>
                </a:solidFill>
              </a:rPr>
              <a:t> provedení výkonu</a:t>
            </a:r>
          </a:p>
        </p:txBody>
      </p:sp>
      <p:sp>
        <p:nvSpPr>
          <p:cNvPr id="8" name="Nadpis 3">
            <a:extLst>
              <a:ext uri="{FF2B5EF4-FFF2-40B4-BE49-F238E27FC236}">
                <a16:creationId xmlns:a16="http://schemas.microsoft.com/office/drawing/2014/main" id="{714DC17E-7F34-3442-BE86-042975C8A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322" y="86917"/>
            <a:ext cx="7579478" cy="421481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993300"/>
                </a:solidFill>
              </a:rPr>
              <a:t>Nárůst počtu záznamů v čase</a:t>
            </a:r>
            <a:endParaRPr lang="en-US" altLang="cs-CZ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7094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132" name="Group 124"/>
          <p:cNvGraphicFramePr>
            <a:graphicFrameLocks noGrp="1"/>
          </p:cNvGraphicFramePr>
          <p:nvPr/>
        </p:nvGraphicFramePr>
        <p:xfrm>
          <a:off x="1342679" y="902495"/>
          <a:ext cx="6396637" cy="2428537"/>
        </p:xfrm>
        <a:graphic>
          <a:graphicData uri="http://schemas.openxmlformats.org/drawingml/2006/table">
            <a:tbl>
              <a:tblPr/>
              <a:tblGrid>
                <a:gridCol w="671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0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2026">
                  <a:extLst>
                    <a:ext uri="{9D8B030D-6E8A-4147-A177-3AD203B41FA5}">
                      <a16:colId xmlns:a16="http://schemas.microsoft.com/office/drawing/2014/main" val="3217397898"/>
                    </a:ext>
                  </a:extLst>
                </a:gridCol>
                <a:gridCol w="3010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0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20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10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202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104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104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1041">
                  <a:extLst>
                    <a:ext uri="{9D8B030D-6E8A-4147-A177-3AD203B41FA5}">
                      <a16:colId xmlns:a16="http://schemas.microsoft.com/office/drawing/2014/main" val="681500586"/>
                    </a:ext>
                  </a:extLst>
                </a:gridCol>
                <a:gridCol w="30202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1041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104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104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1041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1041">
                  <a:extLst>
                    <a:ext uri="{9D8B030D-6E8A-4147-A177-3AD203B41FA5}">
                      <a16:colId xmlns:a16="http://schemas.microsoft.com/office/drawing/2014/main" val="2787706563"/>
                    </a:ext>
                  </a:extLst>
                </a:gridCol>
                <a:gridCol w="301041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1041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2648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5% kvantil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499" marR="13499" marT="8100" marB="81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2250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1256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419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446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434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484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8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Medián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499" marR="13499" marT="8100" marB="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3400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17400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8568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6558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5032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3950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3740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3735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3610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3600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3340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3110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3080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2588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2364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2330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715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95% kvantil</a:t>
                      </a: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13499" marR="13499" marT="8100" marB="81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34400</a:t>
                      </a:r>
                    </a:p>
                  </a:txBody>
                  <a:tcPr marL="5715" marR="5715" marT="5715" marB="0" anchor="ctr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51120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27404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47481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33993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32700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48200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44700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45000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29700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8113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23582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18900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27734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28961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32400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15680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26000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21760</a:t>
                      </a:r>
                    </a:p>
                  </a:txBody>
                  <a:tcPr marL="5715" marR="5715" marT="5715" marB="0" anchor="ctr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3284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>
                      <a:noFill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5" marR="68575" marT="34290" marB="34290" anchor="ctr" horzOverflow="overflow">
                    <a:lnL w="127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Object 2"/>
          <p:cNvGraphicFramePr>
            <a:graphicFrameLocks noGrp="1" noChangeAspect="1"/>
          </p:cNvGraphicFramePr>
          <p:nvPr/>
        </p:nvGraphicFramePr>
        <p:xfrm>
          <a:off x="1524001" y="1709738"/>
          <a:ext cx="6288881" cy="1750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19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23963" y="86917"/>
            <a:ext cx="6588919" cy="421481"/>
          </a:xfrm>
          <a:ln>
            <a:noFill/>
          </a:ln>
        </p:spPr>
        <p:txBody>
          <a:bodyPr/>
          <a:lstStyle/>
          <a:p>
            <a:pPr eaLnBrk="1" hangingPunct="1"/>
            <a:r>
              <a:rPr lang="cs-CZ" altLang="cs-CZ" sz="2000" b="1" dirty="0">
                <a:solidFill>
                  <a:srgbClr val="993300"/>
                </a:solidFill>
              </a:rPr>
              <a:t>Dávka skiaskopie 2020</a:t>
            </a:r>
          </a:p>
        </p:txBody>
      </p:sp>
      <p:sp>
        <p:nvSpPr>
          <p:cNvPr id="81997" name="Text Box 3"/>
          <p:cNvSpPr txBox="1">
            <a:spLocks noChangeArrowheads="1"/>
          </p:cNvSpPr>
          <p:nvPr/>
        </p:nvSpPr>
        <p:spPr bwMode="auto">
          <a:xfrm>
            <a:off x="4572000" y="519113"/>
            <a:ext cx="34290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900">
                <a:solidFill>
                  <a:srgbClr val="FFFFFF"/>
                </a:solidFill>
              </a:rPr>
              <a:t>Národní kardiologický registr KARDIO-ICD </a:t>
            </a:r>
          </a:p>
        </p:txBody>
      </p:sp>
      <p:sp>
        <p:nvSpPr>
          <p:cNvPr id="81998" name="Text Box 8"/>
          <p:cNvSpPr txBox="1">
            <a:spLocks noChangeArrowheads="1"/>
          </p:cNvSpPr>
          <p:nvPr/>
        </p:nvSpPr>
        <p:spPr bwMode="auto">
          <a:xfrm>
            <a:off x="1143000" y="703660"/>
            <a:ext cx="144303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750" dirty="0"/>
              <a:t>Dávka skiaskopie (mGy.cm2)</a:t>
            </a:r>
          </a:p>
        </p:txBody>
      </p:sp>
      <p:sp>
        <p:nvSpPr>
          <p:cNvPr id="81999" name="Text Box 30"/>
          <p:cNvSpPr txBox="1">
            <a:spLocks noChangeArrowheads="1"/>
          </p:cNvSpPr>
          <p:nvPr/>
        </p:nvSpPr>
        <p:spPr bwMode="auto">
          <a:xfrm rot="16200000">
            <a:off x="494763" y="2572923"/>
            <a:ext cx="1912144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050" b="0" dirty="0"/>
              <a:t>Dávka </a:t>
            </a:r>
            <a:r>
              <a:rPr lang="cs-CZ" altLang="cs-CZ" sz="1050" b="0" dirty="0" err="1"/>
              <a:t>skiaskop</a:t>
            </a:r>
            <a:r>
              <a:rPr lang="cs-CZ" altLang="cs-CZ" sz="1050" b="0" dirty="0"/>
              <a:t>. (mGy.cm2)</a:t>
            </a:r>
          </a:p>
        </p:txBody>
      </p:sp>
      <p:graphicFrame>
        <p:nvGraphicFramePr>
          <p:cNvPr id="38" name="Tabulka 37"/>
          <p:cNvGraphicFramePr>
            <a:graphicFrameLocks noGrp="1"/>
          </p:cNvGraphicFramePr>
          <p:nvPr/>
        </p:nvGraphicFramePr>
        <p:xfrm>
          <a:off x="2026449" y="3339936"/>
          <a:ext cx="5712863" cy="1803564"/>
        </p:xfrm>
        <a:graphic>
          <a:graphicData uri="http://schemas.openxmlformats.org/drawingml/2006/table">
            <a:tbl>
              <a:tblPr/>
              <a:tblGrid>
                <a:gridCol w="3006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6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6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06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06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06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006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006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006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006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0067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067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00677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00677">
                  <a:extLst>
                    <a:ext uri="{9D8B030D-6E8A-4147-A177-3AD203B41FA5}">
                      <a16:colId xmlns:a16="http://schemas.microsoft.com/office/drawing/2014/main" val="1021403553"/>
                    </a:ext>
                  </a:extLst>
                </a:gridCol>
                <a:gridCol w="300677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0067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00677">
                  <a:extLst>
                    <a:ext uri="{9D8B030D-6E8A-4147-A177-3AD203B41FA5}">
                      <a16:colId xmlns:a16="http://schemas.microsoft.com/office/drawing/2014/main" val="18272537"/>
                    </a:ext>
                  </a:extLst>
                </a:gridCol>
                <a:gridCol w="30067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00677">
                  <a:extLst>
                    <a:ext uri="{9D8B030D-6E8A-4147-A177-3AD203B41FA5}">
                      <a16:colId xmlns:a16="http://schemas.microsoft.com/office/drawing/2014/main" val="4215609990"/>
                    </a:ext>
                  </a:extLst>
                </a:gridCol>
              </a:tblGrid>
              <a:tr h="1803564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Celkem*</a:t>
                      </a:r>
                    </a:p>
                  </a:txBody>
                  <a:tcPr marL="7144" marR="7144" marT="7144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Ostrava - Kardiovaskulární odd.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České Budějovice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Zlín - Kardiologické oddělení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FNHK - 1. IK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Kardiologické centrum AGEL a.s.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ÚnL - Kardiologické odd.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Liberec - Kardiocentrum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Plzeň - Kardiologické odd.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FNUSA Brno - Kardiologická klinika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Motol - Dětské kardiocentrum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Na Homolce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Karlovy Vary nemocnice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Olomouc - I. interní klinika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Motol - Kardiologické oddělení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 Vysočina CZ, a.s.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IKEM Praha - Kardiologická klinika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Třinec - Podlesí - kardiocentrum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ÚVN - Kardiologické odd.</a:t>
                      </a:r>
                    </a:p>
                  </a:txBody>
                  <a:tcPr marL="5715" marR="5715" marT="5715" marB="0" vert="vert27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" name="TextovéPole 9"/>
          <p:cNvSpPr txBox="1">
            <a:spLocks noChangeArrowheads="1"/>
          </p:cNvSpPr>
          <p:nvPr/>
        </p:nvSpPr>
        <p:spPr bwMode="auto">
          <a:xfrm>
            <a:off x="5300663" y="701994"/>
            <a:ext cx="2751772" cy="21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25" b="0" i="1" dirty="0">
                <a:solidFill>
                  <a:srgbClr val="000000"/>
                </a:solidFill>
              </a:rPr>
              <a:t>* 777 pacientů nemá dostupný údaj o dávce skiaskopie</a:t>
            </a:r>
          </a:p>
        </p:txBody>
      </p:sp>
      <p:sp>
        <p:nvSpPr>
          <p:cNvPr id="24" name="Line 44"/>
          <p:cNvSpPr>
            <a:spLocks noChangeShapeType="1"/>
          </p:cNvSpPr>
          <p:nvPr/>
        </p:nvSpPr>
        <p:spPr bwMode="auto">
          <a:xfrm>
            <a:off x="1358109" y="3915131"/>
            <a:ext cx="0" cy="276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45"/>
          <p:cNvSpPr>
            <a:spLocks noChangeShapeType="1"/>
          </p:cNvSpPr>
          <p:nvPr/>
        </p:nvSpPr>
        <p:spPr bwMode="auto">
          <a:xfrm>
            <a:off x="1303341" y="3921083"/>
            <a:ext cx="107156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46"/>
          <p:cNvSpPr>
            <a:spLocks noChangeShapeType="1"/>
          </p:cNvSpPr>
          <p:nvPr/>
        </p:nvSpPr>
        <p:spPr bwMode="auto">
          <a:xfrm>
            <a:off x="1304532" y="4191356"/>
            <a:ext cx="107156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Rectangle 47"/>
          <p:cNvSpPr>
            <a:spLocks noChangeArrowheads="1"/>
          </p:cNvSpPr>
          <p:nvPr/>
        </p:nvSpPr>
        <p:spPr bwMode="auto">
          <a:xfrm>
            <a:off x="1329534" y="4029431"/>
            <a:ext cx="53579" cy="53578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 b="0">
              <a:solidFill>
                <a:srgbClr val="000000"/>
              </a:solidFill>
            </a:endParaRPr>
          </a:p>
        </p:txBody>
      </p:sp>
      <p:sp>
        <p:nvSpPr>
          <p:cNvPr id="28" name="Text Box 48"/>
          <p:cNvSpPr txBox="1">
            <a:spLocks noChangeArrowheads="1"/>
          </p:cNvSpPr>
          <p:nvPr/>
        </p:nvSpPr>
        <p:spPr bwMode="auto">
          <a:xfrm>
            <a:off x="1405469" y="3839526"/>
            <a:ext cx="83700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750">
                <a:solidFill>
                  <a:srgbClr val="000000"/>
                </a:solidFill>
              </a:rPr>
              <a:t>Med</a:t>
            </a:r>
            <a:r>
              <a:rPr lang="sk-SK" altLang="cs-CZ" sz="750">
                <a:solidFill>
                  <a:srgbClr val="000000"/>
                </a:solidFill>
              </a:rPr>
              <a:t>iá</a:t>
            </a:r>
            <a:r>
              <a:rPr lang="en-US" altLang="cs-CZ" sz="750">
                <a:solidFill>
                  <a:srgbClr val="000000"/>
                </a:solidFill>
              </a:rPr>
              <a:t>n </a:t>
            </a:r>
            <a:endParaRPr lang="sk-SK" altLang="cs-CZ" sz="75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750">
                <a:solidFill>
                  <a:srgbClr val="000000"/>
                </a:solidFill>
              </a:rPr>
              <a:t>(</a:t>
            </a:r>
            <a:r>
              <a:rPr lang="sk-SK" altLang="cs-CZ" sz="750">
                <a:solidFill>
                  <a:srgbClr val="000000"/>
                </a:solidFill>
              </a:rPr>
              <a:t>5% ,95%)</a:t>
            </a:r>
            <a:endParaRPr lang="en-US" altLang="cs-CZ" sz="750">
              <a:solidFill>
                <a:srgbClr val="000000"/>
              </a:solidFill>
            </a:endParaRPr>
          </a:p>
        </p:txBody>
      </p:sp>
      <p:sp>
        <p:nvSpPr>
          <p:cNvPr id="16" name="TextovéPole 9"/>
          <p:cNvSpPr txBox="1">
            <a:spLocks noChangeArrowheads="1"/>
          </p:cNvSpPr>
          <p:nvPr/>
        </p:nvSpPr>
        <p:spPr bwMode="auto">
          <a:xfrm>
            <a:off x="1143001" y="4299702"/>
            <a:ext cx="1196651" cy="47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25" b="0" i="1" dirty="0">
                <a:solidFill>
                  <a:srgbClr val="000000"/>
                </a:solidFill>
              </a:rPr>
              <a:t>Tři centra nemají vyplněn údaj o dávce skiaskopie. </a:t>
            </a:r>
          </a:p>
        </p:txBody>
      </p:sp>
    </p:spTree>
    <p:extLst>
      <p:ext uri="{BB962C8B-B14F-4D97-AF65-F5344CB8AC3E}">
        <p14:creationId xmlns:p14="http://schemas.microsoft.com/office/powerpoint/2010/main" val="13462388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Nadpis 1">
            <a:extLst>
              <a:ext uri="{FF2B5EF4-FFF2-40B4-BE49-F238E27FC236}">
                <a16:creationId xmlns:a16="http://schemas.microsoft.com/office/drawing/2014/main" id="{BA125FB5-B1C8-4D72-91FB-5EE90346252C}"/>
              </a:ext>
            </a:extLst>
          </p:cNvPr>
          <p:cNvSpPr txBox="1">
            <a:spLocks/>
          </p:cNvSpPr>
          <p:nvPr/>
        </p:nvSpPr>
        <p:spPr>
          <a:xfrm>
            <a:off x="204444" y="108245"/>
            <a:ext cx="7886700" cy="473696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sz="2400" dirty="0" err="1"/>
              <a:t>Nový</a:t>
            </a:r>
            <a:r>
              <a:rPr lang="pl-PL" sz="2400" dirty="0"/>
              <a:t> projekt: </a:t>
            </a:r>
            <a:r>
              <a:rPr lang="pl-PL" sz="2400" dirty="0" err="1"/>
              <a:t>Použité</a:t>
            </a:r>
            <a:r>
              <a:rPr lang="pl-PL" sz="2400" dirty="0"/>
              <a:t> zdroje dat – NZIS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AD8FBE3-4676-49A7-9D38-E49EFC29039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4444" y="841628"/>
            <a:ext cx="7700963" cy="3670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  <a:buSzPct val="150000"/>
            </a:pPr>
            <a:r>
              <a:rPr lang="cs-CZ" altLang="cs-CZ" sz="1600" dirty="0">
                <a:solidFill>
                  <a:srgbClr val="000000"/>
                </a:solidFill>
                <a:cs typeface="Arial" pitchFamily="34" charset="0"/>
              </a:rPr>
              <a:t>Analýza se opírá o data spravovaná Ústavem zdravotnických informací a statistiky ČR (ÚZIS ČR), která jsou sbírána v rámci Národního zdravotnického informačního systému (NZIS) a národních zdravotních registrů.</a:t>
            </a:r>
            <a:endParaRPr lang="pl-PL" altLang="cs-CZ" sz="1600" dirty="0">
              <a:solidFill>
                <a:srgbClr val="000000"/>
              </a:solidFill>
              <a:cs typeface="Arial" pitchFamily="34" charset="0"/>
            </a:endParaRPr>
          </a:p>
          <a:p>
            <a:pPr algn="just">
              <a:spcAft>
                <a:spcPts val="900"/>
              </a:spcAft>
              <a:buSzPct val="150000"/>
            </a:pPr>
            <a:r>
              <a:rPr lang="pl-PL" altLang="cs-CZ" sz="1600" b="1" dirty="0">
                <a:solidFill>
                  <a:srgbClr val="D71440"/>
                </a:solidFill>
                <a:cs typeface="Arial" pitchFamily="34" charset="0"/>
              </a:rPr>
              <a:t>1. Národní registr hrazených zdravotních služeb (</a:t>
            </a:r>
            <a:r>
              <a:rPr lang="pl-PL" altLang="cs-CZ" sz="1600" b="1" u="sng" dirty="0">
                <a:solidFill>
                  <a:srgbClr val="D71440"/>
                </a:solidFill>
                <a:cs typeface="Arial" pitchFamily="34" charset="0"/>
              </a:rPr>
              <a:t>NRHZS</a:t>
            </a:r>
            <a:r>
              <a:rPr lang="pl-PL" altLang="cs-CZ" sz="1600" b="1" dirty="0">
                <a:solidFill>
                  <a:srgbClr val="D71440"/>
                </a:solidFill>
                <a:cs typeface="Arial" pitchFamily="34" charset="0"/>
              </a:rPr>
              <a:t>) </a:t>
            </a:r>
            <a:r>
              <a:rPr lang="pl-PL" altLang="cs-CZ" sz="1600" dirty="0">
                <a:solidFill>
                  <a:srgbClr val="000000"/>
                </a:solidFill>
                <a:cs typeface="Arial" pitchFamily="34" charset="0"/>
              </a:rPr>
              <a:t>– obsahuje data zdravotních pojišťoven v hospitalizační i ambulantní oblasti včetně kompletních dat o vykázaných diagnózách, procedurách a léčbě; v současnosti jsou data k dispozici za období 01/2010–06/2021. </a:t>
            </a:r>
          </a:p>
          <a:p>
            <a:pPr algn="just">
              <a:spcAft>
                <a:spcPts val="900"/>
              </a:spcAft>
              <a:buSzPct val="150000"/>
            </a:pPr>
            <a:r>
              <a:rPr lang="cs-CZ" sz="1600" b="1" dirty="0">
                <a:solidFill>
                  <a:srgbClr val="D71440"/>
                </a:solidFill>
                <a:cs typeface="Arial" pitchFamily="34" charset="0"/>
              </a:rPr>
              <a:t>2. List o prohlídce zemřelého (</a:t>
            </a:r>
            <a:r>
              <a:rPr lang="cs-CZ" sz="1600" b="1" u="sng" dirty="0">
                <a:solidFill>
                  <a:srgbClr val="D71440"/>
                </a:solidFill>
                <a:cs typeface="Arial" pitchFamily="34" charset="0"/>
              </a:rPr>
              <a:t>LPZ</a:t>
            </a:r>
            <a:r>
              <a:rPr lang="cs-CZ" sz="1600" b="1" dirty="0">
                <a:solidFill>
                  <a:srgbClr val="D71440"/>
                </a:solidFill>
                <a:cs typeface="Arial" pitchFamily="34" charset="0"/>
              </a:rPr>
              <a:t>) </a:t>
            </a:r>
            <a:r>
              <a:rPr lang="cs-CZ" sz="1600" dirty="0">
                <a:solidFill>
                  <a:prstClr val="black"/>
                </a:solidFill>
                <a:cs typeface="Arial" panose="020B0604020202020204" pitchFamily="34" charset="0"/>
              </a:rPr>
              <a:t>– je základním zdrojem informací o každém úmrtí. Bezodkladně po prohlídce zemřelého jej vyplňuje prohlížející lékař, který kromě základních sociodemografických charakteristik zaznamenává také posloupnost příčin vedoucích ke smrti (kódováno pomocí MKN-10); data jsou k dispozici do konce roku 2020.</a:t>
            </a:r>
          </a:p>
          <a:p>
            <a:pPr algn="just">
              <a:spcAft>
                <a:spcPts val="900"/>
              </a:spcAft>
              <a:buSzPct val="150000"/>
            </a:pPr>
            <a:endParaRPr lang="pl-PL" altLang="cs-CZ" sz="1600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354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Nadpis 1">
            <a:extLst>
              <a:ext uri="{FF2B5EF4-FFF2-40B4-BE49-F238E27FC236}">
                <a16:creationId xmlns:a16="http://schemas.microsoft.com/office/drawing/2014/main" id="{BA125FB5-B1C8-4D72-91FB-5EE90346252C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04443" y="62440"/>
            <a:ext cx="7886700" cy="473696"/>
          </a:xfrm>
          <a:prstGeom prst="rect">
            <a:avLst/>
          </a:prstGeom>
        </p:spPr>
        <p:txBody>
          <a:bodyPr vert="horz" lIns="68580" tIns="34290" rIns="68580" bIns="3429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cs-CZ" sz="3200" b="1" kern="1200" dirty="0" smtClean="0">
                <a:solidFill>
                  <a:srgbClr val="D7144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l-PL" sz="2400" dirty="0"/>
              <a:t>Identifikace pacientů s implantovaným přístrojem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AD8FBE3-4676-49A7-9D38-E49EFC29039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4443" y="711033"/>
            <a:ext cx="864861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  <a:buSzPct val="150000"/>
            </a:pPr>
            <a:r>
              <a:rPr lang="cs-CZ" sz="1000" dirty="0"/>
              <a:t>V datech NRHZS </a:t>
            </a:r>
            <a:r>
              <a:rPr lang="cs-CZ" sz="900" dirty="0"/>
              <a:t>je</a:t>
            </a:r>
            <a:r>
              <a:rPr lang="cs-CZ" sz="1000" dirty="0"/>
              <a:t> implantovaný přístroj identifikován pomocí vykázaných prostředků zdravotnické techniky (PZT), viz přílohu 1 – list „PM“, resp. list „ICD“ se seznamy uvažovaných přístrojů.</a:t>
            </a:r>
          </a:p>
          <a:p>
            <a:pPr algn="just">
              <a:spcAft>
                <a:spcPts val="900"/>
              </a:spcAft>
              <a:buSzPct val="150000"/>
            </a:pPr>
            <a:r>
              <a:rPr lang="cs-CZ" sz="1000" dirty="0"/>
              <a:t>Pacient by měl mít zároveň vykázán kód výkonu o provedení implantace; na základě kódu výkonu a také na základě dostupné historie pacienta sahající do roku 2010 je možné s dostatečnou přesností odlišit prováděné </a:t>
            </a:r>
            <a:r>
              <a:rPr lang="cs-CZ" sz="1000" dirty="0" err="1"/>
              <a:t>primoimplantace</a:t>
            </a:r>
            <a:r>
              <a:rPr lang="cs-CZ" sz="1000" dirty="0"/>
              <a:t> od reimplantací. </a:t>
            </a:r>
            <a:r>
              <a:rPr lang="cs-CZ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Některé výkony (*) jsou nespecifické a neumožňují přímé rozlišení </a:t>
            </a:r>
            <a:r>
              <a:rPr lang="cs-CZ" sz="10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primoimplantace</a:t>
            </a:r>
            <a:r>
              <a:rPr lang="cs-CZ" sz="1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od reimplantace.</a:t>
            </a:r>
            <a:endParaRPr lang="cs-CZ" sz="1000" dirty="0"/>
          </a:p>
          <a:p>
            <a:pPr algn="just">
              <a:spcAft>
                <a:spcPts val="900"/>
              </a:spcAft>
              <a:buSzPct val="150000"/>
            </a:pPr>
            <a:endParaRPr lang="cs-CZ" sz="1000" dirty="0"/>
          </a:p>
        </p:txBody>
      </p:sp>
      <p:graphicFrame>
        <p:nvGraphicFramePr>
          <p:cNvPr id="4" name="Tabulka 4">
            <a:extLst>
              <a:ext uri="{FF2B5EF4-FFF2-40B4-BE49-F238E27FC236}">
                <a16:creationId xmlns:a16="http://schemas.microsoft.com/office/drawing/2014/main" id="{3EDDD579-3FF4-42FE-8A8E-52747FF3B24F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542810424"/>
              </p:ext>
            </p:extLst>
          </p:nvPr>
        </p:nvGraphicFramePr>
        <p:xfrm>
          <a:off x="204442" y="1767956"/>
          <a:ext cx="8648612" cy="3277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4306">
                  <a:extLst>
                    <a:ext uri="{9D8B030D-6E8A-4147-A177-3AD203B41FA5}">
                      <a16:colId xmlns:a16="http://schemas.microsoft.com/office/drawing/2014/main" val="3026835306"/>
                    </a:ext>
                  </a:extLst>
                </a:gridCol>
                <a:gridCol w="4324306">
                  <a:extLst>
                    <a:ext uri="{9D8B030D-6E8A-4147-A177-3AD203B41FA5}">
                      <a16:colId xmlns:a16="http://schemas.microsoft.com/office/drawing/2014/main" val="378851731"/>
                    </a:ext>
                  </a:extLst>
                </a:gridCol>
              </a:tblGrid>
              <a:tr h="32776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 err="1"/>
                        <a:t>Primoimplantace</a:t>
                      </a:r>
                      <a:r>
                        <a:rPr lang="cs-CZ" sz="1050" dirty="0"/>
                        <a:t> PM je definována kódem výkonu: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cs-CZ" sz="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07234* (DRG) CHIRURGICKÁ IMPLANTACE NEBO VÝMĚNA TRVALÉHO STIMULAČNÍHO SYSTÉMU BEZ EPIKARDIÁLNÍCH ELEKTROD;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cs-CZ" sz="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17249 PRIMOIMPLANTACE BEZDRÁTOVÉHO (LEADLESS) KARDIOSTIMULÁTORU PRO JEDNODUTINOVOU PRAVOKOMOROVOU STIMULACI;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cs-CZ" sz="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17625 PRIMOIMPLANTACE SYSTÉMU PRO BIVENTRIKULÁRNÍ KARDIOSTIMULACI;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cs-CZ" sz="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17630 PRIMOIMPLANTACE KARDIOSTIMULÁTORU PRO MODULACI SRDEČNÍ KONTRAKTILITY;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cs-CZ" sz="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55211* IMPLANTACE KARDIOSTIMULÁTORU PRO JEDNODUTINOVOU KARDIOSTIMULACI;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55213 PRIMOIMPLANTACE KARDIOSTIMULÁTORU PRO DVOUDUTINOVOU STIMULACI.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800" dirty="0"/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/>
                        <a:t>Reimplantace PM je definována kódem výkonu: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55219 REIMPLANTACE KARDIOSTIMULÁTORU BEZ ZÁKROKU NA ŽÍLE.</a:t>
                      </a:r>
                    </a:p>
                    <a:p>
                      <a:endParaRPr lang="cs-CZ" sz="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 err="1"/>
                        <a:t>Primoimplantace</a:t>
                      </a:r>
                      <a:r>
                        <a:rPr lang="cs-CZ" sz="1050" dirty="0"/>
                        <a:t> ICD je definována kódem výkonu: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cs-CZ" sz="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07235* (DRG) CHIRURGICKÁ IMPLANTACE NEBO VÝMĚNA TRVALÉHO DEFIBRILAČNÍHO SYSTÉMU BEZ EPIKARDIÁLNÍCH ELEKTROD;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cs-CZ" sz="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17251 IMPLANTACE PODKOŽNÍHO DEFIBRILÁTORU;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cs-CZ" sz="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17620 PRIMOIMPLANTACE KARDIOVERTERU - DEFIBRILÁTORU SE ZAVEDENÍM ELEKTROD ENDOVASÁLNÍM PŘÍSTUPEM;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cs-CZ" sz="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17629 PRIMOIMPLANTACE KARDIOVERTERU - DEFIBRILÁTORU S BIVENTRIKULÁRNÍ STIMULACÍ (BEZ THORAKOTOMIE);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cs-CZ" sz="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17698 (VZP) PRIMOIMPLANTACE KARDIOVERTERU - DEFIBRILÁTORU SE ZAVEDENÍM ELEKTROD ENDOVAZÁLNÍM ZPŮSOBEM - PRO JEDNODUTINOVOU STIMULACI;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17699 (VZP) PRIMOIMPLANTACE KARDIOVERTERU - DEFIBRILÁTORU SE ZAVEDENÍM ELEKTROD ENDOVAZÁLNÍM ZPŮSOBEM - PRO DVOUDUTINOVOU STIMULACI.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800" dirty="0"/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/>
                        <a:t>Reimplantace ICD je definována kódem výkonu: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cs-CZ" sz="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17253 REIMPLANTACE PODKOŽNÍHO DEFIBRILÁTORU;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cs-CZ" sz="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17621 REIMPLANTACE KARDIOVERTERU – DEFIBRILÁTORU.</a:t>
                      </a:r>
                    </a:p>
                    <a:p>
                      <a:endParaRPr lang="cs-CZ" sz="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046794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0390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0A74C498-63C6-4F65-8EF3-0F1720EB0679}"/>
              </a:ext>
            </a:extLst>
          </p:cNvPr>
          <p:cNvGraphicFramePr>
            <a:graphicFrameLocks/>
          </p:cNvGraphicFramePr>
          <p:nvPr>
            <p:custDataLst>
              <p:tags r:id="rId1"/>
            </p:custDataLst>
          </p:nvPr>
        </p:nvGraphicFramePr>
        <p:xfrm>
          <a:off x="204526" y="1279738"/>
          <a:ext cx="3788913" cy="1959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8" name="Obdélník 7">
            <a:extLst>
              <a:ext uri="{FF2B5EF4-FFF2-40B4-BE49-F238E27FC236}">
                <a16:creationId xmlns:a16="http://schemas.microsoft.com/office/drawing/2014/main" id="{AF5975B4-4D49-4AA1-80D7-8E32FB5F670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4526" y="801136"/>
            <a:ext cx="424718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cs-CZ" sz="1050" dirty="0">
                <a:solidFill>
                  <a:srgbClr val="000000"/>
                </a:solidFill>
              </a:rPr>
              <a:t>Počet ICD v letech 2010–2020: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F4A7F278-269C-4D87-8894-13916C57650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25006" y="3487090"/>
            <a:ext cx="3568433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050" dirty="0"/>
              <a:t>Roční počet implantací ICD se zvyšuje v průměru o cca 200 případů za rok, v roce 2020 nastal meziroční pokles o 4 %. Roční podíl reimplantací na celkovém počtu provedených výkonů se v čase zvyšuje, z cca 20 % před deseti lety na aktuálních 29 % v roce 2020. 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9E78CC0-F6DE-4A9D-BB91-F436B21188F5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204443" y="4692"/>
            <a:ext cx="7886700" cy="473696"/>
          </a:xfrm>
        </p:spPr>
        <p:txBody>
          <a:bodyPr/>
          <a:lstStyle/>
          <a:p>
            <a:r>
              <a:rPr lang="cs-CZ" dirty="0"/>
              <a:t>Počty implantovaných ICD: primo-/reimplantace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942381A-9D6D-44EC-BF28-7B793666B752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04443" y="348357"/>
            <a:ext cx="87351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050" dirty="0">
                <a:solidFill>
                  <a:prstClr val="black"/>
                </a:solidFill>
              </a:rPr>
              <a:t>Zdroj: </a:t>
            </a:r>
            <a:r>
              <a:rPr lang="cs-CZ" sz="1050" dirty="0">
                <a:solidFill>
                  <a:srgbClr val="000000"/>
                </a:solidFill>
                <a:cs typeface="Arial" panose="020B0604020202020204" pitchFamily="34" charset="0"/>
              </a:rPr>
              <a:t>NRHZS 2010–2020</a:t>
            </a:r>
            <a:endParaRPr lang="cs-CZ" sz="1050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BCA6CB4A-CB1D-4187-AE76-377BAB1DC050}"/>
              </a:ext>
            </a:extLst>
          </p:cNvPr>
          <p:cNvGraphicFramePr>
            <a:graphicFrameLocks/>
          </p:cNvGraphicFramePr>
          <p:nvPr>
            <p:custDataLst>
              <p:tags r:id="rId6"/>
            </p:custDataLst>
          </p:nvPr>
        </p:nvGraphicFramePr>
        <p:xfrm>
          <a:off x="4572001" y="1086468"/>
          <a:ext cx="3788525" cy="1450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1" name="Obdélník 10">
            <a:extLst>
              <a:ext uri="{FF2B5EF4-FFF2-40B4-BE49-F238E27FC236}">
                <a16:creationId xmlns:a16="http://schemas.microsoft.com/office/drawing/2014/main" id="{C3AF7CE3-A215-4070-B55D-F47EB73BB9D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572001" y="801136"/>
            <a:ext cx="424718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cs-CZ" sz="1050" dirty="0">
                <a:solidFill>
                  <a:srgbClr val="000000"/>
                </a:solidFill>
              </a:rPr>
              <a:t>Počet </a:t>
            </a:r>
            <a:r>
              <a:rPr lang="cs-CZ" sz="1050" dirty="0" err="1">
                <a:solidFill>
                  <a:srgbClr val="000000"/>
                </a:solidFill>
              </a:rPr>
              <a:t>primoimplantací</a:t>
            </a:r>
            <a:r>
              <a:rPr lang="cs-CZ" sz="1050" dirty="0">
                <a:solidFill>
                  <a:srgbClr val="000000"/>
                </a:solidFill>
              </a:rPr>
              <a:t> ICD v letech 2010–2020:</a:t>
            </a:r>
          </a:p>
        </p:txBody>
      </p:sp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4D6B8ED8-A69D-4CE8-BB1C-ABDA3B6AE34E}"/>
              </a:ext>
            </a:extLst>
          </p:cNvPr>
          <p:cNvGraphicFramePr>
            <a:graphicFrameLocks/>
          </p:cNvGraphicFramePr>
          <p:nvPr>
            <p:custDataLst>
              <p:tags r:id="rId8"/>
            </p:custDataLst>
          </p:nvPr>
        </p:nvGraphicFramePr>
        <p:xfrm>
          <a:off x="4572001" y="3058662"/>
          <a:ext cx="3788525" cy="1450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3" name="Obdélník 12">
            <a:extLst>
              <a:ext uri="{FF2B5EF4-FFF2-40B4-BE49-F238E27FC236}">
                <a16:creationId xmlns:a16="http://schemas.microsoft.com/office/drawing/2014/main" id="{24B320FE-807B-4742-BFD4-6E3279A48F12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572001" y="2773330"/>
            <a:ext cx="424718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cs-CZ" sz="1050" dirty="0">
                <a:solidFill>
                  <a:srgbClr val="000000"/>
                </a:solidFill>
              </a:rPr>
              <a:t>Počet reimplantací ICD v letech 2010–2020:</a:t>
            </a:r>
          </a:p>
        </p:txBody>
      </p:sp>
    </p:spTree>
    <p:extLst>
      <p:ext uri="{BB962C8B-B14F-4D97-AF65-F5344CB8AC3E}">
        <p14:creationId xmlns:p14="http://schemas.microsoft.com/office/powerpoint/2010/main" val="4166729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78CC0-F6DE-4A9D-BB91-F436B21188F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443" y="7109"/>
            <a:ext cx="8419793" cy="473696"/>
          </a:xfrm>
        </p:spPr>
        <p:txBody>
          <a:bodyPr/>
          <a:lstStyle/>
          <a:p>
            <a:r>
              <a:rPr lang="pl-PL" dirty="0"/>
              <a:t>5leté a 10leté přežití pacientů po primoimplantaci ICD</a:t>
            </a:r>
            <a:endParaRPr lang="cs-CZ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942381A-9D6D-44EC-BF28-7B793666B75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4443" y="353847"/>
            <a:ext cx="87351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050" dirty="0">
                <a:solidFill>
                  <a:prstClr val="black"/>
                </a:solidFill>
              </a:rPr>
              <a:t>Zdroj: </a:t>
            </a:r>
            <a:r>
              <a:rPr lang="cs-CZ" sz="1050" dirty="0">
                <a:solidFill>
                  <a:srgbClr val="000000"/>
                </a:solidFill>
                <a:cs typeface="Arial" panose="020B0604020202020204" pitchFamily="34" charset="0"/>
              </a:rPr>
              <a:t>NRHZS 2010–2020</a:t>
            </a:r>
            <a:endParaRPr lang="cs-CZ" sz="1050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39306168-F6C1-449A-BF4E-980DF759999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174808" y="4316759"/>
            <a:ext cx="34682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050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Počet let od </a:t>
            </a:r>
            <a:r>
              <a:rPr lang="cs-CZ" sz="1050" b="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primoimplantace</a:t>
            </a:r>
            <a:r>
              <a:rPr lang="cs-CZ" sz="1050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 ICD</a:t>
            </a: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56A2FF81-5885-46BD-BB12-A3EF8DA441F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16200000">
            <a:off x="-499567" y="2726076"/>
            <a:ext cx="19489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050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Pravděpodobnost přežití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D9900A00-0278-4E34-A463-762EE6C800A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31728" y="719748"/>
            <a:ext cx="8242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Pacienti </a:t>
            </a:r>
            <a:r>
              <a:rPr lang="cs-CZ" sz="1200" dirty="0">
                <a:solidFill>
                  <a:prstClr val="black"/>
                </a:solidFill>
                <a:latin typeface="Calibri" panose="020F0502020204030204"/>
              </a:rPr>
              <a:t>s </a:t>
            </a:r>
            <a:r>
              <a:rPr lang="cs-CZ" sz="1200" dirty="0" err="1">
                <a:solidFill>
                  <a:prstClr val="black"/>
                </a:solidFill>
                <a:latin typeface="Calibri" panose="020F0502020204030204"/>
              </a:rPr>
              <a:t>primoimplantací</a:t>
            </a:r>
            <a:r>
              <a:rPr lang="cs-CZ" sz="1200" dirty="0">
                <a:solidFill>
                  <a:prstClr val="black"/>
                </a:solidFill>
                <a:latin typeface="Calibri" panose="020F0502020204030204"/>
              </a:rPr>
              <a:t> ICD</a:t>
            </a:r>
            <a:r>
              <a:rPr lang="cs-CZ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 v letech 2010–2020 (N = 29 999):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050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Délka přežití je hodnocena metodou Kaplana-</a:t>
            </a:r>
            <a:r>
              <a:rPr lang="cs-CZ" sz="1050" b="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Meiera</a:t>
            </a:r>
            <a:r>
              <a:rPr lang="cs-CZ" sz="1050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. Pacient je sledován ode dne provedení </a:t>
            </a:r>
            <a:r>
              <a:rPr lang="cs-CZ" sz="1050" b="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primoimplantace</a:t>
            </a:r>
            <a:r>
              <a:rPr lang="cs-CZ" sz="1050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 PM do data úmrtí. Pokud nebylo úmrtí zaznamenáno, je pacient cenzorován k 31. 12. 2020.</a:t>
            </a:r>
          </a:p>
        </p:txBody>
      </p:sp>
      <p:graphicFrame>
        <p:nvGraphicFramePr>
          <p:cNvPr id="23" name="Graf 22">
            <a:extLst>
              <a:ext uri="{FF2B5EF4-FFF2-40B4-BE49-F238E27FC236}">
                <a16:creationId xmlns:a16="http://schemas.microsoft.com/office/drawing/2014/main" id="{887BE001-2E7C-45F2-A3BC-0A99CA6A1B3D}"/>
              </a:ext>
            </a:extLst>
          </p:cNvPr>
          <p:cNvGraphicFramePr/>
          <p:nvPr>
            <p:custDataLst>
              <p:tags r:id="rId6"/>
            </p:custDataLst>
          </p:nvPr>
        </p:nvGraphicFramePr>
        <p:xfrm>
          <a:off x="528672" y="1555970"/>
          <a:ext cx="4353295" cy="2760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9" name="Tabulka 28">
            <a:extLst>
              <a:ext uri="{FF2B5EF4-FFF2-40B4-BE49-F238E27FC236}">
                <a16:creationId xmlns:a16="http://schemas.microsoft.com/office/drawing/2014/main" id="{13509EDB-D49A-44BA-AEB4-CF35A348AA38}"/>
              </a:ext>
            </a:extLst>
          </p:cNvPr>
          <p:cNvGraphicFramePr>
            <a:graphicFrameLocks noGrp="1"/>
          </p:cNvGraphicFramePr>
          <p:nvPr>
            <p:custDataLst>
              <p:tags r:id="rId7"/>
            </p:custDataLst>
          </p:nvPr>
        </p:nvGraphicFramePr>
        <p:xfrm>
          <a:off x="5180710" y="1596715"/>
          <a:ext cx="3159000" cy="209026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34000">
                  <a:extLst>
                    <a:ext uri="{9D8B030D-6E8A-4147-A177-3AD203B41FA5}">
                      <a16:colId xmlns:a16="http://schemas.microsoft.com/office/drawing/2014/main" val="120928444"/>
                    </a:ext>
                  </a:extLst>
                </a:gridCol>
                <a:gridCol w="2025000">
                  <a:extLst>
                    <a:ext uri="{9D8B030D-6E8A-4147-A177-3AD203B41FA5}">
                      <a16:colId xmlns:a16="http://schemas.microsoft.com/office/drawing/2014/main" val="2223782613"/>
                    </a:ext>
                  </a:extLst>
                </a:gridCol>
              </a:tblGrid>
              <a:tr h="32718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/>
                        <a:t>Počet let ve sledování</a:t>
                      </a: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1" dirty="0"/>
                        <a:t>Pravděpodobnost přežití</a:t>
                      </a:r>
                      <a:br>
                        <a:rPr lang="cs-CZ" sz="1100" b="1" dirty="0"/>
                      </a:br>
                      <a:r>
                        <a:rPr lang="cs-CZ" sz="1100" b="1" dirty="0"/>
                        <a:t>(95% interval spolehlivosti)</a:t>
                      </a:r>
                      <a:endParaRPr lang="cs-CZ" sz="1100" b="1" dirty="0"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3292576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92,1 % (91,8 %; 92,4 %)</a:t>
                      </a:r>
                    </a:p>
                  </a:txBody>
                  <a:tcPr marL="7144" marR="7144" marT="7144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309591706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85,4 % (84,9 %; 85,8 %)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997786382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78,7 % (78,2 %; 79,2 %)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65250250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72,5 % (71,9 %; 73,0 %)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4033523077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44" marR="7144" marT="7144" marB="0" anchor="ctr">
                    <a:solidFill>
                      <a:srgbClr val="F9C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66,3 % (65,6 %; 66,9 %)</a:t>
                      </a:r>
                    </a:p>
                  </a:txBody>
                  <a:tcPr marL="7144" marR="7144" marT="7144" marB="0" anchor="ctr">
                    <a:solidFill>
                      <a:srgbClr val="F9C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782360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60,5 % (59,8 %; 61,3 %)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242253849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54,7 % (53,9 %; 55,5 %)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562328246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49,8 % (48,9 %; 50,6 %)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150404713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44,9 % (44,0 %; 45,9 %)</a:t>
                      </a: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2231892796"/>
                  </a:ext>
                </a:extLst>
              </a:tr>
              <a:tr h="167164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40,8 % (39,7 %; 41,9 %)</a:t>
                      </a:r>
                    </a:p>
                  </a:txBody>
                  <a:tcPr marL="7144" marR="7144" marT="7144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C3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827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8818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5551C595-3ED5-4674-BA43-CCDBDD06F237}"/>
              </a:ext>
            </a:extLst>
          </p:cNvPr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111351" y="1429852"/>
          <a:ext cx="3672000" cy="2651400"/>
        </p:xfrm>
        <a:graphic>
          <a:graphicData uri="http://schemas.openxmlformats.org/drawingml/2006/table">
            <a:tbl>
              <a:tblPr/>
              <a:tblGrid>
                <a:gridCol w="432000">
                  <a:extLst>
                    <a:ext uri="{9D8B030D-6E8A-4147-A177-3AD203B41FA5}">
                      <a16:colId xmlns:a16="http://schemas.microsoft.com/office/drawing/2014/main" val="52781913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392141250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897873577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45921691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91126113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392391553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432551478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448384542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2654325886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1390250465"/>
                    </a:ext>
                  </a:extLst>
                </a:gridCol>
                <a:gridCol w="324000">
                  <a:extLst>
                    <a:ext uri="{9D8B030D-6E8A-4147-A177-3AD203B41FA5}">
                      <a16:colId xmlns:a16="http://schemas.microsoft.com/office/drawing/2014/main" val="3665766760"/>
                    </a:ext>
                  </a:extLst>
                </a:gridCol>
              </a:tblGrid>
              <a:tr h="253800"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PRAVDĚPODOBNOST PŘEŽITÍ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2437624"/>
                  </a:ext>
                </a:extLst>
              </a:tr>
              <a:tr h="1998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Věk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Počet let od </a:t>
                      </a:r>
                      <a:r>
                        <a:rPr lang="cs-CZ" sz="11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primoimplantace</a:t>
                      </a:r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ICD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704639"/>
                  </a:ext>
                </a:extLst>
              </a:tr>
              <a:tr h="199800">
                <a:tc vMerge="1"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1593510"/>
                  </a:ext>
                </a:extLst>
              </a:tr>
              <a:tr h="1998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&lt; 50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98 %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EC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A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88 %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86 %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84 %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81 %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3852059"/>
                  </a:ext>
                </a:extLst>
              </a:tr>
              <a:tr h="1998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50–54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97 %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BF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C5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9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CD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2607453"/>
                  </a:ext>
                </a:extLst>
              </a:tr>
              <a:tr h="1998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55–59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95 %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8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86 %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7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57 %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452357"/>
                  </a:ext>
                </a:extLst>
              </a:tr>
              <a:tr h="1998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60–64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94 %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5C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88 %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1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3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5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46 %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3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817223"/>
                  </a:ext>
                </a:extLst>
              </a:tr>
              <a:tr h="1998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65–69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92 %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6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86 %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72 %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B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3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953827"/>
                  </a:ext>
                </a:extLst>
              </a:tr>
              <a:tr h="1998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70–74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90 %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9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3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59 %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45 %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1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9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28 %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0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968791"/>
                  </a:ext>
                </a:extLst>
              </a:tr>
              <a:tr h="1998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75–79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89 %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0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44 %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F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5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A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1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4644351"/>
                  </a:ext>
                </a:extLst>
              </a:tr>
              <a:tr h="1998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80–84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86 %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D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0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52 %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42 %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A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33 %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A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B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1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4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C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9426244"/>
                  </a:ext>
                </a:extLst>
              </a:tr>
              <a:tr h="1998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85–89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77 %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1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57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D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1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1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A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358508"/>
                  </a:ext>
                </a:extLst>
              </a:tr>
              <a:tr h="199800"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90+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71 %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AE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0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0471230"/>
                  </a:ext>
                </a:extLst>
              </a:tr>
            </a:tbl>
          </a:graphicData>
        </a:graphic>
      </p:graphicFrame>
      <p:sp>
        <p:nvSpPr>
          <p:cNvPr id="2" name="Nadpis 1">
            <a:extLst>
              <a:ext uri="{FF2B5EF4-FFF2-40B4-BE49-F238E27FC236}">
                <a16:creationId xmlns:a16="http://schemas.microsoft.com/office/drawing/2014/main" id="{E9E78CC0-F6DE-4A9D-BB91-F436B21188F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04443" y="-26980"/>
            <a:ext cx="7886700" cy="473696"/>
          </a:xfrm>
        </p:spPr>
        <p:txBody>
          <a:bodyPr/>
          <a:lstStyle/>
          <a:p>
            <a:r>
              <a:rPr lang="pl-PL" dirty="0"/>
              <a:t>Přežití pacientů po primoimplantaci ICD dle věku</a:t>
            </a:r>
            <a:endParaRPr lang="cs-CZ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942381A-9D6D-44EC-BF28-7B793666B75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04443" y="345173"/>
            <a:ext cx="87351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050" dirty="0">
                <a:solidFill>
                  <a:prstClr val="black"/>
                </a:solidFill>
              </a:rPr>
              <a:t>Zdroj: </a:t>
            </a:r>
            <a:r>
              <a:rPr lang="cs-CZ" sz="1050" dirty="0">
                <a:solidFill>
                  <a:srgbClr val="000000"/>
                </a:solidFill>
                <a:cs typeface="Arial" panose="020B0604020202020204" pitchFamily="34" charset="0"/>
              </a:rPr>
              <a:t>NRHZS 2010–2020</a:t>
            </a:r>
            <a:endParaRPr lang="cs-CZ" sz="1050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39306168-F6C1-449A-BF4E-980DF759999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39938" y="4316759"/>
            <a:ext cx="34682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050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Počet let od </a:t>
            </a:r>
            <a:r>
              <a:rPr lang="cs-CZ" sz="1050" b="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primoimplantace</a:t>
            </a:r>
            <a:r>
              <a:rPr lang="cs-CZ" sz="1050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 ICD</a:t>
            </a: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56A2FF81-5885-46BD-BB12-A3EF8DA441F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 rot="16200000">
            <a:off x="-499567" y="2726076"/>
            <a:ext cx="19489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050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Pravděpodobnost přežití</a:t>
            </a: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D9900A00-0278-4E34-A463-762EE6C800A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31728" y="719748"/>
            <a:ext cx="824237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cs-CZ" sz="1200" dirty="0">
                <a:solidFill>
                  <a:prstClr val="black"/>
                </a:solidFill>
              </a:rPr>
              <a:t>Pacienti s </a:t>
            </a:r>
            <a:r>
              <a:rPr lang="cs-CZ" sz="1200" dirty="0" err="1">
                <a:solidFill>
                  <a:prstClr val="black"/>
                </a:solidFill>
              </a:rPr>
              <a:t>primoimplantací</a:t>
            </a:r>
            <a:r>
              <a:rPr lang="cs-CZ" sz="1200" dirty="0">
                <a:solidFill>
                  <a:prstClr val="black"/>
                </a:solidFill>
              </a:rPr>
              <a:t> ICD v letech 2010–2020 (N = 29 999) dle věku pacienta v době výkonu:</a:t>
            </a:r>
          </a:p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050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Délka přežití je hodnocena metodou Kaplana-</a:t>
            </a:r>
            <a:r>
              <a:rPr lang="cs-CZ" sz="1050" b="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Meiera</a:t>
            </a:r>
            <a:r>
              <a:rPr lang="cs-CZ" sz="1050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. Pacient je sledován ode dne provedení </a:t>
            </a:r>
            <a:r>
              <a:rPr lang="cs-CZ" sz="1050" b="0" dirty="0" err="1">
                <a:solidFill>
                  <a:prstClr val="black"/>
                </a:solidFill>
                <a:latin typeface="Calibri" panose="020F0502020204030204"/>
                <a:cs typeface="+mn-cs"/>
              </a:rPr>
              <a:t>primoimplantace</a:t>
            </a:r>
            <a:r>
              <a:rPr lang="cs-CZ" sz="1050" b="0" dirty="0">
                <a:solidFill>
                  <a:prstClr val="black"/>
                </a:solidFill>
                <a:latin typeface="Calibri" panose="020F0502020204030204"/>
                <a:cs typeface="+mn-cs"/>
              </a:rPr>
              <a:t> PM do data úmrtí. Pokud nebylo úmrtí zaznamenáno, je pacient cenzorován k 31. 12. 2020.</a:t>
            </a:r>
          </a:p>
        </p:txBody>
      </p:sp>
      <p:graphicFrame>
        <p:nvGraphicFramePr>
          <p:cNvPr id="23" name="Graf 22">
            <a:extLst>
              <a:ext uri="{FF2B5EF4-FFF2-40B4-BE49-F238E27FC236}">
                <a16:creationId xmlns:a16="http://schemas.microsoft.com/office/drawing/2014/main" id="{887BE001-2E7C-45F2-A3BC-0A99CA6A1B3D}"/>
              </a:ext>
            </a:extLst>
          </p:cNvPr>
          <p:cNvGraphicFramePr/>
          <p:nvPr>
            <p:custDataLst>
              <p:tags r:id="rId7"/>
            </p:custDataLst>
          </p:nvPr>
        </p:nvGraphicFramePr>
        <p:xfrm>
          <a:off x="528672" y="1555970"/>
          <a:ext cx="4240756" cy="2760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F8B7C5F5-C03D-42E6-A9C8-81A5D8862E9E}"/>
              </a:ext>
            </a:extLst>
          </p:cNvPr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5112525" y="4153620"/>
          <a:ext cx="3671998" cy="150019"/>
        </p:xfrm>
        <a:graphic>
          <a:graphicData uri="http://schemas.openxmlformats.org/drawingml/2006/table">
            <a:tbl>
              <a:tblPr/>
              <a:tblGrid>
                <a:gridCol w="333818">
                  <a:extLst>
                    <a:ext uri="{9D8B030D-6E8A-4147-A177-3AD203B41FA5}">
                      <a16:colId xmlns:a16="http://schemas.microsoft.com/office/drawing/2014/main" val="453407539"/>
                    </a:ext>
                  </a:extLst>
                </a:gridCol>
                <a:gridCol w="333818">
                  <a:extLst>
                    <a:ext uri="{9D8B030D-6E8A-4147-A177-3AD203B41FA5}">
                      <a16:colId xmlns:a16="http://schemas.microsoft.com/office/drawing/2014/main" val="975260186"/>
                    </a:ext>
                  </a:extLst>
                </a:gridCol>
                <a:gridCol w="333818">
                  <a:extLst>
                    <a:ext uri="{9D8B030D-6E8A-4147-A177-3AD203B41FA5}">
                      <a16:colId xmlns:a16="http://schemas.microsoft.com/office/drawing/2014/main" val="1032592421"/>
                    </a:ext>
                  </a:extLst>
                </a:gridCol>
                <a:gridCol w="333818">
                  <a:extLst>
                    <a:ext uri="{9D8B030D-6E8A-4147-A177-3AD203B41FA5}">
                      <a16:colId xmlns:a16="http://schemas.microsoft.com/office/drawing/2014/main" val="3127373246"/>
                    </a:ext>
                  </a:extLst>
                </a:gridCol>
                <a:gridCol w="333818">
                  <a:extLst>
                    <a:ext uri="{9D8B030D-6E8A-4147-A177-3AD203B41FA5}">
                      <a16:colId xmlns:a16="http://schemas.microsoft.com/office/drawing/2014/main" val="2782253876"/>
                    </a:ext>
                  </a:extLst>
                </a:gridCol>
                <a:gridCol w="333818">
                  <a:extLst>
                    <a:ext uri="{9D8B030D-6E8A-4147-A177-3AD203B41FA5}">
                      <a16:colId xmlns:a16="http://schemas.microsoft.com/office/drawing/2014/main" val="924999254"/>
                    </a:ext>
                  </a:extLst>
                </a:gridCol>
                <a:gridCol w="333818">
                  <a:extLst>
                    <a:ext uri="{9D8B030D-6E8A-4147-A177-3AD203B41FA5}">
                      <a16:colId xmlns:a16="http://schemas.microsoft.com/office/drawing/2014/main" val="3402636591"/>
                    </a:ext>
                  </a:extLst>
                </a:gridCol>
                <a:gridCol w="333818">
                  <a:extLst>
                    <a:ext uri="{9D8B030D-6E8A-4147-A177-3AD203B41FA5}">
                      <a16:colId xmlns:a16="http://schemas.microsoft.com/office/drawing/2014/main" val="2947591055"/>
                    </a:ext>
                  </a:extLst>
                </a:gridCol>
                <a:gridCol w="333818">
                  <a:extLst>
                    <a:ext uri="{9D8B030D-6E8A-4147-A177-3AD203B41FA5}">
                      <a16:colId xmlns:a16="http://schemas.microsoft.com/office/drawing/2014/main" val="3821672762"/>
                    </a:ext>
                  </a:extLst>
                </a:gridCol>
                <a:gridCol w="333818">
                  <a:extLst>
                    <a:ext uri="{9D8B030D-6E8A-4147-A177-3AD203B41FA5}">
                      <a16:colId xmlns:a16="http://schemas.microsoft.com/office/drawing/2014/main" val="2537412055"/>
                    </a:ext>
                  </a:extLst>
                </a:gridCol>
                <a:gridCol w="333818">
                  <a:extLst>
                    <a:ext uri="{9D8B030D-6E8A-4147-A177-3AD203B41FA5}">
                      <a16:colId xmlns:a16="http://schemas.microsoft.com/office/drawing/2014/main" val="1458244413"/>
                    </a:ext>
                  </a:extLst>
                </a:gridCol>
              </a:tblGrid>
              <a:tr h="150019"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100 %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C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C2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0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E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C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A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0 %</a:t>
                      </a:r>
                    </a:p>
                  </a:txBody>
                  <a:tcPr marL="7144" marR="7144" marT="7144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2995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60174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78CC0-F6DE-4A9D-BB91-F436B21188F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04443" y="-71559"/>
            <a:ext cx="7886700" cy="473696"/>
          </a:xfrm>
        </p:spPr>
        <p:txBody>
          <a:bodyPr/>
          <a:lstStyle/>
          <a:p>
            <a:r>
              <a:rPr lang="pl-PL" dirty="0"/>
              <a:t>Příčina úmrtí u pacientů s implantovaným ICD</a:t>
            </a:r>
            <a:endParaRPr lang="cs-CZ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5942381A-9D6D-44EC-BF28-7B793666B75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04443" y="354949"/>
            <a:ext cx="87351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sz="1050" dirty="0">
                <a:solidFill>
                  <a:prstClr val="black"/>
                </a:solidFill>
              </a:rPr>
              <a:t>Zdroj: </a:t>
            </a:r>
            <a:r>
              <a:rPr lang="cs-CZ" sz="1050" dirty="0">
                <a:solidFill>
                  <a:srgbClr val="000000"/>
                </a:solidFill>
                <a:cs typeface="Arial" panose="020B0604020202020204" pitchFamily="34" charset="0"/>
              </a:rPr>
              <a:t>NRHZS 2010–2020; N = 35 640, osoby s </a:t>
            </a:r>
            <a:r>
              <a:rPr lang="cs-CZ" sz="1050" dirty="0" err="1">
                <a:solidFill>
                  <a:srgbClr val="000000"/>
                </a:solidFill>
                <a:cs typeface="Arial" panose="020B0604020202020204" pitchFamily="34" charset="0"/>
              </a:rPr>
              <a:t>primoimplantací</a:t>
            </a:r>
            <a:r>
              <a:rPr lang="cs-CZ" sz="1050" dirty="0">
                <a:solidFill>
                  <a:srgbClr val="000000"/>
                </a:solidFill>
                <a:cs typeface="Arial" panose="020B0604020202020204" pitchFamily="34" charset="0"/>
              </a:rPr>
              <a:t> nebo reimplantací ICD v letech 2010–2020</a:t>
            </a:r>
            <a:endParaRPr lang="cs-CZ" sz="1050" i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D9900A00-0278-4E34-A463-762EE6C800A7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31728" y="719749"/>
            <a:ext cx="8242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200" dirty="0">
                <a:solidFill>
                  <a:prstClr val="black"/>
                </a:solidFill>
                <a:latin typeface="Calibri" panose="020F0502020204030204"/>
                <a:cs typeface="+mn-cs"/>
              </a:rPr>
              <a:t>Příčina úmrtí u osob s implantovaným ICD zemřelých do 31.12.2020 (11 734 případů úmrtí):</a:t>
            </a:r>
            <a:endParaRPr lang="cs-CZ" sz="1050" b="0" dirty="0">
              <a:solidFill>
                <a:prstClr val="black"/>
              </a:solidFill>
              <a:latin typeface="Calibri" panose="020F0502020204030204"/>
              <a:cs typeface="+mn-cs"/>
            </a:endParaRPr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31C98530-4521-46A7-A84F-67D4D73F9FD5}"/>
              </a:ext>
            </a:extLst>
          </p:cNvPr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328169" y="1264650"/>
          <a:ext cx="6831025" cy="3439814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100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59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4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2342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Základní úmrtnostní diagnóza</a:t>
                      </a:r>
                      <a:r>
                        <a:rPr lang="cs-CZ" sz="9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(kapitoly MKN-10):</a:t>
                      </a:r>
                      <a:endParaRPr lang="cs-CZ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342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IX. Nemoci oběhové soustavy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342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II. Novotvary</a:t>
                      </a: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9956670"/>
                  </a:ext>
                </a:extLst>
              </a:tr>
              <a:tr h="202342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X. Nemoci dýchací soustavy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440971"/>
                  </a:ext>
                </a:extLst>
              </a:tr>
              <a:tr h="202342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IV. Nemoci endokrinní, výživy a přeměny látek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342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XI. Nemoci trávicí soustavy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2342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XIX. Poranění, otravy a některé jiné následky vnějších příčin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2342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I. Některé infekční a parazitární nemoci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2342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XIV. Nemoci močové a pohlavní soustavy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342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XXII.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Kódy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speciální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účely</a:t>
                      </a:r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(= COVID-19 v roce 2020)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342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XVIII. Příznaky, znaky a abnormální klinické a laboratorní nálezy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2342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VI. Nemoci nervové soustavy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2342">
                <a:tc>
                  <a:txBody>
                    <a:bodyPr/>
                    <a:lstStyle/>
                    <a:p>
                      <a:pPr algn="r" fontAlgn="b"/>
                      <a:r>
                        <a:rPr lang="pl-P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V. Poruchy duševní a poruchy chování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2342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III. Nemoci krve a </a:t>
                      </a:r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krvetv</a:t>
                      </a:r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orgánů, poruchy mechanismu imunity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2342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XIII. Nemoci svalové a kosterní soustavy a pojivové tkáně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2342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XII. Nemoci kůže a podkožního vaziva</a:t>
                      </a: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2342"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XVII. Vrozené vady, deformace a chromozomální abnormality</a:t>
                      </a: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13" name="Graf 12">
            <a:extLst>
              <a:ext uri="{FF2B5EF4-FFF2-40B4-BE49-F238E27FC236}">
                <a16:creationId xmlns:a16="http://schemas.microsoft.com/office/drawing/2014/main" id="{D2E7C3A2-5C7E-4A4E-B993-FDC028037A28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634321004"/>
              </p:ext>
            </p:extLst>
          </p:nvPr>
        </p:nvGraphicFramePr>
        <p:xfrm>
          <a:off x="3471457" y="852827"/>
          <a:ext cx="1647073" cy="39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14" name="Graf 13">
            <a:extLst>
              <a:ext uri="{FF2B5EF4-FFF2-40B4-BE49-F238E27FC236}">
                <a16:creationId xmlns:a16="http://schemas.microsoft.com/office/drawing/2014/main" id="{46626B5E-AD2B-45AC-8227-108975AC95D7}"/>
              </a:ext>
            </a:extLst>
          </p:cNvPr>
          <p:cNvGraphicFramePr/>
          <p:nvPr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465722216"/>
              </p:ext>
            </p:extLst>
          </p:nvPr>
        </p:nvGraphicFramePr>
        <p:xfrm>
          <a:off x="5111344" y="852827"/>
          <a:ext cx="2218772" cy="394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5" name="Obdélník 14">
            <a:extLst>
              <a:ext uri="{FF2B5EF4-FFF2-40B4-BE49-F238E27FC236}">
                <a16:creationId xmlns:a16="http://schemas.microsoft.com/office/drawing/2014/main" id="{55A8B94A-B561-4A07-B47A-1AF8E897F46D}"/>
              </a:ext>
            </a:extLst>
          </p:cNvPr>
          <p:cNvSpPr/>
          <p:nvPr/>
        </p:nvSpPr>
        <p:spPr>
          <a:xfrm>
            <a:off x="7441450" y="1077053"/>
            <a:ext cx="108000" cy="10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>
            <a:extLst>
              <a:ext uri="{FF2B5EF4-FFF2-40B4-BE49-F238E27FC236}">
                <a16:creationId xmlns:a16="http://schemas.microsoft.com/office/drawing/2014/main" id="{773ADCE9-37DF-4925-BBAE-ED70A651C37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7441450" y="1211722"/>
            <a:ext cx="108000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7" name="Tabulka 16">
            <a:extLst>
              <a:ext uri="{FF2B5EF4-FFF2-40B4-BE49-F238E27FC236}">
                <a16:creationId xmlns:a16="http://schemas.microsoft.com/office/drawing/2014/main" id="{635F50AA-DEAD-473F-B8C7-2EF066522C05}"/>
              </a:ext>
            </a:extLst>
          </p:cNvPr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7621352" y="1066313"/>
          <a:ext cx="1467170" cy="3966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7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2224">
                <a:tc>
                  <a:txBody>
                    <a:bodyPr/>
                    <a:lstStyle/>
                    <a:p>
                      <a:r>
                        <a:rPr lang="cs-CZ" sz="800" b="1" dirty="0"/>
                        <a:t>&lt; 75 let: </a:t>
                      </a:r>
                      <a:r>
                        <a:rPr lang="cs-CZ" sz="800" b="0" dirty="0"/>
                        <a:t>6 375 (100 %)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224">
                <a:tc>
                  <a:txBody>
                    <a:bodyPr/>
                    <a:lstStyle/>
                    <a:p>
                      <a:r>
                        <a:rPr lang="cs-CZ" sz="800" b="1" dirty="0"/>
                        <a:t>75–84 let:</a:t>
                      </a:r>
                      <a:r>
                        <a:rPr lang="cs-CZ" sz="800" b="0" dirty="0"/>
                        <a:t> 4 173 (100 %)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224">
                <a:tc>
                  <a:txBody>
                    <a:bodyPr/>
                    <a:lstStyle/>
                    <a:p>
                      <a:r>
                        <a:rPr lang="cs-CZ" sz="800" b="1" dirty="0"/>
                        <a:t>≥ 85 let: </a:t>
                      </a:r>
                      <a:r>
                        <a:rPr lang="cs-CZ" sz="800" b="0" dirty="0"/>
                        <a:t>1 186 (100 %)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Obdélník 17">
            <a:extLst>
              <a:ext uri="{FF2B5EF4-FFF2-40B4-BE49-F238E27FC236}">
                <a16:creationId xmlns:a16="http://schemas.microsoft.com/office/drawing/2014/main" id="{E26B95B3-7139-461E-85C6-F6EF8820AE77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441450" y="1346391"/>
            <a:ext cx="108000" cy="1080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E6D939BA-7C04-4416-9A4D-12CB2010F5B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716894" y="1037642"/>
            <a:ext cx="108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0" name="Tabulka 19">
            <a:extLst>
              <a:ext uri="{FF2B5EF4-FFF2-40B4-BE49-F238E27FC236}">
                <a16:creationId xmlns:a16="http://schemas.microsoft.com/office/drawing/2014/main" id="{4B6CC393-EC4C-4365-B6B6-FE10FFC5F082}"/>
              </a:ext>
            </a:extLst>
          </p:cNvPr>
          <p:cNvGraphicFramePr>
            <a:graphicFrameLocks noGrp="1"/>
          </p:cNvGraphicFramePr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474295689"/>
              </p:ext>
            </p:extLst>
          </p:nvPr>
        </p:nvGraphicFramePr>
        <p:xfrm>
          <a:off x="3896796" y="1026903"/>
          <a:ext cx="1467170" cy="132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67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2224">
                <a:tc>
                  <a:txBody>
                    <a:bodyPr/>
                    <a:lstStyle/>
                    <a:p>
                      <a:r>
                        <a:rPr lang="cs-CZ" sz="700" b="1" dirty="0"/>
                        <a:t>Celkem: </a:t>
                      </a:r>
                      <a:r>
                        <a:rPr lang="cs-CZ" sz="700" b="0" dirty="0"/>
                        <a:t>11 734 (100 %)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4" name="TextovéPole 23">
            <a:extLst>
              <a:ext uri="{FF2B5EF4-FFF2-40B4-BE49-F238E27FC236}">
                <a16:creationId xmlns:a16="http://schemas.microsoft.com/office/drawing/2014/main" id="{F2CC90FB-A34A-4D02-BC39-51B7FB193E21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7253010" y="1489655"/>
            <a:ext cx="1594869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dirty="0"/>
              <a:t>Nejčastější příčinou úmrtí u osob s implantovaným ICD jsou nemoci oběhové soustavy (67 % případů úmrtí; z toho 36 % dg. I25 chronická ICHS, 8 % dg. I50 selhání srdce, 7 % dg. I42 kardiomyopatie, 5 % dg. I21 akutní IM). Následují onkologická onemocnění (12 %) a nemoci dýchací soustavy (6 %). Průměrný věk zemřelých je 73 ± 9 let.</a:t>
            </a:r>
          </a:p>
          <a:p>
            <a:endParaRPr lang="cs-CZ" sz="900" dirty="0"/>
          </a:p>
          <a:p>
            <a:r>
              <a:rPr lang="cs-CZ" sz="900" dirty="0"/>
              <a:t>U pacientů s ICD je vysoký podíl zemřelých pro nemoci oběhové soustavy i v nižším věku.</a:t>
            </a:r>
          </a:p>
        </p:txBody>
      </p:sp>
    </p:spTree>
    <p:extLst>
      <p:ext uri="{BB962C8B-B14F-4D97-AF65-F5344CB8AC3E}">
        <p14:creationId xmlns:p14="http://schemas.microsoft.com/office/powerpoint/2010/main" val="156599184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397107-CA4E-2B43-8D6F-B7A42D32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993300"/>
                </a:solidFill>
              </a:rPr>
              <a:t>Závěry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378475E-0792-E64C-85B6-70DACED8A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Rok 2020 znamenal poprvé pokles výkonů v důsledku </a:t>
            </a:r>
            <a:r>
              <a:rPr lang="cs-CZ" dirty="0" err="1"/>
              <a:t>pandemice</a:t>
            </a:r>
            <a:r>
              <a:rPr lang="cs-CZ" dirty="0"/>
              <a:t> </a:t>
            </a:r>
            <a:r>
              <a:rPr lang="cs-CZ" dirty="0" err="1"/>
              <a:t>covid</a:t>
            </a:r>
            <a:endParaRPr lang="cs-CZ" dirty="0"/>
          </a:p>
          <a:p>
            <a:r>
              <a:rPr lang="cs-CZ" dirty="0"/>
              <a:t>Převažují primárně profylaktické indikace, ale některá centra implantují mnohem větší podíl přístrojů ze sekundární profylaktické indikace</a:t>
            </a:r>
          </a:p>
          <a:p>
            <a:r>
              <a:rPr lang="cs-CZ" dirty="0"/>
              <a:t>Převažují </a:t>
            </a:r>
            <a:r>
              <a:rPr lang="cs-CZ" dirty="0" err="1"/>
              <a:t>jednodutinové</a:t>
            </a:r>
            <a:r>
              <a:rPr lang="cs-CZ" dirty="0"/>
              <a:t> přístroje a je vysoký podíl přístrojů pro </a:t>
            </a:r>
            <a:r>
              <a:rPr lang="cs-CZ" dirty="0" err="1"/>
              <a:t>resynchronizační</a:t>
            </a:r>
            <a:r>
              <a:rPr lang="cs-CZ" dirty="0"/>
              <a:t> terapii</a:t>
            </a:r>
          </a:p>
          <a:p>
            <a:r>
              <a:rPr lang="cs-CZ" dirty="0"/>
              <a:t>Nejčastější indikací je ICHS (okolo 50 %), následovaná DKMP (25%)</a:t>
            </a:r>
          </a:p>
          <a:p>
            <a:r>
              <a:rPr lang="cs-CZ" dirty="0"/>
              <a:t>Existují rozdíly v délce výkonu mezi jednotlivými centry a zejména v délce skiaskopie a dávce záření (což odráží spíše kvalitu rentgenového přístroje)</a:t>
            </a:r>
          </a:p>
          <a:p>
            <a:r>
              <a:rPr lang="cs-CZ" dirty="0"/>
              <a:t>Společný projekt s UZIS naznačuje, že bude možné provést detailnější analýzy populace pacientů s ICD (komplikace, počty a délky hospitalizací, </a:t>
            </a:r>
            <a:r>
              <a:rPr lang="cs-CZ" dirty="0" err="1"/>
              <a:t>atd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7407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8451" y="87757"/>
            <a:ext cx="6172200" cy="421481"/>
          </a:xfrm>
        </p:spPr>
        <p:txBody>
          <a:bodyPr/>
          <a:lstStyle/>
          <a:p>
            <a:r>
              <a:rPr lang="cs-CZ" altLang="cs-CZ" sz="2000" b="1" dirty="0">
                <a:solidFill>
                  <a:srgbClr val="993300"/>
                </a:solidFill>
              </a:rPr>
              <a:t>Počty záznamů dle center v roce 2019 a 2020</a:t>
            </a:r>
            <a:endParaRPr lang="en-US" altLang="cs-CZ" sz="2000" b="1" dirty="0">
              <a:solidFill>
                <a:srgbClr val="993300"/>
              </a:solidFill>
            </a:endParaRPr>
          </a:p>
        </p:txBody>
      </p:sp>
      <p:graphicFrame>
        <p:nvGraphicFramePr>
          <p:cNvPr id="82044" name="Group 1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016326"/>
              </p:ext>
            </p:extLst>
          </p:nvPr>
        </p:nvGraphicFramePr>
        <p:xfrm>
          <a:off x="1279922" y="1092994"/>
          <a:ext cx="2591982" cy="3875388"/>
        </p:xfrm>
        <a:graphic>
          <a:graphicData uri="http://schemas.openxmlformats.org/drawingml/2006/table">
            <a:tbl>
              <a:tblPr/>
              <a:tblGrid>
                <a:gridCol w="1916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5111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 = 4,574</a:t>
                      </a:r>
                      <a:endParaRPr kumimoji="0" lang="cs-CZ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6" marR="68576" marT="34296" marB="342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Záznamy o výkonech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68576" marR="68576" marT="34296" marB="34296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997">
                <a:tc>
                  <a:txBody>
                    <a:bodyPr/>
                    <a:lstStyle/>
                    <a:p>
                      <a:pPr algn="r" fontAlgn="t"/>
                      <a:r>
                        <a:rPr lang="pl-P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Na Homolce - Kardiologické odd.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556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997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Olomouc - I. interní klinika - kardiologická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548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863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IKEM Praha - Kardiologická klinika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411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863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Třinec - Podlesí -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322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3997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České Budějovice –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287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863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FNUSA Brno - Kardiologická klinika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8863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Brno - Kardiologická klinika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226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8863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Ostrava - Kardiovaskulární odd.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224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8863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Plzeň - Kardiologické odd.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192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204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FNHK - 1. IK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8863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Liberec -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8863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Karlovy Vary nemocnice -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8863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FNKV Praha –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III.interní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kardiologická k.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172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8863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VFN Praha - II.IK - Kardiologická klinika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8863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Kardiologické centrum AGEL a.s.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8863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ÚnL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Kardiologické odd.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142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8863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Motol - Kardiologické oddělení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134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6867471"/>
                  </a:ext>
                </a:extLst>
              </a:tr>
              <a:tr h="138863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Vysočina CZ, a.s.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116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8863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Zlín - Interní klinika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341293"/>
                  </a:ext>
                </a:extLst>
              </a:tr>
              <a:tr h="138863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ÚVN Praha - Kardiologické odd.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970292"/>
                  </a:ext>
                </a:extLst>
              </a:tr>
              <a:tr h="138863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Motol - Dětské </a:t>
                      </a:r>
                      <a:r>
                        <a:rPr lang="cs-CZ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</a:t>
                      </a:r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6411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Celkem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71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,574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144" marR="7144" marT="714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18500" name="Line 173"/>
          <p:cNvSpPr>
            <a:spLocks noChangeShapeType="1"/>
          </p:cNvSpPr>
          <p:nvPr/>
        </p:nvSpPr>
        <p:spPr bwMode="auto">
          <a:xfrm>
            <a:off x="835819" y="4706541"/>
            <a:ext cx="1139429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1" name="Line 206"/>
          <p:cNvSpPr>
            <a:spLocks noChangeShapeType="1"/>
          </p:cNvSpPr>
          <p:nvPr/>
        </p:nvSpPr>
        <p:spPr bwMode="auto">
          <a:xfrm>
            <a:off x="1975247" y="4536282"/>
            <a:ext cx="0" cy="17026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2" name="Line 232"/>
          <p:cNvSpPr>
            <a:spLocks noChangeShapeType="1"/>
          </p:cNvSpPr>
          <p:nvPr/>
        </p:nvSpPr>
        <p:spPr bwMode="auto">
          <a:xfrm>
            <a:off x="-307181" y="4354116"/>
            <a:ext cx="0" cy="1857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3" name="Line 233"/>
          <p:cNvSpPr>
            <a:spLocks noChangeShapeType="1"/>
          </p:cNvSpPr>
          <p:nvPr/>
        </p:nvSpPr>
        <p:spPr bwMode="auto">
          <a:xfrm>
            <a:off x="1975247" y="4354116"/>
            <a:ext cx="0" cy="185738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" name="Line 234"/>
          <p:cNvSpPr>
            <a:spLocks noChangeShapeType="1"/>
          </p:cNvSpPr>
          <p:nvPr/>
        </p:nvSpPr>
        <p:spPr bwMode="auto">
          <a:xfrm>
            <a:off x="-307181" y="4539854"/>
            <a:ext cx="0" cy="17025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5" name="Line 235"/>
          <p:cNvSpPr>
            <a:spLocks noChangeShapeType="1"/>
          </p:cNvSpPr>
          <p:nvPr/>
        </p:nvSpPr>
        <p:spPr bwMode="auto">
          <a:xfrm>
            <a:off x="1975247" y="4539854"/>
            <a:ext cx="0" cy="17025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6" name="Line 236"/>
          <p:cNvSpPr>
            <a:spLocks noChangeShapeType="1"/>
          </p:cNvSpPr>
          <p:nvPr/>
        </p:nvSpPr>
        <p:spPr bwMode="auto">
          <a:xfrm>
            <a:off x="-307181" y="4536282"/>
            <a:ext cx="0" cy="17026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8" name="Text Box 3"/>
          <p:cNvSpPr txBox="1">
            <a:spLocks noChangeArrowheads="1"/>
          </p:cNvSpPr>
          <p:nvPr/>
        </p:nvSpPr>
        <p:spPr bwMode="auto">
          <a:xfrm>
            <a:off x="4418160" y="535323"/>
            <a:ext cx="3429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900" dirty="0">
                <a:solidFill>
                  <a:srgbClr val="FFFFFF"/>
                </a:solidFill>
              </a:rPr>
              <a:t>Národní kardiologický registr KARDIO-ICD </a:t>
            </a:r>
          </a:p>
        </p:txBody>
      </p:sp>
      <p:sp>
        <p:nvSpPr>
          <p:cNvPr id="18509" name="TextBox 58"/>
          <p:cNvSpPr txBox="1">
            <a:spLocks noChangeArrowheads="1"/>
          </p:cNvSpPr>
          <p:nvPr/>
        </p:nvSpPr>
        <p:spPr bwMode="auto">
          <a:xfrm>
            <a:off x="1218451" y="771078"/>
            <a:ext cx="277511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50" i="1" dirty="0"/>
              <a:t>Báze: </a:t>
            </a:r>
            <a:r>
              <a:rPr lang="pl-PL" altLang="cs-CZ" sz="1050" i="1" dirty="0"/>
              <a:t>všechny záznamy 2019 (N = 4,574)</a:t>
            </a:r>
            <a:endParaRPr lang="cs-CZ" altLang="cs-CZ" sz="1050" dirty="0"/>
          </a:p>
        </p:txBody>
      </p:sp>
      <p:graphicFrame>
        <p:nvGraphicFramePr>
          <p:cNvPr id="74" name="Group 124">
            <a:extLst>
              <a:ext uri="{FF2B5EF4-FFF2-40B4-BE49-F238E27FC236}">
                <a16:creationId xmlns:a16="http://schemas.microsoft.com/office/drawing/2014/main" id="{E891A332-5814-2C4F-A662-4995B4136B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689249"/>
              </p:ext>
            </p:extLst>
          </p:nvPr>
        </p:nvGraphicFramePr>
        <p:xfrm>
          <a:off x="4418161" y="1101158"/>
          <a:ext cx="3013632" cy="3847439"/>
        </p:xfrm>
        <a:graphic>
          <a:graphicData uri="http://schemas.openxmlformats.org/drawingml/2006/table">
            <a:tbl>
              <a:tblPr/>
              <a:tblGrid>
                <a:gridCol w="222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4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242">
                <a:tc>
                  <a:txBody>
                    <a:bodyPr/>
                    <a:lstStyle/>
                    <a:p>
                      <a:pPr marL="0" marR="0" lvl="0" indent="0" algn="l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 = 4 388</a:t>
                      </a:r>
                      <a:endParaRPr kumimoji="0" lang="cs-CZ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1432" marR="51432" marT="25722" marB="2572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Záznamy o výkonech</a:t>
                      </a:r>
                      <a:endParaRPr kumimoji="0" 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51432" marR="51432" marT="25722" marB="2572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149">
                <a:tc>
                  <a:txBody>
                    <a:bodyPr/>
                    <a:lstStyle/>
                    <a:p>
                      <a:pPr marL="0" indent="0" algn="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FN Olomouc - I. interní klinika - kardiologická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628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149">
                <a:tc>
                  <a:txBody>
                    <a:bodyPr/>
                    <a:lstStyle/>
                    <a:p>
                      <a:pPr marL="0" indent="0" algn="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pl-PL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Nemocnice Na Homolce - Kardiologické odd.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464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614">
                <a:tc>
                  <a:txBody>
                    <a:bodyPr/>
                    <a:lstStyle/>
                    <a:p>
                      <a:pPr marL="0" indent="0" algn="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IKEM Praha - Kardiologická klinika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435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614">
                <a:tc>
                  <a:txBody>
                    <a:bodyPr/>
                    <a:lstStyle/>
                    <a:p>
                      <a:pPr marL="0" indent="0" algn="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Třinec - Podlesí - kardiocentrum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272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149">
                <a:tc>
                  <a:txBody>
                    <a:bodyPr/>
                    <a:lstStyle/>
                    <a:p>
                      <a:pPr marL="0" indent="0" algn="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Nemocnice České Budějovice – </a:t>
                      </a:r>
                      <a:r>
                        <a:rPr lang="cs-CZ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kardiocen</a:t>
                      </a: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228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2614">
                <a:tc>
                  <a:txBody>
                    <a:bodyPr/>
                    <a:lstStyle/>
                    <a:p>
                      <a:pPr marL="0" indent="0" algn="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FNUSA Brno - Kardiologická klinika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226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2614">
                <a:tc>
                  <a:txBody>
                    <a:bodyPr/>
                    <a:lstStyle/>
                    <a:p>
                      <a:pPr marL="0" indent="0" algn="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FN Plzeň - Kardiologické odd.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206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2614">
                <a:tc>
                  <a:txBody>
                    <a:bodyPr/>
                    <a:lstStyle/>
                    <a:p>
                      <a:pPr marL="0" indent="0" algn="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Liberec - Kardiocentrum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205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2614">
                <a:tc>
                  <a:txBody>
                    <a:bodyPr/>
                    <a:lstStyle/>
                    <a:p>
                      <a:pPr marL="0" indent="0" algn="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FN Brno - Kardiologická klinika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195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9464">
                <a:tc>
                  <a:txBody>
                    <a:bodyPr/>
                    <a:lstStyle/>
                    <a:p>
                      <a:pPr marL="0" indent="0" algn="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FNHK - 1. IK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190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2614">
                <a:tc>
                  <a:txBody>
                    <a:bodyPr/>
                    <a:lstStyle/>
                    <a:p>
                      <a:pPr marL="0" indent="0" algn="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FN Ostrava - Kardiovaskulární odd.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181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2614">
                <a:tc>
                  <a:txBody>
                    <a:bodyPr/>
                    <a:lstStyle/>
                    <a:p>
                      <a:pPr marL="0" indent="0" algn="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Kardiologické centrum AGEL a.s.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174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2614">
                <a:tc>
                  <a:txBody>
                    <a:bodyPr/>
                    <a:lstStyle/>
                    <a:p>
                      <a:pPr marL="0" indent="0" algn="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Karlovy Vary nemocnice - Kardiocentrum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167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2614">
                <a:tc>
                  <a:txBody>
                    <a:bodyPr/>
                    <a:lstStyle/>
                    <a:p>
                      <a:pPr marL="0" indent="0" algn="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FNKV Praha – </a:t>
                      </a:r>
                      <a:r>
                        <a:rPr lang="cs-CZ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III.interní</a:t>
                      </a: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- kardiologická k.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2614">
                <a:tc>
                  <a:txBody>
                    <a:bodyPr/>
                    <a:lstStyle/>
                    <a:p>
                      <a:pPr marL="0" indent="0" algn="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ÚnL</a:t>
                      </a: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- Kardiologické odd.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2614">
                <a:tc>
                  <a:txBody>
                    <a:bodyPr/>
                    <a:lstStyle/>
                    <a:p>
                      <a:pPr marL="0" indent="0" algn="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FN Motol - Kardiologické oddělení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128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42614">
                <a:tc>
                  <a:txBody>
                    <a:bodyPr/>
                    <a:lstStyle/>
                    <a:p>
                      <a:pPr marL="0" indent="0" algn="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VFN Praha - II.IK - Kardiologická klinika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121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6867471"/>
                  </a:ext>
                </a:extLst>
              </a:tr>
              <a:tr h="142614">
                <a:tc>
                  <a:txBody>
                    <a:bodyPr/>
                    <a:lstStyle/>
                    <a:p>
                      <a:pPr marL="0" indent="0" algn="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Kardiocentrum Vysočina CZ, a.s.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42614">
                <a:tc>
                  <a:txBody>
                    <a:bodyPr/>
                    <a:lstStyle/>
                    <a:p>
                      <a:pPr marL="0" indent="0" algn="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Zlín - Kardiologické oddělení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98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8341293"/>
                  </a:ext>
                </a:extLst>
              </a:tr>
              <a:tr h="118586">
                <a:tc>
                  <a:txBody>
                    <a:bodyPr/>
                    <a:lstStyle/>
                    <a:p>
                      <a:pPr marL="0" indent="0" algn="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ÚVN - Kardiologické odd.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52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2970292"/>
                  </a:ext>
                </a:extLst>
              </a:tr>
              <a:tr h="142614">
                <a:tc>
                  <a:txBody>
                    <a:bodyPr/>
                    <a:lstStyle/>
                    <a:p>
                      <a:pPr marL="0" indent="0" algn="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FN Motol - Dětské kardiocentrum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 defTabSz="914400" rtl="0" eaLnBrk="1" fontAlgn="t" latinLnBrk="0" hangingPunct="1">
                        <a:lnSpc>
                          <a:spcPct val="10000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2256">
                <a:tc>
                  <a:txBody>
                    <a:bodyPr/>
                    <a:lstStyle/>
                    <a:p>
                      <a:pPr algn="r" fontAlgn="t"/>
                      <a:r>
                        <a:rPr lang="cs-CZ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Celkem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358" marR="5358" marT="53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4 388</a:t>
                      </a:r>
                    </a:p>
                  </a:txBody>
                  <a:tcPr marL="5358" marR="5358" marT="53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75" name="Line 173">
            <a:extLst>
              <a:ext uri="{FF2B5EF4-FFF2-40B4-BE49-F238E27FC236}">
                <a16:creationId xmlns:a16="http://schemas.microsoft.com/office/drawing/2014/main" id="{9C3CCAC2-25B7-D046-AF56-F15A6DB49FC8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8160" y="4586618"/>
            <a:ext cx="1058921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76" name="Line 206">
            <a:extLst>
              <a:ext uri="{FF2B5EF4-FFF2-40B4-BE49-F238E27FC236}">
                <a16:creationId xmlns:a16="http://schemas.microsoft.com/office/drawing/2014/main" id="{636BD008-DEF3-524D-83FC-574A04366A12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2731" y="4426870"/>
            <a:ext cx="0" cy="15974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77" name="Line 233">
            <a:extLst>
              <a:ext uri="{FF2B5EF4-FFF2-40B4-BE49-F238E27FC236}">
                <a16:creationId xmlns:a16="http://schemas.microsoft.com/office/drawing/2014/main" id="{861DF260-4AAF-6E40-A0BF-9B065C4678B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2731" y="4287331"/>
            <a:ext cx="0" cy="17427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78" name="Line 235">
            <a:extLst>
              <a:ext uri="{FF2B5EF4-FFF2-40B4-BE49-F238E27FC236}">
                <a16:creationId xmlns:a16="http://schemas.microsoft.com/office/drawing/2014/main" id="{4D2D2FF5-4E3C-5947-9535-E18A3B4771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72731" y="4429549"/>
            <a:ext cx="0" cy="159749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700"/>
          </a:p>
        </p:txBody>
      </p:sp>
      <p:sp>
        <p:nvSpPr>
          <p:cNvPr id="79" name="TextBox 58">
            <a:extLst>
              <a:ext uri="{FF2B5EF4-FFF2-40B4-BE49-F238E27FC236}">
                <a16:creationId xmlns:a16="http://schemas.microsoft.com/office/drawing/2014/main" id="{754F1ACE-8FDE-804F-8EAC-3A1613B140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161" y="776861"/>
            <a:ext cx="277511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50" i="1" dirty="0"/>
              <a:t>Báze: </a:t>
            </a:r>
            <a:r>
              <a:rPr lang="pl-PL" altLang="cs-CZ" sz="1050" i="1" dirty="0"/>
              <a:t>všechny záznamy 2020 (N = 4 388)</a:t>
            </a:r>
            <a:endParaRPr lang="cs-CZ" altLang="cs-CZ" sz="1050" dirty="0"/>
          </a:p>
        </p:txBody>
      </p:sp>
    </p:spTree>
    <p:extLst>
      <p:ext uri="{BB962C8B-B14F-4D97-AF65-F5344CB8AC3E}">
        <p14:creationId xmlns:p14="http://schemas.microsoft.com/office/powerpoint/2010/main" val="2672726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2"/>
          <p:cNvGraphicFramePr>
            <a:graphicFrameLocks noGrp="1" noChangeAspect="1"/>
          </p:cNvGraphicFramePr>
          <p:nvPr/>
        </p:nvGraphicFramePr>
        <p:xfrm>
          <a:off x="1373982" y="1384697"/>
          <a:ext cx="6346031" cy="3519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0" name="Nadpis 3"/>
          <p:cNvSpPr>
            <a:spLocks noGrp="1"/>
          </p:cNvSpPr>
          <p:nvPr>
            <p:ph type="title"/>
          </p:nvPr>
        </p:nvSpPr>
        <p:spPr>
          <a:xfrm>
            <a:off x="1272208" y="86917"/>
            <a:ext cx="7414591" cy="421481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rgbClr val="993300"/>
                </a:solidFill>
              </a:rPr>
              <a:t>Struktura výkonů v čase</a:t>
            </a:r>
            <a:endParaRPr lang="en-US" altLang="cs-CZ" dirty="0">
              <a:solidFill>
                <a:srgbClr val="993300"/>
              </a:solidFill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 rot="16200000">
            <a:off x="119658" y="2671376"/>
            <a:ext cx="23360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1200" b="0" dirty="0"/>
              <a:t>P</a:t>
            </a:r>
            <a:r>
              <a:rPr lang="cs-CZ" altLang="cs-CZ" sz="1200" b="0" dirty="0" err="1"/>
              <a:t>očet</a:t>
            </a:r>
            <a:r>
              <a:rPr lang="cs-CZ" altLang="cs-CZ" sz="1200" b="0" dirty="0"/>
              <a:t> výkonů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3693319" y="4757143"/>
            <a:ext cx="17107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cs-CZ" sz="1200" b="0" dirty="0" err="1">
                <a:solidFill>
                  <a:schemeClr val="tx2"/>
                </a:solidFill>
              </a:rPr>
              <a:t>Rok</a:t>
            </a:r>
            <a:r>
              <a:rPr lang="cs-CZ" altLang="cs-CZ" sz="1200" b="0" dirty="0">
                <a:solidFill>
                  <a:schemeClr val="tx2"/>
                </a:solidFill>
              </a:rPr>
              <a:t> provedení výkonu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2038948" y="1123177"/>
            <a:ext cx="216694" cy="216694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2038948" y="1479174"/>
            <a:ext cx="216694" cy="216694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280645" y="1069598"/>
            <a:ext cx="150233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 b="0" dirty="0" err="1"/>
              <a:t>primoimplantace</a:t>
            </a:r>
            <a:r>
              <a:rPr lang="cs-CZ" altLang="cs-CZ" sz="1350" dirty="0"/>
              <a:t> </a:t>
            </a:r>
            <a:endParaRPr lang="cs-CZ" altLang="cs-CZ" sz="1350" b="0" dirty="0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2280645" y="1427977"/>
            <a:ext cx="117532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 b="0" dirty="0"/>
              <a:t>reimplantace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965208" y="1104544"/>
            <a:ext cx="216694" cy="216694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206905" y="1422440"/>
            <a:ext cx="102143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 b="0" dirty="0"/>
              <a:t>explantace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965208" y="1460541"/>
            <a:ext cx="216694" cy="21669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5646542" y="1094632"/>
            <a:ext cx="216694" cy="21669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206905" y="1071206"/>
            <a:ext cx="13003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 b="0" dirty="0"/>
              <a:t>upgrade z ICD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5887048" y="1074391"/>
            <a:ext cx="197361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 b="0" dirty="0"/>
              <a:t>upgrade z Pacemakeru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572000" y="519113"/>
            <a:ext cx="3429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900" dirty="0">
                <a:solidFill>
                  <a:srgbClr val="FFFFFF"/>
                </a:solidFill>
              </a:rPr>
              <a:t>Národní kardiologický registr KARDIO-ICD </a:t>
            </a:r>
          </a:p>
        </p:txBody>
      </p:sp>
    </p:spTree>
    <p:extLst>
      <p:ext uri="{BB962C8B-B14F-4D97-AF65-F5344CB8AC3E}">
        <p14:creationId xmlns:p14="http://schemas.microsoft.com/office/powerpoint/2010/main" val="599224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2868" y="48216"/>
            <a:ext cx="6172200" cy="421481"/>
          </a:xfrm>
        </p:spPr>
        <p:txBody>
          <a:bodyPr/>
          <a:lstStyle/>
          <a:p>
            <a:r>
              <a:rPr lang="cs-CZ" altLang="cs-CZ" sz="2000" b="1" dirty="0">
                <a:solidFill>
                  <a:srgbClr val="993300"/>
                </a:solidFill>
              </a:rPr>
              <a:t>Počty záznamů dle center v roce 2019</a:t>
            </a:r>
            <a:endParaRPr lang="en-US" altLang="cs-CZ" sz="2000" b="1" dirty="0">
              <a:solidFill>
                <a:srgbClr val="993300"/>
              </a:solidFill>
            </a:endParaRPr>
          </a:p>
        </p:txBody>
      </p:sp>
      <p:graphicFrame>
        <p:nvGraphicFramePr>
          <p:cNvPr id="2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606723656"/>
              </p:ext>
            </p:extLst>
          </p:nvPr>
        </p:nvGraphicFramePr>
        <p:xfrm>
          <a:off x="3688968" y="866776"/>
          <a:ext cx="3786188" cy="4232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5018024" y="748904"/>
            <a:ext cx="99418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50" b="0">
                <a:solidFill>
                  <a:schemeClr val="tx2"/>
                </a:solidFill>
              </a:rPr>
              <a:t>Počet výkonů</a:t>
            </a:r>
          </a:p>
        </p:txBody>
      </p:sp>
      <p:sp>
        <p:nvSpPr>
          <p:cNvPr id="20488" name="Text Box 3"/>
          <p:cNvSpPr txBox="1">
            <a:spLocks noChangeArrowheads="1"/>
          </p:cNvSpPr>
          <p:nvPr/>
        </p:nvSpPr>
        <p:spPr bwMode="auto">
          <a:xfrm>
            <a:off x="4810537" y="519113"/>
            <a:ext cx="3429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900">
                <a:solidFill>
                  <a:srgbClr val="FFFFFF"/>
                </a:solidFill>
              </a:rPr>
              <a:t>Národní kardiologický registr KARDIO-ICD </a:t>
            </a:r>
          </a:p>
        </p:txBody>
      </p:sp>
      <p:graphicFrame>
        <p:nvGraphicFramePr>
          <p:cNvPr id="210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7844607"/>
              </p:ext>
            </p:extLst>
          </p:nvPr>
        </p:nvGraphicFramePr>
        <p:xfrm>
          <a:off x="1179066" y="1070197"/>
          <a:ext cx="2582032" cy="4005538"/>
        </p:xfrm>
        <a:graphic>
          <a:graphicData uri="http://schemas.openxmlformats.org/drawingml/2006/table">
            <a:tbl>
              <a:tblPr/>
              <a:tblGrid>
                <a:gridCol w="2582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2305">
                <a:tc>
                  <a:txBody>
                    <a:bodyPr/>
                    <a:lstStyle/>
                    <a:p>
                      <a:pPr algn="r" fontAlgn="t">
                        <a:lnSpc>
                          <a:spcPct val="200000"/>
                        </a:lnSpc>
                      </a:pPr>
                      <a:r>
                        <a:rPr lang="pl-P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Na Homolce - Kardiologické odd.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639">
                <a:tc>
                  <a:txBody>
                    <a:bodyPr/>
                    <a:lstStyle/>
                    <a:p>
                      <a:pPr algn="r" fontAlgn="t">
                        <a:lnSpc>
                          <a:spcPts val="760"/>
                        </a:lnSpc>
                      </a:pPr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Olomouc - I. interní klinika - kardiologická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algn="r" fontAlgn="t">
                        <a:lnSpc>
                          <a:spcPts val="760"/>
                        </a:lnSpc>
                      </a:pPr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IKEM Praha - Kardiologická klinika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Třinec - Podlesí - </a:t>
                      </a:r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Nemocnice České Budějovice – </a:t>
                      </a:r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</a:t>
                      </a:r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FNUSA Brno - Kardiologická klinika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Brno - Kardiologická klinika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Ostrava - Kardiovaskulární odd.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Plzeň - Kardiologické odd.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9434185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FNHK - 1. IK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Liberec - </a:t>
                      </a:r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Karlovy Vary nemocnice - </a:t>
                      </a:r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FNKV Praha – </a:t>
                      </a:r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III.interní</a:t>
                      </a:r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kardiologická k.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VFN Praha - II.IK - Kardiologická klinika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Kardiologické centrum AGEL a.s.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ÚnL</a:t>
                      </a:r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 Kardiologické odd.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Motol - Kardiologické oddělení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</a:t>
                      </a:r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Vysočina CZ, a.s.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Zlín - Interní klinika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ÚVN Praha - Kardiologické odd.</a:t>
                      </a: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735366"/>
                  </a:ext>
                </a:extLst>
              </a:tr>
              <a:tr h="182865">
                <a:tc>
                  <a:txBody>
                    <a:bodyPr/>
                    <a:lstStyle/>
                    <a:p>
                      <a:pPr algn="r" fontAlgn="t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FN Motol - Dětské </a:t>
                      </a:r>
                      <a:r>
                        <a:rPr lang="cs-CZ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kardiocentrum</a:t>
                      </a:r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44" marR="7144" marT="71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275218"/>
                  </a:ext>
                </a:extLst>
              </a:tr>
            </a:tbl>
          </a:graphicData>
        </a:graphic>
      </p:graphicFrame>
      <p:sp>
        <p:nvSpPr>
          <p:cNvPr id="20508" name="Line 157"/>
          <p:cNvSpPr>
            <a:spLocks noChangeShapeType="1"/>
          </p:cNvSpPr>
          <p:nvPr/>
        </p:nvSpPr>
        <p:spPr bwMode="auto">
          <a:xfrm>
            <a:off x="5926153" y="4669910"/>
            <a:ext cx="4572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9" name="Line 158"/>
          <p:cNvSpPr>
            <a:spLocks noChangeShapeType="1"/>
          </p:cNvSpPr>
          <p:nvPr/>
        </p:nvSpPr>
        <p:spPr bwMode="auto">
          <a:xfrm>
            <a:off x="5926153" y="1371879"/>
            <a:ext cx="0" cy="329803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0" name="Line 159"/>
          <p:cNvSpPr>
            <a:spLocks noChangeShapeType="1"/>
          </p:cNvSpPr>
          <p:nvPr/>
        </p:nvSpPr>
        <p:spPr bwMode="auto">
          <a:xfrm>
            <a:off x="6383353" y="1371879"/>
            <a:ext cx="0" cy="3298031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28">
            <a:extLst>
              <a:ext uri="{FF2B5EF4-FFF2-40B4-BE49-F238E27FC236}">
                <a16:creationId xmlns:a16="http://schemas.microsoft.com/office/drawing/2014/main" id="{7A39DC67-70F1-4802-8FD9-51122E134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69" y="748904"/>
            <a:ext cx="2775119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050" i="1" dirty="0"/>
              <a:t>Báze: </a:t>
            </a:r>
            <a:r>
              <a:rPr lang="pl-PL" altLang="cs-CZ" sz="1050" i="1" dirty="0"/>
              <a:t>všechny záznamy </a:t>
            </a:r>
            <a:r>
              <a:rPr lang="pl-PL" altLang="cs-CZ" sz="1050" i="1"/>
              <a:t>2019 (N = 4,574)</a:t>
            </a:r>
            <a:endParaRPr lang="cs-CZ" altLang="cs-CZ" sz="1050" dirty="0"/>
          </a:p>
        </p:txBody>
      </p:sp>
    </p:spTree>
    <p:extLst>
      <p:ext uri="{BB962C8B-B14F-4D97-AF65-F5344CB8AC3E}">
        <p14:creationId xmlns:p14="http://schemas.microsoft.com/office/powerpoint/2010/main" val="308883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2627" y="105416"/>
            <a:ext cx="5046136" cy="316111"/>
          </a:xfrm>
        </p:spPr>
        <p:txBody>
          <a:bodyPr/>
          <a:lstStyle/>
          <a:p>
            <a:r>
              <a:rPr lang="cs-CZ" altLang="cs-CZ" sz="2000" b="1" dirty="0">
                <a:solidFill>
                  <a:srgbClr val="993300"/>
                </a:solidFill>
              </a:rPr>
              <a:t>Počty záznamů dle center v roce 2020</a:t>
            </a:r>
            <a:endParaRPr lang="en-US" altLang="cs-CZ" sz="2000" b="1" dirty="0">
              <a:solidFill>
                <a:srgbClr val="993300"/>
              </a:solidFill>
            </a:endParaRPr>
          </a:p>
        </p:txBody>
      </p:sp>
      <p:graphicFrame>
        <p:nvGraphicFramePr>
          <p:cNvPr id="2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52881555"/>
              </p:ext>
            </p:extLst>
          </p:nvPr>
        </p:nvGraphicFramePr>
        <p:xfrm>
          <a:off x="3767563" y="735910"/>
          <a:ext cx="3861146" cy="4316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5300430" y="670506"/>
            <a:ext cx="795411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788" b="0" dirty="0">
                <a:solidFill>
                  <a:schemeClr val="tx2"/>
                </a:solidFill>
              </a:rPr>
              <a:t>Počet výkonů</a:t>
            </a:r>
          </a:p>
        </p:txBody>
      </p:sp>
      <p:sp>
        <p:nvSpPr>
          <p:cNvPr id="20488" name="Text Box 3"/>
          <p:cNvSpPr txBox="1">
            <a:spLocks noChangeArrowheads="1"/>
          </p:cNvSpPr>
          <p:nvPr/>
        </p:nvSpPr>
        <p:spPr bwMode="auto">
          <a:xfrm>
            <a:off x="4572000" y="1032272"/>
            <a:ext cx="257175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100">
                <a:solidFill>
                  <a:srgbClr val="FFFFFF"/>
                </a:solidFill>
              </a:rPr>
              <a:t>Národní kardiologický registr KARDIO-ICD </a:t>
            </a:r>
          </a:p>
        </p:txBody>
      </p:sp>
      <p:graphicFrame>
        <p:nvGraphicFramePr>
          <p:cNvPr id="2108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779736"/>
              </p:ext>
            </p:extLst>
          </p:nvPr>
        </p:nvGraphicFramePr>
        <p:xfrm>
          <a:off x="1332411" y="1062840"/>
          <a:ext cx="2411526" cy="3911583"/>
        </p:xfrm>
        <a:graphic>
          <a:graphicData uri="http://schemas.openxmlformats.org/drawingml/2006/table">
            <a:tbl>
              <a:tblPr/>
              <a:tblGrid>
                <a:gridCol w="2411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4509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ts val="54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FN Olomouc - I. interní klinika - kardiologická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509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ts val="540"/>
                        </a:lnSpc>
                      </a:pPr>
                      <a:r>
                        <a:rPr lang="pl-PL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Nemocnice Na Homolce - Kardiologické odd.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135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ts val="54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IKEM Praha - Kardiologická klinika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135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ts val="54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Třinec - Podlesí - kardiocentrum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135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ts val="54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Nemocnice České Budějovice – </a:t>
                      </a:r>
                      <a:r>
                        <a:rPr lang="cs-CZ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kardiocen</a:t>
                      </a: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135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ts val="54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FNUSA Brno - Kardiologická klinika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135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ts val="54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FN Plzeň - Kardiologické odd.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135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ts val="54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Liberec - Kardiocentrum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135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ts val="54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FN Brno - Kardiologická klinika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9434185"/>
                  </a:ext>
                </a:extLst>
              </a:tr>
              <a:tr h="180135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ts val="54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FNHK - 1. IK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135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ts val="54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FN Ostrava - Kardiovaskulární odd.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135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ts val="54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Kardiologické centrum AGEL a.s.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135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ts val="54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Karlovy Vary nemocnice - Kardiocentrum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135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ts val="54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FNKV Praha – </a:t>
                      </a:r>
                      <a:r>
                        <a:rPr lang="cs-CZ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III.interní</a:t>
                      </a: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- kardiologická k.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135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ts val="540"/>
                        </a:lnSpc>
                      </a:pPr>
                      <a:r>
                        <a:rPr lang="cs-CZ" sz="8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ÚnL</a:t>
                      </a: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- Kardiologické odd.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135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ts val="54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FN Motol - Kardiologické oddělení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135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ts val="54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VFN Praha - II.IK - Kardiologická klinika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135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ts val="54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Kardiocentrum Vysočina CZ, a.s.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135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ts val="54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Zlín - Kardiologické oddělení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135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ts val="54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ÚVN - Kardiologické odd.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735366"/>
                  </a:ext>
                </a:extLst>
              </a:tr>
              <a:tr h="180135">
                <a:tc>
                  <a:txBody>
                    <a:bodyPr/>
                    <a:lstStyle/>
                    <a:p>
                      <a:pPr marL="0" algn="r" defTabSz="914400" rtl="0" eaLnBrk="1" fontAlgn="t" latinLnBrk="0" hangingPunct="1">
                        <a:lnSpc>
                          <a:spcPts val="540"/>
                        </a:lnSpc>
                      </a:pPr>
                      <a:r>
                        <a:rPr lang="cs-CZ" sz="8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FN Motol - Dětské kardiocentrum</a:t>
                      </a:r>
                    </a:p>
                  </a:txBody>
                  <a:tcPr marL="4286" marR="4286" marT="42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5275218"/>
                  </a:ext>
                </a:extLst>
              </a:tr>
            </a:tbl>
          </a:graphicData>
        </a:graphic>
      </p:graphicFrame>
      <p:sp>
        <p:nvSpPr>
          <p:cNvPr id="20508" name="Line 157"/>
          <p:cNvSpPr>
            <a:spLocks noChangeShapeType="1"/>
          </p:cNvSpPr>
          <p:nvPr/>
        </p:nvSpPr>
        <p:spPr bwMode="auto">
          <a:xfrm>
            <a:off x="5408712" y="4145370"/>
            <a:ext cx="3429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9" name="Line 158"/>
          <p:cNvSpPr>
            <a:spLocks noChangeShapeType="1"/>
          </p:cNvSpPr>
          <p:nvPr/>
        </p:nvSpPr>
        <p:spPr bwMode="auto">
          <a:xfrm>
            <a:off x="5408712" y="1671848"/>
            <a:ext cx="0" cy="247352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10" name="Line 159"/>
          <p:cNvSpPr>
            <a:spLocks noChangeShapeType="1"/>
          </p:cNvSpPr>
          <p:nvPr/>
        </p:nvSpPr>
        <p:spPr bwMode="auto">
          <a:xfrm>
            <a:off x="5751612" y="1671848"/>
            <a:ext cx="0" cy="247352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Box 28">
            <a:extLst>
              <a:ext uri="{FF2B5EF4-FFF2-40B4-BE49-F238E27FC236}">
                <a16:creationId xmlns:a16="http://schemas.microsoft.com/office/drawing/2014/main" id="{7A39DC67-70F1-4802-8FD9-51122E134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627" y="795326"/>
            <a:ext cx="2135521" cy="21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788" i="1" dirty="0"/>
              <a:t>Báze: </a:t>
            </a:r>
            <a:r>
              <a:rPr lang="pl-PL" altLang="cs-CZ" sz="788" i="1" dirty="0"/>
              <a:t>všechny záznamy 2020 (N = 4 388)</a:t>
            </a:r>
            <a:endParaRPr lang="cs-CZ" altLang="cs-CZ" sz="788" dirty="0"/>
          </a:p>
        </p:txBody>
      </p:sp>
    </p:spTree>
    <p:extLst>
      <p:ext uri="{BB962C8B-B14F-4D97-AF65-F5344CB8AC3E}">
        <p14:creationId xmlns:p14="http://schemas.microsoft.com/office/powerpoint/2010/main" val="1546301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143000" y="550069"/>
            <a:ext cx="6858000" cy="16192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k-SK" altLang="cs-CZ" sz="1350" b="0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1223963" y="-4762"/>
            <a:ext cx="5979319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solidFill>
                  <a:srgbClr val="993300"/>
                </a:solidFill>
              </a:rPr>
              <a:t>Typ výkonu v roce 2019</a:t>
            </a:r>
            <a:endParaRPr lang="en-US" altLang="cs-CZ" dirty="0">
              <a:solidFill>
                <a:srgbClr val="993300"/>
              </a:solidFill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547813" y="808435"/>
            <a:ext cx="6318647" cy="90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Ø"/>
            </a:pPr>
            <a:r>
              <a:rPr lang="cs-CZ" altLang="cs-CZ" sz="1350" b="0" dirty="0"/>
              <a:t> Počet všech pacientů v registru z období 1. 1. až 31. 12. 2019 </a:t>
            </a:r>
            <a:r>
              <a:rPr lang="cs-CZ" altLang="cs-CZ" sz="1350" b="0"/>
              <a:t>je N = 4,574</a:t>
            </a:r>
            <a:endParaRPr lang="cs-CZ" altLang="cs-CZ" sz="1350" b="0" dirty="0"/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Ø"/>
            </a:pPr>
            <a:r>
              <a:rPr lang="cs-CZ" altLang="cs-CZ" sz="1350" b="0" dirty="0"/>
              <a:t> Celkový počet všech výkonů s ICD v tomto období je N = 4,509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None/>
            </a:pPr>
            <a:endParaRPr lang="cs-CZ" altLang="cs-CZ" sz="1350" b="0" dirty="0"/>
          </a:p>
        </p:txBody>
      </p:sp>
      <p:sp>
        <p:nvSpPr>
          <p:cNvPr id="26630" name="Rectangle 10"/>
          <p:cNvSpPr>
            <a:spLocks noChangeArrowheads="1"/>
          </p:cNvSpPr>
          <p:nvPr/>
        </p:nvSpPr>
        <p:spPr bwMode="auto">
          <a:xfrm>
            <a:off x="3748985" y="2444540"/>
            <a:ext cx="216694" cy="216694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26631" name="Rectangle 11"/>
          <p:cNvSpPr>
            <a:spLocks noChangeArrowheads="1"/>
          </p:cNvSpPr>
          <p:nvPr/>
        </p:nvSpPr>
        <p:spPr bwMode="auto">
          <a:xfrm>
            <a:off x="3748985" y="2800536"/>
            <a:ext cx="216694" cy="216694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26632" name="Text Box 12"/>
          <p:cNvSpPr txBox="1">
            <a:spLocks noChangeArrowheads="1"/>
          </p:cNvSpPr>
          <p:nvPr/>
        </p:nvSpPr>
        <p:spPr bwMode="auto">
          <a:xfrm>
            <a:off x="3990682" y="2390961"/>
            <a:ext cx="244009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 b="0" dirty="0" err="1"/>
              <a:t>primoimplantace</a:t>
            </a:r>
            <a:r>
              <a:rPr lang="cs-CZ" altLang="cs-CZ" sz="1350" b="0" dirty="0"/>
              <a:t>*</a:t>
            </a:r>
            <a:r>
              <a:rPr lang="cs-CZ" altLang="cs-CZ" sz="1350" dirty="0"/>
              <a:t> </a:t>
            </a:r>
            <a:r>
              <a:rPr lang="cs-CZ" altLang="cs-CZ" sz="1350" b="0" dirty="0"/>
              <a:t>(N = 3,082)</a:t>
            </a:r>
          </a:p>
        </p:txBody>
      </p:sp>
      <p:sp>
        <p:nvSpPr>
          <p:cNvPr id="26633" name="Text Box 13"/>
          <p:cNvSpPr txBox="1">
            <a:spLocks noChangeArrowheads="1"/>
          </p:cNvSpPr>
          <p:nvPr/>
        </p:nvSpPr>
        <p:spPr bwMode="auto">
          <a:xfrm>
            <a:off x="3990682" y="2749339"/>
            <a:ext cx="209384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 b="0" dirty="0"/>
              <a:t>reimplantace (N = 1,097)</a:t>
            </a:r>
          </a:p>
        </p:txBody>
      </p:sp>
      <p:sp>
        <p:nvSpPr>
          <p:cNvPr id="26634" name="Text Box 3"/>
          <p:cNvSpPr txBox="1">
            <a:spLocks noChangeArrowheads="1"/>
          </p:cNvSpPr>
          <p:nvPr/>
        </p:nvSpPr>
        <p:spPr bwMode="auto">
          <a:xfrm>
            <a:off x="4572000" y="519113"/>
            <a:ext cx="3429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900">
                <a:solidFill>
                  <a:srgbClr val="FFFFFF"/>
                </a:solidFill>
              </a:rPr>
              <a:t>Národní kardiologický registr KARDIO-ICD </a:t>
            </a:r>
          </a:p>
        </p:txBody>
      </p:sp>
      <p:sp>
        <p:nvSpPr>
          <p:cNvPr id="26635" name="Text Box 8"/>
          <p:cNvSpPr txBox="1">
            <a:spLocks noChangeArrowheads="1"/>
          </p:cNvSpPr>
          <p:nvPr/>
        </p:nvSpPr>
        <p:spPr bwMode="auto">
          <a:xfrm>
            <a:off x="1278731" y="1727597"/>
            <a:ext cx="11336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/>
              <a:t>Typ výkonu</a:t>
            </a:r>
          </a:p>
        </p:txBody>
      </p:sp>
      <p:sp>
        <p:nvSpPr>
          <p:cNvPr id="26636" name="Rectangle 18"/>
          <p:cNvSpPr>
            <a:spLocks noChangeArrowheads="1"/>
          </p:cNvSpPr>
          <p:nvPr/>
        </p:nvSpPr>
        <p:spPr bwMode="auto">
          <a:xfrm>
            <a:off x="1309688" y="2044303"/>
            <a:ext cx="93968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 b="0"/>
              <a:t>N = 4,574</a:t>
            </a:r>
            <a:endParaRPr lang="cs-CZ" altLang="cs-CZ" sz="1350" b="0" dirty="0"/>
          </a:p>
        </p:txBody>
      </p:sp>
      <p:sp>
        <p:nvSpPr>
          <p:cNvPr id="26637" name="Rectangle 11"/>
          <p:cNvSpPr>
            <a:spLocks noChangeArrowheads="1"/>
          </p:cNvSpPr>
          <p:nvPr/>
        </p:nvSpPr>
        <p:spPr bwMode="auto">
          <a:xfrm>
            <a:off x="3748985" y="3156534"/>
            <a:ext cx="216694" cy="216694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26638" name="Text Box 13"/>
          <p:cNvSpPr txBox="1">
            <a:spLocks noChangeArrowheads="1"/>
          </p:cNvSpPr>
          <p:nvPr/>
        </p:nvSpPr>
        <p:spPr bwMode="auto">
          <a:xfrm>
            <a:off x="3990682" y="3474430"/>
            <a:ext cx="169950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 b="0" dirty="0"/>
              <a:t>explantace (N = 27)</a:t>
            </a:r>
          </a:p>
        </p:txBody>
      </p:sp>
      <p:sp>
        <p:nvSpPr>
          <p:cNvPr id="26640" name="Rectangle 11"/>
          <p:cNvSpPr>
            <a:spLocks noChangeArrowheads="1"/>
          </p:cNvSpPr>
          <p:nvPr/>
        </p:nvSpPr>
        <p:spPr bwMode="auto">
          <a:xfrm>
            <a:off x="3748985" y="3512530"/>
            <a:ext cx="216694" cy="21669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26641" name="Rectangle 11"/>
          <p:cNvSpPr>
            <a:spLocks noChangeArrowheads="1"/>
          </p:cNvSpPr>
          <p:nvPr/>
        </p:nvSpPr>
        <p:spPr bwMode="auto">
          <a:xfrm>
            <a:off x="3748985" y="3868527"/>
            <a:ext cx="216694" cy="21669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26642" name="Text Box 13"/>
          <p:cNvSpPr txBox="1">
            <a:spLocks noChangeArrowheads="1"/>
          </p:cNvSpPr>
          <p:nvPr/>
        </p:nvSpPr>
        <p:spPr bwMode="auto">
          <a:xfrm>
            <a:off x="3990682" y="3123196"/>
            <a:ext cx="207460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 b="0" dirty="0"/>
              <a:t>upgrade z ICD (N = 139)</a:t>
            </a:r>
          </a:p>
        </p:txBody>
      </p:sp>
      <p:sp>
        <p:nvSpPr>
          <p:cNvPr id="26643" name="Text Box 13"/>
          <p:cNvSpPr txBox="1">
            <a:spLocks noChangeArrowheads="1"/>
          </p:cNvSpPr>
          <p:nvPr/>
        </p:nvSpPr>
        <p:spPr bwMode="auto">
          <a:xfrm>
            <a:off x="3989491" y="3848286"/>
            <a:ext cx="281519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 b="0" dirty="0"/>
              <a:t>upgrade z Pacemakeru* (N = 164)</a:t>
            </a:r>
          </a:p>
        </p:txBody>
      </p:sp>
      <p:sp>
        <p:nvSpPr>
          <p:cNvPr id="26644" name="TextovéPole 9"/>
          <p:cNvSpPr txBox="1">
            <a:spLocks noChangeArrowheads="1"/>
          </p:cNvSpPr>
          <p:nvPr/>
        </p:nvSpPr>
        <p:spPr bwMode="auto">
          <a:xfrm>
            <a:off x="1143000" y="4817269"/>
            <a:ext cx="6846094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25" b="0" i="1">
                <a:solidFill>
                  <a:srgbClr val="000000"/>
                </a:solidFill>
              </a:rPr>
              <a:t>Naprosto převažují </a:t>
            </a:r>
            <a:r>
              <a:rPr lang="en-US" altLang="cs-CZ" sz="825" b="0" i="1">
                <a:solidFill>
                  <a:srgbClr val="000000"/>
                </a:solidFill>
              </a:rPr>
              <a:t>(primo) </a:t>
            </a:r>
            <a:r>
              <a:rPr lang="cs-CZ" altLang="cs-CZ" sz="825" b="0" i="1">
                <a:solidFill>
                  <a:srgbClr val="000000"/>
                </a:solidFill>
              </a:rPr>
              <a:t>implantace přístrojů, explantací a výkonů na elektrodách je minimum.</a:t>
            </a:r>
          </a:p>
        </p:txBody>
      </p:sp>
      <p:sp>
        <p:nvSpPr>
          <p:cNvPr id="26647" name="AutoShape 18"/>
          <p:cNvSpPr>
            <a:spLocks/>
          </p:cNvSpPr>
          <p:nvPr/>
        </p:nvSpPr>
        <p:spPr bwMode="auto">
          <a:xfrm rot="10800000">
            <a:off x="6727371" y="2389399"/>
            <a:ext cx="87748" cy="1689775"/>
          </a:xfrm>
          <a:prstGeom prst="leftBrace">
            <a:avLst>
              <a:gd name="adj1" fmla="val 7220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26648" name="Text Box 34"/>
          <p:cNvSpPr txBox="1">
            <a:spLocks noChangeArrowheads="1"/>
          </p:cNvSpPr>
          <p:nvPr/>
        </p:nvSpPr>
        <p:spPr bwMode="auto">
          <a:xfrm>
            <a:off x="6940153" y="2855305"/>
            <a:ext cx="980219" cy="81945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1350" dirty="0"/>
              <a:t>V</a:t>
            </a:r>
            <a:r>
              <a:rPr lang="cs-CZ" altLang="cs-CZ" sz="1350" dirty="0" err="1"/>
              <a:t>ýkony</a:t>
            </a:r>
            <a:r>
              <a:rPr lang="cs-CZ" altLang="cs-CZ" sz="1350" dirty="0"/>
              <a:t> s ICD: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350" dirty="0"/>
              <a:t>N = 4,509</a:t>
            </a:r>
            <a:endParaRPr lang="en-US" altLang="cs-CZ" sz="135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326880" y="4564227"/>
            <a:ext cx="370646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25" b="0" dirty="0"/>
              <a:t>* </a:t>
            </a:r>
            <a:r>
              <a:rPr lang="cs-CZ" sz="825" b="0" dirty="0" err="1"/>
              <a:t>primoimplantace</a:t>
            </a:r>
            <a:r>
              <a:rPr lang="cs-CZ" sz="825" b="0" dirty="0"/>
              <a:t> + upgrade z pacemakeru = </a:t>
            </a:r>
            <a:r>
              <a:rPr lang="cs-CZ" sz="825" b="0" dirty="0" err="1"/>
              <a:t>primoimplantace</a:t>
            </a:r>
            <a:r>
              <a:rPr lang="cs-CZ" sz="825" b="0" dirty="0"/>
              <a:t> (N = 3</a:t>
            </a:r>
            <a:r>
              <a:rPr lang="en-US" sz="825" b="0" dirty="0"/>
              <a:t>,246</a:t>
            </a:r>
            <a:r>
              <a:rPr lang="cs-CZ" sz="825" b="0" dirty="0"/>
              <a:t>)</a:t>
            </a: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3748985" y="4238811"/>
            <a:ext cx="216694" cy="216694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3996635" y="4218571"/>
            <a:ext cx="156485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 b="0" dirty="0"/>
              <a:t>elektrody (N = 65)</a:t>
            </a:r>
          </a:p>
        </p:txBody>
      </p:sp>
      <p:graphicFrame>
        <p:nvGraphicFramePr>
          <p:cNvPr id="6" name="Graf 5"/>
          <p:cNvGraphicFramePr/>
          <p:nvPr>
            <p:extLst>
              <p:ext uri="{D42A27DB-BD31-4B8C-83A1-F6EECF244321}">
                <p14:modId xmlns:p14="http://schemas.microsoft.com/office/powerpoint/2010/main" val="2426913947"/>
              </p:ext>
            </p:extLst>
          </p:nvPr>
        </p:nvGraphicFramePr>
        <p:xfrm>
          <a:off x="1184997" y="2407632"/>
          <a:ext cx="2580158" cy="186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8687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1143000" y="550069"/>
            <a:ext cx="6858000" cy="161925"/>
          </a:xfrm>
          <a:prstGeom prst="rect">
            <a:avLst/>
          </a:prstGeom>
          <a:solidFill>
            <a:srgbClr val="CC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sk-SK" altLang="cs-CZ" sz="1350" b="0"/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1278731" y="-26004"/>
            <a:ext cx="5979319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dirty="0">
                <a:solidFill>
                  <a:srgbClr val="993300"/>
                </a:solidFill>
              </a:rPr>
              <a:t>Typ výkonu v roce 2020</a:t>
            </a:r>
            <a:endParaRPr lang="en-US" altLang="cs-CZ" dirty="0">
              <a:solidFill>
                <a:srgbClr val="993300"/>
              </a:solidFill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547813" y="808435"/>
            <a:ext cx="6318647" cy="90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500" tIns="35100" rIns="67500" bIns="3510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Ø"/>
            </a:pPr>
            <a:r>
              <a:rPr lang="cs-CZ" altLang="cs-CZ" sz="1350" b="0" dirty="0"/>
              <a:t> Počet všech pacientů v registru z období 1. 1. až 31. 12. 2020 je N = 4 388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Font typeface="Wingdings" pitchFamily="2" charset="2"/>
              <a:buChar char="Ø"/>
            </a:pPr>
            <a:r>
              <a:rPr lang="cs-CZ" altLang="cs-CZ" sz="1350" b="0" dirty="0"/>
              <a:t> Celkový počet všech výkonů s ICD v tomto období je N = 4 326</a:t>
            </a:r>
          </a:p>
          <a:p>
            <a:pPr eaLnBrk="1" hangingPunct="1">
              <a:spcBef>
                <a:spcPct val="50000"/>
              </a:spcBef>
              <a:buClr>
                <a:srgbClr val="CC0000"/>
              </a:buClr>
              <a:buNone/>
            </a:pPr>
            <a:endParaRPr lang="cs-CZ" altLang="cs-CZ" sz="1350" b="0" dirty="0"/>
          </a:p>
        </p:txBody>
      </p:sp>
      <p:sp>
        <p:nvSpPr>
          <p:cNvPr id="26630" name="Rectangle 10"/>
          <p:cNvSpPr>
            <a:spLocks noChangeArrowheads="1"/>
          </p:cNvSpPr>
          <p:nvPr/>
        </p:nvSpPr>
        <p:spPr bwMode="auto">
          <a:xfrm>
            <a:off x="3748985" y="2444540"/>
            <a:ext cx="216694" cy="216694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26631" name="Rectangle 11"/>
          <p:cNvSpPr>
            <a:spLocks noChangeArrowheads="1"/>
          </p:cNvSpPr>
          <p:nvPr/>
        </p:nvSpPr>
        <p:spPr bwMode="auto">
          <a:xfrm>
            <a:off x="3748985" y="2800536"/>
            <a:ext cx="216694" cy="216694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26632" name="Text Box 12"/>
          <p:cNvSpPr txBox="1">
            <a:spLocks noChangeArrowheads="1"/>
          </p:cNvSpPr>
          <p:nvPr/>
        </p:nvSpPr>
        <p:spPr bwMode="auto">
          <a:xfrm>
            <a:off x="3990682" y="2390961"/>
            <a:ext cx="244009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 b="0" dirty="0" err="1"/>
              <a:t>primoimplantace</a:t>
            </a:r>
            <a:r>
              <a:rPr lang="cs-CZ" altLang="cs-CZ" sz="1350" b="0" dirty="0"/>
              <a:t>*</a:t>
            </a:r>
            <a:r>
              <a:rPr lang="cs-CZ" altLang="cs-CZ" sz="1350" dirty="0"/>
              <a:t> </a:t>
            </a:r>
            <a:r>
              <a:rPr lang="cs-CZ" altLang="cs-CZ" sz="1350" b="0" dirty="0"/>
              <a:t>(N = 2 942)</a:t>
            </a:r>
          </a:p>
        </p:txBody>
      </p:sp>
      <p:sp>
        <p:nvSpPr>
          <p:cNvPr id="26633" name="Text Box 13"/>
          <p:cNvSpPr txBox="1">
            <a:spLocks noChangeArrowheads="1"/>
          </p:cNvSpPr>
          <p:nvPr/>
        </p:nvSpPr>
        <p:spPr bwMode="auto">
          <a:xfrm>
            <a:off x="3990682" y="2749339"/>
            <a:ext cx="209384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 b="0" dirty="0"/>
              <a:t>reimplantace (N = 1 015)</a:t>
            </a:r>
          </a:p>
        </p:txBody>
      </p:sp>
      <p:sp>
        <p:nvSpPr>
          <p:cNvPr id="26634" name="Text Box 3"/>
          <p:cNvSpPr txBox="1">
            <a:spLocks noChangeArrowheads="1"/>
          </p:cNvSpPr>
          <p:nvPr/>
        </p:nvSpPr>
        <p:spPr bwMode="auto">
          <a:xfrm>
            <a:off x="4572000" y="519113"/>
            <a:ext cx="34290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cs-CZ" altLang="cs-CZ" sz="900">
                <a:solidFill>
                  <a:srgbClr val="FFFFFF"/>
                </a:solidFill>
              </a:rPr>
              <a:t>Národní kardiologický registr KARDIO-ICD </a:t>
            </a:r>
          </a:p>
        </p:txBody>
      </p:sp>
      <p:sp>
        <p:nvSpPr>
          <p:cNvPr id="26635" name="Text Box 8"/>
          <p:cNvSpPr txBox="1">
            <a:spLocks noChangeArrowheads="1"/>
          </p:cNvSpPr>
          <p:nvPr/>
        </p:nvSpPr>
        <p:spPr bwMode="auto">
          <a:xfrm>
            <a:off x="1278731" y="1727597"/>
            <a:ext cx="113364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/>
              <a:t>Typ výkonu</a:t>
            </a:r>
          </a:p>
        </p:txBody>
      </p:sp>
      <p:sp>
        <p:nvSpPr>
          <p:cNvPr id="26636" name="Rectangle 18"/>
          <p:cNvSpPr>
            <a:spLocks noChangeArrowheads="1"/>
          </p:cNvSpPr>
          <p:nvPr/>
        </p:nvSpPr>
        <p:spPr bwMode="auto">
          <a:xfrm>
            <a:off x="1309688" y="2044303"/>
            <a:ext cx="93968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 b="0" dirty="0"/>
              <a:t>N = 4 388</a:t>
            </a:r>
          </a:p>
        </p:txBody>
      </p:sp>
      <p:sp>
        <p:nvSpPr>
          <p:cNvPr id="26637" name="Rectangle 11"/>
          <p:cNvSpPr>
            <a:spLocks noChangeArrowheads="1"/>
          </p:cNvSpPr>
          <p:nvPr/>
        </p:nvSpPr>
        <p:spPr bwMode="auto">
          <a:xfrm>
            <a:off x="3748985" y="3156534"/>
            <a:ext cx="216694" cy="216694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26638" name="Text Box 13"/>
          <p:cNvSpPr txBox="1">
            <a:spLocks noChangeArrowheads="1"/>
          </p:cNvSpPr>
          <p:nvPr/>
        </p:nvSpPr>
        <p:spPr bwMode="auto">
          <a:xfrm>
            <a:off x="3990682" y="3474430"/>
            <a:ext cx="169950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 b="0" dirty="0"/>
              <a:t>explantace (N = 45)</a:t>
            </a:r>
          </a:p>
        </p:txBody>
      </p:sp>
      <p:sp>
        <p:nvSpPr>
          <p:cNvPr id="26640" name="Rectangle 11"/>
          <p:cNvSpPr>
            <a:spLocks noChangeArrowheads="1"/>
          </p:cNvSpPr>
          <p:nvPr/>
        </p:nvSpPr>
        <p:spPr bwMode="auto">
          <a:xfrm>
            <a:off x="3748985" y="3512530"/>
            <a:ext cx="216694" cy="216694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26641" name="Rectangle 11"/>
          <p:cNvSpPr>
            <a:spLocks noChangeArrowheads="1"/>
          </p:cNvSpPr>
          <p:nvPr/>
        </p:nvSpPr>
        <p:spPr bwMode="auto">
          <a:xfrm>
            <a:off x="3748985" y="3868527"/>
            <a:ext cx="216694" cy="21669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26642" name="Text Box 13"/>
          <p:cNvSpPr txBox="1">
            <a:spLocks noChangeArrowheads="1"/>
          </p:cNvSpPr>
          <p:nvPr/>
        </p:nvSpPr>
        <p:spPr bwMode="auto">
          <a:xfrm>
            <a:off x="3990682" y="3123196"/>
            <a:ext cx="207460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 b="0" dirty="0"/>
              <a:t>upgrade z ICD (N = 167)</a:t>
            </a:r>
          </a:p>
        </p:txBody>
      </p:sp>
      <p:sp>
        <p:nvSpPr>
          <p:cNvPr id="26643" name="Text Box 13"/>
          <p:cNvSpPr txBox="1">
            <a:spLocks noChangeArrowheads="1"/>
          </p:cNvSpPr>
          <p:nvPr/>
        </p:nvSpPr>
        <p:spPr bwMode="auto">
          <a:xfrm>
            <a:off x="3989491" y="3848286"/>
            <a:ext cx="2815194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 b="0" dirty="0"/>
              <a:t>upgrade z Pacemakeru* (N = 157)</a:t>
            </a:r>
          </a:p>
        </p:txBody>
      </p:sp>
      <p:sp>
        <p:nvSpPr>
          <p:cNvPr id="26644" name="TextovéPole 9"/>
          <p:cNvSpPr txBox="1">
            <a:spLocks noChangeArrowheads="1"/>
          </p:cNvSpPr>
          <p:nvPr/>
        </p:nvSpPr>
        <p:spPr bwMode="auto">
          <a:xfrm>
            <a:off x="1143000" y="4817269"/>
            <a:ext cx="6846094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825" b="0" i="1">
                <a:solidFill>
                  <a:srgbClr val="000000"/>
                </a:solidFill>
              </a:rPr>
              <a:t>Naprosto převažují </a:t>
            </a:r>
            <a:r>
              <a:rPr lang="en-US" altLang="cs-CZ" sz="825" b="0" i="1">
                <a:solidFill>
                  <a:srgbClr val="000000"/>
                </a:solidFill>
              </a:rPr>
              <a:t>(primo) </a:t>
            </a:r>
            <a:r>
              <a:rPr lang="cs-CZ" altLang="cs-CZ" sz="825" b="0" i="1">
                <a:solidFill>
                  <a:srgbClr val="000000"/>
                </a:solidFill>
              </a:rPr>
              <a:t>implantace přístrojů, explantací a výkonů na elektrodách je minimum.</a:t>
            </a:r>
          </a:p>
        </p:txBody>
      </p:sp>
      <p:sp>
        <p:nvSpPr>
          <p:cNvPr id="26647" name="AutoShape 18"/>
          <p:cNvSpPr>
            <a:spLocks/>
          </p:cNvSpPr>
          <p:nvPr/>
        </p:nvSpPr>
        <p:spPr bwMode="auto">
          <a:xfrm rot="10800000">
            <a:off x="6727371" y="2389399"/>
            <a:ext cx="87748" cy="1689775"/>
          </a:xfrm>
          <a:prstGeom prst="leftBrace">
            <a:avLst>
              <a:gd name="adj1" fmla="val 7220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350"/>
          </a:p>
        </p:txBody>
      </p:sp>
      <p:sp>
        <p:nvSpPr>
          <p:cNvPr id="26648" name="Text Box 34"/>
          <p:cNvSpPr txBox="1">
            <a:spLocks noChangeArrowheads="1"/>
          </p:cNvSpPr>
          <p:nvPr/>
        </p:nvSpPr>
        <p:spPr bwMode="auto">
          <a:xfrm>
            <a:off x="6940153" y="2855305"/>
            <a:ext cx="980219" cy="81945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cs-CZ" sz="1350" dirty="0"/>
              <a:t>V</a:t>
            </a:r>
            <a:r>
              <a:rPr lang="cs-CZ" altLang="cs-CZ" sz="1350" dirty="0" err="1"/>
              <a:t>ýkony</a:t>
            </a:r>
            <a:r>
              <a:rPr lang="cs-CZ" altLang="cs-CZ" sz="1350" dirty="0"/>
              <a:t> s ICD: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cs-CZ" altLang="cs-CZ" sz="1350" dirty="0"/>
              <a:t>N = 4 326</a:t>
            </a:r>
            <a:endParaRPr lang="en-US" altLang="cs-CZ" sz="135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326880" y="4564227"/>
            <a:ext cx="3706464" cy="219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25" b="0" dirty="0"/>
              <a:t>* </a:t>
            </a:r>
            <a:r>
              <a:rPr lang="cs-CZ" sz="825" b="0" dirty="0" err="1"/>
              <a:t>primoimplantace</a:t>
            </a:r>
            <a:r>
              <a:rPr lang="cs-CZ" sz="825" b="0" dirty="0"/>
              <a:t> + upgrade z pacemakeru = </a:t>
            </a:r>
            <a:r>
              <a:rPr lang="cs-CZ" sz="825" b="0" dirty="0" err="1"/>
              <a:t>primoimplantace</a:t>
            </a:r>
            <a:r>
              <a:rPr lang="cs-CZ" sz="825" b="0" dirty="0"/>
              <a:t> (N = 3 099)</a:t>
            </a: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3748985" y="4238811"/>
            <a:ext cx="216694" cy="216694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cs-CZ" sz="1350" b="0"/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3996635" y="4218571"/>
            <a:ext cx="156485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350" b="0" dirty="0"/>
              <a:t>elektrody (N = 62)</a:t>
            </a:r>
          </a:p>
        </p:txBody>
      </p:sp>
      <p:graphicFrame>
        <p:nvGraphicFramePr>
          <p:cNvPr id="6" name="Graf 5"/>
          <p:cNvGraphicFramePr/>
          <p:nvPr/>
        </p:nvGraphicFramePr>
        <p:xfrm>
          <a:off x="1184997" y="2407632"/>
          <a:ext cx="2580158" cy="1862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37556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EXPORTMODE" val="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2"/>
  <p:tag name="SLIDEFAB_EXPORTMODE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FAB_RESIZEMODE" val="1"/>
  <p:tag name="SLIDEFAB_EXPORTMODE" val="4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Výchozí návrh">
  <a:themeElements>
    <a:clrScheme name="2_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Výchozí návrh">
  <a:themeElements>
    <a:clrScheme name="2_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Výchozí návrh">
  <a:themeElements>
    <a:clrScheme name="2_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lastní 6">
    <a:dk1>
      <a:srgbClr val="000000"/>
    </a:dk1>
    <a:lt1>
      <a:sysClr val="window" lastClr="FFFFFF"/>
    </a:lt1>
    <a:dk2>
      <a:srgbClr val="000000"/>
    </a:dk2>
    <a:lt2>
      <a:srgbClr val="F2F2F2"/>
    </a:lt2>
    <a:accent1>
      <a:srgbClr val="E7B13D"/>
    </a:accent1>
    <a:accent2>
      <a:srgbClr val="3D67BC"/>
    </a:accent2>
    <a:accent3>
      <a:srgbClr val="274073"/>
    </a:accent3>
    <a:accent4>
      <a:srgbClr val="84848E"/>
    </a:accent4>
    <a:accent5>
      <a:srgbClr val="D8D8D8"/>
    </a:accent5>
    <a:accent6>
      <a:srgbClr val="DDDCE0"/>
    </a:accent6>
    <a:hlink>
      <a:srgbClr val="1919FF"/>
    </a:hlink>
    <a:folHlink>
      <a:srgbClr val="00005F"/>
    </a:folHlink>
  </a:clrScheme>
  <a:fontScheme name="Paliativní péč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Vlastní 6">
    <a:dk1>
      <a:srgbClr val="000000"/>
    </a:dk1>
    <a:lt1>
      <a:sysClr val="window" lastClr="FFFFFF"/>
    </a:lt1>
    <a:dk2>
      <a:srgbClr val="000000"/>
    </a:dk2>
    <a:lt2>
      <a:srgbClr val="F2F2F2"/>
    </a:lt2>
    <a:accent1>
      <a:srgbClr val="E7B13D"/>
    </a:accent1>
    <a:accent2>
      <a:srgbClr val="3D67BC"/>
    </a:accent2>
    <a:accent3>
      <a:srgbClr val="274073"/>
    </a:accent3>
    <a:accent4>
      <a:srgbClr val="84848E"/>
    </a:accent4>
    <a:accent5>
      <a:srgbClr val="D8D8D8"/>
    </a:accent5>
    <a:accent6>
      <a:srgbClr val="DDDCE0"/>
    </a:accent6>
    <a:hlink>
      <a:srgbClr val="1919FF"/>
    </a:hlink>
    <a:folHlink>
      <a:srgbClr val="00005F"/>
    </a:folHlink>
  </a:clrScheme>
  <a:fontScheme name="Paliativní péč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Vlastní 6">
    <a:dk1>
      <a:srgbClr val="000000"/>
    </a:dk1>
    <a:lt1>
      <a:sysClr val="window" lastClr="FFFFFF"/>
    </a:lt1>
    <a:dk2>
      <a:srgbClr val="000000"/>
    </a:dk2>
    <a:lt2>
      <a:srgbClr val="F2F2F2"/>
    </a:lt2>
    <a:accent1>
      <a:srgbClr val="E7B13D"/>
    </a:accent1>
    <a:accent2>
      <a:srgbClr val="3D67BC"/>
    </a:accent2>
    <a:accent3>
      <a:srgbClr val="274073"/>
    </a:accent3>
    <a:accent4>
      <a:srgbClr val="84848E"/>
    </a:accent4>
    <a:accent5>
      <a:srgbClr val="D8D8D8"/>
    </a:accent5>
    <a:accent6>
      <a:srgbClr val="DDDCE0"/>
    </a:accent6>
    <a:hlink>
      <a:srgbClr val="1919FF"/>
    </a:hlink>
    <a:folHlink>
      <a:srgbClr val="00005F"/>
    </a:folHlink>
  </a:clrScheme>
  <a:fontScheme name="Paliativní péče">
    <a:majorFont>
      <a:latin typeface="Calibri"/>
      <a:ea typeface=""/>
      <a:cs typeface=""/>
    </a:majorFont>
    <a:minorFont>
      <a:latin typeface="Calibri"/>
      <a:ea typeface=""/>
      <a:cs typeface="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44332</TotalTime>
  <Words>5891</Words>
  <Application>Microsoft Macintosh PowerPoint</Application>
  <PresentationFormat>Předvádění na obrazovce (16:9)</PresentationFormat>
  <Paragraphs>1849</Paragraphs>
  <Slides>37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4</vt:i4>
      </vt:variant>
      <vt:variant>
        <vt:lpstr>Nadpisy snímků</vt:lpstr>
      </vt:variant>
      <vt:variant>
        <vt:i4>37</vt:i4>
      </vt:variant>
    </vt:vector>
  </HeadingPairs>
  <TitlesOfParts>
    <vt:vector size="48" baseType="lpstr">
      <vt:lpstr>Arial</vt:lpstr>
      <vt:lpstr>Arial CE</vt:lpstr>
      <vt:lpstr>Calibri</vt:lpstr>
      <vt:lpstr>Symbol</vt:lpstr>
      <vt:lpstr>Tahoma</vt:lpstr>
      <vt:lpstr>Times New Roman</vt:lpstr>
      <vt:lpstr>Wingdings</vt:lpstr>
      <vt:lpstr>Výchozí návrh</vt:lpstr>
      <vt:lpstr>2_Výchozí návrh</vt:lpstr>
      <vt:lpstr>3_Výchozí návrh</vt:lpstr>
      <vt:lpstr>4_Výchozí návrh</vt:lpstr>
      <vt:lpstr>Prezentace aplikace PowerPoint</vt:lpstr>
      <vt:lpstr>Počet ICD center in ČR (n=21)</vt:lpstr>
      <vt:lpstr>Nárůst počtu záznamů v čase</vt:lpstr>
      <vt:lpstr>Počty záznamů dle center v roce 2019 a 2020</vt:lpstr>
      <vt:lpstr>Struktura výkonů v čase</vt:lpstr>
      <vt:lpstr>Počty záznamů dle center v roce 2019</vt:lpstr>
      <vt:lpstr>Počty záznamů dle center v roce 2020</vt:lpstr>
      <vt:lpstr>Prezentace aplikace PowerPoint</vt:lpstr>
      <vt:lpstr>Prezentace aplikace PowerPoint</vt:lpstr>
      <vt:lpstr>Indikace v roce 2019 a 2020</vt:lpstr>
      <vt:lpstr>Typ přístroje 2019</vt:lpstr>
      <vt:lpstr>Typ přístroje 2020</vt:lpstr>
      <vt:lpstr>Věk a pohlaví 2019</vt:lpstr>
      <vt:lpstr>Věk a pohlaví 2020</vt:lpstr>
      <vt:lpstr>Etiologie dle EHRA 2019</vt:lpstr>
      <vt:lpstr>Etiologie dle EHRA 2020</vt:lpstr>
      <vt:lpstr>Přidružená onemocnění a funkce levé komory dle typu implantace 2019</vt:lpstr>
      <vt:lpstr>Přidružená onemocnění a funkce levé komory dle typu implantace 2020</vt:lpstr>
      <vt:lpstr>Prezentace aplikace PowerPoint</vt:lpstr>
      <vt:lpstr>Prezentace aplikace PowerPoint</vt:lpstr>
      <vt:lpstr>Délka výkonu v jednotlivých centrech</vt:lpstr>
      <vt:lpstr>Délka výkonu v jednotlivých centrech</vt:lpstr>
      <vt:lpstr>Délka výkonu v jednotlivých centrech</vt:lpstr>
      <vt:lpstr>Délka výkonu v jednotlivých centrech</vt:lpstr>
      <vt:lpstr>Délka výkonu v jednotlivých centrech</vt:lpstr>
      <vt:lpstr>Délka výkonu v jednotlivých centrech</vt:lpstr>
      <vt:lpstr>Délka skiaskopie 2019</vt:lpstr>
      <vt:lpstr>Délka skiaskopie 2020</vt:lpstr>
      <vt:lpstr>Dávka skiaskopie 2019</vt:lpstr>
      <vt:lpstr>Dávka skiaskopie 2020</vt:lpstr>
      <vt:lpstr>Prezentace aplikace PowerPoint</vt:lpstr>
      <vt:lpstr>Prezentace aplikace PowerPoint</vt:lpstr>
      <vt:lpstr>Počty implantovaných ICD: primo-/reimplantace</vt:lpstr>
      <vt:lpstr>5leté a 10leté přežití pacientů po primoimplantaci ICD</vt:lpstr>
      <vt:lpstr>Přežití pacientů po primoimplantaci ICD dle věku</vt:lpstr>
      <vt:lpstr>Příčina úmrtí u pacientů s implantovaným ICD</vt:lpstr>
      <vt:lpstr>Závěry</vt:lpstr>
    </vt:vector>
  </TitlesOfParts>
  <Company>IBA-RECETOX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Národní registr implantabilních kardioverterů - defibrilátorů</dc:title>
  <dc:creator>Jiri Jarkovsky</dc:creator>
  <cp:lastModifiedBy>Microsoft Office User</cp:lastModifiedBy>
  <cp:revision>2738</cp:revision>
  <cp:lastPrinted>2018-02-26T10:07:27Z</cp:lastPrinted>
  <dcterms:created xsi:type="dcterms:W3CDTF">2008-12-23T21:59:19Z</dcterms:created>
  <dcterms:modified xsi:type="dcterms:W3CDTF">2021-11-07T07:21:23Z</dcterms:modified>
</cp:coreProperties>
</file>