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30" r:id="rId3"/>
    <p:sldId id="396" r:id="rId4"/>
    <p:sldId id="397" r:id="rId5"/>
    <p:sldId id="398" r:id="rId6"/>
    <p:sldId id="400" r:id="rId7"/>
    <p:sldId id="399" r:id="rId8"/>
    <p:sldId id="401" r:id="rId9"/>
    <p:sldId id="402" r:id="rId10"/>
    <p:sldId id="403" r:id="rId11"/>
    <p:sldId id="405" r:id="rId12"/>
    <p:sldId id="406" r:id="rId13"/>
    <p:sldId id="412" r:id="rId14"/>
    <p:sldId id="413" r:id="rId15"/>
    <p:sldId id="404" r:id="rId16"/>
    <p:sldId id="414" r:id="rId17"/>
    <p:sldId id="409" r:id="rId18"/>
    <p:sldId id="410" r:id="rId19"/>
    <p:sldId id="411" r:id="rId20"/>
    <p:sldId id="407" r:id="rId21"/>
    <p:sldId id="417" r:id="rId22"/>
    <p:sldId id="392" r:id="rId23"/>
    <p:sldId id="389" r:id="rId24"/>
    <p:sldId id="415" r:id="rId25"/>
    <p:sldId id="416" r:id="rId26"/>
    <p:sldId id="303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>
      <p:cViewPr varScale="1">
        <p:scale>
          <a:sx n="86" d="100"/>
          <a:sy n="86" d="100"/>
        </p:scale>
        <p:origin x="1243" y="5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56478-F501-435B-B51C-7DC64A428181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D245F-0D6B-4F85-8E4A-0E8FB9990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4344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56478-F501-435B-B51C-7DC64A428181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D245F-0D6B-4F85-8E4A-0E8FB9990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808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56478-F501-435B-B51C-7DC64A428181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D245F-0D6B-4F85-8E4A-0E8FB9990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290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56478-F501-435B-B51C-7DC64A428181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D245F-0D6B-4F85-8E4A-0E8FB9990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7792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56478-F501-435B-B51C-7DC64A428181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D245F-0D6B-4F85-8E4A-0E8FB9990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8843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56478-F501-435B-B51C-7DC64A428181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D245F-0D6B-4F85-8E4A-0E8FB9990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569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56478-F501-435B-B51C-7DC64A428181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D245F-0D6B-4F85-8E4A-0E8FB9990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95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56478-F501-435B-B51C-7DC64A428181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D245F-0D6B-4F85-8E4A-0E8FB9990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8859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56478-F501-435B-B51C-7DC64A428181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D245F-0D6B-4F85-8E4A-0E8FB9990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3521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56478-F501-435B-B51C-7DC64A428181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D245F-0D6B-4F85-8E4A-0E8FB9990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75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56478-F501-435B-B51C-7DC64A428181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D245F-0D6B-4F85-8E4A-0E8FB9990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9630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46856" y="4137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  <a:endParaRPr lang="en-GB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GB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56478-F501-435B-B51C-7DC64A428181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D245F-0D6B-4F85-8E4A-0E8FB99905D2}" type="slidenum">
              <a:rPr lang="en-GB" smtClean="0"/>
              <a:t>‹#›</a:t>
            </a:fld>
            <a:endParaRPr lang="en-GB"/>
          </a:p>
        </p:txBody>
      </p:sp>
      <p:pic>
        <p:nvPicPr>
          <p:cNvPr id="1026" name="Picture 2" descr="Image result for nemocnice na homolce logo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mage result for fakultní nemocnice hradec králové logo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8720"/>
            <a:ext cx="936000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512" y="2312"/>
            <a:ext cx="1512976" cy="759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44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rgbClr val="C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microsoft.com/office/2007/relationships/media" Target="../media/media5.mp4"/><Relationship Id="rId7" Type="http://schemas.openxmlformats.org/officeDocument/2006/relationships/image" Target="../media/image10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5.mp4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7.mp4"/><Relationship Id="rId7" Type="http://schemas.openxmlformats.org/officeDocument/2006/relationships/image" Target="../media/image13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7.mp4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9795" y="2924944"/>
            <a:ext cx="7772400" cy="1470025"/>
          </a:xfrm>
        </p:spPr>
        <p:txBody>
          <a:bodyPr>
            <a:noAutofit/>
          </a:bodyPr>
          <a:lstStyle/>
          <a:p>
            <a:r>
              <a:rPr lang="en-GB" dirty="0"/>
              <a:t>K</a:t>
            </a:r>
            <a:r>
              <a:rPr lang="cs-CZ" dirty="0"/>
              <a:t>azuistika</a:t>
            </a:r>
            <a:endParaRPr lang="en-GB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43608" y="5517232"/>
            <a:ext cx="7200800" cy="1752600"/>
          </a:xfrm>
        </p:spPr>
        <p:txBody>
          <a:bodyPr/>
          <a:lstStyle/>
          <a:p>
            <a:r>
              <a:rPr lang="cs-CZ" dirty="0"/>
              <a:t>Radka Kočková</a:t>
            </a:r>
          </a:p>
          <a:p>
            <a:r>
              <a:rPr lang="cs-CZ" sz="2400" dirty="0"/>
              <a:t>Teo Adla, Štěpán Černý, Jan Povolný</a:t>
            </a:r>
            <a:r>
              <a:rPr lang="en-GB" sz="2400" dirty="0"/>
              <a:t>, Jan Petr</a:t>
            </a:r>
            <a:r>
              <a:rPr lang="cs-CZ" sz="2400" dirty="0"/>
              <a:t>ů</a:t>
            </a:r>
            <a:endParaRPr lang="en-GB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6F25A1-5098-44AD-8DC6-C6B485C5BE51}"/>
              </a:ext>
            </a:extLst>
          </p:cNvPr>
          <p:cNvSpPr txBox="1"/>
          <p:nvPr/>
        </p:nvSpPr>
        <p:spPr>
          <a:xfrm>
            <a:off x="685800" y="1767359"/>
            <a:ext cx="77763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23. sympozium o chlopenních vadách 2022</a:t>
            </a:r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326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6D4BE-45E2-4F8D-A148-8CAD82F7D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Muž 28 let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104DA-B3C3-4C29-B223-729D1BC8A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268762"/>
            <a:ext cx="8928992" cy="576062"/>
          </a:xfrm>
        </p:spPr>
        <p:txBody>
          <a:bodyPr>
            <a:normAutofit fontScale="70000" lnSpcReduction="20000"/>
          </a:bodyPr>
          <a:lstStyle/>
          <a:p>
            <a:r>
              <a:rPr lang="cs-CZ" sz="2400" dirty="0"/>
              <a:t>Výška 179 cm, Váha 72 kg, BSA 1.89 cm2, BMI 22.5</a:t>
            </a:r>
          </a:p>
          <a:p>
            <a:r>
              <a:rPr lang="cs-CZ" sz="2400" dirty="0"/>
              <a:t>Sinus 66/min, TK 121/72 mmHg</a:t>
            </a:r>
          </a:p>
          <a:p>
            <a:endParaRPr lang="cs-CZ" sz="2400" dirty="0"/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4C1887-14CA-4A92-9D06-5EDAC776BD33}"/>
              </a:ext>
            </a:extLst>
          </p:cNvPr>
          <p:cNvSpPr txBox="1"/>
          <p:nvPr/>
        </p:nvSpPr>
        <p:spPr>
          <a:xfrm>
            <a:off x="1979711" y="1700808"/>
            <a:ext cx="870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EECA69-5FAF-47B3-B814-2AE1FF0E2E07}"/>
              </a:ext>
            </a:extLst>
          </p:cNvPr>
          <p:cNvSpPr txBox="1"/>
          <p:nvPr/>
        </p:nvSpPr>
        <p:spPr>
          <a:xfrm>
            <a:off x="6365195" y="1670347"/>
            <a:ext cx="870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8AC1497-E53A-4B40-8DDA-6805DB74F0C4}"/>
              </a:ext>
            </a:extLst>
          </p:cNvPr>
          <p:cNvSpPr txBox="1">
            <a:spLocks/>
          </p:cNvSpPr>
          <p:nvPr/>
        </p:nvSpPr>
        <p:spPr>
          <a:xfrm>
            <a:off x="35496" y="4488142"/>
            <a:ext cx="8928992" cy="208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000" dirty="0">
                <a:solidFill>
                  <a:srgbClr val="C00000"/>
                </a:solidFill>
              </a:rPr>
              <a:t>ECHO LK: </a:t>
            </a:r>
            <a:r>
              <a:rPr lang="cs-CZ" sz="800" i="1" dirty="0"/>
              <a:t> </a:t>
            </a:r>
            <a:r>
              <a:rPr lang="cs-CZ" sz="2000" dirty="0"/>
              <a:t>Lehce dilatovaná </a:t>
            </a:r>
          </a:p>
          <a:p>
            <a:pPr marL="0" indent="0">
              <a:buNone/>
            </a:pPr>
            <a:r>
              <a:rPr lang="cs-CZ" sz="800" i="1" dirty="0"/>
              <a:t>                                              </a:t>
            </a:r>
            <a:r>
              <a:rPr lang="cs-CZ" sz="2000" dirty="0"/>
              <a:t>EDD 62  ESD 41 (22)  IVS 9  ZS 8 </a:t>
            </a:r>
          </a:p>
          <a:p>
            <a:pPr marL="0" indent="0">
              <a:buNone/>
            </a:pPr>
            <a:r>
              <a:rPr lang="cs-CZ" sz="2000" dirty="0"/>
              <a:t>                   EDV 175 (83) </a:t>
            </a:r>
          </a:p>
          <a:p>
            <a:pPr marL="0" indent="0">
              <a:buNone/>
            </a:pPr>
            <a:r>
              <a:rPr lang="cs-CZ" sz="2000" dirty="0"/>
              <a:t>                   EF biplanárně 58%, GLS 20% </a:t>
            </a:r>
            <a:endParaRPr lang="en-GB" dirty="0"/>
          </a:p>
        </p:txBody>
      </p:sp>
      <p:pic>
        <p:nvPicPr>
          <p:cNvPr id="9" name="Brousek A4C">
            <a:hlinkClick r:id="" action="ppaction://media"/>
            <a:extLst>
              <a:ext uri="{FF2B5EF4-FFF2-40B4-BE49-F238E27FC236}">
                <a16:creationId xmlns:a16="http://schemas.microsoft.com/office/drawing/2014/main" id="{373CFEC5-2250-43FF-A0FB-744879A4224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7399" y="1844824"/>
            <a:ext cx="3586569" cy="2499302"/>
          </a:xfrm>
          <a:prstGeom prst="rect">
            <a:avLst/>
          </a:prstGeom>
        </p:spPr>
      </p:pic>
      <p:pic>
        <p:nvPicPr>
          <p:cNvPr id="10" name="Brousek SAX">
            <a:hlinkClick r:id="" action="ppaction://media"/>
            <a:extLst>
              <a:ext uri="{FF2B5EF4-FFF2-40B4-BE49-F238E27FC236}">
                <a16:creationId xmlns:a16="http://schemas.microsoft.com/office/drawing/2014/main" id="{F3EA2D90-7ED5-4C80-986F-56775CCAF12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28433" y="1844824"/>
            <a:ext cx="3586569" cy="24993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9F6F657-DED6-49FE-B46D-7C1F3C18371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2339" y="4654795"/>
            <a:ext cx="3161661" cy="220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93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6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9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6D4BE-45E2-4F8D-A148-8CAD82F7D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Muž 28 let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104DA-B3C3-4C29-B223-729D1BC8A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268762"/>
            <a:ext cx="7848872" cy="360037"/>
          </a:xfrm>
        </p:spPr>
        <p:txBody>
          <a:bodyPr>
            <a:normAutofit fontScale="85000" lnSpcReduction="20000"/>
          </a:bodyPr>
          <a:lstStyle/>
          <a:p>
            <a:r>
              <a:rPr lang="cs-CZ" sz="2400" dirty="0"/>
              <a:t>Výška 179 cm, Váha 72 kg, BSA 1.89 cm2, BMI 22.5</a:t>
            </a:r>
          </a:p>
          <a:p>
            <a:endParaRPr lang="cs-CZ" sz="2400" dirty="0"/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4C1887-14CA-4A92-9D06-5EDAC776BD33}"/>
              </a:ext>
            </a:extLst>
          </p:cNvPr>
          <p:cNvSpPr txBox="1"/>
          <p:nvPr/>
        </p:nvSpPr>
        <p:spPr>
          <a:xfrm>
            <a:off x="1979711" y="1700808"/>
            <a:ext cx="870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EECA69-5FAF-47B3-B814-2AE1FF0E2E07}"/>
              </a:ext>
            </a:extLst>
          </p:cNvPr>
          <p:cNvSpPr txBox="1"/>
          <p:nvPr/>
        </p:nvSpPr>
        <p:spPr>
          <a:xfrm>
            <a:off x="6365195" y="1670347"/>
            <a:ext cx="870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8AC1497-E53A-4B40-8DDA-6805DB74F0C4}"/>
              </a:ext>
            </a:extLst>
          </p:cNvPr>
          <p:cNvSpPr txBox="1">
            <a:spLocks/>
          </p:cNvSpPr>
          <p:nvPr/>
        </p:nvSpPr>
        <p:spPr>
          <a:xfrm>
            <a:off x="35496" y="4488142"/>
            <a:ext cx="9108504" cy="2325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000" dirty="0">
                <a:solidFill>
                  <a:srgbClr val="C00000"/>
                </a:solidFill>
              </a:rPr>
              <a:t>MRI: </a:t>
            </a:r>
            <a:r>
              <a:rPr lang="cs-CZ" sz="800" i="1" dirty="0"/>
              <a:t> </a:t>
            </a:r>
            <a:r>
              <a:rPr lang="cs-CZ" sz="2000" dirty="0"/>
              <a:t>Levá komora: lehce dilatovaná </a:t>
            </a:r>
          </a:p>
          <a:p>
            <a:pPr marL="0" indent="0">
              <a:buNone/>
            </a:pPr>
            <a:r>
              <a:rPr lang="cs-CZ" sz="800" i="1" dirty="0"/>
              <a:t>                                                                                   </a:t>
            </a:r>
            <a:r>
              <a:rPr lang="cs-CZ" sz="2000" dirty="0"/>
              <a:t>EDV 201 ml </a:t>
            </a:r>
            <a:r>
              <a:rPr lang="cs-CZ" sz="1200" i="1" dirty="0"/>
              <a:t>(175 ml ECHO), </a:t>
            </a:r>
            <a:r>
              <a:rPr lang="cs-CZ" sz="2000" dirty="0"/>
              <a:t>ESV 80 ml, EF 60% </a:t>
            </a:r>
            <a:r>
              <a:rPr lang="cs-CZ" sz="1200" i="1" dirty="0"/>
              <a:t>(56%ECHO) </a:t>
            </a:r>
          </a:p>
          <a:p>
            <a:pPr marL="0" indent="0">
              <a:buNone/>
            </a:pPr>
            <a:r>
              <a:rPr lang="cs-CZ" sz="2000" dirty="0"/>
              <a:t>         Pravá komora: s normálním nálezem</a:t>
            </a:r>
          </a:p>
          <a:p>
            <a:pPr marL="0" indent="0">
              <a:buNone/>
            </a:pPr>
            <a:r>
              <a:rPr lang="cs-CZ" sz="2000" dirty="0"/>
              <a:t>         Mitrální chlopeň: prolaps zadního cípu, mitrální anulární disjunkce,</a:t>
            </a:r>
          </a:p>
          <a:p>
            <a:pPr marL="0" indent="0">
              <a:buNone/>
            </a:pPr>
            <a:r>
              <a:rPr lang="cs-CZ" sz="2000" dirty="0"/>
              <a:t>                                        </a:t>
            </a:r>
            <a:r>
              <a:rPr lang="cs-CZ" sz="2000" dirty="0">
                <a:solidFill>
                  <a:srgbClr val="C00000"/>
                </a:solidFill>
              </a:rPr>
              <a:t>regurgitační frakce 34%</a:t>
            </a:r>
          </a:p>
          <a:p>
            <a:pPr marL="0" indent="0">
              <a:buNone/>
            </a:pPr>
            <a:r>
              <a:rPr lang="cs-CZ" sz="2000" dirty="0"/>
              <a:t>         Aorta v sinusech 34x33 mm, asc.aorta 25 mm </a:t>
            </a:r>
            <a:endParaRPr lang="en-GB" dirty="0"/>
          </a:p>
        </p:txBody>
      </p:sp>
      <p:pic>
        <p:nvPicPr>
          <p:cNvPr id="4" name="Brousek MRI A2C">
            <a:hlinkClick r:id="" action="ppaction://media"/>
            <a:extLst>
              <a:ext uri="{FF2B5EF4-FFF2-40B4-BE49-F238E27FC236}">
                <a16:creationId xmlns:a16="http://schemas.microsoft.com/office/drawing/2014/main" id="{56079699-DCA7-4D86-A53A-141E3E45DB4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52228" y="1955270"/>
            <a:ext cx="2443708" cy="2280794"/>
          </a:xfrm>
          <a:prstGeom prst="rect">
            <a:avLst/>
          </a:prstGeom>
        </p:spPr>
      </p:pic>
      <p:pic>
        <p:nvPicPr>
          <p:cNvPr id="5" name="Brousek MRI A3C">
            <a:hlinkClick r:id="" action="ppaction://media"/>
            <a:extLst>
              <a:ext uri="{FF2B5EF4-FFF2-40B4-BE49-F238E27FC236}">
                <a16:creationId xmlns:a16="http://schemas.microsoft.com/office/drawing/2014/main" id="{31FDD5AE-D91B-489C-B95B-EBBE4D8C893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62462" y="1955270"/>
            <a:ext cx="2169778" cy="227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14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99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6D4BE-45E2-4F8D-A148-8CAD82F7D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Muž 28 let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104DA-B3C3-4C29-B223-729D1BC8A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268762"/>
            <a:ext cx="7848872" cy="360037"/>
          </a:xfrm>
        </p:spPr>
        <p:txBody>
          <a:bodyPr>
            <a:normAutofit fontScale="85000" lnSpcReduction="20000"/>
          </a:bodyPr>
          <a:lstStyle/>
          <a:p>
            <a:r>
              <a:rPr lang="cs-CZ" sz="2400" dirty="0"/>
              <a:t>Výška 179 cm, Váha 72 kg, BSA 1.89 cm2, BMI 22.5</a:t>
            </a:r>
          </a:p>
          <a:p>
            <a:endParaRPr lang="cs-CZ" sz="2400" dirty="0"/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4C1887-14CA-4A92-9D06-5EDAC776BD33}"/>
              </a:ext>
            </a:extLst>
          </p:cNvPr>
          <p:cNvSpPr txBox="1"/>
          <p:nvPr/>
        </p:nvSpPr>
        <p:spPr>
          <a:xfrm>
            <a:off x="1979711" y="1700808"/>
            <a:ext cx="870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EECA69-5FAF-47B3-B814-2AE1FF0E2E07}"/>
              </a:ext>
            </a:extLst>
          </p:cNvPr>
          <p:cNvSpPr txBox="1"/>
          <p:nvPr/>
        </p:nvSpPr>
        <p:spPr>
          <a:xfrm>
            <a:off x="6365195" y="1670347"/>
            <a:ext cx="870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8AC1497-E53A-4B40-8DDA-6805DB74F0C4}"/>
              </a:ext>
            </a:extLst>
          </p:cNvPr>
          <p:cNvSpPr txBox="1">
            <a:spLocks/>
          </p:cNvSpPr>
          <p:nvPr/>
        </p:nvSpPr>
        <p:spPr>
          <a:xfrm>
            <a:off x="35496" y="6093296"/>
            <a:ext cx="9108504" cy="813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000" dirty="0">
                <a:solidFill>
                  <a:srgbClr val="C00000"/>
                </a:solidFill>
              </a:rPr>
              <a:t>MRI LGE: </a:t>
            </a:r>
            <a:r>
              <a:rPr lang="cs-CZ" sz="2000" dirty="0"/>
              <a:t>midwall opacifikace myokardu LK </a:t>
            </a:r>
          </a:p>
          <a:p>
            <a:pPr marL="0" indent="0">
              <a:buNone/>
            </a:pPr>
            <a:r>
              <a:rPr lang="cs-CZ" sz="2000" dirty="0"/>
              <a:t>                 - spodní stěny a inferolaterálně v bazálním segmentu !!!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A369730-7EF0-4EB9-B845-92EAB5041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00808"/>
            <a:ext cx="7524328" cy="21300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ABEFED3-7747-4910-B72B-82A180D56F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349" y="3080329"/>
            <a:ext cx="3303835" cy="3013448"/>
          </a:xfrm>
          <a:prstGeom prst="rect">
            <a:avLst/>
          </a:prstGeom>
        </p:spPr>
      </p:pic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091B889C-F9E4-4431-8D96-16D2CA47C562}"/>
              </a:ext>
            </a:extLst>
          </p:cNvPr>
          <p:cNvSpPr/>
          <p:nvPr/>
        </p:nvSpPr>
        <p:spPr>
          <a:xfrm rot="18833614">
            <a:off x="2267744" y="3471200"/>
            <a:ext cx="144016" cy="144016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931B41B2-F2E3-433E-A7A0-812667A7E719}"/>
              </a:ext>
            </a:extLst>
          </p:cNvPr>
          <p:cNvSpPr/>
          <p:nvPr/>
        </p:nvSpPr>
        <p:spPr>
          <a:xfrm>
            <a:off x="4795929" y="5661248"/>
            <a:ext cx="144016" cy="144016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F270759C-3C0A-461E-80A3-442366B73563}"/>
              </a:ext>
            </a:extLst>
          </p:cNvPr>
          <p:cNvSpPr/>
          <p:nvPr/>
        </p:nvSpPr>
        <p:spPr>
          <a:xfrm rot="1432691">
            <a:off x="4404998" y="5559432"/>
            <a:ext cx="144016" cy="144016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0F960162-9C4C-47C2-9ABE-2D60664BED38}"/>
              </a:ext>
            </a:extLst>
          </p:cNvPr>
          <p:cNvSpPr/>
          <p:nvPr/>
        </p:nvSpPr>
        <p:spPr>
          <a:xfrm rot="1128220">
            <a:off x="6568857" y="3409633"/>
            <a:ext cx="144016" cy="144016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080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01A3E-61CF-471A-BD0A-BE69C420B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5188E-78B0-4B57-852F-8DDA8315B0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u="sng" dirty="0">
                <a:solidFill>
                  <a:srgbClr val="C00000"/>
                </a:solidFill>
              </a:rPr>
              <a:t>Jaká je nevhodnější léčba mitrální regurgitace?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A) Plastika mitrální chlopně</a:t>
            </a:r>
          </a:p>
          <a:p>
            <a:pPr marL="0" indent="0">
              <a:buNone/>
            </a:pPr>
            <a:r>
              <a:rPr lang="cs-CZ" dirty="0"/>
              <a:t>B) Konzervativní terapie, prevence IE</a:t>
            </a:r>
          </a:p>
          <a:p>
            <a:pPr marL="0" indent="0">
              <a:buNone/>
            </a:pPr>
            <a:r>
              <a:rPr lang="cs-CZ" dirty="0"/>
              <a:t>C) Zátěžové ECHO rozhodne</a:t>
            </a:r>
          </a:p>
          <a:p>
            <a:pPr marL="0" indent="0">
              <a:buNone/>
            </a:pPr>
            <a:r>
              <a:rPr lang="cs-CZ" dirty="0"/>
              <a:t>D) Plastika mitrální a trikuspidální chlopně,</a:t>
            </a:r>
          </a:p>
          <a:p>
            <a:pPr marL="0" indent="0">
              <a:buNone/>
            </a:pPr>
            <a:r>
              <a:rPr lang="cs-CZ" dirty="0"/>
              <a:t>     MAZE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7611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01A3E-61CF-471A-BD0A-BE69C420B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5188E-78B0-4B57-852F-8DDA8315B0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u="sng" dirty="0">
                <a:solidFill>
                  <a:srgbClr val="C00000"/>
                </a:solidFill>
              </a:rPr>
              <a:t>Jaká je nevhodnější léčba mitrální regurgitace?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rgbClr val="FFC000"/>
                </a:solidFill>
              </a:rPr>
              <a:t>A) Plastika mitrální chlopně</a:t>
            </a:r>
          </a:p>
          <a:p>
            <a:pPr marL="0" indent="0">
              <a:buNone/>
            </a:pPr>
            <a:r>
              <a:rPr lang="cs-CZ" dirty="0"/>
              <a:t>B) Konzervativní terapie, prevence IE</a:t>
            </a:r>
          </a:p>
          <a:p>
            <a:pPr marL="0" indent="0">
              <a:buNone/>
            </a:pPr>
            <a:r>
              <a:rPr lang="cs-CZ" dirty="0"/>
              <a:t>C) Zátěžové ECHO rozhodne</a:t>
            </a:r>
          </a:p>
          <a:p>
            <a:pPr marL="0" indent="0">
              <a:buNone/>
            </a:pPr>
            <a:r>
              <a:rPr lang="cs-CZ" dirty="0"/>
              <a:t>D) Plastika mitrální a trikuspidální chlopně,</a:t>
            </a:r>
          </a:p>
          <a:p>
            <a:pPr marL="0" indent="0">
              <a:buNone/>
            </a:pPr>
            <a:r>
              <a:rPr lang="cs-CZ" dirty="0"/>
              <a:t>     MAZE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425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C4F06-4A8C-4C22-BE7D-EC2F5FA70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/>
              <a:t>Guidelines 2021</a:t>
            </a:r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59626EA-C680-47C8-B916-F6910263CFD2}"/>
              </a:ext>
            </a:extLst>
          </p:cNvPr>
          <p:cNvSpPr txBox="1">
            <a:spLocks/>
          </p:cNvSpPr>
          <p:nvPr/>
        </p:nvSpPr>
        <p:spPr>
          <a:xfrm>
            <a:off x="4932040" y="1556792"/>
            <a:ext cx="4104456" cy="20882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000" dirty="0">
                <a:solidFill>
                  <a:srgbClr val="C00000"/>
                </a:solidFill>
              </a:rPr>
              <a:t>ECHO LK: </a:t>
            </a:r>
          </a:p>
          <a:p>
            <a:pPr marL="0" indent="0">
              <a:buNone/>
            </a:pPr>
            <a:r>
              <a:rPr lang="cs-CZ" sz="2000" dirty="0"/>
              <a:t>EDD 62  ESD 41 (22)</a:t>
            </a:r>
          </a:p>
          <a:p>
            <a:pPr marL="0" indent="0">
              <a:buNone/>
            </a:pPr>
            <a:r>
              <a:rPr lang="cs-CZ" sz="2000" dirty="0"/>
              <a:t>EF 58%, GLS 20% </a:t>
            </a:r>
          </a:p>
          <a:p>
            <a:pPr marL="0" indent="0">
              <a:buNone/>
            </a:pPr>
            <a:r>
              <a:rPr lang="cs-CZ" sz="2000" dirty="0"/>
              <a:t>Trik.anulus nedilatován, TR 1/4</a:t>
            </a:r>
          </a:p>
          <a:p>
            <a:pPr marL="0" indent="0">
              <a:buNone/>
            </a:pPr>
            <a:r>
              <a:rPr lang="cs-CZ" sz="2000" dirty="0"/>
              <a:t>PASP 21-26 mmHg</a:t>
            </a:r>
          </a:p>
          <a:p>
            <a:pPr marL="0" indent="0">
              <a:buNone/>
            </a:pPr>
            <a:r>
              <a:rPr lang="cs-CZ" sz="2000" dirty="0"/>
              <a:t>LAVI 44 ml/m2</a:t>
            </a:r>
            <a:endParaRPr lang="en-GB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33DF37-5849-422B-A8EF-94A6D3806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1340768"/>
            <a:ext cx="4688656" cy="38164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7D665A-FB82-4AD9-9928-ECB77775D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62" y="5199185"/>
            <a:ext cx="4664853" cy="139816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2A1B047-E79B-48BF-BF94-3901F704F13D}"/>
              </a:ext>
            </a:extLst>
          </p:cNvPr>
          <p:cNvSpPr/>
          <p:nvPr/>
        </p:nvSpPr>
        <p:spPr>
          <a:xfrm>
            <a:off x="1835696" y="2564904"/>
            <a:ext cx="936104" cy="21602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040383-7B1F-4EA8-BED9-68C96B91C7FC}"/>
              </a:ext>
            </a:extLst>
          </p:cNvPr>
          <p:cNvSpPr/>
          <p:nvPr/>
        </p:nvSpPr>
        <p:spPr>
          <a:xfrm>
            <a:off x="1979712" y="3501008"/>
            <a:ext cx="1080120" cy="21602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E0D9654-51A8-471A-A934-92C8853CBC18}"/>
              </a:ext>
            </a:extLst>
          </p:cNvPr>
          <p:cNvSpPr/>
          <p:nvPr/>
        </p:nvSpPr>
        <p:spPr>
          <a:xfrm>
            <a:off x="539552" y="3717032"/>
            <a:ext cx="936104" cy="21602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ction Button: Help 15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D63831EB-612B-4669-A5A6-24CDA3891DDF}"/>
              </a:ext>
            </a:extLst>
          </p:cNvPr>
          <p:cNvSpPr/>
          <p:nvPr/>
        </p:nvSpPr>
        <p:spPr>
          <a:xfrm>
            <a:off x="2843808" y="2564904"/>
            <a:ext cx="288032" cy="288032"/>
          </a:xfrm>
          <a:prstGeom prst="actionButtonHelp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07109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C4F06-4A8C-4C22-BE7D-EC2F5FA70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/>
              <a:t>Guidelines 2021</a:t>
            </a:r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59626EA-C680-47C8-B916-F6910263CFD2}"/>
              </a:ext>
            </a:extLst>
          </p:cNvPr>
          <p:cNvSpPr txBox="1">
            <a:spLocks/>
          </p:cNvSpPr>
          <p:nvPr/>
        </p:nvSpPr>
        <p:spPr>
          <a:xfrm>
            <a:off x="4860032" y="2312876"/>
            <a:ext cx="4104456" cy="20882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000" dirty="0">
                <a:solidFill>
                  <a:srgbClr val="C00000"/>
                </a:solidFill>
              </a:rPr>
              <a:t>ECHO LK: </a:t>
            </a:r>
          </a:p>
          <a:p>
            <a:pPr marL="0" indent="0">
              <a:buNone/>
            </a:pPr>
            <a:r>
              <a:rPr lang="cs-CZ" sz="2000" dirty="0"/>
              <a:t>EDD 62  ESD 41 (22)</a:t>
            </a:r>
          </a:p>
          <a:p>
            <a:pPr marL="0" indent="0">
              <a:buNone/>
            </a:pPr>
            <a:r>
              <a:rPr lang="cs-CZ" sz="2000" dirty="0"/>
              <a:t>EF 58%, GLS 20% </a:t>
            </a:r>
          </a:p>
          <a:p>
            <a:pPr marL="0" indent="0">
              <a:buNone/>
            </a:pPr>
            <a:r>
              <a:rPr lang="cs-CZ" sz="2000" dirty="0"/>
              <a:t>Trik.anulus nedilatován, TR 1/4</a:t>
            </a:r>
          </a:p>
          <a:p>
            <a:pPr marL="0" indent="0">
              <a:buNone/>
            </a:pPr>
            <a:r>
              <a:rPr lang="cs-CZ" sz="2000" dirty="0"/>
              <a:t>PASP 21-26 mmHg</a:t>
            </a:r>
          </a:p>
          <a:p>
            <a:pPr marL="0" indent="0">
              <a:buNone/>
            </a:pPr>
            <a:r>
              <a:rPr lang="cs-CZ" sz="2000" dirty="0"/>
              <a:t>LAVI 44 ml/m2</a:t>
            </a:r>
            <a:endParaRPr lang="en-GB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33DF37-5849-422B-A8EF-94A6D3806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1340768"/>
            <a:ext cx="4688656" cy="38164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7D665A-FB82-4AD9-9928-ECB77775D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62" y="5199185"/>
            <a:ext cx="4664853" cy="139816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2A1B047-E79B-48BF-BF94-3901F704F13D}"/>
              </a:ext>
            </a:extLst>
          </p:cNvPr>
          <p:cNvSpPr/>
          <p:nvPr/>
        </p:nvSpPr>
        <p:spPr>
          <a:xfrm>
            <a:off x="1835696" y="2564904"/>
            <a:ext cx="936104" cy="21602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040383-7B1F-4EA8-BED9-68C96B91C7FC}"/>
              </a:ext>
            </a:extLst>
          </p:cNvPr>
          <p:cNvSpPr/>
          <p:nvPr/>
        </p:nvSpPr>
        <p:spPr>
          <a:xfrm>
            <a:off x="1979712" y="3501008"/>
            <a:ext cx="1080120" cy="21602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E0D9654-51A8-471A-A934-92C8853CBC18}"/>
              </a:ext>
            </a:extLst>
          </p:cNvPr>
          <p:cNvSpPr/>
          <p:nvPr/>
        </p:nvSpPr>
        <p:spPr>
          <a:xfrm>
            <a:off x="539552" y="3717032"/>
            <a:ext cx="936104" cy="21602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8D63D3-EB2E-47D2-A7EE-845CEEE4EC11}"/>
              </a:ext>
            </a:extLst>
          </p:cNvPr>
          <p:cNvSpPr/>
          <p:nvPr/>
        </p:nvSpPr>
        <p:spPr>
          <a:xfrm>
            <a:off x="5940152" y="2636912"/>
            <a:ext cx="936104" cy="29641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1B1036-C497-4DCE-8447-4835AF8FA111}"/>
              </a:ext>
            </a:extLst>
          </p:cNvPr>
          <p:cNvSpPr/>
          <p:nvPr/>
        </p:nvSpPr>
        <p:spPr>
          <a:xfrm>
            <a:off x="4932040" y="2996952"/>
            <a:ext cx="936104" cy="2880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1641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BD310-5517-4C5A-A920-7839AE573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Muž 28 let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529D2-03EC-4571-B4A3-7D7CC16E0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2565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dirty="0">
                <a:solidFill>
                  <a:srgbClr val="C00000"/>
                </a:solidFill>
              </a:rPr>
              <a:t>Marfanův syndrom </a:t>
            </a:r>
            <a:r>
              <a:rPr lang="cs-CZ" sz="2400" dirty="0"/>
              <a:t>(v RA 1x Marfan+disekce-prastrýc)</a:t>
            </a:r>
          </a:p>
          <a:p>
            <a:pPr marL="0" indent="0">
              <a:buNone/>
            </a:pPr>
            <a:r>
              <a:rPr lang="cs-CZ" sz="2400" dirty="0">
                <a:solidFill>
                  <a:srgbClr val="C00000"/>
                </a:solidFill>
              </a:rPr>
              <a:t>FBN 1 a potenciálně patogenní mutace TGFBR1</a:t>
            </a:r>
          </a:p>
          <a:p>
            <a:pPr marL="0" indent="0">
              <a:buNone/>
            </a:pPr>
            <a:endParaRPr lang="cs-CZ" sz="24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sz="2400" dirty="0">
                <a:solidFill>
                  <a:srgbClr val="FFC000"/>
                </a:solidFill>
              </a:rPr>
              <a:t>Normální rozměry aorty (mm):</a:t>
            </a:r>
          </a:p>
          <a:p>
            <a:pPr marL="0" indent="0">
              <a:buNone/>
            </a:pPr>
            <a:r>
              <a:rPr lang="cs-CZ" sz="2400" dirty="0"/>
              <a:t>                      ECHO             MRI: </a:t>
            </a:r>
          </a:p>
          <a:p>
            <a:r>
              <a:rPr lang="cs-CZ" sz="2400" dirty="0"/>
              <a:t>Anulus        26  </a:t>
            </a:r>
          </a:p>
          <a:p>
            <a:r>
              <a:rPr lang="cs-CZ" sz="2400" dirty="0"/>
              <a:t>Valsalva    35 (19)          34x33 </a:t>
            </a:r>
          </a:p>
          <a:p>
            <a:r>
              <a:rPr lang="cs-CZ" sz="2400" dirty="0"/>
              <a:t>STJ              25 </a:t>
            </a:r>
          </a:p>
          <a:p>
            <a:r>
              <a:rPr lang="cs-CZ" sz="2400" dirty="0"/>
              <a:t>Asc.aorta    26                  25 </a:t>
            </a:r>
          </a:p>
          <a:p>
            <a:endParaRPr lang="cs-CZ" sz="2400" dirty="0"/>
          </a:p>
          <a:p>
            <a:r>
              <a:rPr lang="cs-CZ" sz="2400" dirty="0">
                <a:solidFill>
                  <a:srgbClr val="FFC000"/>
                </a:solidFill>
              </a:rPr>
              <a:t>Desc.hrudní a břišní aorta bez patologie</a:t>
            </a:r>
          </a:p>
          <a:p>
            <a:endParaRPr lang="cs-CZ" sz="2400" dirty="0"/>
          </a:p>
          <a:p>
            <a:pPr marL="0" indent="0">
              <a:buNone/>
            </a:pPr>
            <a:r>
              <a:rPr lang="cs-CZ" sz="2400" dirty="0">
                <a:solidFill>
                  <a:srgbClr val="C00000"/>
                </a:solidFill>
              </a:rPr>
              <a:t>Aortální chlopeň je normální morfologie a funkce</a:t>
            </a:r>
            <a:endParaRPr lang="en-GB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6712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1E431-F3AD-4A78-80CF-BF9EE7D65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80EA9-BB01-4270-881E-B4039DE57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u="sng" dirty="0">
                <a:solidFill>
                  <a:srgbClr val="C00000"/>
                </a:solidFill>
              </a:rPr>
              <a:t>Intervenovat aortu během výkonu na mitrální chlopni?</a:t>
            </a:r>
          </a:p>
          <a:p>
            <a:pPr marL="0" indent="0">
              <a:buNone/>
            </a:pPr>
            <a:endParaRPr lang="cs-CZ" dirty="0"/>
          </a:p>
          <a:p>
            <a:pPr marL="514350" indent="-514350">
              <a:buAutoNum type="alphaUcParenR"/>
            </a:pPr>
            <a:r>
              <a:rPr lang="cs-CZ" dirty="0"/>
              <a:t>Operace podle Bentalla</a:t>
            </a:r>
          </a:p>
          <a:p>
            <a:pPr marL="514350" indent="-514350">
              <a:buAutoNum type="alphaUcParenR"/>
            </a:pPr>
            <a:r>
              <a:rPr lang="cs-CZ" dirty="0"/>
              <a:t>Operace podle Davida</a:t>
            </a:r>
          </a:p>
          <a:p>
            <a:pPr marL="514350" indent="-514350">
              <a:buAutoNum type="alphaUcParenR"/>
            </a:pPr>
            <a:r>
              <a:rPr lang="cs-CZ" dirty="0"/>
              <a:t>Implantace Exstentu (PEARS)</a:t>
            </a:r>
          </a:p>
          <a:p>
            <a:pPr marL="514350" indent="-514350">
              <a:buAutoNum type="alphaUcParenR"/>
            </a:pPr>
            <a:r>
              <a:rPr lang="cs-CZ" dirty="0"/>
              <a:t>Konzervativní postup (Losartan, BB dle tolerance)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55517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1E431-F3AD-4A78-80CF-BF9EE7D65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80EA9-BB01-4270-881E-B4039DE57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38751"/>
            <a:ext cx="8229600" cy="4062458"/>
          </a:xfrm>
        </p:spPr>
        <p:txBody>
          <a:bodyPr/>
          <a:lstStyle/>
          <a:p>
            <a:pPr marL="0" indent="0">
              <a:buNone/>
            </a:pPr>
            <a:r>
              <a:rPr lang="cs-CZ" u="sng" dirty="0">
                <a:solidFill>
                  <a:srgbClr val="C00000"/>
                </a:solidFill>
              </a:rPr>
              <a:t>Intervenovat aortu během výkonu na mitrální chlopni?</a:t>
            </a:r>
          </a:p>
          <a:p>
            <a:pPr marL="0" indent="0">
              <a:buNone/>
            </a:pPr>
            <a:endParaRPr lang="cs-CZ" dirty="0"/>
          </a:p>
          <a:p>
            <a:pPr marL="514350" indent="-514350">
              <a:buAutoNum type="alphaUcParenR"/>
            </a:pPr>
            <a:r>
              <a:rPr lang="cs-CZ" dirty="0"/>
              <a:t>Operace podle Bentalla</a:t>
            </a:r>
          </a:p>
          <a:p>
            <a:pPr marL="514350" indent="-514350">
              <a:buAutoNum type="alphaUcParenR"/>
            </a:pPr>
            <a:r>
              <a:rPr lang="cs-CZ" dirty="0"/>
              <a:t>Operace podle Davida</a:t>
            </a:r>
          </a:p>
          <a:p>
            <a:pPr marL="514350" indent="-514350">
              <a:buAutoNum type="alphaUcParenR"/>
            </a:pPr>
            <a:r>
              <a:rPr lang="cs-CZ" dirty="0"/>
              <a:t>Implantace Exstentu (PEARS)</a:t>
            </a:r>
          </a:p>
          <a:p>
            <a:pPr marL="514350" indent="-514350">
              <a:buAutoNum type="alphaUcParenR"/>
            </a:pPr>
            <a:r>
              <a:rPr lang="cs-CZ" dirty="0">
                <a:solidFill>
                  <a:srgbClr val="FFC000"/>
                </a:solidFill>
              </a:rPr>
              <a:t>Konzervativní postup (Losartan, BB dle tolerance)???</a:t>
            </a:r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A3BDD6F-25E5-453A-BE26-7CF317C6B99F}"/>
              </a:ext>
            </a:extLst>
          </p:cNvPr>
          <p:cNvSpPr txBox="1">
            <a:spLocks/>
          </p:cNvSpPr>
          <p:nvPr/>
        </p:nvSpPr>
        <p:spPr>
          <a:xfrm>
            <a:off x="446219" y="5200063"/>
            <a:ext cx="6408712" cy="1008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000" dirty="0">
                <a:solidFill>
                  <a:srgbClr val="C00000"/>
                </a:solidFill>
              </a:rPr>
              <a:t>Gudelines 2021: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36BCCE-0C8B-4874-A0E5-50F6D34D23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6416" y="5947057"/>
            <a:ext cx="4305479" cy="8960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F98F0B8-4D2F-4F50-8588-A6DD68642B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6417" y="5013176"/>
            <a:ext cx="4305480" cy="864096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7CB5B729-DD25-453B-80F3-F561CEBB9C17}"/>
              </a:ext>
            </a:extLst>
          </p:cNvPr>
          <p:cNvSpPr/>
          <p:nvPr/>
        </p:nvSpPr>
        <p:spPr>
          <a:xfrm>
            <a:off x="4788024" y="5624133"/>
            <a:ext cx="576064" cy="32292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26D46C1-B775-45D7-B2D8-636B380B614F}"/>
              </a:ext>
            </a:extLst>
          </p:cNvPr>
          <p:cNvSpPr/>
          <p:nvPr/>
        </p:nvSpPr>
        <p:spPr>
          <a:xfrm>
            <a:off x="4211960" y="5914388"/>
            <a:ext cx="576064" cy="32292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688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386179" y="2110076"/>
          <a:ext cx="8316157" cy="34524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8618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343193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218461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255885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l"/>
                      <a:endParaRPr lang="cs-CZ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1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338237">
                <a:tc>
                  <a:txBody>
                    <a:bodyPr/>
                    <a:lstStyle/>
                    <a:p>
                      <a:pPr algn="l"/>
                      <a:r>
                        <a:rPr lang="cs-CZ" sz="12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Člen poradních sborů (</a:t>
                      </a:r>
                      <a:r>
                        <a:rPr lang="cs-CZ" sz="1200" dirty="0" err="1"/>
                        <a:t>advisory</a:t>
                      </a:r>
                      <a:r>
                        <a:rPr lang="cs-CZ" sz="1200" dirty="0"/>
                        <a:t> </a:t>
                      </a:r>
                      <a:r>
                        <a:rPr lang="cs-CZ" sz="1200" dirty="0" err="1"/>
                        <a:t>boards</a:t>
                      </a:r>
                      <a:r>
                        <a:rPr lang="cs-CZ" sz="12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857250"/>
            <a:ext cx="9144000" cy="119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16F7C-0F4B-45F1-AC46-A6A820AF2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856" y="6298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Mitral annular disjunction (MAD) in Marfan syndrome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22DD0-8545-4696-A1C9-5CCB725835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68052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Ze 142 pacientů MAD přítomen u 34%</a:t>
            </a:r>
          </a:p>
          <a:p>
            <a:pPr marL="0" indent="0">
              <a:buNone/>
            </a:pPr>
            <a:r>
              <a:rPr lang="cs-CZ" dirty="0"/>
              <a:t>Věk 25 (medián)</a:t>
            </a:r>
          </a:p>
          <a:p>
            <a:pPr marL="0" indent="0">
              <a:buNone/>
            </a:pPr>
            <a:r>
              <a:rPr lang="cs-CZ" dirty="0"/>
              <a:t>-------</a:t>
            </a:r>
          </a:p>
          <a:p>
            <a:pPr marL="0" indent="0">
              <a:buNone/>
            </a:pPr>
            <a:r>
              <a:rPr lang="cs-CZ" dirty="0"/>
              <a:t>MAD → častější prolaps a nutnost operace</a:t>
            </a:r>
          </a:p>
          <a:p>
            <a:pPr marL="0" indent="0">
              <a:buNone/>
            </a:pPr>
            <a:r>
              <a:rPr lang="cs-CZ" dirty="0"/>
              <a:t>MAD → větší rozměr kořene aorty</a:t>
            </a:r>
          </a:p>
          <a:p>
            <a:pPr marL="0" indent="0">
              <a:buNone/>
            </a:pPr>
            <a:r>
              <a:rPr lang="cs-CZ" dirty="0"/>
              <a:t>MAD → KES 42% vs 21% P=0.03</a:t>
            </a:r>
          </a:p>
          <a:p>
            <a:pPr marL="0" indent="0">
              <a:buNone/>
            </a:pPr>
            <a:r>
              <a:rPr lang="cs-CZ" dirty="0"/>
              <a:t>MAD → NSVT 39% vs 17% P=0.01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F2CD08-6B7A-41CB-A826-4B7A253E0D1C}"/>
              </a:ext>
            </a:extLst>
          </p:cNvPr>
          <p:cNvSpPr txBox="1"/>
          <p:nvPr/>
        </p:nvSpPr>
        <p:spPr>
          <a:xfrm>
            <a:off x="6516216" y="6610563"/>
            <a:ext cx="26965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1" dirty="0">
                <a:latin typeface="Arial" panose="020B0604020202020204" pitchFamily="34" charset="0"/>
                <a:cs typeface="Arial" panose="020B0604020202020204" pitchFamily="34" charset="0"/>
              </a:rPr>
              <a:t>Demolder A et at. </a:t>
            </a: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JAMA </a:t>
            </a:r>
            <a:r>
              <a:rPr lang="en-GB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Cardiol</a:t>
            </a: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. 2021</a:t>
            </a:r>
          </a:p>
        </p:txBody>
      </p:sp>
    </p:spTree>
    <p:extLst>
      <p:ext uri="{BB962C8B-B14F-4D97-AF65-F5344CB8AC3E}">
        <p14:creationId xmlns:p14="http://schemas.microsoft.com/office/powerpoint/2010/main" val="34196046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72D19-D9E0-4826-B223-254ED2D78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856" y="7018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Prolaps</a:t>
            </a:r>
            <a:r>
              <a:rPr lang="en-GB" dirty="0"/>
              <a:t> </a:t>
            </a:r>
            <a:r>
              <a:rPr lang="en-GB" dirty="0" err="1"/>
              <a:t>mitr</a:t>
            </a:r>
            <a:r>
              <a:rPr lang="cs-CZ" dirty="0"/>
              <a:t>ální chlopně, závažné komorové arytmie a fibróza myokardu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18C2D4-B015-431B-B02A-7B1DCBAD2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353347"/>
          </a:xfrm>
        </p:spPr>
        <p:txBody>
          <a:bodyPr>
            <a:normAutofit/>
          </a:bodyPr>
          <a:lstStyle/>
          <a:p>
            <a:r>
              <a:rPr lang="cs-CZ" sz="2400" dirty="0"/>
              <a:t>43 (650) mladých jedinců - SCD, sekce, mitrální prolaps  </a:t>
            </a:r>
          </a:p>
          <a:p>
            <a:r>
              <a:rPr lang="cs-CZ" sz="2400" dirty="0"/>
              <a:t>Fibróza LK Hx při úponu PM papilárního svalu ve 100%, inferobazálně v 88% </a:t>
            </a:r>
            <a:endParaRPr lang="en-GB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56A472-0CAC-4A73-BCC9-DF9634896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0995" y="3140968"/>
            <a:ext cx="2292361" cy="27460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9069B1-01D2-417B-AEA9-8A511400F7F6}"/>
              </a:ext>
            </a:extLst>
          </p:cNvPr>
          <p:cNvSpPr txBox="1"/>
          <p:nvPr/>
        </p:nvSpPr>
        <p:spPr>
          <a:xfrm>
            <a:off x="7023810" y="6623774"/>
            <a:ext cx="22349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Basso C </a:t>
            </a:r>
            <a:r>
              <a:rPr lang="cs-CZ" sz="1100" b="1" dirty="0">
                <a:latin typeface="Arial" panose="020B0604020202020204" pitchFamily="34" charset="0"/>
                <a:cs typeface="Arial" panose="020B0604020202020204" pitchFamily="34" charset="0"/>
              </a:rPr>
              <a:t>et al.</a:t>
            </a: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 Circulation</a:t>
            </a:r>
            <a:r>
              <a:rPr lang="cs-CZ" sz="1100" b="1" dirty="0">
                <a:latin typeface="Arial" panose="020B0604020202020204" pitchFamily="34" charset="0"/>
                <a:cs typeface="Arial" panose="020B0604020202020204" pitchFamily="34" charset="0"/>
              </a:rPr>
              <a:t> 201</a:t>
            </a: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705547-C249-427C-9F1F-AF526406D281}"/>
              </a:ext>
            </a:extLst>
          </p:cNvPr>
          <p:cNvSpPr txBox="1"/>
          <p:nvPr/>
        </p:nvSpPr>
        <p:spPr>
          <a:xfrm>
            <a:off x="6726716" y="3385654"/>
            <a:ext cx="19334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Zadní cíp mitr.chl.</a:t>
            </a: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B407AE-B285-429F-A848-41E5B62E664A}"/>
              </a:ext>
            </a:extLst>
          </p:cNvPr>
          <p:cNvSpPr txBox="1"/>
          <p:nvPr/>
        </p:nvSpPr>
        <p:spPr>
          <a:xfrm>
            <a:off x="6726716" y="4503059"/>
            <a:ext cx="19207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PM papilární sval </a:t>
            </a: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220A37-E51A-4B1A-9293-EAAFD35B93A8}"/>
              </a:ext>
            </a:extLst>
          </p:cNvPr>
          <p:cNvSpPr txBox="1"/>
          <p:nvPr/>
        </p:nvSpPr>
        <p:spPr>
          <a:xfrm>
            <a:off x="6726716" y="5394702"/>
            <a:ext cx="25071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ZOOM</a:t>
            </a: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D6D23EB-2452-440D-925C-9690F88E3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3645024"/>
            <a:ext cx="4265800" cy="200634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465B603-87AE-46FA-A602-6F90B2458FD4}"/>
              </a:ext>
            </a:extLst>
          </p:cNvPr>
          <p:cNvSpPr txBox="1"/>
          <p:nvPr/>
        </p:nvSpPr>
        <p:spPr>
          <a:xfrm>
            <a:off x="4516654" y="2872473"/>
            <a:ext cx="25071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Fibróza myokardu</a:t>
            </a: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4939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2248C-FCF8-41C6-99C2-C9D4A3CFB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548680"/>
            <a:ext cx="8712968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Fibróza myokardu u organické mitrální reg.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44C7D64-D1CC-4041-8C5C-816F251DE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2" y="1548222"/>
            <a:ext cx="4716016" cy="53371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>
                <a:solidFill>
                  <a:schemeClr val="accent6">
                    <a:lumMod val="75000"/>
                  </a:schemeClr>
                </a:solidFill>
              </a:rPr>
              <a:t>- 356 pacientů s primární MR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accent1"/>
                </a:solidFill>
              </a:rPr>
              <a:t>- 177 s prolapsem (MVP)</a:t>
            </a:r>
          </a:p>
          <a:p>
            <a:pPr>
              <a:buFontTx/>
              <a:buChar char="-"/>
            </a:pPr>
            <a:endParaRPr lang="cs-CZ" sz="2400" dirty="0">
              <a:solidFill>
                <a:schemeClr val="accent1"/>
              </a:solidFill>
            </a:endParaRPr>
          </a:p>
          <a:p>
            <a:pPr>
              <a:buFontTx/>
              <a:buChar char="-"/>
            </a:pPr>
            <a:endParaRPr lang="cs-CZ" sz="2400" dirty="0">
              <a:solidFill>
                <a:schemeClr val="accent1"/>
              </a:solidFill>
            </a:endParaRPr>
          </a:p>
          <a:p>
            <a:pPr>
              <a:buFontTx/>
              <a:buChar char="-"/>
            </a:pPr>
            <a:endParaRPr lang="cs-CZ" sz="2400" dirty="0">
              <a:solidFill>
                <a:schemeClr val="accent1"/>
              </a:solidFill>
            </a:endParaRPr>
          </a:p>
          <a:p>
            <a:pPr>
              <a:buFontTx/>
              <a:buChar char="-"/>
            </a:pPr>
            <a:endParaRPr lang="cs-CZ" sz="2400" dirty="0">
              <a:solidFill>
                <a:schemeClr val="accent1"/>
              </a:solidFill>
            </a:endParaRPr>
          </a:p>
          <a:p>
            <a:pPr>
              <a:buFontTx/>
              <a:buChar char="-"/>
            </a:pPr>
            <a:endParaRPr lang="cs-CZ" sz="2400" dirty="0">
              <a:solidFill>
                <a:schemeClr val="accent1"/>
              </a:solidFill>
            </a:endParaRPr>
          </a:p>
          <a:p>
            <a:pPr>
              <a:buFontTx/>
              <a:buChar char="-"/>
            </a:pPr>
            <a:endParaRPr lang="cs-CZ" sz="2400" dirty="0">
              <a:solidFill>
                <a:schemeClr val="accent1"/>
              </a:solidFill>
            </a:endParaRPr>
          </a:p>
          <a:p>
            <a:pPr>
              <a:buFontTx/>
              <a:buChar char="-"/>
            </a:pPr>
            <a:endParaRPr lang="cs-CZ" sz="2400" dirty="0">
              <a:solidFill>
                <a:schemeClr val="accent1"/>
              </a:solidFill>
            </a:endParaRPr>
          </a:p>
          <a:p>
            <a:pPr>
              <a:buFontTx/>
              <a:buChar char="-"/>
            </a:pPr>
            <a:endParaRPr lang="cs-CZ" sz="2400" dirty="0">
              <a:solidFill>
                <a:schemeClr val="accent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A3A5C1-3D59-4D9E-B530-8D9C36223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17" y="3573016"/>
            <a:ext cx="4716015" cy="26341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F60863-9245-4877-B0DD-C255A0B07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390" y="3140968"/>
            <a:ext cx="4716015" cy="3429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675B10E-9EE3-4117-AE48-3F69E640F32D}"/>
              </a:ext>
            </a:extLst>
          </p:cNvPr>
          <p:cNvSpPr txBox="1"/>
          <p:nvPr/>
        </p:nvSpPr>
        <p:spPr>
          <a:xfrm>
            <a:off x="7023810" y="6623774"/>
            <a:ext cx="22300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1" dirty="0">
                <a:latin typeface="Arial" panose="020B0604020202020204" pitchFamily="34" charset="0"/>
                <a:cs typeface="Arial" panose="020B0604020202020204" pitchFamily="34" charset="0"/>
              </a:rPr>
              <a:t>Kitkungvan D et al. </a:t>
            </a: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JACC </a:t>
            </a:r>
            <a:r>
              <a:rPr lang="cs-CZ" sz="1100" b="1" dirty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118B151-0E94-4177-B3AD-EF1BC8875E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051275" y="2404944"/>
            <a:ext cx="3945069" cy="350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9687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E94A2-FEE6-41F0-9CB6-FD0AF93F9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Prolaps mitrální chlopně a náhlá smrt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E90A0-E1C8-49F9-8929-B17B43FE65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13865C-930D-44D6-8C1A-F4B0EB59C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7" y="1340768"/>
            <a:ext cx="9084563" cy="551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4639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308B3-7E11-44E2-8117-4895102DB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Otázka 3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3E099-4897-47AB-9403-34FE8AC81A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u="sng" dirty="0">
                <a:solidFill>
                  <a:srgbClr val="C00000"/>
                </a:solidFill>
              </a:rPr>
              <a:t>Co s komorovou extrasystolií?</a:t>
            </a:r>
          </a:p>
          <a:p>
            <a:pPr marL="0" indent="0">
              <a:buNone/>
            </a:pPr>
            <a:endParaRPr lang="cs-CZ" dirty="0"/>
          </a:p>
          <a:p>
            <a:pPr marL="514350" indent="-514350">
              <a:buAutoNum type="alphaUcParenR"/>
            </a:pPr>
            <a:r>
              <a:rPr lang="cs-CZ" dirty="0"/>
              <a:t>Primárně profylaktická implantace ICD</a:t>
            </a:r>
          </a:p>
          <a:p>
            <a:pPr marL="514350" indent="-514350">
              <a:buAutoNum type="alphaUcParenR"/>
            </a:pPr>
            <a:r>
              <a:rPr lang="cs-CZ" dirty="0"/>
              <a:t>Plastika mitrální chlopně a následná EP vyšetření s případnou RFA</a:t>
            </a:r>
          </a:p>
          <a:p>
            <a:pPr marL="514350" indent="-514350">
              <a:buAutoNum type="alphaUcParenR"/>
            </a:pPr>
            <a:r>
              <a:rPr lang="cs-CZ" dirty="0"/>
              <a:t>Při intoleranci BB léčba amiodaronem</a:t>
            </a:r>
          </a:p>
          <a:p>
            <a:pPr marL="514350" indent="-514350">
              <a:buAutoNum type="alphaUcParenR"/>
            </a:pPr>
            <a:r>
              <a:rPr lang="cs-CZ" dirty="0"/>
              <a:t>Ponechat bez léčby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C55F14-B369-40EF-B62A-162BF1C90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581128"/>
            <a:ext cx="2800920" cy="218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5003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308B3-7E11-44E2-8117-4895102DB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Otázka 3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3E099-4897-47AB-9403-34FE8AC81A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u="sng" dirty="0">
                <a:solidFill>
                  <a:srgbClr val="C00000"/>
                </a:solidFill>
              </a:rPr>
              <a:t>Co s komorovou extrasystolií?</a:t>
            </a:r>
          </a:p>
          <a:p>
            <a:pPr marL="0" indent="0">
              <a:buNone/>
            </a:pPr>
            <a:endParaRPr lang="cs-CZ" dirty="0"/>
          </a:p>
          <a:p>
            <a:pPr marL="514350" indent="-514350">
              <a:buAutoNum type="alphaUcParenR"/>
            </a:pPr>
            <a:r>
              <a:rPr lang="cs-CZ" dirty="0"/>
              <a:t>Primárně profylaktická implantace ICD</a:t>
            </a:r>
          </a:p>
          <a:p>
            <a:pPr marL="514350" indent="-514350">
              <a:buFont typeface="Arial" panose="020B0604020202020204" pitchFamily="34" charset="0"/>
              <a:buAutoNum type="alphaUcParenR"/>
            </a:pPr>
            <a:r>
              <a:rPr lang="cs-CZ" dirty="0">
                <a:solidFill>
                  <a:srgbClr val="FFC000"/>
                </a:solidFill>
              </a:rPr>
              <a:t>Plastika mitrální chlopně a následná EP vyšetření s případnou RFA</a:t>
            </a:r>
          </a:p>
          <a:p>
            <a:pPr marL="514350" indent="-514350">
              <a:buAutoNum type="alphaUcParenR"/>
            </a:pPr>
            <a:r>
              <a:rPr lang="cs-CZ" dirty="0"/>
              <a:t>Při intoleranci BB léčba amiodaronem</a:t>
            </a:r>
          </a:p>
          <a:p>
            <a:pPr marL="514350" indent="-514350">
              <a:buAutoNum type="alphaUcParenR"/>
            </a:pPr>
            <a:r>
              <a:rPr lang="cs-CZ" dirty="0"/>
              <a:t>Ponechat bez léčby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3A4543-E5CB-4AA7-BB40-6B3814205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8" y="4624982"/>
            <a:ext cx="4051151" cy="2036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4612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6856" y="2348880"/>
            <a:ext cx="8229600" cy="1143000"/>
          </a:xfrm>
        </p:spPr>
        <p:txBody>
          <a:bodyPr>
            <a:noAutofit/>
          </a:bodyPr>
          <a:lstStyle/>
          <a:p>
            <a:r>
              <a:rPr lang="cs-CZ" sz="4400" dirty="0"/>
              <a:t>Děkuji za pozornost</a:t>
            </a:r>
            <a:endParaRPr lang="en-GB" sz="4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1600" y="4869160"/>
            <a:ext cx="7211144" cy="1473027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cs-CZ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MUDr. Radka Kočková PhD</a:t>
            </a:r>
          </a:p>
          <a:p>
            <a:pPr marL="0" indent="0" algn="ctr">
              <a:buNone/>
            </a:pPr>
            <a:r>
              <a:rPr lang="cs-CZ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Ambulace pro chlopenní a vrozené vady</a:t>
            </a:r>
          </a:p>
          <a:p>
            <a:pPr marL="0" indent="0" algn="ctr">
              <a:buNone/>
            </a:pPr>
            <a:r>
              <a:rPr lang="cs-CZ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Nemocnice Na Homolce</a:t>
            </a:r>
          </a:p>
          <a:p>
            <a:pPr marL="0" indent="0" algn="ctr">
              <a:buNone/>
            </a:pPr>
            <a:r>
              <a:rPr lang="cs-CZ" sz="3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radka.kockova@homolka.cz</a:t>
            </a:r>
            <a:endParaRPr lang="en-GB" sz="3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074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6D4BE-45E2-4F8D-A148-8CAD82F7D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Muž 28 let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104DA-B3C3-4C29-B223-729D1BC8A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556792"/>
            <a:ext cx="8856984" cy="4569371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RA:</a:t>
            </a:r>
            <a:r>
              <a:rPr lang="cs-CZ" sz="2400" dirty="0"/>
              <a:t> v rodině matky výskyt Marfanův sy, bratr babičky </a:t>
            </a:r>
          </a:p>
          <a:p>
            <a:pPr marL="0" indent="0">
              <a:buNone/>
            </a:pPr>
            <a:r>
              <a:rPr lang="cs-CZ" sz="2400" dirty="0"/>
              <a:t>            + v 50-ti disekce aorty, babička a matka nevyšetřeny</a:t>
            </a:r>
          </a:p>
          <a:p>
            <a:endParaRPr lang="cs-CZ" sz="2400" dirty="0"/>
          </a:p>
          <a:p>
            <a:r>
              <a:rPr lang="cs-CZ" sz="2400" dirty="0">
                <a:solidFill>
                  <a:srgbClr val="C00000"/>
                </a:solidFill>
              </a:rPr>
              <a:t>OA:</a:t>
            </a:r>
            <a:r>
              <a:rPr lang="cs-CZ" sz="2400" dirty="0"/>
              <a:t>  od 5-ti let sledován pro pectus excavatum</a:t>
            </a:r>
          </a:p>
          <a:p>
            <a:pPr marL="0" indent="0">
              <a:buNone/>
            </a:pPr>
            <a:r>
              <a:rPr lang="cs-CZ" sz="2400" dirty="0"/>
              <a:t>                   operován v 18-ti letech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8182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6D4BE-45E2-4F8D-A148-8CAD82F7D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Muž 28 let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104DA-B3C3-4C29-B223-729D1BC8A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268760"/>
            <a:ext cx="9036496" cy="4569371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OA:</a:t>
            </a:r>
            <a:r>
              <a:rPr lang="cs-CZ" sz="2400" dirty="0"/>
              <a:t> </a:t>
            </a:r>
          </a:p>
          <a:p>
            <a:pPr marL="0" indent="0">
              <a:buNone/>
            </a:pPr>
            <a:r>
              <a:rPr lang="cs-CZ" sz="2400" dirty="0"/>
              <a:t>     - od 5-ti let známá KES, zatím bez léčby</a:t>
            </a:r>
          </a:p>
          <a:p>
            <a:pPr marL="0" indent="0">
              <a:buNone/>
            </a:pPr>
            <a:r>
              <a:rPr lang="cs-CZ" sz="2400" dirty="0"/>
              <a:t>     - polytopní komorová exstrasystolie s převahou 2</a:t>
            </a:r>
          </a:p>
          <a:p>
            <a:pPr marL="0" indent="0">
              <a:buNone/>
            </a:pPr>
            <a:r>
              <a:rPr lang="cs-CZ" sz="2400" dirty="0"/>
              <a:t>       morfologií 3-4% v záznamu </a:t>
            </a:r>
          </a:p>
          <a:p>
            <a:pPr marL="0" indent="0">
              <a:buNone/>
            </a:pPr>
            <a:r>
              <a:rPr lang="cs-CZ" sz="2400" dirty="0"/>
              <a:t>     - </a:t>
            </a:r>
            <a:r>
              <a:rPr lang="cs-CZ" sz="2400" i="1" dirty="0">
                <a:solidFill>
                  <a:schemeClr val="accent1">
                    <a:lumMod val="75000"/>
                  </a:schemeClr>
                </a:solidFill>
              </a:rPr>
              <a:t>palpitace 0</a:t>
            </a:r>
          </a:p>
          <a:p>
            <a:pPr marL="0" indent="0">
              <a:buNone/>
            </a:pPr>
            <a:r>
              <a:rPr lang="cs-CZ" sz="2400" i="1" dirty="0">
                <a:solidFill>
                  <a:schemeClr val="accent1">
                    <a:lumMod val="75000"/>
                  </a:schemeClr>
                </a:solidFill>
              </a:rPr>
              <a:t>     - bez anamnézy kolapsu či prekolapsu, náhlá smrt v RA 0</a:t>
            </a:r>
          </a:p>
          <a:p>
            <a:pPr marL="0" indent="0">
              <a:buNone/>
            </a:pPr>
            <a:r>
              <a:rPr lang="cs-CZ" sz="2400" dirty="0"/>
              <a:t>     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0BB196-80D5-4346-A81C-09F2590AA4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4103561"/>
            <a:ext cx="6516216" cy="27544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E26A2C-7306-4B92-8DF1-3B6E65D049DD}"/>
              </a:ext>
            </a:extLst>
          </p:cNvPr>
          <p:cNvSpPr txBox="1"/>
          <p:nvPr/>
        </p:nvSpPr>
        <p:spPr>
          <a:xfrm>
            <a:off x="2699792" y="3918895"/>
            <a:ext cx="3070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Sinus 72/min (45..130/min)</a:t>
            </a:r>
            <a:endParaRPr lang="en-GB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809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6D4BE-45E2-4F8D-A148-8CAD82F7D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Muž 28 let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104DA-B3C3-4C29-B223-729D1BC8A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556792"/>
            <a:ext cx="8856984" cy="4569371"/>
          </a:xfrm>
        </p:spPr>
        <p:txBody>
          <a:bodyPr>
            <a:normAutofit lnSpcReduction="10000"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OA:</a:t>
            </a:r>
            <a:r>
              <a:rPr lang="cs-CZ" sz="2400" dirty="0"/>
              <a:t> Genetické vyšetření - Marfanův syndrom</a:t>
            </a:r>
          </a:p>
          <a:p>
            <a:pPr marL="0" indent="0">
              <a:buNone/>
            </a:pPr>
            <a:r>
              <a:rPr lang="cs-CZ" sz="2400" dirty="0"/>
              <a:t>    </a:t>
            </a:r>
          </a:p>
          <a:p>
            <a:pPr marL="0" indent="0">
              <a:buNone/>
            </a:pPr>
            <a:r>
              <a:rPr lang="cs-CZ" sz="2400" dirty="0"/>
              <a:t> - kauzální mutace FBN 1 </a:t>
            </a:r>
          </a:p>
          <a:p>
            <a:pPr marL="0" indent="0">
              <a:buNone/>
            </a:pPr>
            <a:r>
              <a:rPr lang="cs-CZ" sz="2400" dirty="0"/>
              <a:t> - potenciálně patogenní mutace TGFBR1 (Loyes-Dietz?)</a:t>
            </a:r>
          </a:p>
          <a:p>
            <a:pPr marL="0" indent="0">
              <a:buNone/>
            </a:pPr>
            <a:r>
              <a:rPr lang="cs-CZ" sz="2400" dirty="0"/>
              <a:t> - </a:t>
            </a:r>
            <a:r>
              <a:rPr lang="cs-CZ" sz="2400" i="1" dirty="0">
                <a:solidFill>
                  <a:schemeClr val="accent1">
                    <a:lumMod val="75000"/>
                  </a:schemeClr>
                </a:solidFill>
              </a:rPr>
              <a:t>Mod.Ghentská kritéria:</a:t>
            </a:r>
          </a:p>
          <a:p>
            <a:pPr marL="0" indent="0">
              <a:buNone/>
            </a:pPr>
            <a:endParaRPr lang="cs-CZ" sz="2400" i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400" i="1" dirty="0">
                <a:solidFill>
                  <a:schemeClr val="accent1">
                    <a:lumMod val="75000"/>
                  </a:schemeClr>
                </a:solidFill>
              </a:rPr>
              <a:t>Rodinná anamnéza Marfanova sy</a:t>
            </a:r>
          </a:p>
          <a:p>
            <a:pPr marL="0" indent="0">
              <a:buNone/>
            </a:pPr>
            <a:r>
              <a:rPr lang="cs-CZ" sz="2400" i="1" dirty="0">
                <a:solidFill>
                  <a:schemeClr val="accent1">
                    <a:lumMod val="75000"/>
                  </a:schemeClr>
                </a:solidFill>
              </a:rPr>
              <a:t>FBN 1 mutace</a:t>
            </a:r>
          </a:p>
          <a:p>
            <a:pPr marL="0" indent="0">
              <a:buNone/>
            </a:pPr>
            <a:r>
              <a:rPr lang="cs-CZ" sz="2400" i="1" dirty="0">
                <a:solidFill>
                  <a:schemeClr val="accent1">
                    <a:lumMod val="75000"/>
                  </a:schemeClr>
                </a:solidFill>
              </a:rPr>
              <a:t>7 systémových znaků – znamení zápěstí a palce, rozpětí paží, pectus excavatum, myopie, mitrální prolaps</a:t>
            </a:r>
          </a:p>
          <a:p>
            <a:pPr marL="0" indent="0">
              <a:buNone/>
            </a:pPr>
            <a:r>
              <a:rPr lang="cs-CZ" sz="2400" dirty="0"/>
              <a:t>   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4553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6D4BE-45E2-4F8D-A148-8CAD82F7D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Muž 28 let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104DA-B3C3-4C29-B223-729D1BC8A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556792"/>
            <a:ext cx="8856984" cy="4569371"/>
          </a:xfrm>
        </p:spPr>
        <p:txBody>
          <a:bodyPr>
            <a:normAutofit lnSpcReduction="10000"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OA- ECHO:</a:t>
            </a:r>
            <a:r>
              <a:rPr lang="cs-CZ" sz="2400" dirty="0"/>
              <a:t> </a:t>
            </a:r>
          </a:p>
          <a:p>
            <a:pPr>
              <a:buFontTx/>
              <a:buChar char="-"/>
            </a:pPr>
            <a:r>
              <a:rPr lang="en-GB" sz="2400" dirty="0"/>
              <a:t>D</a:t>
            </a:r>
            <a:r>
              <a:rPr lang="cs-CZ" sz="2400" dirty="0"/>
              <a:t>ynamická mitrální regurgitace</a:t>
            </a:r>
          </a:p>
          <a:p>
            <a:pPr>
              <a:buFontTx/>
              <a:buChar char="-"/>
            </a:pPr>
            <a:r>
              <a:rPr lang="cs-CZ" sz="2400" i="1" dirty="0">
                <a:solidFill>
                  <a:schemeClr val="accent1">
                    <a:lumMod val="75000"/>
                  </a:schemeClr>
                </a:solidFill>
              </a:rPr>
              <a:t>Asi 3x týdně kolo 20-30 km, 2x plave – od r.2021 pozoruje pokles výkonnosti</a:t>
            </a:r>
          </a:p>
          <a:p>
            <a:pPr>
              <a:buFontTx/>
              <a:buChar char="-"/>
            </a:pPr>
            <a:r>
              <a:rPr lang="cs-CZ" sz="2400" i="1" dirty="0">
                <a:solidFill>
                  <a:schemeClr val="accent1">
                    <a:lumMod val="75000"/>
                  </a:schemeClr>
                </a:solidFill>
              </a:rPr>
              <a:t>Spirometrie 2021: VC 83%, FVC 87%, FEV1 76%, FEV1/Vcmax 90%</a:t>
            </a:r>
          </a:p>
          <a:p>
            <a:pPr>
              <a:buFontTx/>
              <a:buChar char="-"/>
            </a:pPr>
            <a:r>
              <a:rPr lang="cs-CZ" sz="2400" i="1" dirty="0">
                <a:solidFill>
                  <a:schemeClr val="accent1">
                    <a:lumMod val="75000"/>
                  </a:schemeClr>
                </a:solidFill>
              </a:rPr>
              <a:t>VO2 max při spiroergometrii 33.2 ml/min/kg a dokumentován pokles zdatnosti v r.2020</a:t>
            </a:r>
          </a:p>
          <a:p>
            <a:pPr>
              <a:buFontTx/>
              <a:buChar char="-"/>
            </a:pPr>
            <a:r>
              <a:rPr lang="cs-CZ" sz="2400" i="1" dirty="0">
                <a:solidFill>
                  <a:schemeClr val="accent1">
                    <a:lumMod val="75000"/>
                  </a:schemeClr>
                </a:solidFill>
              </a:rPr>
              <a:t>NTproBNP 3/2020: 41 ng/L</a:t>
            </a:r>
          </a:p>
          <a:p>
            <a:pPr marL="0" indent="0">
              <a:buNone/>
            </a:pPr>
            <a:r>
              <a:rPr lang="cs-CZ" sz="2400" i="1" dirty="0">
                <a:solidFill>
                  <a:schemeClr val="accent1">
                    <a:lumMod val="75000"/>
                  </a:schemeClr>
                </a:solidFill>
              </a:rPr>
              <a:t>                     10/2020: 58 ng/L</a:t>
            </a:r>
          </a:p>
          <a:p>
            <a:pPr marL="0" indent="0">
              <a:buNone/>
            </a:pPr>
            <a:r>
              <a:rPr lang="cs-CZ" sz="2400" i="1" dirty="0">
                <a:solidFill>
                  <a:schemeClr val="accent1">
                    <a:lumMod val="75000"/>
                  </a:schemeClr>
                </a:solidFill>
              </a:rPr>
              <a:t>                       6/2021: 31 ng/L              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3768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6D4BE-45E2-4F8D-A148-8CAD82F7D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Muž 28 let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104DA-B3C3-4C29-B223-729D1BC8A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556792"/>
            <a:ext cx="8856984" cy="4569371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rgbClr val="C00000"/>
                </a:solidFill>
              </a:rPr>
              <a:t>OA:</a:t>
            </a:r>
            <a:r>
              <a:rPr lang="cs-CZ" sz="2400" dirty="0"/>
              <a:t> </a:t>
            </a:r>
          </a:p>
          <a:p>
            <a:pPr>
              <a:buFontTx/>
              <a:buChar char="-"/>
            </a:pPr>
            <a:r>
              <a:rPr lang="cs-CZ" sz="2400" dirty="0"/>
              <a:t>Polinosa</a:t>
            </a:r>
          </a:p>
          <a:p>
            <a:pPr>
              <a:buFontTx/>
              <a:buChar char="-"/>
            </a:pPr>
            <a:r>
              <a:rPr lang="cs-CZ" sz="2400" dirty="0"/>
              <a:t>Hypothyreosa na substituci</a:t>
            </a:r>
          </a:p>
          <a:p>
            <a:pPr>
              <a:buFontTx/>
              <a:buChar char="-"/>
            </a:pPr>
            <a:r>
              <a:rPr lang="cs-CZ" sz="2400" dirty="0"/>
              <a:t>COVID-19 v listopadu 2020 – lehká podoba</a:t>
            </a:r>
          </a:p>
          <a:p>
            <a:pPr>
              <a:buFontTx/>
              <a:buChar char="-"/>
            </a:pPr>
            <a:endParaRPr lang="cs-CZ" sz="2400" dirty="0"/>
          </a:p>
          <a:p>
            <a:r>
              <a:rPr lang="cs-CZ" sz="2400" dirty="0">
                <a:solidFill>
                  <a:srgbClr val="C00000"/>
                </a:solidFill>
              </a:rPr>
              <a:t>SA:</a:t>
            </a:r>
            <a:r>
              <a:rPr lang="cs-CZ" sz="2400" dirty="0"/>
              <a:t> pracuje jako skladník ve farma průmyslu</a:t>
            </a:r>
          </a:p>
          <a:p>
            <a:r>
              <a:rPr lang="cs-CZ" sz="2400" dirty="0">
                <a:solidFill>
                  <a:srgbClr val="C00000"/>
                </a:solidFill>
              </a:rPr>
              <a:t>Abusus:</a:t>
            </a:r>
            <a:r>
              <a:rPr lang="cs-CZ" sz="2400" dirty="0"/>
              <a:t> nekuřák, alkohol vyjímečně, drogy 0</a:t>
            </a:r>
          </a:p>
          <a:p>
            <a:r>
              <a:rPr lang="cs-CZ" sz="2400" dirty="0">
                <a:solidFill>
                  <a:srgbClr val="C00000"/>
                </a:solidFill>
              </a:rPr>
              <a:t>FA:</a:t>
            </a:r>
            <a:r>
              <a:rPr lang="cs-CZ" sz="2400" dirty="0"/>
              <a:t> Euthyrox 50 ug, Losartan 12.5 mg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2014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6D4BE-45E2-4F8D-A148-8CAD82F7D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Muž 28 let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104DA-B3C3-4C29-B223-729D1BC8A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268762"/>
            <a:ext cx="8928992" cy="576062"/>
          </a:xfrm>
        </p:spPr>
        <p:txBody>
          <a:bodyPr>
            <a:normAutofit fontScale="70000" lnSpcReduction="20000"/>
          </a:bodyPr>
          <a:lstStyle/>
          <a:p>
            <a:r>
              <a:rPr lang="cs-CZ" sz="2400" dirty="0"/>
              <a:t>Výška 179 cm, Váha 72 kg, BSA 1.89 cm2, BMI 22.5</a:t>
            </a:r>
          </a:p>
          <a:p>
            <a:r>
              <a:rPr lang="cs-CZ" sz="2400" dirty="0"/>
              <a:t>Sinus 66/min, TK 121/72 mmHg</a:t>
            </a:r>
          </a:p>
          <a:p>
            <a:endParaRPr lang="cs-CZ" sz="2400" dirty="0"/>
          </a:p>
          <a:p>
            <a:endParaRPr lang="en-GB" dirty="0"/>
          </a:p>
        </p:txBody>
      </p:sp>
      <p:pic>
        <p:nvPicPr>
          <p:cNvPr id="4" name="Brousek A4C colour">
            <a:hlinkClick r:id="" action="ppaction://media"/>
            <a:extLst>
              <a:ext uri="{FF2B5EF4-FFF2-40B4-BE49-F238E27FC236}">
                <a16:creationId xmlns:a16="http://schemas.microsoft.com/office/drawing/2014/main" id="{4963DDE3-6571-4306-8202-EB232B09EAF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7186" y="1772816"/>
            <a:ext cx="4155802" cy="2895972"/>
          </a:xfrm>
          <a:prstGeom prst="rect">
            <a:avLst/>
          </a:prstGeom>
        </p:spPr>
      </p:pic>
      <p:pic>
        <p:nvPicPr>
          <p:cNvPr id="5" name="Brousek A4C colour1">
            <a:hlinkClick r:id="" action="ppaction://media"/>
            <a:extLst>
              <a:ext uri="{FF2B5EF4-FFF2-40B4-BE49-F238E27FC236}">
                <a16:creationId xmlns:a16="http://schemas.microsoft.com/office/drawing/2014/main" id="{D613BCA6-9C52-4305-80FA-593731D612F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96094" y="1772816"/>
            <a:ext cx="4155801" cy="28959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C4C1887-14CA-4A92-9D06-5EDAC776BD33}"/>
              </a:ext>
            </a:extLst>
          </p:cNvPr>
          <p:cNvSpPr txBox="1"/>
          <p:nvPr/>
        </p:nvSpPr>
        <p:spPr>
          <a:xfrm>
            <a:off x="1979711" y="1700808"/>
            <a:ext cx="870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EECA69-5FAF-47B3-B814-2AE1FF0E2E07}"/>
              </a:ext>
            </a:extLst>
          </p:cNvPr>
          <p:cNvSpPr txBox="1"/>
          <p:nvPr/>
        </p:nvSpPr>
        <p:spPr>
          <a:xfrm>
            <a:off x="6365195" y="1670347"/>
            <a:ext cx="870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8AC1497-E53A-4B40-8DDA-6805DB74F0C4}"/>
              </a:ext>
            </a:extLst>
          </p:cNvPr>
          <p:cNvSpPr txBox="1">
            <a:spLocks/>
          </p:cNvSpPr>
          <p:nvPr/>
        </p:nvSpPr>
        <p:spPr>
          <a:xfrm>
            <a:off x="107504" y="4797152"/>
            <a:ext cx="8928992" cy="208823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000" dirty="0">
                <a:solidFill>
                  <a:srgbClr val="C00000"/>
                </a:solidFill>
              </a:rPr>
              <a:t>ECHO: </a:t>
            </a:r>
            <a:r>
              <a:rPr lang="cs-CZ" sz="2000" dirty="0"/>
              <a:t>E 58  A 34 </a:t>
            </a:r>
            <a:r>
              <a:rPr lang="cs-CZ" sz="2000" i="1" dirty="0"/>
              <a:t>(cm/s)  </a:t>
            </a:r>
            <a:r>
              <a:rPr lang="cs-CZ" sz="2000" dirty="0"/>
              <a:t>E/A 1.7</a:t>
            </a:r>
          </a:p>
          <a:p>
            <a:pPr marL="0" indent="0">
              <a:buNone/>
            </a:pPr>
            <a:r>
              <a:rPr lang="cs-CZ" sz="2000" dirty="0"/>
              <a:t>             E‘ sept. 11 lat. 11 </a:t>
            </a:r>
            <a:r>
              <a:rPr lang="cs-CZ" sz="2000" i="1" dirty="0"/>
              <a:t>(cm/s)</a:t>
            </a:r>
            <a:r>
              <a:rPr lang="cs-CZ" sz="2000" dirty="0"/>
              <a:t> , E/E‘ 5.3; S&gt;D v plicních žilách</a:t>
            </a:r>
          </a:p>
          <a:p>
            <a:pPr marL="0" indent="0">
              <a:buNone/>
            </a:pPr>
            <a:r>
              <a:rPr lang="cs-CZ" sz="2000" dirty="0"/>
              <a:t>             LAVI 44 ml/m2</a:t>
            </a:r>
          </a:p>
          <a:p>
            <a:pPr marL="0" indent="0">
              <a:buNone/>
            </a:pPr>
            <a:r>
              <a:rPr lang="cs-CZ" sz="2000" dirty="0"/>
              <a:t>             3 regurgitační jety, telesystolické, náznak zpětného toku v PV</a:t>
            </a:r>
          </a:p>
          <a:p>
            <a:pPr marL="0" indent="0">
              <a:buNone/>
            </a:pPr>
            <a:r>
              <a:rPr lang="cs-CZ" sz="2000" dirty="0"/>
              <a:t>             m. Barlow s prolapsem 1-2 scallopech, parc.rupt., anulus 42x45 mm</a:t>
            </a:r>
          </a:p>
          <a:p>
            <a:pPr marL="0" indent="0">
              <a:buNone/>
            </a:pPr>
            <a:r>
              <a:rPr lang="cs-CZ" sz="2000" dirty="0"/>
              <a:t>             Trik.anulus nedilatován, TR 1/4, PASP 21-26 mmHg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4741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88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6D4BE-45E2-4F8D-A148-8CAD82F7D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Muž 28 let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104DA-B3C3-4C29-B223-729D1BC8A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268762"/>
            <a:ext cx="8928992" cy="576062"/>
          </a:xfrm>
        </p:spPr>
        <p:txBody>
          <a:bodyPr>
            <a:normAutofit fontScale="70000" lnSpcReduction="20000"/>
          </a:bodyPr>
          <a:lstStyle/>
          <a:p>
            <a:r>
              <a:rPr lang="cs-CZ" sz="2400" dirty="0"/>
              <a:t>Výška 179 cm, Váha 72 kg, BSA 1.89 cm2, BMI 22.5</a:t>
            </a:r>
          </a:p>
          <a:p>
            <a:r>
              <a:rPr lang="cs-CZ" sz="2400" dirty="0"/>
              <a:t>Sinus 66/min, TK 121/72 mmHg</a:t>
            </a:r>
          </a:p>
          <a:p>
            <a:endParaRPr lang="cs-CZ" sz="2400" dirty="0"/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4C1887-14CA-4A92-9D06-5EDAC776BD33}"/>
              </a:ext>
            </a:extLst>
          </p:cNvPr>
          <p:cNvSpPr txBox="1"/>
          <p:nvPr/>
        </p:nvSpPr>
        <p:spPr>
          <a:xfrm>
            <a:off x="1979711" y="1700808"/>
            <a:ext cx="870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EECA69-5FAF-47B3-B814-2AE1FF0E2E07}"/>
              </a:ext>
            </a:extLst>
          </p:cNvPr>
          <p:cNvSpPr txBox="1"/>
          <p:nvPr/>
        </p:nvSpPr>
        <p:spPr>
          <a:xfrm>
            <a:off x="6365195" y="1670347"/>
            <a:ext cx="870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endParaRPr lang="en-GB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8AC1497-E53A-4B40-8DDA-6805DB74F0C4}"/>
              </a:ext>
            </a:extLst>
          </p:cNvPr>
          <p:cNvSpPr txBox="1">
            <a:spLocks/>
          </p:cNvSpPr>
          <p:nvPr/>
        </p:nvSpPr>
        <p:spPr>
          <a:xfrm>
            <a:off x="2195736" y="5400092"/>
            <a:ext cx="8928992" cy="208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000" dirty="0">
                <a:solidFill>
                  <a:srgbClr val="C00000"/>
                </a:solidFill>
              </a:rPr>
              <a:t>ECHO: </a:t>
            </a:r>
            <a:r>
              <a:rPr lang="cs-CZ" sz="2000" dirty="0"/>
              <a:t>Mitral annular disjunction</a:t>
            </a:r>
            <a:endParaRPr lang="en-GB" dirty="0"/>
          </a:p>
        </p:txBody>
      </p:sp>
      <p:pic>
        <p:nvPicPr>
          <p:cNvPr id="9" name="Brousek PLAX 2">
            <a:hlinkClick r:id="" action="ppaction://media"/>
            <a:extLst>
              <a:ext uri="{FF2B5EF4-FFF2-40B4-BE49-F238E27FC236}">
                <a16:creationId xmlns:a16="http://schemas.microsoft.com/office/drawing/2014/main" id="{B5BDC5E6-7A0F-4546-A9A9-9A0CBBB689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95736" y="2189212"/>
            <a:ext cx="4259135" cy="296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353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47858</TotalTime>
  <Words>1192</Words>
  <Application>Microsoft Office PowerPoint</Application>
  <PresentationFormat>Předvádění na obrazovce (4:3)</PresentationFormat>
  <Paragraphs>216</Paragraphs>
  <Slides>26</Slides>
  <Notes>0</Notes>
  <HiddenSlides>0</HiddenSlides>
  <MMClips>7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0" baseType="lpstr">
      <vt:lpstr>Arial</vt:lpstr>
      <vt:lpstr>Calibri</vt:lpstr>
      <vt:lpstr>Wingdings</vt:lpstr>
      <vt:lpstr>Motiv systému Office</vt:lpstr>
      <vt:lpstr>Kazuistika</vt:lpstr>
      <vt:lpstr>Prezentace aplikace PowerPoint</vt:lpstr>
      <vt:lpstr>Muž 28 let</vt:lpstr>
      <vt:lpstr>Muž 28 let</vt:lpstr>
      <vt:lpstr>Muž 28 let</vt:lpstr>
      <vt:lpstr>Muž 28 let</vt:lpstr>
      <vt:lpstr>Muž 28 let</vt:lpstr>
      <vt:lpstr>Muž 28 let</vt:lpstr>
      <vt:lpstr>Muž 28 let</vt:lpstr>
      <vt:lpstr>Muž 28 let</vt:lpstr>
      <vt:lpstr>Muž 28 let</vt:lpstr>
      <vt:lpstr>Muž 28 let</vt:lpstr>
      <vt:lpstr>Otázka</vt:lpstr>
      <vt:lpstr>Otázka</vt:lpstr>
      <vt:lpstr>Guidelines 2021</vt:lpstr>
      <vt:lpstr>Guidelines 2021</vt:lpstr>
      <vt:lpstr>Muž 28 let</vt:lpstr>
      <vt:lpstr>Otázka</vt:lpstr>
      <vt:lpstr>Otázka</vt:lpstr>
      <vt:lpstr>Mitral annular disjunction (MAD) in Marfan syndrome</vt:lpstr>
      <vt:lpstr>Prolaps mitrální chlopně, závažné komorové arytmie a fibróza myokardu</vt:lpstr>
      <vt:lpstr>Fibróza myokardu u organické mitrální reg.</vt:lpstr>
      <vt:lpstr>Prolaps mitrální chlopně a náhlá smrt</vt:lpstr>
      <vt:lpstr>Otázka 3</vt:lpstr>
      <vt:lpstr>Otázka 3</vt:lpstr>
      <vt:lpstr>Děkuji za pozornost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Radka</dc:creator>
  <cp:lastModifiedBy>GT3</cp:lastModifiedBy>
  <cp:revision>404</cp:revision>
  <dcterms:created xsi:type="dcterms:W3CDTF">2019-02-06T18:53:38Z</dcterms:created>
  <dcterms:modified xsi:type="dcterms:W3CDTF">2022-02-24T08:20:25Z</dcterms:modified>
</cp:coreProperties>
</file>