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430" r:id="rId3"/>
    <p:sldId id="280" r:id="rId4"/>
    <p:sldId id="296" r:id="rId5"/>
    <p:sldId id="283" r:id="rId6"/>
    <p:sldId id="285" r:id="rId7"/>
    <p:sldId id="284" r:id="rId8"/>
    <p:sldId id="297" r:id="rId9"/>
    <p:sldId id="288" r:id="rId10"/>
    <p:sldId id="289" r:id="rId11"/>
    <p:sldId id="293" r:id="rId12"/>
    <p:sldId id="286" r:id="rId13"/>
    <p:sldId id="287" r:id="rId14"/>
    <p:sldId id="281" r:id="rId15"/>
    <p:sldId id="290" r:id="rId16"/>
    <p:sldId id="294" r:id="rId17"/>
    <p:sldId id="295" r:id="rId18"/>
    <p:sldId id="291" r:id="rId19"/>
    <p:sldId id="261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06F"/>
    <a:srgbClr val="D46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725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4341F-6859-4C3E-9B49-865479005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33EA24-ED66-4D62-8405-1817BF60F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C0F702-A3BA-40DA-8A35-7F47B048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FC0215-5FA9-48C5-B76A-B863D5CF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18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DD871-C166-49EF-BCFA-2A0B356E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208F7C-A4C6-4AED-9A7F-B9D40F31A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2D2138-F5D1-449E-958D-A06C88CF1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CCEF56-3649-428A-932C-2724F333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A23600-3E42-4B1C-80C8-11B1D947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82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F746F-933B-4E12-808E-EB81E879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BFF3C3-76F0-4FE0-9A11-723907B1C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CE00F3-4A45-489E-9DF1-9D82686A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24D3AA-6A76-4616-9473-6E1C4EFC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874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1C8559A-92D7-4287-A491-CF4CE96BC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E83513-BAC1-4CE6-92FC-04316D258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C437C0-1F8E-49DF-8B84-1684307D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9F3ADA-215C-4F9B-B149-FAE5FAB3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30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FE012-DFAF-491C-9CCE-C9F0F480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E194C-4BB7-404D-B4F2-EACE5DB1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A46BFF-1914-476B-8CD1-53EF5C0C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D6B0E8-CE9B-41E6-BE93-B69C7A99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6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exteriér, obloha, strom, budova&#10;&#10;Popis byl vytvořen automaticky">
            <a:extLst>
              <a:ext uri="{FF2B5EF4-FFF2-40B4-BE49-F238E27FC236}">
                <a16:creationId xmlns:a16="http://schemas.microsoft.com/office/drawing/2014/main" id="{A3921E77-9C50-4C98-B5A6-42BC89911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370936"/>
            <a:ext cx="12192000" cy="6021238"/>
          </a:xfrm>
          <a:prstGeom prst="rect">
            <a:avLst/>
          </a:prstGeo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187914D-FBAA-4991-B163-70EBB203AE39}"/>
              </a:ext>
            </a:extLst>
          </p:cNvPr>
          <p:cNvCxnSpPr/>
          <p:nvPr userDrawn="1"/>
        </p:nvCxnSpPr>
        <p:spPr>
          <a:xfrm>
            <a:off x="5372100" y="5762625"/>
            <a:ext cx="0" cy="981075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BE55F24-DD8E-4B5B-B1DB-FADA02F669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3574" y="5810250"/>
            <a:ext cx="6076947" cy="914400"/>
          </a:xfrm>
        </p:spPr>
        <p:txBody>
          <a:bodyPr/>
          <a:lstStyle>
            <a:lvl1pPr marL="0" indent="0">
              <a:buNone/>
              <a:defRPr sz="2000" b="1"/>
            </a:lvl1pPr>
            <a:lvl2pPr marL="0" indent="0">
              <a:buNone/>
              <a:defRPr sz="1600"/>
            </a:lvl2pPr>
            <a:lvl3pPr marL="0" indent="0">
              <a:buFont typeface="Arial" panose="020B0604020202020204" pitchFamily="34" charset="0"/>
              <a:buNone/>
              <a:defRPr sz="1200"/>
            </a:lvl3pPr>
          </a:lstStyle>
          <a:p>
            <a:pPr lvl="0"/>
            <a:r>
              <a:rPr lang="cs-CZ" dirty="0"/>
              <a:t>Název prezentace</a:t>
            </a:r>
          </a:p>
          <a:p>
            <a:pPr lvl="1"/>
            <a:r>
              <a:rPr lang="cs-CZ" dirty="0"/>
              <a:t>Podtitul, název katedry apod.</a:t>
            </a:r>
          </a:p>
          <a:p>
            <a:pPr lvl="2"/>
            <a:r>
              <a:rPr lang="pl-PL" dirty="0"/>
              <a:t>Jméno prezentujícího, 12. 10. 2017</a:t>
            </a:r>
          </a:p>
        </p:txBody>
      </p:sp>
    </p:spTree>
    <p:extLst>
      <p:ext uri="{BB962C8B-B14F-4D97-AF65-F5344CB8AC3E}">
        <p14:creationId xmlns:p14="http://schemas.microsoft.com/office/powerpoint/2010/main" val="76668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DBAD8-3CC7-4563-971E-4D4F861A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4557EE-42A3-4375-85F6-6946CCFA7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16B916-0389-4948-A07E-6E45A5C9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16C3DA-AB28-4C68-B353-62F210FD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70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9A55A-1A53-4BBB-8222-A507275C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971D2-D61A-4BC2-846A-58C9BBA54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E6C1AC-3A57-4A04-B4D2-47049C28C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668CF6-D7A8-4C79-A03B-5EFB11ED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9A8147-2030-4614-A9D5-084AD2C3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13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4C5A0-7576-46A1-90B3-7F1EEB3B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6BAE4F-A05B-416B-94B0-44965DB26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5693F1-9B8D-4FA8-80E3-2A33E4A3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403B9F-F39F-481F-A89E-34C3D6F21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32B435-2574-4918-9386-597345849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85A077-77CF-49DE-9711-09AC7568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AF3D90-4E18-4B4C-B0D9-82A110CD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44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172A4-F95A-438D-A1A1-2B85A17A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D59FD6-EDA2-4FCA-8F21-1B81CA66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041D52-2C95-446E-98E2-713A64B0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77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2CB126-0867-487F-B98A-C2DA9AB4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D85B3F-B6D1-4D64-9DEB-9503D0E9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86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B5BAC-DE39-4C8C-8B48-3067D9CB0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3488A2-C9EE-4C31-97E7-303B3DB18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7DF73C-4085-497E-B813-BFC7195C0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A61BDF-EC78-46A6-8228-29BE72E0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1ECA0E-4D35-43DF-A21F-A7BD9D8E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56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5F79AA-9FA1-4859-9A83-5B6C6489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4107B8-7111-4D0B-885D-F035ACBEA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9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8CB009-14EF-4507-8073-BDD57CF9B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D5DCB5-0FA9-4D4D-9EA2-3A93F3BE6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55198495-D922-4C84-9C05-B0CB6B9CE97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413AC6C-3CC2-4395-B1A6-D26662619244}"/>
              </a:ext>
            </a:extLst>
          </p:cNvPr>
          <p:cNvSpPr/>
          <p:nvPr userDrawn="1"/>
        </p:nvSpPr>
        <p:spPr>
          <a:xfrm flipV="1">
            <a:off x="246000" y="5619162"/>
            <a:ext cx="11700000" cy="21600"/>
          </a:xfrm>
          <a:prstGeom prst="rect">
            <a:avLst/>
          </a:prstGeom>
          <a:solidFill>
            <a:srgbClr val="CD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36D604D-0872-459A-B75F-EBA0B68E8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62" y="5677313"/>
            <a:ext cx="3037527" cy="115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Gill Sans MT" panose="020B050202010402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1A0E632-7078-4606-9CA9-8F4FD58933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lvl="0"/>
            <a:r>
              <a:rPr lang="cs-CZ" sz="1500" dirty="0"/>
              <a:t>Legální aspekty distanční medicíny,</a:t>
            </a:r>
          </a:p>
          <a:p>
            <a:pPr lvl="0"/>
            <a:r>
              <a:rPr lang="cs-CZ" sz="1500" dirty="0"/>
              <a:t>aneb na co si dát v praxi pozor</a:t>
            </a:r>
            <a:endParaRPr lang="pl-PL" sz="1500" dirty="0"/>
          </a:p>
          <a:p>
            <a:pPr lvl="1"/>
            <a:r>
              <a:rPr lang="cs-CZ" sz="1500" dirty="0"/>
              <a:t>doc. JUDr. Petr Šustek, Ph.D.</a:t>
            </a: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172563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8285DF-3F6B-4669-8C83-EE740288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osobních údajů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EA98E3-E283-4425-BA6C-5B21460C6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GDPR a další předpisy na ochranu osobních údajů tvoří jen část zajištění </a:t>
            </a:r>
            <a:r>
              <a:rPr lang="cs-CZ" b="1" dirty="0"/>
              <a:t>kybernetické bezpečnosti</a:t>
            </a:r>
          </a:p>
          <a:p>
            <a:r>
              <a:rPr lang="cs-CZ" dirty="0"/>
              <a:t>Dále zejm. zákon č. 181/2014 Sb., o kybernetické bezpečnosti – doporučení </a:t>
            </a:r>
            <a:r>
              <a:rPr lang="cs-CZ" dirty="0">
                <a:effectLst/>
                <a:ea typeface="Times New Roman" panose="02020603050405020304" pitchFamily="18" charset="0"/>
              </a:rPr>
              <a:t>NÚKIB (Národní ústav kybernetické a informační bezpečnosti)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4457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FBFB92-0738-46B1-949D-73F1276A4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I – </a:t>
            </a:r>
            <a:r>
              <a:rPr lang="cs-CZ" dirty="0" err="1"/>
              <a:t>telekonzultace</a:t>
            </a:r>
            <a:r>
              <a:rPr lang="cs-CZ" dirty="0"/>
              <a:t> ZZS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5FCF0D-8302-4B8F-9D21-7A4681509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Může záchranná služba </a:t>
            </a:r>
            <a:r>
              <a:rPr lang="cs-CZ" b="1" dirty="0"/>
              <a:t>natáčet zásah za účelem dálkové konzultace s lékařem </a:t>
            </a:r>
            <a:r>
              <a:rPr lang="cs-CZ" dirty="0"/>
              <a:t>a tento </a:t>
            </a:r>
            <a:r>
              <a:rPr lang="cs-CZ" b="1" dirty="0"/>
              <a:t>záznam uchovávat</a:t>
            </a:r>
            <a:r>
              <a:rPr lang="cs-CZ" dirty="0"/>
              <a:t>?</a:t>
            </a:r>
          </a:p>
          <a:p>
            <a:r>
              <a:rPr lang="cs-CZ" dirty="0"/>
              <a:t>Záznam bude mít povahu </a:t>
            </a:r>
            <a:r>
              <a:rPr lang="cs-CZ" b="1" dirty="0"/>
              <a:t>součásti </a:t>
            </a:r>
            <a:r>
              <a:rPr lang="cs-CZ" b="1" dirty="0" err="1"/>
              <a:t>zdr</a:t>
            </a:r>
            <a:r>
              <a:rPr lang="cs-CZ" b="1" dirty="0"/>
              <a:t>. dokumentace</a:t>
            </a:r>
          </a:p>
          <a:p>
            <a:pPr lvl="1"/>
            <a:r>
              <a:rPr lang="cs-CZ" sz="2800" dirty="0"/>
              <a:t>příp. alespoň </a:t>
            </a:r>
            <a:r>
              <a:rPr lang="cs-CZ" sz="2800" b="1" dirty="0"/>
              <a:t>písemný zápis o provedené </a:t>
            </a:r>
            <a:r>
              <a:rPr lang="cs-CZ" sz="2800" b="1" dirty="0" err="1"/>
              <a:t>telekonzultaci</a:t>
            </a:r>
            <a:endParaRPr lang="cs-CZ" sz="2800" b="1" dirty="0"/>
          </a:p>
          <a:p>
            <a:r>
              <a:rPr lang="cs-CZ" dirty="0"/>
              <a:t>Otázkou, zda je </a:t>
            </a:r>
            <a:r>
              <a:rPr lang="cs-CZ" b="1" dirty="0"/>
              <a:t>záznam pacienta účelný pro poskytnutí ZS?</a:t>
            </a:r>
          </a:p>
          <a:p>
            <a:r>
              <a:rPr lang="cs-CZ" b="1" dirty="0"/>
              <a:t>Osoby odlišné od pacienta </a:t>
            </a:r>
            <a:r>
              <a:rPr lang="cs-CZ" dirty="0"/>
              <a:t>budou muset být </a:t>
            </a:r>
            <a:r>
              <a:rPr lang="cs-CZ" b="1" dirty="0"/>
              <a:t>anonymizovány </a:t>
            </a:r>
            <a:r>
              <a:rPr lang="cs-CZ" dirty="0"/>
              <a:t>(chybí právní důvod zpracování jejich osobních údajů)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72644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D27A0-C68E-4F53-A256-7FEEC31A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Lex </a:t>
            </a:r>
            <a:r>
              <a:rPr lang="cs-CZ" i="1" dirty="0" err="1"/>
              <a:t>artis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EEBE3D-6A8A-4289-A066-9D5190EBB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Standard náležité odborné péče: </a:t>
            </a:r>
            <a:r>
              <a:rPr lang="cs-CZ" sz="2400" b="0" i="0" dirty="0">
                <a:solidFill>
                  <a:srgbClr val="000000"/>
                </a:solidFill>
                <a:effectLst/>
              </a:rPr>
              <a:t>poskytování </a:t>
            </a:r>
            <a:r>
              <a:rPr lang="cs-CZ" sz="2400" dirty="0">
                <a:solidFill>
                  <a:srgbClr val="000000"/>
                </a:solidFill>
              </a:rPr>
              <a:t>ZS </a:t>
            </a:r>
            <a:r>
              <a:rPr lang="cs-CZ" sz="2400" b="0" i="0" dirty="0">
                <a:solidFill>
                  <a:srgbClr val="000000"/>
                </a:solidFill>
                <a:effectLst/>
              </a:rPr>
              <a:t>podle</a:t>
            </a:r>
            <a:r>
              <a:rPr lang="cs-CZ" sz="2400" b="1" i="0" dirty="0">
                <a:solidFill>
                  <a:srgbClr val="000000"/>
                </a:solidFill>
                <a:effectLst/>
              </a:rPr>
              <a:t> pravidel vědy a uznávaných medicínských postupů</a:t>
            </a:r>
            <a:r>
              <a:rPr lang="cs-CZ" sz="2400" b="0" i="0" dirty="0">
                <a:solidFill>
                  <a:srgbClr val="000000"/>
                </a:solidFill>
                <a:effectLst/>
              </a:rPr>
              <a:t>, při </a:t>
            </a:r>
            <a:r>
              <a:rPr lang="cs-CZ" sz="2400" b="1" i="0" dirty="0">
                <a:solidFill>
                  <a:srgbClr val="000000"/>
                </a:solidFill>
                <a:effectLst/>
              </a:rPr>
              <a:t>respektování individuality pacienta</a:t>
            </a:r>
            <a:r>
              <a:rPr lang="cs-CZ" sz="2400" b="0" i="0" dirty="0">
                <a:solidFill>
                  <a:srgbClr val="000000"/>
                </a:solidFill>
                <a:effectLst/>
              </a:rPr>
              <a:t>, s </a:t>
            </a:r>
            <a:r>
              <a:rPr lang="cs-CZ" sz="2400" b="1" i="0" dirty="0">
                <a:solidFill>
                  <a:srgbClr val="000000"/>
                </a:solidFill>
                <a:effectLst/>
              </a:rPr>
              <a:t>ohledem na konkrétní podmínky a objektivní možnosti </a:t>
            </a:r>
            <a:r>
              <a:rPr lang="cs-CZ" sz="2400" b="0" i="0" dirty="0">
                <a:solidFill>
                  <a:srgbClr val="000000"/>
                </a:solidFill>
                <a:effectLst/>
              </a:rPr>
              <a:t>(§ 4 odst. 5 ZZS)</a:t>
            </a:r>
          </a:p>
        </p:txBody>
      </p:sp>
    </p:spTree>
    <p:extLst>
      <p:ext uri="{BB962C8B-B14F-4D97-AF65-F5344CB8AC3E}">
        <p14:creationId xmlns:p14="http://schemas.microsoft.com/office/powerpoint/2010/main" val="1487705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C12A24-9014-4CA6-A642-3833C2AE4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Lex </a:t>
            </a:r>
            <a:r>
              <a:rPr lang="cs-CZ" i="1" dirty="0" err="1"/>
              <a:t>artis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8D7CAC-336B-49B0-9369-940A00B45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200" dirty="0">
                <a:solidFill>
                  <a:srgbClr val="000000"/>
                </a:solidFill>
              </a:rPr>
              <a:t>Do budoucna potřeba vhodně </a:t>
            </a:r>
            <a:r>
              <a:rPr lang="cs-CZ" sz="2200" b="1" dirty="0">
                <a:solidFill>
                  <a:srgbClr val="000000"/>
                </a:solidFill>
              </a:rPr>
              <a:t>zohlednit distanční ZS při hodnocení postupu</a:t>
            </a:r>
            <a:r>
              <a:rPr lang="cs-CZ" sz="2200" b="1" i="1" dirty="0">
                <a:solidFill>
                  <a:srgbClr val="000000"/>
                </a:solidFill>
              </a:rPr>
              <a:t> de lege </a:t>
            </a:r>
            <a:r>
              <a:rPr lang="cs-CZ" sz="2200" b="1" i="1" dirty="0" err="1">
                <a:solidFill>
                  <a:srgbClr val="000000"/>
                </a:solidFill>
              </a:rPr>
              <a:t>artis</a:t>
            </a:r>
            <a:r>
              <a:rPr lang="cs-CZ" sz="2200" b="1" i="1" dirty="0">
                <a:solidFill>
                  <a:srgbClr val="000000"/>
                </a:solidFill>
              </a:rPr>
              <a:t> </a:t>
            </a:r>
            <a:r>
              <a:rPr lang="cs-CZ" sz="2200" dirty="0">
                <a:solidFill>
                  <a:srgbClr val="000000"/>
                </a:solidFill>
              </a:rPr>
              <a:t>(zejm. s ohledem na konkrétní podmínky a objektivní možnosti)</a:t>
            </a:r>
          </a:p>
          <a:p>
            <a:pPr lvl="1"/>
            <a:r>
              <a:rPr lang="cs-CZ" sz="2200" dirty="0">
                <a:solidFill>
                  <a:srgbClr val="000000"/>
                </a:solidFill>
              </a:rPr>
              <a:t>do jaké míry lze </a:t>
            </a:r>
            <a:r>
              <a:rPr lang="cs-CZ" sz="2200" b="1" dirty="0">
                <a:solidFill>
                  <a:srgbClr val="000000"/>
                </a:solidFill>
              </a:rPr>
              <a:t>vycházet z dat v rámci </a:t>
            </a:r>
            <a:r>
              <a:rPr lang="cs-CZ" sz="2200" b="1" dirty="0" err="1">
                <a:solidFill>
                  <a:srgbClr val="000000"/>
                </a:solidFill>
              </a:rPr>
              <a:t>telemonitoringu</a:t>
            </a:r>
            <a:r>
              <a:rPr lang="cs-CZ" sz="2200" dirty="0">
                <a:solidFill>
                  <a:srgbClr val="000000"/>
                </a:solidFill>
              </a:rPr>
              <a:t> bez fyzického kontaktu s pacientem?</a:t>
            </a:r>
          </a:p>
          <a:p>
            <a:pPr lvl="2"/>
            <a:r>
              <a:rPr lang="cs-CZ" sz="2200" b="1" dirty="0">
                <a:solidFill>
                  <a:srgbClr val="000000"/>
                </a:solidFill>
              </a:rPr>
              <a:t>technické limitace </a:t>
            </a:r>
            <a:r>
              <a:rPr lang="cs-CZ" sz="2200" dirty="0">
                <a:solidFill>
                  <a:srgbClr val="000000"/>
                </a:solidFill>
              </a:rPr>
              <a:t>řady přístrojů ve srovnání se zdravotnickými prostředky používanými ve ZZ</a:t>
            </a:r>
          </a:p>
          <a:p>
            <a:pPr lvl="2"/>
            <a:r>
              <a:rPr lang="cs-CZ" sz="2200" b="1" dirty="0">
                <a:solidFill>
                  <a:srgbClr val="000000"/>
                </a:solidFill>
              </a:rPr>
              <a:t>nemožnost bezprostředně ověřit </a:t>
            </a:r>
            <a:r>
              <a:rPr lang="cs-CZ" sz="2200" dirty="0">
                <a:solidFill>
                  <a:srgbClr val="000000"/>
                </a:solidFill>
              </a:rPr>
              <a:t>zdravotní stav pacienta dalšími prostředky</a:t>
            </a:r>
          </a:p>
          <a:p>
            <a:pPr lvl="1"/>
            <a:r>
              <a:rPr lang="cs-CZ" sz="2200" dirty="0">
                <a:solidFill>
                  <a:srgbClr val="000000"/>
                </a:solidFill>
              </a:rPr>
              <a:t>do jaké míry lze </a:t>
            </a:r>
            <a:r>
              <a:rPr lang="cs-CZ" sz="2200" b="1" dirty="0">
                <a:solidFill>
                  <a:srgbClr val="000000"/>
                </a:solidFill>
              </a:rPr>
              <a:t>vycházet z informací poskytnutých samotným pacientem</a:t>
            </a:r>
            <a:r>
              <a:rPr lang="cs-CZ" sz="2200" dirty="0">
                <a:solidFill>
                  <a:srgbClr val="000000"/>
                </a:solidFill>
              </a:rPr>
              <a:t>?</a:t>
            </a:r>
          </a:p>
          <a:p>
            <a:pPr lvl="2"/>
            <a:r>
              <a:rPr lang="cs-CZ" sz="2200" dirty="0">
                <a:solidFill>
                  <a:srgbClr val="000000"/>
                </a:solidFill>
              </a:rPr>
              <a:t>postup lékaře je hodnocen </a:t>
            </a:r>
            <a:r>
              <a:rPr lang="cs-CZ" sz="2200" i="1" dirty="0">
                <a:solidFill>
                  <a:srgbClr val="000000"/>
                </a:solidFill>
              </a:rPr>
              <a:t>ex ante </a:t>
            </a:r>
            <a:r>
              <a:rPr lang="cs-CZ" sz="2200" dirty="0">
                <a:solidFill>
                  <a:srgbClr val="000000"/>
                </a:solidFill>
              </a:rPr>
              <a:t>–</a:t>
            </a:r>
            <a:r>
              <a:rPr lang="cs-CZ" sz="2200" b="1" dirty="0">
                <a:solidFill>
                  <a:srgbClr val="000000"/>
                </a:solidFill>
              </a:rPr>
              <a:t> neměl by odpovídat za důsledky nepravdivých informací </a:t>
            </a:r>
            <a:r>
              <a:rPr lang="cs-CZ" sz="2200" dirty="0">
                <a:solidFill>
                  <a:srgbClr val="000000"/>
                </a:solidFill>
              </a:rPr>
              <a:t>uvedených pacientem, </a:t>
            </a:r>
            <a:r>
              <a:rPr lang="cs-CZ" sz="2200" b="1" dirty="0">
                <a:solidFill>
                  <a:srgbClr val="000000"/>
                </a:solidFill>
              </a:rPr>
              <a:t>právně ne zcela jisté </a:t>
            </a:r>
          </a:p>
          <a:p>
            <a:pPr lvl="2"/>
            <a:r>
              <a:rPr lang="cs-CZ" sz="2200" dirty="0">
                <a:solidFill>
                  <a:srgbClr val="000000"/>
                </a:solidFill>
              </a:rPr>
              <a:t>navíc pacient může potřebovat </a:t>
            </a:r>
            <a:r>
              <a:rPr lang="cs-CZ" sz="2200" b="1" dirty="0">
                <a:solidFill>
                  <a:srgbClr val="000000"/>
                </a:solidFill>
              </a:rPr>
              <a:t>pomoc s vysvětlením svého stavu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3583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903928-D7B2-426D-8178-906B7E981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Lex </a:t>
            </a:r>
            <a:r>
              <a:rPr lang="cs-CZ" i="1" dirty="0" err="1"/>
              <a:t>artis</a:t>
            </a:r>
            <a:endParaRPr lang="cs-CZ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365771-90ED-402C-B4A3-8A58F4A87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TM </a:t>
            </a:r>
            <a:r>
              <a:rPr lang="cs-CZ" b="1" dirty="0"/>
              <a:t>již dnes v některých doporučených postupech</a:t>
            </a:r>
          </a:p>
          <a:p>
            <a:pPr lvl="1"/>
            <a:r>
              <a:rPr lang="cs-CZ" dirty="0"/>
              <a:t>např. </a:t>
            </a:r>
            <a:r>
              <a:rPr lang="cs-CZ" dirty="0" err="1"/>
              <a:t>guidelines</a:t>
            </a:r>
            <a:r>
              <a:rPr lang="cs-CZ" dirty="0"/>
              <a:t> Evropské kardiologické společnosti k fibrilaci síní – </a:t>
            </a:r>
            <a:r>
              <a:rPr lang="cs-CZ" dirty="0" err="1"/>
              <a:t>telemonitoring</a:t>
            </a:r>
            <a:r>
              <a:rPr lang="cs-CZ" dirty="0"/>
              <a:t> krevního tlaku a EKG</a:t>
            </a:r>
          </a:p>
          <a:p>
            <a:r>
              <a:rPr lang="cs-CZ" dirty="0"/>
              <a:t>Dávat</a:t>
            </a:r>
            <a:r>
              <a:rPr lang="cs-CZ" b="1" dirty="0"/>
              <a:t> pozor </a:t>
            </a:r>
            <a:r>
              <a:rPr lang="cs-CZ" dirty="0"/>
              <a:t>na:</a:t>
            </a:r>
          </a:p>
          <a:p>
            <a:pPr lvl="1"/>
            <a:r>
              <a:rPr lang="cs-CZ" b="1" dirty="0"/>
              <a:t>TM není vhodná pro každého pacienta </a:t>
            </a:r>
            <a:r>
              <a:rPr lang="cs-CZ" dirty="0"/>
              <a:t>– je třeba uvážlivého rozhodnutí, pro kterého pacienta je přínosná a bezpečná</a:t>
            </a:r>
          </a:p>
          <a:p>
            <a:pPr lvl="1"/>
            <a:r>
              <a:rPr lang="cs-CZ" dirty="0"/>
              <a:t>rozlišení </a:t>
            </a:r>
            <a:r>
              <a:rPr lang="cs-CZ" b="1" dirty="0"/>
              <a:t>technologií schválených pro použití ve zdravotnictví </a:t>
            </a:r>
            <a:r>
              <a:rPr lang="cs-CZ" dirty="0"/>
              <a:t>(zejm. zdravotnických prostředků) a </a:t>
            </a:r>
            <a:r>
              <a:rPr lang="cs-CZ" b="1" dirty="0"/>
              <a:t>jiných (komerčních) technologií</a:t>
            </a:r>
          </a:p>
        </p:txBody>
      </p:sp>
    </p:spTree>
    <p:extLst>
      <p:ext uri="{BB962C8B-B14F-4D97-AF65-F5344CB8AC3E}">
        <p14:creationId xmlns:p14="http://schemas.microsoft.com/office/powerpoint/2010/main" val="1817099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846564-2F72-4555-BA4B-76AB5DE93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II – vyšetření přes WhatsApp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00FA56-354D-47A3-B297-27F3DB006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30-letý pacient pro dlouhodobé zdravotní obtíže podstoupil ambulantně obřízku</a:t>
            </a:r>
          </a:p>
          <a:p>
            <a:r>
              <a:rPr lang="cs-CZ" dirty="0"/>
              <a:t>Pro potíže po operaci (otok, bolest) přišel na kontrolu, jeho chirurg nebyl ve ZZ, přítomní zdravotníci mu poslali fotografii pacientova problému přes mobilní aplikaci WhatsApp</a:t>
            </a:r>
          </a:p>
          <a:p>
            <a:r>
              <a:rPr lang="cs-CZ" dirty="0"/>
              <a:t>Chirurg vyhodnotil snímek jako nezávažný</a:t>
            </a:r>
          </a:p>
          <a:p>
            <a:r>
              <a:rPr lang="cs-CZ" dirty="0"/>
              <a:t>U pacienta došlo k rozvoji gangrény penisu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3751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5E2A4E-F6DA-4DD8-B076-AFB96783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III – ordinace po telefonu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CA664C-ECA0-4108-86E6-35446BC0B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b="0" dirty="0">
                <a:solidFill>
                  <a:srgbClr val="222222"/>
                </a:solidFill>
                <a:effectLst/>
              </a:rPr>
              <a:t>Zdravotní sestra na dětské pohotovosti přijala žádost o návštěvu lékaře u nemocného dítěte</a:t>
            </a:r>
          </a:p>
          <a:p>
            <a:pPr algn="l"/>
            <a:r>
              <a:rPr lang="cs-CZ" b="0" dirty="0">
                <a:solidFill>
                  <a:srgbClr val="222222"/>
                </a:solidFill>
                <a:effectLst/>
              </a:rPr>
              <a:t>Volající matku ujistila, že návštěva není nutná (paralen, obklady)</a:t>
            </a:r>
          </a:p>
          <a:p>
            <a:pPr algn="l"/>
            <a:r>
              <a:rPr lang="cs-CZ" b="0" dirty="0">
                <a:solidFill>
                  <a:srgbClr val="222222"/>
                </a:solidFill>
                <a:effectLst/>
              </a:rPr>
              <a:t>Dítě v noci zemřelo</a:t>
            </a:r>
          </a:p>
          <a:p>
            <a:pPr algn="l"/>
            <a:r>
              <a:rPr lang="cs-CZ" b="0" dirty="0">
                <a:solidFill>
                  <a:srgbClr val="222222"/>
                </a:solidFill>
                <a:effectLst/>
              </a:rPr>
              <a:t>Sestra tvrdila, že ji matka neinformovala o dechových obtížích</a:t>
            </a:r>
          </a:p>
          <a:p>
            <a:pPr algn="l"/>
            <a:r>
              <a:rPr lang="cs-CZ" dirty="0">
                <a:solidFill>
                  <a:srgbClr val="222222"/>
                </a:solidFill>
              </a:rPr>
              <a:t>Opačné tvrzení</a:t>
            </a:r>
            <a:r>
              <a:rPr lang="cs-CZ" b="0" dirty="0">
                <a:solidFill>
                  <a:srgbClr val="222222"/>
                </a:solidFill>
                <a:effectLst/>
              </a:rPr>
              <a:t> příbuzných dítěte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854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FDCA25-3BD2-457B-951D-0DF8B7F69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IV – nesouhlas po telefonu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E3A1FF-4700-42B1-9A51-372BB00C7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600" dirty="0"/>
              <a:t>Příbuzní zavolali ZZS pro svého blízkého trpícího silnou nevolností (včetně dušnosti)</a:t>
            </a:r>
          </a:p>
          <a:p>
            <a:r>
              <a:rPr lang="cs-CZ" sz="2600" dirty="0"/>
              <a:t>Pacient odmítal ošetření, což příbuzní dispečinku sdělili, avšak trvali na výjezdu</a:t>
            </a:r>
          </a:p>
          <a:p>
            <a:r>
              <a:rPr lang="cs-CZ" sz="2600" dirty="0"/>
              <a:t>Dispečink posádku k pacientovi nevyslal s tím, že pacient má právo poskytnutí ZS odmítnout a že ZZS pacienty nevyšetřuje, ale odváží do nemocnice na vyšetření</a:t>
            </a:r>
          </a:p>
          <a:p>
            <a:r>
              <a:rPr lang="cs-CZ" sz="2600" dirty="0"/>
              <a:t>Pacient následující den zemřel</a:t>
            </a:r>
          </a:p>
          <a:p>
            <a:r>
              <a:rPr lang="cs-CZ" sz="2600" b="1" dirty="0"/>
              <a:t>Problémy:</a:t>
            </a:r>
          </a:p>
          <a:p>
            <a:pPr lvl="1"/>
            <a:r>
              <a:rPr lang="cs-CZ" sz="2600" dirty="0"/>
              <a:t>nemožnost </a:t>
            </a:r>
            <a:r>
              <a:rPr lang="cs-CZ" sz="2600" b="1" dirty="0"/>
              <a:t>zhodnotit luciditu </a:t>
            </a:r>
            <a:r>
              <a:rPr lang="cs-CZ" sz="2600" dirty="0"/>
              <a:t>pacienta (tedy kompetenci k udělení nesouhlasu)</a:t>
            </a:r>
          </a:p>
          <a:p>
            <a:pPr lvl="1"/>
            <a:r>
              <a:rPr lang="cs-CZ" sz="2600" dirty="0"/>
              <a:t>omezená možnost </a:t>
            </a:r>
            <a:r>
              <a:rPr lang="cs-CZ" sz="2600" b="1" dirty="0"/>
              <a:t>informování pacienta</a:t>
            </a:r>
          </a:p>
          <a:p>
            <a:pPr lvl="1"/>
            <a:r>
              <a:rPr lang="cs-CZ" sz="2600" dirty="0"/>
              <a:t>omezená možnost </a:t>
            </a:r>
            <a:r>
              <a:rPr lang="cs-CZ" sz="2600" b="1" dirty="0"/>
              <a:t>zhodnotit skutečnou závažnost stavu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8359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5654E9-D50C-406C-A627-1C675398E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V – distanční předepisování léčiv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EE9D9F-9FFC-47C0-B648-7363866B5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Ze zákona o léčivech, zákona o veřejném zdravotním pojištění ani z jiných předpisů </a:t>
            </a:r>
            <a:r>
              <a:rPr lang="cs-CZ" b="1" dirty="0"/>
              <a:t>nevyplývá jednoznačně povinnost současné fyzické přítomnosti </a:t>
            </a:r>
            <a:r>
              <a:rPr lang="cs-CZ" dirty="0"/>
              <a:t>lékaře a pacienta při vystavení receptu</a:t>
            </a:r>
          </a:p>
          <a:p>
            <a:r>
              <a:rPr lang="cs-CZ" dirty="0"/>
              <a:t>Kde je hranice postupu </a:t>
            </a:r>
            <a:r>
              <a:rPr lang="cs-CZ" i="1" dirty="0"/>
              <a:t>non lege </a:t>
            </a:r>
            <a:r>
              <a:rPr lang="cs-CZ" i="1" dirty="0" err="1"/>
              <a:t>artis</a:t>
            </a:r>
            <a:r>
              <a:rPr lang="cs-CZ" i="1" dirty="0"/>
              <a:t> </a:t>
            </a:r>
            <a:r>
              <a:rPr lang="cs-CZ" dirty="0"/>
              <a:t>při </a:t>
            </a:r>
            <a:r>
              <a:rPr lang="cs-CZ" b="1" dirty="0"/>
              <a:t>nemožnosti aktuálně zhodnotit (ověřit) pacientův stav</a:t>
            </a:r>
            <a:r>
              <a:rPr lang="cs-CZ" dirty="0"/>
              <a:t>?</a:t>
            </a:r>
          </a:p>
          <a:p>
            <a:r>
              <a:rPr lang="cs-CZ" b="1" dirty="0"/>
              <a:t>Preskripční omezení </a:t>
            </a:r>
            <a:r>
              <a:rPr lang="cs-CZ" dirty="0"/>
              <a:t>ze strany SÚKL: některé preskripce vázány na specializaci; někdy vyžadovány další podmínky úhrady včetně vyšetření pacienta</a:t>
            </a:r>
          </a:p>
          <a:p>
            <a:r>
              <a:rPr lang="cs-CZ" dirty="0"/>
              <a:t>Nutný </a:t>
            </a:r>
            <a:r>
              <a:rPr lang="cs-CZ" b="1" dirty="0"/>
              <a:t>záznam preskripce ve </a:t>
            </a:r>
            <a:r>
              <a:rPr lang="cs-CZ" b="1" dirty="0" err="1"/>
              <a:t>zdr</a:t>
            </a:r>
            <a:r>
              <a:rPr lang="cs-CZ" b="1" dirty="0"/>
              <a:t>. dokumentaci</a:t>
            </a:r>
          </a:p>
        </p:txBody>
      </p:sp>
    </p:spTree>
    <p:extLst>
      <p:ext uri="{BB962C8B-B14F-4D97-AF65-F5344CB8AC3E}">
        <p14:creationId xmlns:p14="http://schemas.microsoft.com/office/powerpoint/2010/main" val="2938813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190995"/>
            <a:ext cx="10515600" cy="1325563"/>
          </a:xfrm>
        </p:spPr>
        <p:txBody>
          <a:bodyPr/>
          <a:lstStyle/>
          <a:p>
            <a:r>
              <a:rPr lang="cs-CZ" sz="5400" dirty="0"/>
              <a:t>Děkuji za pozornost!</a:t>
            </a:r>
            <a:endParaRPr lang="en-GB" sz="5400" dirty="0"/>
          </a:p>
        </p:txBody>
      </p:sp>
      <p:sp>
        <p:nvSpPr>
          <p:cNvPr id="4" name="Zástupný text 1">
            <a:extLst>
              <a:ext uri="{FF2B5EF4-FFF2-40B4-BE49-F238E27FC236}">
                <a16:creationId xmlns:a16="http://schemas.microsoft.com/office/drawing/2014/main" id="{E1A0E632-7078-4606-9CA9-8F4FD58933EE}"/>
              </a:ext>
            </a:extLst>
          </p:cNvPr>
          <p:cNvSpPr txBox="1">
            <a:spLocks/>
          </p:cNvSpPr>
          <p:nvPr/>
        </p:nvSpPr>
        <p:spPr>
          <a:xfrm>
            <a:off x="7652273" y="746638"/>
            <a:ext cx="6076947" cy="48995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cs-CZ" dirty="0"/>
              <a:t>Petr Šustek</a:t>
            </a:r>
          </a:p>
          <a:p>
            <a:pPr marL="457200" lvl="1" indent="0">
              <a:buNone/>
            </a:pPr>
            <a:r>
              <a:rPr lang="cs-CZ" dirty="0"/>
              <a:t>sustek@aksu.cz</a:t>
            </a:r>
          </a:p>
          <a:p>
            <a:pPr marL="457200" lvl="1" indent="0">
              <a:buNone/>
            </a:pPr>
            <a:r>
              <a:rPr lang="cs-CZ" dirty="0"/>
              <a:t>sustek@prf.cuni.cz 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306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/>
        </p:nvGraphicFramePr>
        <p:xfrm>
          <a:off x="514905" y="1670434"/>
          <a:ext cx="11088209" cy="4572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491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790924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624614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4341180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58005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450983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8F838168-C737-4553-910C-F47B148B7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99"/>
          <a:stretch/>
        </p:blipFill>
        <p:spPr>
          <a:xfrm>
            <a:off x="0" y="0"/>
            <a:ext cx="12192000" cy="15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8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2E3ACE-9F0E-4DB0-95B0-B27010457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Telemedicína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E1E8A2-2B96-4067-AC16-526287717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600" b="1" dirty="0"/>
              <a:t>4 formy telemedicíny dle WHO</a:t>
            </a:r>
          </a:p>
          <a:p>
            <a:pPr marL="457200" lvl="1" indent="0">
              <a:buNone/>
            </a:pPr>
            <a:r>
              <a:rPr lang="cs-CZ" sz="2600" dirty="0"/>
              <a:t>1) </a:t>
            </a:r>
            <a:r>
              <a:rPr lang="cs-CZ" sz="2600" b="1" dirty="0"/>
              <a:t>Konzultace </a:t>
            </a:r>
            <a:r>
              <a:rPr lang="cs-CZ" sz="2600" dirty="0"/>
              <a:t>mezi poskytovatelem ZS a vzdáleným pacientem</a:t>
            </a:r>
          </a:p>
          <a:p>
            <a:pPr marL="457200" lvl="1" indent="0">
              <a:buNone/>
            </a:pPr>
            <a:r>
              <a:rPr lang="cs-CZ" sz="2600" dirty="0"/>
              <a:t>2) </a:t>
            </a:r>
            <a:r>
              <a:rPr lang="cs-CZ" sz="2600" b="1" dirty="0" err="1"/>
              <a:t>Telemonitoring</a:t>
            </a:r>
            <a:r>
              <a:rPr lang="cs-CZ" sz="2600" dirty="0"/>
              <a:t> zdravotnických a diagnostických dat </a:t>
            </a:r>
          </a:p>
          <a:p>
            <a:pPr marL="457200" lvl="1" indent="0">
              <a:buNone/>
            </a:pPr>
            <a:r>
              <a:rPr lang="cs-CZ" sz="2600" dirty="0"/>
              <a:t>3) </a:t>
            </a:r>
            <a:r>
              <a:rPr lang="cs-CZ" sz="2600" b="1" dirty="0"/>
              <a:t>Přenos dat </a:t>
            </a:r>
            <a:r>
              <a:rPr lang="cs-CZ" sz="2600" dirty="0"/>
              <a:t>(včetně snímků apod.) k poskytovateli ZS</a:t>
            </a:r>
          </a:p>
          <a:p>
            <a:pPr marL="457200" lvl="1" indent="0">
              <a:buNone/>
            </a:pPr>
            <a:r>
              <a:rPr lang="cs-CZ" sz="2600" dirty="0"/>
              <a:t>4) Konzultace mezi poskytovateli ZS za účelem řízení případu (např. </a:t>
            </a:r>
            <a:r>
              <a:rPr lang="cs-CZ" sz="2600" b="1" dirty="0" err="1"/>
              <a:t>telekonzilium</a:t>
            </a:r>
            <a:r>
              <a:rPr lang="cs-CZ" sz="2600" dirty="0"/>
              <a:t>)</a:t>
            </a:r>
          </a:p>
          <a:p>
            <a:pPr marL="457200" lvl="1" indent="0">
              <a:buNone/>
            </a:pPr>
            <a:endParaRPr lang="cs-CZ" sz="2600" dirty="0"/>
          </a:p>
          <a:p>
            <a:r>
              <a:rPr lang="cs-CZ" sz="2600" dirty="0"/>
              <a:t>Součástí i </a:t>
            </a:r>
            <a:r>
              <a:rPr lang="cs-CZ" sz="2600" b="1" i="1" dirty="0"/>
              <a:t>m-</a:t>
            </a:r>
            <a:r>
              <a:rPr lang="cs-CZ" sz="2600" b="1" i="1" dirty="0" err="1"/>
              <a:t>Health</a:t>
            </a:r>
            <a:r>
              <a:rPr lang="cs-CZ" sz="2600" dirty="0"/>
              <a:t> – zapojení mobilních telefonů s příslušnými aplikacemi pro sledování fyziologických funkcí  - zejm. ad 3)</a:t>
            </a:r>
          </a:p>
        </p:txBody>
      </p:sp>
    </p:spTree>
    <p:extLst>
      <p:ext uri="{BB962C8B-B14F-4D97-AF65-F5344CB8AC3E}">
        <p14:creationId xmlns:p14="http://schemas.microsoft.com/office/powerpoint/2010/main" val="3203523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EFC3F7-96CB-4ED9-A445-A026A6C59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si dát pozor?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F9CEE0-DF19-4886-96FA-3528C0D44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Pečlivé </a:t>
            </a:r>
            <a:r>
              <a:rPr lang="cs-CZ" b="1" dirty="0"/>
              <a:t>zápisy do </a:t>
            </a:r>
            <a:r>
              <a:rPr lang="cs-CZ" b="1" dirty="0" err="1"/>
              <a:t>zdr</a:t>
            </a:r>
            <a:r>
              <a:rPr lang="cs-CZ" b="1" dirty="0"/>
              <a:t>. dokumentace</a:t>
            </a:r>
          </a:p>
          <a:p>
            <a:pPr lvl="1"/>
            <a:r>
              <a:rPr lang="cs-CZ" dirty="0"/>
              <a:t>včetně zachycení pacientova </a:t>
            </a:r>
            <a:r>
              <a:rPr lang="cs-CZ" b="1" dirty="0"/>
              <a:t>souhlasu s distančním poskytnutím ZS!</a:t>
            </a:r>
          </a:p>
          <a:p>
            <a:r>
              <a:rPr lang="cs-CZ" b="1" dirty="0"/>
              <a:t>Ochrana osobních údajů</a:t>
            </a:r>
          </a:p>
          <a:p>
            <a:r>
              <a:rPr lang="cs-CZ" b="1" i="1" dirty="0"/>
              <a:t>Lex </a:t>
            </a:r>
            <a:r>
              <a:rPr lang="cs-CZ" b="1" i="1" dirty="0" err="1"/>
              <a:t>artis</a:t>
            </a:r>
            <a:endParaRPr lang="cs-CZ" b="1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2821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53833E-C949-4028-B369-2EA9D31F4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status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37DAB7-F70A-4004-96AE-0B627A5D2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TM v </a:t>
            </a:r>
            <a:r>
              <a:rPr lang="cs-CZ" b="1" dirty="0"/>
              <a:t>právní šedé zóně </a:t>
            </a:r>
            <a:r>
              <a:rPr lang="cs-CZ" dirty="0"/>
              <a:t>– je dovolena, avšak právo s ní zatím nepočítá (</a:t>
            </a:r>
            <a:r>
              <a:rPr lang="cs-CZ" b="1" dirty="0"/>
              <a:t>nezná distanční formu </a:t>
            </a:r>
            <a:r>
              <a:rPr lang="cs-CZ" dirty="0"/>
              <a:t>poskytování ZS)</a:t>
            </a:r>
          </a:p>
          <a:p>
            <a:r>
              <a:rPr lang="cs-CZ" b="1" dirty="0"/>
              <a:t>Nevyjasněná práva a povinnosti </a:t>
            </a:r>
            <a:r>
              <a:rPr lang="cs-CZ" dirty="0"/>
              <a:t>poskytovatele ZS a pacienta</a:t>
            </a:r>
          </a:p>
          <a:p>
            <a:r>
              <a:rPr lang="cs-CZ" b="1" dirty="0"/>
              <a:t>Nenastavené úhrady </a:t>
            </a:r>
            <a:r>
              <a:rPr lang="cs-CZ" dirty="0"/>
              <a:t>distanční péče</a:t>
            </a:r>
          </a:p>
        </p:txBody>
      </p:sp>
    </p:spTree>
    <p:extLst>
      <p:ext uri="{BB962C8B-B14F-4D97-AF65-F5344CB8AC3E}">
        <p14:creationId xmlns:p14="http://schemas.microsoft.com/office/powerpoint/2010/main" val="4261209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3F09A-B552-4059-BD97-954B148AF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status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99118A-CF2F-40F3-81AD-D8F1E9A9E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Zdravotní služby může </a:t>
            </a:r>
            <a:r>
              <a:rPr lang="cs-CZ" b="1" dirty="0"/>
              <a:t>poskytovat vždy výhradě poskytovatel ZS </a:t>
            </a:r>
            <a:r>
              <a:rPr lang="cs-CZ" dirty="0"/>
              <a:t>= osoba mající oprávnění k poskytování ZS vydané krajským úřadem podle zákona č. 372/2011 Sb., o zdravotních službách</a:t>
            </a:r>
          </a:p>
          <a:p>
            <a:r>
              <a:rPr lang="cs-CZ" dirty="0"/>
              <a:t>Legální také činnost platforem, které distančně spojují pacienta a poskytovatele – za správnost poskytnuté ZS ale </a:t>
            </a:r>
            <a:r>
              <a:rPr lang="cs-CZ" b="1" dirty="0"/>
              <a:t>odpovídá vždy poskytovatel </a:t>
            </a:r>
            <a:r>
              <a:rPr lang="cs-CZ" dirty="0"/>
              <a:t>(resp. zdravotník)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465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BF306B-5EB1-45FF-B3A3-63A6922B0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status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410263-1207-4CFE-8BCB-ECED6347B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Nelze získat </a:t>
            </a:r>
            <a:r>
              <a:rPr lang="cs-CZ" dirty="0"/>
              <a:t>oprávnění k poskytování ZS distančním způsobem</a:t>
            </a:r>
          </a:p>
          <a:p>
            <a:pPr lvl="1"/>
            <a:r>
              <a:rPr lang="cs-CZ" dirty="0"/>
              <a:t>navíc poskytovatel musí splnit podmínky technické a personální požadavky dle vyhlášek č. 92/2012 Sb. a 99/2012 Sb.</a:t>
            </a:r>
          </a:p>
          <a:p>
            <a:r>
              <a:rPr lang="cs-CZ" dirty="0"/>
              <a:t>Pro ambulantní specialisty by toto neměl být problém – již jsou poskytovateli ZS, přičemž nic jim nebrání své služby poskytovat v účelném a bezpečném rozsahu také distančně</a:t>
            </a:r>
          </a:p>
          <a:p>
            <a:pPr lvl="1"/>
            <a:r>
              <a:rPr lang="cs-CZ" sz="2800" dirty="0"/>
              <a:t>TM je pak </a:t>
            </a:r>
            <a:r>
              <a:rPr lang="cs-CZ" sz="2800" b="1" dirty="0"/>
              <a:t>podřazována pod konzultační služby</a:t>
            </a:r>
          </a:p>
          <a:p>
            <a:pPr lvl="2"/>
            <a:r>
              <a:rPr lang="cs-C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účelem je posouzení individuálního léčebného postupu, popřípadě navržení jeho změny nebo doplnění, a další konzultace podporující rozhodování pacienta ve věci poskytnutí zdravotních služeb prováděné dalším poskytovatelem zdravotních služeb nebo zdravotnickým pracovníkem, kterého si pacient zvolil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63140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C035CB-B80C-480B-9FDA-E50702D1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osobních údajů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42D12C-403F-49BA-9BDF-41FA501D5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Právní úprava zejména v</a:t>
            </a:r>
            <a:r>
              <a:rPr lang="cs-CZ" b="1" dirty="0"/>
              <a:t> GDPR (Obecném nařízení o ochraně osobních údajů)</a:t>
            </a:r>
          </a:p>
          <a:p>
            <a:r>
              <a:rPr lang="cs-CZ" b="1" dirty="0"/>
              <a:t>Pozor</a:t>
            </a:r>
            <a:r>
              <a:rPr lang="cs-CZ" dirty="0"/>
              <a:t> především na:</a:t>
            </a:r>
          </a:p>
          <a:p>
            <a:pPr lvl="1"/>
            <a:r>
              <a:rPr lang="cs-CZ" b="1" dirty="0"/>
              <a:t>oprávněnost zpracování OÚ </a:t>
            </a:r>
            <a:r>
              <a:rPr lang="cs-CZ" dirty="0"/>
              <a:t>(musí pro ně být </a:t>
            </a:r>
            <a:r>
              <a:rPr lang="cs-CZ" b="1" dirty="0"/>
              <a:t>právní důvod </a:t>
            </a:r>
            <a:r>
              <a:rPr lang="cs-CZ" dirty="0"/>
              <a:t>v souladu s platnými předpisy)</a:t>
            </a:r>
          </a:p>
          <a:p>
            <a:pPr lvl="1"/>
            <a:r>
              <a:rPr lang="cs-CZ" b="1" dirty="0"/>
              <a:t>nahlížení do OÚ </a:t>
            </a:r>
            <a:r>
              <a:rPr lang="cs-CZ" dirty="0"/>
              <a:t>pouze </a:t>
            </a:r>
            <a:r>
              <a:rPr lang="cs-CZ" b="1" dirty="0"/>
              <a:t>oprávněnými osobami</a:t>
            </a:r>
          </a:p>
          <a:p>
            <a:pPr lvl="1"/>
            <a:r>
              <a:rPr lang="cs-CZ" b="1" dirty="0"/>
              <a:t>bezpečnost OÚ </a:t>
            </a:r>
            <a:r>
              <a:rPr lang="cs-CZ" dirty="0"/>
              <a:t>při </a:t>
            </a:r>
            <a:r>
              <a:rPr lang="cs-CZ" b="1" dirty="0"/>
              <a:t>přenosu mezi poskytovateli </a:t>
            </a:r>
            <a:r>
              <a:rPr lang="cs-CZ" dirty="0"/>
              <a:t>i</a:t>
            </a:r>
            <a:r>
              <a:rPr lang="cs-CZ" b="1" dirty="0"/>
              <a:t> </a:t>
            </a:r>
            <a:r>
              <a:rPr lang="cs-CZ" dirty="0"/>
              <a:t>při </a:t>
            </a:r>
            <a:r>
              <a:rPr lang="cs-CZ" b="1" dirty="0"/>
              <a:t>distančním informování pacienta </a:t>
            </a:r>
            <a:r>
              <a:rPr lang="cs-CZ" dirty="0"/>
              <a:t>(potenciální problém s e-maily, zprávami přes nezabezpečené mobilní komunikační aplikace apod.)</a:t>
            </a:r>
          </a:p>
          <a:p>
            <a:pPr lvl="1"/>
            <a:r>
              <a:rPr lang="cs-CZ" b="1" dirty="0"/>
              <a:t>zabezpečení databází OÚ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4628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645513-4586-43EF-BFF3-1F948EE1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osobních údajů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47BF0C-C129-4610-9A99-6FCC0D10A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349"/>
            <a:ext cx="10515600" cy="4057094"/>
          </a:xfrm>
        </p:spPr>
        <p:txBody>
          <a:bodyPr>
            <a:normAutofit fontScale="85000" lnSpcReduction="10000"/>
          </a:bodyPr>
          <a:lstStyle/>
          <a:p>
            <a:r>
              <a:rPr lang="cs-CZ" sz="2600" b="1" dirty="0"/>
              <a:t>Zvláštní kategorie (citlivých) osobních údajů </a:t>
            </a:r>
            <a:r>
              <a:rPr lang="cs-CZ" sz="2600" dirty="0"/>
              <a:t>dle čl. 9 GDPR: </a:t>
            </a:r>
            <a:r>
              <a:rPr lang="cs-CZ" sz="2600" b="1" dirty="0"/>
              <a:t>o zdravotním stavu</a:t>
            </a:r>
            <a:r>
              <a:rPr lang="cs-CZ" sz="2600" dirty="0"/>
              <a:t>, genetické údaje, biometrické údaje, o sexuálním životě atd.</a:t>
            </a:r>
          </a:p>
          <a:p>
            <a:r>
              <a:rPr lang="cs-CZ" sz="2600" dirty="0"/>
              <a:t>Jejich </a:t>
            </a:r>
            <a:r>
              <a:rPr lang="cs-CZ" sz="2600" b="1" dirty="0"/>
              <a:t>zpracování</a:t>
            </a:r>
            <a:r>
              <a:rPr lang="cs-CZ" sz="2600" dirty="0"/>
              <a:t> možné, zejm. pokud:</a:t>
            </a:r>
          </a:p>
          <a:p>
            <a:pPr lvl="1"/>
            <a:r>
              <a:rPr lang="cs-CZ" sz="2600" dirty="0"/>
              <a:t>subjekt (pacient) </a:t>
            </a:r>
            <a:r>
              <a:rPr lang="cs-CZ" sz="2600" b="1" dirty="0"/>
              <a:t>udělil výslovný souhlas</a:t>
            </a:r>
          </a:p>
          <a:p>
            <a:pPr lvl="1"/>
            <a:r>
              <a:rPr lang="cs-CZ" sz="2600" dirty="0"/>
              <a:t>z</a:t>
            </a:r>
            <a:r>
              <a:rPr lang="cs-CZ" sz="2600" b="0" i="0" dirty="0">
                <a:effectLst/>
              </a:rPr>
              <a:t>pracování je </a:t>
            </a:r>
            <a:r>
              <a:rPr lang="cs-CZ" sz="2600" b="1" i="0" dirty="0">
                <a:effectLst/>
              </a:rPr>
              <a:t>nezbytné </a:t>
            </a:r>
            <a:r>
              <a:rPr lang="cs-CZ" sz="2600" b="0" i="0" dirty="0">
                <a:effectLst/>
              </a:rPr>
              <a:t>pro účely </a:t>
            </a:r>
            <a:r>
              <a:rPr lang="cs-CZ" sz="2600" b="1" i="0" dirty="0">
                <a:effectLst/>
              </a:rPr>
              <a:t>lékařské diagnostiky, poskytování zdravotní nebo sociální péče či léčby na základě práva </a:t>
            </a:r>
            <a:r>
              <a:rPr lang="cs-CZ" sz="2600" b="0" i="0" dirty="0">
                <a:effectLst/>
              </a:rPr>
              <a:t>Unie nebo členského státu (…)</a:t>
            </a:r>
          </a:p>
          <a:p>
            <a:pPr lvl="2"/>
            <a:r>
              <a:rPr lang="cs-CZ" sz="2200" dirty="0"/>
              <a:t>musí být zpracovávány </a:t>
            </a:r>
            <a:r>
              <a:rPr lang="cs-CZ" sz="2200" b="1" dirty="0"/>
              <a:t>osobou s povinnou mlčenlivostí</a:t>
            </a:r>
            <a:endParaRPr lang="cs-CZ" sz="2200" b="1" i="0" dirty="0">
              <a:effectLst/>
            </a:endParaRPr>
          </a:p>
          <a:p>
            <a:pPr lvl="1" algn="just"/>
            <a:r>
              <a:rPr lang="cs-CZ" sz="2600" b="0" i="0" dirty="0">
                <a:effectLst/>
              </a:rPr>
              <a:t>zpracování je </a:t>
            </a:r>
            <a:r>
              <a:rPr lang="cs-CZ" sz="2600" b="1" i="0" dirty="0">
                <a:effectLst/>
              </a:rPr>
              <a:t>nezbytné z důvodů veřejného zájmu v oblasti veřejného zdraví</a:t>
            </a:r>
          </a:p>
          <a:p>
            <a:pPr lvl="1" algn="just"/>
            <a:r>
              <a:rPr lang="cs-CZ" sz="2600" b="0" i="0" dirty="0">
                <a:effectLst/>
              </a:rPr>
              <a:t>zpracování je </a:t>
            </a:r>
            <a:r>
              <a:rPr lang="cs-CZ" sz="2600" b="1" i="0" dirty="0">
                <a:effectLst/>
              </a:rPr>
              <a:t>nezbytné</a:t>
            </a:r>
            <a:r>
              <a:rPr lang="cs-CZ" sz="2000" b="0" i="0" dirty="0">
                <a:effectLst/>
              </a:rPr>
              <a:t> </a:t>
            </a:r>
            <a:r>
              <a:rPr lang="cs-CZ" sz="2600" b="0" i="0" dirty="0">
                <a:effectLst/>
              </a:rPr>
              <a:t>pro účely vědeckého výzkumu nebo pro statistické účely na základě práva Unie nebo členského státu, které je </a:t>
            </a:r>
            <a:r>
              <a:rPr lang="cs-CZ" sz="2600" b="1" i="0" dirty="0">
                <a:effectLst/>
              </a:rPr>
              <a:t>přiměřené sledovanému cíli</a:t>
            </a:r>
            <a:r>
              <a:rPr lang="cs-CZ" sz="2600" b="0" i="0" dirty="0">
                <a:effectLst/>
              </a:rPr>
              <a:t>, </a:t>
            </a:r>
            <a:r>
              <a:rPr lang="cs-CZ" sz="2600" b="1" i="0" dirty="0">
                <a:effectLst/>
              </a:rPr>
              <a:t>dodržuje podstatu práva na ochranu údajů </a:t>
            </a:r>
            <a:r>
              <a:rPr lang="cs-CZ" sz="2600" b="0" i="0" dirty="0">
                <a:effectLst/>
              </a:rPr>
              <a:t>a poskytuje </a:t>
            </a:r>
            <a:r>
              <a:rPr lang="cs-CZ" sz="2600" b="1" i="0" dirty="0">
                <a:effectLst/>
              </a:rPr>
              <a:t>vhodné a konkrétní záruky </a:t>
            </a:r>
            <a:r>
              <a:rPr lang="cs-CZ" sz="2600" b="0" i="0" dirty="0">
                <a:effectLst/>
              </a:rPr>
              <a:t>pro ochranu základních práv a zájmů subjektu údajů</a:t>
            </a:r>
            <a:endParaRPr lang="cs-CZ" sz="2600" b="1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96437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7C18FF0C-D9A9-40A2-8AED-1ADCAE800EEC}" vid="{5B817CFA-8F4C-4089-8EFD-C8B1152DA1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PF UK 2020_EN</Template>
  <TotalTime>0</TotalTime>
  <Words>1179</Words>
  <Application>Microsoft Office PowerPoint</Application>
  <PresentationFormat>Širokoúhlá obrazovka</PresentationFormat>
  <Paragraphs>118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Gill Sans MT</vt:lpstr>
      <vt:lpstr>Wingdings</vt:lpstr>
      <vt:lpstr>Motiv Office</vt:lpstr>
      <vt:lpstr>Prezentace aplikace PowerPoint</vt:lpstr>
      <vt:lpstr>Prezentace aplikace PowerPoint</vt:lpstr>
      <vt:lpstr>Telemedicína</vt:lpstr>
      <vt:lpstr>Na co si dát pozor?</vt:lpstr>
      <vt:lpstr>Právní status</vt:lpstr>
      <vt:lpstr>Právní status</vt:lpstr>
      <vt:lpstr>Právní status</vt:lpstr>
      <vt:lpstr>Ochrana osobních údajů</vt:lpstr>
      <vt:lpstr>Ochrana osobních údajů</vt:lpstr>
      <vt:lpstr>Ochrana osobních údajů</vt:lpstr>
      <vt:lpstr>Kazuistika I – telekonzultace ZZS</vt:lpstr>
      <vt:lpstr>Lex artis</vt:lpstr>
      <vt:lpstr>Lex artis</vt:lpstr>
      <vt:lpstr>Lex artis</vt:lpstr>
      <vt:lpstr>Kazuistika II – vyšetření přes WhatsApp</vt:lpstr>
      <vt:lpstr>Kazuistika III – ordinace po telefonu</vt:lpstr>
      <vt:lpstr>Kazuistika IV – nesouhlas po telefonu</vt:lpstr>
      <vt:lpstr>Kazuistika V – distanční předepisování léčiv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2021-08-24T01:00:19Z</dcterms:created>
  <dcterms:modified xsi:type="dcterms:W3CDTF">2021-09-04T09:35:30Z</dcterms:modified>
</cp:coreProperties>
</file>