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30" r:id="rId3"/>
    <p:sldId id="264" r:id="rId4"/>
    <p:sldId id="265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92" r:id="rId13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B6D090-6475-48FA-BF7A-A3B041C133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6887C442-E8E7-47DA-AE7C-77466B582F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139BFAD-1F05-44B2-AD41-05C7C87B3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1EC7-A858-489C-B42D-F00EF0BC4BA5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003DE6D-0507-4028-8F6A-78A1F9828E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90D6973-DD56-4F5E-84CB-A9B3D8A7E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C9EC-D739-4C53-92D4-F0A1F7D9EE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0784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A42468-3D9A-414B-BC20-1D9AC2F72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8208C67-BDDC-4D0A-B321-0E08E0608C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9EE8A3D-10D1-4FDB-9945-82911CBECB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1EC7-A858-489C-B42D-F00EF0BC4BA5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E2B2BD-53FF-4226-B576-426C5E64A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9C6493-16BF-433A-8433-D656900583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C9EC-D739-4C53-92D4-F0A1F7D9EE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19882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0E19506-9DF9-4BDE-8CE5-B099E826B13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E23C579-4B51-4D37-A7FD-48E0B2B5872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1D1A41-EF7A-4487-B60B-787E52D54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1EC7-A858-489C-B42D-F00EF0BC4BA5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D7F4663-907B-4E21-8F22-92489F37DB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E869092-6288-4DBF-99EC-9042BC223D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C9EC-D739-4C53-92D4-F0A1F7D9EE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0635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BFC857-07A5-46AE-8109-3B8DBA206A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0C00A5F-A7F0-4145-9BB4-11893A1485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EDB3018-EB29-4934-8C11-88255398E2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1EC7-A858-489C-B42D-F00EF0BC4BA5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379B253-17B7-408E-B06B-9C942A73A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4AA4C29-D134-4127-AE5C-CDB43CE95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C9EC-D739-4C53-92D4-F0A1F7D9EE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12977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49B8C8-512A-40F6-A444-4C5C3C495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2112FC30-005C-4C2B-BCA8-CA8874AC99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9FE8737-8726-4465-BF01-118D0237A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1EC7-A858-489C-B42D-F00EF0BC4BA5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04A4B3F-7DDF-46AB-A961-5B1692AA0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A7066F-B4AC-44C8-AEB4-676E1E20B1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C9EC-D739-4C53-92D4-F0A1F7D9EE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58633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1332846-1CA2-4C3F-8B81-13748FF349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BF87B04-4033-411C-8FE2-8B83DD5A2EA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5364C48-4A46-4292-95B6-2B0A6915CA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5141147-97CC-4A8A-AD5A-3DA9A671E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1EC7-A858-489C-B42D-F00EF0BC4BA5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7763CD7-AA8C-4081-980D-539E85D2C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F380409-8E89-4E27-B793-DFC123F258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C9EC-D739-4C53-92D4-F0A1F7D9EE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56890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9911E4-DB56-4219-BD02-15C548B5A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53E33D1B-54F6-4C37-91BC-38BF81929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01EACD40-4298-4B41-8A36-D39A4385CC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6D7F9DB1-E0D6-415A-9172-B81FFF9BD5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5C4E5F6C-7250-42D9-A215-59567C17560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E18F12D-3A8E-47CB-BDD6-7E685C4A5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1EC7-A858-489C-B42D-F00EF0BC4BA5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245843DA-C7FA-45E1-8C2C-9CB7B32F5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F9DAAFB-728D-49A2-9147-1609536B0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C9EC-D739-4C53-92D4-F0A1F7D9EE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53530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91F7DCA-ECD0-4D94-B926-E90459DD3F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4C1310C0-649A-4922-9D1C-5D08CFE6F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1EC7-A858-489C-B42D-F00EF0BC4BA5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B06AC94-D72B-4255-9BBA-C20F17DA65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F5818E26-94A5-4A38-B98D-4BF3AF02B2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C9EC-D739-4C53-92D4-F0A1F7D9EE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8794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9BD9DDD-620E-4493-8991-273BDE00D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1EC7-A858-489C-B42D-F00EF0BC4BA5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3A158B32-4911-4D9A-99CF-A84DC66F3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5097829-B688-4513-A375-1B23505E77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C9EC-D739-4C53-92D4-F0A1F7D9EE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7408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FE482D-CE65-4097-BF81-31CB161CB2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0786A3B-391E-49D7-99AD-0ADCB7EC6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3726BD44-AF38-4FB1-B986-6CF2BFD101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13C6A63-B53E-43AF-BCE6-857E350C62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1EC7-A858-489C-B42D-F00EF0BC4BA5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9E3D906-279B-4811-B1F7-5762621C37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CFAD962-AD76-488F-8266-3606EAA53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C9EC-D739-4C53-92D4-F0A1F7D9EE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332194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60CEDFA-B333-478A-A427-F2C74D496E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B81F35B-2726-4525-AEDE-B2BEC3012E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7EEC0287-FC3D-4D52-8966-72B5257E75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71B2511-BDD0-4205-B390-02DE1DC30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181EC7-A858-489C-B42D-F00EF0BC4BA5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FCF4E49-1CF1-40DD-BB52-287E14066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49C466D8-1D6A-4CF4-9432-7890673F0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7DC9EC-D739-4C53-92D4-F0A1F7D9EE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0557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01D2F8E2-1147-40B3-A0AA-FAEEAC1990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96C3B25-3832-4E6E-A181-549C6EEA31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FD82E40-4193-47A0-A63F-0203CE89F7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181EC7-A858-489C-B42D-F00EF0BC4BA5}" type="datetimeFigureOut">
              <a:rPr lang="cs-CZ" smtClean="0"/>
              <a:t>29.01.2019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8D15398-F594-4CA5-BC1D-2686AB5DCC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AEA3C05-AC73-49D2-AD2C-F10929C649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7DC9EC-D739-4C53-92D4-F0A1F7D9EED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9417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9614C22-1E37-408D-8E3D-614FDF8251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CVIČTE S ROZUMEM </a:t>
            </a:r>
            <a:br>
              <a:rPr lang="cs-CZ" dirty="0"/>
            </a:br>
            <a:r>
              <a:rPr lang="cs-CZ" dirty="0"/>
              <a:t>– AŤ SI NEUBLÍŽÍTE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F0902573-E9EC-4C90-B72C-8097D0BB12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Martin Matoulek a kol. </a:t>
            </a:r>
          </a:p>
          <a:p>
            <a:r>
              <a:rPr lang="cs-CZ" dirty="0"/>
              <a:t>3. Interní klinika 1. LF UK a VFN Praha</a:t>
            </a:r>
          </a:p>
          <a:p>
            <a:r>
              <a:rPr lang="cs-CZ" dirty="0"/>
              <a:t>Česká společnost tělovýchovného lékařství</a:t>
            </a: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8544661F-8E98-4C41-AD10-0DFFC74A3606}"/>
              </a:ext>
            </a:extLst>
          </p:cNvPr>
          <p:cNvGrpSpPr/>
          <p:nvPr/>
        </p:nvGrpSpPr>
        <p:grpSpPr>
          <a:xfrm>
            <a:off x="4784863" y="4922520"/>
            <a:ext cx="2690357" cy="1104900"/>
            <a:chOff x="3230383" y="4785420"/>
            <a:chExt cx="3040876" cy="1295400"/>
          </a:xfrm>
        </p:grpSpPr>
        <p:pic>
          <p:nvPicPr>
            <p:cNvPr id="4" name="Obrázek 3">
              <a:extLst>
                <a:ext uri="{FF2B5EF4-FFF2-40B4-BE49-F238E27FC236}">
                  <a16:creationId xmlns:a16="http://schemas.microsoft.com/office/drawing/2014/main" id="{70B6E62E-B439-49F7-9807-A1547CB1B9A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15914" y="4941055"/>
              <a:ext cx="855345" cy="1106050"/>
            </a:xfrm>
            <a:prstGeom prst="rect">
              <a:avLst/>
            </a:prstGeom>
          </p:spPr>
        </p:pic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D916F424-6615-409B-8B72-7EF08D5691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30383" y="4910575"/>
              <a:ext cx="783452" cy="1106050"/>
            </a:xfrm>
            <a:prstGeom prst="rect">
              <a:avLst/>
            </a:prstGeom>
          </p:spPr>
        </p:pic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7A8192D2-0EF0-44CB-A5C5-28C6B41B465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43374" y="4785420"/>
              <a:ext cx="1143000" cy="1295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66326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50132A-06DF-42C4-A65A-51CFC0D608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- Trvání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2D6B664-9587-4892-B5A7-E7675FC4E7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Je třeba dát čas pro pohybový aparát – klouby, ale i vazy</a:t>
            </a:r>
          </a:p>
          <a:p>
            <a:r>
              <a:rPr lang="cs-CZ" dirty="0"/>
              <a:t>Adaptace na specifickou zátěž trvá u zdatného 2-3 týdny u nezdatného, člověka 3-6 týdnů…</a:t>
            </a:r>
          </a:p>
          <a:p>
            <a:r>
              <a:rPr lang="cs-CZ" dirty="0"/>
              <a:t>Záleží na intenzitě, typu a na cílech  možnostech</a:t>
            </a:r>
          </a:p>
          <a:p>
            <a:pPr lvl="1"/>
            <a:r>
              <a:rPr lang="cs-CZ" dirty="0"/>
              <a:t>40-60 min i více při vytrvalostních aktivita – </a:t>
            </a:r>
            <a:r>
              <a:rPr lang="cs-CZ" dirty="0" err="1"/>
              <a:t>low</a:t>
            </a:r>
            <a:r>
              <a:rPr lang="cs-CZ" dirty="0"/>
              <a:t> intenzity</a:t>
            </a:r>
          </a:p>
          <a:p>
            <a:pPr lvl="1"/>
            <a:r>
              <a:rPr lang="cs-CZ" dirty="0"/>
              <a:t>40-60 min v tréninku o střední intenzitě</a:t>
            </a:r>
          </a:p>
          <a:p>
            <a:pPr lvl="1"/>
            <a:r>
              <a:rPr lang="cs-CZ" dirty="0"/>
              <a:t>15-20 min. – 2 x denně odporový trénink u seniorů</a:t>
            </a:r>
          </a:p>
          <a:p>
            <a:pPr lvl="1"/>
            <a:r>
              <a:rPr lang="cs-CZ" dirty="0"/>
              <a:t>10 min – 3 x denně vyšší intenzity u DM 2</a:t>
            </a:r>
          </a:p>
          <a:p>
            <a:pPr lvl="1"/>
            <a:r>
              <a:rPr lang="cs-CZ" dirty="0"/>
              <a:t>40 sec 8-10 x za sebou – HIIT</a:t>
            </a:r>
          </a:p>
          <a:p>
            <a:pPr lvl="1"/>
            <a:r>
              <a:rPr lang="cs-CZ" dirty="0"/>
              <a:t>…….</a:t>
            </a:r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50E802FB-AF0B-44BB-95D8-3F169134D56B}"/>
              </a:ext>
            </a:extLst>
          </p:cNvPr>
          <p:cNvGrpSpPr/>
          <p:nvPr/>
        </p:nvGrpSpPr>
        <p:grpSpPr>
          <a:xfrm>
            <a:off x="8869183" y="152460"/>
            <a:ext cx="3040876" cy="1295400"/>
            <a:chOff x="3230383" y="4785420"/>
            <a:chExt cx="3040876" cy="1295400"/>
          </a:xfrm>
        </p:grpSpPr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9F95D8D9-FE0B-4E5A-A86E-47403FB067E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15914" y="4941055"/>
              <a:ext cx="855345" cy="1106050"/>
            </a:xfrm>
            <a:prstGeom prst="rect">
              <a:avLst/>
            </a:prstGeom>
          </p:spPr>
        </p:pic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B531D6EC-1783-408F-B095-94EE3ECBCD1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30383" y="4910575"/>
              <a:ext cx="783452" cy="1106050"/>
            </a:xfrm>
            <a:prstGeom prst="rect">
              <a:avLst/>
            </a:prstGeom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85400A0A-0BBB-4604-9FAF-F7708C16E0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43374" y="4785420"/>
              <a:ext cx="1143000" cy="1295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941487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80F4C37-C7C2-4A6D-9C23-5114F4DBD2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omyly v ambulancích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3E4434F-92F2-4134-B9E1-EF00492BB1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Nejezděte výtahem </a:t>
            </a:r>
          </a:p>
          <a:p>
            <a:r>
              <a:rPr lang="cs-CZ" dirty="0"/>
              <a:t>Vystupte o jednu zastávku dříve</a:t>
            </a:r>
          </a:p>
          <a:p>
            <a:r>
              <a:rPr lang="cs-CZ" dirty="0"/>
              <a:t>Musí vás to bavit</a:t>
            </a:r>
          </a:p>
          <a:p>
            <a:r>
              <a:rPr lang="cs-CZ" dirty="0"/>
              <a:t>Zhubněte pohybem</a:t>
            </a:r>
          </a:p>
          <a:p>
            <a:r>
              <a:rPr lang="cs-CZ" dirty="0"/>
              <a:t>Musíte mít trenéra</a:t>
            </a:r>
          </a:p>
        </p:txBody>
      </p:sp>
      <p:sp>
        <p:nvSpPr>
          <p:cNvPr id="4" name="Řečová bublina: obdélníkový bublinový popisek se zakulacenými rohy 3">
            <a:extLst>
              <a:ext uri="{FF2B5EF4-FFF2-40B4-BE49-F238E27FC236}">
                <a16:creationId xmlns:a16="http://schemas.microsoft.com/office/drawing/2014/main" id="{960BF5D5-5629-4414-8526-7E75EC157F49}"/>
              </a:ext>
            </a:extLst>
          </p:cNvPr>
          <p:cNvSpPr/>
          <p:nvPr/>
        </p:nvSpPr>
        <p:spPr>
          <a:xfrm>
            <a:off x="7368540" y="1546859"/>
            <a:ext cx="3093720" cy="517621"/>
          </a:xfrm>
          <a:prstGeom prst="wedgeRoundRectCallout">
            <a:avLst>
              <a:gd name="adj1" fmla="val -155618"/>
              <a:gd name="adj2" fmla="val 14981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Artróza, obezita, ICHS…</a:t>
            </a:r>
          </a:p>
        </p:txBody>
      </p:sp>
      <p:sp>
        <p:nvSpPr>
          <p:cNvPr id="7" name="Řečová bublina: obdélníkový bublinový popisek se zakulacenými rohy 6">
            <a:extLst>
              <a:ext uri="{FF2B5EF4-FFF2-40B4-BE49-F238E27FC236}">
                <a16:creationId xmlns:a16="http://schemas.microsoft.com/office/drawing/2014/main" id="{3AA59DC7-482D-4871-ABB1-665CB19BB9DF}"/>
              </a:ext>
            </a:extLst>
          </p:cNvPr>
          <p:cNvSpPr/>
          <p:nvPr/>
        </p:nvSpPr>
        <p:spPr>
          <a:xfrm>
            <a:off x="8176260" y="2194417"/>
            <a:ext cx="3093720" cy="517621"/>
          </a:xfrm>
          <a:prstGeom prst="wedgeRoundRectCallout">
            <a:avLst>
              <a:gd name="adj1" fmla="val -131234"/>
              <a:gd name="adj2" fmla="val 9240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Tašky, oděv, obuv…</a:t>
            </a:r>
          </a:p>
        </p:txBody>
      </p:sp>
      <p:sp>
        <p:nvSpPr>
          <p:cNvPr id="8" name="Řečová bublina: obdélníkový bublinový popisek se zakulacenými rohy 7">
            <a:extLst>
              <a:ext uri="{FF2B5EF4-FFF2-40B4-BE49-F238E27FC236}">
                <a16:creationId xmlns:a16="http://schemas.microsoft.com/office/drawing/2014/main" id="{DA624F4A-A431-4373-B435-0D597A083342}"/>
              </a:ext>
            </a:extLst>
          </p:cNvPr>
          <p:cNvSpPr/>
          <p:nvPr/>
        </p:nvSpPr>
        <p:spPr>
          <a:xfrm>
            <a:off x="8092440" y="2872423"/>
            <a:ext cx="3093720" cy="815388"/>
          </a:xfrm>
          <a:prstGeom prst="wedgeRoundRectCallout">
            <a:avLst>
              <a:gd name="adj1" fmla="val -188870"/>
              <a:gd name="adj2" fmla="val 3793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…nemusí …neříkejte pacientovi co ho má bavit ani co mu má chutnat</a:t>
            </a:r>
          </a:p>
        </p:txBody>
      </p:sp>
      <p:sp>
        <p:nvSpPr>
          <p:cNvPr id="9" name="Řečová bublina: obdélníkový bublinový popisek se zakulacenými rohy 8">
            <a:extLst>
              <a:ext uri="{FF2B5EF4-FFF2-40B4-BE49-F238E27FC236}">
                <a16:creationId xmlns:a16="http://schemas.microsoft.com/office/drawing/2014/main" id="{801AB770-B0E0-46B2-8C87-4D8CB907B4E5}"/>
              </a:ext>
            </a:extLst>
          </p:cNvPr>
          <p:cNvSpPr/>
          <p:nvPr/>
        </p:nvSpPr>
        <p:spPr>
          <a:xfrm>
            <a:off x="8107680" y="3861911"/>
            <a:ext cx="3093720" cy="517621"/>
          </a:xfrm>
          <a:prstGeom prst="wedgeRoundRectCallout">
            <a:avLst>
              <a:gd name="adj1" fmla="val -180741"/>
              <a:gd name="adj2" fmla="val -475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 kg tukové tkáně = 20 hod. pohybové aktivity - chůze</a:t>
            </a:r>
          </a:p>
        </p:txBody>
      </p:sp>
      <p:sp>
        <p:nvSpPr>
          <p:cNvPr id="10" name="Řečová bublina: obdélníkový bublinový popisek se zakulacenými rohy 9">
            <a:extLst>
              <a:ext uri="{FF2B5EF4-FFF2-40B4-BE49-F238E27FC236}">
                <a16:creationId xmlns:a16="http://schemas.microsoft.com/office/drawing/2014/main" id="{52241F68-D683-488C-956B-37C4C7911DE3}"/>
              </a:ext>
            </a:extLst>
          </p:cNvPr>
          <p:cNvSpPr/>
          <p:nvPr/>
        </p:nvSpPr>
        <p:spPr>
          <a:xfrm>
            <a:off x="8077200" y="5142072"/>
            <a:ext cx="3093720" cy="517621"/>
          </a:xfrm>
          <a:prstGeom prst="wedgeRoundRectCallout">
            <a:avLst>
              <a:gd name="adj1" fmla="val -182219"/>
              <a:gd name="adj2" fmla="val -15049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Ale ten musí znát nejen fyziologii </a:t>
            </a:r>
            <a:r>
              <a:rPr lang="cs-CZ" dirty="0" err="1"/>
              <a:t>zátěžě</a:t>
            </a:r>
            <a:r>
              <a:rPr lang="cs-CZ" dirty="0"/>
              <a:t>…</a:t>
            </a:r>
          </a:p>
        </p:txBody>
      </p:sp>
      <p:grpSp>
        <p:nvGrpSpPr>
          <p:cNvPr id="12" name="Skupina 11">
            <a:extLst>
              <a:ext uri="{FF2B5EF4-FFF2-40B4-BE49-F238E27FC236}">
                <a16:creationId xmlns:a16="http://schemas.microsoft.com/office/drawing/2014/main" id="{427C081B-C023-409F-B2B0-766E9A9B99A8}"/>
              </a:ext>
            </a:extLst>
          </p:cNvPr>
          <p:cNvGrpSpPr/>
          <p:nvPr/>
        </p:nvGrpSpPr>
        <p:grpSpPr>
          <a:xfrm>
            <a:off x="8869183" y="152460"/>
            <a:ext cx="3040876" cy="1295400"/>
            <a:chOff x="3230383" y="4785420"/>
            <a:chExt cx="3040876" cy="1295400"/>
          </a:xfrm>
        </p:grpSpPr>
        <p:pic>
          <p:nvPicPr>
            <p:cNvPr id="13" name="Obrázek 12">
              <a:extLst>
                <a:ext uri="{FF2B5EF4-FFF2-40B4-BE49-F238E27FC236}">
                  <a16:creationId xmlns:a16="http://schemas.microsoft.com/office/drawing/2014/main" id="{80B37A34-9E46-4C97-9F32-D20401C81AF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15914" y="4941055"/>
              <a:ext cx="855345" cy="1106050"/>
            </a:xfrm>
            <a:prstGeom prst="rect">
              <a:avLst/>
            </a:prstGeom>
          </p:spPr>
        </p:pic>
        <p:pic>
          <p:nvPicPr>
            <p:cNvPr id="14" name="Obrázek 13">
              <a:extLst>
                <a:ext uri="{FF2B5EF4-FFF2-40B4-BE49-F238E27FC236}">
                  <a16:creationId xmlns:a16="http://schemas.microsoft.com/office/drawing/2014/main" id="{418BEFB4-4A1A-4937-B646-8D70E12098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30383" y="4910575"/>
              <a:ext cx="783452" cy="1106050"/>
            </a:xfrm>
            <a:prstGeom prst="rect">
              <a:avLst/>
            </a:prstGeom>
          </p:spPr>
        </p:pic>
        <p:pic>
          <p:nvPicPr>
            <p:cNvPr id="15" name="Obrázek 14">
              <a:extLst>
                <a:ext uri="{FF2B5EF4-FFF2-40B4-BE49-F238E27FC236}">
                  <a16:creationId xmlns:a16="http://schemas.microsoft.com/office/drawing/2014/main" id="{730C6098-3BDF-4716-A312-F7CE960B557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43374" y="4785420"/>
              <a:ext cx="1143000" cy="1295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471398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6FCED23-112B-4904-A894-E1E2AF0AB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>
                <a:solidFill>
                  <a:srgbClr val="FF0000"/>
                </a:solidFill>
              </a:rPr>
              <a:t>Proces podávání léku „PA“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6935C36-A4D4-4C21-A738-99D1F57966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Indikace</a:t>
            </a:r>
          </a:p>
          <a:p>
            <a:pPr>
              <a:defRPr/>
            </a:pPr>
            <a:r>
              <a:rPr lang="cs-CZ" dirty="0"/>
              <a:t>Preskripce</a:t>
            </a:r>
          </a:p>
          <a:p>
            <a:pPr>
              <a:defRPr/>
            </a:pPr>
            <a:r>
              <a:rPr lang="cs-CZ" dirty="0"/>
              <a:t>Provádění</a:t>
            </a:r>
          </a:p>
          <a:p>
            <a:pPr>
              <a:defRPr/>
            </a:pPr>
            <a:r>
              <a:rPr lang="cs-CZ" dirty="0"/>
              <a:t>Vyhodnocení</a:t>
            </a:r>
          </a:p>
          <a:p>
            <a:pPr>
              <a:defRPr/>
            </a:pPr>
            <a:r>
              <a:rPr lang="cs-CZ" dirty="0"/>
              <a:t>Modifikace dalšího postupu</a:t>
            </a:r>
          </a:p>
        </p:txBody>
      </p:sp>
      <p:pic>
        <p:nvPicPr>
          <p:cNvPr id="4" name="Obrázek 4">
            <a:extLst>
              <a:ext uri="{FF2B5EF4-FFF2-40B4-BE49-F238E27FC236}">
                <a16:creationId xmlns:a16="http://schemas.microsoft.com/office/drawing/2014/main" id="{B93D408E-9127-4AF4-92F9-AAD3DDF086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052" y="1087264"/>
            <a:ext cx="2340945" cy="32353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Oválný bublinový popisek 4"/>
          <p:cNvSpPr/>
          <p:nvPr/>
        </p:nvSpPr>
        <p:spPr bwMode="auto">
          <a:xfrm>
            <a:off x="3186545" y="5153893"/>
            <a:ext cx="1745674" cy="681643"/>
          </a:xfrm>
          <a:prstGeom prst="wedgeEllipseCallout">
            <a:avLst>
              <a:gd name="adj1" fmla="val 238128"/>
              <a:gd name="adj2" fmla="val -503475"/>
            </a:avLst>
          </a:pr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1400" b="1" dirty="0">
                <a:solidFill>
                  <a:schemeClr val="bg1"/>
                </a:solidFill>
                <a:latin typeface="Verdana" pitchFamily="34" charset="0"/>
              </a:rPr>
              <a:t>Hlavní dg</a:t>
            </a:r>
          </a:p>
        </p:txBody>
      </p:sp>
      <p:sp>
        <p:nvSpPr>
          <p:cNvPr id="6" name="Oválný bublinový popisek 5"/>
          <p:cNvSpPr/>
          <p:nvPr/>
        </p:nvSpPr>
        <p:spPr bwMode="auto">
          <a:xfrm>
            <a:off x="5350622" y="5156668"/>
            <a:ext cx="1745674" cy="681643"/>
          </a:xfrm>
          <a:prstGeom prst="wedgeEllipseCallout">
            <a:avLst>
              <a:gd name="adj1" fmla="val 152414"/>
              <a:gd name="adj2" fmla="val -437621"/>
            </a:avLst>
          </a:pr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1400" b="1" dirty="0">
                <a:solidFill>
                  <a:schemeClr val="bg1"/>
                </a:solidFill>
                <a:latin typeface="Verdana" pitchFamily="34" charset="0"/>
              </a:rPr>
              <a:t>Typ PA</a:t>
            </a:r>
          </a:p>
        </p:txBody>
      </p:sp>
      <p:sp>
        <p:nvSpPr>
          <p:cNvPr id="7" name="Oválný bublinový popisek 6"/>
          <p:cNvSpPr/>
          <p:nvPr/>
        </p:nvSpPr>
        <p:spPr bwMode="auto">
          <a:xfrm>
            <a:off x="7372849" y="5164977"/>
            <a:ext cx="1745674" cy="681643"/>
          </a:xfrm>
          <a:prstGeom prst="wedgeEllipseCallout">
            <a:avLst>
              <a:gd name="adj1" fmla="val 62890"/>
              <a:gd name="adj2" fmla="val -401036"/>
            </a:avLst>
          </a:pr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1400" b="1" dirty="0">
                <a:solidFill>
                  <a:schemeClr val="bg1"/>
                </a:solidFill>
                <a:latin typeface="Verdana" pitchFamily="34" charset="0"/>
              </a:rPr>
              <a:t>Dávkování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1400" b="1" dirty="0">
                <a:solidFill>
                  <a:schemeClr val="bg1"/>
                </a:solidFill>
                <a:latin typeface="Verdana" pitchFamily="34" charset="0"/>
              </a:rPr>
              <a:t>(FIT)</a:t>
            </a:r>
          </a:p>
        </p:txBody>
      </p:sp>
      <p:sp>
        <p:nvSpPr>
          <p:cNvPr id="8" name="Oválný bublinový popisek 7"/>
          <p:cNvSpPr/>
          <p:nvPr/>
        </p:nvSpPr>
        <p:spPr bwMode="auto">
          <a:xfrm>
            <a:off x="1524000" y="3000585"/>
            <a:ext cx="2043953" cy="681643"/>
          </a:xfrm>
          <a:prstGeom prst="wedgeEllipseCallout">
            <a:avLst>
              <a:gd name="adj1" fmla="val 376536"/>
              <a:gd name="adj2" fmla="val -206713"/>
            </a:avLst>
          </a:prstGeom>
          <a:solidFill>
            <a:schemeClr val="accent1">
              <a:lumMod val="75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cs-CZ" sz="1400" b="1" dirty="0">
                <a:solidFill>
                  <a:schemeClr val="bg1"/>
                </a:solidFill>
                <a:latin typeface="Verdana" pitchFamily="34" charset="0"/>
              </a:rPr>
              <a:t>REPETATUR!</a:t>
            </a:r>
          </a:p>
        </p:txBody>
      </p:sp>
      <p:sp>
        <p:nvSpPr>
          <p:cNvPr id="9" name="Obdélník: se zakulacenými rohy 8">
            <a:extLst>
              <a:ext uri="{FF2B5EF4-FFF2-40B4-BE49-F238E27FC236}">
                <a16:creationId xmlns:a16="http://schemas.microsoft.com/office/drawing/2014/main" id="{11AE6E60-1E90-443B-A2BC-C796B3737734}"/>
              </a:ext>
            </a:extLst>
          </p:cNvPr>
          <p:cNvSpPr/>
          <p:nvPr/>
        </p:nvSpPr>
        <p:spPr>
          <a:xfrm>
            <a:off x="944880" y="3686850"/>
            <a:ext cx="9166860" cy="9144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Čím, více se přiblížíme tomuto postupu, tím bude větší šance, že si pacient nejen neublíží, ale pravděpodobně dosáhne požadovaného cíle</a:t>
            </a:r>
          </a:p>
        </p:txBody>
      </p:sp>
      <p:grpSp>
        <p:nvGrpSpPr>
          <p:cNvPr id="10" name="Skupina 9">
            <a:extLst>
              <a:ext uri="{FF2B5EF4-FFF2-40B4-BE49-F238E27FC236}">
                <a16:creationId xmlns:a16="http://schemas.microsoft.com/office/drawing/2014/main" id="{4EE09487-67E6-4580-839E-3AC735B12EB5}"/>
              </a:ext>
            </a:extLst>
          </p:cNvPr>
          <p:cNvGrpSpPr/>
          <p:nvPr/>
        </p:nvGrpSpPr>
        <p:grpSpPr>
          <a:xfrm>
            <a:off x="9768343" y="99120"/>
            <a:ext cx="2263637" cy="934804"/>
            <a:chOff x="3230383" y="4785420"/>
            <a:chExt cx="3040876" cy="1295400"/>
          </a:xfrm>
        </p:grpSpPr>
        <p:pic>
          <p:nvPicPr>
            <p:cNvPr id="11" name="Obrázek 10">
              <a:extLst>
                <a:ext uri="{FF2B5EF4-FFF2-40B4-BE49-F238E27FC236}">
                  <a16:creationId xmlns:a16="http://schemas.microsoft.com/office/drawing/2014/main" id="{64535F91-4BD5-4091-B3F6-7815C1024B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15914" y="4941055"/>
              <a:ext cx="855345" cy="1106050"/>
            </a:xfrm>
            <a:prstGeom prst="rect">
              <a:avLst/>
            </a:prstGeom>
          </p:spPr>
        </p:pic>
        <p:pic>
          <p:nvPicPr>
            <p:cNvPr id="12" name="Obrázek 11">
              <a:extLst>
                <a:ext uri="{FF2B5EF4-FFF2-40B4-BE49-F238E27FC236}">
                  <a16:creationId xmlns:a16="http://schemas.microsoft.com/office/drawing/2014/main" id="{60E86F3E-2D9C-40A1-ACB1-A543705D30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30383" y="4910575"/>
              <a:ext cx="783452" cy="1106050"/>
            </a:xfrm>
            <a:prstGeom prst="rect">
              <a:avLst/>
            </a:prstGeom>
          </p:spPr>
        </p:pic>
        <p:pic>
          <p:nvPicPr>
            <p:cNvPr id="13" name="Obrázek 12">
              <a:extLst>
                <a:ext uri="{FF2B5EF4-FFF2-40B4-BE49-F238E27FC236}">
                  <a16:creationId xmlns:a16="http://schemas.microsoft.com/office/drawing/2014/main" id="{DF043E4E-02F2-45B9-9A63-B033A0672A0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43374" y="4785420"/>
              <a:ext cx="1143000" cy="1295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11175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514905" y="1670434"/>
          <a:ext cx="11088209" cy="4572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33149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790924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624614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4341180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450983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  <p:pic>
        <p:nvPicPr>
          <p:cNvPr id="3" name="Obrázek 2">
            <a:extLst>
              <a:ext uri="{FF2B5EF4-FFF2-40B4-BE49-F238E27FC236}">
                <a16:creationId xmlns:a16="http://schemas.microsoft.com/office/drawing/2014/main" id="{8F838168-C737-4553-910C-F47B148B7FE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76699"/>
          <a:stretch/>
        </p:blipFill>
        <p:spPr>
          <a:xfrm>
            <a:off x="0" y="0"/>
            <a:ext cx="12192000" cy="1597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9851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C9FF77-D7C8-4A4A-A6EC-531BB5A4B7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 tomto doporučení si neublíží…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F901A6E9-F976-428F-8DB3-58F50E8537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Bažte rychle a zpomalte při zadýchávání…</a:t>
            </a:r>
          </a:p>
          <a:p>
            <a:r>
              <a:rPr lang="cs-CZ" dirty="0"/>
              <a:t>Choďte více pěšky</a:t>
            </a:r>
          </a:p>
          <a:p>
            <a:r>
              <a:rPr lang="cs-CZ" dirty="0"/>
              <a:t>Tak si běžte aspoň zaplavat</a:t>
            </a:r>
          </a:p>
          <a:p>
            <a:endParaRPr lang="cs-CZ" dirty="0"/>
          </a:p>
          <a:p>
            <a:r>
              <a:rPr lang="cs-CZ" dirty="0"/>
              <a:t>……..</a:t>
            </a:r>
          </a:p>
          <a:p>
            <a:endParaRPr lang="cs-CZ" dirty="0"/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D595D82C-1355-4A93-95C2-787C7B1D6CE9}"/>
              </a:ext>
            </a:extLst>
          </p:cNvPr>
          <p:cNvGrpSpPr/>
          <p:nvPr/>
        </p:nvGrpSpPr>
        <p:grpSpPr>
          <a:xfrm>
            <a:off x="8861563" y="0"/>
            <a:ext cx="3040876" cy="1295400"/>
            <a:chOff x="3230383" y="4785420"/>
            <a:chExt cx="3040876" cy="1295400"/>
          </a:xfrm>
        </p:grpSpPr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845EE825-8110-42C6-922C-73B11AAD7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15914" y="4941055"/>
              <a:ext cx="855345" cy="1106050"/>
            </a:xfrm>
            <a:prstGeom prst="rect">
              <a:avLst/>
            </a:prstGeom>
          </p:spPr>
        </p:pic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C7B8F9EC-36AF-4AE1-BB59-27D134295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30383" y="4910575"/>
              <a:ext cx="783452" cy="1106050"/>
            </a:xfrm>
            <a:prstGeom prst="rect">
              <a:avLst/>
            </a:prstGeom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C4C11CF2-B78E-4458-80AC-6484C3CBA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43374" y="4785420"/>
              <a:ext cx="1143000" cy="1295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0065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E065EA-D098-4CCF-AB0A-EC712D92F4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….ale tady ano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B1A9AD4-F70E-403E-AF85-AD1D4D8B23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u="sng" dirty="0"/>
              <a:t>Pohybový režim</a:t>
            </a:r>
            <a:r>
              <a:rPr lang="cs-CZ" dirty="0"/>
              <a:t>: zvýšený sportovní režim - aerobní zátěž - tzn. dosažení 60-75% max. tabulkové SF (vypočítaná 220-věk pacienta) optimálně 3-4x týdně 45-60 min. nebo denně 20-30 min(doporučovaná aktivita – běh, jízda na kole, rotoped, plavání…</a:t>
            </a:r>
          </a:p>
          <a:p>
            <a:r>
              <a:rPr lang="cs-CZ" b="1" dirty="0"/>
              <a:t>Dg:</a:t>
            </a:r>
            <a:r>
              <a:rPr lang="cs-CZ" dirty="0"/>
              <a:t> (m 184 kg/173 cm)</a:t>
            </a:r>
          </a:p>
          <a:p>
            <a:pPr lvl="1"/>
            <a:r>
              <a:rPr lang="cs-CZ" dirty="0"/>
              <a:t>ICHS </a:t>
            </a:r>
            <a:r>
              <a:rPr lang="cs-CZ" dirty="0" err="1"/>
              <a:t>stp</a:t>
            </a:r>
            <a:r>
              <a:rPr lang="cs-CZ" dirty="0"/>
              <a:t>. IM</a:t>
            </a:r>
          </a:p>
          <a:p>
            <a:pPr lvl="1"/>
            <a:r>
              <a:rPr lang="cs-CZ" dirty="0"/>
              <a:t>VAS s výhřezem L5/S1</a:t>
            </a:r>
          </a:p>
          <a:p>
            <a:pPr lvl="1"/>
            <a:r>
              <a:rPr lang="cs-CZ" dirty="0"/>
              <a:t>…..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55BD056-E012-41A6-A61F-A8456ED356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63178" y="3482340"/>
            <a:ext cx="1649506" cy="1752600"/>
          </a:xfrm>
          <a:prstGeom prst="rect">
            <a:avLst/>
          </a:prstGeom>
        </p:spPr>
      </p:pic>
      <p:grpSp>
        <p:nvGrpSpPr>
          <p:cNvPr id="5" name="Skupina 4">
            <a:extLst>
              <a:ext uri="{FF2B5EF4-FFF2-40B4-BE49-F238E27FC236}">
                <a16:creationId xmlns:a16="http://schemas.microsoft.com/office/drawing/2014/main" id="{AF88D847-BAED-4B70-BD70-1105C39F8A7F}"/>
              </a:ext>
            </a:extLst>
          </p:cNvPr>
          <p:cNvGrpSpPr/>
          <p:nvPr/>
        </p:nvGrpSpPr>
        <p:grpSpPr>
          <a:xfrm>
            <a:off x="8869183" y="152460"/>
            <a:ext cx="3040876" cy="1295400"/>
            <a:chOff x="3230383" y="4785420"/>
            <a:chExt cx="3040876" cy="1295400"/>
          </a:xfrm>
        </p:grpSpPr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F861EF31-5E04-4E55-A243-68AAB97F03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15914" y="4941055"/>
              <a:ext cx="855345" cy="1106050"/>
            </a:xfrm>
            <a:prstGeom prst="rect">
              <a:avLst/>
            </a:prstGeom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61C2A752-CFAB-4B66-987F-2677EE2772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230383" y="4910575"/>
              <a:ext cx="783452" cy="1106050"/>
            </a:xfrm>
            <a:prstGeom prst="rect">
              <a:avLst/>
            </a:prstGeom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9A47A8D5-225E-4030-AD91-AB570643108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143374" y="4785420"/>
              <a:ext cx="1143000" cy="1295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51323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75BBFFD-479F-4C6D-AEF2-548C327AF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CVIČTE S ROZUMEM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D992474-8535-4519-9618-7EF9A2DE1E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„CVIČIT“ a „HÝBAT SE“ je rozdíl!</a:t>
            </a:r>
          </a:p>
          <a:p>
            <a:r>
              <a:rPr lang="cs-CZ" dirty="0"/>
              <a:t>Použití rozumu zvláště před „cvičením“, resp. preskripcí je základním předpokladem pro realizaci pohybové aktivity….</a:t>
            </a:r>
          </a:p>
          <a:p>
            <a:r>
              <a:rPr lang="cs-CZ" dirty="0"/>
              <a:t>Ještě na začátku je třeba zodpovědět několik otázek:</a:t>
            </a:r>
          </a:p>
          <a:p>
            <a:pPr lvl="1"/>
            <a:r>
              <a:rPr lang="cs-CZ" dirty="0"/>
              <a:t>PROČ ?</a:t>
            </a:r>
          </a:p>
          <a:p>
            <a:pPr lvl="1"/>
            <a:r>
              <a:rPr lang="cs-CZ" dirty="0"/>
              <a:t>JAK ?</a:t>
            </a:r>
          </a:p>
          <a:p>
            <a:pPr lvl="1"/>
            <a:r>
              <a:rPr lang="cs-CZ" dirty="0"/>
              <a:t>KDE ?</a:t>
            </a:r>
          </a:p>
          <a:p>
            <a:pPr lvl="1"/>
            <a:r>
              <a:rPr lang="cs-CZ" dirty="0"/>
              <a:t>S KÝM ?</a:t>
            </a:r>
          </a:p>
          <a:p>
            <a:pPr lvl="1"/>
            <a:r>
              <a:rPr lang="cs-CZ" dirty="0"/>
              <a:t>VYHODNOCENÍ</a:t>
            </a:r>
          </a:p>
          <a:p>
            <a:endParaRPr lang="cs-CZ" dirty="0"/>
          </a:p>
        </p:txBody>
      </p:sp>
      <p:sp>
        <p:nvSpPr>
          <p:cNvPr id="4" name="Řečová bublina: oválný bublinový popisek 3">
            <a:extLst>
              <a:ext uri="{FF2B5EF4-FFF2-40B4-BE49-F238E27FC236}">
                <a16:creationId xmlns:a16="http://schemas.microsoft.com/office/drawing/2014/main" id="{A655D30C-46D9-4D88-9350-E5A2659B1B21}"/>
              </a:ext>
            </a:extLst>
          </p:cNvPr>
          <p:cNvSpPr/>
          <p:nvPr/>
        </p:nvSpPr>
        <p:spPr>
          <a:xfrm>
            <a:off x="5852158" y="574766"/>
            <a:ext cx="1785259" cy="917435"/>
          </a:xfrm>
          <a:prstGeom prst="wedgeEllipseCallout">
            <a:avLst>
              <a:gd name="adj1" fmla="val -188452"/>
              <a:gd name="adj2" fmla="val 10230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Sport vs. pohybová aktivita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B4AC29F5-0DD4-4BBB-9E07-ACB5B0D48D01}"/>
              </a:ext>
            </a:extLst>
          </p:cNvPr>
          <p:cNvGrpSpPr/>
          <p:nvPr/>
        </p:nvGrpSpPr>
        <p:grpSpPr>
          <a:xfrm>
            <a:off x="8869183" y="152460"/>
            <a:ext cx="3040876" cy="1295400"/>
            <a:chOff x="3230383" y="4785420"/>
            <a:chExt cx="3040876" cy="1295400"/>
          </a:xfrm>
        </p:grpSpPr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21EB70EA-9797-4259-ABC3-E09D15798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15914" y="4941055"/>
              <a:ext cx="855345" cy="1106050"/>
            </a:xfrm>
            <a:prstGeom prst="rect">
              <a:avLst/>
            </a:prstGeom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DDC7010E-2326-40C3-99A6-07159F32617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30383" y="4910575"/>
              <a:ext cx="783452" cy="1106050"/>
            </a:xfrm>
            <a:prstGeom prst="rect">
              <a:avLst/>
            </a:prstGeom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34FFFAB7-CA34-4165-B4BE-4F5D6BE2C43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43374" y="4785420"/>
              <a:ext cx="1143000" cy="1295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682081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FAB22F-6009-4188-ADC3-A46471929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PROČ?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77E0FFD-6376-420D-AEBE-507AA3BD42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Vysvětlení důvodů pro pochopení efektu pohybové aktivity tak, aby pacient se rozhodl….stanovil cíl… a snažil se ho naplnit</a:t>
            </a:r>
          </a:p>
          <a:p>
            <a:r>
              <a:rPr lang="cs-CZ" dirty="0"/>
              <a:t>Pokud ano, přijdou další konkrétní otázky</a:t>
            </a:r>
          </a:p>
          <a:p>
            <a:pPr lvl="1"/>
            <a:r>
              <a:rPr lang="cs-CZ" b="1" dirty="0">
                <a:solidFill>
                  <a:srgbClr val="FF0000"/>
                </a:solidFill>
              </a:rPr>
              <a:t>F</a:t>
            </a:r>
            <a:r>
              <a:rPr lang="cs-CZ" dirty="0"/>
              <a:t>rekvence </a:t>
            </a:r>
          </a:p>
          <a:p>
            <a:pPr lvl="1"/>
            <a:r>
              <a:rPr lang="cs-CZ" b="1" dirty="0">
                <a:solidFill>
                  <a:srgbClr val="FF0000"/>
                </a:solidFill>
              </a:rPr>
              <a:t>I</a:t>
            </a:r>
            <a:r>
              <a:rPr lang="cs-CZ" dirty="0"/>
              <a:t>ntenzita</a:t>
            </a:r>
          </a:p>
          <a:p>
            <a:pPr lvl="1"/>
            <a:r>
              <a:rPr lang="cs-CZ" b="1" dirty="0">
                <a:solidFill>
                  <a:srgbClr val="FF0000"/>
                </a:solidFill>
              </a:rPr>
              <a:t>T</a:t>
            </a:r>
            <a:r>
              <a:rPr lang="cs-CZ" dirty="0"/>
              <a:t>rvání</a:t>
            </a:r>
          </a:p>
          <a:p>
            <a:pPr lvl="1"/>
            <a:r>
              <a:rPr lang="cs-CZ" b="1" dirty="0">
                <a:solidFill>
                  <a:srgbClr val="FF0000"/>
                </a:solidFill>
              </a:rPr>
              <a:t>T</a:t>
            </a:r>
            <a:r>
              <a:rPr lang="cs-CZ" dirty="0"/>
              <a:t>yp pohybové aktivity</a:t>
            </a:r>
          </a:p>
          <a:p>
            <a:pPr lvl="1"/>
            <a:endParaRPr lang="cs-CZ" dirty="0"/>
          </a:p>
        </p:txBody>
      </p:sp>
      <p:sp>
        <p:nvSpPr>
          <p:cNvPr id="4" name="Řečová bublina: oválný bublinový popisek 3">
            <a:extLst>
              <a:ext uri="{FF2B5EF4-FFF2-40B4-BE49-F238E27FC236}">
                <a16:creationId xmlns:a16="http://schemas.microsoft.com/office/drawing/2014/main" id="{C2419E6D-E829-475B-AFBD-6087160C7B35}"/>
              </a:ext>
            </a:extLst>
          </p:cNvPr>
          <p:cNvSpPr/>
          <p:nvPr/>
        </p:nvSpPr>
        <p:spPr>
          <a:xfrm>
            <a:off x="8229598" y="3676106"/>
            <a:ext cx="1785259" cy="917435"/>
          </a:xfrm>
          <a:prstGeom prst="wedgeEllipseCallout">
            <a:avLst>
              <a:gd name="adj1" fmla="val -234550"/>
              <a:gd name="adj2" fmla="val -4305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Čím začít ?</a:t>
            </a:r>
          </a:p>
        </p:txBody>
      </p:sp>
      <p:grpSp>
        <p:nvGrpSpPr>
          <p:cNvPr id="5" name="Skupina 4">
            <a:extLst>
              <a:ext uri="{FF2B5EF4-FFF2-40B4-BE49-F238E27FC236}">
                <a16:creationId xmlns:a16="http://schemas.microsoft.com/office/drawing/2014/main" id="{08850FA2-3E64-4C58-98F3-C5F54CC6BAEB}"/>
              </a:ext>
            </a:extLst>
          </p:cNvPr>
          <p:cNvGrpSpPr/>
          <p:nvPr/>
        </p:nvGrpSpPr>
        <p:grpSpPr>
          <a:xfrm>
            <a:off x="8869183" y="152460"/>
            <a:ext cx="3040876" cy="1295400"/>
            <a:chOff x="3230383" y="4785420"/>
            <a:chExt cx="3040876" cy="1295400"/>
          </a:xfrm>
        </p:grpSpPr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1B0F4254-B43D-4437-BC82-0AEEABDB9B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15914" y="4941055"/>
              <a:ext cx="855345" cy="1106050"/>
            </a:xfrm>
            <a:prstGeom prst="rect">
              <a:avLst/>
            </a:prstGeom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9FF770FB-3AD9-4306-AD22-52BE74B840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30383" y="4910575"/>
              <a:ext cx="783452" cy="1106050"/>
            </a:xfrm>
            <a:prstGeom prst="rect">
              <a:avLst/>
            </a:prstGeom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938A79DD-A025-4F26-BFE1-07B30D5EB1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43374" y="4785420"/>
              <a:ext cx="1143000" cy="1295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5803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1D356C9-F949-43BE-96E1-4396437652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? = TYP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AEE1FF0-E1C2-4604-9B6C-7AD9921CD9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Typ pohybové aktivity podle:</a:t>
            </a:r>
          </a:p>
          <a:p>
            <a:pPr lvl="1"/>
            <a:r>
              <a:rPr lang="cs-CZ" dirty="0"/>
              <a:t>Věk – (aerobní vs. odporový - kombinovaný)</a:t>
            </a:r>
          </a:p>
          <a:p>
            <a:pPr lvl="1"/>
            <a:r>
              <a:rPr lang="cs-CZ" dirty="0"/>
              <a:t>Přidružená onemocnění (artróza, astma, hypertenze atd.)</a:t>
            </a:r>
          </a:p>
          <a:p>
            <a:pPr lvl="1"/>
            <a:r>
              <a:rPr lang="cs-CZ" dirty="0"/>
              <a:t>Preference (ovlivňuje adherenci k pohybové aktivitě)</a:t>
            </a:r>
          </a:p>
          <a:p>
            <a:pPr lvl="1"/>
            <a:r>
              <a:rPr lang="cs-CZ" dirty="0"/>
              <a:t>Počasí (suchá a mokrá varianta)</a:t>
            </a:r>
          </a:p>
          <a:p>
            <a:r>
              <a:rPr lang="cs-CZ" dirty="0"/>
              <a:t>TYP pohybové aktivity – </a:t>
            </a:r>
            <a:r>
              <a:rPr lang="cs-CZ" b="1" dirty="0"/>
              <a:t>ten, který je reálný a nepoškod</a:t>
            </a:r>
            <a:r>
              <a:rPr lang="cs-CZ" dirty="0"/>
              <a:t>í!</a:t>
            </a:r>
          </a:p>
          <a:p>
            <a:pPr lvl="1"/>
            <a:r>
              <a:rPr lang="cs-CZ" dirty="0"/>
              <a:t>Chůze (terén, chodící pás, krosový trenažér)</a:t>
            </a:r>
          </a:p>
          <a:p>
            <a:pPr lvl="1"/>
            <a:r>
              <a:rPr lang="cs-CZ" dirty="0"/>
              <a:t>Stacionární rotoped x kolo</a:t>
            </a:r>
          </a:p>
          <a:p>
            <a:pPr lvl="1"/>
            <a:r>
              <a:rPr lang="cs-CZ" dirty="0"/>
              <a:t>Posilování vs. odporový trénink</a:t>
            </a:r>
          </a:p>
          <a:p>
            <a:pPr lvl="1"/>
            <a:r>
              <a:rPr lang="cs-CZ" dirty="0"/>
              <a:t>Relaxační cvičení vč. jógy, tai-či</a:t>
            </a:r>
          </a:p>
          <a:p>
            <a:pPr lvl="1"/>
            <a:r>
              <a:rPr lang="cs-CZ" dirty="0"/>
              <a:t>Plavání?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D3742F6E-CC34-40C7-8927-8E1045A0EA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19435" y="1889919"/>
            <a:ext cx="886590" cy="1539081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3C71E19-E8F6-4A23-99C0-787AFB676B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67638" y="424735"/>
            <a:ext cx="947260" cy="1945086"/>
          </a:xfrm>
          <a:prstGeom prst="rect">
            <a:avLst/>
          </a:prstGeom>
        </p:spPr>
      </p:pic>
      <p:grpSp>
        <p:nvGrpSpPr>
          <p:cNvPr id="6" name="Skupina 5">
            <a:extLst>
              <a:ext uri="{FF2B5EF4-FFF2-40B4-BE49-F238E27FC236}">
                <a16:creationId xmlns:a16="http://schemas.microsoft.com/office/drawing/2014/main" id="{4D83A4BE-3432-440E-986B-AC794F97D216}"/>
              </a:ext>
            </a:extLst>
          </p:cNvPr>
          <p:cNvGrpSpPr/>
          <p:nvPr/>
        </p:nvGrpSpPr>
        <p:grpSpPr>
          <a:xfrm>
            <a:off x="8869183" y="152460"/>
            <a:ext cx="3040876" cy="1295400"/>
            <a:chOff x="3230383" y="4785420"/>
            <a:chExt cx="3040876" cy="1295400"/>
          </a:xfrm>
        </p:grpSpPr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693F7756-E01E-4976-B183-2982110B402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415914" y="4941055"/>
              <a:ext cx="855345" cy="1106050"/>
            </a:xfrm>
            <a:prstGeom prst="rect">
              <a:avLst/>
            </a:prstGeom>
          </p:spPr>
        </p:pic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2DB5549D-0FBE-4FDB-8BC5-A175D73790F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30383" y="4910575"/>
              <a:ext cx="783452" cy="1106050"/>
            </a:xfrm>
            <a:prstGeom prst="rect">
              <a:avLst/>
            </a:prstGeom>
          </p:spPr>
        </p:pic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0A08B2C3-3427-40E9-9259-82B12ADDE98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4143374" y="4785420"/>
              <a:ext cx="1143000" cy="1295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367302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28D99C-E94F-4438-9ECE-04358E722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Jak? - frekvence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5904B7B-5B4D-4FF7-AAF9-48F40781C9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Frekvence – klíčová vlastnost preskripce – pochopení, že je to opakovaná událost v životě, která povede k cíli </a:t>
            </a:r>
          </a:p>
          <a:p>
            <a:pPr lvl="1"/>
            <a:r>
              <a:rPr lang="cs-CZ" dirty="0"/>
              <a:t>V primární resp. primordiální prevenci </a:t>
            </a:r>
            <a:r>
              <a:rPr lang="cs-CZ" b="1" dirty="0"/>
              <a:t>denně dle možnosti a libosti</a:t>
            </a:r>
          </a:p>
          <a:p>
            <a:pPr lvl="1"/>
            <a:r>
              <a:rPr lang="cs-CZ" dirty="0"/>
              <a:t>U dospělých dle onemocnění – 3-7 x týdně …. </a:t>
            </a:r>
            <a:r>
              <a:rPr lang="cs-CZ" b="1" dirty="0"/>
              <a:t>podle času</a:t>
            </a:r>
          </a:p>
          <a:p>
            <a:pPr lvl="1"/>
            <a:r>
              <a:rPr lang="cs-CZ" dirty="0"/>
              <a:t>Senioři 1-2 x denně (kratší úseky)</a:t>
            </a:r>
          </a:p>
          <a:p>
            <a:pPr lvl="1"/>
            <a:endParaRPr lang="cs-CZ" dirty="0"/>
          </a:p>
          <a:p>
            <a:pPr lvl="1"/>
            <a:r>
              <a:rPr lang="cs-CZ" dirty="0"/>
              <a:t>Ani sebelepší nastavení (typ, intenzita atd.) nepomůže, pokud je realizováno právě jednou</a:t>
            </a:r>
          </a:p>
          <a:p>
            <a:pPr lvl="1"/>
            <a:endParaRPr lang="cs-CZ" dirty="0"/>
          </a:p>
        </p:txBody>
      </p:sp>
      <p:grpSp>
        <p:nvGrpSpPr>
          <p:cNvPr id="4" name="Skupina 3">
            <a:extLst>
              <a:ext uri="{FF2B5EF4-FFF2-40B4-BE49-F238E27FC236}">
                <a16:creationId xmlns:a16="http://schemas.microsoft.com/office/drawing/2014/main" id="{314CAC41-4D28-429A-A13C-E1FFDEC5AB47}"/>
              </a:ext>
            </a:extLst>
          </p:cNvPr>
          <p:cNvGrpSpPr/>
          <p:nvPr/>
        </p:nvGrpSpPr>
        <p:grpSpPr>
          <a:xfrm>
            <a:off x="8869183" y="152460"/>
            <a:ext cx="3040876" cy="1295400"/>
            <a:chOff x="3230383" y="4785420"/>
            <a:chExt cx="3040876" cy="1295400"/>
          </a:xfrm>
        </p:grpSpPr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C04A6563-DD37-4DF8-A840-48AE750BB9F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15914" y="4941055"/>
              <a:ext cx="855345" cy="1106050"/>
            </a:xfrm>
            <a:prstGeom prst="rect">
              <a:avLst/>
            </a:prstGeom>
          </p:spPr>
        </p:pic>
        <p:pic>
          <p:nvPicPr>
            <p:cNvPr id="6" name="Obrázek 5">
              <a:extLst>
                <a:ext uri="{FF2B5EF4-FFF2-40B4-BE49-F238E27FC236}">
                  <a16:creationId xmlns:a16="http://schemas.microsoft.com/office/drawing/2014/main" id="{B87523EA-A472-469B-857F-4742E1FA97C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30383" y="4910575"/>
              <a:ext cx="783452" cy="1106050"/>
            </a:xfrm>
            <a:prstGeom prst="rect">
              <a:avLst/>
            </a:prstGeom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A6F409A4-3BEE-4DFF-9E97-7815397E7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43374" y="4785420"/>
              <a:ext cx="1143000" cy="1295400"/>
            </a:xfrm>
            <a:prstGeom prst="rect">
              <a:avLst/>
            </a:prstGeom>
          </p:spPr>
        </p:pic>
      </p:grpSp>
      <p:sp>
        <p:nvSpPr>
          <p:cNvPr id="8" name="Obdélník: se zakulacenými rohy 7">
            <a:extLst>
              <a:ext uri="{FF2B5EF4-FFF2-40B4-BE49-F238E27FC236}">
                <a16:creationId xmlns:a16="http://schemas.microsoft.com/office/drawing/2014/main" id="{20AD4E31-070E-4C6A-A02A-CAE4B83FADFF}"/>
              </a:ext>
            </a:extLst>
          </p:cNvPr>
          <p:cNvSpPr/>
          <p:nvPr/>
        </p:nvSpPr>
        <p:spPr>
          <a:xfrm>
            <a:off x="2186940" y="5486400"/>
            <a:ext cx="6431280" cy="60837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cs-CZ" sz="2000" dirty="0"/>
              <a:t>Hledání času je základ pro změnu životního stylu</a:t>
            </a:r>
          </a:p>
        </p:txBody>
      </p:sp>
    </p:spTree>
    <p:extLst>
      <p:ext uri="{BB962C8B-B14F-4D97-AF65-F5344CB8AC3E}">
        <p14:creationId xmlns:p14="http://schemas.microsoft.com/office/powerpoint/2010/main" val="355139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98520D5-CDF4-4660-8892-EEBBF240D8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 - Intenzita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0872E32-C155-442E-B119-8535AE20C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Zapomeňme na výpočty nebo diskuse o srdeční nebo tepové frekvence – je to zdroj chyb a nesmyslných doporučení především u nemocných</a:t>
            </a:r>
          </a:p>
          <a:p>
            <a:r>
              <a:rPr lang="cs-CZ" dirty="0"/>
              <a:t>Pár poznámek o TF:</a:t>
            </a:r>
          </a:p>
          <a:p>
            <a:pPr lvl="1"/>
            <a:r>
              <a:rPr lang="cs-CZ" dirty="0"/>
              <a:t>Pro každou aktivitu je jiná maximální SF/TF, tedy i výpočet se liší</a:t>
            </a:r>
          </a:p>
          <a:p>
            <a:pPr lvl="1"/>
            <a:r>
              <a:rPr lang="cs-CZ" dirty="0"/>
              <a:t>Maximální SF/TF je pouze ta změřená….</a:t>
            </a:r>
          </a:p>
          <a:p>
            <a:pPr lvl="1"/>
            <a:r>
              <a:rPr lang="cs-CZ" dirty="0"/>
              <a:t>Klidová SF/TF je pouze odečtená po probuzení</a:t>
            </a:r>
          </a:p>
          <a:p>
            <a:pPr lvl="1"/>
            <a:r>
              <a:rPr lang="cs-CZ" dirty="0"/>
              <a:t>Změna křivky u nemocí (neuropatie atd.) i farmakoterapie</a:t>
            </a:r>
          </a:p>
          <a:p>
            <a:r>
              <a:rPr lang="cs-CZ" dirty="0"/>
              <a:t>Tolerance zátěže a co tlaková reakce?</a:t>
            </a:r>
          </a:p>
          <a:p>
            <a:pPr lvl="1"/>
            <a:endParaRPr lang="cs-CZ" dirty="0"/>
          </a:p>
          <a:p>
            <a:endParaRPr lang="cs-CZ" dirty="0"/>
          </a:p>
        </p:txBody>
      </p:sp>
      <p:sp>
        <p:nvSpPr>
          <p:cNvPr id="4" name="Obdélník: se zakulacenými rohy 3">
            <a:extLst>
              <a:ext uri="{FF2B5EF4-FFF2-40B4-BE49-F238E27FC236}">
                <a16:creationId xmlns:a16="http://schemas.microsoft.com/office/drawing/2014/main" id="{3C989B0A-87A6-45B6-8883-C383A15799E6}"/>
              </a:ext>
            </a:extLst>
          </p:cNvPr>
          <p:cNvSpPr/>
          <p:nvPr/>
        </p:nvSpPr>
        <p:spPr>
          <a:xfrm>
            <a:off x="5753100" y="548640"/>
            <a:ext cx="1493520" cy="6521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220-věk ?</a:t>
            </a:r>
          </a:p>
        </p:txBody>
      </p:sp>
      <p:sp>
        <p:nvSpPr>
          <p:cNvPr id="5" name="Obdélník: se zakulacenými rohy 4">
            <a:extLst>
              <a:ext uri="{FF2B5EF4-FFF2-40B4-BE49-F238E27FC236}">
                <a16:creationId xmlns:a16="http://schemas.microsoft.com/office/drawing/2014/main" id="{FFDA6B35-BE19-4FF6-992E-4C626EF13B83}"/>
              </a:ext>
            </a:extLst>
          </p:cNvPr>
          <p:cNvSpPr/>
          <p:nvPr/>
        </p:nvSpPr>
        <p:spPr>
          <a:xfrm>
            <a:off x="7330440" y="1191419"/>
            <a:ext cx="1493520" cy="6521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65% </a:t>
            </a:r>
            <a:r>
              <a:rPr lang="cs-CZ" dirty="0" err="1"/>
              <a:t>TFMax</a:t>
            </a:r>
            <a:r>
              <a:rPr lang="cs-CZ" dirty="0"/>
              <a:t> ?</a:t>
            </a:r>
          </a:p>
        </p:txBody>
      </p:sp>
      <p:sp>
        <p:nvSpPr>
          <p:cNvPr id="6" name="Obdélník: se zakulacenými rohy 5">
            <a:extLst>
              <a:ext uri="{FF2B5EF4-FFF2-40B4-BE49-F238E27FC236}">
                <a16:creationId xmlns:a16="http://schemas.microsoft.com/office/drawing/2014/main" id="{FEF729F8-DC34-424C-9F0F-C2D6B6BFA5C7}"/>
              </a:ext>
            </a:extLst>
          </p:cNvPr>
          <p:cNvSpPr/>
          <p:nvPr/>
        </p:nvSpPr>
        <p:spPr>
          <a:xfrm>
            <a:off x="6827520" y="5524818"/>
            <a:ext cx="4194810" cy="65214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Tf</a:t>
            </a:r>
            <a:r>
              <a:rPr lang="cs-CZ" dirty="0"/>
              <a:t> klid + 0,8 x (</a:t>
            </a:r>
            <a:r>
              <a:rPr lang="cs-CZ" dirty="0" err="1"/>
              <a:t>Tfmax-Tfklid</a:t>
            </a:r>
            <a:r>
              <a:rPr lang="cs-CZ" dirty="0"/>
              <a:t>)?</a:t>
            </a: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1440EE81-4C02-42B0-88C7-4560D50F6E99}"/>
              </a:ext>
            </a:extLst>
          </p:cNvPr>
          <p:cNvGrpSpPr/>
          <p:nvPr/>
        </p:nvGrpSpPr>
        <p:grpSpPr>
          <a:xfrm>
            <a:off x="8869183" y="152460"/>
            <a:ext cx="3040876" cy="1295400"/>
            <a:chOff x="3230383" y="4785420"/>
            <a:chExt cx="3040876" cy="1295400"/>
          </a:xfrm>
        </p:grpSpPr>
        <p:pic>
          <p:nvPicPr>
            <p:cNvPr id="8" name="Obrázek 7">
              <a:extLst>
                <a:ext uri="{FF2B5EF4-FFF2-40B4-BE49-F238E27FC236}">
                  <a16:creationId xmlns:a16="http://schemas.microsoft.com/office/drawing/2014/main" id="{4B1DBCE8-C19C-4258-AC89-B99B1531637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15914" y="4941055"/>
              <a:ext cx="855345" cy="1106050"/>
            </a:xfrm>
            <a:prstGeom prst="rect">
              <a:avLst/>
            </a:prstGeom>
          </p:spPr>
        </p:pic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77D285A8-1C98-4030-A187-2423D10A37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230383" y="4910575"/>
              <a:ext cx="783452" cy="1106050"/>
            </a:xfrm>
            <a:prstGeom prst="rect">
              <a:avLst/>
            </a:prstGeom>
          </p:spPr>
        </p:pic>
        <p:pic>
          <p:nvPicPr>
            <p:cNvPr id="10" name="Obrázek 9">
              <a:extLst>
                <a:ext uri="{FF2B5EF4-FFF2-40B4-BE49-F238E27FC236}">
                  <a16:creationId xmlns:a16="http://schemas.microsoft.com/office/drawing/2014/main" id="{7EC0A49B-8389-4808-8434-3AD56EA032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143374" y="4785420"/>
              <a:ext cx="1143000" cy="1295400"/>
            </a:xfrm>
            <a:prstGeom prst="rect">
              <a:avLst/>
            </a:prstGeom>
          </p:spPr>
        </p:pic>
      </p:grpSp>
      <p:pic>
        <p:nvPicPr>
          <p:cNvPr id="11" name="Picture 2" descr="http://www.zijzdrave.cz/soubory/fotky-novinky/DJ%20tabulka.jpg">
            <a:extLst>
              <a:ext uri="{FF2B5EF4-FFF2-40B4-BE49-F238E27FC236}">
                <a16:creationId xmlns:a16="http://schemas.microsoft.com/office/drawing/2014/main" id="{442A7EEE-87C2-4EC2-94B1-981CF49D3F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0640" y="935672"/>
            <a:ext cx="2895600" cy="565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Řečová bublina: oválný bublinový popisek 11">
            <a:extLst>
              <a:ext uri="{FF2B5EF4-FFF2-40B4-BE49-F238E27FC236}">
                <a16:creationId xmlns:a16="http://schemas.microsoft.com/office/drawing/2014/main" id="{3BBCB171-AD99-4161-895A-E1F6596D32EE}"/>
              </a:ext>
            </a:extLst>
          </p:cNvPr>
          <p:cNvSpPr/>
          <p:nvPr/>
        </p:nvSpPr>
        <p:spPr>
          <a:xfrm>
            <a:off x="8229598" y="3676106"/>
            <a:ext cx="1785259" cy="917435"/>
          </a:xfrm>
          <a:prstGeom prst="wedgeEllipseCallout">
            <a:avLst>
              <a:gd name="adj1" fmla="val -287477"/>
              <a:gd name="adj2" fmla="val -3972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Sledování SF/TF a TK</a:t>
            </a:r>
          </a:p>
        </p:txBody>
      </p:sp>
    </p:spTree>
    <p:extLst>
      <p:ext uri="{BB962C8B-B14F-4D97-AF65-F5344CB8AC3E}">
        <p14:creationId xmlns:p14="http://schemas.microsoft.com/office/powerpoint/2010/main" val="978628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12" grpId="0" animBg="1"/>
    </p:bld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1609</TotalTime>
  <Words>741</Words>
  <Application>Microsoft Office PowerPoint</Application>
  <PresentationFormat>Širokoúhlá obrazovka</PresentationFormat>
  <Paragraphs>120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Verdana</vt:lpstr>
      <vt:lpstr>Wingdings</vt:lpstr>
      <vt:lpstr>Motiv Office</vt:lpstr>
      <vt:lpstr>CVIČTE S ROZUMEM  – AŤ SI NEUBLÍŽÍTE</vt:lpstr>
      <vt:lpstr>Prezentace aplikace PowerPoint</vt:lpstr>
      <vt:lpstr>Při tomto doporučení si neublíží…</vt:lpstr>
      <vt:lpstr>….ale tady ano</vt:lpstr>
      <vt:lpstr>CVIČTE S ROZUMEM</vt:lpstr>
      <vt:lpstr>PROČ?</vt:lpstr>
      <vt:lpstr>JAK ? = TYP</vt:lpstr>
      <vt:lpstr>Jak? - frekvence</vt:lpstr>
      <vt:lpstr>JAK - Intenzita</vt:lpstr>
      <vt:lpstr>JAK - Trvání</vt:lpstr>
      <vt:lpstr>Hlavní omyly v ambulancích</vt:lpstr>
      <vt:lpstr>Proces podávání léku „PA“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CVIČTE S ROZUMEM – AŤ SI NEUBLÍžíte</dc:title>
  <dc:creator>Matoulek Martin, doc.  MUDr. Ph.D.</dc:creator>
  <cp:lastModifiedBy>Martin Ruzicka</cp:lastModifiedBy>
  <cp:revision>16</cp:revision>
  <dcterms:created xsi:type="dcterms:W3CDTF">2019-01-28T03:27:34Z</dcterms:created>
  <dcterms:modified xsi:type="dcterms:W3CDTF">2019-01-29T07:35:44Z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iteId">
    <vt:lpwstr>00000000-0000-0000-0000-000000000000</vt:lpwstr>
  </property>
  <property fmtid="{D5CDD505-2E9C-101B-9397-08002B2CF9AE}" pid="4" name="MSIP_Label_2063cd7f-2d21-486a-9f29-9c1683fdd175_Owner">
    <vt:lpwstr>1491@vfn.cz</vt:lpwstr>
  </property>
  <property fmtid="{D5CDD505-2E9C-101B-9397-08002B2CF9AE}" pid="5" name="MSIP_Label_2063cd7f-2d21-486a-9f29-9c1683fdd175_SetDate">
    <vt:lpwstr>2019-01-29T03:41:23.0986993Z</vt:lpwstr>
  </property>
  <property fmtid="{D5CDD505-2E9C-101B-9397-08002B2CF9AE}" pid="6" name="MSIP_Label_2063cd7f-2d21-486a-9f29-9c1683fdd175_Name">
    <vt:lpwstr>Veřejné</vt:lpwstr>
  </property>
  <property fmtid="{D5CDD505-2E9C-101B-9397-08002B2CF9AE}" pid="7" name="MSIP_Label_2063cd7f-2d21-486a-9f29-9c1683fdd175_Application">
    <vt:lpwstr>Microsoft Azure Information Protection</vt:lpwstr>
  </property>
  <property fmtid="{D5CDD505-2E9C-101B-9397-08002B2CF9AE}" pid="8" name="MSIP_Label_2063cd7f-2d21-486a-9f29-9c1683fdd175_Extended_MSFT_Method">
    <vt:lpwstr>Automatic</vt:lpwstr>
  </property>
  <property fmtid="{D5CDD505-2E9C-101B-9397-08002B2CF9AE}" pid="9" name="Sensitivity">
    <vt:lpwstr>Veřejné</vt:lpwstr>
  </property>
</Properties>
</file>