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30" r:id="rId3"/>
    <p:sldId id="265" r:id="rId4"/>
    <p:sldId id="267" r:id="rId5"/>
    <p:sldId id="296" r:id="rId6"/>
    <p:sldId id="268" r:id="rId7"/>
    <p:sldId id="269" r:id="rId8"/>
    <p:sldId id="324" r:id="rId9"/>
    <p:sldId id="297" r:id="rId10"/>
    <p:sldId id="298" r:id="rId11"/>
    <p:sldId id="325" r:id="rId12"/>
    <p:sldId id="326" r:id="rId13"/>
    <p:sldId id="302" r:id="rId14"/>
    <p:sldId id="285" r:id="rId15"/>
    <p:sldId id="303" r:id="rId16"/>
    <p:sldId id="321" r:id="rId17"/>
    <p:sldId id="331" r:id="rId18"/>
    <p:sldId id="332" r:id="rId19"/>
    <p:sldId id="337" r:id="rId20"/>
    <p:sldId id="340" r:id="rId21"/>
    <p:sldId id="308" r:id="rId22"/>
    <p:sldId id="310" r:id="rId23"/>
    <p:sldId id="309" r:id="rId24"/>
    <p:sldId id="286" r:id="rId25"/>
    <p:sldId id="287" r:id="rId26"/>
    <p:sldId id="312" r:id="rId27"/>
    <p:sldId id="288" r:id="rId28"/>
    <p:sldId id="311" r:id="rId29"/>
    <p:sldId id="307" r:id="rId30"/>
    <p:sldId id="306" r:id="rId31"/>
    <p:sldId id="314" r:id="rId32"/>
    <p:sldId id="315" r:id="rId33"/>
    <p:sldId id="316" r:id="rId34"/>
    <p:sldId id="290" r:id="rId35"/>
    <p:sldId id="318" r:id="rId36"/>
    <p:sldId id="289" r:id="rId37"/>
    <p:sldId id="293" r:id="rId38"/>
    <p:sldId id="266" r:id="rId39"/>
    <p:sldId id="259" r:id="rId4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8714" autoAdjust="0"/>
    <p:restoredTop sz="97036" autoAdjust="0"/>
  </p:normalViewPr>
  <p:slideViewPr>
    <p:cSldViewPr>
      <p:cViewPr>
        <p:scale>
          <a:sx n="84" d="100"/>
          <a:sy n="84" d="100"/>
        </p:scale>
        <p:origin x="-488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3798-56AF-4CCB-BA11-7D657F2BA12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845E7-5896-4514-9998-7E7B9ADDD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88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Atrial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episodes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845E7-5896-4514-9998-7E7B9ADDDC8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597819"/>
            <a:ext cx="8568952" cy="1102519"/>
          </a:xfrm>
        </p:spPr>
        <p:txBody>
          <a:bodyPr>
            <a:normAutofit fontScale="90000"/>
          </a:bodyPr>
          <a:lstStyle/>
          <a:p>
            <a:r>
              <a:rPr lang="cs-CZ" dirty="0"/>
              <a:t>Doporučené postupy pro léčbu FS 2020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Lucie Šedivá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5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50FDE-F263-47A3-A1B7-169E5C4C124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39552" y="2139702"/>
            <a:ext cx="2467556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2859782"/>
            <a:ext cx="2467556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2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BE814-C404-4F94-9D47-DC34B2C6A00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23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EFE03-0AD9-43EF-ADFB-1EBC5DD7B9C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3435846"/>
            <a:ext cx="7848872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27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88AA8-B5B1-4769-8541-C3B6F5C0541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1364338"/>
            <a:ext cx="7848872" cy="1567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64208" y="3435846"/>
            <a:ext cx="7848872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17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6DE1E-FD0D-4463-8AAA-951F67FA42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89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6DCB7-1DBB-4074-A33F-E0BBA3BD172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24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3A042-9A1E-4C58-B9AC-F3A39DF724A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1923678"/>
            <a:ext cx="7848872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09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5493" y="9329"/>
            <a:ext cx="7973080" cy="5164949"/>
            <a:chOff x="-743342" y="12437"/>
            <a:chExt cx="10630773" cy="6886599"/>
          </a:xfrm>
        </p:grpSpPr>
        <p:sp>
          <p:nvSpPr>
            <p:cNvPr id="4" name="TextBox 3"/>
            <p:cNvSpPr txBox="1"/>
            <p:nvPr/>
          </p:nvSpPr>
          <p:spPr>
            <a:xfrm>
              <a:off x="-743342" y="12437"/>
              <a:ext cx="1063077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cs-CZ" sz="2100" dirty="0">
                  <a:solidFill>
                    <a:prstClr val="black"/>
                  </a:solidFill>
                  <a:latin typeface="Calibri"/>
                </a:rPr>
                <a:t>Asociace mikroparoxysmů s CMP a systémovou embolií (studie ASSERT)</a:t>
              </a:r>
              <a:endParaRPr lang="en-GB" sz="2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97692" y="6550223"/>
              <a:ext cx="246308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endParaRPr lang="cs-CZ" sz="1100" i="1">
                <a:solidFill>
                  <a:prstClr val="white">
                    <a:lumMod val="50000"/>
                  </a:prstClr>
                </a:solidFill>
                <a:latin typeface="Calibri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0306" y="1888891"/>
            <a:ext cx="5709899" cy="25837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Observační studie s 2500 pacienty se síňovou stimulační elektrodou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Monitorace rytmu u pacientů dosud bez dg. Fibrilace síní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AHRE zde v trvání &gt; 6 minut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AHRE nalezeny u 10.1%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Asociace s dg. klinické arytmie (HR 5.6 , P&lt;0.001)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Asociace s ischemickými komplikacemi (HR 2.5 , P&lt;0.007)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92" y="503319"/>
            <a:ext cx="4286250" cy="102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73" y="445562"/>
            <a:ext cx="2986088" cy="185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326" y="3349922"/>
            <a:ext cx="2594243" cy="1528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478" y="3163939"/>
            <a:ext cx="3265696" cy="222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206" y="1151763"/>
            <a:ext cx="2594242" cy="1441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0361" y="921694"/>
            <a:ext cx="2740287" cy="256902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03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8566" y="9329"/>
            <a:ext cx="8100007" cy="5164949"/>
            <a:chOff x="-912578" y="12437"/>
            <a:chExt cx="10800009" cy="6886599"/>
          </a:xfrm>
        </p:grpSpPr>
        <p:sp>
          <p:nvSpPr>
            <p:cNvPr id="4" name="TextBox 3"/>
            <p:cNvSpPr txBox="1"/>
            <p:nvPr/>
          </p:nvSpPr>
          <p:spPr>
            <a:xfrm>
              <a:off x="-912578" y="12437"/>
              <a:ext cx="1080000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cs-CZ" sz="2100" dirty="0">
                  <a:solidFill>
                    <a:prstClr val="black"/>
                  </a:solidFill>
                  <a:latin typeface="Calibri"/>
                </a:rPr>
                <a:t>Asociace mikroparoxysmů s CMP a systémovou embolií (studie ASSERT)</a:t>
              </a:r>
              <a:endParaRPr lang="en-GB" sz="2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97692" y="6550223"/>
              <a:ext cx="246308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endParaRPr lang="cs-CZ" sz="1100" i="1">
                <a:solidFill>
                  <a:prstClr val="white">
                    <a:lumMod val="50000"/>
                  </a:prstClr>
                </a:solidFill>
                <a:latin typeface="Calibri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92" y="503319"/>
            <a:ext cx="4286250" cy="102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73" y="445562"/>
            <a:ext cx="2986088" cy="185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22" y="2398907"/>
            <a:ext cx="3481824" cy="2430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198" y="2411816"/>
            <a:ext cx="1063727" cy="6273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566" y="2107648"/>
            <a:ext cx="4380134" cy="7848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66" y="2922123"/>
            <a:ext cx="4572000" cy="210596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Zhodnocení významu AHRE podle délky jejich trvání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zvýšeným rizikem CMP/SE asociované epizody subklinické FiS až při </a:t>
            </a:r>
            <a:r>
              <a:rPr lang="cs-CZ" sz="15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trvání &gt;24 hodin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(HR 3.24, P=0.003).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kratších epizod není spojitost prokazatelná</a:t>
            </a:r>
          </a:p>
        </p:txBody>
      </p:sp>
      <p:sp>
        <p:nvSpPr>
          <p:cNvPr id="9" name="Down Arrow 8"/>
          <p:cNvSpPr/>
          <p:nvPr/>
        </p:nvSpPr>
        <p:spPr>
          <a:xfrm>
            <a:off x="2209800" y="1685925"/>
            <a:ext cx="400050" cy="42172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419784" y="601545"/>
            <a:ext cx="3334663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900" dirty="0"/>
              <a:t> S. H. </a:t>
            </a:r>
            <a:r>
              <a:rPr lang="cs-CZ" sz="900" dirty="0" err="1"/>
              <a:t>Hohnloser</a:t>
            </a:r>
            <a:r>
              <a:rPr lang="cs-CZ" sz="900" dirty="0"/>
              <a:t>, A. </a:t>
            </a:r>
            <a:r>
              <a:rPr lang="cs-CZ" sz="900" dirty="0" err="1"/>
              <a:t>Capucci</a:t>
            </a:r>
            <a:r>
              <a:rPr lang="cs-CZ" sz="900" dirty="0"/>
              <a:t>, E. </a:t>
            </a:r>
            <a:r>
              <a:rPr lang="cs-CZ" sz="900" dirty="0" err="1"/>
              <a:t>Fain</a:t>
            </a:r>
            <a:r>
              <a:rPr lang="cs-CZ" sz="900" dirty="0"/>
              <a:t>, M. R. Gold, I.</a:t>
            </a:r>
            <a:br>
              <a:rPr lang="cs-CZ" sz="900" dirty="0"/>
            </a:br>
            <a:r>
              <a:rPr lang="cs-CZ" sz="900" dirty="0"/>
              <a:t>C. van </a:t>
            </a:r>
            <a:r>
              <a:rPr lang="cs-CZ" sz="900" dirty="0" err="1"/>
              <a:t>Gelder</a:t>
            </a:r>
            <a:r>
              <a:rPr lang="cs-CZ" sz="900" dirty="0"/>
              <a:t>, J. </a:t>
            </a:r>
            <a:r>
              <a:rPr lang="cs-CZ" sz="900" dirty="0" err="1"/>
              <a:t>Healey</a:t>
            </a:r>
            <a:r>
              <a:rPr lang="cs-CZ" sz="900" dirty="0"/>
              <a:t>, C. W. </a:t>
            </a:r>
            <a:r>
              <a:rPr lang="cs-CZ" sz="900" dirty="0" err="1"/>
              <a:t>Israel</a:t>
            </a:r>
            <a:r>
              <a:rPr lang="cs-CZ" sz="900" dirty="0"/>
              <a:t>, C. P. </a:t>
            </a:r>
            <a:r>
              <a:rPr lang="cs-CZ" sz="900" dirty="0" err="1"/>
              <a:t>Lau</a:t>
            </a:r>
            <a:r>
              <a:rPr lang="cs-CZ" sz="900" dirty="0"/>
              <a:t>, C. </a:t>
            </a:r>
            <a:r>
              <a:rPr lang="cs-CZ" sz="900" dirty="0" err="1"/>
              <a:t>Morillo</a:t>
            </a:r>
            <a:r>
              <a:rPr lang="cs-CZ" sz="900" dirty="0"/>
              <a:t>, S. J.</a:t>
            </a:r>
            <a:br>
              <a:rPr lang="cs-CZ" sz="900" dirty="0"/>
            </a:br>
            <a:r>
              <a:rPr lang="cs-CZ" sz="900" dirty="0" err="1"/>
              <a:t>Connolly</a:t>
            </a:r>
            <a:r>
              <a:rPr lang="cs-CZ" sz="900" dirty="0"/>
              <a:t>, A. </a:t>
            </a:r>
            <a:r>
              <a:rPr lang="cs-CZ" sz="900" dirty="0" err="1"/>
              <a:t>Investigators</a:t>
            </a:r>
            <a:r>
              <a:rPr lang="cs-CZ" sz="900" dirty="0"/>
              <a:t> and </a:t>
            </a:r>
            <a:r>
              <a:rPr lang="cs-CZ" sz="900" dirty="0" err="1"/>
              <a:t>Committees</a:t>
            </a:r>
            <a:r>
              <a:rPr lang="cs-CZ" sz="900" dirty="0"/>
              <a:t>. </a:t>
            </a:r>
            <a:r>
              <a:rPr lang="cs-CZ" sz="900" dirty="0" err="1"/>
              <a:t>ASymptomatic</a:t>
            </a:r>
            <a:r>
              <a:rPr lang="cs-CZ" sz="900" dirty="0"/>
              <a:t> </a:t>
            </a:r>
            <a:r>
              <a:rPr lang="cs-CZ" sz="900" dirty="0" err="1"/>
              <a:t>atrial</a:t>
            </a:r>
            <a:br>
              <a:rPr lang="cs-CZ" sz="900" dirty="0"/>
            </a:br>
            <a:r>
              <a:rPr lang="cs-CZ" sz="900" dirty="0" err="1"/>
              <a:t>fibrillation</a:t>
            </a:r>
            <a:r>
              <a:rPr lang="cs-CZ" sz="900" dirty="0"/>
              <a:t> and </a:t>
            </a:r>
            <a:r>
              <a:rPr lang="cs-CZ" sz="900" dirty="0" err="1"/>
              <a:t>Stroke</a:t>
            </a:r>
            <a:r>
              <a:rPr lang="cs-CZ" sz="900" dirty="0"/>
              <a:t> </a:t>
            </a:r>
            <a:r>
              <a:rPr lang="cs-CZ" sz="900" dirty="0" err="1"/>
              <a:t>Evaluation</a:t>
            </a:r>
            <a:r>
              <a:rPr lang="cs-CZ" sz="900" dirty="0"/>
              <a:t> in pacemaker </a:t>
            </a:r>
            <a:r>
              <a:rPr lang="cs-CZ" sz="900" dirty="0" err="1"/>
              <a:t>patients</a:t>
            </a:r>
            <a:r>
              <a:rPr lang="cs-CZ" sz="900" dirty="0"/>
              <a:t> and </a:t>
            </a:r>
            <a:r>
              <a:rPr lang="cs-CZ" sz="900" dirty="0" err="1"/>
              <a:t>the</a:t>
            </a:r>
            <a:r>
              <a:rPr lang="cs-CZ" sz="900" dirty="0"/>
              <a:t> </a:t>
            </a:r>
            <a:r>
              <a:rPr lang="cs-CZ" sz="900" dirty="0" err="1"/>
              <a:t>atrial</a:t>
            </a:r>
            <a:r>
              <a:rPr lang="cs-CZ" sz="900" dirty="0"/>
              <a:t> </a:t>
            </a:r>
            <a:r>
              <a:rPr lang="cs-CZ" sz="900" dirty="0" err="1"/>
              <a:t>fibrillation</a:t>
            </a:r>
            <a:r>
              <a:rPr lang="cs-CZ" sz="900" dirty="0"/>
              <a:t> </a:t>
            </a:r>
            <a:r>
              <a:rPr lang="cs-CZ" sz="900" dirty="0" err="1"/>
              <a:t>Reduction</a:t>
            </a:r>
            <a:r>
              <a:rPr lang="cs-CZ" sz="900" dirty="0"/>
              <a:t> </a:t>
            </a:r>
            <a:r>
              <a:rPr lang="cs-CZ" sz="900" dirty="0" err="1"/>
              <a:t>atrial</a:t>
            </a:r>
            <a:r>
              <a:rPr lang="cs-CZ" sz="900" dirty="0"/>
              <a:t> </a:t>
            </a:r>
            <a:r>
              <a:rPr lang="cs-CZ" sz="900" dirty="0" err="1"/>
              <a:t>pacing</a:t>
            </a:r>
            <a:r>
              <a:rPr lang="cs-CZ" sz="900" dirty="0"/>
              <a:t> Trial (ASSERT). (2006)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206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54" y="1201436"/>
            <a:ext cx="6612223" cy="272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7" y="46625"/>
            <a:ext cx="7593806" cy="1078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785" y="4037076"/>
            <a:ext cx="7918082" cy="11079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cs-CZ" sz="1500" dirty="0"/>
              <a:t>Progrese epizod AHRE do delších epizod subklinické FiS a vyšší arytmické nálože</a:t>
            </a:r>
          </a:p>
          <a:p>
            <a:pPr marL="214313" indent="-214313" algn="ctr">
              <a:lnSpc>
                <a:spcPct val="150000"/>
              </a:lnSpc>
              <a:buFontTx/>
              <a:buChar char="-"/>
            </a:pPr>
            <a:r>
              <a:rPr lang="cs-CZ" sz="1500" dirty="0"/>
              <a:t>Roční riziko CMP/SE závisí nejen na četnosti a trvání AHRE, ale především na přidružených rizicích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cs-CZ" sz="1500" dirty="0"/>
              <a:t>Červená políčka – riziko ischemie převyšuje hranici pro antikoagulaci</a:t>
            </a:r>
            <a:endParaRPr lang="en-US" sz="15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970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386179" y="1252826"/>
          <a:ext cx="8316157" cy="342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D0BD1-77A3-4D3C-8951-4FB1C65DBB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8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93C22-DA4B-4DCA-AC1D-833FE511CF8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6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7D959-11BE-40F8-AB17-0E83DBF8833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39552" y="2931790"/>
            <a:ext cx="7848872" cy="468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419622"/>
            <a:ext cx="784887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079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45534-4CD5-4FD5-9813-36A04EA8B4B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1347614"/>
            <a:ext cx="784887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39552" y="3363838"/>
            <a:ext cx="6552728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3731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B07E3-0653-470C-A169-66E6B6C2A40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499992" y="2067694"/>
            <a:ext cx="237626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39552" y="2053407"/>
            <a:ext cx="237626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77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06067-2ADD-4B39-8A05-8FBCA0C04B0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560" y="2499742"/>
            <a:ext cx="21602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012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CF746-ED3F-4395-9A23-3D70B213828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534084" y="2859782"/>
            <a:ext cx="784887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34084" y="2281983"/>
            <a:ext cx="78488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51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703A7-BC5F-46E0-B864-88DB6D6A88B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9552" y="1995686"/>
            <a:ext cx="324036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39492" y="3085376"/>
            <a:ext cx="3240360" cy="12865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49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19D3D-5561-42EF-9C8A-925776926F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3363838"/>
            <a:ext cx="784887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556931" y="2009064"/>
            <a:ext cx="7848872" cy="8507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302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9B813-C2D1-4068-9323-549DEB55421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45846-F7D7-4EA5-9D50-D2F0407C5EF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52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6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DEC25-DDDA-4008-A49F-7FAB0B5BA3A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531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D4BB2-A566-48EC-9FAE-8B6E66E8CC2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2787774"/>
            <a:ext cx="7848872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9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2EA4D-18E8-4D4D-BFF7-9D17FF5FA0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66349" y="2139702"/>
            <a:ext cx="7848872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31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2D84B-9729-43F0-95DF-4C8D6DAFB91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C737D-B0D6-4A4F-8DC5-64D5B92EFBD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427984" y="1707654"/>
            <a:ext cx="324036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70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D0E56-C6A1-4ECE-9E00-6B4CD1671D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1995686"/>
            <a:ext cx="7848872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984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F7FBC-B363-4F55-8123-02B63878888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39552" y="1995686"/>
            <a:ext cx="324036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39552" y="3363838"/>
            <a:ext cx="324036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352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DB542-3FD3-4284-9FF0-B6F8E105D51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4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772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ADE72-607C-4FC0-AE73-5E700F9E017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9816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95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5730C-BD95-4793-B58F-A9A2C4D454B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04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10301-D6D0-46E1-A49E-59B8F79D05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208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F3844-5076-4728-B54A-E2F7251ACC8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1995686"/>
            <a:ext cx="7848872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691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35343-4D4B-4BEE-834F-BEA9C112894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3219822"/>
            <a:ext cx="784887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082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214A-687E-426D-8563-1E65666A593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9552" y="1923678"/>
            <a:ext cx="78488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44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AFA40-F817-4813-8DD3-202F4B6285C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822"/>
            <a:ext cx="840314" cy="306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619520" y="4757822"/>
            <a:ext cx="358532" cy="30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9427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322</Words>
  <Application>Microsoft Office PowerPoint</Application>
  <PresentationFormat>On-screen Show (16:9)</PresentationFormat>
  <Paragraphs>43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Motiv sady Office</vt:lpstr>
      <vt:lpstr>Doporučené postupy pro léčbu FS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Doporučené postupy pro FS 2020</dc:title>
  <dc:creator>Lucie Šedivá</dc:creator>
  <cp:lastModifiedBy>GT2</cp:lastModifiedBy>
  <cp:revision>184</cp:revision>
  <dcterms:created xsi:type="dcterms:W3CDTF">2021-08-21T15:33:59Z</dcterms:created>
  <dcterms:modified xsi:type="dcterms:W3CDTF">2021-11-07T11:49:24Z</dcterms:modified>
</cp:coreProperties>
</file>