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394" r:id="rId2"/>
    <p:sldId id="1012" r:id="rId3"/>
    <p:sldId id="431" r:id="rId4"/>
    <p:sldId id="908" r:id="rId5"/>
    <p:sldId id="898" r:id="rId6"/>
    <p:sldId id="912" r:id="rId7"/>
    <p:sldId id="920" r:id="rId8"/>
    <p:sldId id="1015" r:id="rId9"/>
    <p:sldId id="994" r:id="rId10"/>
    <p:sldId id="556" r:id="rId11"/>
    <p:sldId id="256" r:id="rId12"/>
    <p:sldId id="257" r:id="rId13"/>
    <p:sldId id="271" r:id="rId14"/>
    <p:sldId id="258" r:id="rId15"/>
    <p:sldId id="1022" r:id="rId16"/>
    <p:sldId id="272" r:id="rId17"/>
    <p:sldId id="1027" r:id="rId18"/>
    <p:sldId id="259" r:id="rId19"/>
    <p:sldId id="1035" r:id="rId20"/>
    <p:sldId id="260" r:id="rId21"/>
    <p:sldId id="266" r:id="rId22"/>
    <p:sldId id="990" r:id="rId23"/>
    <p:sldId id="1030" r:id="rId24"/>
    <p:sldId id="1031" r:id="rId25"/>
    <p:sldId id="1034" r:id="rId26"/>
    <p:sldId id="276" r:id="rId27"/>
    <p:sldId id="275" r:id="rId28"/>
    <p:sldId id="274" r:id="rId29"/>
    <p:sldId id="263" r:id="rId30"/>
    <p:sldId id="281" r:id="rId31"/>
    <p:sldId id="264" r:id="rId32"/>
    <p:sldId id="273" r:id="rId33"/>
    <p:sldId id="1016" r:id="rId34"/>
    <p:sldId id="1036" r:id="rId35"/>
    <p:sldId id="1018" r:id="rId36"/>
    <p:sldId id="1019" r:id="rId3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E402D334-F917-41A1-A323-8590DC40CF4E}">
          <p14:sldIdLst>
            <p14:sldId id="394"/>
            <p14:sldId id="1012"/>
            <p14:sldId id="431"/>
            <p14:sldId id="908"/>
            <p14:sldId id="898"/>
            <p14:sldId id="912"/>
            <p14:sldId id="920"/>
            <p14:sldId id="1015"/>
            <p14:sldId id="994"/>
            <p14:sldId id="556"/>
            <p14:sldId id="256"/>
            <p14:sldId id="257"/>
            <p14:sldId id="271"/>
            <p14:sldId id="258"/>
            <p14:sldId id="1022"/>
          </p14:sldIdLst>
        </p14:section>
        <p14:section name="Oddíl bez názvu" id="{18C1CDFC-EAFB-4777-8784-FB20635DC0EF}">
          <p14:sldIdLst>
            <p14:sldId id="272"/>
            <p14:sldId id="1027"/>
            <p14:sldId id="259"/>
            <p14:sldId id="1035"/>
            <p14:sldId id="260"/>
            <p14:sldId id="266"/>
            <p14:sldId id="990"/>
            <p14:sldId id="1030"/>
            <p14:sldId id="1031"/>
            <p14:sldId id="1034"/>
            <p14:sldId id="276"/>
            <p14:sldId id="275"/>
            <p14:sldId id="274"/>
            <p14:sldId id="263"/>
            <p14:sldId id="281"/>
            <p14:sldId id="264"/>
            <p14:sldId id="273"/>
            <p14:sldId id="1016"/>
            <p14:sldId id="1036"/>
            <p14:sldId id="1018"/>
            <p14:sldId id="101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Tmavý styl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Světlý styl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8D230F3-CF80-4859-8CE7-A43EE81993B5}" styleName="Světlý styl 1 – zvýraznění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FD7213-0DDC-4AE4-BAEE-1A452E700B4E}" type="datetimeFigureOut">
              <a:rPr lang="cs-CZ" smtClean="0"/>
              <a:t>17.10.2019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557F56-4B56-4B04-B6DC-FC0F6CE12C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1535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8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5A2978ED-F6AC-41D1-82EC-87F57DCE71EB}" type="slidenum">
              <a:rPr lang="cs-CZ" altLang="cs-CZ" smtClean="0">
                <a:latin typeface="Times New Roman" pitchFamily="18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cs-CZ" altLang="cs-CZ">
              <a:latin typeface="Times New Roman" pitchFamily="18" charset="0"/>
            </a:endParaRPr>
          </a:p>
        </p:txBody>
      </p:sp>
      <p:sp>
        <p:nvSpPr>
          <p:cNvPr id="376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68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9C4D3C13-9D89-4DA7-9FFF-1B13D6B6F6E0}" type="slidenum">
              <a:rPr lang="cs-CZ" altLang="cs-CZ"/>
              <a:pPr>
                <a:defRPr/>
              </a:pPr>
              <a:t>4</a:t>
            </a:fld>
            <a:endParaRPr lang="cs-CZ" altLang="cs-CZ"/>
          </a:p>
        </p:txBody>
      </p:sp>
      <p:sp>
        <p:nvSpPr>
          <p:cNvPr id="429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2906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437C41B9-2608-46B0-B7CD-525B0063463F}" type="slidenum">
              <a:rPr lang="cs-CZ" altLang="cs-CZ"/>
              <a:pPr>
                <a:defRPr/>
              </a:pPr>
              <a:t>5</a:t>
            </a:fld>
            <a:endParaRPr lang="cs-CZ" altLang="cs-CZ"/>
          </a:p>
        </p:txBody>
      </p:sp>
      <p:sp>
        <p:nvSpPr>
          <p:cNvPr id="399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65205144-F58B-4B07-ACA4-F6894E660BCD}" type="slidenum">
              <a:rPr lang="cs-CZ" altLang="cs-CZ"/>
              <a:pPr>
                <a:defRPr/>
              </a:pPr>
              <a:t>36</a:t>
            </a:fld>
            <a:endParaRPr lang="cs-CZ" altLang="cs-CZ"/>
          </a:p>
        </p:txBody>
      </p:sp>
      <p:sp>
        <p:nvSpPr>
          <p:cNvPr id="430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2588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962934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02FCC1-3D35-48EA-B820-9B13F4141A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589863F-009C-429E-BEBE-EC30F9324B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8F57359-EA85-41E8-92BF-6D0AEA0AA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14121-B88E-4BF5-9D88-081272F8B9B3}" type="datetimeFigureOut">
              <a:rPr lang="cs-CZ" smtClean="0"/>
              <a:t>17.10.2019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8C2DD4C-B38A-466B-A746-88A8669A6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1E42E79-128F-4E11-A904-70FEDBBC6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3856B-B802-45D4-BD37-0708D119AA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5141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D32560-77F0-4219-BF58-207B1F13D5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0F4FE9F-15A9-4225-9179-9AFBE5115E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9ADE0A0-0EA4-46F2-9EB4-E0DBB4D85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14121-B88E-4BF5-9D88-081272F8B9B3}" type="datetimeFigureOut">
              <a:rPr lang="cs-CZ" smtClean="0"/>
              <a:t>17.10.2019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498ABE6-CAEB-4F34-AA53-B5420586F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8D897AC-6084-4153-971C-AA74E17AE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3856B-B802-45D4-BD37-0708D119AA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8919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7F9FE6D2-E0E3-4AD7-A09C-D852B056B9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922510F-5B16-407B-9745-C6F43A6EB7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402C62C-BB7D-4DF6-B6B3-8BA3779E3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14121-B88E-4BF5-9D88-081272F8B9B3}" type="datetimeFigureOut">
              <a:rPr lang="cs-CZ" smtClean="0"/>
              <a:t>17.10.2019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A383F47-E6A0-45FC-8C4B-7776F4F99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28F03C4-03E9-4712-A566-E443F348D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3856B-B802-45D4-BD37-0708D119AA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91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855C5D-AE90-4C1E-99C9-B93F0E6FA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7AED78D-2C59-4564-A1DE-35380052E8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F79FE96-98CB-4B9B-8D73-5EEB0D3FA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14121-B88E-4BF5-9D88-081272F8B9B3}" type="datetimeFigureOut">
              <a:rPr lang="cs-CZ" smtClean="0"/>
              <a:t>17.10.2019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9DA71B0-0DFD-4F7E-BC6E-7AD1C6200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0B32720-8D81-4924-BBB0-0D99403C9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3856B-B802-45D4-BD37-0708D119AA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0955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EDD02D-3500-42AB-9AC2-4B83A938C3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41496CE-5284-4C1E-88A0-C6E1BA1426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81910EB-FAAD-4E4C-BAEF-1102D72AD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14121-B88E-4BF5-9D88-081272F8B9B3}" type="datetimeFigureOut">
              <a:rPr lang="cs-CZ" smtClean="0"/>
              <a:t>17.10.2019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29A10CF-CE0D-49B0-8772-51AED5592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99CB53C-ABBF-40F7-BC6D-2306BA03E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3856B-B802-45D4-BD37-0708D119AA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3231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94CDBB-9384-4746-9FCF-4C03A0F73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38FDE9-361A-4EAB-AEDA-955DEB878C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6352F84-EB50-439E-953E-93E5BF4A33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28B7EA5-A5F3-489B-AE58-2248F4571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14121-B88E-4BF5-9D88-081272F8B9B3}" type="datetimeFigureOut">
              <a:rPr lang="cs-CZ" smtClean="0"/>
              <a:t>17.10.2019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D76C4B9-6B28-4BCF-A74C-249677D7D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B931A42-44C2-4A53-ADC6-07E860B01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3856B-B802-45D4-BD37-0708D119AA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9815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1206BC-B3CB-4305-B642-D1D58F287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7975354-FE24-40BE-B8D2-8CF0F6629D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E3DEA3D-E3A2-46B1-8E14-9681D0F2C7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B9A5EEB-390E-442C-B587-5300A5D636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1B4ADE51-F8CB-4AD2-935C-14D3983A86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E3547C6B-3290-4314-803B-AF6B0A51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14121-B88E-4BF5-9D88-081272F8B9B3}" type="datetimeFigureOut">
              <a:rPr lang="cs-CZ" smtClean="0"/>
              <a:t>17.10.2019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6E781B53-9024-4484-B5B3-9A11D99EC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DF0256EF-A201-42BE-A95C-A1CE4F0A2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3856B-B802-45D4-BD37-0708D119AA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6252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50BFE6-0FCA-4A93-A650-079F78DCA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919B80C-93B3-4BD6-B521-CB50DED23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14121-B88E-4BF5-9D88-081272F8B9B3}" type="datetimeFigureOut">
              <a:rPr lang="cs-CZ" smtClean="0"/>
              <a:t>17.10.2019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D543BAE-8849-4940-8B46-B18FCE196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A552ABA-97E1-4563-BC3D-D802862B6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3856B-B802-45D4-BD37-0708D119AA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3279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3E6EF89A-5AA2-4678-A175-BEF0F4D6A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14121-B88E-4BF5-9D88-081272F8B9B3}" type="datetimeFigureOut">
              <a:rPr lang="cs-CZ" smtClean="0"/>
              <a:t>17.10.2019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274C9838-F9BD-449E-8A32-BE56FFA0F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67CFE56-37E0-4086-A4BF-0988176FA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3856B-B802-45D4-BD37-0708D119AA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337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4C26C1-86E0-4490-B684-1E17E9B19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37DC51F-B857-4208-B4E3-8134E9F108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787FB89-C147-4E3E-BB85-4136CE7C51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7114591-A604-4DB1-87C6-6090CBEBD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14121-B88E-4BF5-9D88-081272F8B9B3}" type="datetimeFigureOut">
              <a:rPr lang="cs-CZ" smtClean="0"/>
              <a:t>17.10.2019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BFABFB0-EE48-46CD-B4AA-DF36CD50D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F0CFC83-E7C9-4F59-986B-D38AFA801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3856B-B802-45D4-BD37-0708D119AA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560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CA53F8-22CD-4920-852B-9DF5802BD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C81885B-8E53-4DE3-99AF-DD687453DC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BD73596-5F16-40CF-9913-D79B74744F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D8568CA-9AB7-45D6-B9C3-4807F08FC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14121-B88E-4BF5-9D88-081272F8B9B3}" type="datetimeFigureOut">
              <a:rPr lang="cs-CZ" smtClean="0"/>
              <a:t>17.10.2019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B3E096D-F6AC-46F8-9A5F-D8A37CBCC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02FDB9D-D883-4857-BBA4-5E42E47FF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3856B-B802-45D4-BD37-0708D119AA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9508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3E014AD9-8A9A-494C-B102-5035A88A9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FBD76F9-7153-47C2-97FF-214870618F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9591956-05DA-41C4-A136-FA22AE398D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14121-B88E-4BF5-9D88-081272F8B9B3}" type="datetimeFigureOut">
              <a:rPr lang="cs-CZ" smtClean="0"/>
              <a:t>17.10.2019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E7D55D5-0F72-4890-9A25-C428C7183A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0C6FE02-6FBC-4767-88AD-B74BB3BB9B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83856B-B802-45D4-BD37-0708D119AA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7182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ksonline.cz/13-sympozium-ps-plicni-cirkulace-2019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doi.org/10.1093/eurheartj/ehz405" TargetMode="Externa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csth.cz/soubory/Zilni_tromboza_doporuceni.pdf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://cemsiis.meduniwien.ac.at/en/kb/science-research/software/clinical-software/recurrent-vte/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cbi.nlm.nih.gov/pubmed/30123981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journals.plos.org/plosone/article?id=10.1371/journal.pone.0144856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AutoShape 2"/>
          <p:cNvSpPr>
            <a:spLocks noChangeArrowheads="1"/>
          </p:cNvSpPr>
          <p:nvPr/>
        </p:nvSpPr>
        <p:spPr bwMode="auto">
          <a:xfrm>
            <a:off x="2344738" y="831850"/>
            <a:ext cx="7645400" cy="2376488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>
            <a:outerShdw dist="125724" dir="2700000" algn="ctr" rotWithShape="0">
              <a:schemeClr val="tx1"/>
            </a:out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defRPr/>
            </a:pPr>
            <a:endParaRPr lang="cs-CZ" altLang="cs-CZ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>
          <a:xfrm>
            <a:off x="514905" y="1412777"/>
            <a:ext cx="11034944" cy="2521049"/>
          </a:xfrm>
          <a:gradFill flip="none" rotWithShape="1">
            <a:gsLst>
              <a:gs pos="0">
                <a:srgbClr val="006699">
                  <a:tint val="66000"/>
                  <a:satMod val="160000"/>
                </a:srgbClr>
              </a:gs>
              <a:gs pos="50000">
                <a:srgbClr val="006699">
                  <a:tint val="44500"/>
                  <a:satMod val="160000"/>
                </a:srgbClr>
              </a:gs>
              <a:gs pos="100000">
                <a:srgbClr val="006699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</p:spPr>
        <p:txBody>
          <a:bodyPr>
            <a:noAutofit/>
          </a:bodyPr>
          <a:lstStyle/>
          <a:p>
            <a:pPr algn="ctr">
              <a:defRPr/>
            </a:pPr>
            <a:r>
              <a:rPr lang="cs-CZ" altLang="cs-CZ" sz="6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Antikoagulační léčba plicní embolie, úskalí léčby s NOAC.</a:t>
            </a:r>
            <a:endParaRPr lang="cs-CZ" altLang="cs-CZ" sz="6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4820" name="Rectangle 5"/>
          <p:cNvSpPr>
            <a:spLocks noChangeArrowheads="1"/>
          </p:cNvSpPr>
          <p:nvPr/>
        </p:nvSpPr>
        <p:spPr bwMode="auto">
          <a:xfrm>
            <a:off x="1524000" y="2544764"/>
            <a:ext cx="184150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lnSpc>
                <a:spcPct val="90000"/>
              </a:lnSpc>
            </a:pPr>
            <a:endParaRPr lang="cs-CZ" altLang="cs-CZ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34821" name="Rectangle 6"/>
          <p:cNvSpPr>
            <a:spLocks noChangeArrowheads="1"/>
          </p:cNvSpPr>
          <p:nvPr/>
        </p:nvSpPr>
        <p:spPr bwMode="auto">
          <a:xfrm flipV="1">
            <a:off x="-4876800" y="3005139"/>
            <a:ext cx="22571075" cy="75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</a:pPr>
            <a:endParaRPr lang="cs-CZ" altLang="cs-CZ" sz="2400">
              <a:solidFill>
                <a:schemeClr val="bg1"/>
              </a:solidFill>
              <a:latin typeface="Times New Roman" pitchFamily="18" charset="0"/>
            </a:endParaRPr>
          </a:p>
          <a:p>
            <a:pPr eaLnBrk="0" hangingPunct="0">
              <a:lnSpc>
                <a:spcPct val="90000"/>
              </a:lnSpc>
            </a:pPr>
            <a:r>
              <a:rPr lang="cs-CZ" altLang="cs-CZ" sz="2400">
                <a:solidFill>
                  <a:schemeClr val="bg1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10" name="Podnadpis 2"/>
          <p:cNvSpPr txBox="1">
            <a:spLocks/>
          </p:cNvSpPr>
          <p:nvPr/>
        </p:nvSpPr>
        <p:spPr bwMode="auto">
          <a:xfrm>
            <a:off x="2344738" y="4149080"/>
            <a:ext cx="7645400" cy="1800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cs-CZ" sz="3600" dirty="0">
                <a:latin typeface="+mj-lt"/>
              </a:rPr>
              <a:t>Jan Kvasnička</a:t>
            </a:r>
            <a:endParaRPr lang="cs-CZ" sz="2800" dirty="0">
              <a:latin typeface="+mj-lt"/>
            </a:endParaRPr>
          </a:p>
          <a:p>
            <a:pPr marL="0" indent="0" algn="ctr">
              <a:buNone/>
              <a:defRPr/>
            </a:pPr>
            <a:r>
              <a:rPr lang="cs-CZ" sz="2000" i="1" dirty="0">
                <a:latin typeface="+mj-lt"/>
              </a:rPr>
              <a:t>Trombotické centrum a 1.interní klinika VFN a 1. LF UK Praha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2135188" y="63501"/>
            <a:ext cx="785495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2400" b="1" dirty="0">
                <a:hlinkClick r:id="rId3"/>
              </a:rPr>
              <a:t>13. sympózium PS Plicní cirkulace ČKS</a:t>
            </a:r>
            <a:r>
              <a:rPr lang="cs-CZ" sz="2400" dirty="0"/>
              <a:t>, 18. - 19. října 2019, Hotel </a:t>
            </a:r>
            <a:r>
              <a:rPr lang="cs-CZ" sz="2400" dirty="0" err="1"/>
              <a:t>Galant</a:t>
            </a:r>
            <a:endParaRPr lang="cs-CZ" sz="2400" b="1" dirty="0">
              <a:solidFill>
                <a:schemeClr val="tx2"/>
              </a:solidFill>
            </a:endParaRPr>
          </a:p>
        </p:txBody>
      </p:sp>
      <p:pic>
        <p:nvPicPr>
          <p:cNvPr id="12" name="Picture 4" descr="LOGO_LF1">
            <a:extLst>
              <a:ext uri="{FF2B5EF4-FFF2-40B4-BE49-F238E27FC236}">
                <a16:creationId xmlns:a16="http://schemas.microsoft.com/office/drawing/2014/main" id="{CD701287-CF8A-444C-876F-15D06ED51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760296" y="5676976"/>
            <a:ext cx="1229842" cy="1024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5" descr="index_logo2">
            <a:extLst>
              <a:ext uri="{FF2B5EF4-FFF2-40B4-BE49-F238E27FC236}">
                <a16:creationId xmlns:a16="http://schemas.microsoft.com/office/drawing/2014/main" id="{35F5D634-35CD-4B1B-8E42-64213D37D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91545" y="5676977"/>
            <a:ext cx="1152127" cy="1024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 descr="I:\Záloha new\Moje\Ostatní\ČSTH\ČSTH\Logo ČSTH.png">
            <a:extLst>
              <a:ext uri="{FF2B5EF4-FFF2-40B4-BE49-F238E27FC236}">
                <a16:creationId xmlns:a16="http://schemas.microsoft.com/office/drawing/2014/main" id="{E0EB18A3-1292-46EB-8006-5AE4695B6E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 r="81779"/>
          <a:stretch>
            <a:fillRect/>
          </a:stretch>
        </p:blipFill>
        <p:spPr bwMode="auto">
          <a:xfrm>
            <a:off x="10449018" y="195309"/>
            <a:ext cx="1455938" cy="1046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Nadpis 1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850900"/>
          </a:xfrm>
        </p:spPr>
        <p:txBody>
          <a:bodyPr>
            <a:normAutofit fontScale="90000"/>
          </a:bodyPr>
          <a:lstStyle/>
          <a:p>
            <a:pPr algn="l"/>
            <a:r>
              <a:rPr lang="cs-CZ" altLang="cs-CZ" sz="2800" b="1"/>
              <a:t>Které rizikové faktory jsou dle SPC nejdůležitější z hlediska možného  krvácení pro úpravu dávky NOAC?</a:t>
            </a:r>
          </a:p>
        </p:txBody>
      </p:sp>
      <p:sp>
        <p:nvSpPr>
          <p:cNvPr id="40963" name="Zástupný symbol pro obsah 2"/>
          <p:cNvSpPr>
            <a:spLocks noGrp="1" noChangeArrowheads="1"/>
          </p:cNvSpPr>
          <p:nvPr>
            <p:ph idx="1"/>
          </p:nvPr>
        </p:nvSpPr>
        <p:spPr>
          <a:xfrm>
            <a:off x="1981200" y="1628775"/>
            <a:ext cx="8229600" cy="4497388"/>
          </a:xfrm>
        </p:spPr>
        <p:txBody>
          <a:bodyPr>
            <a:normAutofit fontScale="92500"/>
          </a:bodyPr>
          <a:lstStyle/>
          <a:p>
            <a:r>
              <a:rPr lang="cs-CZ" altLang="cs-CZ" sz="4000" b="1" dirty="0"/>
              <a:t>Vliv vysokého věku</a:t>
            </a:r>
          </a:p>
          <a:p>
            <a:r>
              <a:rPr lang="cs-CZ" altLang="cs-CZ" sz="4000" b="1" dirty="0"/>
              <a:t>Vliv selhávání ledvin</a:t>
            </a:r>
          </a:p>
          <a:p>
            <a:r>
              <a:rPr lang="cs-CZ" altLang="cs-CZ" sz="4000" b="1" dirty="0"/>
              <a:t>Zvýšené riziko krvácení z jiných příčin</a:t>
            </a:r>
          </a:p>
          <a:p>
            <a:r>
              <a:rPr lang="cs-CZ" altLang="cs-CZ" sz="4000" b="1" dirty="0"/>
              <a:t>Vliv hmotnosti</a:t>
            </a:r>
          </a:p>
          <a:p>
            <a:r>
              <a:rPr lang="cs-CZ" altLang="cs-CZ" sz="4000" b="1" dirty="0"/>
              <a:t>Vliv další souběžné medikace</a:t>
            </a:r>
          </a:p>
          <a:p>
            <a:endParaRPr lang="cs-CZ" altLang="cs-CZ" sz="4000" b="1" dirty="0"/>
          </a:p>
          <a:p>
            <a:r>
              <a:rPr lang="cs-CZ" sz="1500" b="1" dirty="0"/>
              <a:t>Kvasnička J., </a:t>
            </a:r>
            <a:r>
              <a:rPr lang="cs-CZ" sz="1500" b="1" dirty="0" err="1"/>
              <a:t>Penka</a:t>
            </a:r>
            <a:r>
              <a:rPr lang="cs-CZ" sz="1500" b="1" dirty="0"/>
              <a:t> M. </a:t>
            </a:r>
            <a:r>
              <a:rPr lang="cs-CZ" sz="1500" b="1" dirty="0" err="1"/>
              <a:t>et</a:t>
            </a:r>
            <a:r>
              <a:rPr lang="cs-CZ" sz="1500" b="1" dirty="0"/>
              <a:t> </a:t>
            </a:r>
            <a:r>
              <a:rPr lang="cs-CZ" sz="1500" b="1" dirty="0" err="1"/>
              <a:t>al</a:t>
            </a:r>
            <a:r>
              <a:rPr lang="cs-CZ" sz="1500" b="1" dirty="0"/>
              <a:t>. Doporučení České společnosti pro trombózu a </a:t>
            </a:r>
            <a:r>
              <a:rPr lang="cs-CZ" sz="1500" b="1" dirty="0" err="1"/>
              <a:t>hemostázu</a:t>
            </a:r>
            <a:r>
              <a:rPr lang="cs-CZ" sz="1500" b="1" dirty="0"/>
              <a:t> České lékařské společnosti J. E. </a:t>
            </a:r>
            <a:r>
              <a:rPr lang="cs-CZ" sz="1500" b="1" dirty="0" err="1"/>
              <a:t>Purkyně</a:t>
            </a:r>
            <a:r>
              <a:rPr lang="cs-CZ" sz="1500" b="1" dirty="0"/>
              <a:t> pro bezpečnou léčbu novými perorálními antikoagulancii (NOAC) – </a:t>
            </a:r>
            <a:r>
              <a:rPr lang="cs-CZ" sz="1500" b="1" dirty="0" err="1"/>
              <a:t>dabigatran</a:t>
            </a:r>
            <a:r>
              <a:rPr lang="cs-CZ" sz="1500" b="1" dirty="0"/>
              <a:t> </a:t>
            </a:r>
            <a:r>
              <a:rPr lang="cs-CZ" sz="1500" b="1" dirty="0" err="1"/>
              <a:t>etexilátem</a:t>
            </a:r>
            <a:r>
              <a:rPr lang="cs-CZ" sz="1500" b="1" dirty="0"/>
              <a:t>, </a:t>
            </a:r>
            <a:r>
              <a:rPr lang="cs-CZ" sz="1500" b="1" dirty="0" err="1"/>
              <a:t>apixabanem</a:t>
            </a:r>
            <a:r>
              <a:rPr lang="cs-CZ" sz="1500" b="1" dirty="0"/>
              <a:t> a </a:t>
            </a:r>
            <a:r>
              <a:rPr lang="cs-CZ" sz="1500" b="1" dirty="0" err="1"/>
              <a:t>rivaroxabanem</a:t>
            </a:r>
            <a:r>
              <a:rPr lang="cs-CZ" sz="1500" b="1" dirty="0"/>
              <a:t>. Vnitř.lék. 2015,6:537</a:t>
            </a:r>
            <a:endParaRPr lang="cs-CZ" altLang="cs-CZ" sz="1500" b="1" dirty="0"/>
          </a:p>
          <a:p>
            <a:endParaRPr lang="cs-CZ" altLang="cs-CZ" sz="40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A1A2C3-F7BA-4486-860D-CED320DB24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38231"/>
            <a:ext cx="9144000" cy="3354798"/>
          </a:xfrm>
          <a:solidFill>
            <a:schemeClr val="bg2">
              <a:lumMod val="90000"/>
            </a:schemeClr>
          </a:solidFill>
        </p:spPr>
        <p:txBody>
          <a:bodyPr>
            <a:normAutofit fontScale="90000"/>
          </a:bodyPr>
          <a:lstStyle/>
          <a:p>
            <a:br>
              <a:rPr lang="cs-CZ" sz="3100" b="1" dirty="0"/>
            </a:br>
            <a:br>
              <a:rPr lang="cs-CZ" sz="3100" b="1" dirty="0"/>
            </a:br>
            <a:br>
              <a:rPr lang="cs-CZ" sz="3100" b="1" dirty="0"/>
            </a:br>
            <a:r>
              <a:rPr lang="en-US" sz="3600" b="1" dirty="0"/>
              <a:t>2019 ESC Guidelines for the diagnosis and management of acute pulmonary embolism developed in collaboration with the European Respiratory Society (ERS): The Task Force for the diagnosis and management of acute pulmonary embolism of the European Society of Cardiology (ESC)</a:t>
            </a:r>
            <a:br>
              <a:rPr lang="en-US" sz="3600" b="1" dirty="0"/>
            </a:br>
            <a:endParaRPr lang="cs-CZ" sz="36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E1E6ED7-2A5B-486F-AA90-E68A3D17B1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530055"/>
            <a:ext cx="9144000" cy="1862356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Stavros V </a:t>
            </a:r>
            <a:r>
              <a:rPr lang="cs-CZ" dirty="0" err="1"/>
              <a:t>Konstantinides</a:t>
            </a:r>
            <a:r>
              <a:rPr lang="cs-CZ" dirty="0"/>
              <a:t>, Guy </a:t>
            </a:r>
            <a:r>
              <a:rPr lang="cs-CZ" dirty="0" err="1"/>
              <a:t>Meyer</a:t>
            </a:r>
            <a:r>
              <a:rPr lang="cs-CZ" dirty="0"/>
              <a:t>, Cecilia </a:t>
            </a:r>
            <a:r>
              <a:rPr lang="cs-CZ" dirty="0" err="1"/>
              <a:t>Becattini</a:t>
            </a:r>
            <a:r>
              <a:rPr lang="cs-CZ" dirty="0"/>
              <a:t>, </a:t>
            </a:r>
            <a:r>
              <a:rPr lang="cs-CZ" dirty="0" err="1"/>
              <a:t>Héctor</a:t>
            </a:r>
            <a:r>
              <a:rPr lang="cs-CZ" dirty="0"/>
              <a:t> </a:t>
            </a:r>
            <a:r>
              <a:rPr lang="cs-CZ" dirty="0" err="1"/>
              <a:t>Bueno</a:t>
            </a:r>
            <a:r>
              <a:rPr lang="cs-CZ" dirty="0"/>
              <a:t>, </a:t>
            </a:r>
            <a:r>
              <a:rPr lang="cs-CZ" dirty="0" err="1"/>
              <a:t>Geert</a:t>
            </a:r>
            <a:r>
              <a:rPr lang="cs-CZ" dirty="0"/>
              <a:t>-Jan </a:t>
            </a:r>
            <a:r>
              <a:rPr lang="cs-CZ" dirty="0" err="1"/>
              <a:t>Geersing</a:t>
            </a:r>
            <a:r>
              <a:rPr lang="cs-CZ" dirty="0"/>
              <a:t>, </a:t>
            </a:r>
            <a:r>
              <a:rPr lang="cs-CZ" dirty="0" err="1"/>
              <a:t>Veli-Pekka</a:t>
            </a:r>
            <a:r>
              <a:rPr lang="cs-CZ" dirty="0"/>
              <a:t> </a:t>
            </a:r>
            <a:r>
              <a:rPr lang="cs-CZ" dirty="0" err="1"/>
              <a:t>Harjola</a:t>
            </a:r>
            <a:r>
              <a:rPr lang="cs-CZ" dirty="0"/>
              <a:t>, </a:t>
            </a:r>
            <a:r>
              <a:rPr lang="cs-CZ" dirty="0" err="1"/>
              <a:t>Menno</a:t>
            </a:r>
            <a:r>
              <a:rPr lang="cs-CZ" dirty="0"/>
              <a:t> V </a:t>
            </a:r>
            <a:r>
              <a:rPr lang="cs-CZ" dirty="0" err="1"/>
              <a:t>Huisman</a:t>
            </a:r>
            <a:r>
              <a:rPr lang="cs-CZ" dirty="0"/>
              <a:t>, Marc Humbert, </a:t>
            </a:r>
            <a:r>
              <a:rPr lang="cs-CZ" dirty="0" err="1"/>
              <a:t>Catriona</a:t>
            </a:r>
            <a:r>
              <a:rPr lang="cs-CZ" dirty="0"/>
              <a:t> </a:t>
            </a:r>
            <a:r>
              <a:rPr lang="cs-CZ" dirty="0" err="1"/>
              <a:t>Sian</a:t>
            </a:r>
            <a:r>
              <a:rPr lang="cs-CZ" dirty="0"/>
              <a:t> </a:t>
            </a:r>
            <a:r>
              <a:rPr lang="cs-CZ" dirty="0" err="1"/>
              <a:t>Jennings</a:t>
            </a:r>
            <a:r>
              <a:rPr lang="cs-CZ" dirty="0"/>
              <a:t>, David </a:t>
            </a:r>
            <a:r>
              <a:rPr lang="cs-CZ" dirty="0" err="1"/>
              <a:t>Jiménez</a:t>
            </a:r>
            <a:r>
              <a:rPr lang="cs-CZ" dirty="0"/>
              <a:t>  et al. </a:t>
            </a:r>
          </a:p>
          <a:p>
            <a:r>
              <a:rPr lang="cs-CZ" sz="3800" i="1" dirty="0"/>
              <a:t>European </a:t>
            </a:r>
            <a:r>
              <a:rPr lang="cs-CZ" sz="3800" i="1" dirty="0" err="1"/>
              <a:t>Heart</a:t>
            </a:r>
            <a:r>
              <a:rPr lang="cs-CZ" sz="3800" i="1" dirty="0"/>
              <a:t> </a:t>
            </a:r>
            <a:r>
              <a:rPr lang="cs-CZ" sz="3800" i="1" dirty="0" err="1"/>
              <a:t>Journal</a:t>
            </a:r>
            <a:r>
              <a:rPr lang="cs-CZ" sz="3800" dirty="0"/>
              <a:t>, ehz405, </a:t>
            </a:r>
            <a:r>
              <a:rPr lang="cs-CZ" sz="3800" dirty="0">
                <a:hlinkClick r:id="rId2"/>
              </a:rPr>
              <a:t>https://doi.org/10.1093/eurheartj/ehz405</a:t>
            </a:r>
            <a:endParaRPr lang="cs-CZ" sz="3800" dirty="0"/>
          </a:p>
          <a:p>
            <a:r>
              <a:rPr lang="cs-CZ" sz="3800" dirty="0" err="1"/>
              <a:t>Published</a:t>
            </a:r>
            <a:r>
              <a:rPr lang="cs-CZ" sz="3800" dirty="0"/>
              <a:t>: 31 August 2019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848910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FEF439-E3CD-4AA4-BBFA-D7216F09F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19726"/>
          </a:xfrm>
          <a:solidFill>
            <a:schemeClr val="tx2"/>
          </a:solidFill>
        </p:spPr>
        <p:txBody>
          <a:bodyPr>
            <a:normAutofit/>
          </a:bodyPr>
          <a:lstStyle/>
          <a:p>
            <a:pPr algn="ctr"/>
            <a:r>
              <a:rPr lang="cs-CZ" sz="2800" b="1" dirty="0">
                <a:solidFill>
                  <a:schemeClr val="bg2"/>
                </a:solidFill>
              </a:rPr>
              <a:t>Doporučení pro léčbu vysoce rizikové plicní embolie v akutní fázi</a:t>
            </a:r>
          </a:p>
        </p:txBody>
      </p:sp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id="{07328D65-3F02-4CBD-ACB9-49D4B648652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5300148"/>
              </p:ext>
            </p:extLst>
          </p:nvPr>
        </p:nvGraphicFramePr>
        <p:xfrm>
          <a:off x="1979802" y="1690688"/>
          <a:ext cx="8246378" cy="478626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6705489">
                  <a:extLst>
                    <a:ext uri="{9D8B030D-6E8A-4147-A177-3AD203B41FA5}">
                      <a16:colId xmlns:a16="http://schemas.microsoft.com/office/drawing/2014/main" val="210866545"/>
                    </a:ext>
                  </a:extLst>
                </a:gridCol>
                <a:gridCol w="805758">
                  <a:extLst>
                    <a:ext uri="{9D8B030D-6E8A-4147-A177-3AD203B41FA5}">
                      <a16:colId xmlns:a16="http://schemas.microsoft.com/office/drawing/2014/main" val="448264557"/>
                    </a:ext>
                  </a:extLst>
                </a:gridCol>
                <a:gridCol w="735131">
                  <a:extLst>
                    <a:ext uri="{9D8B030D-6E8A-4147-A177-3AD203B41FA5}">
                      <a16:colId xmlns:a16="http://schemas.microsoft.com/office/drawing/2014/main" val="1213573094"/>
                    </a:ext>
                  </a:extLst>
                </a:gridCol>
              </a:tblGrid>
              <a:tr h="5222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</a:rPr>
                        <a:t>Doporučení</a:t>
                      </a:r>
                      <a:endParaRPr lang="cs-CZ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9" marR="55519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</a:rPr>
                        <a:t>Třída</a:t>
                      </a:r>
                      <a:endParaRPr lang="cs-CZ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9" marR="55519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</a:rPr>
                        <a:t>Úroveň</a:t>
                      </a:r>
                      <a:endParaRPr lang="cs-CZ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9" marR="55519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6905366"/>
                  </a:ext>
                </a:extLst>
              </a:tr>
              <a:tr h="7196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U pacientů s vysoce rizikovou PE se doporučuje zahájit  </a:t>
                      </a:r>
                      <a:r>
                        <a:rPr lang="cs-CZ" sz="160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antikoagulaci</a:t>
                      </a:r>
                      <a:r>
                        <a:rPr lang="cs-CZ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  </a:t>
                      </a:r>
                      <a:r>
                        <a:rPr lang="cs-CZ" sz="160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nerakcionovaným</a:t>
                      </a:r>
                      <a:r>
                        <a:rPr lang="cs-CZ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 heparinem (UFH) s úvodním bolusem dávky dle hmotnosti pacienta.                                       ( 80j/</a:t>
                      </a:r>
                      <a:r>
                        <a:rPr lang="cs-CZ" sz="160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kg,to</a:t>
                      </a:r>
                      <a:r>
                        <a:rPr lang="cs-CZ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 je asi 5000-1000j </a:t>
                      </a:r>
                      <a:r>
                        <a:rPr lang="cs-CZ" sz="160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i.v</a:t>
                      </a:r>
                      <a:r>
                        <a:rPr lang="cs-CZ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., pak 18j/kg/hod)</a:t>
                      </a:r>
                      <a:endParaRPr lang="cs-CZ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9" marR="5551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</a:rPr>
                        <a:t>I</a:t>
                      </a:r>
                      <a:endParaRPr lang="cs-CZ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9" marR="5551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effectLst/>
                          <a:latin typeface="+mn-lt"/>
                        </a:rPr>
                        <a:t>C</a:t>
                      </a:r>
                      <a:endParaRPr lang="cs-CZ" sz="16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9" marR="55519" marT="0" marB="0" anchor="ctr"/>
                </a:tc>
                <a:extLst>
                  <a:ext uri="{0D108BD9-81ED-4DB2-BD59-A6C34878D82A}">
                    <a16:rowId xmlns:a16="http://schemas.microsoft.com/office/drawing/2014/main" val="510057447"/>
                  </a:ext>
                </a:extLst>
              </a:tr>
              <a:tr h="6141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+mn-lt"/>
                        </a:rPr>
                        <a:t>Pro vysoce rizikovou PE se doporučuje systémová trombolytická terapie.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+mn-lt"/>
                        </a:rPr>
                        <a:t> ( poznámka: </a:t>
                      </a:r>
                      <a:r>
                        <a:rPr lang="cs-CZ" sz="1600" dirty="0" err="1">
                          <a:effectLst/>
                          <a:latin typeface="+mn-lt"/>
                        </a:rPr>
                        <a:t>rt</a:t>
                      </a:r>
                      <a:r>
                        <a:rPr lang="cs-CZ" sz="1600" dirty="0">
                          <a:effectLst/>
                          <a:latin typeface="+mn-lt"/>
                        </a:rPr>
                        <a:t>-PA spolu s UFH)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9" marR="5551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</a:rPr>
                        <a:t>I</a:t>
                      </a:r>
                      <a:endParaRPr lang="cs-CZ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9" marR="5551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effectLst/>
                          <a:latin typeface="+mn-lt"/>
                        </a:rPr>
                        <a:t>B</a:t>
                      </a:r>
                      <a:endParaRPr lang="cs-CZ" sz="16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9" marR="55519" marT="0" marB="0" anchor="ctr"/>
                </a:tc>
                <a:extLst>
                  <a:ext uri="{0D108BD9-81ED-4DB2-BD59-A6C34878D82A}">
                    <a16:rowId xmlns:a16="http://schemas.microsoft.com/office/drawing/2014/main" val="2115202418"/>
                  </a:ext>
                </a:extLst>
              </a:tr>
              <a:tr h="7196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+mn-lt"/>
                        </a:rPr>
                        <a:t>Chirurgická plicní </a:t>
                      </a:r>
                      <a:r>
                        <a:rPr lang="cs-CZ" sz="1600" dirty="0" err="1">
                          <a:effectLst/>
                          <a:latin typeface="+mn-lt"/>
                        </a:rPr>
                        <a:t>embolektomie</a:t>
                      </a:r>
                      <a:r>
                        <a:rPr lang="cs-CZ" sz="1600" dirty="0">
                          <a:effectLst/>
                          <a:latin typeface="+mn-lt"/>
                        </a:rPr>
                        <a:t> se doporučuje u pacientů s vysoce rizikovou PE, u nichž je trombolýza kontraindikována nebo selhala.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9" marR="5551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</a:rPr>
                        <a:t>I</a:t>
                      </a:r>
                      <a:endParaRPr lang="cs-CZ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9" marR="5551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effectLst/>
                          <a:latin typeface="+mn-lt"/>
                        </a:rPr>
                        <a:t>C</a:t>
                      </a:r>
                      <a:endParaRPr lang="cs-CZ" sz="16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9" marR="55519" marT="0" marB="0" anchor="ctr"/>
                </a:tc>
                <a:extLst>
                  <a:ext uri="{0D108BD9-81ED-4DB2-BD59-A6C34878D82A}">
                    <a16:rowId xmlns:a16="http://schemas.microsoft.com/office/drawing/2014/main" val="786814002"/>
                  </a:ext>
                </a:extLst>
              </a:tr>
              <a:tr h="7196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+mn-lt"/>
                        </a:rPr>
                        <a:t>Léčba zaměřená na perkutánní katétr by měla být zvážena u pacientů s vysoce rizikovou PE, u nichž je trombolýza kontraindikována nebo selhala.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9" marR="5551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 err="1">
                          <a:effectLst/>
                          <a:latin typeface="+mn-lt"/>
                        </a:rPr>
                        <a:t>IIa</a:t>
                      </a:r>
                      <a:endParaRPr lang="cs-CZ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9" marR="5551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</a:rPr>
                        <a:t>C</a:t>
                      </a:r>
                      <a:endParaRPr lang="cs-CZ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9" marR="55519" marT="0" marB="0" anchor="ctr"/>
                </a:tc>
                <a:extLst>
                  <a:ext uri="{0D108BD9-81ED-4DB2-BD59-A6C34878D82A}">
                    <a16:rowId xmlns:a16="http://schemas.microsoft.com/office/drawing/2014/main" val="1992740422"/>
                  </a:ext>
                </a:extLst>
              </a:tr>
              <a:tr h="5744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 err="1">
                          <a:effectLst/>
                          <a:latin typeface="+mn-lt"/>
                        </a:rPr>
                        <a:t>Norepinefrin</a:t>
                      </a:r>
                      <a:r>
                        <a:rPr lang="cs-CZ" sz="1600" dirty="0">
                          <a:effectLst/>
                          <a:latin typeface="+mn-lt"/>
                        </a:rPr>
                        <a:t> a / nebo </a:t>
                      </a:r>
                      <a:r>
                        <a:rPr lang="cs-CZ" sz="1600" dirty="0" err="1">
                          <a:effectLst/>
                          <a:latin typeface="+mn-lt"/>
                        </a:rPr>
                        <a:t>dobutamin</a:t>
                      </a:r>
                      <a:r>
                        <a:rPr lang="cs-CZ" sz="1600" dirty="0">
                          <a:effectLst/>
                          <a:latin typeface="+mn-lt"/>
                        </a:rPr>
                        <a:t> by měl být zvažován u pacientů s vysoce rizikovou PE.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9" marR="5551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 err="1">
                          <a:effectLst/>
                          <a:latin typeface="+mn-lt"/>
                        </a:rPr>
                        <a:t>IIa</a:t>
                      </a:r>
                      <a:endParaRPr lang="cs-CZ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9" marR="5551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</a:rPr>
                        <a:t>C</a:t>
                      </a:r>
                      <a:endParaRPr lang="cs-CZ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9" marR="55519" marT="0" marB="0" anchor="ctr"/>
                </a:tc>
                <a:extLst>
                  <a:ext uri="{0D108BD9-81ED-4DB2-BD59-A6C34878D82A}">
                    <a16:rowId xmlns:a16="http://schemas.microsoft.com/office/drawing/2014/main" val="1647150406"/>
                  </a:ext>
                </a:extLst>
              </a:tr>
              <a:tr h="8649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+mn-lt"/>
                        </a:rPr>
                        <a:t>ECMO lze v kombinaci s chirurgickou </a:t>
                      </a:r>
                      <a:r>
                        <a:rPr lang="cs-CZ" sz="1600" dirty="0" err="1">
                          <a:effectLst/>
                          <a:latin typeface="+mn-lt"/>
                        </a:rPr>
                        <a:t>embolektomií</a:t>
                      </a:r>
                      <a:r>
                        <a:rPr lang="cs-CZ" sz="1600" dirty="0">
                          <a:effectLst/>
                          <a:latin typeface="+mn-lt"/>
                        </a:rPr>
                        <a:t> nebo léčbou řízenou katétrem zvážit u pacientů s PE a refrakterním kolapsem nebo zástavou srdce.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9" marR="5551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 err="1">
                          <a:effectLst/>
                          <a:latin typeface="+mn-lt"/>
                        </a:rPr>
                        <a:t>IIb</a:t>
                      </a:r>
                      <a:endParaRPr lang="cs-CZ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9" marR="5551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</a:rPr>
                        <a:t>C</a:t>
                      </a:r>
                      <a:endParaRPr lang="cs-CZ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19" marR="55519" marT="0" marB="0" anchor="ctr"/>
                </a:tc>
                <a:extLst>
                  <a:ext uri="{0D108BD9-81ED-4DB2-BD59-A6C34878D82A}">
                    <a16:rowId xmlns:a16="http://schemas.microsoft.com/office/drawing/2014/main" val="22388995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62599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C40F67-044B-4B11-816E-450D4A229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>
                <a:solidFill>
                  <a:schemeClr val="accent1">
                    <a:lumMod val="75000"/>
                  </a:schemeClr>
                </a:solidFill>
              </a:rPr>
              <a:t>Úprava dávky nefrakcionovaného heparinu</a:t>
            </a: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2A53D386-BEE0-4AF3-9E59-C4CAF9D1201D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1502875" y="2163778"/>
          <a:ext cx="8591739" cy="334978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237022">
                  <a:extLst>
                    <a:ext uri="{9D8B030D-6E8A-4147-A177-3AD203B41FA5}">
                      <a16:colId xmlns:a16="http://schemas.microsoft.com/office/drawing/2014/main" val="2566275190"/>
                    </a:ext>
                  </a:extLst>
                </a:gridCol>
                <a:gridCol w="4354717">
                  <a:extLst>
                    <a:ext uri="{9D8B030D-6E8A-4147-A177-3AD203B41FA5}">
                      <a16:colId xmlns:a16="http://schemas.microsoft.com/office/drawing/2014/main" val="2592721714"/>
                    </a:ext>
                  </a:extLst>
                </a:gridCol>
              </a:tblGrid>
              <a:tr h="4753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Aktivovaný parciální tromboplastinový čas </a:t>
                      </a:r>
                      <a:endParaRPr lang="cs-CZ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Změna dávky</a:t>
                      </a:r>
                      <a:endParaRPr lang="cs-CZ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377484"/>
                  </a:ext>
                </a:extLst>
              </a:tr>
              <a:tr h="4753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&lt;35 s (&lt;1.2 x kontrola)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80 U/kg bolus, zvýšit rychlost infuze o 4 U/kg/h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4389833"/>
                  </a:ext>
                </a:extLst>
              </a:tr>
              <a:tr h="4753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35-45 s (1.2 - 1.5 x kontrola)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40 U/kg bolus, zvýšit rychlost infuze o 2 U/kg/h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40061688"/>
                  </a:ext>
                </a:extLst>
              </a:tr>
              <a:tr h="4753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46-70 s (1.5 - 2.3 x kontrola)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Beze změny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24562431"/>
                  </a:ext>
                </a:extLst>
              </a:tr>
              <a:tr h="4753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71-90 s (2.3 - 3.0 x kontrola)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Snižte rychlost infuze o 2 U / kg / h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3868455"/>
                  </a:ext>
                </a:extLst>
              </a:tr>
              <a:tr h="9728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&gt;90 s (&gt;3.0 x kontrola)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Zastavte infuzi na 1 hodinu a poté snižte rychlost infuze o 3 U / kg / h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909935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58588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AEC021-2C4E-4E3A-B5A6-884A2C322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69392"/>
          </a:xfrm>
          <a:solidFill>
            <a:schemeClr val="tx2"/>
          </a:solidFill>
        </p:spPr>
        <p:txBody>
          <a:bodyPr>
            <a:normAutofit/>
          </a:bodyPr>
          <a:lstStyle/>
          <a:p>
            <a:pPr algn="ctr"/>
            <a:r>
              <a:rPr lang="cs-CZ" sz="2800" b="1" dirty="0">
                <a:solidFill>
                  <a:schemeClr val="bg2"/>
                </a:solidFill>
              </a:rPr>
              <a:t>Doporučení pro léčbu akutní fáze </a:t>
            </a:r>
            <a:r>
              <a:rPr lang="cs-CZ" sz="2800" b="1" dirty="0" err="1">
                <a:solidFill>
                  <a:schemeClr val="bg2"/>
                </a:solidFill>
              </a:rPr>
              <a:t>středněrizikové</a:t>
            </a:r>
            <a:r>
              <a:rPr lang="cs-CZ" sz="2800" b="1" dirty="0">
                <a:solidFill>
                  <a:schemeClr val="bg2"/>
                </a:solidFill>
              </a:rPr>
              <a:t>  nebo nízkorizikové plicní embolie</a:t>
            </a: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EF6DA450-B88C-4118-9461-F01F20E386B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6803301"/>
              </p:ext>
            </p:extLst>
          </p:nvPr>
        </p:nvGraphicFramePr>
        <p:xfrm>
          <a:off x="1652631" y="1599288"/>
          <a:ext cx="8958030" cy="466690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6939108">
                  <a:extLst>
                    <a:ext uri="{9D8B030D-6E8A-4147-A177-3AD203B41FA5}">
                      <a16:colId xmlns:a16="http://schemas.microsoft.com/office/drawing/2014/main" val="614979804"/>
                    </a:ext>
                  </a:extLst>
                </a:gridCol>
                <a:gridCol w="1050202">
                  <a:extLst>
                    <a:ext uri="{9D8B030D-6E8A-4147-A177-3AD203B41FA5}">
                      <a16:colId xmlns:a16="http://schemas.microsoft.com/office/drawing/2014/main" val="738752736"/>
                    </a:ext>
                  </a:extLst>
                </a:gridCol>
                <a:gridCol w="968720">
                  <a:extLst>
                    <a:ext uri="{9D8B030D-6E8A-4147-A177-3AD203B41FA5}">
                      <a16:colId xmlns:a16="http://schemas.microsoft.com/office/drawing/2014/main" val="1618484063"/>
                    </a:ext>
                  </a:extLst>
                </a:gridCol>
              </a:tblGrid>
              <a:tr h="3287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</a:rPr>
                        <a:t>Doporučení</a:t>
                      </a:r>
                      <a:endParaRPr lang="cs-CZ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93" marR="52493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>
                          <a:effectLst/>
                          <a:latin typeface="+mn-lt"/>
                        </a:rPr>
                        <a:t>Třída</a:t>
                      </a:r>
                      <a:endParaRPr lang="cs-CZ" b="1" dirty="0"/>
                    </a:p>
                  </a:txBody>
                  <a:tcPr marL="52493" marR="52493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</a:rPr>
                        <a:t>Úroveň</a:t>
                      </a:r>
                      <a:endParaRPr lang="cs-CZ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93" marR="52493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2396852"/>
                  </a:ext>
                </a:extLst>
              </a:tr>
              <a:tr h="131233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Zahájení </a:t>
                      </a:r>
                      <a:r>
                        <a:rPr lang="cs-CZ" sz="1600" dirty="0" err="1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antikoagulace</a:t>
                      </a:r>
                      <a:endParaRPr lang="cs-CZ" sz="1600" dirty="0">
                        <a:solidFill>
                          <a:schemeClr val="accent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93" marR="52493" marT="0" marB="0"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93" marR="52493" marT="0" marB="0" anchor="ctr"/>
                </a:tc>
                <a:extLst>
                  <a:ext uri="{0D108BD9-81ED-4DB2-BD59-A6C34878D82A}">
                    <a16:rowId xmlns:a16="http://schemas.microsoft.com/office/drawing/2014/main" val="3666301436"/>
                  </a:ext>
                </a:extLst>
              </a:tr>
              <a:tr h="9550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 err="1">
                          <a:effectLst/>
                          <a:latin typeface="+mn-lt"/>
                        </a:rPr>
                        <a:t>Antikoagulaci</a:t>
                      </a:r>
                      <a:r>
                        <a:rPr lang="cs-CZ" sz="1600" dirty="0">
                          <a:effectLst/>
                          <a:latin typeface="+mn-lt"/>
                        </a:rPr>
                        <a:t> se doporučuje zahájit bez prodlení u pacientů s klinickou vysokou nebo intermediární pravděpodobností PE, zatímco již probíhá diagnostický proces.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93" marR="5249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</a:rPr>
                        <a:t>I</a:t>
                      </a:r>
                      <a:endParaRPr lang="cs-CZ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93" marR="5249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effectLst/>
                          <a:latin typeface="+mn-lt"/>
                        </a:rPr>
                        <a:t>C</a:t>
                      </a:r>
                      <a:endParaRPr lang="cs-CZ" sz="16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93" marR="52493" marT="0" marB="0" anchor="ctr"/>
                </a:tc>
                <a:extLst>
                  <a:ext uri="{0D108BD9-81ED-4DB2-BD59-A6C34878D82A}">
                    <a16:rowId xmlns:a16="http://schemas.microsoft.com/office/drawing/2014/main" val="4225208700"/>
                  </a:ext>
                </a:extLst>
              </a:tr>
              <a:tr h="6804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+mn-lt"/>
                        </a:rPr>
                        <a:t>Pokud je </a:t>
                      </a:r>
                      <a:r>
                        <a:rPr lang="cs-CZ" sz="1600" dirty="0" err="1">
                          <a:effectLst/>
                          <a:latin typeface="+mn-lt"/>
                        </a:rPr>
                        <a:t>antikoagulace</a:t>
                      </a:r>
                      <a:r>
                        <a:rPr lang="cs-CZ" sz="1600" dirty="0">
                          <a:effectLst/>
                          <a:latin typeface="+mn-lt"/>
                        </a:rPr>
                        <a:t> zahájena parenterálně, doporučuje se pro většinu pacientů LMWH nebo </a:t>
                      </a:r>
                      <a:r>
                        <a:rPr lang="cs-CZ" sz="1600" dirty="0" err="1">
                          <a:effectLst/>
                          <a:latin typeface="+mn-lt"/>
                        </a:rPr>
                        <a:t>fondaparinux</a:t>
                      </a:r>
                      <a:r>
                        <a:rPr lang="cs-CZ" sz="1600" dirty="0">
                          <a:effectLst/>
                          <a:latin typeface="+mn-lt"/>
                        </a:rPr>
                        <a:t> (před UFH).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93" marR="5249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</a:rPr>
                        <a:t>I</a:t>
                      </a:r>
                      <a:endParaRPr lang="cs-CZ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93" marR="5249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</a:rPr>
                        <a:t>A</a:t>
                      </a:r>
                      <a:endParaRPr lang="cs-CZ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93" marR="52493" marT="0" marB="0" anchor="ctr"/>
                </a:tc>
                <a:extLst>
                  <a:ext uri="{0D108BD9-81ED-4DB2-BD59-A6C34878D82A}">
                    <a16:rowId xmlns:a16="http://schemas.microsoft.com/office/drawing/2014/main" val="2828417405"/>
                  </a:ext>
                </a:extLst>
              </a:tr>
              <a:tr h="9550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Pokud se zahájí léčba PE perorálními antikoagulancii u nemocného, který je vhodný  pro NOAC (</a:t>
                      </a:r>
                      <a:r>
                        <a:rPr lang="cs-CZ" sz="1600" dirty="0" err="1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apixaban</a:t>
                      </a:r>
                      <a:r>
                        <a:rPr lang="cs-CZ" sz="1600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cs-CZ" sz="1600" dirty="0" err="1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dabigatran</a:t>
                      </a:r>
                      <a:r>
                        <a:rPr lang="cs-CZ" sz="1600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cs-CZ" sz="1600" dirty="0" err="1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edoxaban</a:t>
                      </a:r>
                      <a:r>
                        <a:rPr lang="cs-CZ" sz="1600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nebo </a:t>
                      </a:r>
                      <a:r>
                        <a:rPr lang="cs-CZ" sz="1600" dirty="0" err="1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rivaroxaban</a:t>
                      </a:r>
                      <a:r>
                        <a:rPr lang="cs-CZ" sz="1600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), doporučují se </a:t>
                      </a:r>
                      <a:r>
                        <a:rPr lang="cs-CZ" sz="1600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přednostně NOAC před VKA.</a:t>
                      </a:r>
                      <a:endParaRPr lang="cs-CZ" sz="1600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93" marR="5249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</a:rPr>
                        <a:t>I</a:t>
                      </a:r>
                      <a:endParaRPr lang="cs-CZ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93" marR="5249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</a:rPr>
                        <a:t>A</a:t>
                      </a:r>
                      <a:endParaRPr lang="cs-CZ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93" marR="52493" marT="0" marB="0" anchor="ctr"/>
                </a:tc>
                <a:extLst>
                  <a:ext uri="{0D108BD9-81ED-4DB2-BD59-A6C34878D82A}">
                    <a16:rowId xmlns:a16="http://schemas.microsoft.com/office/drawing/2014/main" val="2158499887"/>
                  </a:ext>
                </a:extLst>
              </a:tr>
              <a:tr h="6804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+mn-lt"/>
                        </a:rPr>
                        <a:t>Pokud jsou pacienti léčeni VKA, doporučuje se překrytí s parenterálními </a:t>
                      </a:r>
                      <a:r>
                        <a:rPr lang="cs-CZ" sz="1600" dirty="0" err="1">
                          <a:effectLst/>
                          <a:latin typeface="+mn-lt"/>
                        </a:rPr>
                        <a:t>antikoagulacii</a:t>
                      </a:r>
                      <a:r>
                        <a:rPr lang="cs-CZ" sz="1600" dirty="0">
                          <a:effectLst/>
                          <a:latin typeface="+mn-lt"/>
                        </a:rPr>
                        <a:t>, dokud není dosaženo INR 2,5 (rozmezí 2,0 -3,0).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93" marR="5249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effectLst/>
                          <a:latin typeface="+mn-lt"/>
                        </a:rPr>
                        <a:t>I</a:t>
                      </a:r>
                      <a:endParaRPr lang="cs-CZ" sz="16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93" marR="5249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</a:rPr>
                        <a:t>A</a:t>
                      </a:r>
                      <a:endParaRPr lang="cs-CZ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93" marR="52493" marT="0" marB="0" anchor="ctr"/>
                </a:tc>
                <a:extLst>
                  <a:ext uri="{0D108BD9-81ED-4DB2-BD59-A6C34878D82A}">
                    <a16:rowId xmlns:a16="http://schemas.microsoft.com/office/drawing/2014/main" val="4086120443"/>
                  </a:ext>
                </a:extLst>
              </a:tr>
              <a:tr h="8177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+mn-lt"/>
                        </a:rPr>
                        <a:t> U pacientů se závažným poškozením ledvin, během těhotenství a laktace a u pacientů s </a:t>
                      </a:r>
                      <a:r>
                        <a:rPr lang="cs-CZ" sz="1600" dirty="0" err="1">
                          <a:effectLst/>
                          <a:latin typeface="+mn-lt"/>
                        </a:rPr>
                        <a:t>antifosfolipidovým</a:t>
                      </a:r>
                      <a:r>
                        <a:rPr lang="cs-CZ" sz="1600" dirty="0">
                          <a:effectLst/>
                          <a:latin typeface="+mn-lt"/>
                        </a:rPr>
                        <a:t> syndromem se NOAC nedoporučují.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93" marR="5249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</a:rPr>
                        <a:t>III</a:t>
                      </a:r>
                      <a:endParaRPr lang="cs-CZ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93" marR="5249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</a:rPr>
                        <a:t>C</a:t>
                      </a:r>
                      <a:endParaRPr lang="cs-CZ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93" marR="52493" marT="0" marB="0" anchor="ctr"/>
                </a:tc>
                <a:extLst>
                  <a:ext uri="{0D108BD9-81ED-4DB2-BD59-A6C34878D82A}">
                    <a16:rowId xmlns:a16="http://schemas.microsoft.com/office/drawing/2014/main" val="3680489507"/>
                  </a:ext>
                </a:extLst>
              </a:tr>
            </a:tbl>
          </a:graphicData>
        </a:graphic>
      </p:graphicFrame>
      <p:sp>
        <p:nvSpPr>
          <p:cNvPr id="3" name="Ovál 2">
            <a:extLst>
              <a:ext uri="{FF2B5EF4-FFF2-40B4-BE49-F238E27FC236}">
                <a16:creationId xmlns:a16="http://schemas.microsoft.com/office/drawing/2014/main" id="{3E04C68F-1CAF-4783-9011-9B6CA09CFEFF}"/>
              </a:ext>
            </a:extLst>
          </p:cNvPr>
          <p:cNvSpPr/>
          <p:nvPr/>
        </p:nvSpPr>
        <p:spPr>
          <a:xfrm>
            <a:off x="8360229" y="2969622"/>
            <a:ext cx="2743200" cy="259515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19606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54BC72-8824-4CDF-B4AF-9144C4DE9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Dávkování NOAC při HŽT a PE dle SPC</a:t>
            </a: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94EE2DA4-DADF-432A-B73C-E4BD778D5E9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3200034"/>
              </p:ext>
            </p:extLst>
          </p:nvPr>
        </p:nvGraphicFramePr>
        <p:xfrm>
          <a:off x="469783" y="1555336"/>
          <a:ext cx="10637242" cy="48283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46622">
                  <a:extLst>
                    <a:ext uri="{9D8B030D-6E8A-4147-A177-3AD203B41FA5}">
                      <a16:colId xmlns:a16="http://schemas.microsoft.com/office/drawing/2014/main" val="701464565"/>
                    </a:ext>
                  </a:extLst>
                </a:gridCol>
                <a:gridCol w="1963782">
                  <a:extLst>
                    <a:ext uri="{9D8B030D-6E8A-4147-A177-3AD203B41FA5}">
                      <a16:colId xmlns:a16="http://schemas.microsoft.com/office/drawing/2014/main" val="2431746727"/>
                    </a:ext>
                  </a:extLst>
                </a:gridCol>
                <a:gridCol w="2013118">
                  <a:extLst>
                    <a:ext uri="{9D8B030D-6E8A-4147-A177-3AD203B41FA5}">
                      <a16:colId xmlns:a16="http://schemas.microsoft.com/office/drawing/2014/main" val="865179186"/>
                    </a:ext>
                  </a:extLst>
                </a:gridCol>
                <a:gridCol w="1999842">
                  <a:extLst>
                    <a:ext uri="{9D8B030D-6E8A-4147-A177-3AD203B41FA5}">
                      <a16:colId xmlns:a16="http://schemas.microsoft.com/office/drawing/2014/main" val="2426824050"/>
                    </a:ext>
                  </a:extLst>
                </a:gridCol>
                <a:gridCol w="2713878">
                  <a:extLst>
                    <a:ext uri="{9D8B030D-6E8A-4147-A177-3AD203B41FA5}">
                      <a16:colId xmlns:a16="http://schemas.microsoft.com/office/drawing/2014/main" val="3385225143"/>
                    </a:ext>
                  </a:extLst>
                </a:gridCol>
              </a:tblGrid>
              <a:tr h="41637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Dabigatran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Rivaroxaban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Apixaban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Edoxaban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9550746"/>
                  </a:ext>
                </a:extLst>
              </a:tr>
              <a:tr h="20829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8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8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8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8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8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04724926"/>
                  </a:ext>
                </a:extLst>
              </a:tr>
              <a:tr h="391735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Léčba HŽT a PE a prevence </a:t>
                      </a:r>
                      <a:r>
                        <a:rPr lang="cs-CZ" sz="1600" dirty="0" err="1">
                          <a:effectLst/>
                        </a:rPr>
                        <a:t>rekurence</a:t>
                      </a:r>
                      <a:r>
                        <a:rPr lang="cs-CZ" sz="1600" dirty="0">
                          <a:effectLst/>
                        </a:rPr>
                        <a:t> TEN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po nejméně 5denní léčbě s LMWH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150 mg 2x denně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nebo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110 mg 2x denně při riziku krvácení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15 mg 2x denně 21 dní,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poté 20 mg 1x denně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v případě zvýšení rizika krvácení           15 mg 1x denně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 léčba TEN: 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7 dní 10 mg 2x denně, potom 5 mg 2x denně;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6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dále je možná prevence </a:t>
                      </a:r>
                      <a:r>
                        <a:rPr lang="cs-CZ" sz="1600" dirty="0" err="1">
                          <a:effectLst/>
                        </a:rPr>
                        <a:t>rekurence</a:t>
                      </a:r>
                      <a:r>
                        <a:rPr lang="cs-CZ" sz="1600" dirty="0">
                          <a:effectLst/>
                        </a:rPr>
                        <a:t>  TEN :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2,5 mg 2x denně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u nemocných dříve         léčených 6 měsíců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5 mg 2x denně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po nejméně 5denní léčbě s LMWH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 err="1">
                          <a:effectLst/>
                        </a:rPr>
                        <a:t>edoxaban</a:t>
                      </a:r>
                      <a:r>
                        <a:rPr lang="cs-CZ" sz="1600" dirty="0">
                          <a:effectLst/>
                        </a:rPr>
                        <a:t> 60 mg 1x denně;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6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nebo 30 mg 1x denně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u pacientů s 1 nebo více rizikovými faktory: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 err="1">
                          <a:effectLst/>
                        </a:rPr>
                        <a:t>CrCI</a:t>
                      </a:r>
                      <a:r>
                        <a:rPr lang="cs-CZ" sz="1600" dirty="0">
                          <a:effectLst/>
                        </a:rPr>
                        <a:t> = 15-50 ml/min,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hmotnost ≤ 60 kg,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nebo souběžné užívání inhibitoru P-</a:t>
                      </a:r>
                      <a:r>
                        <a:rPr lang="cs-CZ" sz="1600" dirty="0" err="1">
                          <a:effectLst/>
                        </a:rPr>
                        <a:t>gp</a:t>
                      </a:r>
                      <a:r>
                        <a:rPr lang="cs-CZ" sz="1600" dirty="0">
                          <a:effectLst/>
                        </a:rPr>
                        <a:t> cyklosporinu,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 err="1">
                          <a:effectLst/>
                        </a:rPr>
                        <a:t>erythromycinu</a:t>
                      </a:r>
                      <a:r>
                        <a:rPr lang="cs-CZ" sz="1600" dirty="0">
                          <a:effectLst/>
                        </a:rPr>
                        <a:t> či </a:t>
                      </a:r>
                      <a:r>
                        <a:rPr lang="cs-CZ" sz="1600" dirty="0" err="1">
                          <a:effectLst/>
                        </a:rPr>
                        <a:t>ketakonazolu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07692258"/>
                  </a:ext>
                </a:extLst>
              </a:tr>
              <a:tr h="28634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478183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25806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F5D4B1-F8E0-4C66-B3E0-1DFFE87CA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2890"/>
          </a:xfrm>
          <a:solidFill>
            <a:schemeClr val="tx2"/>
          </a:solidFill>
        </p:spPr>
        <p:txBody>
          <a:bodyPr>
            <a:noAutofit/>
          </a:bodyPr>
          <a:lstStyle/>
          <a:p>
            <a:pPr algn="ctr"/>
            <a:r>
              <a:rPr lang="cs-CZ" sz="2800" b="1" dirty="0">
                <a:solidFill>
                  <a:schemeClr val="bg2"/>
                </a:solidFill>
              </a:rPr>
              <a:t>NOAC a žilní </a:t>
            </a:r>
            <a:r>
              <a:rPr lang="cs-CZ" sz="2800" b="1" dirty="0" err="1">
                <a:solidFill>
                  <a:schemeClr val="bg2"/>
                </a:solidFill>
              </a:rPr>
              <a:t>tromboembolismus</a:t>
            </a:r>
            <a:r>
              <a:rPr lang="cs-CZ" sz="2800" b="1" dirty="0">
                <a:solidFill>
                  <a:schemeClr val="bg2"/>
                </a:solidFill>
              </a:rPr>
              <a:t> . Studie fáze III.</a:t>
            </a: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4D4C6147-6514-4DE1-930D-E180FA4413D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7033963"/>
              </p:ext>
            </p:extLst>
          </p:nvPr>
        </p:nvGraphicFramePr>
        <p:xfrm>
          <a:off x="1035113" y="1382005"/>
          <a:ext cx="10318687" cy="482716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66367">
                  <a:extLst>
                    <a:ext uri="{9D8B030D-6E8A-4147-A177-3AD203B41FA5}">
                      <a16:colId xmlns:a16="http://schemas.microsoft.com/office/drawing/2014/main" val="1221269191"/>
                    </a:ext>
                  </a:extLst>
                </a:gridCol>
                <a:gridCol w="891884">
                  <a:extLst>
                    <a:ext uri="{9D8B030D-6E8A-4147-A177-3AD203B41FA5}">
                      <a16:colId xmlns:a16="http://schemas.microsoft.com/office/drawing/2014/main" val="303977049"/>
                    </a:ext>
                  </a:extLst>
                </a:gridCol>
                <a:gridCol w="950648">
                  <a:extLst>
                    <a:ext uri="{9D8B030D-6E8A-4147-A177-3AD203B41FA5}">
                      <a16:colId xmlns:a16="http://schemas.microsoft.com/office/drawing/2014/main" val="1253236604"/>
                    </a:ext>
                  </a:extLst>
                </a:gridCol>
                <a:gridCol w="2685812">
                  <a:extLst>
                    <a:ext uri="{9D8B030D-6E8A-4147-A177-3AD203B41FA5}">
                      <a16:colId xmlns:a16="http://schemas.microsoft.com/office/drawing/2014/main" val="4022851500"/>
                    </a:ext>
                  </a:extLst>
                </a:gridCol>
                <a:gridCol w="1273684">
                  <a:extLst>
                    <a:ext uri="{9D8B030D-6E8A-4147-A177-3AD203B41FA5}">
                      <a16:colId xmlns:a16="http://schemas.microsoft.com/office/drawing/2014/main" val="3876026251"/>
                    </a:ext>
                  </a:extLst>
                </a:gridCol>
                <a:gridCol w="1135241">
                  <a:extLst>
                    <a:ext uri="{9D8B030D-6E8A-4147-A177-3AD203B41FA5}">
                      <a16:colId xmlns:a16="http://schemas.microsoft.com/office/drawing/2014/main" val="1948033996"/>
                    </a:ext>
                  </a:extLst>
                </a:gridCol>
                <a:gridCol w="2615051">
                  <a:extLst>
                    <a:ext uri="{9D8B030D-6E8A-4147-A177-3AD203B41FA5}">
                      <a16:colId xmlns:a16="http://schemas.microsoft.com/office/drawing/2014/main" val="1495125314"/>
                    </a:ext>
                  </a:extLst>
                </a:gridCol>
              </a:tblGrid>
              <a:tr h="1064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effectLst/>
                          <a:latin typeface="+mn-lt"/>
                        </a:rPr>
                        <a:t>Lék</a:t>
                      </a:r>
                      <a:endParaRPr lang="cs-CZ" sz="1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63" marR="13763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effectLst/>
                          <a:latin typeface="+mn-lt"/>
                        </a:rPr>
                        <a:t>Zkouška</a:t>
                      </a:r>
                      <a:endParaRPr lang="cs-CZ" sz="1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63" marR="13763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effectLst/>
                          <a:latin typeface="+mn-lt"/>
                        </a:rPr>
                        <a:t>Design</a:t>
                      </a:r>
                      <a:endParaRPr lang="cs-CZ" sz="1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63" marR="13763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effectLst/>
                          <a:latin typeface="+mn-lt"/>
                        </a:rPr>
                        <a:t>Ošetřovací ramena (režimy léků)</a:t>
                      </a:r>
                      <a:endParaRPr lang="cs-CZ" sz="1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63" marR="13763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effectLst/>
                          <a:latin typeface="+mn-lt"/>
                        </a:rPr>
                        <a:t>Trvání</a:t>
                      </a:r>
                      <a:endParaRPr lang="cs-CZ" sz="1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63" marR="13763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effectLst/>
                          <a:latin typeface="+mn-lt"/>
                        </a:rPr>
                        <a:t>Pacienti</a:t>
                      </a:r>
                      <a:endParaRPr lang="cs-CZ" sz="1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63" marR="13763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Hlavní kritéria vyloučení</a:t>
                      </a:r>
                      <a:endParaRPr lang="cs-CZ" sz="10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63" marR="13763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5936248"/>
                  </a:ext>
                </a:extLst>
              </a:tr>
              <a:tr h="1042453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 err="1">
                          <a:effectLst/>
                          <a:latin typeface="+mn-lt"/>
                        </a:rPr>
                        <a:t>Dabigatran</a:t>
                      </a:r>
                      <a:endParaRPr lang="cs-CZ" sz="1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effectLst/>
                          <a:latin typeface="+mn-lt"/>
                        </a:rPr>
                        <a:t> </a:t>
                      </a:r>
                      <a:endParaRPr lang="cs-CZ" sz="1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63" marR="1376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+mn-lt"/>
                        </a:rPr>
                        <a:t>RE-COVER</a:t>
                      </a:r>
                      <a:endParaRPr lang="cs-CZ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63" marR="1376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+mn-lt"/>
                        </a:rPr>
                        <a:t>Dvojitě slepá </a:t>
                      </a:r>
                      <a:endParaRPr lang="cs-CZ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63" marR="1376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+mn-lt"/>
                        </a:rPr>
                        <a:t>Parenterální antikoagulancia po dobu delší než ≥5 dní, po níž následuje </a:t>
                      </a:r>
                      <a:r>
                        <a:rPr lang="cs-CZ" sz="1000" dirty="0" err="1">
                          <a:effectLst/>
                          <a:latin typeface="+mn-lt"/>
                        </a:rPr>
                        <a:t>dabigatran</a:t>
                      </a:r>
                      <a:r>
                        <a:rPr lang="cs-CZ" sz="1000" dirty="0">
                          <a:effectLst/>
                          <a:latin typeface="+mn-lt"/>
                        </a:rPr>
                        <a:t> 150 mg </a:t>
                      </a:r>
                      <a:r>
                        <a:rPr lang="cs-CZ" sz="1000" dirty="0" err="1">
                          <a:effectLst/>
                          <a:latin typeface="+mn-lt"/>
                        </a:rPr>
                        <a:t>b.i.d</a:t>
                      </a:r>
                      <a:r>
                        <a:rPr lang="cs-CZ" sz="1000" dirty="0">
                          <a:effectLst/>
                          <a:latin typeface="+mn-lt"/>
                        </a:rPr>
                        <a:t>. vs. vs. parenterální antikoagulancia / </a:t>
                      </a:r>
                      <a:r>
                        <a:rPr lang="cs-CZ" sz="1000" dirty="0" err="1">
                          <a:effectLst/>
                          <a:latin typeface="+mn-lt"/>
                        </a:rPr>
                        <a:t>warfarin</a:t>
                      </a:r>
                      <a:r>
                        <a:rPr lang="cs-CZ" sz="1000" dirty="0">
                          <a:effectLst/>
                          <a:latin typeface="+mn-lt"/>
                        </a:rPr>
                        <a:t>.</a:t>
                      </a:r>
                      <a:endParaRPr lang="cs-CZ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63" marR="1376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+mn-lt"/>
                        </a:rPr>
                        <a:t>6 měsíců</a:t>
                      </a:r>
                      <a:endParaRPr lang="cs-CZ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63" marR="1376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+mn-lt"/>
                        </a:rPr>
                        <a:t>2539; akutní VTE</a:t>
                      </a:r>
                      <a:endParaRPr lang="cs-CZ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63" marR="1376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+mn-lt"/>
                        </a:rPr>
                        <a:t>PE s </a:t>
                      </a:r>
                      <a:r>
                        <a:rPr lang="cs-CZ" sz="1000" dirty="0" err="1">
                          <a:effectLst/>
                          <a:latin typeface="+mn-lt"/>
                        </a:rPr>
                        <a:t>hemodynamickou</a:t>
                      </a:r>
                      <a:r>
                        <a:rPr lang="cs-CZ" sz="1000" dirty="0">
                          <a:effectLst/>
                          <a:latin typeface="+mn-lt"/>
                        </a:rPr>
                        <a:t> nestabilitou nebo vyžadující trombolýzu. Závažné nestabilní kardiovaskulární onemocnění. Vysoké riziko krvácení, onemocnění jater s hladinou </a:t>
                      </a:r>
                      <a:r>
                        <a:rPr lang="cs-CZ" sz="1000" dirty="0" err="1">
                          <a:effectLst/>
                          <a:latin typeface="+mn-lt"/>
                        </a:rPr>
                        <a:t>aminotransferázy</a:t>
                      </a:r>
                      <a:r>
                        <a:rPr lang="cs-CZ" sz="1000" dirty="0">
                          <a:effectLst/>
                          <a:latin typeface="+mn-lt"/>
                        </a:rPr>
                        <a:t> ≥2 x ULN. </a:t>
                      </a:r>
                      <a:r>
                        <a:rPr lang="cs-CZ" sz="1000" b="1" dirty="0" err="1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CrCl</a:t>
                      </a:r>
                      <a:r>
                        <a:rPr lang="cs-CZ" sz="1000" b="1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 &lt;30 ml / min.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+mn-lt"/>
                        </a:rPr>
                        <a:t>Těhotenství.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+mn-lt"/>
                        </a:rPr>
                        <a:t>Dlouhodobá </a:t>
                      </a:r>
                      <a:r>
                        <a:rPr lang="cs-CZ" sz="1000" dirty="0" err="1">
                          <a:effectLst/>
                          <a:latin typeface="+mn-lt"/>
                        </a:rPr>
                        <a:t>antiagregační</a:t>
                      </a:r>
                      <a:r>
                        <a:rPr lang="cs-CZ" sz="1000" dirty="0">
                          <a:effectLst/>
                          <a:latin typeface="+mn-lt"/>
                        </a:rPr>
                        <a:t> terapie.</a:t>
                      </a:r>
                      <a:endParaRPr lang="cs-CZ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63" marR="13763" marT="0" marB="0" anchor="ctr"/>
                </a:tc>
                <a:extLst>
                  <a:ext uri="{0D108BD9-81ED-4DB2-BD59-A6C34878D82A}">
                    <a16:rowId xmlns:a16="http://schemas.microsoft.com/office/drawing/2014/main" val="876092356"/>
                  </a:ext>
                </a:extLst>
              </a:tr>
              <a:tr h="358423"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63" marR="1376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+mn-lt"/>
                        </a:rPr>
                        <a:t>RE-COVER I</a:t>
                      </a:r>
                      <a:endParaRPr lang="cs-CZ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63" marR="1376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+mn-lt"/>
                        </a:rPr>
                        <a:t>Dvojitě slepá</a:t>
                      </a:r>
                      <a:endParaRPr lang="cs-CZ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63" marR="1376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+mn-lt"/>
                        </a:rPr>
                        <a:t>Parenterální antikoagulancia po dobu delší než ≥5 dní, po níž následuje </a:t>
                      </a:r>
                      <a:r>
                        <a:rPr lang="cs-CZ" sz="1000" dirty="0" err="1">
                          <a:effectLst/>
                          <a:latin typeface="+mn-lt"/>
                        </a:rPr>
                        <a:t>dabigatran</a:t>
                      </a:r>
                      <a:r>
                        <a:rPr lang="cs-CZ" sz="1000" dirty="0">
                          <a:effectLst/>
                          <a:latin typeface="+mn-lt"/>
                        </a:rPr>
                        <a:t> 150 mg </a:t>
                      </a:r>
                      <a:r>
                        <a:rPr lang="cs-CZ" sz="1000" dirty="0" err="1">
                          <a:effectLst/>
                          <a:latin typeface="+mn-lt"/>
                        </a:rPr>
                        <a:t>b.i.d</a:t>
                      </a:r>
                      <a:r>
                        <a:rPr lang="cs-CZ" sz="1000" dirty="0">
                          <a:effectLst/>
                          <a:latin typeface="+mn-lt"/>
                        </a:rPr>
                        <a:t>. vs. vs. parenterální antikoagulancia / </a:t>
                      </a:r>
                      <a:r>
                        <a:rPr lang="cs-CZ" sz="1000" dirty="0" err="1">
                          <a:effectLst/>
                          <a:latin typeface="+mn-lt"/>
                        </a:rPr>
                        <a:t>warfarin</a:t>
                      </a:r>
                      <a:r>
                        <a:rPr lang="cs-CZ" sz="1000" dirty="0">
                          <a:effectLst/>
                          <a:latin typeface="+mn-lt"/>
                        </a:rPr>
                        <a:t>.</a:t>
                      </a:r>
                      <a:endParaRPr lang="cs-CZ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63" marR="1376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+mn-lt"/>
                        </a:rPr>
                        <a:t>6 měsíců</a:t>
                      </a:r>
                      <a:endParaRPr lang="cs-CZ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63" marR="1376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+mn-lt"/>
                        </a:rPr>
                        <a:t>2589; akutní VTE</a:t>
                      </a:r>
                      <a:endParaRPr lang="cs-CZ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63" marR="1376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+mn-lt"/>
                        </a:rPr>
                        <a:t>Stejné jako výše, kromě aminotransferázy ≥3 x ULN</a:t>
                      </a:r>
                      <a:endParaRPr lang="cs-CZ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63" marR="13763" marT="0" marB="0" anchor="ctr"/>
                </a:tc>
                <a:extLst>
                  <a:ext uri="{0D108BD9-81ED-4DB2-BD59-A6C34878D82A}">
                    <a16:rowId xmlns:a16="http://schemas.microsoft.com/office/drawing/2014/main" val="892351789"/>
                  </a:ext>
                </a:extLst>
              </a:tr>
              <a:tr h="1372763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 err="1">
                          <a:effectLst/>
                          <a:latin typeface="+mn-lt"/>
                        </a:rPr>
                        <a:t>Rivaroxaban</a:t>
                      </a:r>
                      <a:endParaRPr lang="cs-CZ" sz="1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effectLst/>
                          <a:latin typeface="+mn-lt"/>
                        </a:rPr>
                        <a:t> </a:t>
                      </a:r>
                      <a:endParaRPr lang="cs-CZ" sz="1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63" marR="1376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+mn-lt"/>
                        </a:rPr>
                        <a:t>EINSTEIN-DVT</a:t>
                      </a:r>
                      <a:endParaRPr lang="cs-CZ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63" marR="1376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+mn-lt"/>
                        </a:rPr>
                        <a:t>Otevřená</a:t>
                      </a:r>
                      <a:endParaRPr lang="cs-CZ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63" marR="1376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effectLst/>
                          <a:latin typeface="+mn-lt"/>
                        </a:rPr>
                        <a:t>Rivaroxaban</a:t>
                      </a:r>
                      <a:r>
                        <a:rPr lang="cs-CZ" sz="1000" dirty="0">
                          <a:effectLst/>
                          <a:latin typeface="+mn-lt"/>
                        </a:rPr>
                        <a:t> (15 mg </a:t>
                      </a:r>
                      <a:r>
                        <a:rPr lang="cs-CZ" sz="1000" dirty="0" err="1">
                          <a:effectLst/>
                          <a:latin typeface="+mn-lt"/>
                        </a:rPr>
                        <a:t>b.i.d</a:t>
                      </a:r>
                      <a:r>
                        <a:rPr lang="cs-CZ" sz="1000" dirty="0">
                          <a:effectLst/>
                          <a:latin typeface="+mn-lt"/>
                        </a:rPr>
                        <a:t>. po dobu 3 týdnů, pak 20 mg </a:t>
                      </a:r>
                      <a:r>
                        <a:rPr lang="cs-CZ" sz="1000" dirty="0" err="1">
                          <a:effectLst/>
                          <a:latin typeface="+mn-lt"/>
                        </a:rPr>
                        <a:t>o.d</a:t>
                      </a:r>
                      <a:r>
                        <a:rPr lang="cs-CZ" sz="1000" dirty="0">
                          <a:effectLst/>
                          <a:latin typeface="+mn-lt"/>
                        </a:rPr>
                        <a:t>.) </a:t>
                      </a:r>
                      <a:r>
                        <a:rPr lang="cs-CZ" sz="1000" dirty="0" err="1">
                          <a:effectLst/>
                          <a:latin typeface="+mn-lt"/>
                        </a:rPr>
                        <a:t>vs.enoxaparin</a:t>
                      </a:r>
                      <a:r>
                        <a:rPr lang="cs-CZ" sz="1000" dirty="0">
                          <a:effectLst/>
                          <a:latin typeface="+mn-lt"/>
                        </a:rPr>
                        <a:t> / </a:t>
                      </a:r>
                      <a:r>
                        <a:rPr lang="cs-CZ" sz="1000" dirty="0" err="1">
                          <a:effectLst/>
                          <a:latin typeface="+mn-lt"/>
                        </a:rPr>
                        <a:t>warfarin</a:t>
                      </a:r>
                      <a:r>
                        <a:rPr lang="cs-CZ" sz="1000" dirty="0">
                          <a:effectLst/>
                          <a:latin typeface="+mn-lt"/>
                        </a:rPr>
                        <a:t>.</a:t>
                      </a:r>
                      <a:endParaRPr lang="cs-CZ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63" marR="1376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+mn-lt"/>
                        </a:rPr>
                        <a:t>3, 6 nebo 12 měsíců </a:t>
                      </a:r>
                      <a:endParaRPr lang="cs-CZ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63" marR="1376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+mn-lt"/>
                        </a:rPr>
                        <a:t>3449; akutní DVT</a:t>
                      </a:r>
                      <a:endParaRPr lang="cs-CZ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63" marR="1376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effectLst/>
                          <a:latin typeface="+mn-lt"/>
                        </a:rPr>
                        <a:t>Trombektomie</a:t>
                      </a:r>
                      <a:r>
                        <a:rPr lang="cs-CZ" sz="1000" dirty="0">
                          <a:effectLst/>
                          <a:latin typeface="+mn-lt"/>
                        </a:rPr>
                        <a:t>, </a:t>
                      </a:r>
                      <a:r>
                        <a:rPr lang="cs-CZ" sz="1000" dirty="0" err="1">
                          <a:effectLst/>
                          <a:latin typeface="+mn-lt"/>
                        </a:rPr>
                        <a:t>cava</a:t>
                      </a:r>
                      <a:r>
                        <a:rPr lang="cs-CZ" sz="1000" dirty="0">
                          <a:effectLst/>
                          <a:latin typeface="+mn-lt"/>
                        </a:rPr>
                        <a:t> filtr, </a:t>
                      </a:r>
                      <a:r>
                        <a:rPr lang="cs-CZ" sz="1000" b="1" dirty="0" err="1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CrCl</a:t>
                      </a:r>
                      <a:r>
                        <a:rPr lang="cs-CZ" sz="1000" b="1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 &lt;30 ml / min,</a:t>
                      </a:r>
                      <a:r>
                        <a:rPr lang="cs-CZ" sz="1000" dirty="0">
                          <a:effectLst/>
                          <a:latin typeface="+mn-lt"/>
                        </a:rPr>
                        <a:t> </a:t>
                      </a:r>
                      <a:r>
                        <a:rPr lang="cs-CZ" sz="1000" dirty="0" err="1">
                          <a:effectLst/>
                          <a:latin typeface="+mn-lt"/>
                        </a:rPr>
                        <a:t>fibrinolýza</a:t>
                      </a:r>
                      <a:r>
                        <a:rPr lang="cs-CZ" sz="1000" dirty="0">
                          <a:effectLst/>
                          <a:latin typeface="+mn-lt"/>
                        </a:rPr>
                        <a:t>, akutní nebo chronická aktivní hepatitida, cirhóza, ALT ≥3 x ULN. Aktivní krvácení nebo vysoké riziko krvácení. Systolický TK&gt; 180 </a:t>
                      </a:r>
                      <a:r>
                        <a:rPr lang="cs-CZ" sz="1000" dirty="0" err="1">
                          <a:effectLst/>
                          <a:latin typeface="+mn-lt"/>
                        </a:rPr>
                        <a:t>mmHg</a:t>
                      </a:r>
                      <a:r>
                        <a:rPr lang="cs-CZ" sz="1000" dirty="0">
                          <a:effectLst/>
                          <a:latin typeface="+mn-lt"/>
                        </a:rPr>
                        <a:t>, diastolický BP&gt; 110 </a:t>
                      </a:r>
                      <a:r>
                        <a:rPr lang="cs-CZ" sz="1000" dirty="0" err="1">
                          <a:effectLst/>
                          <a:latin typeface="+mn-lt"/>
                        </a:rPr>
                        <a:t>mmHg</a:t>
                      </a:r>
                      <a:r>
                        <a:rPr lang="cs-CZ" sz="1000" dirty="0">
                          <a:effectLst/>
                          <a:latin typeface="+mn-lt"/>
                        </a:rPr>
                        <a:t>. </a:t>
                      </a:r>
                      <a:r>
                        <a:rPr lang="cs-CZ" sz="1000" dirty="0" err="1">
                          <a:effectLst/>
                          <a:latin typeface="+mn-lt"/>
                        </a:rPr>
                        <a:t>Childbearingový</a:t>
                      </a:r>
                      <a:r>
                        <a:rPr lang="cs-CZ" sz="1000" dirty="0">
                          <a:effectLst/>
                          <a:latin typeface="+mn-lt"/>
                        </a:rPr>
                        <a:t> potenciál bez antikoncepce, těhotenství, kojení.</a:t>
                      </a:r>
                      <a:endParaRPr lang="cs-CZ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63" marR="13763" marT="0" marB="0" anchor="ctr"/>
                </a:tc>
                <a:extLst>
                  <a:ext uri="{0D108BD9-81ED-4DB2-BD59-A6C34878D82A}">
                    <a16:rowId xmlns:a16="http://schemas.microsoft.com/office/drawing/2014/main" val="2276299719"/>
                  </a:ext>
                </a:extLst>
              </a:tr>
              <a:tr h="214417"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63" marR="1376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+mn-lt"/>
                        </a:rPr>
                        <a:t>EINSTEIN-PE</a:t>
                      </a:r>
                      <a:endParaRPr lang="cs-CZ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63" marR="1376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+mn-lt"/>
                        </a:rPr>
                        <a:t>Otevřená</a:t>
                      </a:r>
                      <a:endParaRPr lang="cs-CZ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63" marR="1376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effectLst/>
                          <a:latin typeface="+mn-lt"/>
                        </a:rPr>
                        <a:t>Rivaroxaban</a:t>
                      </a:r>
                      <a:r>
                        <a:rPr lang="cs-CZ" sz="1000" dirty="0">
                          <a:effectLst/>
                          <a:latin typeface="+mn-lt"/>
                        </a:rPr>
                        <a:t> (15 mg </a:t>
                      </a:r>
                      <a:r>
                        <a:rPr lang="cs-CZ" sz="1000" dirty="0" err="1">
                          <a:effectLst/>
                          <a:latin typeface="+mn-lt"/>
                        </a:rPr>
                        <a:t>b.i.d</a:t>
                      </a:r>
                      <a:r>
                        <a:rPr lang="cs-CZ" sz="1000" dirty="0">
                          <a:effectLst/>
                          <a:latin typeface="+mn-lt"/>
                        </a:rPr>
                        <a:t>. po dobu 3 týdnů, pak 20 mg </a:t>
                      </a:r>
                      <a:r>
                        <a:rPr lang="cs-CZ" sz="1000" dirty="0" err="1">
                          <a:effectLst/>
                          <a:latin typeface="+mn-lt"/>
                        </a:rPr>
                        <a:t>o.d</a:t>
                      </a:r>
                      <a:r>
                        <a:rPr lang="cs-CZ" sz="1000" dirty="0">
                          <a:effectLst/>
                          <a:latin typeface="+mn-lt"/>
                        </a:rPr>
                        <a:t>.) vs. </a:t>
                      </a:r>
                      <a:r>
                        <a:rPr lang="cs-CZ" sz="1000" dirty="0" err="1">
                          <a:effectLst/>
                          <a:latin typeface="+mn-lt"/>
                        </a:rPr>
                        <a:t>enoxaparin</a:t>
                      </a:r>
                      <a:r>
                        <a:rPr lang="cs-CZ" sz="1000" dirty="0">
                          <a:effectLst/>
                          <a:latin typeface="+mn-lt"/>
                        </a:rPr>
                        <a:t> / </a:t>
                      </a:r>
                      <a:r>
                        <a:rPr lang="cs-CZ" sz="1000" dirty="0" err="1">
                          <a:effectLst/>
                          <a:latin typeface="+mn-lt"/>
                        </a:rPr>
                        <a:t>warfarin</a:t>
                      </a:r>
                      <a:r>
                        <a:rPr lang="cs-CZ" sz="1000" dirty="0">
                          <a:effectLst/>
                          <a:latin typeface="+mn-lt"/>
                        </a:rPr>
                        <a:t>.</a:t>
                      </a:r>
                      <a:endParaRPr lang="cs-CZ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63" marR="1376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+mn-lt"/>
                        </a:rPr>
                        <a:t>3, 6 nebo 12 měsíců</a:t>
                      </a:r>
                      <a:endParaRPr lang="cs-CZ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63" marR="1376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+mn-lt"/>
                        </a:rPr>
                        <a:t>4832; akutní PE</a:t>
                      </a:r>
                      <a:endParaRPr lang="cs-CZ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63" marR="1376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+mn-lt"/>
                        </a:rPr>
                        <a:t>Stejné jako EINSTEIN-DVT.</a:t>
                      </a:r>
                      <a:endParaRPr lang="cs-CZ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63" marR="13763" marT="0" marB="0" anchor="ctr"/>
                </a:tc>
                <a:extLst>
                  <a:ext uri="{0D108BD9-81ED-4DB2-BD59-A6C34878D82A}">
                    <a16:rowId xmlns:a16="http://schemas.microsoft.com/office/drawing/2014/main" val="569393099"/>
                  </a:ext>
                </a:extLst>
              </a:tr>
              <a:tr h="7184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 err="1">
                          <a:effectLst/>
                          <a:latin typeface="+mn-lt"/>
                        </a:rPr>
                        <a:t>Apixaban</a:t>
                      </a:r>
                      <a:endParaRPr lang="cs-CZ" sz="1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63" marR="1376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+mn-lt"/>
                        </a:rPr>
                        <a:t>AMPLIFY</a:t>
                      </a:r>
                      <a:endParaRPr lang="cs-CZ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63" marR="1376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+mn-lt"/>
                        </a:rPr>
                        <a:t>Dvojitě slepá</a:t>
                      </a:r>
                      <a:endParaRPr lang="cs-CZ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63" marR="1376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effectLst/>
                          <a:latin typeface="+mn-lt"/>
                        </a:rPr>
                        <a:t>Apixaban</a:t>
                      </a:r>
                      <a:r>
                        <a:rPr lang="cs-CZ" sz="1000" dirty="0">
                          <a:effectLst/>
                          <a:latin typeface="+mn-lt"/>
                        </a:rPr>
                        <a:t> (10 mg </a:t>
                      </a:r>
                      <a:r>
                        <a:rPr lang="cs-CZ" sz="1000" dirty="0" err="1">
                          <a:effectLst/>
                          <a:latin typeface="+mn-lt"/>
                        </a:rPr>
                        <a:t>b.i.d</a:t>
                      </a:r>
                      <a:r>
                        <a:rPr lang="cs-CZ" sz="1000" dirty="0">
                          <a:effectLst/>
                          <a:latin typeface="+mn-lt"/>
                        </a:rPr>
                        <a:t>. po dobu 7 dnů, poté 5 mg </a:t>
                      </a:r>
                      <a:r>
                        <a:rPr lang="cs-CZ" sz="1000" dirty="0" err="1">
                          <a:effectLst/>
                          <a:latin typeface="+mn-lt"/>
                        </a:rPr>
                        <a:t>b.i.d</a:t>
                      </a:r>
                      <a:r>
                        <a:rPr lang="cs-CZ" sz="1000" dirty="0">
                          <a:effectLst/>
                          <a:latin typeface="+mn-lt"/>
                        </a:rPr>
                        <a:t>.) vs. </a:t>
                      </a:r>
                      <a:r>
                        <a:rPr lang="cs-CZ" sz="1000" dirty="0" err="1">
                          <a:effectLst/>
                          <a:latin typeface="+mn-lt"/>
                        </a:rPr>
                        <a:t>enoxaparin</a:t>
                      </a:r>
                      <a:r>
                        <a:rPr lang="cs-CZ" sz="1000" dirty="0">
                          <a:effectLst/>
                          <a:latin typeface="+mn-lt"/>
                        </a:rPr>
                        <a:t> / </a:t>
                      </a:r>
                      <a:r>
                        <a:rPr lang="cs-CZ" sz="1000" dirty="0" err="1">
                          <a:effectLst/>
                          <a:latin typeface="+mn-lt"/>
                        </a:rPr>
                        <a:t>warfarin</a:t>
                      </a:r>
                      <a:r>
                        <a:rPr lang="cs-CZ" sz="1000" dirty="0">
                          <a:effectLst/>
                          <a:latin typeface="+mn-lt"/>
                        </a:rPr>
                        <a:t>.</a:t>
                      </a:r>
                      <a:endParaRPr lang="cs-CZ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63" marR="1376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+mn-lt"/>
                        </a:rPr>
                        <a:t>6 měsíců</a:t>
                      </a:r>
                      <a:endParaRPr lang="cs-CZ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63" marR="1376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+mn-lt"/>
                        </a:rPr>
                        <a:t>5395; akutní DVT nebo PE</a:t>
                      </a:r>
                      <a:endParaRPr lang="cs-CZ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63" marR="1376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+mn-lt"/>
                        </a:rPr>
                        <a:t>Aktivní krvácení, vysoké riziko krvácení.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+mn-lt"/>
                        </a:rPr>
                        <a:t>Duální </a:t>
                      </a:r>
                      <a:r>
                        <a:rPr lang="cs-CZ" sz="1000" dirty="0" err="1">
                          <a:effectLst/>
                          <a:latin typeface="+mn-lt"/>
                        </a:rPr>
                        <a:t>protidestičková</a:t>
                      </a:r>
                      <a:r>
                        <a:rPr lang="cs-CZ" sz="1000" dirty="0">
                          <a:effectLst/>
                          <a:latin typeface="+mn-lt"/>
                        </a:rPr>
                        <a:t> terapie, aspirin&gt; 165 mg denně. Hemoglobin &lt;9 mg / dl, počet trombocytů &lt;100 000 na mm</a:t>
                      </a:r>
                      <a:r>
                        <a:rPr lang="cs-CZ" sz="1000" baseline="30000" dirty="0">
                          <a:effectLst/>
                          <a:latin typeface="+mn-lt"/>
                        </a:rPr>
                        <a:t>3</a:t>
                      </a:r>
                      <a:r>
                        <a:rPr lang="cs-CZ" sz="1000" dirty="0">
                          <a:effectLst/>
                          <a:latin typeface="+mn-lt"/>
                        </a:rPr>
                        <a:t>, </a:t>
                      </a:r>
                      <a:r>
                        <a:rPr lang="cs-CZ" sz="1000" b="1" dirty="0" err="1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CrCl</a:t>
                      </a:r>
                      <a:r>
                        <a:rPr lang="cs-CZ" sz="1000" b="1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 &lt;25 ml / min</a:t>
                      </a:r>
                      <a:r>
                        <a:rPr lang="cs-CZ" sz="1000" dirty="0">
                          <a:effectLst/>
                          <a:latin typeface="+mn-lt"/>
                        </a:rPr>
                        <a:t>.</a:t>
                      </a:r>
                      <a:endParaRPr lang="cs-CZ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63" marR="13763" marT="0" marB="0" anchor="ctr"/>
                </a:tc>
                <a:extLst>
                  <a:ext uri="{0D108BD9-81ED-4DB2-BD59-A6C34878D82A}">
                    <a16:rowId xmlns:a16="http://schemas.microsoft.com/office/drawing/2014/main" val="96945147"/>
                  </a:ext>
                </a:extLst>
              </a:tr>
              <a:tr h="5384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 err="1">
                          <a:effectLst/>
                          <a:latin typeface="+mn-lt"/>
                        </a:rPr>
                        <a:t>Edoxaban</a:t>
                      </a:r>
                      <a:endParaRPr lang="cs-CZ" sz="1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63" marR="1376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effectLst/>
                          <a:latin typeface="+mn-lt"/>
                        </a:rPr>
                        <a:t>Hokusai</a:t>
                      </a:r>
                      <a:r>
                        <a:rPr lang="cs-CZ" sz="1000" dirty="0">
                          <a:effectLst/>
                          <a:latin typeface="+mn-lt"/>
                        </a:rPr>
                        <a:t> VTE</a:t>
                      </a:r>
                      <a:endParaRPr lang="cs-CZ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63" marR="1376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+mn-lt"/>
                        </a:rPr>
                        <a:t>Dvojitě slepá</a:t>
                      </a:r>
                      <a:endParaRPr lang="cs-CZ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63" marR="1376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effectLst/>
                          <a:latin typeface="+mn-lt"/>
                        </a:rPr>
                        <a:t>Enoxaparin</a:t>
                      </a:r>
                      <a:r>
                        <a:rPr lang="cs-CZ" sz="1000" dirty="0">
                          <a:effectLst/>
                          <a:latin typeface="+mn-lt"/>
                        </a:rPr>
                        <a:t> nebo UFH po dobu ≥ 5 dnů, po níž následuje </a:t>
                      </a:r>
                      <a:r>
                        <a:rPr lang="cs-CZ" sz="1000" dirty="0" err="1">
                          <a:effectLst/>
                          <a:latin typeface="+mn-lt"/>
                        </a:rPr>
                        <a:t>edoxaban</a:t>
                      </a:r>
                      <a:r>
                        <a:rPr lang="cs-CZ" sz="1000" dirty="0">
                          <a:effectLst/>
                          <a:latin typeface="+mn-lt"/>
                        </a:rPr>
                        <a:t> (60 mg </a:t>
                      </a:r>
                      <a:r>
                        <a:rPr lang="cs-CZ" sz="1000" dirty="0" err="1">
                          <a:effectLst/>
                          <a:latin typeface="+mn-lt"/>
                        </a:rPr>
                        <a:t>o.d</a:t>
                      </a:r>
                      <a:r>
                        <a:rPr lang="cs-CZ" sz="1000" dirty="0">
                          <a:effectLst/>
                          <a:latin typeface="+mn-lt"/>
                        </a:rPr>
                        <a:t>.; 30 mg </a:t>
                      </a:r>
                      <a:r>
                        <a:rPr lang="cs-CZ" sz="1000" dirty="0" err="1">
                          <a:effectLst/>
                          <a:latin typeface="+mn-lt"/>
                        </a:rPr>
                        <a:t>o.d</a:t>
                      </a:r>
                      <a:r>
                        <a:rPr lang="cs-CZ" sz="1000" dirty="0">
                          <a:effectLst/>
                          <a:latin typeface="+mn-lt"/>
                        </a:rPr>
                        <a:t>., pokud </a:t>
                      </a:r>
                      <a:r>
                        <a:rPr lang="cs-CZ" sz="1000" dirty="0" err="1">
                          <a:effectLst/>
                          <a:latin typeface="+mn-lt"/>
                        </a:rPr>
                        <a:t>CrCl</a:t>
                      </a:r>
                      <a:r>
                        <a:rPr lang="cs-CZ" sz="1000" dirty="0">
                          <a:effectLst/>
                          <a:latin typeface="+mn-lt"/>
                        </a:rPr>
                        <a:t> 30-50 ml / min nebo hmotnost osoby &lt;60 kg) vs. </a:t>
                      </a:r>
                      <a:r>
                        <a:rPr lang="cs-CZ" sz="1000" dirty="0" err="1">
                          <a:effectLst/>
                          <a:latin typeface="+mn-lt"/>
                        </a:rPr>
                        <a:t>enoxaparin</a:t>
                      </a:r>
                      <a:r>
                        <a:rPr lang="cs-CZ" sz="1000" dirty="0">
                          <a:effectLst/>
                          <a:latin typeface="+mn-lt"/>
                        </a:rPr>
                        <a:t> nebo UFH / </a:t>
                      </a:r>
                      <a:r>
                        <a:rPr lang="cs-CZ" sz="1000" dirty="0" err="1">
                          <a:effectLst/>
                          <a:latin typeface="+mn-lt"/>
                        </a:rPr>
                        <a:t>warfarin</a:t>
                      </a:r>
                      <a:endParaRPr lang="cs-CZ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63" marR="1376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+mn-lt"/>
                        </a:rPr>
                        <a:t>Různé, 3-12 měsíců</a:t>
                      </a:r>
                      <a:endParaRPr lang="cs-CZ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63" marR="1376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+mn-lt"/>
                        </a:rPr>
                        <a:t>8240; akutní DVT a/nebo PE</a:t>
                      </a:r>
                      <a:endParaRPr lang="cs-CZ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63" marR="1376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+mn-lt"/>
                        </a:rPr>
                        <a:t>Aspirin&gt; 100 mg denně, nebo duální </a:t>
                      </a:r>
                      <a:r>
                        <a:rPr lang="cs-CZ" sz="1000" dirty="0" err="1">
                          <a:effectLst/>
                          <a:latin typeface="+mn-lt"/>
                        </a:rPr>
                        <a:t>protidestičková</a:t>
                      </a:r>
                      <a:r>
                        <a:rPr lang="cs-CZ" sz="1000" dirty="0">
                          <a:effectLst/>
                          <a:latin typeface="+mn-lt"/>
                        </a:rPr>
                        <a:t> terapie. </a:t>
                      </a:r>
                      <a:r>
                        <a:rPr lang="cs-CZ" sz="1000" b="1" dirty="0" err="1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CrCl</a:t>
                      </a:r>
                      <a:r>
                        <a:rPr lang="cs-CZ" sz="1000" b="1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 &lt;30 </a:t>
                      </a:r>
                      <a:r>
                        <a:rPr lang="cs-CZ" sz="1000" b="1" dirty="0" err="1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mL</a:t>
                      </a:r>
                      <a:r>
                        <a:rPr lang="cs-CZ" sz="1000" b="1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 / min</a:t>
                      </a:r>
                      <a:r>
                        <a:rPr lang="cs-CZ" sz="1000" dirty="0">
                          <a:effectLst/>
                          <a:latin typeface="+mn-lt"/>
                        </a:rPr>
                        <a:t>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+mn-lt"/>
                        </a:rPr>
                        <a:t> </a:t>
                      </a:r>
                      <a:endParaRPr lang="cs-CZ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63" marR="13763" marT="0" marB="0" anchor="ctr"/>
                </a:tc>
                <a:extLst>
                  <a:ext uri="{0D108BD9-81ED-4DB2-BD59-A6C34878D82A}">
                    <a16:rowId xmlns:a16="http://schemas.microsoft.com/office/drawing/2014/main" val="2709060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55378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3420A776-3F0E-4005-B717-BDC0AA3872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861" y="149290"/>
            <a:ext cx="5029200" cy="6580122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4EADE494-36AF-462D-9449-B2B0F569BE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8327" y="2962274"/>
            <a:ext cx="5822302" cy="1301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0382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C26473-54ED-4ABE-BA8D-5B503C624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>
                <a:solidFill>
                  <a:schemeClr val="accent1"/>
                </a:solidFill>
              </a:rPr>
              <a:t>Doporučení pro předčasné propuštění a domácí léčbu PE</a:t>
            </a: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36C8420B-A40D-404B-A2C1-2B57564DE3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6538805"/>
              </p:ext>
            </p:extLst>
          </p:nvPr>
        </p:nvGraphicFramePr>
        <p:xfrm>
          <a:off x="2209046" y="2390115"/>
          <a:ext cx="7161292" cy="200602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943192">
                  <a:extLst>
                    <a:ext uri="{9D8B030D-6E8A-4147-A177-3AD203B41FA5}">
                      <a16:colId xmlns:a16="http://schemas.microsoft.com/office/drawing/2014/main" val="3573812670"/>
                    </a:ext>
                  </a:extLst>
                </a:gridCol>
                <a:gridCol w="1131683">
                  <a:extLst>
                    <a:ext uri="{9D8B030D-6E8A-4147-A177-3AD203B41FA5}">
                      <a16:colId xmlns:a16="http://schemas.microsoft.com/office/drawing/2014/main" val="1501238402"/>
                    </a:ext>
                  </a:extLst>
                </a:gridCol>
                <a:gridCol w="1086417">
                  <a:extLst>
                    <a:ext uri="{9D8B030D-6E8A-4147-A177-3AD203B41FA5}">
                      <a16:colId xmlns:a16="http://schemas.microsoft.com/office/drawing/2014/main" val="2177739715"/>
                    </a:ext>
                  </a:extLst>
                </a:gridCol>
              </a:tblGrid>
              <a:tr h="4697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Doporučení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Třída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Úroveň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152810"/>
                  </a:ext>
                </a:extLst>
              </a:tr>
              <a:tr h="15362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Pečlivě vybraní pacienti s nízkorizikovým PE by mohli být propuštěni do domácího ošetření, pokud jim zde bude zajištěna řádná ambulantní péče a antikoagulační léčba.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 err="1">
                          <a:effectLst/>
                        </a:rPr>
                        <a:t>IIa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A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455829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46018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6BE0AA-2958-4CDA-8678-CDE30CE6A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C00000"/>
                </a:solidFill>
              </a:rPr>
              <a:t>2019 ESC </a:t>
            </a:r>
            <a:r>
              <a:rPr lang="cs-CZ" b="1" dirty="0" err="1">
                <a:solidFill>
                  <a:srgbClr val="C00000"/>
                </a:solidFill>
              </a:rPr>
              <a:t>Guidelines</a:t>
            </a:r>
            <a:endParaRPr lang="cs-CZ" b="1" dirty="0">
              <a:solidFill>
                <a:srgbClr val="C00000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C62C622-A59D-40E2-B61A-F6B41A3860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3600" b="1" dirty="0"/>
              <a:t>Dlouhodobá antikoagulační léčba plicní embolie          a její sekundární profylaxe  </a:t>
            </a:r>
          </a:p>
        </p:txBody>
      </p:sp>
    </p:spTree>
    <p:extLst>
      <p:ext uri="{BB962C8B-B14F-4D97-AF65-F5344CB8AC3E}">
        <p14:creationId xmlns:p14="http://schemas.microsoft.com/office/powerpoint/2010/main" val="2157659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ka 3"/>
          <p:cNvGraphicFramePr>
            <a:graphicFrameLocks noGrp="1"/>
          </p:cNvGraphicFramePr>
          <p:nvPr/>
        </p:nvGraphicFramePr>
        <p:xfrm>
          <a:off x="1524000" y="1910196"/>
          <a:ext cx="9144000" cy="4612630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32099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340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8844"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itchFamily="34" charset="0"/>
                          <a:cs typeface="Arial" pitchFamily="34" charset="0"/>
                        </a:rPr>
                        <a:t>Zaměstnanecký poměr</a:t>
                      </a:r>
                      <a:endParaRPr lang="en-US" sz="2000" b="1" strike="sng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1" dirty="0">
                          <a:latin typeface="Arial" pitchFamily="34" charset="0"/>
                          <a:cs typeface="Arial" pitchFamily="34" charset="0"/>
                        </a:rPr>
                        <a:t> VFN,1.LF UK Praha</a:t>
                      </a:r>
                      <a:endParaRPr lang="en-US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107"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itchFamily="34" charset="0"/>
                          <a:cs typeface="Arial" pitchFamily="34" charset="0"/>
                        </a:rPr>
                        <a:t>Vlastník / akcionář</a:t>
                      </a:r>
                      <a:endParaRPr lang="en-US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1" dirty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US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107"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itchFamily="34" charset="0"/>
                          <a:cs typeface="Arial" pitchFamily="34" charset="0"/>
                        </a:rPr>
                        <a:t>Konzultant</a:t>
                      </a:r>
                      <a:endParaRPr lang="en-US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1" dirty="0">
                          <a:latin typeface="Arial" pitchFamily="34" charset="0"/>
                          <a:cs typeface="Arial" pitchFamily="34" charset="0"/>
                        </a:rPr>
                        <a:t>Bayer,</a:t>
                      </a:r>
                      <a:r>
                        <a:rPr lang="cs-CZ" sz="2000" b="1" dirty="0" err="1">
                          <a:latin typeface="Arial" pitchFamily="34" charset="0"/>
                          <a:cs typeface="Arial" pitchFamily="34" charset="0"/>
                        </a:rPr>
                        <a:t>Boehringer</a:t>
                      </a:r>
                      <a:r>
                        <a:rPr lang="cs-CZ" sz="2000" b="1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cs-CZ" sz="2000" b="1" dirty="0" err="1">
                          <a:latin typeface="Arial" pitchFamily="34" charset="0"/>
                          <a:cs typeface="Arial" pitchFamily="34" charset="0"/>
                        </a:rPr>
                        <a:t>Ingelheim</a:t>
                      </a:r>
                      <a:r>
                        <a:rPr lang="cs-CZ" sz="2000" b="1" dirty="0">
                          <a:latin typeface="Arial" pitchFamily="34" charset="0"/>
                          <a:cs typeface="Arial" pitchFamily="34" charset="0"/>
                        </a:rPr>
                        <a:t>,CSL </a:t>
                      </a:r>
                      <a:r>
                        <a:rPr lang="cs-CZ" sz="2000" b="1" dirty="0" err="1">
                          <a:latin typeface="Arial" pitchFamily="34" charset="0"/>
                          <a:cs typeface="Arial" pitchFamily="34" charset="0"/>
                        </a:rPr>
                        <a:t>Behring</a:t>
                      </a:r>
                      <a:r>
                        <a:rPr lang="cs-CZ" sz="2000" b="1" dirty="0"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cs-CZ" sz="2000" b="1" dirty="0" err="1">
                          <a:latin typeface="Arial" pitchFamily="34" charset="0"/>
                          <a:cs typeface="Arial" pitchFamily="34" charset="0"/>
                        </a:rPr>
                        <a:t>Pfizer</a:t>
                      </a:r>
                      <a:endParaRPr lang="en-US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107"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itchFamily="34" charset="0"/>
                          <a:cs typeface="Arial" pitchFamily="34" charset="0"/>
                        </a:rPr>
                        <a:t>Přednášková</a:t>
                      </a:r>
                      <a:r>
                        <a:rPr lang="cs-CZ" sz="2000" baseline="0" dirty="0">
                          <a:latin typeface="Arial" pitchFamily="34" charset="0"/>
                          <a:cs typeface="Arial" pitchFamily="34" charset="0"/>
                        </a:rPr>
                        <a:t> činnost</a:t>
                      </a:r>
                      <a:endParaRPr lang="en-US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>
                          <a:latin typeface="Arial" pitchFamily="34" charset="0"/>
                          <a:cs typeface="Arial" pitchFamily="34" charset="0"/>
                        </a:rPr>
                        <a:t>Bayer,</a:t>
                      </a:r>
                      <a:r>
                        <a:rPr lang="cs-CZ" sz="2000" b="1" dirty="0" err="1">
                          <a:latin typeface="Arial" pitchFamily="34" charset="0"/>
                          <a:cs typeface="Arial" pitchFamily="34" charset="0"/>
                        </a:rPr>
                        <a:t>Boehringer</a:t>
                      </a:r>
                      <a:r>
                        <a:rPr lang="cs-CZ" sz="2000" b="1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cs-CZ" sz="2000" b="1" dirty="0" err="1">
                          <a:latin typeface="Arial" pitchFamily="34" charset="0"/>
                          <a:cs typeface="Arial" pitchFamily="34" charset="0"/>
                        </a:rPr>
                        <a:t>Ingelheim</a:t>
                      </a:r>
                      <a:r>
                        <a:rPr lang="cs-CZ" sz="2000" b="1" dirty="0">
                          <a:latin typeface="Arial" pitchFamily="34" charset="0"/>
                          <a:cs typeface="Arial" pitchFamily="34" charset="0"/>
                        </a:rPr>
                        <a:t>,CSL </a:t>
                      </a:r>
                      <a:r>
                        <a:rPr lang="cs-CZ" sz="2000" b="1" dirty="0" err="1">
                          <a:latin typeface="Arial" pitchFamily="34" charset="0"/>
                          <a:cs typeface="Arial" pitchFamily="34" charset="0"/>
                        </a:rPr>
                        <a:t>Behring</a:t>
                      </a:r>
                      <a:r>
                        <a:rPr lang="cs-CZ" sz="2000" b="1" dirty="0"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cs-CZ" sz="2000" b="1" dirty="0" err="1">
                          <a:latin typeface="Arial" pitchFamily="34" charset="0"/>
                          <a:cs typeface="Arial" pitchFamily="34" charset="0"/>
                        </a:rPr>
                        <a:t>Pfizer</a:t>
                      </a:r>
                      <a:endParaRPr lang="en-US" sz="2000" b="1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en-US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8844"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itchFamily="34" charset="0"/>
                          <a:cs typeface="Arial" pitchFamily="34" charset="0"/>
                        </a:rPr>
                        <a:t>Člen poradních sborů (</a:t>
                      </a:r>
                      <a:r>
                        <a:rPr lang="cs-CZ" sz="2000" dirty="0" err="1">
                          <a:latin typeface="Arial" pitchFamily="34" charset="0"/>
                          <a:cs typeface="Arial" pitchFamily="34" charset="0"/>
                        </a:rPr>
                        <a:t>advisory</a:t>
                      </a:r>
                      <a:r>
                        <a:rPr lang="cs-CZ" sz="200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cs-CZ" sz="2000" dirty="0" err="1">
                          <a:latin typeface="Arial" pitchFamily="34" charset="0"/>
                          <a:cs typeface="Arial" pitchFamily="34" charset="0"/>
                        </a:rPr>
                        <a:t>boards</a:t>
                      </a:r>
                      <a:r>
                        <a:rPr lang="cs-CZ" sz="2000" dirty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en-US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>
                          <a:latin typeface="Arial" pitchFamily="34" charset="0"/>
                          <a:cs typeface="Arial" pitchFamily="34" charset="0"/>
                        </a:rPr>
                        <a:t>Bayer,</a:t>
                      </a:r>
                      <a:r>
                        <a:rPr lang="cs-CZ" sz="2000" b="1" dirty="0" err="1">
                          <a:latin typeface="Arial" pitchFamily="34" charset="0"/>
                          <a:cs typeface="Arial" pitchFamily="34" charset="0"/>
                        </a:rPr>
                        <a:t>Boehringer</a:t>
                      </a:r>
                      <a:r>
                        <a:rPr lang="cs-CZ" sz="2000" b="1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cs-CZ" sz="2000" b="1" dirty="0" err="1">
                          <a:latin typeface="Arial" pitchFamily="34" charset="0"/>
                          <a:cs typeface="Arial" pitchFamily="34" charset="0"/>
                        </a:rPr>
                        <a:t>Ingelheim</a:t>
                      </a:r>
                      <a:endParaRPr lang="en-US" sz="2000" b="1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en-US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8844"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itchFamily="34" charset="0"/>
                          <a:cs typeface="Arial" pitchFamily="34" charset="0"/>
                        </a:rPr>
                        <a:t>Podpora výzkumu</a:t>
                      </a:r>
                      <a:r>
                        <a:rPr lang="cs-CZ" sz="2000" baseline="0" dirty="0">
                          <a:latin typeface="Arial" pitchFamily="34" charset="0"/>
                          <a:cs typeface="Arial" pitchFamily="34" charset="0"/>
                        </a:rPr>
                        <a:t> / granty</a:t>
                      </a:r>
                      <a:endParaRPr lang="en-US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1" dirty="0">
                          <a:latin typeface="Arial" pitchFamily="34" charset="0"/>
                          <a:cs typeface="Arial" pitchFamily="34" charset="0"/>
                        </a:rPr>
                        <a:t>MZ ČR RVO VFN 64165</a:t>
                      </a:r>
                      <a:endParaRPr lang="en-US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18844"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itchFamily="34" charset="0"/>
                          <a:cs typeface="Arial" pitchFamily="34" charset="0"/>
                        </a:rPr>
                        <a:t>Jiné honoráře (např. za </a:t>
                      </a:r>
                      <a:r>
                        <a:rPr lang="cs-CZ" sz="2000" dirty="0" err="1">
                          <a:latin typeface="Arial" pitchFamily="34" charset="0"/>
                          <a:cs typeface="Arial" pitchFamily="34" charset="0"/>
                        </a:rPr>
                        <a:t>klin.studie</a:t>
                      </a:r>
                      <a:r>
                        <a:rPr lang="cs-CZ" sz="2000" dirty="0">
                          <a:latin typeface="Arial" pitchFamily="34" charset="0"/>
                          <a:cs typeface="Arial" pitchFamily="34" charset="0"/>
                        </a:rPr>
                        <a:t> či registry)</a:t>
                      </a:r>
                      <a:endParaRPr lang="en-US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1" dirty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US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296963" name="Picture 3"/>
          <p:cNvPicPr>
            <a:picLocks noChangeAspect="1" noChangeArrowheads="1"/>
          </p:cNvPicPr>
          <p:nvPr/>
        </p:nvPicPr>
        <p:blipFill>
          <a:blip r:embed="rId2" cstate="print"/>
          <a:srcRect t="54086"/>
          <a:stretch>
            <a:fillRect/>
          </a:stretch>
        </p:blipFill>
        <p:spPr bwMode="auto">
          <a:xfrm>
            <a:off x="1774825" y="1017589"/>
            <a:ext cx="8636000" cy="820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BE923E-90F3-4DCF-8F87-F44595981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179"/>
            <a:ext cx="10515600" cy="1325563"/>
          </a:xfrm>
        </p:spPr>
        <p:txBody>
          <a:bodyPr>
            <a:noAutofit/>
          </a:bodyPr>
          <a:lstStyle/>
          <a:p>
            <a:r>
              <a:rPr lang="cs-CZ" sz="2800" dirty="0"/>
              <a:t>Kategorizace rizikových faktorů pro žilní </a:t>
            </a:r>
            <a:r>
              <a:rPr lang="cs-CZ" sz="2800" dirty="0" err="1"/>
              <a:t>tromboembolismus</a:t>
            </a:r>
            <a:r>
              <a:rPr lang="cs-CZ" sz="2800" dirty="0"/>
              <a:t> na základě rizika recidivy v dlouhodobém horizontu</a:t>
            </a:r>
            <a:br>
              <a:rPr lang="cs-CZ" sz="2800" dirty="0"/>
            </a:br>
            <a:endParaRPr lang="cs-CZ" sz="2800" dirty="0"/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C3A3B418-DD26-489D-94B1-C7C10453AE2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9437909"/>
              </p:ext>
            </p:extLst>
          </p:nvPr>
        </p:nvGraphicFramePr>
        <p:xfrm>
          <a:off x="941560" y="1411993"/>
          <a:ext cx="10118326" cy="483029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183283">
                  <a:extLst>
                    <a:ext uri="{9D8B030D-6E8A-4147-A177-3AD203B41FA5}">
                      <a16:colId xmlns:a16="http://schemas.microsoft.com/office/drawing/2014/main" val="3040911518"/>
                    </a:ext>
                  </a:extLst>
                </a:gridCol>
                <a:gridCol w="2953854">
                  <a:extLst>
                    <a:ext uri="{9D8B030D-6E8A-4147-A177-3AD203B41FA5}">
                      <a16:colId xmlns:a16="http://schemas.microsoft.com/office/drawing/2014/main" val="776455999"/>
                    </a:ext>
                  </a:extLst>
                </a:gridCol>
                <a:gridCol w="4981189">
                  <a:extLst>
                    <a:ext uri="{9D8B030D-6E8A-4147-A177-3AD203B41FA5}">
                      <a16:colId xmlns:a16="http://schemas.microsoft.com/office/drawing/2014/main" val="3774870889"/>
                    </a:ext>
                  </a:extLst>
                </a:gridCol>
              </a:tblGrid>
              <a:tr h="2043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</a:rPr>
                        <a:t>Odhadované riziko dlouhodobé recidivy</a:t>
                      </a:r>
                      <a:endParaRPr lang="cs-CZ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05" marR="41205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</a:rPr>
                        <a:t>Kategorie rizikových faktorů pro index PE</a:t>
                      </a:r>
                      <a:endParaRPr lang="cs-CZ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05" marR="41205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</a:rPr>
                        <a:t>Příklady</a:t>
                      </a:r>
                      <a:endParaRPr lang="cs-CZ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05" marR="41205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3577301"/>
                  </a:ext>
                </a:extLst>
              </a:tr>
              <a:tr h="10596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Nízké (&lt;3% za rok)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05" marR="41205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Silné přechodné nebo reverzibilní faktory spojené s &gt; 10násobným zvýšeným rizikem  VTE (ve srovnání s pacienty bez rizikového faktoru)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 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05" marR="41205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cs-CZ" sz="1200" dirty="0">
                          <a:effectLst/>
                        </a:rPr>
                        <a:t>Chirurgie s celkovou anestézií po dobu&gt; 30 min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cs-CZ" sz="1200" dirty="0">
                          <a:effectLst/>
                        </a:rPr>
                        <a:t>Nehybnost při hospitalizaci (pouze „privilegia koupelny“) po dobu ≥ 3 dnů v důsledku akutního onemocnění nebo akutního zhoršení chronického onemocnění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cs-CZ" sz="1200" dirty="0">
                          <a:effectLst/>
                        </a:rPr>
                        <a:t>Trauma se zlomeninami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05" marR="41205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5607283"/>
                  </a:ext>
                </a:extLst>
              </a:tr>
              <a:tr h="1780917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Střední (3–8% ročně)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05" marR="4120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Přechodné nebo reverzibilní faktory spojené s ≤ 10násobným zvýšeným rizikem pro první (index) VTE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05" marR="4120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cs-CZ" sz="1200" dirty="0">
                          <a:effectLst/>
                        </a:rPr>
                        <a:t>Menší chirurgický zákrok (celková anestézie po dobu &lt;30 minut) 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cs-CZ" sz="1200" dirty="0">
                          <a:effectLst/>
                        </a:rPr>
                        <a:t>Přijetí do nemocnice na dobu kratší než 3 dny s akutním onemocněním 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cs-CZ" sz="1200" dirty="0">
                          <a:effectLst/>
                        </a:rPr>
                        <a:t>Terapie s </a:t>
                      </a:r>
                      <a:r>
                        <a:rPr lang="cs-CZ" sz="1200" dirty="0" err="1">
                          <a:effectLst/>
                        </a:rPr>
                        <a:t>estrogény</a:t>
                      </a:r>
                      <a:r>
                        <a:rPr lang="cs-CZ" sz="1200" dirty="0">
                          <a:effectLst/>
                        </a:rPr>
                        <a:t>/ antikoncepce 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cs-CZ" sz="1200" dirty="0">
                          <a:effectLst/>
                        </a:rPr>
                        <a:t>Těhotenství nebo šestinedělí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cs-CZ" sz="1200" dirty="0">
                          <a:effectLst/>
                        </a:rPr>
                        <a:t>Nehybnost na lůžku v domácím ošetření (pouze „privilegia koupelny“) po dobu ≥ 3 dnů v důsledku akutního onemocnění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cs-CZ" sz="1200" dirty="0">
                          <a:effectLst/>
                        </a:rPr>
                        <a:t>Poranění nohou (bez zlomenin) spojené se sníženou pohyblivostí po dobu ≥ 3 dnů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cs-CZ" sz="1200" dirty="0">
                          <a:effectLst/>
                        </a:rPr>
                        <a:t>Dlouhý let                  </a:t>
                      </a:r>
                      <a:r>
                        <a:rPr lang="cs-CZ" sz="1200" dirty="0">
                          <a:solidFill>
                            <a:srgbClr val="C00000"/>
                          </a:solidFill>
                          <a:effectLst/>
                        </a:rPr>
                        <a:t>patří sem i trombofilie ( tedy laboratorní </a:t>
                      </a:r>
                      <a:r>
                        <a:rPr lang="cs-CZ" sz="1200" dirty="0" err="1">
                          <a:solidFill>
                            <a:srgbClr val="C00000"/>
                          </a:solidFill>
                          <a:effectLst/>
                        </a:rPr>
                        <a:t>vyš.nutné</a:t>
                      </a:r>
                      <a:r>
                        <a:rPr lang="cs-CZ" sz="1200" dirty="0">
                          <a:solidFill>
                            <a:srgbClr val="C00000"/>
                          </a:solidFill>
                          <a:effectLst/>
                        </a:rPr>
                        <a:t>)</a:t>
                      </a:r>
                      <a:endParaRPr lang="cs-CZ" sz="12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05" marR="4120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087510"/>
                  </a:ext>
                </a:extLst>
              </a:tr>
              <a:tr h="41821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Nezhoubné přetrvávající rizikové faktory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05" marR="4120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cs-CZ" sz="1200" dirty="0">
                          <a:effectLst/>
                        </a:rPr>
                        <a:t>Střevní zánětlivá onemocnění 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cs-CZ" sz="1200" dirty="0">
                          <a:effectLst/>
                        </a:rPr>
                        <a:t>Aktivní autoimunitní onemocnění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05" marR="4120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2434728"/>
                  </a:ext>
                </a:extLst>
              </a:tr>
              <a:tr h="25458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Žádný identifikovatelný rizikový faktor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05" marR="4120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 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05" marR="4120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0995121"/>
                  </a:ext>
                </a:extLst>
              </a:tr>
              <a:tr h="8653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Vysoké (&gt; 8% ročně)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05" marR="41205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 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05" marR="41205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cs-CZ" sz="1200" dirty="0">
                          <a:effectLst/>
                        </a:rPr>
                        <a:t>Aktivní rakovina 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cs-CZ" sz="1200" dirty="0">
                          <a:effectLst/>
                        </a:rPr>
                        <a:t>Jedna nebo více předchozích epizod VTE v nepřítomnosti silného přechodného nebo reverzibilního faktoru 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cs-CZ" sz="1200" dirty="0" err="1">
                          <a:effectLst/>
                        </a:rPr>
                        <a:t>Antifosfolipidový</a:t>
                      </a:r>
                      <a:r>
                        <a:rPr lang="cs-CZ" sz="1200" dirty="0">
                          <a:effectLst/>
                        </a:rPr>
                        <a:t> </a:t>
                      </a:r>
                      <a:r>
                        <a:rPr lang="cs-CZ" sz="1200" dirty="0" err="1">
                          <a:effectLst/>
                        </a:rPr>
                        <a:t>sy</a:t>
                      </a:r>
                      <a:endParaRPr lang="cs-CZ" sz="1200" dirty="0">
                        <a:effectLst/>
                      </a:endParaRPr>
                    </a:p>
                  </a:txBody>
                  <a:tcPr marL="41205" marR="41205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32442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98770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F2EC7E-D43D-478B-864F-743C5935B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Predispoziční faktory pro žilní </a:t>
            </a:r>
            <a:r>
              <a:rPr lang="cs-CZ" sz="2800" dirty="0" err="1"/>
              <a:t>tromboembolismus</a:t>
            </a:r>
            <a:r>
              <a:rPr lang="cs-CZ" sz="2800" dirty="0"/>
              <a:t> (data upravená dle </a:t>
            </a:r>
            <a:r>
              <a:rPr lang="cs-CZ" sz="2800" dirty="0" err="1"/>
              <a:t>Rogers</a:t>
            </a:r>
            <a:r>
              <a:rPr lang="cs-CZ" sz="2800" dirty="0"/>
              <a:t> et al. a Andersona a </a:t>
            </a:r>
            <a:r>
              <a:rPr lang="cs-CZ" sz="2800" dirty="0" err="1"/>
              <a:t>Spencera</a:t>
            </a:r>
            <a:r>
              <a:rPr lang="cs-CZ" sz="2800" dirty="0"/>
              <a:t>)</a:t>
            </a: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4216A46E-3AC2-4917-8870-722356012F3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1736424"/>
              </p:ext>
            </p:extLst>
          </p:nvPr>
        </p:nvGraphicFramePr>
        <p:xfrm>
          <a:off x="2109456" y="2145671"/>
          <a:ext cx="7469109" cy="306103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469109">
                  <a:extLst>
                    <a:ext uri="{9D8B030D-6E8A-4147-A177-3AD203B41FA5}">
                      <a16:colId xmlns:a16="http://schemas.microsoft.com/office/drawing/2014/main" val="2815488161"/>
                    </a:ext>
                  </a:extLst>
                </a:gridCol>
              </a:tblGrid>
              <a:tr h="3644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Silné rizikové faktory (OR &gt; 10) </a:t>
                      </a:r>
                      <a:endParaRPr lang="cs-CZ" sz="16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1471292"/>
                  </a:ext>
                </a:extLst>
              </a:tr>
              <a:tr h="3644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+mn-lt"/>
                        </a:rPr>
                        <a:t>Zlomenina dolní končetiny</a:t>
                      </a:r>
                      <a:endParaRPr lang="cs-CZ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26047889"/>
                  </a:ext>
                </a:extLst>
              </a:tr>
              <a:tr h="3644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+mn-lt"/>
                        </a:rPr>
                        <a:t>Hospitalizace pro srdeční selhání nebo fibrilaci / </a:t>
                      </a:r>
                      <a:r>
                        <a:rPr lang="cs-CZ" sz="1600" dirty="0" err="1">
                          <a:effectLst/>
                          <a:latin typeface="+mn-lt"/>
                        </a:rPr>
                        <a:t>flutteru</a:t>
                      </a:r>
                      <a:r>
                        <a:rPr lang="cs-CZ" sz="1600" dirty="0">
                          <a:effectLst/>
                          <a:latin typeface="+mn-lt"/>
                        </a:rPr>
                        <a:t> síní (během předchozích 3 měsíců)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17654820"/>
                  </a:ext>
                </a:extLst>
              </a:tr>
              <a:tr h="3644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+mn-lt"/>
                        </a:rPr>
                        <a:t>Výměna kyčle nebo kolena</a:t>
                      </a:r>
                      <a:endParaRPr lang="cs-CZ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61030745"/>
                  </a:ext>
                </a:extLst>
              </a:tr>
              <a:tr h="3644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+mn-lt"/>
                        </a:rPr>
                        <a:t>Velké trauma</a:t>
                      </a:r>
                      <a:endParaRPr lang="cs-CZ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91941810"/>
                  </a:ext>
                </a:extLst>
              </a:tr>
              <a:tr h="3644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+mn-lt"/>
                        </a:rPr>
                        <a:t>Infarkt myokardu (během předchozích 3 měsíců)</a:t>
                      </a:r>
                      <a:endParaRPr lang="cs-CZ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05834938"/>
                  </a:ext>
                </a:extLst>
              </a:tr>
              <a:tr h="3644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+mn-lt"/>
                        </a:rPr>
                        <a:t>Již prodělaná TEN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54157183"/>
                  </a:ext>
                </a:extLst>
              </a:tr>
              <a:tr h="3644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+mn-lt"/>
                        </a:rPr>
                        <a:t>Poranění míchy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477976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47955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91544" y="260648"/>
            <a:ext cx="8229600" cy="1143000"/>
          </a:xfrm>
        </p:spPr>
        <p:txBody>
          <a:bodyPr>
            <a:normAutofit/>
          </a:bodyPr>
          <a:lstStyle/>
          <a:p>
            <a:r>
              <a:rPr lang="cs-CZ" sz="2800" dirty="0"/>
              <a:t>Rizikové faktory TEN, kdy má být prováděna prodloužená antikoagulační léčba 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81200" y="1600201"/>
            <a:ext cx="8435280" cy="4525963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70000"/>
              </a:lnSpc>
              <a:buNone/>
            </a:pPr>
            <a:r>
              <a:rPr lang="cs-CZ" sz="7200" dirty="0"/>
              <a:t>Deficit antitrombinu (AT), PC a PS , kombinace 2 heterozygotních variant  FVL a </a:t>
            </a:r>
            <a:r>
              <a:rPr lang="cs-CZ" sz="7200" dirty="0" err="1"/>
              <a:t>mFII</a:t>
            </a:r>
            <a:r>
              <a:rPr lang="cs-CZ" sz="7200" dirty="0"/>
              <a:t>, </a:t>
            </a:r>
          </a:p>
          <a:p>
            <a:pPr>
              <a:lnSpc>
                <a:spcPct val="170000"/>
              </a:lnSpc>
              <a:buNone/>
            </a:pPr>
            <a:r>
              <a:rPr lang="cs-CZ" sz="7200" dirty="0"/>
              <a:t>homozygot FVL nebo homozygot </a:t>
            </a:r>
            <a:r>
              <a:rPr lang="cs-CZ" sz="7200" dirty="0" err="1"/>
              <a:t>mFII</a:t>
            </a:r>
            <a:r>
              <a:rPr lang="cs-CZ" sz="7200" dirty="0"/>
              <a:t>, </a:t>
            </a:r>
            <a:r>
              <a:rPr lang="cs-CZ" sz="7200" dirty="0" err="1"/>
              <a:t>antifosfolipidový</a:t>
            </a:r>
            <a:r>
              <a:rPr lang="cs-CZ" sz="7200" dirty="0"/>
              <a:t>  syndrom (APS), FVIII≥150%,</a:t>
            </a:r>
          </a:p>
          <a:p>
            <a:pPr>
              <a:lnSpc>
                <a:spcPct val="170000"/>
              </a:lnSpc>
              <a:buNone/>
              <a:defRPr/>
            </a:pPr>
            <a:r>
              <a:rPr lang="cs-CZ" sz="7200" b="1" dirty="0"/>
              <a:t>z chronických onemocnění </a:t>
            </a:r>
            <a:r>
              <a:rPr lang="cs-CZ" sz="7200" dirty="0"/>
              <a:t>to je NYHA III-I, chronická obstrukční plicní nemoc (CHOPN), </a:t>
            </a:r>
          </a:p>
          <a:p>
            <a:pPr>
              <a:lnSpc>
                <a:spcPct val="170000"/>
              </a:lnSpc>
              <a:buNone/>
              <a:defRPr/>
            </a:pPr>
            <a:r>
              <a:rPr lang="cs-CZ" sz="7200" dirty="0"/>
              <a:t>nespecifická zánětlivá střevní choroba, extrémní obezita, </a:t>
            </a:r>
            <a:r>
              <a:rPr lang="cs-CZ" sz="7200" dirty="0" err="1"/>
              <a:t>imobilisace</a:t>
            </a:r>
            <a:r>
              <a:rPr lang="cs-CZ" sz="7200" dirty="0"/>
              <a:t> a rakovina,</a:t>
            </a:r>
          </a:p>
          <a:p>
            <a:pPr>
              <a:lnSpc>
                <a:spcPct val="170000"/>
              </a:lnSpc>
              <a:buNone/>
              <a:defRPr/>
            </a:pPr>
            <a:r>
              <a:rPr lang="cs-CZ" sz="7200" dirty="0"/>
              <a:t>dále pozitivní rodinná anamnéza TEN,  prodělaná symptomatická plicní  embolie a </a:t>
            </a:r>
          </a:p>
          <a:p>
            <a:pPr>
              <a:lnSpc>
                <a:spcPct val="170000"/>
              </a:lnSpc>
              <a:buNone/>
              <a:defRPr/>
            </a:pPr>
            <a:r>
              <a:rPr lang="cs-CZ" sz="7200" dirty="0"/>
              <a:t>persistence vysoké koncentrace D-dimeru hladiny po přerušení antikoagulační léčby  </a:t>
            </a:r>
          </a:p>
          <a:p>
            <a:pPr>
              <a:lnSpc>
                <a:spcPct val="170000"/>
              </a:lnSpc>
              <a:buNone/>
              <a:defRPr/>
            </a:pPr>
            <a:r>
              <a:rPr lang="cs-CZ" sz="7200" dirty="0"/>
              <a:t>spolu s nedostatečnou </a:t>
            </a:r>
            <a:r>
              <a:rPr lang="cs-CZ" sz="7200" dirty="0" err="1"/>
              <a:t>rekanalizací</a:t>
            </a:r>
            <a:r>
              <a:rPr lang="cs-CZ" sz="7200" dirty="0"/>
              <a:t> postižené žíly po antikoagulační léčbě, která je </a:t>
            </a:r>
          </a:p>
          <a:p>
            <a:pPr>
              <a:lnSpc>
                <a:spcPct val="170000"/>
              </a:lnSpc>
              <a:buNone/>
              <a:defRPr/>
            </a:pPr>
            <a:r>
              <a:rPr lang="cs-CZ" sz="7200" dirty="0"/>
              <a:t>detekovaná duplexní sonografií. </a:t>
            </a:r>
          </a:p>
          <a:p>
            <a:pPr>
              <a:lnSpc>
                <a:spcPct val="170000"/>
              </a:lnSpc>
              <a:buNone/>
              <a:defRPr/>
            </a:pPr>
            <a:endParaRPr lang="cs-CZ" sz="3800" cap="all" dirty="0"/>
          </a:p>
          <a:p>
            <a:pPr>
              <a:buNone/>
              <a:defRPr/>
            </a:pPr>
            <a:endParaRPr lang="cs-CZ" cap="all" dirty="0"/>
          </a:p>
          <a:p>
            <a:pPr>
              <a:buNone/>
              <a:defRPr/>
            </a:pPr>
            <a:r>
              <a:rPr lang="cs-CZ" sz="3600" cap="all" dirty="0" err="1"/>
              <a:t>Goldhaber</a:t>
            </a:r>
            <a:r>
              <a:rPr lang="cs-CZ" sz="3600" cap="all" dirty="0"/>
              <a:t>, S.Z., </a:t>
            </a:r>
            <a:r>
              <a:rPr lang="cs-CZ" sz="3600" cap="all" dirty="0" err="1"/>
              <a:t>Piazza</a:t>
            </a:r>
            <a:r>
              <a:rPr lang="cs-CZ" sz="3600" cap="all" dirty="0"/>
              <a:t>, G.</a:t>
            </a:r>
            <a:r>
              <a:rPr lang="cs-CZ" sz="3600" dirty="0"/>
              <a:t> </a:t>
            </a:r>
            <a:r>
              <a:rPr lang="cs-CZ" sz="3600" dirty="0" err="1"/>
              <a:t>Optimal</a:t>
            </a:r>
            <a:r>
              <a:rPr lang="cs-CZ" sz="3600" dirty="0"/>
              <a:t> </a:t>
            </a:r>
            <a:r>
              <a:rPr lang="cs-CZ" sz="3600" dirty="0" err="1"/>
              <a:t>duration</a:t>
            </a:r>
            <a:r>
              <a:rPr lang="cs-CZ" sz="3600" dirty="0"/>
              <a:t> </a:t>
            </a:r>
            <a:r>
              <a:rPr lang="cs-CZ" sz="3600" dirty="0" err="1"/>
              <a:t>of</a:t>
            </a:r>
            <a:r>
              <a:rPr lang="cs-CZ" sz="3600" dirty="0"/>
              <a:t> </a:t>
            </a:r>
            <a:r>
              <a:rPr lang="cs-CZ" sz="3600" dirty="0" err="1"/>
              <a:t>anticoagulation</a:t>
            </a:r>
            <a:r>
              <a:rPr lang="cs-CZ" sz="3600" dirty="0"/>
              <a:t> </a:t>
            </a:r>
            <a:r>
              <a:rPr lang="cs-CZ" sz="3600" dirty="0" err="1"/>
              <a:t>after</a:t>
            </a:r>
            <a:r>
              <a:rPr lang="cs-CZ" sz="3600" dirty="0"/>
              <a:t> </a:t>
            </a:r>
            <a:r>
              <a:rPr lang="cs-CZ" sz="3600" dirty="0" err="1"/>
              <a:t>venous</a:t>
            </a:r>
            <a:r>
              <a:rPr lang="cs-CZ" sz="3600" dirty="0"/>
              <a:t> </a:t>
            </a:r>
            <a:r>
              <a:rPr lang="cs-CZ" sz="3600" dirty="0" err="1"/>
              <a:t>thromboembolism</a:t>
            </a:r>
            <a:r>
              <a:rPr lang="cs-CZ" sz="3600" dirty="0"/>
              <a:t>. </a:t>
            </a:r>
            <a:r>
              <a:rPr lang="cs-CZ" sz="3600" dirty="0" err="1"/>
              <a:t>Circulation</a:t>
            </a:r>
            <a:r>
              <a:rPr lang="cs-CZ" sz="3600" dirty="0"/>
              <a:t> 2011; 123: 664-667.</a:t>
            </a:r>
          </a:p>
          <a:p>
            <a:pPr>
              <a:buNone/>
            </a:pPr>
            <a:r>
              <a:rPr lang="cs-CZ" sz="3600" dirty="0"/>
              <a:t>HIRMEROVÁ J. </a:t>
            </a:r>
            <a:r>
              <a:rPr lang="cs-CZ" sz="3600" dirty="0" err="1"/>
              <a:t>et</a:t>
            </a:r>
            <a:r>
              <a:rPr lang="cs-CZ" sz="3600" dirty="0"/>
              <a:t> </a:t>
            </a:r>
            <a:r>
              <a:rPr lang="cs-CZ" sz="3600" dirty="0" err="1"/>
              <a:t>al</a:t>
            </a:r>
            <a:r>
              <a:rPr lang="cs-CZ" sz="3600" dirty="0"/>
              <a:t>.: AKUTNÍ ŽILNÍ TROMBÓZA 2014: SOUČASNÝ STAV PREVENCE, DIAGNOSTIKY A LÉČBY, Doporučený postup České </a:t>
            </a:r>
            <a:r>
              <a:rPr lang="cs-CZ" sz="3600" dirty="0" err="1"/>
              <a:t>angiologické</a:t>
            </a:r>
            <a:r>
              <a:rPr lang="cs-CZ" sz="3600" dirty="0"/>
              <a:t> společnosti ČLS JEP. Dostupné z: </a:t>
            </a:r>
            <a:r>
              <a:rPr lang="cs-CZ" sz="3600" dirty="0">
                <a:hlinkClick r:id="rId2"/>
              </a:rPr>
              <a:t>http://csth.cz/soubory/Zilni_tromboza_doporuceni.pdf</a:t>
            </a:r>
            <a:r>
              <a:rPr lang="cs-CZ" sz="3600" dirty="0"/>
              <a:t> 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D92BC1-6359-421B-B894-D5596CBF3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172" y="365125"/>
            <a:ext cx="10875628" cy="1325563"/>
          </a:xfrm>
        </p:spPr>
        <p:txBody>
          <a:bodyPr>
            <a:noAutofit/>
          </a:bodyPr>
          <a:lstStyle/>
          <a:p>
            <a:r>
              <a:rPr lang="cs-CZ" sz="2400" b="1" dirty="0"/>
              <a:t>Doporučení pro režim a trvání </a:t>
            </a:r>
            <a:r>
              <a:rPr lang="cs-CZ" sz="2400" b="1" dirty="0" err="1"/>
              <a:t>antikoagulace</a:t>
            </a:r>
            <a:r>
              <a:rPr lang="cs-CZ" sz="2400" b="1" dirty="0"/>
              <a:t> po plicní embolii u </a:t>
            </a:r>
            <a:r>
              <a:rPr lang="cs-CZ" sz="2400" b="1" dirty="0">
                <a:solidFill>
                  <a:srgbClr val="C00000"/>
                </a:solidFill>
              </a:rPr>
              <a:t>pacientů bez karcinomu</a:t>
            </a:r>
            <a:br>
              <a:rPr lang="cs-CZ" sz="2400" dirty="0"/>
            </a:br>
            <a:endParaRPr lang="cs-CZ" sz="2400" dirty="0"/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58F4C0D1-A564-4854-9F46-A5873BC3510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8844986"/>
              </p:ext>
            </p:extLst>
          </p:nvPr>
        </p:nvGraphicFramePr>
        <p:xfrm>
          <a:off x="989901" y="1348966"/>
          <a:ext cx="9966121" cy="777847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787028">
                  <a:extLst>
                    <a:ext uri="{9D8B030D-6E8A-4147-A177-3AD203B41FA5}">
                      <a16:colId xmlns:a16="http://schemas.microsoft.com/office/drawing/2014/main" val="3015391108"/>
                    </a:ext>
                  </a:extLst>
                </a:gridCol>
                <a:gridCol w="1092299">
                  <a:extLst>
                    <a:ext uri="{9D8B030D-6E8A-4147-A177-3AD203B41FA5}">
                      <a16:colId xmlns:a16="http://schemas.microsoft.com/office/drawing/2014/main" val="218048462"/>
                    </a:ext>
                  </a:extLst>
                </a:gridCol>
                <a:gridCol w="1086794">
                  <a:extLst>
                    <a:ext uri="{9D8B030D-6E8A-4147-A177-3AD203B41FA5}">
                      <a16:colId xmlns:a16="http://schemas.microsoft.com/office/drawing/2014/main" val="805686631"/>
                    </a:ext>
                  </a:extLst>
                </a:gridCol>
              </a:tblGrid>
              <a:tr h="3144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  <a:latin typeface="+mn-lt"/>
                        </a:rPr>
                        <a:t>Doporučení</a:t>
                      </a:r>
                      <a:endParaRPr lang="cs-CZ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  <a:latin typeface="+mn-lt"/>
                        </a:rPr>
                        <a:t>Třída</a:t>
                      </a:r>
                      <a:endParaRPr lang="cs-CZ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  <a:latin typeface="+mn-lt"/>
                        </a:rPr>
                        <a:t>Úroveň</a:t>
                      </a:r>
                      <a:endParaRPr lang="cs-CZ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762715"/>
                  </a:ext>
                </a:extLst>
              </a:tr>
              <a:tr h="18805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U všech pacientů s PE se doporučuje </a:t>
                      </a:r>
                      <a:r>
                        <a:rPr lang="cs-CZ" sz="1800" b="1" dirty="0" err="1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antikoagulace</a:t>
                      </a:r>
                      <a:r>
                        <a:rPr lang="cs-CZ" sz="1800" b="1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 po dobu ≥ 3 měsíců</a:t>
                      </a:r>
                      <a:endParaRPr lang="cs-CZ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  <a:latin typeface="+mn-lt"/>
                        </a:rPr>
                        <a:t>I</a:t>
                      </a:r>
                      <a:endParaRPr lang="cs-CZ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  <a:latin typeface="+mn-lt"/>
                        </a:rPr>
                        <a:t>A</a:t>
                      </a:r>
                      <a:endParaRPr lang="cs-CZ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29544157"/>
                  </a:ext>
                </a:extLst>
              </a:tr>
              <a:tr h="188058">
                <a:tc gridSpan="3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  <a:latin typeface="+mn-lt"/>
                        </a:rPr>
                        <a:t>Pacienti, u kterých se doporučuje ukončení </a:t>
                      </a:r>
                      <a:r>
                        <a:rPr lang="cs-CZ" sz="1800" b="1" dirty="0" err="1">
                          <a:effectLst/>
                          <a:latin typeface="+mn-lt"/>
                        </a:rPr>
                        <a:t>antikoagulace</a:t>
                      </a:r>
                      <a:r>
                        <a:rPr lang="cs-CZ" sz="1800" b="1" dirty="0">
                          <a:effectLst/>
                          <a:latin typeface="+mn-lt"/>
                        </a:rPr>
                        <a:t> po 3 měsících :</a:t>
                      </a:r>
                      <a:endParaRPr lang="cs-CZ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685314"/>
                  </a:ext>
                </a:extLst>
              </a:tr>
              <a:tr h="40496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+mn-lt"/>
                        </a:rPr>
                        <a:t>U pacientů s první PE / VTE vyvolané silným, ale přechodným / reverzibilním rizikovým  faktorem se doporučuje po 3 měsících ukončit terapeutickou perorální </a:t>
                      </a:r>
                      <a:r>
                        <a:rPr lang="cs-CZ" sz="1800" dirty="0" err="1">
                          <a:effectLst/>
                          <a:latin typeface="+mn-lt"/>
                        </a:rPr>
                        <a:t>antikoagulaci</a:t>
                      </a:r>
                      <a:r>
                        <a:rPr lang="cs-CZ" sz="1800" dirty="0">
                          <a:effectLst/>
                          <a:latin typeface="+mn-lt"/>
                        </a:rPr>
                        <a:t>.</a:t>
                      </a:r>
                      <a:endParaRPr lang="cs-CZ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  <a:latin typeface="+mn-lt"/>
                        </a:rPr>
                        <a:t>I</a:t>
                      </a:r>
                      <a:endParaRPr lang="cs-CZ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  <a:latin typeface="+mn-lt"/>
                        </a:rPr>
                        <a:t>B</a:t>
                      </a:r>
                      <a:endParaRPr lang="cs-CZ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87208794"/>
                  </a:ext>
                </a:extLst>
              </a:tr>
              <a:tr h="168738">
                <a:tc gridSpan="3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  <a:latin typeface="+mn-lt"/>
                        </a:rPr>
                        <a:t>Pacienti, u kterých se doporučuje prodloužení </a:t>
                      </a:r>
                      <a:r>
                        <a:rPr lang="cs-CZ" sz="1800" b="1" dirty="0" err="1">
                          <a:effectLst/>
                          <a:latin typeface="+mn-lt"/>
                        </a:rPr>
                        <a:t>antikoagulace</a:t>
                      </a:r>
                      <a:r>
                        <a:rPr lang="cs-CZ" sz="1800" b="1" dirty="0">
                          <a:effectLst/>
                          <a:latin typeface="+mn-lt"/>
                        </a:rPr>
                        <a:t> po 3 měsících :</a:t>
                      </a:r>
                      <a:endParaRPr lang="cs-CZ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583921"/>
                  </a:ext>
                </a:extLst>
              </a:tr>
              <a:tr h="384796"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cs-CZ" sz="1800" dirty="0">
                          <a:effectLst/>
                          <a:latin typeface="+mn-lt"/>
                        </a:rPr>
                        <a:t>Perorální antikoagulační léčba </a:t>
                      </a:r>
                      <a:r>
                        <a:rPr lang="cs-CZ" sz="1800" b="1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na neohraničenou dobu se doporučuje u pacientů s  recidivující VTE </a:t>
                      </a:r>
                      <a:r>
                        <a:rPr lang="cs-CZ" sz="1800" dirty="0">
                          <a:effectLst/>
                          <a:latin typeface="+mn-lt"/>
                        </a:rPr>
                        <a:t>(tj. s alespoň jednou předchozí epizodou PE nebo DVT), která nesouvisí s přechodným nebo reverzibilním rizikovým faktorem.</a:t>
                      </a:r>
                      <a:endParaRPr lang="cs-CZ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  <a:latin typeface="+mn-lt"/>
                        </a:rPr>
                        <a:t>I</a:t>
                      </a:r>
                      <a:endParaRPr lang="cs-CZ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  <a:latin typeface="+mn-lt"/>
                        </a:rPr>
                        <a:t>B</a:t>
                      </a:r>
                      <a:endParaRPr lang="cs-CZ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3394769"/>
                  </a:ext>
                </a:extLst>
              </a:tr>
              <a:tr h="384796"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AutoNum type="arabicPeriod" startAt="2"/>
                      </a:pPr>
                      <a:r>
                        <a:rPr lang="cs-CZ" sz="1800" dirty="0">
                          <a:effectLst/>
                          <a:latin typeface="+mn-lt"/>
                        </a:rPr>
                        <a:t>U pacientů s </a:t>
                      </a:r>
                      <a:r>
                        <a:rPr lang="cs-CZ" sz="1800" b="1" dirty="0" err="1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antifosfolipidovým</a:t>
                      </a:r>
                      <a:r>
                        <a:rPr lang="cs-CZ" sz="1800" b="1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  syndromem </a:t>
                      </a:r>
                      <a:r>
                        <a:rPr lang="cs-CZ" sz="1800" dirty="0">
                          <a:effectLst/>
                          <a:latin typeface="+mn-lt"/>
                        </a:rPr>
                        <a:t>se perorální </a:t>
                      </a:r>
                    </a:p>
                    <a:p>
                      <a:pPr marL="0" indent="0">
                        <a:lnSpc>
                          <a:spcPct val="15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cs-CZ" sz="1800" dirty="0">
                          <a:effectLst/>
                          <a:latin typeface="+mn-lt"/>
                        </a:rPr>
                        <a:t>       antikoagulační léčba s  VKA doporučuje na neohraničenou dobu.</a:t>
                      </a:r>
                      <a:endParaRPr lang="cs-CZ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  <a:latin typeface="+mn-lt"/>
                        </a:rPr>
                        <a:t>I</a:t>
                      </a:r>
                      <a:endParaRPr lang="cs-CZ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  <a:latin typeface="+mn-lt"/>
                        </a:rPr>
                        <a:t>B</a:t>
                      </a:r>
                      <a:endParaRPr lang="cs-CZ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05513386"/>
                  </a:ext>
                </a:extLst>
              </a:tr>
              <a:tr h="185659"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2640941"/>
                  </a:ext>
                </a:extLst>
              </a:tr>
              <a:tr h="4049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51243165"/>
                  </a:ext>
                </a:extLst>
              </a:tr>
              <a:tr h="3847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01390996"/>
                  </a:ext>
                </a:extLst>
              </a:tr>
              <a:tr h="3847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35787499"/>
                  </a:ext>
                </a:extLst>
              </a:tr>
              <a:tr h="188058"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8568291"/>
                  </a:ext>
                </a:extLst>
              </a:tr>
              <a:tr h="4975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08179763"/>
                  </a:ext>
                </a:extLst>
              </a:tr>
              <a:tr h="188058"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7035248"/>
                  </a:ext>
                </a:extLst>
              </a:tr>
              <a:tr h="3847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2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30211380"/>
                  </a:ext>
                </a:extLst>
              </a:tr>
              <a:tr h="188058"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8916968"/>
                  </a:ext>
                </a:extLst>
              </a:tr>
              <a:tr h="3847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71652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30925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D92BC1-6359-421B-B894-D5596CBF3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400" dirty="0"/>
              <a:t>Doporučení pro režim a trvání </a:t>
            </a:r>
            <a:r>
              <a:rPr lang="cs-CZ" sz="2400" dirty="0" err="1"/>
              <a:t>antikoagulace</a:t>
            </a:r>
            <a:r>
              <a:rPr lang="cs-CZ" sz="2400" dirty="0"/>
              <a:t> po plicní embolii u pacientů bez karcinomu</a:t>
            </a:r>
            <a:br>
              <a:rPr lang="cs-CZ" sz="2400" dirty="0"/>
            </a:br>
            <a:endParaRPr lang="cs-CZ" sz="2400" dirty="0"/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58F4C0D1-A564-4854-9F46-A5873BC3510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5732445"/>
              </p:ext>
            </p:extLst>
          </p:nvPr>
        </p:nvGraphicFramePr>
        <p:xfrm>
          <a:off x="906011" y="-377504"/>
          <a:ext cx="9854406" cy="8821972"/>
        </p:xfrm>
        <a:graphic>
          <a:graphicData uri="http://schemas.openxmlformats.org/drawingml/2006/table">
            <a:tbl>
              <a:tblPr firstRow="1" firstCol="1" lastRow="1" bandRow="1">
                <a:tableStyleId>{5940675A-B579-460E-94D1-54222C63F5DA}</a:tableStyleId>
              </a:tblPr>
              <a:tblGrid>
                <a:gridCol w="7679558">
                  <a:extLst>
                    <a:ext uri="{9D8B030D-6E8A-4147-A177-3AD203B41FA5}">
                      <a16:colId xmlns:a16="http://schemas.microsoft.com/office/drawing/2014/main" val="3015391108"/>
                    </a:ext>
                  </a:extLst>
                </a:gridCol>
                <a:gridCol w="1090171">
                  <a:extLst>
                    <a:ext uri="{9D8B030D-6E8A-4147-A177-3AD203B41FA5}">
                      <a16:colId xmlns:a16="http://schemas.microsoft.com/office/drawing/2014/main" val="218048462"/>
                    </a:ext>
                  </a:extLst>
                </a:gridCol>
                <a:gridCol w="1084677">
                  <a:extLst>
                    <a:ext uri="{9D8B030D-6E8A-4147-A177-3AD203B41FA5}">
                      <a16:colId xmlns:a16="http://schemas.microsoft.com/office/drawing/2014/main" val="805686631"/>
                    </a:ext>
                  </a:extLst>
                </a:gridCol>
              </a:tblGrid>
              <a:tr h="2137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762715"/>
                  </a:ext>
                </a:extLst>
              </a:tr>
              <a:tr h="1747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29544157"/>
                  </a:ext>
                </a:extLst>
              </a:tr>
              <a:tr h="174798"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685314"/>
                  </a:ext>
                </a:extLst>
              </a:tr>
              <a:tr h="2684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87208794"/>
                  </a:ext>
                </a:extLst>
              </a:tr>
              <a:tr h="174798"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583921"/>
                  </a:ext>
                </a:extLst>
              </a:tr>
              <a:tr h="2615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3394769"/>
                  </a:ext>
                </a:extLst>
              </a:tr>
              <a:tr h="1747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05513386"/>
                  </a:ext>
                </a:extLst>
              </a:tr>
              <a:tr h="262078"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800" b="1" dirty="0">
                        <a:effectLst/>
                        <a:latin typeface="+mn-lt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800" b="1" dirty="0">
                        <a:effectLst/>
                        <a:latin typeface="+mn-lt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Pacienti, u kterých by mělo být zváženo prodloužení </a:t>
                      </a:r>
                      <a:r>
                        <a:rPr lang="cs-CZ" sz="1800" b="1" dirty="0" err="1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antikoagulace</a:t>
                      </a:r>
                      <a:r>
                        <a:rPr lang="cs-CZ" sz="1800" b="1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 po 3 měsících:</a:t>
                      </a:r>
                      <a:endParaRPr lang="cs-CZ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2640941"/>
                  </a:ext>
                </a:extLst>
              </a:tr>
              <a:tr h="5363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800" dirty="0">
                        <a:effectLst/>
                        <a:latin typeface="+mn-lt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+mn-lt"/>
                        </a:rPr>
                        <a:t>1. U pacientů s </a:t>
                      </a:r>
                      <a:r>
                        <a:rPr lang="cs-CZ" sz="1800" b="1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první epizodou PE a nezjistitelným rizikovým faktorem </a:t>
                      </a:r>
                      <a:r>
                        <a:rPr lang="cs-CZ" sz="1800" dirty="0">
                          <a:effectLst/>
                          <a:latin typeface="+mn-lt"/>
                        </a:rPr>
                        <a:t>by mělo být zváženo prodloužené perorální </a:t>
                      </a:r>
                      <a:r>
                        <a:rPr lang="cs-CZ" sz="1800" dirty="0" err="1">
                          <a:effectLst/>
                          <a:latin typeface="+mn-lt"/>
                        </a:rPr>
                        <a:t>antikoagulace</a:t>
                      </a:r>
                      <a:r>
                        <a:rPr lang="cs-CZ" sz="1800" dirty="0">
                          <a:effectLst/>
                          <a:latin typeface="+mn-lt"/>
                        </a:rPr>
                        <a:t> na neohraničenou dobu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 err="1">
                          <a:effectLst/>
                          <a:latin typeface="+mn-lt"/>
                        </a:rPr>
                        <a:t>IIa</a:t>
                      </a:r>
                      <a:endParaRPr lang="cs-CZ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  <a:latin typeface="+mn-lt"/>
                        </a:rPr>
                        <a:t>A</a:t>
                      </a:r>
                      <a:endParaRPr lang="cs-CZ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51243165"/>
                  </a:ext>
                </a:extLst>
              </a:tr>
              <a:tr h="8105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+mn-lt"/>
                        </a:rPr>
                        <a:t>2.U pacientů s </a:t>
                      </a:r>
                      <a:r>
                        <a:rPr lang="cs-CZ" sz="1800" b="1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první epizodou PE spojenou s přetrvávajícím rizikovým faktorem </a:t>
                      </a:r>
                      <a:r>
                        <a:rPr lang="cs-CZ" sz="1800" dirty="0">
                          <a:effectLst/>
                          <a:latin typeface="+mn-lt"/>
                        </a:rPr>
                        <a:t>jiným než syndrom </a:t>
                      </a:r>
                      <a:r>
                        <a:rPr lang="cs-CZ" sz="1800" dirty="0" err="1">
                          <a:effectLst/>
                          <a:latin typeface="+mn-lt"/>
                        </a:rPr>
                        <a:t>antifosfolipidových</a:t>
                      </a:r>
                      <a:r>
                        <a:rPr lang="cs-CZ" sz="1800" dirty="0">
                          <a:effectLst/>
                          <a:latin typeface="+mn-lt"/>
                        </a:rPr>
                        <a:t> protilátek by mělo být zváženo prodloužení perorální </a:t>
                      </a:r>
                      <a:r>
                        <a:rPr lang="cs-CZ" sz="1800" dirty="0" err="1">
                          <a:effectLst/>
                          <a:latin typeface="+mn-lt"/>
                        </a:rPr>
                        <a:t>antikoagulace</a:t>
                      </a:r>
                      <a:r>
                        <a:rPr lang="cs-CZ" sz="1800" dirty="0">
                          <a:effectLst/>
                          <a:latin typeface="+mn-lt"/>
                        </a:rPr>
                        <a:t> na neohraničenou dobu.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 err="1">
                          <a:effectLst/>
                          <a:latin typeface="+mn-lt"/>
                        </a:rPr>
                        <a:t>IIa</a:t>
                      </a:r>
                      <a:endParaRPr lang="cs-CZ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  <a:latin typeface="+mn-lt"/>
                        </a:rPr>
                        <a:t>C</a:t>
                      </a:r>
                      <a:endParaRPr lang="cs-CZ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01390996"/>
                  </a:ext>
                </a:extLst>
              </a:tr>
              <a:tr h="8105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+mn-lt"/>
                        </a:rPr>
                        <a:t>3.U pacientů s první epizodou PE by měla být zvážena prodloužená perorální </a:t>
                      </a:r>
                      <a:r>
                        <a:rPr lang="cs-CZ" sz="1800" dirty="0" err="1">
                          <a:effectLst/>
                          <a:latin typeface="+mn-lt"/>
                        </a:rPr>
                        <a:t>antikoagulace</a:t>
                      </a:r>
                      <a:r>
                        <a:rPr lang="cs-CZ" sz="1800" dirty="0">
                          <a:effectLst/>
                          <a:latin typeface="+mn-lt"/>
                        </a:rPr>
                        <a:t> na neohraničenou dobu pokud by u nich byl shledán </a:t>
                      </a:r>
                      <a:r>
                        <a:rPr lang="cs-CZ" sz="1800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slabý přechodný nebo reverzibilní rizikový faktor TEN</a:t>
                      </a:r>
                      <a:r>
                        <a:rPr lang="cs-CZ" sz="1800" dirty="0">
                          <a:effectLst/>
                          <a:latin typeface="+mn-lt"/>
                        </a:rPr>
                        <a:t>.</a:t>
                      </a:r>
                      <a:endParaRPr lang="cs-CZ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 err="1">
                          <a:effectLst/>
                          <a:latin typeface="+mn-lt"/>
                        </a:rPr>
                        <a:t>IIa</a:t>
                      </a:r>
                      <a:endParaRPr lang="cs-CZ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  <a:latin typeface="+mn-lt"/>
                        </a:rPr>
                        <a:t>C</a:t>
                      </a:r>
                      <a:endParaRPr lang="cs-CZ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35787499"/>
                  </a:ext>
                </a:extLst>
              </a:tr>
              <a:tr h="262078"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8568291"/>
                  </a:ext>
                </a:extLst>
              </a:tr>
              <a:tr h="8105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08179763"/>
                  </a:ext>
                </a:extLst>
              </a:tr>
              <a:tr h="262078"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7035248"/>
                  </a:ext>
                </a:extLst>
              </a:tr>
              <a:tr h="8105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30211380"/>
                  </a:ext>
                </a:extLst>
              </a:tr>
              <a:tr h="262078"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8916968"/>
                  </a:ext>
                </a:extLst>
              </a:tr>
              <a:tr h="8105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36" marR="4783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71652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51790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4F467B-F838-43AB-8CBE-7A40FC68D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949" y="365125"/>
            <a:ext cx="11009851" cy="800945"/>
          </a:xfrm>
        </p:spPr>
        <p:txBody>
          <a:bodyPr>
            <a:normAutofit fontScale="90000"/>
          </a:bodyPr>
          <a:lstStyle/>
          <a:p>
            <a:r>
              <a:rPr lang="cs-CZ" sz="2800" dirty="0"/>
              <a:t>Doporučení pro režim a trvání </a:t>
            </a:r>
            <a:r>
              <a:rPr lang="cs-CZ" sz="2800" dirty="0" err="1"/>
              <a:t>antikoagulace</a:t>
            </a:r>
            <a:r>
              <a:rPr lang="cs-CZ" sz="2800" dirty="0"/>
              <a:t> po plicní embolii u </a:t>
            </a:r>
            <a:r>
              <a:rPr lang="cs-CZ" sz="2800" b="1" dirty="0">
                <a:solidFill>
                  <a:srgbClr val="C00000"/>
                </a:solidFill>
              </a:rPr>
              <a:t>pacientů bez karcinomu:</a:t>
            </a:r>
            <a:endParaRPr lang="cs-CZ" sz="28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7DADCC8-6BA6-4F80-9240-4B5EFAE84A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891" y="1409350"/>
            <a:ext cx="11576807" cy="5276676"/>
          </a:xfrm>
        </p:spPr>
        <p:txBody>
          <a:bodyPr>
            <a:normAutofit lnSpcReduction="10000"/>
          </a:bodyPr>
          <a:lstStyle/>
          <a:p>
            <a:pPr marL="0" indent="0" fontAlgn="ctr">
              <a:buNone/>
            </a:pPr>
            <a:r>
              <a:rPr lang="cs-CZ" sz="2000" b="1" dirty="0"/>
              <a:t>Dávkování NOAC při prodloužené </a:t>
            </a:r>
            <a:r>
              <a:rPr lang="cs-CZ" sz="2000" b="1" dirty="0" err="1"/>
              <a:t>antikoagulaci</a:t>
            </a:r>
            <a:r>
              <a:rPr lang="cs-CZ" sz="2000" b="1" dirty="0"/>
              <a:t> :</a:t>
            </a:r>
          </a:p>
          <a:p>
            <a:pPr marL="0" indent="0" fontAlgn="ctr">
              <a:buNone/>
            </a:pPr>
            <a:r>
              <a:rPr lang="cs-CZ" sz="2000" dirty="0"/>
              <a:t>    Pokud se u pacientů po plicní embolii bez rakoviny rozhodne </a:t>
            </a:r>
          </a:p>
          <a:p>
            <a:pPr marL="0" indent="0" fontAlgn="ctr">
              <a:buNone/>
            </a:pPr>
            <a:r>
              <a:rPr lang="cs-CZ" sz="2000" dirty="0"/>
              <a:t>   prodloužit perorální </a:t>
            </a:r>
            <a:r>
              <a:rPr lang="cs-CZ" sz="2000" dirty="0" err="1"/>
              <a:t>antikoagulaci</a:t>
            </a:r>
            <a:r>
              <a:rPr lang="cs-CZ" sz="2000" dirty="0"/>
              <a:t>, mělo by se po 6 měsících </a:t>
            </a:r>
          </a:p>
          <a:p>
            <a:pPr marL="0" indent="0" fontAlgn="ctr">
              <a:buNone/>
            </a:pPr>
            <a:r>
              <a:rPr lang="cs-CZ" sz="2000" dirty="0"/>
              <a:t>    terapeutické </a:t>
            </a:r>
            <a:r>
              <a:rPr lang="cs-CZ" sz="2000" dirty="0" err="1"/>
              <a:t>antikoagulace</a:t>
            </a:r>
            <a:r>
              <a:rPr lang="cs-CZ" sz="2000" dirty="0"/>
              <a:t> zvážit snížení dávky NOAC </a:t>
            </a:r>
          </a:p>
          <a:p>
            <a:pPr marL="0" indent="0" fontAlgn="ctr">
              <a:buNone/>
            </a:pPr>
            <a:r>
              <a:rPr lang="cs-CZ" sz="2000" dirty="0"/>
              <a:t>    </a:t>
            </a:r>
            <a:r>
              <a:rPr lang="cs-CZ" sz="2000" dirty="0" err="1"/>
              <a:t>apixabanu</a:t>
            </a:r>
            <a:r>
              <a:rPr lang="cs-CZ" sz="2000" dirty="0"/>
              <a:t> (2,5 mg 2 x denně ) nebo </a:t>
            </a:r>
            <a:r>
              <a:rPr lang="cs-CZ" sz="2000" dirty="0" err="1"/>
              <a:t>rivaroxabanu</a:t>
            </a:r>
            <a:r>
              <a:rPr lang="cs-CZ" sz="2000" dirty="0"/>
              <a:t> (10 mg 1x denně).                                             </a:t>
            </a:r>
            <a:r>
              <a:rPr lang="cs-CZ" sz="2000" b="1" dirty="0" err="1"/>
              <a:t>IIa</a:t>
            </a:r>
            <a:r>
              <a:rPr lang="cs-CZ" sz="2000" b="1" dirty="0"/>
              <a:t>            A</a:t>
            </a:r>
            <a:endParaRPr lang="cs-CZ" sz="2000" dirty="0"/>
          </a:p>
          <a:p>
            <a:pPr marL="0" indent="0" fontAlgn="ctr">
              <a:buNone/>
            </a:pPr>
            <a:r>
              <a:rPr lang="cs-CZ" sz="2000" b="1" dirty="0"/>
              <a:t> Prodloužená alternativní antitrombotické léčba: </a:t>
            </a:r>
            <a:endParaRPr lang="cs-CZ" sz="2000" dirty="0"/>
          </a:p>
          <a:p>
            <a:pPr marL="0" indent="0" fontAlgn="ctr">
              <a:buNone/>
            </a:pPr>
            <a:r>
              <a:rPr lang="cs-CZ" sz="2000" dirty="0"/>
              <a:t>   U pacientů, kteří odmítají užívat nebo nejsou schopni tolerovat jakoukoli formu </a:t>
            </a:r>
          </a:p>
          <a:p>
            <a:pPr marL="0" indent="0" fontAlgn="ctr">
              <a:buNone/>
            </a:pPr>
            <a:r>
              <a:rPr lang="cs-CZ" sz="2000" dirty="0"/>
              <a:t>   perorálních antikoagulancií, může být k prodloužené sekundární profylaxi TEN</a:t>
            </a:r>
          </a:p>
          <a:p>
            <a:pPr marL="0" indent="0" fontAlgn="ctr">
              <a:buNone/>
            </a:pPr>
            <a:r>
              <a:rPr lang="cs-CZ" sz="2000" dirty="0"/>
              <a:t>   použit </a:t>
            </a:r>
            <a:r>
              <a:rPr lang="cs-CZ" sz="2000" b="1" dirty="0"/>
              <a:t>aspirin nebo </a:t>
            </a:r>
            <a:r>
              <a:rPr lang="cs-CZ" sz="2000" b="1" dirty="0" err="1"/>
              <a:t>sulodexid</a:t>
            </a:r>
            <a:r>
              <a:rPr lang="cs-CZ" sz="2000" b="1" dirty="0"/>
              <a:t>.                                                                                                                  </a:t>
            </a:r>
            <a:r>
              <a:rPr lang="cs-CZ" sz="2000" b="1" dirty="0" err="1"/>
              <a:t>IIb</a:t>
            </a:r>
            <a:r>
              <a:rPr lang="cs-CZ" sz="2000" b="1" dirty="0"/>
              <a:t>              B</a:t>
            </a:r>
            <a:endParaRPr lang="cs-CZ" sz="2000" dirty="0"/>
          </a:p>
          <a:p>
            <a:pPr marL="0" indent="0" fontAlgn="ctr">
              <a:buNone/>
            </a:pPr>
            <a:r>
              <a:rPr lang="cs-CZ" b="1" dirty="0"/>
              <a:t> </a:t>
            </a:r>
            <a:r>
              <a:rPr lang="cs-CZ" sz="2100" b="1" dirty="0"/>
              <a:t>Sledování pacienta během </a:t>
            </a:r>
            <a:r>
              <a:rPr lang="cs-CZ" sz="2100" b="1" dirty="0" err="1"/>
              <a:t>antikoagulace</a:t>
            </a:r>
            <a:endParaRPr lang="cs-CZ" sz="2100" dirty="0"/>
          </a:p>
          <a:p>
            <a:pPr marL="0" indent="0" fontAlgn="ctr">
              <a:buNone/>
            </a:pPr>
            <a:r>
              <a:rPr lang="cs-CZ" sz="2100" dirty="0"/>
              <a:t>  U pacientů, kteří dostávají prodlouženou </a:t>
            </a:r>
            <a:r>
              <a:rPr lang="cs-CZ" sz="2100" dirty="0" err="1"/>
              <a:t>antikoagulaci</a:t>
            </a:r>
            <a:r>
              <a:rPr lang="cs-CZ" sz="2100" dirty="0"/>
              <a:t> se doporučuje,                                     </a:t>
            </a:r>
            <a:r>
              <a:rPr lang="cs-CZ" sz="2100" b="1" dirty="0"/>
              <a:t>I                C</a:t>
            </a:r>
          </a:p>
          <a:p>
            <a:pPr marL="0" indent="0" fontAlgn="ctr">
              <a:buNone/>
            </a:pPr>
            <a:r>
              <a:rPr lang="cs-CZ" sz="2100" dirty="0"/>
              <a:t>  aby v pravidelných intervalech byla znovu posouzena  snášenlivost a adherence </a:t>
            </a:r>
          </a:p>
          <a:p>
            <a:pPr marL="0" indent="0" fontAlgn="ctr">
              <a:buNone/>
            </a:pPr>
            <a:r>
              <a:rPr lang="cs-CZ" sz="2100" dirty="0"/>
              <a:t>  k lékům, jaterní a renální funkce a riziko krvácení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47644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954333-FEF0-43D9-8013-D2247E0B5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Studie fáze 3 s prodloužením antikoagulační léčby</a:t>
            </a:r>
            <a:br>
              <a:rPr lang="cs-CZ" dirty="0"/>
            </a:br>
            <a:endParaRPr lang="cs-CZ" dirty="0"/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B73A2CF1-12B0-4595-A17B-A3A6F228E3AF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374469" y="1345845"/>
          <a:ext cx="10979328" cy="503938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987022">
                  <a:extLst>
                    <a:ext uri="{9D8B030D-6E8A-4147-A177-3AD203B41FA5}">
                      <a16:colId xmlns:a16="http://schemas.microsoft.com/office/drawing/2014/main" val="2772915147"/>
                    </a:ext>
                  </a:extLst>
                </a:gridCol>
                <a:gridCol w="879103">
                  <a:extLst>
                    <a:ext uri="{9D8B030D-6E8A-4147-A177-3AD203B41FA5}">
                      <a16:colId xmlns:a16="http://schemas.microsoft.com/office/drawing/2014/main" val="220693939"/>
                    </a:ext>
                  </a:extLst>
                </a:gridCol>
                <a:gridCol w="1427360">
                  <a:extLst>
                    <a:ext uri="{9D8B030D-6E8A-4147-A177-3AD203B41FA5}">
                      <a16:colId xmlns:a16="http://schemas.microsoft.com/office/drawing/2014/main" val="1873033071"/>
                    </a:ext>
                  </a:extLst>
                </a:gridCol>
                <a:gridCol w="1115420">
                  <a:extLst>
                    <a:ext uri="{9D8B030D-6E8A-4147-A177-3AD203B41FA5}">
                      <a16:colId xmlns:a16="http://schemas.microsoft.com/office/drawing/2014/main" val="2240809528"/>
                    </a:ext>
                  </a:extLst>
                </a:gridCol>
                <a:gridCol w="992535">
                  <a:extLst>
                    <a:ext uri="{9D8B030D-6E8A-4147-A177-3AD203B41FA5}">
                      <a16:colId xmlns:a16="http://schemas.microsoft.com/office/drawing/2014/main" val="271370694"/>
                    </a:ext>
                  </a:extLst>
                </a:gridCol>
                <a:gridCol w="1124873">
                  <a:extLst>
                    <a:ext uri="{9D8B030D-6E8A-4147-A177-3AD203B41FA5}">
                      <a16:colId xmlns:a16="http://schemas.microsoft.com/office/drawing/2014/main" val="3033996953"/>
                    </a:ext>
                  </a:extLst>
                </a:gridCol>
                <a:gridCol w="1115420">
                  <a:extLst>
                    <a:ext uri="{9D8B030D-6E8A-4147-A177-3AD203B41FA5}">
                      <a16:colId xmlns:a16="http://schemas.microsoft.com/office/drawing/2014/main" val="886683757"/>
                    </a:ext>
                  </a:extLst>
                </a:gridCol>
                <a:gridCol w="1436813">
                  <a:extLst>
                    <a:ext uri="{9D8B030D-6E8A-4147-A177-3AD203B41FA5}">
                      <a16:colId xmlns:a16="http://schemas.microsoft.com/office/drawing/2014/main" val="3047788852"/>
                    </a:ext>
                  </a:extLst>
                </a:gridCol>
                <a:gridCol w="1900782">
                  <a:extLst>
                    <a:ext uri="{9D8B030D-6E8A-4147-A177-3AD203B41FA5}">
                      <a16:colId xmlns:a16="http://schemas.microsoft.com/office/drawing/2014/main" val="3308136777"/>
                    </a:ext>
                  </a:extLst>
                </a:gridCol>
              </a:tblGrid>
              <a:tr h="6633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Antikoagulans</a:t>
                      </a:r>
                      <a:endParaRPr lang="cs-CZ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+mn-lt"/>
                        </a:rPr>
                        <a:t>Studie</a:t>
                      </a:r>
                      <a:endParaRPr lang="cs-CZ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+mn-lt"/>
                        </a:rPr>
                        <a:t>Porovnání</a:t>
                      </a:r>
                      <a:endParaRPr lang="cs-CZ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+mn-lt"/>
                        </a:rPr>
                        <a:t>Design</a:t>
                      </a:r>
                      <a:endParaRPr lang="cs-CZ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+mn-lt"/>
                        </a:rPr>
                        <a:t>Poč. pacientů</a:t>
                      </a:r>
                      <a:endParaRPr lang="cs-CZ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+mn-lt"/>
                        </a:rPr>
                        <a:t>Pacienti s indexem PE</a:t>
                      </a:r>
                      <a:endParaRPr lang="cs-CZ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+mn-lt"/>
                        </a:rPr>
                        <a:t>Délka léčby</a:t>
                      </a:r>
                      <a:endParaRPr lang="cs-CZ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+mn-lt"/>
                        </a:rPr>
                        <a:t>Míra VTE v kontrolní skupině</a:t>
                      </a:r>
                      <a:endParaRPr lang="cs-CZ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+mn-lt"/>
                        </a:rPr>
                        <a:t>Snížení rizika u opakujících se VTE (HR; 95% CI)</a:t>
                      </a:r>
                      <a:endParaRPr lang="cs-CZ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9863027"/>
                  </a:ext>
                </a:extLst>
              </a:tr>
              <a:tr h="329196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 err="1">
                          <a:effectLst/>
                          <a:latin typeface="+mn-lt"/>
                        </a:rPr>
                        <a:t>Dabigatran</a:t>
                      </a:r>
                      <a:endParaRPr lang="cs-CZ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+mn-lt"/>
                        </a:rPr>
                        <a:t> </a:t>
                      </a:r>
                      <a:endParaRPr lang="cs-CZ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+mn-lt"/>
                        </a:rPr>
                        <a:t>RE-SONATE</a:t>
                      </a:r>
                      <a:endParaRPr lang="cs-CZ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+mn-lt"/>
                        </a:rPr>
                        <a:t>Placebo vs.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+mn-lt"/>
                        </a:rPr>
                        <a:t>D 150 mg </a:t>
                      </a:r>
                      <a:r>
                        <a:rPr lang="cs-CZ" sz="1200" dirty="0" err="1">
                          <a:effectLst/>
                          <a:latin typeface="+mn-lt"/>
                        </a:rPr>
                        <a:t>b.i.d</a:t>
                      </a:r>
                      <a:r>
                        <a:rPr lang="cs-CZ" sz="1200" dirty="0">
                          <a:effectLst/>
                          <a:latin typeface="+mn-lt"/>
                        </a:rPr>
                        <a:t>.</a:t>
                      </a:r>
                      <a:endParaRPr lang="cs-CZ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Superiorita</a:t>
                      </a:r>
                      <a:endParaRPr lang="cs-CZ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1343</a:t>
                      </a:r>
                      <a:endParaRPr lang="cs-CZ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33%</a:t>
                      </a:r>
                      <a:endParaRPr lang="cs-CZ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+mn-lt"/>
                        </a:rPr>
                        <a:t>6 měsíců</a:t>
                      </a:r>
                      <a:endParaRPr lang="cs-CZ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5,6%</a:t>
                      </a:r>
                      <a:endParaRPr lang="cs-CZ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92% (0.08; 0.02-0.25)</a:t>
                      </a:r>
                      <a:endParaRPr lang="cs-CZ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extLst>
                  <a:ext uri="{0D108BD9-81ED-4DB2-BD59-A6C34878D82A}">
                    <a16:rowId xmlns:a16="http://schemas.microsoft.com/office/drawing/2014/main" val="1670693602"/>
                  </a:ext>
                </a:extLst>
              </a:tr>
              <a:tr h="440571"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RE-MEDY</a:t>
                      </a:r>
                      <a:endParaRPr lang="cs-CZ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 err="1">
                          <a:effectLst/>
                          <a:latin typeface="+mn-lt"/>
                        </a:rPr>
                        <a:t>Warfarin</a:t>
                      </a:r>
                      <a:r>
                        <a:rPr lang="cs-CZ" sz="1200" dirty="0">
                          <a:effectLst/>
                          <a:latin typeface="+mn-lt"/>
                        </a:rPr>
                        <a:t> (INR 2-3)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 err="1">
                          <a:effectLst/>
                          <a:latin typeface="+mn-lt"/>
                        </a:rPr>
                        <a:t>Dabi</a:t>
                      </a:r>
                      <a:r>
                        <a:rPr lang="cs-CZ" sz="1200" dirty="0">
                          <a:effectLst/>
                          <a:latin typeface="+mn-lt"/>
                        </a:rPr>
                        <a:t> 150 mg </a:t>
                      </a:r>
                      <a:r>
                        <a:rPr lang="cs-CZ" sz="1200" dirty="0" err="1">
                          <a:effectLst/>
                          <a:latin typeface="+mn-lt"/>
                        </a:rPr>
                        <a:t>b.i.d</a:t>
                      </a:r>
                      <a:endParaRPr lang="cs-CZ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Non-inferiorita</a:t>
                      </a:r>
                      <a:endParaRPr lang="cs-CZ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2856</a:t>
                      </a:r>
                      <a:endParaRPr lang="cs-CZ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35%</a:t>
                      </a:r>
                      <a:endParaRPr lang="cs-CZ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18-36 měsíců</a:t>
                      </a:r>
                      <a:endParaRPr lang="cs-CZ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1,3%</a:t>
                      </a:r>
                      <a:endParaRPr lang="cs-CZ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+mn-lt"/>
                        </a:rPr>
                        <a:t>Rozdíl rizika, 0.38% vs. VKA (1.44; 0.78-2.64)</a:t>
                      </a:r>
                      <a:endParaRPr lang="cs-CZ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extLst>
                  <a:ext uri="{0D108BD9-81ED-4DB2-BD59-A6C34878D82A}">
                    <a16:rowId xmlns:a16="http://schemas.microsoft.com/office/drawing/2014/main" val="4059373392"/>
                  </a:ext>
                </a:extLst>
              </a:tr>
              <a:tr h="329196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 err="1">
                          <a:effectLst/>
                          <a:latin typeface="+mn-lt"/>
                        </a:rPr>
                        <a:t>Rivaroxaban</a:t>
                      </a:r>
                      <a:endParaRPr lang="cs-CZ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+mn-lt"/>
                        </a:rPr>
                        <a:t> </a:t>
                      </a:r>
                      <a:endParaRPr lang="cs-CZ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+mn-lt"/>
                        </a:rPr>
                        <a:t>EINSTEIN </a:t>
                      </a:r>
                      <a:r>
                        <a:rPr lang="cs-CZ" sz="1200" dirty="0" err="1">
                          <a:effectLst/>
                          <a:latin typeface="+mn-lt"/>
                        </a:rPr>
                        <a:t>Extension</a:t>
                      </a:r>
                      <a:endParaRPr lang="cs-CZ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+mn-lt"/>
                        </a:rPr>
                        <a:t>Placebo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 err="1">
                          <a:effectLst/>
                          <a:latin typeface="+mn-lt"/>
                        </a:rPr>
                        <a:t>Riva</a:t>
                      </a:r>
                      <a:r>
                        <a:rPr lang="cs-CZ" sz="1200" dirty="0">
                          <a:effectLst/>
                          <a:latin typeface="+mn-lt"/>
                        </a:rPr>
                        <a:t> 20 mg </a:t>
                      </a:r>
                      <a:r>
                        <a:rPr lang="cs-CZ" sz="1200" dirty="0" err="1">
                          <a:effectLst/>
                          <a:latin typeface="+mn-lt"/>
                        </a:rPr>
                        <a:t>o.d</a:t>
                      </a:r>
                      <a:r>
                        <a:rPr lang="cs-CZ" sz="1200" dirty="0">
                          <a:effectLst/>
                          <a:latin typeface="+mn-lt"/>
                        </a:rPr>
                        <a:t>.</a:t>
                      </a:r>
                      <a:endParaRPr lang="cs-CZ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Superiorita</a:t>
                      </a:r>
                      <a:endParaRPr lang="cs-CZ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1196</a:t>
                      </a:r>
                      <a:endParaRPr lang="cs-CZ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38%</a:t>
                      </a:r>
                      <a:endParaRPr lang="cs-CZ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6-12 měsíců</a:t>
                      </a:r>
                      <a:endParaRPr lang="cs-CZ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7,1%</a:t>
                      </a:r>
                      <a:endParaRPr lang="cs-CZ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+mn-lt"/>
                        </a:rPr>
                        <a:t>82% (0.18; 0.09-0.39)</a:t>
                      </a:r>
                      <a:endParaRPr lang="cs-CZ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extLst>
                  <a:ext uri="{0D108BD9-81ED-4DB2-BD59-A6C34878D82A}">
                    <a16:rowId xmlns:a16="http://schemas.microsoft.com/office/drawing/2014/main" val="1970001431"/>
                  </a:ext>
                </a:extLst>
              </a:tr>
              <a:tr h="400831"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EINSTEIN Choice</a:t>
                      </a:r>
                      <a:endParaRPr lang="cs-CZ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+mn-lt"/>
                        </a:rPr>
                        <a:t>Aspirin 100 mg </a:t>
                      </a:r>
                      <a:r>
                        <a:rPr lang="cs-CZ" sz="1200" dirty="0" err="1">
                          <a:effectLst/>
                          <a:latin typeface="+mn-lt"/>
                        </a:rPr>
                        <a:t>o.d</a:t>
                      </a:r>
                      <a:r>
                        <a:rPr lang="cs-CZ" sz="1200" dirty="0">
                          <a:effectLst/>
                          <a:latin typeface="+mn-lt"/>
                        </a:rPr>
                        <a:t>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 err="1">
                          <a:effectLst/>
                          <a:latin typeface="+mn-lt"/>
                        </a:rPr>
                        <a:t>Riva</a:t>
                      </a:r>
                      <a:r>
                        <a:rPr lang="cs-CZ" sz="1200" dirty="0">
                          <a:effectLst/>
                          <a:latin typeface="+mn-lt"/>
                        </a:rPr>
                        <a:t> 20 mg </a:t>
                      </a:r>
                      <a:r>
                        <a:rPr lang="cs-CZ" sz="1200" dirty="0" err="1">
                          <a:effectLst/>
                          <a:latin typeface="+mn-lt"/>
                        </a:rPr>
                        <a:t>o.d</a:t>
                      </a:r>
                      <a:r>
                        <a:rPr lang="cs-CZ" sz="1200" dirty="0">
                          <a:effectLst/>
                          <a:latin typeface="+mn-lt"/>
                        </a:rPr>
                        <a:t>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 err="1">
                          <a:effectLst/>
                          <a:latin typeface="+mn-lt"/>
                        </a:rPr>
                        <a:t>Riva</a:t>
                      </a:r>
                      <a:r>
                        <a:rPr lang="cs-CZ" sz="1200" dirty="0">
                          <a:effectLst/>
                          <a:latin typeface="+mn-lt"/>
                        </a:rPr>
                        <a:t> 10 mg </a:t>
                      </a:r>
                      <a:r>
                        <a:rPr lang="cs-CZ" sz="1200" dirty="0" err="1">
                          <a:effectLst/>
                          <a:latin typeface="+mn-lt"/>
                        </a:rPr>
                        <a:t>o.d</a:t>
                      </a:r>
                      <a:endParaRPr lang="cs-CZ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Superiorita</a:t>
                      </a:r>
                      <a:endParaRPr lang="cs-CZ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3365</a:t>
                      </a:r>
                      <a:endParaRPr lang="cs-CZ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49%</a:t>
                      </a:r>
                      <a:endParaRPr lang="cs-CZ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12 měsíců</a:t>
                      </a:r>
                      <a:endParaRPr lang="cs-CZ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4,4%</a:t>
                      </a:r>
                      <a:endParaRPr lang="cs-CZ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+mn-lt"/>
                        </a:rPr>
                        <a:t>66% (0.34; 0.20-0.59; R 20 mg vs. aspirin)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dirty="0">
                          <a:effectLst/>
                          <a:latin typeface="+mn-lt"/>
                        </a:rPr>
                        <a:t>74%(0.26; 0.14-0.47; R 10 mg vs. aspirin)</a:t>
                      </a:r>
                      <a:endParaRPr lang="cs-CZ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extLst>
                  <a:ext uri="{0D108BD9-81ED-4DB2-BD59-A6C34878D82A}">
                    <a16:rowId xmlns:a16="http://schemas.microsoft.com/office/drawing/2014/main" val="3584779886"/>
                  </a:ext>
                </a:extLst>
              </a:tr>
              <a:tr h="3291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 err="1">
                          <a:effectLst/>
                          <a:latin typeface="+mn-lt"/>
                        </a:rPr>
                        <a:t>Apixaban</a:t>
                      </a:r>
                      <a:endParaRPr lang="cs-CZ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AMPLIFY Extension</a:t>
                      </a:r>
                      <a:endParaRPr lang="cs-CZ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+mn-lt"/>
                        </a:rPr>
                        <a:t>Placebo vs. Api 5 mg </a:t>
                      </a:r>
                      <a:r>
                        <a:rPr lang="cs-CZ" sz="1200" dirty="0" err="1">
                          <a:effectLst/>
                          <a:latin typeface="+mn-lt"/>
                        </a:rPr>
                        <a:t>b.i.d</a:t>
                      </a:r>
                      <a:r>
                        <a:rPr lang="cs-CZ" sz="1200" dirty="0">
                          <a:effectLst/>
                          <a:latin typeface="+mn-lt"/>
                        </a:rPr>
                        <a:t>. vs. Api 2.5 mg </a:t>
                      </a:r>
                      <a:r>
                        <a:rPr lang="cs-CZ" sz="1200" dirty="0" err="1">
                          <a:effectLst/>
                          <a:latin typeface="+mn-lt"/>
                        </a:rPr>
                        <a:t>b.i.d</a:t>
                      </a:r>
                      <a:r>
                        <a:rPr lang="cs-CZ" sz="1200" dirty="0">
                          <a:effectLst/>
                          <a:latin typeface="+mn-lt"/>
                        </a:rPr>
                        <a:t>.</a:t>
                      </a:r>
                      <a:endParaRPr lang="cs-CZ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Superiorita</a:t>
                      </a:r>
                      <a:endParaRPr lang="cs-CZ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2486</a:t>
                      </a:r>
                      <a:endParaRPr lang="cs-CZ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35%</a:t>
                      </a:r>
                      <a:endParaRPr lang="cs-CZ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12 měsíců</a:t>
                      </a:r>
                      <a:endParaRPr lang="cs-CZ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8,8%</a:t>
                      </a:r>
                      <a:endParaRPr lang="cs-CZ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+mn-lt"/>
                        </a:rPr>
                        <a:t>80% (0.36; 0.25-0.53; A 5 mg vs. placebo)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+mn-lt"/>
                        </a:rPr>
                        <a:t>81% (0.33; 0.22-0.48; A 2.5 mg vs. placebo)</a:t>
                      </a:r>
                      <a:endParaRPr lang="cs-CZ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extLst>
                  <a:ext uri="{0D108BD9-81ED-4DB2-BD59-A6C34878D82A}">
                    <a16:rowId xmlns:a16="http://schemas.microsoft.com/office/drawing/2014/main" val="3127034624"/>
                  </a:ext>
                </a:extLst>
              </a:tr>
              <a:tr h="643765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+mn-lt"/>
                        </a:rPr>
                        <a:t>Aspirin</a:t>
                      </a:r>
                      <a:endParaRPr lang="cs-CZ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+mn-lt"/>
                        </a:rPr>
                        <a:t> </a:t>
                      </a:r>
                      <a:endParaRPr lang="cs-CZ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WARFASA</a:t>
                      </a:r>
                      <a:endParaRPr lang="cs-CZ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+mn-lt"/>
                        </a:rPr>
                        <a:t>Placebo vs. </a:t>
                      </a:r>
                      <a:br>
                        <a:rPr lang="cs-CZ" sz="1200" dirty="0">
                          <a:effectLst/>
                          <a:latin typeface="+mn-lt"/>
                        </a:rPr>
                      </a:br>
                      <a:r>
                        <a:rPr lang="cs-CZ" sz="1200" dirty="0">
                          <a:effectLst/>
                          <a:latin typeface="+mn-lt"/>
                        </a:rPr>
                        <a:t>ASA 100 mg denně</a:t>
                      </a:r>
                      <a:endParaRPr lang="cs-CZ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Superiorita</a:t>
                      </a:r>
                      <a:endParaRPr lang="cs-CZ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402</a:t>
                      </a:r>
                      <a:endParaRPr lang="cs-CZ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40%</a:t>
                      </a:r>
                      <a:endParaRPr lang="cs-CZ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+mn-lt"/>
                        </a:rPr>
                        <a:t>≥24 měsíců</a:t>
                      </a:r>
                      <a:endParaRPr lang="cs-CZ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11,2%</a:t>
                      </a:r>
                      <a:endParaRPr lang="cs-CZ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dirty="0">
                          <a:effectLst/>
                          <a:latin typeface="+mn-lt"/>
                        </a:rPr>
                        <a:t>40% (0.58; 0.36-0.93)</a:t>
                      </a:r>
                    </a:p>
                  </a:txBody>
                  <a:tcPr marL="42579" marR="42579" marT="0" marB="0" anchor="ctr"/>
                </a:tc>
                <a:extLst>
                  <a:ext uri="{0D108BD9-81ED-4DB2-BD59-A6C34878D82A}">
                    <a16:rowId xmlns:a16="http://schemas.microsoft.com/office/drawing/2014/main" val="1018095257"/>
                  </a:ext>
                </a:extLst>
              </a:tr>
              <a:tr h="595007"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ASPIRE</a:t>
                      </a:r>
                      <a:endParaRPr lang="cs-CZ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+mn-lt"/>
                        </a:rPr>
                        <a:t>Placebo vs. </a:t>
                      </a:r>
                      <a:br>
                        <a:rPr lang="cs-CZ" sz="1200" dirty="0">
                          <a:effectLst/>
                          <a:latin typeface="+mn-lt"/>
                        </a:rPr>
                      </a:br>
                      <a:r>
                        <a:rPr lang="cs-CZ" sz="1200" dirty="0">
                          <a:effectLst/>
                          <a:latin typeface="+mn-lt"/>
                        </a:rPr>
                        <a:t>ASA 100 mg denně</a:t>
                      </a:r>
                      <a:endParaRPr lang="cs-CZ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Superiorita</a:t>
                      </a:r>
                      <a:endParaRPr lang="cs-CZ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822</a:t>
                      </a:r>
                      <a:endParaRPr lang="cs-CZ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30%</a:t>
                      </a:r>
                      <a:endParaRPr lang="cs-CZ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+mn-lt"/>
                        </a:rPr>
                        <a:t> 2 až 4 roky ( </a:t>
                      </a:r>
                      <a:r>
                        <a:rPr lang="cs-CZ" sz="1200" dirty="0" err="1">
                          <a:effectLst/>
                          <a:latin typeface="+mn-lt"/>
                        </a:rPr>
                        <a:t>prům</a:t>
                      </a:r>
                      <a:r>
                        <a:rPr lang="cs-CZ" sz="1200" dirty="0">
                          <a:effectLst/>
                          <a:latin typeface="+mn-lt"/>
                        </a:rPr>
                        <a:t>. 27 měsíců)</a:t>
                      </a:r>
                      <a:endParaRPr lang="cs-CZ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6,5%</a:t>
                      </a:r>
                      <a:endParaRPr lang="cs-CZ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+mn-lt"/>
                        </a:rPr>
                        <a:t>26% (0.74; 0.52 - 1.05)</a:t>
                      </a:r>
                      <a:endParaRPr lang="cs-CZ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extLst>
                  <a:ext uri="{0D108BD9-81ED-4DB2-BD59-A6C34878D82A}">
                    <a16:rowId xmlns:a16="http://schemas.microsoft.com/office/drawing/2014/main" val="3868790122"/>
                  </a:ext>
                </a:extLst>
              </a:tr>
              <a:tr h="3291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 err="1">
                          <a:effectLst/>
                          <a:latin typeface="+mn-lt"/>
                        </a:rPr>
                        <a:t>Sulodexide</a:t>
                      </a:r>
                      <a:endParaRPr lang="cs-CZ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SURVET</a:t>
                      </a:r>
                      <a:endParaRPr lang="cs-CZ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Placebo vs.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S 2 cp 250 mg b.i.d.</a:t>
                      </a:r>
                      <a:endParaRPr lang="cs-CZ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Superiorita</a:t>
                      </a:r>
                      <a:endParaRPr lang="cs-CZ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617</a:t>
                      </a:r>
                      <a:endParaRPr lang="cs-CZ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8%</a:t>
                      </a:r>
                      <a:endParaRPr lang="cs-CZ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24 měsíců</a:t>
                      </a:r>
                      <a:endParaRPr lang="cs-CZ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9,7%</a:t>
                      </a:r>
                      <a:endParaRPr lang="cs-CZ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+mn-lt"/>
                        </a:rPr>
                        <a:t>51% (0.49; 0.27 - 0.92)</a:t>
                      </a:r>
                      <a:endParaRPr lang="cs-CZ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79" marR="42579" marT="0" marB="0" anchor="ctr"/>
                </a:tc>
                <a:extLst>
                  <a:ext uri="{0D108BD9-81ED-4DB2-BD59-A6C34878D82A}">
                    <a16:rowId xmlns:a16="http://schemas.microsoft.com/office/drawing/2014/main" val="2273573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3429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045292-F967-4972-A602-1D060FD31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775062"/>
          </a:xfrm>
        </p:spPr>
        <p:txBody>
          <a:bodyPr>
            <a:normAutofit fontScale="90000"/>
          </a:bodyPr>
          <a:lstStyle/>
          <a:p>
            <a:pPr algn="ctr"/>
            <a:r>
              <a:rPr lang="cs-CZ" sz="2800" b="1" dirty="0">
                <a:solidFill>
                  <a:srgbClr val="C00000"/>
                </a:solidFill>
              </a:rPr>
              <a:t>Predikční modely pro kvantifikaci rizika recidivujícího venózního </a:t>
            </a:r>
            <a:r>
              <a:rPr lang="cs-CZ" sz="2800" b="1" dirty="0" err="1">
                <a:solidFill>
                  <a:srgbClr val="C00000"/>
                </a:solidFill>
              </a:rPr>
              <a:t>tromboembolismu</a:t>
            </a:r>
            <a:r>
              <a:rPr lang="cs-CZ" sz="2800" b="1" dirty="0">
                <a:solidFill>
                  <a:srgbClr val="C00000"/>
                </a:solidFill>
              </a:rPr>
              <a:t> ( po skončení VKA terapie )</a:t>
            </a: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317A2D05-0523-474B-A441-77EC50867D6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1642229"/>
              </p:ext>
            </p:extLst>
          </p:nvPr>
        </p:nvGraphicFramePr>
        <p:xfrm>
          <a:off x="905690" y="775063"/>
          <a:ext cx="10126711" cy="599149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133184">
                  <a:extLst>
                    <a:ext uri="{9D8B030D-6E8A-4147-A177-3AD203B41FA5}">
                      <a16:colId xmlns:a16="http://schemas.microsoft.com/office/drawing/2014/main" val="610669321"/>
                    </a:ext>
                  </a:extLst>
                </a:gridCol>
                <a:gridCol w="2370211">
                  <a:extLst>
                    <a:ext uri="{9D8B030D-6E8A-4147-A177-3AD203B41FA5}">
                      <a16:colId xmlns:a16="http://schemas.microsoft.com/office/drawing/2014/main" val="2213834719"/>
                    </a:ext>
                  </a:extLst>
                </a:gridCol>
                <a:gridCol w="489730">
                  <a:extLst>
                    <a:ext uri="{9D8B030D-6E8A-4147-A177-3AD203B41FA5}">
                      <a16:colId xmlns:a16="http://schemas.microsoft.com/office/drawing/2014/main" val="833415182"/>
                    </a:ext>
                  </a:extLst>
                </a:gridCol>
                <a:gridCol w="1483932">
                  <a:extLst>
                    <a:ext uri="{9D8B030D-6E8A-4147-A177-3AD203B41FA5}">
                      <a16:colId xmlns:a16="http://schemas.microsoft.com/office/drawing/2014/main" val="1599355901"/>
                    </a:ext>
                  </a:extLst>
                </a:gridCol>
                <a:gridCol w="2411250">
                  <a:extLst>
                    <a:ext uri="{9D8B030D-6E8A-4147-A177-3AD203B41FA5}">
                      <a16:colId xmlns:a16="http://schemas.microsoft.com/office/drawing/2014/main" val="2866004160"/>
                    </a:ext>
                  </a:extLst>
                </a:gridCol>
                <a:gridCol w="2238404">
                  <a:extLst>
                    <a:ext uri="{9D8B030D-6E8A-4147-A177-3AD203B41FA5}">
                      <a16:colId xmlns:a16="http://schemas.microsoft.com/office/drawing/2014/main" val="3077337597"/>
                    </a:ext>
                  </a:extLst>
                </a:gridCol>
              </a:tblGrid>
              <a:tr h="3960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</a:rPr>
                        <a:t>Predikční model</a:t>
                      </a:r>
                      <a:endParaRPr lang="cs-CZ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86" marR="3718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</a:rPr>
                        <a:t>Parametry</a:t>
                      </a:r>
                      <a:endParaRPr lang="cs-CZ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86" marR="3718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</a:rPr>
                        <a:t>Body</a:t>
                      </a:r>
                      <a:endParaRPr lang="cs-CZ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86" marR="3718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</a:rPr>
                        <a:t>Kategorie rizika výskytu</a:t>
                      </a:r>
                      <a:endParaRPr lang="cs-CZ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86" marR="3718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</a:rPr>
                        <a:t>Studovaná riziková skupina (pro opakování VTE)</a:t>
                      </a:r>
                      <a:endParaRPr lang="cs-CZ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86" marR="3718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</a:rPr>
                        <a:t>Typ studií</a:t>
                      </a:r>
                      <a:endParaRPr lang="cs-CZ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86" marR="3718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2946550"/>
                  </a:ext>
                </a:extLst>
              </a:tr>
              <a:tr h="11996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 err="1">
                          <a:effectLst/>
                        </a:rPr>
                        <a:t>Vienna</a:t>
                      </a:r>
                      <a:r>
                        <a:rPr lang="cs-CZ" sz="1200" b="1" dirty="0">
                          <a:effectLst/>
                        </a:rPr>
                        <a:t> </a:t>
                      </a:r>
                      <a:r>
                        <a:rPr lang="cs-CZ" sz="1200" b="1" dirty="0" err="1">
                          <a:effectLst/>
                        </a:rPr>
                        <a:t>prediction</a:t>
                      </a:r>
                      <a:r>
                        <a:rPr lang="cs-CZ" sz="1200" b="1" dirty="0">
                          <a:effectLst/>
                        </a:rPr>
                        <a:t> model</a:t>
                      </a:r>
                      <a:endParaRPr lang="cs-CZ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86" marR="3718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• Mužské pohlaví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•Proximální DVT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• Plicní embolie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• D-dimer (hodnota po skončení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   léčby)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86" marR="3718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 </a:t>
                      </a:r>
                      <a:r>
                        <a:rPr lang="cs-CZ" sz="1200" dirty="0" err="1">
                          <a:effectLst/>
                        </a:rPr>
                        <a:t>n.a</a:t>
                      </a:r>
                      <a:r>
                        <a:rPr lang="cs-CZ" sz="1200" dirty="0">
                          <a:effectLst/>
                        </a:rPr>
                        <a:t>.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86" marR="3718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Kontinuální (nomogram)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Dostupné na web</a:t>
                      </a:r>
                    </a:p>
                  </a:txBody>
                  <a:tcPr marL="37186" marR="3718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Nevyprovokovaná VTE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86" marR="3718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Databáze kohort (odvození, ověření)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hlinkClick r:id="rId2"/>
                        </a:rPr>
                        <a:t>http://cemsiis.meduniwien.ac.at/en/kb/science-research/software/clinical-software/recurrent-vte/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86" marR="37186" marT="0" marB="0"/>
                </a:tc>
                <a:extLst>
                  <a:ext uri="{0D108BD9-81ED-4DB2-BD59-A6C34878D82A}">
                    <a16:rowId xmlns:a16="http://schemas.microsoft.com/office/drawing/2014/main" val="2099841155"/>
                  </a:ext>
                </a:extLst>
              </a:tr>
              <a:tr h="9982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rgbClr val="C00000"/>
                          </a:solidFill>
                          <a:effectLst/>
                        </a:rPr>
                        <a:t>HERDOO2</a:t>
                      </a:r>
                      <a:endParaRPr lang="cs-CZ" sz="12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86" marR="3718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• </a:t>
                      </a:r>
                      <a:r>
                        <a:rPr lang="cs-CZ" sz="1200" dirty="0" err="1">
                          <a:effectLst/>
                        </a:rPr>
                        <a:t>Hyperpigmentace</a:t>
                      </a:r>
                      <a:r>
                        <a:rPr lang="cs-CZ" sz="1200" dirty="0">
                          <a:effectLst/>
                        </a:rPr>
                        <a:t>, otoky nebo 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   zarudnutí nohou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• D-dimer ≥ 250 </a:t>
                      </a:r>
                      <a:r>
                        <a:rPr lang="el-G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</a:t>
                      </a:r>
                      <a:r>
                        <a:rPr lang="cs-CZ" sz="1200" dirty="0">
                          <a:effectLst/>
                        </a:rPr>
                        <a:t>g / l (při VKA)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• BMI ≥ 30 kg / m</a:t>
                      </a:r>
                      <a:r>
                        <a:rPr lang="cs-CZ" sz="1200" baseline="30000" dirty="0">
                          <a:effectLst/>
                        </a:rPr>
                        <a:t>2</a:t>
                      </a:r>
                      <a:r>
                        <a:rPr lang="cs-CZ" sz="1200" dirty="0"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• Věk ≥ 65 let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86" marR="3718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   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2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   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   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   1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86" marR="3718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0-1 bod: nízké riziko;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≥2 body: vysoké riziko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86" marR="3718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Nevyprovokovaná VTE (derivace); nevyprovokovaná VTE nebo s nepatrnými rizikovými faktory (validace)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86" marR="3718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Muži : ženy </a:t>
                      </a:r>
                    </a:p>
                  </a:txBody>
                  <a:tcPr marL="37186" marR="37186" marT="0" marB="0"/>
                </a:tc>
                <a:extLst>
                  <a:ext uri="{0D108BD9-81ED-4DB2-BD59-A6C34878D82A}">
                    <a16:rowId xmlns:a16="http://schemas.microsoft.com/office/drawing/2014/main" val="3143898323"/>
                  </a:ext>
                </a:extLst>
              </a:tr>
              <a:tr h="9982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</a:rPr>
                        <a:t>DASH </a:t>
                      </a:r>
                      <a:r>
                        <a:rPr lang="cs-CZ" sz="1200" b="1" dirty="0" err="1">
                          <a:effectLst/>
                        </a:rPr>
                        <a:t>tool</a:t>
                      </a:r>
                      <a:endParaRPr lang="cs-CZ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86" marR="3718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• D-dimer (post-VKA; normální nebo abnormální)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• Věk &lt;50 let</a:t>
                      </a:r>
                      <a:br>
                        <a:rPr lang="cs-CZ" sz="1200">
                          <a:effectLst/>
                        </a:rPr>
                      </a:br>
                      <a:r>
                        <a:rPr lang="cs-CZ" sz="1200">
                          <a:effectLst/>
                        </a:rPr>
                        <a:t>• Pohlaví mužské</a:t>
                      </a:r>
                      <a:br>
                        <a:rPr lang="cs-CZ" sz="1200">
                          <a:effectLst/>
                        </a:rPr>
                      </a:br>
                      <a:r>
                        <a:rPr lang="cs-CZ" sz="1200">
                          <a:effectLst/>
                        </a:rPr>
                        <a:t>• Hormonální terapie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86" marR="3718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   2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2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   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   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  -2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86" marR="3718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≤1 bod: nízké riziko;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≥2 body: vysoké riziko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86" marR="3718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Neprovokované faktory VTE nebo vedlejší faktory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86" marR="3718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Databáze kohort (derivace, externí validace)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86" marR="37186" marT="0" marB="0"/>
                </a:tc>
                <a:extLst>
                  <a:ext uri="{0D108BD9-81ED-4DB2-BD59-A6C34878D82A}">
                    <a16:rowId xmlns:a16="http://schemas.microsoft.com/office/drawing/2014/main" val="253404147"/>
                  </a:ext>
                </a:extLst>
              </a:tr>
              <a:tr h="11996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</a:rPr>
                        <a:t>DAMOVES</a:t>
                      </a:r>
                      <a:endParaRPr lang="cs-CZ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86" marR="3718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• Věk • Pohlaví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• Obezita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• Abnormální D-dimer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• Faktor VIII (přetrvávající)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• Genetická trombofilie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• Křečové žíly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86" marR="3718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  </a:t>
                      </a:r>
                      <a:r>
                        <a:rPr lang="cs-CZ" sz="1200" dirty="0" err="1">
                          <a:effectLst/>
                        </a:rPr>
                        <a:t>n.a</a:t>
                      </a:r>
                      <a:r>
                        <a:rPr lang="cs-CZ" sz="1200" dirty="0">
                          <a:effectLst/>
                        </a:rPr>
                        <a:t>.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86" marR="3718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Kontinuální (nomogram)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 kterého se riziko odečítá </a:t>
                      </a:r>
                    </a:p>
                  </a:txBody>
                  <a:tcPr marL="37186" marR="3718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Nevyprovokovaná VTE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86" marR="3718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Prospektivní kohorta (odvození) Retrospektivní kohorta (externí validace)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86" marR="37186" marT="0" marB="0"/>
                </a:tc>
                <a:extLst>
                  <a:ext uri="{0D108BD9-81ED-4DB2-BD59-A6C34878D82A}">
                    <a16:rowId xmlns:a16="http://schemas.microsoft.com/office/drawing/2014/main" val="1910013136"/>
                  </a:ext>
                </a:extLst>
              </a:tr>
              <a:tr h="11996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</a:rPr>
                        <a:t>Ottawa</a:t>
                      </a:r>
                      <a:endParaRPr lang="cs-CZ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86" marR="3718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• Ženské pohlaví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Primární místo nádoru: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plíce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prsa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• Metastázy nádoru Node I </a:t>
                      </a:r>
                    </a:p>
                  </a:txBody>
                  <a:tcPr marL="37186" marR="3718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    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    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   -1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   -2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    1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86" marR="3718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≤0: nízké riziko;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≥1: vysoké riziko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86" marR="3718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Pacienti s rakovinou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86" marR="3718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Retrospektivní kohorta (odvození)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86" marR="37186" marT="0" marB="0"/>
                </a:tc>
                <a:extLst>
                  <a:ext uri="{0D108BD9-81ED-4DB2-BD59-A6C34878D82A}">
                    <a16:rowId xmlns:a16="http://schemas.microsoft.com/office/drawing/2014/main" val="3780987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15108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F45FA3-3E38-4144-B032-3854816E7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0344"/>
          </a:xfrm>
        </p:spPr>
        <p:txBody>
          <a:bodyPr>
            <a:normAutofit/>
          </a:bodyPr>
          <a:lstStyle/>
          <a:p>
            <a:r>
              <a:rPr lang="cs-CZ" sz="2800" dirty="0">
                <a:solidFill>
                  <a:srgbClr val="C00000"/>
                </a:solidFill>
              </a:rPr>
              <a:t>Predikční modely pro kvantifikaci rizika krvácení</a:t>
            </a: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4DF589F0-1F5F-4B7B-9AE1-4913096E18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2485602"/>
              </p:ext>
            </p:extLst>
          </p:nvPr>
        </p:nvGraphicFramePr>
        <p:xfrm>
          <a:off x="932507" y="1095470"/>
          <a:ext cx="10174963" cy="542798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224055">
                  <a:extLst>
                    <a:ext uri="{9D8B030D-6E8A-4147-A177-3AD203B41FA5}">
                      <a16:colId xmlns:a16="http://schemas.microsoft.com/office/drawing/2014/main" val="2486790793"/>
                    </a:ext>
                  </a:extLst>
                </a:gridCol>
                <a:gridCol w="3781784">
                  <a:extLst>
                    <a:ext uri="{9D8B030D-6E8A-4147-A177-3AD203B41FA5}">
                      <a16:colId xmlns:a16="http://schemas.microsoft.com/office/drawing/2014/main" val="2121811458"/>
                    </a:ext>
                  </a:extLst>
                </a:gridCol>
                <a:gridCol w="621163">
                  <a:extLst>
                    <a:ext uri="{9D8B030D-6E8A-4147-A177-3AD203B41FA5}">
                      <a16:colId xmlns:a16="http://schemas.microsoft.com/office/drawing/2014/main" val="1836802692"/>
                    </a:ext>
                  </a:extLst>
                </a:gridCol>
                <a:gridCol w="1846260">
                  <a:extLst>
                    <a:ext uri="{9D8B030D-6E8A-4147-A177-3AD203B41FA5}">
                      <a16:colId xmlns:a16="http://schemas.microsoft.com/office/drawing/2014/main" val="4129922198"/>
                    </a:ext>
                  </a:extLst>
                </a:gridCol>
                <a:gridCol w="2701701">
                  <a:extLst>
                    <a:ext uri="{9D8B030D-6E8A-4147-A177-3AD203B41FA5}">
                      <a16:colId xmlns:a16="http://schemas.microsoft.com/office/drawing/2014/main" val="3415037939"/>
                    </a:ext>
                  </a:extLst>
                </a:gridCol>
              </a:tblGrid>
              <a:tr h="1860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+mn-lt"/>
                        </a:rPr>
                        <a:t>Predikční model</a:t>
                      </a:r>
                      <a:endParaRPr lang="cs-CZ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3" marR="3637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+mn-lt"/>
                        </a:rPr>
                        <a:t>Parametry</a:t>
                      </a:r>
                      <a:endParaRPr lang="cs-CZ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3" marR="3637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+mn-lt"/>
                        </a:rPr>
                        <a:t>Body</a:t>
                      </a:r>
                      <a:endParaRPr lang="cs-CZ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3" marR="3637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+mn-lt"/>
                        </a:rPr>
                        <a:t>Kategorie rizika krvácení</a:t>
                      </a:r>
                      <a:endParaRPr lang="cs-CZ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3" marR="3637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+mn-lt"/>
                        </a:rPr>
                        <a:t>Stav ověření</a:t>
                      </a:r>
                      <a:endParaRPr lang="cs-CZ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3" marR="3637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3098553"/>
                  </a:ext>
                </a:extLst>
              </a:tr>
              <a:tr h="9472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+mn-lt"/>
                        </a:rPr>
                        <a:t>OBRI</a:t>
                      </a:r>
                      <a:endParaRPr lang="cs-CZ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3" marR="363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Věk ≥ 65 let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Historie mrtvice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Historie gastrointestinálního krvácení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Recentní infarkt myokardu, renální nedostatečnost, diabetes nebo anémie</a:t>
                      </a:r>
                      <a:endParaRPr lang="cs-CZ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3" marR="363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1</a:t>
                      </a:r>
                      <a:endParaRPr lang="cs-CZ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3" marR="363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0: nízké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1-2: střední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3-4: vysoké</a:t>
                      </a:r>
                      <a:endParaRPr lang="cs-CZ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3" marR="36373" marT="0" marB="0"/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Validace prokázala skromnou přesnost v kohortách VKA (přehled v Klok et al.). Žádné údaje u pacientů léčených NOAC.</a:t>
                      </a:r>
                      <a:endParaRPr lang="cs-CZ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3" marR="36373" marT="0" marB="0"/>
                </a:tc>
                <a:extLst>
                  <a:ext uri="{0D108BD9-81ED-4DB2-BD59-A6C34878D82A}">
                    <a16:rowId xmlns:a16="http://schemas.microsoft.com/office/drawing/2014/main" val="141213019"/>
                  </a:ext>
                </a:extLst>
              </a:tr>
              <a:tr h="2812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 err="1">
                          <a:effectLst/>
                          <a:latin typeface="+mn-lt"/>
                        </a:rPr>
                        <a:t>Kuijer</a:t>
                      </a:r>
                      <a:r>
                        <a:rPr lang="cs-CZ" sz="1200" b="1" dirty="0">
                          <a:effectLst/>
                          <a:latin typeface="+mn-lt"/>
                        </a:rPr>
                        <a:t> et al.</a:t>
                      </a:r>
                      <a:endParaRPr lang="cs-CZ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3" marR="363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+mn-lt"/>
                        </a:rPr>
                        <a:t>Věk ≥ 60 let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+mn-lt"/>
                        </a:rPr>
                        <a:t>Ženské pohlaví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+mn-lt"/>
                        </a:rPr>
                        <a:t>Malignita</a:t>
                      </a:r>
                      <a:endParaRPr lang="cs-CZ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3" marR="363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1,6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1,3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2,2</a:t>
                      </a:r>
                      <a:endParaRPr lang="cs-CZ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3" marR="363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0: nízké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1-3: střední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˃3: vysoké</a:t>
                      </a:r>
                      <a:endParaRPr lang="cs-CZ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3" marR="36373" marT="0" marB="0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262419"/>
                  </a:ext>
                </a:extLst>
              </a:tr>
              <a:tr h="7569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RIETE</a:t>
                      </a:r>
                      <a:endParaRPr lang="cs-CZ" sz="12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3" marR="363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+mn-lt"/>
                        </a:rPr>
                        <a:t>Věk &gt; 75 let</a:t>
                      </a:r>
                      <a:br>
                        <a:rPr lang="cs-CZ" sz="1200" dirty="0">
                          <a:effectLst/>
                          <a:latin typeface="+mn-lt"/>
                        </a:rPr>
                      </a:br>
                      <a:r>
                        <a:rPr lang="cs-CZ" sz="1200" dirty="0">
                          <a:effectLst/>
                          <a:latin typeface="+mn-lt"/>
                        </a:rPr>
                        <a:t>Nedávné krvácení</a:t>
                      </a:r>
                      <a:br>
                        <a:rPr lang="cs-CZ" sz="1200" dirty="0">
                          <a:effectLst/>
                          <a:latin typeface="+mn-lt"/>
                        </a:rPr>
                      </a:br>
                      <a:r>
                        <a:rPr lang="cs-CZ" sz="1200" dirty="0">
                          <a:effectLst/>
                          <a:latin typeface="+mn-lt"/>
                        </a:rPr>
                        <a:t>Rakovina</a:t>
                      </a:r>
                      <a:br>
                        <a:rPr lang="cs-CZ" sz="1200" dirty="0">
                          <a:effectLst/>
                          <a:latin typeface="+mn-lt"/>
                        </a:rPr>
                      </a:br>
                      <a:r>
                        <a:rPr lang="cs-CZ" sz="1200" dirty="0">
                          <a:effectLst/>
                          <a:latin typeface="+mn-lt"/>
                        </a:rPr>
                        <a:t>Kreatinin&gt; 1,2 mg / dl</a:t>
                      </a:r>
                      <a:br>
                        <a:rPr lang="cs-CZ" sz="1200" dirty="0">
                          <a:effectLst/>
                          <a:latin typeface="+mn-lt"/>
                        </a:rPr>
                      </a:br>
                      <a:r>
                        <a:rPr lang="cs-CZ" sz="1200" dirty="0">
                          <a:effectLst/>
                          <a:latin typeface="+mn-lt"/>
                        </a:rPr>
                        <a:t>Anémie</a:t>
                      </a:r>
                      <a:br>
                        <a:rPr lang="cs-CZ" sz="1200" dirty="0">
                          <a:effectLst/>
                          <a:latin typeface="+mn-lt"/>
                        </a:rPr>
                      </a:br>
                      <a:r>
                        <a:rPr lang="cs-CZ" sz="1200" dirty="0">
                          <a:effectLst/>
                          <a:latin typeface="+mn-lt"/>
                        </a:rPr>
                        <a:t>Událost indexu PE (vs. DVT)</a:t>
                      </a:r>
                      <a:endParaRPr lang="cs-CZ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3" marR="363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2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1,5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1,5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1</a:t>
                      </a:r>
                      <a:endParaRPr lang="cs-CZ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3" marR="363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0: nízké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1-4: střední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˃4: vysoké</a:t>
                      </a:r>
                      <a:endParaRPr lang="cs-CZ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3" marR="36373" marT="0" marB="0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1148101"/>
                  </a:ext>
                </a:extLst>
              </a:tr>
              <a:tr h="1232654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HAS-BLED</a:t>
                      </a:r>
                      <a:endParaRPr lang="cs-CZ" sz="12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3" marR="363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+mn-lt"/>
                        </a:rPr>
                        <a:t>Nekontrolovaná hypertenze</a:t>
                      </a:r>
                      <a:br>
                        <a:rPr lang="cs-CZ" sz="1200" dirty="0">
                          <a:effectLst/>
                          <a:latin typeface="+mn-lt"/>
                        </a:rPr>
                      </a:br>
                      <a:r>
                        <a:rPr lang="cs-CZ" sz="1200" dirty="0">
                          <a:effectLst/>
                          <a:latin typeface="+mn-lt"/>
                        </a:rPr>
                        <a:t>Abnormální funkce jater / ledvin</a:t>
                      </a:r>
                      <a:br>
                        <a:rPr lang="cs-CZ" sz="1200" dirty="0">
                          <a:effectLst/>
                          <a:latin typeface="+mn-lt"/>
                        </a:rPr>
                      </a:br>
                      <a:r>
                        <a:rPr lang="cs-CZ" sz="1200" dirty="0">
                          <a:effectLst/>
                          <a:latin typeface="+mn-lt"/>
                        </a:rPr>
                        <a:t>Prodělaný iktus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+mn-lt"/>
                        </a:rPr>
                        <a:t>Anamnéza krvácení nebo predispozice</a:t>
                      </a:r>
                      <a:br>
                        <a:rPr lang="cs-CZ" sz="1200" dirty="0">
                          <a:effectLst/>
                          <a:latin typeface="+mn-lt"/>
                        </a:rPr>
                      </a:br>
                      <a:r>
                        <a:rPr lang="cs-CZ" sz="1200" dirty="0">
                          <a:effectLst/>
                          <a:latin typeface="+mn-lt"/>
                        </a:rPr>
                        <a:t>Labilní INR (doba v terapeutickém rozmezí &lt;60%)</a:t>
                      </a:r>
                      <a:br>
                        <a:rPr lang="cs-CZ" sz="1200" dirty="0">
                          <a:effectLst/>
                          <a:latin typeface="+mn-lt"/>
                        </a:rPr>
                      </a:br>
                      <a:r>
                        <a:rPr lang="cs-CZ" sz="1200" dirty="0">
                          <a:effectLst/>
                          <a:latin typeface="+mn-lt"/>
                        </a:rPr>
                        <a:t>Věk&gt; 65 let</a:t>
                      </a:r>
                      <a:br>
                        <a:rPr lang="cs-CZ" sz="1200" dirty="0">
                          <a:effectLst/>
                          <a:latin typeface="+mn-lt"/>
                        </a:rPr>
                      </a:br>
                      <a:r>
                        <a:rPr lang="cs-CZ" sz="1200" dirty="0">
                          <a:effectLst/>
                          <a:latin typeface="+mn-lt"/>
                        </a:rPr>
                        <a:t>Užívání drog nebo alkoholu</a:t>
                      </a:r>
                      <a:endParaRPr lang="cs-CZ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3" marR="363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1</a:t>
                      </a:r>
                      <a:endParaRPr lang="cs-CZ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3" marR="363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0-2: nízké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+mn-lt"/>
                        </a:rPr>
                        <a:t>≥3: vysoké</a:t>
                      </a:r>
                      <a:endParaRPr lang="cs-CZ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3" marR="36373" marT="0" marB="0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7210023"/>
                  </a:ext>
                </a:extLst>
              </a:tr>
              <a:tr h="9472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VTE-BLEED</a:t>
                      </a:r>
                      <a:endParaRPr lang="cs-CZ" sz="12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3" marR="363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+mn-lt"/>
                        </a:rPr>
                        <a:t>Aktivní rakovina</a:t>
                      </a:r>
                      <a:br>
                        <a:rPr lang="cs-CZ" sz="1200" dirty="0">
                          <a:effectLst/>
                          <a:latin typeface="+mn-lt"/>
                        </a:rPr>
                      </a:br>
                      <a:r>
                        <a:rPr lang="cs-CZ" sz="1200" dirty="0">
                          <a:effectLst/>
                          <a:latin typeface="+mn-lt"/>
                        </a:rPr>
                        <a:t>Mužský pacient s nekontrolovanou hypertenzí</a:t>
                      </a:r>
                      <a:br>
                        <a:rPr lang="cs-CZ" sz="1200" dirty="0">
                          <a:effectLst/>
                          <a:latin typeface="+mn-lt"/>
                        </a:rPr>
                      </a:br>
                      <a:r>
                        <a:rPr lang="cs-CZ" sz="1200" dirty="0">
                          <a:effectLst/>
                          <a:latin typeface="+mn-lt"/>
                        </a:rPr>
                        <a:t>Anémie</a:t>
                      </a:r>
                      <a:br>
                        <a:rPr lang="cs-CZ" sz="1200" dirty="0">
                          <a:effectLst/>
                          <a:latin typeface="+mn-lt"/>
                        </a:rPr>
                      </a:br>
                      <a:r>
                        <a:rPr lang="cs-CZ" sz="1200" dirty="0">
                          <a:effectLst/>
                          <a:latin typeface="+mn-lt"/>
                        </a:rPr>
                        <a:t>Historie krvácení</a:t>
                      </a:r>
                      <a:br>
                        <a:rPr lang="cs-CZ" sz="1200" dirty="0">
                          <a:effectLst/>
                          <a:latin typeface="+mn-lt"/>
                        </a:rPr>
                      </a:br>
                      <a:r>
                        <a:rPr lang="cs-CZ" sz="1200" dirty="0">
                          <a:effectLst/>
                          <a:latin typeface="+mn-lt"/>
                        </a:rPr>
                        <a:t>Věk ≥ 60 let</a:t>
                      </a:r>
                      <a:br>
                        <a:rPr lang="cs-CZ" sz="1200" dirty="0">
                          <a:effectLst/>
                          <a:latin typeface="+mn-lt"/>
                        </a:rPr>
                      </a:br>
                      <a:r>
                        <a:rPr lang="cs-CZ" sz="1200" dirty="0">
                          <a:effectLst/>
                          <a:latin typeface="+mn-lt"/>
                        </a:rPr>
                        <a:t>Renální dysfunkce (</a:t>
                      </a:r>
                      <a:r>
                        <a:rPr lang="cs-CZ" sz="1200" dirty="0" err="1">
                          <a:effectLst/>
                          <a:latin typeface="+mn-lt"/>
                        </a:rPr>
                        <a:t>CrCl</a:t>
                      </a:r>
                      <a:r>
                        <a:rPr lang="cs-CZ" sz="1200" dirty="0">
                          <a:effectLst/>
                          <a:latin typeface="+mn-lt"/>
                        </a:rPr>
                        <a:t> 30-60 ml / min)</a:t>
                      </a:r>
                      <a:endParaRPr lang="cs-CZ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3" marR="363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+mn-lt"/>
                        </a:rPr>
                        <a:t>1,5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+mn-lt"/>
                        </a:rPr>
                        <a:t>2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+mn-lt"/>
                        </a:rPr>
                        <a:t>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+mn-lt"/>
                        </a:rPr>
                        <a:t>1,5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+mn-lt"/>
                        </a:rPr>
                        <a:t>1,5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+mn-lt"/>
                        </a:rPr>
                        <a:t>1,5</a:t>
                      </a:r>
                    </a:p>
                  </a:txBody>
                  <a:tcPr marL="36373" marR="363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+mn-lt"/>
                        </a:rPr>
                        <a:t>0-1: nízké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+mn-lt"/>
                        </a:rPr>
                        <a:t>≥2: vysoké</a:t>
                      </a:r>
                      <a:endParaRPr lang="cs-CZ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3" marR="36373" marT="0" marB="0"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effectLst/>
                          <a:latin typeface="+mn-lt"/>
                        </a:rPr>
                        <a:t>Validovaná analýza srovnávající NOAC proti  VKA. </a:t>
                      </a:r>
                    </a:p>
                    <a:p>
                      <a:r>
                        <a:rPr lang="cs-CZ" sz="1200" dirty="0">
                          <a:hlinkClick r:id="rId2" tooltip="British journal of haematology."/>
                        </a:rPr>
                        <a:t>Br J </a:t>
                      </a:r>
                      <a:r>
                        <a:rPr lang="cs-CZ" sz="1200" dirty="0" err="1">
                          <a:hlinkClick r:id="rId2" tooltip="British journal of haematology."/>
                        </a:rPr>
                        <a:t>Haematol</a:t>
                      </a:r>
                      <a:r>
                        <a:rPr lang="cs-CZ" sz="1200" dirty="0">
                          <a:hlinkClick r:id="rId2" tooltip="British journal of haematology."/>
                        </a:rPr>
                        <a:t>.</a:t>
                      </a:r>
                      <a:r>
                        <a:rPr lang="cs-CZ" sz="1200" dirty="0"/>
                        <a:t> 2018 ; 183(3):457-465. </a:t>
                      </a:r>
                      <a:r>
                        <a:rPr lang="cs-CZ" sz="1200" b="1" dirty="0"/>
                        <a:t>Výsledky ze studie  XALIA</a:t>
                      </a:r>
                      <a:endParaRPr lang="cs-CZ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3" marR="36373" marT="0" marB="0"/>
                </a:tc>
                <a:extLst>
                  <a:ext uri="{0D108BD9-81ED-4DB2-BD59-A6C34878D82A}">
                    <a16:rowId xmlns:a16="http://schemas.microsoft.com/office/drawing/2014/main" val="18249255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73117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357E13-8BAB-4DFB-964D-A4E5FD26E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1002"/>
            <a:ext cx="10515600" cy="1249960"/>
          </a:xfrm>
          <a:solidFill>
            <a:schemeClr val="tx2"/>
          </a:solidFill>
        </p:spPr>
        <p:txBody>
          <a:bodyPr>
            <a:noAutofit/>
          </a:bodyPr>
          <a:lstStyle/>
          <a:p>
            <a:pPr algn="ctr"/>
            <a:br>
              <a:rPr lang="cs-CZ" sz="2800" dirty="0">
                <a:solidFill>
                  <a:schemeClr val="bg2"/>
                </a:solidFill>
              </a:rPr>
            </a:br>
            <a:r>
              <a:rPr lang="cs-CZ" sz="2800" b="1" dirty="0">
                <a:solidFill>
                  <a:schemeClr val="bg2"/>
                </a:solidFill>
              </a:rPr>
              <a:t>Doporučení pro režim a trvání </a:t>
            </a:r>
            <a:r>
              <a:rPr lang="cs-CZ" sz="2800" b="1" dirty="0" err="1">
                <a:solidFill>
                  <a:schemeClr val="bg2"/>
                </a:solidFill>
              </a:rPr>
              <a:t>antikoagulace</a:t>
            </a:r>
            <a:r>
              <a:rPr lang="cs-CZ" sz="2800" b="1" dirty="0">
                <a:solidFill>
                  <a:schemeClr val="bg2"/>
                </a:solidFill>
              </a:rPr>
              <a:t> po plicní embolii u pacientů s aktivní nádorovým onemocněním</a:t>
            </a:r>
            <a:br>
              <a:rPr lang="cs-CZ" sz="2800" dirty="0"/>
            </a:br>
            <a:endParaRPr lang="cs-CZ" sz="2800" dirty="0"/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DE8C9367-6E64-4581-8A9F-09DA15FFE60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6683289"/>
              </p:ext>
            </p:extLst>
          </p:nvPr>
        </p:nvGraphicFramePr>
        <p:xfrm>
          <a:off x="1439502" y="1638895"/>
          <a:ext cx="8953875" cy="450261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061702">
                  <a:extLst>
                    <a:ext uri="{9D8B030D-6E8A-4147-A177-3AD203B41FA5}">
                      <a16:colId xmlns:a16="http://schemas.microsoft.com/office/drawing/2014/main" val="924488231"/>
                    </a:ext>
                  </a:extLst>
                </a:gridCol>
                <a:gridCol w="941560">
                  <a:extLst>
                    <a:ext uri="{9D8B030D-6E8A-4147-A177-3AD203B41FA5}">
                      <a16:colId xmlns:a16="http://schemas.microsoft.com/office/drawing/2014/main" val="3067959850"/>
                    </a:ext>
                  </a:extLst>
                </a:gridCol>
                <a:gridCol w="950613">
                  <a:extLst>
                    <a:ext uri="{9D8B030D-6E8A-4147-A177-3AD203B41FA5}">
                      <a16:colId xmlns:a16="http://schemas.microsoft.com/office/drawing/2014/main" val="813151157"/>
                    </a:ext>
                  </a:extLst>
                </a:gridCol>
              </a:tblGrid>
              <a:tr h="3910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</a:rPr>
                        <a:t>Doporučení</a:t>
                      </a:r>
                      <a:endParaRPr lang="cs-CZ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91" marR="47891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</a:rPr>
                        <a:t>Třída</a:t>
                      </a:r>
                      <a:endParaRPr lang="cs-CZ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91" marR="47891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</a:rPr>
                        <a:t>Úroveň</a:t>
                      </a:r>
                      <a:endParaRPr lang="cs-CZ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91" marR="47891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3490242"/>
                  </a:ext>
                </a:extLst>
              </a:tr>
              <a:tr h="5807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+mn-lt"/>
                        </a:rPr>
                        <a:t>U pacientů s PE a rakovinou by měla být zvážena subkutánní léčba </a:t>
                      </a:r>
                      <a:r>
                        <a:rPr lang="cs-CZ" sz="1600" b="1" dirty="0">
                          <a:effectLst/>
                          <a:latin typeface="+mn-lt"/>
                        </a:rPr>
                        <a:t>s LMWH </a:t>
                      </a:r>
                      <a:r>
                        <a:rPr lang="cs-CZ" sz="1600" dirty="0">
                          <a:effectLst/>
                          <a:latin typeface="+mn-lt"/>
                        </a:rPr>
                        <a:t>s dávkou  upravenou dle hmotnosti před VKA po dobu prvních 6 měsíců.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91" marR="478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 err="1">
                          <a:effectLst/>
                          <a:latin typeface="+mn-lt"/>
                        </a:rPr>
                        <a:t>IIa</a:t>
                      </a:r>
                      <a:endParaRPr lang="cs-CZ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91" marR="478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effectLst/>
                          <a:latin typeface="+mn-lt"/>
                        </a:rPr>
                        <a:t>A</a:t>
                      </a:r>
                      <a:endParaRPr lang="cs-CZ" sz="16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91" marR="47891" marT="0" marB="0" anchor="ctr"/>
                </a:tc>
                <a:extLst>
                  <a:ext uri="{0D108BD9-81ED-4DB2-BD59-A6C34878D82A}">
                    <a16:rowId xmlns:a16="http://schemas.microsoft.com/office/drawing/2014/main" val="1675403359"/>
                  </a:ext>
                </a:extLst>
              </a:tr>
              <a:tr h="6979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+mn-lt"/>
                        </a:rPr>
                        <a:t>Za alternativu místo subkutánního LMWH adjustovaného dle hmotnosti by měl být podán </a:t>
                      </a:r>
                      <a:r>
                        <a:rPr lang="cs-CZ" sz="1600" b="1" dirty="0" err="1">
                          <a:effectLst/>
                          <a:latin typeface="+mn-lt"/>
                        </a:rPr>
                        <a:t>edoxaban</a:t>
                      </a:r>
                      <a:r>
                        <a:rPr lang="cs-CZ" sz="1600" b="1" dirty="0">
                          <a:effectLst/>
                          <a:latin typeface="+mn-lt"/>
                        </a:rPr>
                        <a:t> </a:t>
                      </a:r>
                      <a:r>
                        <a:rPr lang="cs-CZ" sz="1600" dirty="0">
                          <a:effectLst/>
                          <a:latin typeface="+mn-lt"/>
                        </a:rPr>
                        <a:t>u pacientů bez karcinomu gastrointestinálního traktu.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91" marR="478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 err="1">
                          <a:effectLst/>
                          <a:latin typeface="+mn-lt"/>
                        </a:rPr>
                        <a:t>IIa</a:t>
                      </a:r>
                      <a:endParaRPr lang="cs-CZ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91" marR="478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effectLst/>
                          <a:latin typeface="+mn-lt"/>
                        </a:rPr>
                        <a:t>B</a:t>
                      </a:r>
                      <a:endParaRPr lang="cs-CZ" sz="16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91" marR="47891" marT="0" marB="0" anchor="ctr"/>
                </a:tc>
                <a:extLst>
                  <a:ext uri="{0D108BD9-81ED-4DB2-BD59-A6C34878D82A}">
                    <a16:rowId xmlns:a16="http://schemas.microsoft.com/office/drawing/2014/main" val="2609969791"/>
                  </a:ext>
                </a:extLst>
              </a:tr>
              <a:tr h="5807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+mn-lt"/>
                        </a:rPr>
                        <a:t>Za alternativu místo subkutánního LMWH adjustovaného dle hmotnosti by měl být podán </a:t>
                      </a:r>
                      <a:r>
                        <a:rPr lang="cs-CZ" sz="1600" b="1" dirty="0" err="1">
                          <a:effectLst/>
                          <a:latin typeface="+mn-lt"/>
                        </a:rPr>
                        <a:t>rivaroxaban</a:t>
                      </a:r>
                      <a:r>
                        <a:rPr lang="cs-CZ" sz="1600" dirty="0">
                          <a:effectLst/>
                          <a:latin typeface="+mn-lt"/>
                        </a:rPr>
                        <a:t> u nemocných bez gastrointestinálního karcinomu.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91" marR="478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 err="1">
                          <a:effectLst/>
                          <a:latin typeface="+mn-lt"/>
                        </a:rPr>
                        <a:t>IIa</a:t>
                      </a:r>
                      <a:endParaRPr lang="cs-CZ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91" marR="478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effectLst/>
                          <a:latin typeface="+mn-lt"/>
                        </a:rPr>
                        <a:t>C</a:t>
                      </a:r>
                      <a:endParaRPr lang="cs-CZ" sz="16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91" marR="47891" marT="0" marB="0" anchor="ctr"/>
                </a:tc>
                <a:extLst>
                  <a:ext uri="{0D108BD9-81ED-4DB2-BD59-A6C34878D82A}">
                    <a16:rowId xmlns:a16="http://schemas.microsoft.com/office/drawing/2014/main" val="4039110735"/>
                  </a:ext>
                </a:extLst>
              </a:tr>
              <a:tr h="7339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+mn-lt"/>
                        </a:rPr>
                        <a:t>U pacientů s PE a rakovinou by se mělo zvážit prodloužení </a:t>
                      </a:r>
                      <a:r>
                        <a:rPr lang="cs-CZ" sz="1600" dirty="0" err="1">
                          <a:effectLst/>
                          <a:latin typeface="+mn-lt"/>
                        </a:rPr>
                        <a:t>antikoagulace</a:t>
                      </a:r>
                      <a:r>
                        <a:rPr lang="cs-CZ" sz="1600" dirty="0">
                          <a:effectLst/>
                          <a:latin typeface="+mn-lt"/>
                        </a:rPr>
                        <a:t> (po prvních 6 měsících) na dobu neurčitou nebo do vyléčení rakoviny.</a:t>
                      </a:r>
                      <a:endParaRPr lang="cs-CZ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91" marR="478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 err="1">
                          <a:effectLst/>
                          <a:latin typeface="+mn-lt"/>
                        </a:rPr>
                        <a:t>IIa</a:t>
                      </a:r>
                      <a:endParaRPr lang="cs-CZ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91" marR="478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effectLst/>
                          <a:latin typeface="+mn-lt"/>
                        </a:rPr>
                        <a:t>B</a:t>
                      </a:r>
                      <a:endParaRPr lang="cs-CZ" sz="16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91" marR="47891" marT="0" marB="0" anchor="ctr"/>
                </a:tc>
                <a:extLst>
                  <a:ext uri="{0D108BD9-81ED-4DB2-BD59-A6C34878D82A}">
                    <a16:rowId xmlns:a16="http://schemas.microsoft.com/office/drawing/2014/main" val="2267864286"/>
                  </a:ext>
                </a:extLst>
              </a:tr>
              <a:tr h="15182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+mn-lt"/>
                        </a:rPr>
                        <a:t>U pacientů s rakovinou, u kterých byla zjištěna náhodná PE, by měla být podána  stejná léčba jako při symptomatické PE, pokud zahrnuje segmentální nebo víc proximálních větví, mnohočetné </a:t>
                      </a:r>
                      <a:r>
                        <a:rPr lang="cs-CZ" sz="1600" dirty="0" err="1">
                          <a:effectLst/>
                          <a:latin typeface="+mn-lt"/>
                        </a:rPr>
                        <a:t>subsegmentálních</a:t>
                      </a:r>
                      <a:r>
                        <a:rPr lang="cs-CZ" sz="1600" dirty="0">
                          <a:effectLst/>
                          <a:latin typeface="+mn-lt"/>
                        </a:rPr>
                        <a:t> cévy nebo jednu </a:t>
                      </a:r>
                      <a:r>
                        <a:rPr lang="cs-CZ" sz="1600" dirty="0" err="1">
                          <a:effectLst/>
                          <a:latin typeface="+mn-lt"/>
                        </a:rPr>
                        <a:t>subsegmentální</a:t>
                      </a:r>
                      <a:r>
                        <a:rPr lang="cs-CZ" sz="1600" dirty="0">
                          <a:effectLst/>
                          <a:latin typeface="+mn-lt"/>
                        </a:rPr>
                        <a:t> cévu ve spojení s prokázanou hlubokou žilní trombózou.</a:t>
                      </a:r>
                    </a:p>
                  </a:txBody>
                  <a:tcPr marL="47891" marR="478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 err="1">
                          <a:effectLst/>
                          <a:latin typeface="+mn-lt"/>
                        </a:rPr>
                        <a:t>IIa</a:t>
                      </a:r>
                      <a:endParaRPr lang="cs-CZ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91" marR="478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</a:rPr>
                        <a:t>B</a:t>
                      </a:r>
                      <a:endParaRPr lang="cs-CZ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91" marR="47891" marT="0" marB="0" anchor="ctr"/>
                </a:tc>
                <a:extLst>
                  <a:ext uri="{0D108BD9-81ED-4DB2-BD59-A6C34878D82A}">
                    <a16:rowId xmlns:a16="http://schemas.microsoft.com/office/drawing/2014/main" val="34638339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3337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A18930-995D-4708-A6C2-F9DA279EA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Osnova přednášky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8C01A21-45DE-422B-84A5-F71F6EF15C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cs-CZ" dirty="0"/>
              <a:t>1. Přehled antikoagulancií.</a:t>
            </a:r>
          </a:p>
          <a:p>
            <a:pPr>
              <a:lnSpc>
                <a:spcPct val="150000"/>
              </a:lnSpc>
            </a:pPr>
            <a:r>
              <a:rPr lang="cs-CZ" dirty="0"/>
              <a:t>2. Antikoagulační léčba PE v akutní fázi.</a:t>
            </a:r>
          </a:p>
          <a:p>
            <a:pPr>
              <a:lnSpc>
                <a:spcPct val="150000"/>
              </a:lnSpc>
            </a:pPr>
            <a:r>
              <a:rPr lang="cs-CZ" dirty="0"/>
              <a:t>3.Antikoagulační léčba PE v chronické fázi a při prevenci </a:t>
            </a:r>
            <a:r>
              <a:rPr lang="cs-CZ" dirty="0" err="1"/>
              <a:t>rekurence</a:t>
            </a:r>
            <a:r>
              <a:rPr lang="cs-CZ" dirty="0"/>
              <a:t> PE.</a:t>
            </a:r>
          </a:p>
          <a:p>
            <a:pPr>
              <a:lnSpc>
                <a:spcPct val="150000"/>
              </a:lnSpc>
            </a:pPr>
            <a:r>
              <a:rPr lang="cs-CZ" dirty="0"/>
              <a:t>4.Antikoagulační léčba PE u onkologických pacientů.</a:t>
            </a:r>
          </a:p>
          <a:p>
            <a:pPr>
              <a:lnSpc>
                <a:spcPct val="150000"/>
              </a:lnSpc>
            </a:pPr>
            <a:r>
              <a:rPr lang="cs-CZ" dirty="0"/>
              <a:t>5.Antikoagulační léčba PE u těhotných žen.</a:t>
            </a:r>
          </a:p>
          <a:p>
            <a:pPr>
              <a:lnSpc>
                <a:spcPct val="150000"/>
              </a:lnSpc>
            </a:pPr>
            <a:r>
              <a:rPr lang="cs-CZ" dirty="0"/>
              <a:t>6.Závěr</a:t>
            </a:r>
          </a:p>
        </p:txBody>
      </p:sp>
    </p:spTree>
    <p:extLst>
      <p:ext uri="{BB962C8B-B14F-4D97-AF65-F5344CB8AC3E}">
        <p14:creationId xmlns:p14="http://schemas.microsoft.com/office/powerpoint/2010/main" val="10459259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02F95942-C42C-4EBF-94B7-FFB509E9F7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713" y="0"/>
            <a:ext cx="93586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9930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EC748A-8D50-404D-B73D-48F759A93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536" y="339959"/>
            <a:ext cx="10515600" cy="1136504"/>
          </a:xfrm>
          <a:solidFill>
            <a:schemeClr val="tx2"/>
          </a:solidFill>
        </p:spPr>
        <p:txBody>
          <a:bodyPr>
            <a:normAutofit/>
          </a:bodyPr>
          <a:lstStyle/>
          <a:p>
            <a:pPr algn="ctr"/>
            <a:r>
              <a:rPr lang="cs-CZ" sz="2800" b="1" dirty="0">
                <a:solidFill>
                  <a:schemeClr val="bg2"/>
                </a:solidFill>
              </a:rPr>
              <a:t>Doporučení pro léčbu plicní embolie v těhotenství</a:t>
            </a: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A1B9AD17-4205-40D4-BC6C-D43BDD9777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6764127"/>
              </p:ext>
            </p:extLst>
          </p:nvPr>
        </p:nvGraphicFramePr>
        <p:xfrm>
          <a:off x="1627464" y="1679325"/>
          <a:ext cx="9110444" cy="414879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6617056">
                  <a:extLst>
                    <a:ext uri="{9D8B030D-6E8A-4147-A177-3AD203B41FA5}">
                      <a16:colId xmlns:a16="http://schemas.microsoft.com/office/drawing/2014/main" val="138880182"/>
                    </a:ext>
                  </a:extLst>
                </a:gridCol>
                <a:gridCol w="1045034">
                  <a:extLst>
                    <a:ext uri="{9D8B030D-6E8A-4147-A177-3AD203B41FA5}">
                      <a16:colId xmlns:a16="http://schemas.microsoft.com/office/drawing/2014/main" val="3069574931"/>
                    </a:ext>
                  </a:extLst>
                </a:gridCol>
                <a:gridCol w="1448354">
                  <a:extLst>
                    <a:ext uri="{9D8B030D-6E8A-4147-A177-3AD203B41FA5}">
                      <a16:colId xmlns:a16="http://schemas.microsoft.com/office/drawing/2014/main" val="680980310"/>
                    </a:ext>
                  </a:extLst>
                </a:gridCol>
              </a:tblGrid>
              <a:tr h="253433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Léčba</a:t>
                      </a:r>
                      <a:endParaRPr lang="cs-CZ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54199600"/>
                  </a:ext>
                </a:extLst>
              </a:tr>
              <a:tr h="7837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K terapii PE bez </a:t>
                      </a:r>
                      <a:r>
                        <a:rPr lang="cs-CZ" sz="1600" dirty="0" err="1">
                          <a:effectLst/>
                        </a:rPr>
                        <a:t>hemodynamické</a:t>
                      </a:r>
                      <a:r>
                        <a:rPr lang="cs-CZ" sz="1600" dirty="0">
                          <a:effectLst/>
                        </a:rPr>
                        <a:t> nestability je u většiny těhotných žen doporučována </a:t>
                      </a:r>
                      <a:r>
                        <a:rPr lang="cs-CZ" sz="1600" b="1" dirty="0">
                          <a:solidFill>
                            <a:srgbClr val="C00000"/>
                          </a:solidFill>
                          <a:effectLst/>
                        </a:rPr>
                        <a:t>terapeutická fixní dávka LMWH adjustovaná dle hmotnosti</a:t>
                      </a:r>
                      <a:r>
                        <a:rPr lang="cs-CZ" sz="1600" dirty="0">
                          <a:effectLst/>
                        </a:rPr>
                        <a:t>.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>
                          <a:effectLst/>
                        </a:rPr>
                        <a:t>I</a:t>
                      </a:r>
                      <a:endParaRPr lang="cs-CZ" sz="1600" b="1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effectLst/>
                        </a:rPr>
                        <a:t>B</a:t>
                      </a:r>
                      <a:endParaRPr lang="cs-CZ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47200282"/>
                  </a:ext>
                </a:extLst>
              </a:tr>
              <a:tr h="5186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U těhotných žen s vysokým rizikem PE by se měla zvážit trombolýza nebo chirurgická </a:t>
                      </a:r>
                      <a:r>
                        <a:rPr lang="cs-CZ" sz="1600" dirty="0" err="1">
                          <a:effectLst/>
                        </a:rPr>
                        <a:t>embolektomie</a:t>
                      </a:r>
                      <a:r>
                        <a:rPr lang="cs-CZ" sz="1600" dirty="0">
                          <a:effectLst/>
                        </a:rPr>
                        <a:t>.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err="1">
                          <a:effectLst/>
                        </a:rPr>
                        <a:t>IIa</a:t>
                      </a:r>
                      <a:endParaRPr lang="cs-CZ" sz="1600" b="1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effectLst/>
                        </a:rPr>
                        <a:t>C</a:t>
                      </a:r>
                      <a:endParaRPr lang="cs-CZ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23853988"/>
                  </a:ext>
                </a:extLst>
              </a:tr>
              <a:tr h="5186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Provádět spinální nebo epidurální punkce je možné až za  &gt; 24 hodin po terapeutické dávce LMWH.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>
                          <a:effectLst/>
                        </a:rPr>
                        <a:t>III</a:t>
                      </a:r>
                      <a:endParaRPr lang="cs-CZ" sz="1600" b="1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C</a:t>
                      </a:r>
                      <a:endParaRPr lang="cs-CZ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8748093"/>
                  </a:ext>
                </a:extLst>
              </a:tr>
              <a:tr h="5186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Aplikace LMWH je možná až za 4 hodiny po odstranění epidurálního katétru.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>
                          <a:effectLst/>
                        </a:rPr>
                        <a:t>III</a:t>
                      </a:r>
                      <a:endParaRPr lang="cs-CZ" sz="1600" b="1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C</a:t>
                      </a:r>
                      <a:endParaRPr lang="cs-CZ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15795290"/>
                  </a:ext>
                </a:extLst>
              </a:tr>
              <a:tr h="2534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rgbClr val="C00000"/>
                          </a:solidFill>
                          <a:effectLst/>
                        </a:rPr>
                        <a:t>Během těhotenství nebo kojení se léčba s NOAC nedoporučuje.</a:t>
                      </a:r>
                      <a:endParaRPr lang="cs-CZ" sz="16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>
                          <a:effectLst/>
                        </a:rPr>
                        <a:t>III</a:t>
                      </a:r>
                      <a:endParaRPr lang="cs-CZ" sz="1600" b="1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C</a:t>
                      </a:r>
                      <a:endParaRPr lang="cs-CZ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1501281"/>
                  </a:ext>
                </a:extLst>
              </a:tr>
              <a:tr h="253433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Embolie plodové vody</a:t>
                      </a:r>
                      <a:endParaRPr lang="cs-CZ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01253268"/>
                  </a:ext>
                </a:extLst>
              </a:tr>
              <a:tr h="10489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U těhotné ženy nebo po porodu by mělo být uvažováno o embolii plodovou vodou při jinak nevysvětlitelné zástavě srdce, trvalé hypotenzi nebo při respiračním selhání, zejména pokud je doprovázena diseminovanou intravaskulární koagulací.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 err="1">
                          <a:effectLst/>
                        </a:rPr>
                        <a:t>IIa</a:t>
                      </a:r>
                      <a:endParaRPr lang="cs-CZ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C</a:t>
                      </a:r>
                      <a:endParaRPr lang="cs-CZ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483430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71733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1268FA-EC6E-4CB4-AF8B-6B78E0481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5501"/>
            <a:ext cx="10515600" cy="687897"/>
          </a:xfrm>
        </p:spPr>
        <p:txBody>
          <a:bodyPr>
            <a:normAutofit/>
          </a:bodyPr>
          <a:lstStyle/>
          <a:p>
            <a:r>
              <a:rPr lang="cs-CZ" sz="2800" b="1" dirty="0">
                <a:solidFill>
                  <a:schemeClr val="accent1"/>
                </a:solidFill>
              </a:rPr>
              <a:t>Antikoagulační léčba  plicní embolie v určitých klinických situacích</a:t>
            </a: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3E52C79D-52EC-417E-BC4F-019CA8AA32F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8134885"/>
              </p:ext>
            </p:extLst>
          </p:nvPr>
        </p:nvGraphicFramePr>
        <p:xfrm>
          <a:off x="117446" y="629176"/>
          <a:ext cx="11828477" cy="608201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649204">
                  <a:extLst>
                    <a:ext uri="{9D8B030D-6E8A-4147-A177-3AD203B41FA5}">
                      <a16:colId xmlns:a16="http://schemas.microsoft.com/office/drawing/2014/main" val="2977428544"/>
                    </a:ext>
                  </a:extLst>
                </a:gridCol>
                <a:gridCol w="6587228">
                  <a:extLst>
                    <a:ext uri="{9D8B030D-6E8A-4147-A177-3AD203B41FA5}">
                      <a16:colId xmlns:a16="http://schemas.microsoft.com/office/drawing/2014/main" val="2736815243"/>
                    </a:ext>
                  </a:extLst>
                </a:gridCol>
                <a:gridCol w="3592045">
                  <a:extLst>
                    <a:ext uri="{9D8B030D-6E8A-4147-A177-3AD203B41FA5}">
                      <a16:colId xmlns:a16="http://schemas.microsoft.com/office/drawing/2014/main" val="4109124842"/>
                    </a:ext>
                  </a:extLst>
                </a:gridCol>
              </a:tblGrid>
              <a:tr h="1931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Klinická situace  </a:t>
                      </a:r>
                      <a:endParaRPr lang="cs-CZ" sz="11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213" marR="1721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Doporučený managment</a:t>
                      </a:r>
                      <a:endParaRPr lang="cs-CZ" sz="11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213" marR="1721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Komentáře</a:t>
                      </a:r>
                      <a:endParaRPr lang="cs-CZ" sz="11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213" marR="17213" marT="0" marB="0" anchor="ctr"/>
                </a:tc>
                <a:extLst>
                  <a:ext uri="{0D108BD9-81ED-4DB2-BD59-A6C34878D82A}">
                    <a16:rowId xmlns:a16="http://schemas.microsoft.com/office/drawing/2014/main" val="1045655815"/>
                  </a:ext>
                </a:extLst>
              </a:tr>
              <a:tr h="10012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  </a:t>
                      </a:r>
                      <a:r>
                        <a:rPr lang="cs-CZ" sz="1100" b="1" dirty="0" err="1">
                          <a:effectLst/>
                          <a:latin typeface="+mn-lt"/>
                        </a:rPr>
                        <a:t>Subsegmentální</a:t>
                      </a:r>
                      <a:r>
                        <a:rPr lang="cs-CZ" sz="1100" b="1" dirty="0">
                          <a:effectLst/>
                          <a:latin typeface="+mn-lt"/>
                        </a:rPr>
                        <a:t> PE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cs-CZ" sz="1100" b="1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trombi</a:t>
                      </a:r>
                      <a:r>
                        <a:rPr lang="cs-CZ" sz="11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1-2mm v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100" b="1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subsegment</a:t>
                      </a:r>
                      <a:r>
                        <a:rPr lang="cs-CZ" sz="11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cs-CZ" sz="1100" b="1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Aa</a:t>
                      </a:r>
                      <a:r>
                        <a:rPr lang="cs-CZ" sz="11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., záchyt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při CT-</a:t>
                      </a:r>
                      <a:r>
                        <a:rPr lang="cs-CZ" sz="1100" b="1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agiografii</a:t>
                      </a:r>
                      <a:r>
                        <a:rPr lang="cs-CZ" sz="11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)</a:t>
                      </a:r>
                    </a:p>
                  </a:txBody>
                  <a:tcPr marL="17213" marR="1721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  Jedna </a:t>
                      </a:r>
                      <a:r>
                        <a:rPr lang="cs-CZ" sz="1100" b="1" dirty="0" err="1">
                          <a:effectLst/>
                          <a:latin typeface="+mn-lt"/>
                        </a:rPr>
                        <a:t>subsegmentální</a:t>
                      </a:r>
                      <a:r>
                        <a:rPr lang="cs-CZ" sz="1100" b="1" dirty="0">
                          <a:effectLst/>
                          <a:latin typeface="+mn-lt"/>
                        </a:rPr>
                        <a:t> PE u </a:t>
                      </a:r>
                      <a:r>
                        <a:rPr lang="cs-CZ" sz="1100" b="1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ambulantního pacienta bez rakoviny a bez proximálního DVT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  Klinický dozor.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  Jedna </a:t>
                      </a:r>
                      <a:r>
                        <a:rPr lang="cs-CZ" sz="1100" b="1" dirty="0" err="1">
                          <a:effectLst/>
                          <a:latin typeface="+mn-lt"/>
                        </a:rPr>
                        <a:t>subsegmentální</a:t>
                      </a:r>
                      <a:r>
                        <a:rPr lang="cs-CZ" sz="1100" b="1" dirty="0">
                          <a:effectLst/>
                          <a:latin typeface="+mn-lt"/>
                        </a:rPr>
                        <a:t> PE </a:t>
                      </a:r>
                      <a:r>
                        <a:rPr lang="cs-CZ" sz="11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u hospitalizovaného pacienta, u pacienta s rakovinou nebo pokud je spojena s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 potvrzeným proximálním DVT, nebo je vícečetný nález </a:t>
                      </a:r>
                      <a:r>
                        <a:rPr lang="cs-CZ" sz="1100" b="1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subsegmentální</a:t>
                      </a:r>
                      <a:r>
                        <a:rPr lang="cs-CZ" sz="11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PE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   </a:t>
                      </a:r>
                      <a:r>
                        <a:rPr lang="cs-CZ" sz="1100" b="1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Antikoagulační léčba</a:t>
                      </a:r>
                      <a:endParaRPr lang="cs-CZ" sz="11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213" marR="1721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   Není jednoty jak diagnostikovat </a:t>
                      </a:r>
                      <a:r>
                        <a:rPr lang="cs-CZ" sz="1100" b="1" dirty="0" err="1">
                          <a:effectLst/>
                          <a:latin typeface="+mn-lt"/>
                        </a:rPr>
                        <a:t>subsegmentální</a:t>
                      </a:r>
                      <a:r>
                        <a:rPr lang="cs-CZ" sz="1100" b="1" dirty="0">
                          <a:effectLst/>
                          <a:latin typeface="+mn-lt"/>
                        </a:rPr>
                        <a:t> PE;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   Návrh je založený na nepřímých důkazech, k dispozici 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   jsou pouze  omezené údaje.</a:t>
                      </a:r>
                      <a:endParaRPr lang="cs-CZ" sz="11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213" marR="17213" marT="0" marB="0" anchor="ctr"/>
                </a:tc>
                <a:extLst>
                  <a:ext uri="{0D108BD9-81ED-4DB2-BD59-A6C34878D82A}">
                    <a16:rowId xmlns:a16="http://schemas.microsoft.com/office/drawing/2014/main" val="3065587274"/>
                  </a:ext>
                </a:extLst>
              </a:tr>
              <a:tr h="8914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  Náhodná PE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 ( bez příznaků, 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  záchyt většinou při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  </a:t>
                      </a:r>
                      <a:r>
                        <a:rPr lang="cs-CZ" sz="1100" b="1" dirty="0" err="1">
                          <a:effectLst/>
                          <a:latin typeface="+mn-lt"/>
                        </a:rPr>
                        <a:t>stagingu</a:t>
                      </a:r>
                      <a:r>
                        <a:rPr lang="cs-CZ" sz="1100" b="1" dirty="0">
                          <a:effectLst/>
                          <a:latin typeface="+mn-lt"/>
                        </a:rPr>
                        <a:t>  Ca s CT )</a:t>
                      </a:r>
                      <a:endParaRPr lang="cs-CZ" sz="11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213" marR="1721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   Pokud je </a:t>
                      </a:r>
                      <a:r>
                        <a:rPr lang="cs-CZ" sz="1100" b="1" dirty="0" err="1">
                          <a:effectLst/>
                          <a:latin typeface="+mn-lt"/>
                        </a:rPr>
                        <a:t>subsegmentální</a:t>
                      </a:r>
                      <a:r>
                        <a:rPr lang="cs-CZ" sz="1100" b="1" dirty="0">
                          <a:effectLst/>
                          <a:latin typeface="+mn-lt"/>
                        </a:rPr>
                        <a:t> PE:  Pokračujte výše uvedeným způsobem.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100" b="1" dirty="0">
                        <a:effectLst/>
                        <a:latin typeface="+mn-lt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   Ve všech ostatních případech:  </a:t>
                      </a:r>
                      <a:r>
                        <a:rPr lang="cs-CZ" sz="1100" b="1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Antikoagulační léčba.</a:t>
                      </a:r>
                      <a:endParaRPr lang="cs-CZ" sz="11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213" marR="1721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   Návrh vychází z retrospektivních </a:t>
                      </a:r>
                      <a:r>
                        <a:rPr lang="cs-CZ" sz="1100" b="1" dirty="0" err="1">
                          <a:effectLst/>
                          <a:latin typeface="+mn-lt"/>
                        </a:rPr>
                        <a:t>kohortních</a:t>
                      </a:r>
                      <a:r>
                        <a:rPr lang="cs-CZ" sz="1100" b="1" dirty="0">
                          <a:effectLst/>
                          <a:latin typeface="+mn-lt"/>
                        </a:rPr>
                        <a:t> dat.</a:t>
                      </a:r>
                      <a:endParaRPr lang="cs-CZ" sz="11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213" marR="17213" marT="0" marB="0" anchor="ctr"/>
                </a:tc>
                <a:extLst>
                  <a:ext uri="{0D108BD9-81ED-4DB2-BD59-A6C34878D82A}">
                    <a16:rowId xmlns:a16="http://schemas.microsoft.com/office/drawing/2014/main" val="4232553008"/>
                  </a:ext>
                </a:extLst>
              </a:tr>
              <a:tr h="5971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  Léčba akutní PE u pacienta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  s  aktivním krvácením</a:t>
                      </a:r>
                      <a:endParaRPr lang="cs-CZ" sz="11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213" marR="1721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  Vložte </a:t>
                      </a:r>
                      <a:r>
                        <a:rPr lang="cs-CZ" sz="1100" b="1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filtr do dolní duté žíly</a:t>
                      </a:r>
                      <a:r>
                        <a:rPr lang="cs-CZ" sz="1100" b="1" dirty="0">
                          <a:effectLst/>
                          <a:latin typeface="+mn-lt"/>
                        </a:rPr>
                        <a:t> , jakmile přestane krvácení a pacient je stabilizován opět zhodnoťte možnost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  </a:t>
                      </a:r>
                      <a:r>
                        <a:rPr lang="cs-CZ" sz="1100" b="1" dirty="0" err="1">
                          <a:effectLst/>
                          <a:latin typeface="+mn-lt"/>
                        </a:rPr>
                        <a:t>antikoagulace</a:t>
                      </a:r>
                      <a:r>
                        <a:rPr lang="cs-CZ" sz="1100" b="1" dirty="0">
                          <a:effectLst/>
                          <a:latin typeface="+mn-lt"/>
                        </a:rPr>
                        <a:t>, jakmile je obnovena antikoagulační léčba vyjměte filtr</a:t>
                      </a:r>
                      <a:endParaRPr lang="cs-CZ" sz="11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213" marR="1721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>
                          <a:effectLst/>
                          <a:latin typeface="+mn-lt"/>
                        </a:rPr>
                        <a:t> </a:t>
                      </a:r>
                      <a:endParaRPr lang="cs-CZ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213" marR="17213" marT="0" marB="0" anchor="ctr"/>
                </a:tc>
                <a:extLst>
                  <a:ext uri="{0D108BD9-81ED-4DB2-BD59-A6C34878D82A}">
                    <a16:rowId xmlns:a16="http://schemas.microsoft.com/office/drawing/2014/main" val="1877170699"/>
                  </a:ext>
                </a:extLst>
              </a:tr>
              <a:tr h="10012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    PE a </a:t>
                      </a:r>
                      <a:r>
                        <a:rPr lang="cs-CZ" sz="1100" b="1" dirty="0" err="1">
                          <a:effectLst/>
                          <a:latin typeface="+mn-lt"/>
                        </a:rPr>
                        <a:t>antikoagulace</a:t>
                      </a:r>
                      <a:r>
                        <a:rPr lang="cs-CZ" sz="1100" b="1" dirty="0">
                          <a:effectLst/>
                          <a:latin typeface="+mn-lt"/>
                        </a:rPr>
                        <a:t> 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    starších,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    nebo  křehkých pacientů       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    a u pacientů s   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    </a:t>
                      </a:r>
                      <a:r>
                        <a:rPr lang="cs-CZ" sz="1100" b="1" dirty="0" err="1">
                          <a:effectLst/>
                          <a:latin typeface="+mn-lt"/>
                        </a:rPr>
                        <a:t>polyfarmacií</a:t>
                      </a:r>
                      <a:endParaRPr lang="cs-CZ" sz="11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213" marR="1721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   Obecně  se i zde dává přednost NOAC před VKA.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   U pacientů se závažným poškozením ledvin ale NOAC nedávejte.  Kontrolujte  i možné interakce 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    mezi  NOAC a jinou souběžnou medikací ( viz SPC ).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    V pravidelných intervalech pak kontrolujte snášenlivost a adherenci k léku, jaterní a ledvinné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    funkce a riziko krvácení pacienta </a:t>
                      </a:r>
                      <a:endParaRPr lang="cs-CZ" sz="11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213" marR="1721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    Tito pacienti byli v klinických studiích méně  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    zastoupeni.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    Bez ohledu na léčbu (VKA nebo NOAC) je u těchto pacientů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     vysoké riziko krvácení.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 </a:t>
                      </a:r>
                      <a:endParaRPr lang="cs-CZ" sz="11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213" marR="17213" marT="0" marB="0" anchor="ctr"/>
                </a:tc>
                <a:extLst>
                  <a:ext uri="{0D108BD9-81ED-4DB2-BD59-A6C34878D82A}">
                    <a16:rowId xmlns:a16="http://schemas.microsoft.com/office/drawing/2014/main" val="2136465840"/>
                  </a:ext>
                </a:extLst>
              </a:tr>
              <a:tr h="10012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  Léčba akutní PE 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  pacienta se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  známkami chronické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  plicní hypertenze</a:t>
                      </a:r>
                      <a:endParaRPr lang="cs-CZ" sz="11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213" marR="1721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   Pokud byla diagnóza akutní PE potvrzena,  zaměřte se na akutní léčbu,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   před propuštěním zkontrolujte všechny známky přetrvávající plicní hypertenze nebo dysfunkce RV a  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    </a:t>
                      </a:r>
                      <a:r>
                        <a:rPr lang="cs-CZ" sz="1100" b="1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pokračujte v </a:t>
                      </a:r>
                      <a:r>
                        <a:rPr lang="cs-CZ" sz="1100" b="1" dirty="0" err="1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antikoagulaci</a:t>
                      </a:r>
                      <a:r>
                        <a:rPr lang="cs-CZ" sz="1100" b="1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 po dobu ≥3 měsíců.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   Za 3 měsíce je třeba posoudit přítomnost přetrvávajících nebo zhoršujících se příznaků nebo funkčních omezení   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   a zvážit další testy a dle toho doporučit další péči v centru pro PH (  </a:t>
                      </a:r>
                      <a:r>
                        <a:rPr lang="cs-CZ" sz="1100" b="1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zde VKA  </a:t>
                      </a:r>
                      <a:r>
                        <a:rPr lang="cs-CZ" sz="1100" b="1" dirty="0">
                          <a:effectLst/>
                          <a:latin typeface="+mn-lt"/>
                        </a:rPr>
                        <a:t>).</a:t>
                      </a:r>
                      <a:endParaRPr lang="cs-CZ" sz="11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213" marR="1721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 </a:t>
                      </a:r>
                      <a:endParaRPr lang="cs-CZ" sz="11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213" marR="17213" marT="0" marB="0" anchor="ctr"/>
                </a:tc>
                <a:extLst>
                  <a:ext uri="{0D108BD9-81ED-4DB2-BD59-A6C34878D82A}">
                    <a16:rowId xmlns:a16="http://schemas.microsoft.com/office/drawing/2014/main" val="67456753"/>
                  </a:ext>
                </a:extLst>
              </a:tr>
              <a:tr h="7992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 Počáteční </a:t>
                      </a:r>
                      <a:r>
                        <a:rPr lang="cs-CZ" sz="1100" b="1" dirty="0" err="1">
                          <a:effectLst/>
                          <a:latin typeface="+mn-lt"/>
                        </a:rPr>
                        <a:t>antikoagulace</a:t>
                      </a:r>
                      <a:r>
                        <a:rPr lang="cs-CZ" sz="1100" b="1" dirty="0">
                          <a:effectLst/>
                          <a:latin typeface="+mn-lt"/>
                        </a:rPr>
                        <a:t> u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  pacienta s akutní PE při  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  terminálním 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  onemocněním ledvin</a:t>
                      </a:r>
                      <a:endParaRPr lang="cs-CZ" sz="11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213" marR="1721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  </a:t>
                      </a:r>
                      <a:r>
                        <a:rPr lang="cs-CZ" sz="1100" b="1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UFH</a:t>
                      </a:r>
                      <a:r>
                        <a:rPr lang="cs-CZ" sz="1100" b="1" dirty="0">
                          <a:effectLst/>
                          <a:latin typeface="+mn-lt"/>
                        </a:rPr>
                        <a:t> laboratorně kontrolovaný ( přednost má i zde monitorovat anti-</a:t>
                      </a:r>
                      <a:r>
                        <a:rPr lang="cs-CZ" sz="1100" b="1" dirty="0" err="1">
                          <a:effectLst/>
                          <a:latin typeface="+mn-lt"/>
                        </a:rPr>
                        <a:t>Xa</a:t>
                      </a:r>
                      <a:r>
                        <a:rPr lang="cs-CZ" sz="1100" b="1" dirty="0">
                          <a:effectLst/>
                          <a:latin typeface="+mn-lt"/>
                        </a:rPr>
                        <a:t>, než </a:t>
                      </a:r>
                      <a:r>
                        <a:rPr lang="cs-CZ" sz="1100" b="1" dirty="0" err="1">
                          <a:effectLst/>
                          <a:latin typeface="+mn-lt"/>
                        </a:rPr>
                        <a:t>aPTT</a:t>
                      </a:r>
                      <a:r>
                        <a:rPr lang="cs-CZ" sz="1100" b="1" dirty="0">
                          <a:effectLst/>
                          <a:latin typeface="+mn-lt"/>
                        </a:rPr>
                        <a:t>).</a:t>
                      </a:r>
                      <a:endParaRPr lang="cs-CZ" sz="11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213" marR="1721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   K dispozici není žádná skutečně bezpečná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   </a:t>
                      </a:r>
                      <a:r>
                        <a:rPr lang="cs-CZ" sz="1100" b="1" dirty="0" err="1">
                          <a:effectLst/>
                          <a:latin typeface="+mn-lt"/>
                        </a:rPr>
                        <a:t>antikoagulace</a:t>
                      </a:r>
                      <a:r>
                        <a:rPr lang="cs-CZ" sz="1100" b="1" dirty="0">
                          <a:effectLst/>
                          <a:latin typeface="+mn-lt"/>
                        </a:rPr>
                        <a:t>, v praxi se používá i </a:t>
                      </a:r>
                      <a:r>
                        <a:rPr lang="cs-CZ" sz="1100" b="1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LMWH</a:t>
                      </a:r>
                      <a:r>
                        <a:rPr lang="cs-CZ" sz="1100" b="1" dirty="0">
                          <a:effectLst/>
                          <a:latin typeface="+mn-lt"/>
                        </a:rPr>
                        <a:t> 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    monitorováním anti-</a:t>
                      </a:r>
                      <a:r>
                        <a:rPr lang="cs-CZ" sz="1100" b="1" dirty="0" err="1">
                          <a:effectLst/>
                          <a:latin typeface="+mn-lt"/>
                        </a:rPr>
                        <a:t>Xa</a:t>
                      </a:r>
                      <a:r>
                        <a:rPr lang="cs-CZ" sz="1100" b="1" dirty="0">
                          <a:effectLst/>
                          <a:latin typeface="+mn-lt"/>
                        </a:rPr>
                        <a:t> </a:t>
                      </a:r>
                      <a:endParaRPr lang="cs-CZ" sz="11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213" marR="17213" marT="0" marB="0" anchor="ctr"/>
                </a:tc>
                <a:extLst>
                  <a:ext uri="{0D108BD9-81ED-4DB2-BD59-A6C34878D82A}">
                    <a16:rowId xmlns:a16="http://schemas.microsoft.com/office/drawing/2014/main" val="799598565"/>
                  </a:ext>
                </a:extLst>
              </a:tr>
              <a:tr h="5971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 Trvání </a:t>
                      </a:r>
                      <a:r>
                        <a:rPr lang="cs-CZ" sz="1100" b="1" dirty="0" err="1">
                          <a:effectLst/>
                          <a:latin typeface="+mn-lt"/>
                        </a:rPr>
                        <a:t>antikoagulace</a:t>
                      </a:r>
                      <a:r>
                        <a:rPr lang="cs-CZ" sz="1100" b="1" dirty="0">
                          <a:effectLst/>
                          <a:latin typeface="+mn-lt"/>
                        </a:rPr>
                        <a:t> u 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 mladých pacientek, které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 mají  akutní PE po OCC</a:t>
                      </a:r>
                      <a:endParaRPr lang="cs-CZ" sz="11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213" marR="1721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 Pokud pacientka užívala </a:t>
                      </a:r>
                      <a:r>
                        <a:rPr lang="cs-CZ" sz="1100" b="1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OCC </a:t>
                      </a:r>
                      <a:r>
                        <a:rPr lang="cs-CZ" sz="1100" b="1" dirty="0">
                          <a:effectLst/>
                          <a:latin typeface="+mn-lt"/>
                        </a:rPr>
                        <a:t> obsahující estrogen, a zejména pokud se PE vyskytla během prvních 3 měsíců od 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  zahájení antikoncepce, pak ukončete OCC a projednejte s pacientkou alternativní antikoncepci , lze pak  zvážit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  ukončení </a:t>
                      </a:r>
                      <a:r>
                        <a:rPr lang="cs-CZ" sz="1100" b="1" dirty="0" err="1">
                          <a:effectLst/>
                          <a:latin typeface="+mn-lt"/>
                        </a:rPr>
                        <a:t>antikoagulace</a:t>
                      </a:r>
                      <a:r>
                        <a:rPr lang="cs-CZ" sz="1100" b="1" dirty="0">
                          <a:effectLst/>
                          <a:latin typeface="+mn-lt"/>
                        </a:rPr>
                        <a:t> po 3 měsících.</a:t>
                      </a:r>
                      <a:endParaRPr lang="cs-CZ" sz="11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213" marR="1721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   Riziko TEN je hlavně u OCC ( estrogen s 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   progestinem), závisí i na  přítomnosti </a:t>
                      </a:r>
                      <a:r>
                        <a:rPr lang="cs-CZ" sz="1100" b="1" dirty="0" err="1">
                          <a:effectLst/>
                          <a:latin typeface="+mn-lt"/>
                        </a:rPr>
                        <a:t>trombofílie</a:t>
                      </a:r>
                      <a:r>
                        <a:rPr lang="cs-CZ" sz="1100" b="1" dirty="0">
                          <a:effectLst/>
                          <a:latin typeface="+mn-lt"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+mn-lt"/>
                        </a:rPr>
                        <a:t>   a je spojeno s časovým  intervalem. </a:t>
                      </a:r>
                      <a:endParaRPr lang="cs-CZ" sz="11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213" marR="17213" marT="0" marB="0" anchor="ctr"/>
                </a:tc>
                <a:extLst>
                  <a:ext uri="{0D108BD9-81ED-4DB2-BD59-A6C34878D82A}">
                    <a16:rowId xmlns:a16="http://schemas.microsoft.com/office/drawing/2014/main" val="6776157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53234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Závěr</a:t>
            </a:r>
          </a:p>
        </p:txBody>
      </p:sp>
      <p:sp>
        <p:nvSpPr>
          <p:cNvPr id="134147" name="Zástupný symbol pro obsah 2"/>
          <p:cNvSpPr>
            <a:spLocks noGrp="1"/>
          </p:cNvSpPr>
          <p:nvPr>
            <p:ph idx="1"/>
          </p:nvPr>
        </p:nvSpPr>
        <p:spPr>
          <a:xfrm>
            <a:off x="1703512" y="1412776"/>
            <a:ext cx="8856984" cy="4683224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cs-CZ" sz="2400" dirty="0"/>
              <a:t>V oblasti optimální léčby PE se v budoucnu bude stále více uplatňovat </a:t>
            </a:r>
            <a:r>
              <a:rPr lang="cs-CZ" sz="2400" b="1" dirty="0">
                <a:solidFill>
                  <a:srgbClr val="C00000"/>
                </a:solidFill>
              </a:rPr>
              <a:t>multidisciplinární přístup</a:t>
            </a:r>
            <a:r>
              <a:rPr lang="cs-CZ" sz="2400" b="1" dirty="0"/>
              <a:t>.</a:t>
            </a:r>
          </a:p>
          <a:p>
            <a:pPr>
              <a:lnSpc>
                <a:spcPct val="150000"/>
              </a:lnSpc>
            </a:pPr>
            <a:r>
              <a:rPr lang="cs-CZ" sz="2400" dirty="0"/>
              <a:t>Při volbě </a:t>
            </a:r>
            <a:r>
              <a:rPr lang="cs-CZ" sz="2400" dirty="0" err="1"/>
              <a:t>antikoagulancí</a:t>
            </a:r>
            <a:r>
              <a:rPr lang="cs-CZ" sz="2400" dirty="0"/>
              <a:t> se má zatím postupovat </a:t>
            </a:r>
            <a:r>
              <a:rPr lang="cs-CZ" sz="2400" b="1" dirty="0">
                <a:solidFill>
                  <a:srgbClr val="C00000"/>
                </a:solidFill>
              </a:rPr>
              <a:t>individuálně</a:t>
            </a:r>
            <a:r>
              <a:rPr lang="cs-CZ" sz="2400" dirty="0"/>
              <a:t> po </a:t>
            </a:r>
            <a:r>
              <a:rPr lang="cs-CZ" sz="2400" b="1" dirty="0">
                <a:solidFill>
                  <a:srgbClr val="C00000"/>
                </a:solidFill>
              </a:rPr>
              <a:t>vyhodnocení obou rizik, to je </a:t>
            </a:r>
            <a:r>
              <a:rPr lang="cs-CZ" sz="2400" b="1" dirty="0" err="1">
                <a:solidFill>
                  <a:srgbClr val="C00000"/>
                </a:solidFill>
              </a:rPr>
              <a:t>trombogeneze</a:t>
            </a:r>
            <a:r>
              <a:rPr lang="cs-CZ" sz="2400" b="1" dirty="0">
                <a:solidFill>
                  <a:srgbClr val="C00000"/>
                </a:solidFill>
              </a:rPr>
              <a:t> nebo krvácení.</a:t>
            </a:r>
          </a:p>
          <a:p>
            <a:pPr>
              <a:lnSpc>
                <a:spcPct val="150000"/>
              </a:lnSpc>
            </a:pPr>
            <a:r>
              <a:rPr lang="cs-CZ" sz="2400" dirty="0"/>
              <a:t>V budoucnu bude třeba ještě řadu doporučení ( například skórovacích systémů) validovat a vypracovat pro NOAC. </a:t>
            </a:r>
            <a:r>
              <a:rPr lang="cs-CZ" sz="2400" b="1" dirty="0">
                <a:solidFill>
                  <a:srgbClr val="C00000"/>
                </a:solidFill>
              </a:rPr>
              <a:t>Ty stávající platí pro </a:t>
            </a:r>
            <a:r>
              <a:rPr lang="cs-CZ" sz="2400" b="1" dirty="0" err="1">
                <a:solidFill>
                  <a:srgbClr val="C00000"/>
                </a:solidFill>
              </a:rPr>
              <a:t>warfarin</a:t>
            </a:r>
            <a:r>
              <a:rPr lang="cs-CZ" sz="2400" b="1" dirty="0">
                <a:solidFill>
                  <a:srgbClr val="C00000"/>
                </a:solidFill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cs-CZ" sz="2400" b="1" dirty="0">
                <a:solidFill>
                  <a:srgbClr val="C00000"/>
                </a:solidFill>
              </a:rPr>
              <a:t>V doporučení ESC 2019 se již nevyskytují termíny idiopatická, nebo provokovaná TEN, je to zde považováno za </a:t>
            </a:r>
            <a:r>
              <a:rPr lang="cs-CZ" sz="2400" b="1" dirty="0" err="1">
                <a:solidFill>
                  <a:srgbClr val="C00000"/>
                </a:solidFill>
              </a:rPr>
              <a:t>závadějící</a:t>
            </a:r>
            <a:r>
              <a:rPr lang="cs-CZ" sz="2400" b="1" dirty="0">
                <a:solidFill>
                  <a:srgbClr val="C00000"/>
                </a:solidFill>
              </a:rPr>
              <a:t>.</a:t>
            </a:r>
            <a:endParaRPr lang="cs-CZ" b="1" dirty="0">
              <a:solidFill>
                <a:srgbClr val="C00000"/>
              </a:solidFill>
            </a:endParaRPr>
          </a:p>
        </p:txBody>
      </p:sp>
      <p:sp>
        <p:nvSpPr>
          <p:cNvPr id="134148" name="Zástupný symbol pro číslo snímku 3"/>
          <p:cNvSpPr>
            <a:spLocks noGrp="1"/>
          </p:cNvSpPr>
          <p:nvPr>
            <p:ph type="sldNum" sz="quarter" idx="12"/>
          </p:nvPr>
        </p:nvSpPr>
        <p:spPr bwMode="auto">
          <a:xfrm>
            <a:off x="7981950" y="6356351"/>
            <a:ext cx="20574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609C6F92-B4BE-489A-9A31-0517945B4D04}" type="slidenum">
              <a:rPr lang="en-US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8836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4365" y="1484784"/>
            <a:ext cx="7931727" cy="3574672"/>
          </a:xfrm>
          <a:prstGeom prst="rect">
            <a:avLst/>
          </a:prstGeom>
          <a:noFill/>
        </p:spPr>
      </p:pic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45920" y="217714"/>
            <a:ext cx="8710353" cy="867930"/>
          </a:xfrm>
          <a:noFill/>
          <a:ln/>
        </p:spPr>
        <p:txBody>
          <a:bodyPr wrap="square">
            <a:spAutoFit/>
          </a:bodyPr>
          <a:lstStyle/>
          <a:p>
            <a:pPr marL="0" indent="0" algn="ctr">
              <a:spcBef>
                <a:spcPct val="0"/>
              </a:spcBef>
              <a:buNone/>
            </a:pPr>
            <a:r>
              <a:rPr lang="cs-CZ" b="1" dirty="0">
                <a:solidFill>
                  <a:srgbClr val="C00000"/>
                </a:solidFill>
              </a:rPr>
              <a:t>Nakonec ještě : Které NOAC je lepší  pro léčbu ŽTE ?  -  </a:t>
            </a:r>
            <a:r>
              <a:rPr lang="cs-CZ" b="1" dirty="0">
                <a:solidFill>
                  <a:srgbClr val="0070C0"/>
                </a:solidFill>
              </a:rPr>
              <a:t>Metaanalýza výsledků ze studií fáze 3</a:t>
            </a:r>
            <a:r>
              <a:rPr lang="en-US" b="1" dirty="0">
                <a:solidFill>
                  <a:srgbClr val="0070C0"/>
                </a:solidFill>
              </a:rPr>
              <a:t>.</a:t>
            </a:r>
            <a:r>
              <a:rPr lang="cs-CZ" b="1" dirty="0">
                <a:solidFill>
                  <a:srgbClr val="0070C0"/>
                </a:solidFill>
              </a:rPr>
              <a:t> ( NOAC : </a:t>
            </a:r>
            <a:r>
              <a:rPr lang="cs-CZ" b="1" dirty="0" err="1">
                <a:solidFill>
                  <a:srgbClr val="0070C0"/>
                </a:solidFill>
              </a:rPr>
              <a:t>Warfarin</a:t>
            </a:r>
            <a:r>
              <a:rPr lang="cs-CZ" b="1" dirty="0">
                <a:solidFill>
                  <a:srgbClr val="0070C0"/>
                </a:solidFill>
              </a:rPr>
              <a:t> )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1928091" y="5168715"/>
            <a:ext cx="834736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900"/>
              <a:t>Cohen AT, Hamilton M, Mitchell SA, Phatak H, Liu X, et al. (2015) Comparison of the Novel Oral Anticoagulants Apixaban, Dabigatran, Edoxaban, and Rivaroxaban in the Initial and Long-Term Treatment and Prevention of Venous Thromboembolism: Systematic Review and Network Meta-Analysis. PLOS ONE 10(12): e0144856. https://doi.org/10.1371/journal.pone.0144856</a:t>
            </a:r>
          </a:p>
          <a:p>
            <a:pPr eaLnBrk="1" hangingPunct="1"/>
            <a:r>
              <a:rPr lang="en-US" sz="900">
                <a:hlinkClick r:id="rId3"/>
              </a:rPr>
              <a:t>https://journals.plos.org/plosone/article?id=10.1371/journal.pone.0144856</a:t>
            </a:r>
            <a:endParaRPr lang="en-US" sz="90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05091" y="5614149"/>
            <a:ext cx="2205182" cy="34458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256584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56781E-9A72-4C9A-B862-65E73F10ED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Srovnání účinnosti NOAC vůči </a:t>
            </a:r>
            <a:r>
              <a:rPr lang="cs-CZ" sz="2800" dirty="0" err="1"/>
              <a:t>warfarinu</a:t>
            </a:r>
            <a:r>
              <a:rPr lang="cs-CZ" sz="2800" dirty="0"/>
              <a:t> – </a:t>
            </a:r>
            <a:r>
              <a:rPr lang="cs-CZ" sz="2800" b="1" dirty="0"/>
              <a:t>riziko krvácení</a:t>
            </a:r>
            <a:r>
              <a:rPr lang="cs-CZ" sz="2800" dirty="0"/>
              <a:t> – </a:t>
            </a:r>
            <a:r>
              <a:rPr lang="cs-CZ" sz="2800" dirty="0" err="1"/>
              <a:t>metaanalýza</a:t>
            </a:r>
            <a:r>
              <a:rPr lang="cs-CZ" sz="2800" dirty="0"/>
              <a:t> studií  léčby TEN.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6127D69-FC85-4E44-B536-482FFEE394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772817"/>
            <a:ext cx="8229600" cy="413732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cs-CZ" sz="2400" dirty="0"/>
              <a:t>Léčba s </a:t>
            </a:r>
            <a:r>
              <a:rPr lang="cs-CZ" sz="2400" b="1" dirty="0" err="1">
                <a:solidFill>
                  <a:srgbClr val="0070C0"/>
                </a:solidFill>
              </a:rPr>
              <a:t>apixabanem</a:t>
            </a:r>
            <a:r>
              <a:rPr lang="cs-CZ" sz="2400" dirty="0"/>
              <a:t> zde vykazovala nejlepší bezpečnostní profil -</a:t>
            </a:r>
          </a:p>
          <a:p>
            <a:pPr>
              <a:buNone/>
            </a:pPr>
            <a:r>
              <a:rPr lang="cs-CZ" sz="2400" dirty="0"/>
              <a:t>redukci závažných a klinicky významných krvácení při srovnání:</a:t>
            </a:r>
          </a:p>
          <a:p>
            <a:pPr>
              <a:buNone/>
            </a:pPr>
            <a:r>
              <a:rPr lang="cs-CZ" sz="2400" dirty="0"/>
              <a:t>                       s </a:t>
            </a:r>
            <a:r>
              <a:rPr lang="cs-CZ" sz="2400" dirty="0" err="1"/>
              <a:t>rivaroxabanem</a:t>
            </a:r>
            <a:r>
              <a:rPr lang="cs-CZ" sz="2400" dirty="0"/>
              <a:t> (0.47 / 0.36-0.60/ </a:t>
            </a:r>
            <a:r>
              <a:rPr lang="cs-CZ" sz="2400" dirty="0" err="1"/>
              <a:t>h.r</a:t>
            </a:r>
            <a:r>
              <a:rPr lang="cs-CZ" sz="2400" dirty="0"/>
              <a:t>.)</a:t>
            </a:r>
          </a:p>
          <a:p>
            <a:pPr>
              <a:buNone/>
            </a:pPr>
            <a:r>
              <a:rPr lang="cs-CZ" sz="2400" dirty="0"/>
              <a:t>                       s </a:t>
            </a:r>
            <a:r>
              <a:rPr lang="cs-CZ" sz="2400" dirty="0" err="1"/>
              <a:t>dabigatranem</a:t>
            </a:r>
            <a:r>
              <a:rPr lang="cs-CZ" sz="2400" dirty="0"/>
              <a:t>   ( 0.69 / 0.51-0.94/ </a:t>
            </a:r>
            <a:r>
              <a:rPr lang="cs-CZ" sz="2400" dirty="0" err="1"/>
              <a:t>h.r</a:t>
            </a:r>
            <a:r>
              <a:rPr lang="cs-CZ" sz="2400" dirty="0"/>
              <a:t>.)</a:t>
            </a:r>
          </a:p>
          <a:p>
            <a:pPr>
              <a:buNone/>
            </a:pPr>
            <a:r>
              <a:rPr lang="cs-CZ" sz="2400" dirty="0"/>
              <a:t>                        s </a:t>
            </a:r>
            <a:r>
              <a:rPr lang="cs-CZ" sz="2400" dirty="0" err="1"/>
              <a:t>edoxabanem</a:t>
            </a:r>
            <a:r>
              <a:rPr lang="cs-CZ" sz="2400" dirty="0"/>
              <a:t>    ( 0.54 / 0.41-0.69 / </a:t>
            </a:r>
            <a:r>
              <a:rPr lang="cs-CZ" sz="2400" dirty="0" err="1"/>
              <a:t>h.r</a:t>
            </a:r>
            <a:r>
              <a:rPr lang="cs-CZ" sz="2400" dirty="0"/>
              <a:t>.)</a:t>
            </a:r>
          </a:p>
          <a:p>
            <a:pPr>
              <a:buNone/>
            </a:pPr>
            <a:r>
              <a:rPr lang="cs-CZ" sz="2400" dirty="0"/>
              <a:t>2. nejlepší bylo umístění </a:t>
            </a:r>
            <a:r>
              <a:rPr lang="cs-CZ" sz="2400" b="1" dirty="0" err="1">
                <a:solidFill>
                  <a:srgbClr val="0070C0"/>
                </a:solidFill>
              </a:rPr>
              <a:t>dabigatranu</a:t>
            </a:r>
            <a:r>
              <a:rPr lang="cs-CZ" sz="2400" dirty="0">
                <a:solidFill>
                  <a:srgbClr val="0070C0"/>
                </a:solidFill>
              </a:rPr>
              <a:t> </a:t>
            </a:r>
            <a:r>
              <a:rPr lang="cs-CZ" sz="2400" dirty="0"/>
              <a:t>s výsledky srovnání:</a:t>
            </a:r>
          </a:p>
          <a:p>
            <a:pPr>
              <a:buNone/>
            </a:pPr>
            <a:r>
              <a:rPr lang="cs-CZ" sz="2400" dirty="0"/>
              <a:t>                       s </a:t>
            </a:r>
            <a:r>
              <a:rPr lang="cs-CZ" sz="2400" dirty="0" err="1"/>
              <a:t>rivaroxabanem</a:t>
            </a:r>
            <a:r>
              <a:rPr lang="cs-CZ" sz="2400" dirty="0"/>
              <a:t>  ( 0.68/0.53-0.87/ )</a:t>
            </a:r>
          </a:p>
          <a:p>
            <a:pPr>
              <a:buNone/>
            </a:pPr>
            <a:r>
              <a:rPr lang="cs-CZ" sz="2400" dirty="0"/>
              <a:t>                        s </a:t>
            </a:r>
            <a:r>
              <a:rPr lang="cs-CZ" sz="2400" dirty="0" err="1"/>
              <a:t>edoxabanem</a:t>
            </a:r>
            <a:r>
              <a:rPr lang="cs-CZ" sz="2400" dirty="0"/>
              <a:t>     (0.77/0.60-0.99/)   </a:t>
            </a:r>
          </a:p>
          <a:p>
            <a:pPr>
              <a:buNone/>
            </a:pPr>
            <a:r>
              <a:rPr lang="cs-CZ" sz="2400" dirty="0"/>
              <a:t>                                                                         </a:t>
            </a:r>
          </a:p>
          <a:p>
            <a:pPr>
              <a:buNone/>
            </a:pPr>
            <a:r>
              <a:rPr lang="cs-CZ" sz="2400" dirty="0"/>
              <a:t>                                 </a:t>
            </a:r>
            <a:r>
              <a:rPr lang="cs-CZ" sz="2400" dirty="0" err="1"/>
              <a:t>Cohen</a:t>
            </a:r>
            <a:r>
              <a:rPr lang="cs-CZ" sz="2400" dirty="0"/>
              <a:t> A.T. </a:t>
            </a:r>
            <a:r>
              <a:rPr lang="cs-CZ" sz="2400" dirty="0" err="1"/>
              <a:t>et</a:t>
            </a:r>
            <a:r>
              <a:rPr lang="cs-CZ" sz="2400" dirty="0"/>
              <a:t> </a:t>
            </a:r>
            <a:r>
              <a:rPr lang="cs-CZ" sz="2400" dirty="0" err="1"/>
              <a:t>al</a:t>
            </a:r>
            <a:r>
              <a:rPr lang="cs-CZ" sz="2400" dirty="0"/>
              <a:t>., </a:t>
            </a:r>
            <a:r>
              <a:rPr lang="cs-CZ" sz="2400" dirty="0" err="1"/>
              <a:t>PLoS</a:t>
            </a:r>
            <a:r>
              <a:rPr lang="cs-CZ" sz="2400" dirty="0"/>
              <a:t> ONE 2015;10: e0144856 </a:t>
            </a:r>
          </a:p>
        </p:txBody>
      </p:sp>
    </p:spTree>
    <p:extLst>
      <p:ext uri="{BB962C8B-B14F-4D97-AF65-F5344CB8AC3E}">
        <p14:creationId xmlns:p14="http://schemas.microsoft.com/office/powerpoint/2010/main" val="13756862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2"/>
          <p:cNvSpPr>
            <a:spLocks noGrp="1" noChangeArrowheads="1"/>
          </p:cNvSpPr>
          <p:nvPr>
            <p:ph type="title"/>
          </p:nvPr>
        </p:nvSpPr>
        <p:spPr>
          <a:xfrm>
            <a:off x="1631950" y="152399"/>
            <a:ext cx="9036050" cy="1869347"/>
          </a:xfrm>
        </p:spPr>
        <p:txBody>
          <a:bodyPr>
            <a:noAutofit/>
          </a:bodyPr>
          <a:lstStyle/>
          <a:p>
            <a:pPr algn="ctr"/>
            <a:r>
              <a:rPr lang="cs-CZ" altLang="cs-CZ" sz="6000" b="1" dirty="0">
                <a:solidFill>
                  <a:schemeClr val="accent1">
                    <a:lumMod val="75000"/>
                  </a:schemeClr>
                </a:solidFill>
              </a:rPr>
              <a:t>Děkuji za pozornost </a:t>
            </a:r>
            <a:endParaRPr lang="en-US" altLang="cs-CZ" sz="6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28355" name="Picture 3" descr="Balancing ActProfessional_Crop 08-0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361010" y="2179637"/>
            <a:ext cx="3577930" cy="4525963"/>
          </a:xfrm>
          <a:noFill/>
        </p:spPr>
      </p:pic>
    </p:spTree>
    <p:extLst>
      <p:ext uri="{BB962C8B-B14F-4D97-AF65-F5344CB8AC3E}">
        <p14:creationId xmlns:p14="http://schemas.microsoft.com/office/powerpoint/2010/main" val="782056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 i="1" dirty="0">
                <a:solidFill>
                  <a:schemeClr val="accent2"/>
                </a:solidFill>
              </a:rPr>
              <a:t>antikoagulancia</a:t>
            </a:r>
            <a:r>
              <a:rPr lang="cs-CZ" altLang="cs-CZ" i="1" dirty="0"/>
              <a:t> </a:t>
            </a:r>
          </a:p>
        </p:txBody>
      </p:sp>
      <p:sp>
        <p:nvSpPr>
          <p:cNvPr id="224259" name="Rectangle 3"/>
          <p:cNvSpPr>
            <a:spLocks noGrp="1" noChangeArrowheads="1"/>
          </p:cNvSpPr>
          <p:nvPr>
            <p:ph idx="1"/>
          </p:nvPr>
        </p:nvSpPr>
        <p:spPr>
          <a:xfrm>
            <a:off x="1992314" y="1628776"/>
            <a:ext cx="8675687" cy="452596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cs-CZ" altLang="cs-CZ" sz="2400" dirty="0"/>
              <a:t>podle jejich účinku je můžeme dělit na tři základní skupiny léků:</a:t>
            </a:r>
            <a:endParaRPr lang="cs-CZ" altLang="cs-CZ" sz="2400" b="1" i="1" dirty="0"/>
          </a:p>
          <a:p>
            <a:pPr>
              <a:lnSpc>
                <a:spcPct val="90000"/>
              </a:lnSpc>
            </a:pPr>
            <a:endParaRPr lang="cs-CZ" altLang="cs-CZ" sz="2400" b="1" i="1" dirty="0">
              <a:solidFill>
                <a:schemeClr val="accent2"/>
              </a:solidFill>
            </a:endParaRPr>
          </a:p>
          <a:p>
            <a:pPr>
              <a:lnSpc>
                <a:spcPct val="90000"/>
              </a:lnSpc>
            </a:pPr>
            <a:r>
              <a:rPr lang="cs-CZ" altLang="cs-CZ" sz="2400" b="1" i="1" dirty="0">
                <a:solidFill>
                  <a:schemeClr val="accent2"/>
                </a:solidFill>
              </a:rPr>
              <a:t>hepariny</a:t>
            </a:r>
            <a:r>
              <a:rPr lang="cs-CZ" altLang="cs-CZ" sz="2400" dirty="0">
                <a:solidFill>
                  <a:schemeClr val="accent2"/>
                </a:solidFill>
              </a:rPr>
              <a:t> </a:t>
            </a:r>
            <a:r>
              <a:rPr lang="cs-CZ" altLang="cs-CZ" sz="2400" dirty="0"/>
              <a:t>(nefrakcionovaný standardní heparin a nízkomolekulární hepariny) a </a:t>
            </a:r>
            <a:r>
              <a:rPr lang="cs-CZ" altLang="cs-CZ" sz="2400" b="1" i="1" dirty="0" err="1">
                <a:solidFill>
                  <a:schemeClr val="accent2"/>
                </a:solidFill>
              </a:rPr>
              <a:t>pentasacharidy</a:t>
            </a:r>
            <a:r>
              <a:rPr lang="cs-CZ" altLang="cs-CZ" sz="2400" dirty="0"/>
              <a:t>, aplikované injekčně – všechny vyžadují antitrombin !, účinek UFH i.v. je třeba po 6 hod kontrolovat ( APTT),</a:t>
            </a:r>
          </a:p>
          <a:p>
            <a:pPr>
              <a:lnSpc>
                <a:spcPct val="90000"/>
              </a:lnSpc>
            </a:pPr>
            <a:r>
              <a:rPr lang="cs-CZ" altLang="cs-CZ" sz="2400" b="1" i="1" dirty="0">
                <a:solidFill>
                  <a:schemeClr val="accent2"/>
                </a:solidFill>
              </a:rPr>
              <a:t>kumarinové preparáty</a:t>
            </a:r>
            <a:r>
              <a:rPr lang="cs-CZ" altLang="cs-CZ" sz="2400" dirty="0"/>
              <a:t> – </a:t>
            </a:r>
            <a:r>
              <a:rPr lang="cs-CZ" altLang="cs-CZ" sz="2400" dirty="0" err="1"/>
              <a:t>warfarin</a:t>
            </a:r>
            <a:r>
              <a:rPr lang="cs-CZ" altLang="cs-CZ" sz="2400" dirty="0"/>
              <a:t> (antagonisté vitaminu K), používané per os, kontrola dle INR 2,0-3,0,</a:t>
            </a:r>
            <a:endParaRPr lang="cs-CZ" altLang="cs-CZ" sz="2400" b="1" i="1" dirty="0"/>
          </a:p>
          <a:p>
            <a:pPr>
              <a:lnSpc>
                <a:spcPct val="90000"/>
              </a:lnSpc>
            </a:pPr>
            <a:r>
              <a:rPr lang="cs-CZ" altLang="cs-CZ" sz="2400" b="1" i="1" dirty="0">
                <a:solidFill>
                  <a:schemeClr val="accent2"/>
                </a:solidFill>
              </a:rPr>
              <a:t>přímé inhibitory F </a:t>
            </a:r>
            <a:r>
              <a:rPr lang="cs-CZ" altLang="cs-CZ" sz="2400" b="1" i="1" dirty="0" err="1">
                <a:solidFill>
                  <a:schemeClr val="accent2"/>
                </a:solidFill>
              </a:rPr>
              <a:t>Xa</a:t>
            </a:r>
            <a:r>
              <a:rPr lang="cs-CZ" altLang="cs-CZ" sz="2400" b="1" i="1" dirty="0">
                <a:solidFill>
                  <a:schemeClr val="accent2"/>
                </a:solidFill>
              </a:rPr>
              <a:t> a trombinu</a:t>
            </a:r>
            <a:r>
              <a:rPr lang="cs-CZ" altLang="cs-CZ" sz="2400" dirty="0"/>
              <a:t> – </a:t>
            </a:r>
            <a:r>
              <a:rPr lang="cs-CZ" altLang="cs-CZ" sz="2400" dirty="0" err="1"/>
              <a:t>apixaban</a:t>
            </a:r>
            <a:r>
              <a:rPr lang="cs-CZ" altLang="cs-CZ" sz="2400" dirty="0"/>
              <a:t>, </a:t>
            </a:r>
            <a:r>
              <a:rPr lang="cs-CZ" altLang="cs-CZ" sz="2400" dirty="0" err="1"/>
              <a:t>edoxaban</a:t>
            </a:r>
            <a:r>
              <a:rPr lang="cs-CZ" altLang="cs-CZ" sz="2400" dirty="0"/>
              <a:t>, </a:t>
            </a:r>
            <a:r>
              <a:rPr lang="cs-CZ" altLang="cs-CZ" sz="2400" dirty="0" err="1"/>
              <a:t>rivaroxaban</a:t>
            </a:r>
            <a:r>
              <a:rPr lang="cs-CZ" altLang="cs-CZ" sz="2400" dirty="0"/>
              <a:t> a </a:t>
            </a:r>
            <a:r>
              <a:rPr lang="cs-CZ" altLang="cs-CZ" sz="2400" dirty="0" err="1"/>
              <a:t>dabigatran</a:t>
            </a:r>
            <a:r>
              <a:rPr lang="cs-CZ" altLang="cs-CZ" sz="2400" dirty="0"/>
              <a:t> - používané per os, léčba se nemusí laboratorně kontrolovat.</a:t>
            </a:r>
          </a:p>
          <a:p>
            <a:pPr>
              <a:lnSpc>
                <a:spcPct val="90000"/>
              </a:lnSpc>
            </a:pPr>
            <a:endParaRPr lang="cs-CZ" sz="2400" dirty="0"/>
          </a:p>
          <a:p>
            <a:pPr>
              <a:lnSpc>
                <a:spcPct val="90000"/>
              </a:lnSpc>
              <a:buNone/>
            </a:pPr>
            <a:r>
              <a:rPr lang="cs-CZ" sz="2400" dirty="0"/>
              <a:t> </a:t>
            </a:r>
          </a:p>
          <a:p>
            <a:pPr>
              <a:lnSpc>
                <a:spcPct val="90000"/>
              </a:lnSpc>
              <a:buNone/>
            </a:pPr>
            <a:r>
              <a:rPr lang="cs-CZ" sz="1600" dirty="0"/>
              <a:t>Kvasnička J. Farmakoterapie poruch </a:t>
            </a:r>
            <a:r>
              <a:rPr lang="cs-CZ" sz="1600" dirty="0" err="1"/>
              <a:t>hemostázy</a:t>
            </a:r>
            <a:r>
              <a:rPr lang="cs-CZ" sz="1600" dirty="0"/>
              <a:t>. In: Marek J. Farmakoterapie vnitřních nemocí,                           </a:t>
            </a:r>
          </a:p>
          <a:p>
            <a:pPr>
              <a:lnSpc>
                <a:spcPct val="90000"/>
              </a:lnSpc>
              <a:buNone/>
            </a:pPr>
            <a:r>
              <a:rPr lang="cs-CZ" sz="1600" dirty="0"/>
              <a:t>5.,zcela  přepracované a doplnění vydání, </a:t>
            </a:r>
            <a:r>
              <a:rPr lang="cs-CZ" sz="1600" dirty="0" err="1"/>
              <a:t>Grada</a:t>
            </a:r>
            <a:r>
              <a:rPr lang="cs-CZ" sz="1600" dirty="0"/>
              <a:t>, Praha, in </a:t>
            </a:r>
            <a:r>
              <a:rPr lang="cs-CZ" sz="1600" dirty="0" err="1"/>
              <a:t>press</a:t>
            </a:r>
            <a:endParaRPr lang="cs-CZ" altLang="cs-CZ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Line 2"/>
          <p:cNvSpPr>
            <a:spLocks noChangeShapeType="1"/>
          </p:cNvSpPr>
          <p:nvPr/>
        </p:nvSpPr>
        <p:spPr bwMode="auto">
          <a:xfrm>
            <a:off x="6248400" y="381000"/>
            <a:ext cx="0" cy="6019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54307" name="Oval 3"/>
          <p:cNvSpPr>
            <a:spLocks noChangeArrowheads="1"/>
          </p:cNvSpPr>
          <p:nvPr/>
        </p:nvSpPr>
        <p:spPr bwMode="auto">
          <a:xfrm>
            <a:off x="1828800" y="3886200"/>
            <a:ext cx="4267200" cy="2438400"/>
          </a:xfrm>
          <a:prstGeom prst="ellipse">
            <a:avLst/>
          </a:prstGeom>
          <a:noFill/>
          <a:ln w="76200">
            <a:solidFill>
              <a:srgbClr val="FF33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354308" name="Oval 4"/>
          <p:cNvSpPr>
            <a:spLocks noChangeArrowheads="1"/>
          </p:cNvSpPr>
          <p:nvPr/>
        </p:nvSpPr>
        <p:spPr bwMode="auto">
          <a:xfrm>
            <a:off x="6527800" y="1916113"/>
            <a:ext cx="3505200" cy="2362200"/>
          </a:xfrm>
          <a:prstGeom prst="ellipse">
            <a:avLst/>
          </a:prstGeom>
          <a:noFill/>
          <a:ln w="76200">
            <a:solidFill>
              <a:srgbClr val="FF33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354309" name="Text Box 5"/>
          <p:cNvSpPr txBox="1">
            <a:spLocks noChangeArrowheads="1"/>
          </p:cNvSpPr>
          <p:nvPr/>
        </p:nvSpPr>
        <p:spPr bwMode="auto">
          <a:xfrm>
            <a:off x="2057400" y="304800"/>
            <a:ext cx="3962400" cy="116998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/>
            </a:solidFill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cs-CZ" altLang="cs-CZ" sz="2800" b="1" dirty="0">
                <a:solidFill>
                  <a:schemeClr val="bg1"/>
                </a:solidFill>
                <a:ea typeface="ＭＳ Ｐゴシック" pitchFamily="34" charset="-128"/>
              </a:rPr>
              <a:t>NF </a:t>
            </a:r>
            <a:r>
              <a:rPr lang="en-US" altLang="cs-CZ" sz="2800" b="1" dirty="0">
                <a:solidFill>
                  <a:schemeClr val="bg1"/>
                </a:solidFill>
                <a:ea typeface="ＭＳ Ｐゴシック" pitchFamily="34" charset="-128"/>
              </a:rPr>
              <a:t> Heparin</a:t>
            </a:r>
            <a:endParaRPr lang="cs-CZ" altLang="cs-CZ" sz="2800" b="1" dirty="0">
              <a:solidFill>
                <a:schemeClr val="bg1"/>
              </a:solidFill>
              <a:ea typeface="ＭＳ Ｐゴシック" pitchFamily="34" charset="-128"/>
            </a:endParaRPr>
          </a:p>
          <a:p>
            <a:pPr algn="ctr">
              <a:spcBef>
                <a:spcPct val="50000"/>
              </a:spcBef>
              <a:defRPr/>
            </a:pPr>
            <a:r>
              <a:rPr lang="cs-CZ" altLang="cs-CZ" sz="2800" b="1" dirty="0">
                <a:solidFill>
                  <a:schemeClr val="bg1"/>
                </a:solidFill>
                <a:ea typeface="ＭＳ Ｐゴシック" pitchFamily="34" charset="-128"/>
              </a:rPr>
              <a:t>Anti IIa : Xa = 1 : 1 </a:t>
            </a:r>
            <a:endParaRPr lang="en-US" altLang="cs-CZ" sz="2800" b="1" dirty="0">
              <a:solidFill>
                <a:schemeClr val="bg1"/>
              </a:solidFill>
              <a:ea typeface="ＭＳ Ｐゴシック" pitchFamily="34" charset="-128"/>
            </a:endParaRPr>
          </a:p>
        </p:txBody>
      </p:sp>
      <p:sp>
        <p:nvSpPr>
          <p:cNvPr id="354310" name="Text Box 6"/>
          <p:cNvSpPr txBox="1">
            <a:spLocks noChangeArrowheads="1"/>
          </p:cNvSpPr>
          <p:nvPr/>
        </p:nvSpPr>
        <p:spPr bwMode="auto">
          <a:xfrm>
            <a:off x="6553200" y="304800"/>
            <a:ext cx="3646488" cy="116998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/>
            </a:solidFill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cs-CZ" sz="2800" b="1" dirty="0">
                <a:solidFill>
                  <a:schemeClr val="bg1"/>
                </a:solidFill>
                <a:ea typeface="ＭＳ Ｐゴシック" pitchFamily="34" charset="-128"/>
              </a:rPr>
              <a:t>LMW</a:t>
            </a:r>
            <a:r>
              <a:rPr lang="cs-CZ" altLang="cs-CZ" sz="2800" b="1" dirty="0">
                <a:solidFill>
                  <a:schemeClr val="bg1"/>
                </a:solidFill>
                <a:ea typeface="ＭＳ Ｐゴシック" pitchFamily="34" charset="-128"/>
              </a:rPr>
              <a:t>H</a:t>
            </a:r>
          </a:p>
          <a:p>
            <a:pPr algn="ctr">
              <a:spcBef>
                <a:spcPct val="50000"/>
              </a:spcBef>
              <a:defRPr/>
            </a:pPr>
            <a:r>
              <a:rPr lang="cs-CZ" altLang="cs-CZ" sz="2800" b="1" dirty="0">
                <a:solidFill>
                  <a:schemeClr val="bg1"/>
                </a:solidFill>
                <a:ea typeface="ＭＳ Ｐゴシック" pitchFamily="34" charset="-128"/>
              </a:rPr>
              <a:t>Anti </a:t>
            </a:r>
            <a:r>
              <a:rPr lang="cs-CZ" altLang="cs-CZ" sz="2800" b="1" dirty="0" err="1">
                <a:solidFill>
                  <a:schemeClr val="bg1"/>
                </a:solidFill>
                <a:ea typeface="ＭＳ Ｐゴシック" pitchFamily="34" charset="-128"/>
              </a:rPr>
              <a:t>IIa</a:t>
            </a:r>
            <a:r>
              <a:rPr lang="cs-CZ" altLang="cs-CZ" sz="2800" b="1" dirty="0">
                <a:solidFill>
                  <a:schemeClr val="bg1"/>
                </a:solidFill>
                <a:ea typeface="ＭＳ Ｐゴシック" pitchFamily="34" charset="-128"/>
              </a:rPr>
              <a:t> : </a:t>
            </a:r>
            <a:r>
              <a:rPr lang="cs-CZ" altLang="cs-CZ" sz="2800" b="1" dirty="0" err="1">
                <a:solidFill>
                  <a:schemeClr val="bg1"/>
                </a:solidFill>
                <a:ea typeface="ＭＳ Ｐゴシック" pitchFamily="34" charset="-128"/>
              </a:rPr>
              <a:t>Xa</a:t>
            </a:r>
            <a:r>
              <a:rPr lang="cs-CZ" altLang="cs-CZ" sz="2800" b="1" dirty="0">
                <a:solidFill>
                  <a:schemeClr val="bg1"/>
                </a:solidFill>
                <a:ea typeface="ＭＳ Ｐゴシック" pitchFamily="34" charset="-128"/>
              </a:rPr>
              <a:t> = 1 : 4</a:t>
            </a:r>
            <a:endParaRPr lang="en-US" altLang="cs-CZ" sz="2800" b="1" dirty="0">
              <a:solidFill>
                <a:schemeClr val="bg1"/>
              </a:solidFill>
              <a:ea typeface="ＭＳ Ｐゴシック" pitchFamily="34" charset="-128"/>
            </a:endParaRP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2438400" y="4419601"/>
            <a:ext cx="3043238" cy="1425575"/>
            <a:chOff x="619" y="1056"/>
            <a:chExt cx="1917" cy="898"/>
          </a:xfrm>
        </p:grpSpPr>
        <p:sp>
          <p:nvSpPr>
            <p:cNvPr id="174112" name="Freeform 8"/>
            <p:cNvSpPr>
              <a:spLocks/>
            </p:cNvSpPr>
            <p:nvPr/>
          </p:nvSpPr>
          <p:spPr bwMode="auto">
            <a:xfrm>
              <a:off x="1344" y="1056"/>
              <a:ext cx="731" cy="600"/>
            </a:xfrm>
            <a:custGeom>
              <a:avLst/>
              <a:gdLst>
                <a:gd name="T0" fmla="*/ 431 w 731"/>
                <a:gd name="T1" fmla="*/ 0 h 600"/>
                <a:gd name="T2" fmla="*/ 731 w 731"/>
                <a:gd name="T3" fmla="*/ 0 h 600"/>
                <a:gd name="T4" fmla="*/ 731 w 731"/>
                <a:gd name="T5" fmla="*/ 600 h 600"/>
                <a:gd name="T6" fmla="*/ 131 w 731"/>
                <a:gd name="T7" fmla="*/ 600 h 600"/>
                <a:gd name="T8" fmla="*/ 131 w 731"/>
                <a:gd name="T9" fmla="*/ 378 h 600"/>
                <a:gd name="T10" fmla="*/ 0 w 731"/>
                <a:gd name="T11" fmla="*/ 315 h 600"/>
                <a:gd name="T12" fmla="*/ 115 w 731"/>
                <a:gd name="T13" fmla="*/ 236 h 600"/>
                <a:gd name="T14" fmla="*/ 120 w 731"/>
                <a:gd name="T15" fmla="*/ 0 h 600"/>
                <a:gd name="T16" fmla="*/ 431 w 731"/>
                <a:gd name="T17" fmla="*/ 0 h 6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31"/>
                <a:gd name="T28" fmla="*/ 0 h 600"/>
                <a:gd name="T29" fmla="*/ 731 w 731"/>
                <a:gd name="T30" fmla="*/ 600 h 6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31" h="600">
                  <a:moveTo>
                    <a:pt x="431" y="0"/>
                  </a:moveTo>
                  <a:lnTo>
                    <a:pt x="731" y="0"/>
                  </a:lnTo>
                  <a:lnTo>
                    <a:pt x="731" y="600"/>
                  </a:lnTo>
                  <a:lnTo>
                    <a:pt x="131" y="600"/>
                  </a:lnTo>
                  <a:lnTo>
                    <a:pt x="131" y="378"/>
                  </a:lnTo>
                  <a:lnTo>
                    <a:pt x="0" y="315"/>
                  </a:lnTo>
                  <a:lnTo>
                    <a:pt x="115" y="236"/>
                  </a:lnTo>
                  <a:lnTo>
                    <a:pt x="120" y="0"/>
                  </a:lnTo>
                  <a:lnTo>
                    <a:pt x="431" y="0"/>
                  </a:lnTo>
                  <a:close/>
                </a:path>
              </a:pathLst>
            </a:custGeom>
            <a:solidFill>
              <a:srgbClr val="C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74113" name="Freeform 9"/>
            <p:cNvSpPr>
              <a:spLocks/>
            </p:cNvSpPr>
            <p:nvPr/>
          </p:nvSpPr>
          <p:spPr bwMode="auto">
            <a:xfrm>
              <a:off x="619" y="1056"/>
              <a:ext cx="811" cy="611"/>
            </a:xfrm>
            <a:custGeom>
              <a:avLst/>
              <a:gdLst>
                <a:gd name="T0" fmla="*/ 5 w 811"/>
                <a:gd name="T1" fmla="*/ 0 h 611"/>
                <a:gd name="T2" fmla="*/ 0 w 811"/>
                <a:gd name="T3" fmla="*/ 611 h 611"/>
                <a:gd name="T4" fmla="*/ 811 w 811"/>
                <a:gd name="T5" fmla="*/ 609 h 611"/>
                <a:gd name="T6" fmla="*/ 806 w 811"/>
                <a:gd name="T7" fmla="*/ 404 h 611"/>
                <a:gd name="T8" fmla="*/ 800 w 811"/>
                <a:gd name="T9" fmla="*/ 409 h 611"/>
                <a:gd name="T10" fmla="*/ 623 w 811"/>
                <a:gd name="T11" fmla="*/ 298 h 611"/>
                <a:gd name="T12" fmla="*/ 800 w 811"/>
                <a:gd name="T13" fmla="*/ 198 h 611"/>
                <a:gd name="T14" fmla="*/ 805 w 811"/>
                <a:gd name="T15" fmla="*/ 0 h 611"/>
                <a:gd name="T16" fmla="*/ 5 w 811"/>
                <a:gd name="T17" fmla="*/ 0 h 6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11"/>
                <a:gd name="T28" fmla="*/ 0 h 611"/>
                <a:gd name="T29" fmla="*/ 811 w 811"/>
                <a:gd name="T30" fmla="*/ 611 h 6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11" h="611">
                  <a:moveTo>
                    <a:pt x="5" y="0"/>
                  </a:moveTo>
                  <a:lnTo>
                    <a:pt x="0" y="611"/>
                  </a:lnTo>
                  <a:lnTo>
                    <a:pt x="811" y="609"/>
                  </a:lnTo>
                  <a:lnTo>
                    <a:pt x="806" y="404"/>
                  </a:lnTo>
                  <a:lnTo>
                    <a:pt x="800" y="409"/>
                  </a:lnTo>
                  <a:lnTo>
                    <a:pt x="623" y="298"/>
                  </a:lnTo>
                  <a:lnTo>
                    <a:pt x="800" y="198"/>
                  </a:lnTo>
                  <a:lnTo>
                    <a:pt x="80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74114" name="Rectangle 10"/>
            <p:cNvSpPr>
              <a:spLocks noChangeArrowheads="1"/>
            </p:cNvSpPr>
            <p:nvPr/>
          </p:nvSpPr>
          <p:spPr bwMode="auto">
            <a:xfrm>
              <a:off x="1056" y="1728"/>
              <a:ext cx="1480" cy="22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 altLang="cs-CZ">
                <a:latin typeface="Calibri" pitchFamily="34" charset="0"/>
              </a:endParaRPr>
            </a:p>
          </p:txBody>
        </p:sp>
        <p:sp>
          <p:nvSpPr>
            <p:cNvPr id="354315" name="Rectangle 11"/>
            <p:cNvSpPr>
              <a:spLocks noChangeArrowheads="1"/>
            </p:cNvSpPr>
            <p:nvPr/>
          </p:nvSpPr>
          <p:spPr bwMode="auto">
            <a:xfrm>
              <a:off x="1200" y="1632"/>
              <a:ext cx="144" cy="144"/>
            </a:xfrm>
            <a:prstGeom prst="rect">
              <a:avLst/>
            </a:prstGeom>
            <a:noFill/>
            <a:ln w="38100">
              <a:solidFill>
                <a:srgbClr val="66FFFF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  <a:extLst/>
          </p:spPr>
          <p:txBody>
            <a:bodyPr wrap="none" anchor="ctr"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74116" name="Rectangle 12"/>
            <p:cNvSpPr>
              <a:spLocks noChangeArrowheads="1"/>
            </p:cNvSpPr>
            <p:nvPr/>
          </p:nvSpPr>
          <p:spPr bwMode="auto">
            <a:xfrm>
              <a:off x="1056" y="1824"/>
              <a:ext cx="340" cy="47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 altLang="cs-CZ">
                <a:latin typeface="Calibri" pitchFamily="34" charset="0"/>
              </a:endParaRPr>
            </a:p>
          </p:txBody>
        </p:sp>
        <p:sp>
          <p:nvSpPr>
            <p:cNvPr id="174117" name="Text Box 13"/>
            <p:cNvSpPr txBox="1">
              <a:spLocks noChangeArrowheads="1"/>
            </p:cNvSpPr>
            <p:nvPr/>
          </p:nvSpPr>
          <p:spPr bwMode="auto">
            <a:xfrm>
              <a:off x="1584" y="1248"/>
              <a:ext cx="336" cy="29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cs-CZ" sz="2400" b="1">
                  <a:latin typeface="Calibri" pitchFamily="34" charset="0"/>
                  <a:ea typeface="MS PGothic" pitchFamily="34" charset="-128"/>
                </a:rPr>
                <a:t>IIa</a:t>
              </a:r>
            </a:p>
          </p:txBody>
        </p:sp>
        <p:sp>
          <p:nvSpPr>
            <p:cNvPr id="354318" name="Rectangle 14"/>
            <p:cNvSpPr>
              <a:spLocks noChangeArrowheads="1"/>
            </p:cNvSpPr>
            <p:nvPr/>
          </p:nvSpPr>
          <p:spPr bwMode="auto">
            <a:xfrm>
              <a:off x="1872" y="1632"/>
              <a:ext cx="144" cy="144"/>
            </a:xfrm>
            <a:prstGeom prst="rect">
              <a:avLst/>
            </a:prstGeom>
            <a:noFill/>
            <a:ln w="38100">
              <a:solidFill>
                <a:srgbClr val="66FFFF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  <a:extLst/>
          </p:spPr>
          <p:txBody>
            <a:bodyPr wrap="none" anchor="ctr"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74119" name="Text Box 15"/>
            <p:cNvSpPr txBox="1">
              <a:spLocks noChangeArrowheads="1"/>
            </p:cNvSpPr>
            <p:nvPr/>
          </p:nvSpPr>
          <p:spPr bwMode="auto">
            <a:xfrm>
              <a:off x="816" y="1248"/>
              <a:ext cx="384" cy="29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cs-CZ" sz="2400" b="1">
                  <a:latin typeface="Calibri" pitchFamily="34" charset="0"/>
                  <a:ea typeface="MS PGothic" pitchFamily="34" charset="-128"/>
                </a:rPr>
                <a:t>AT</a:t>
              </a:r>
            </a:p>
          </p:txBody>
        </p:sp>
      </p:grp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7162801" y="4648200"/>
            <a:ext cx="2346325" cy="1449388"/>
            <a:chOff x="3478" y="1055"/>
            <a:chExt cx="1478" cy="913"/>
          </a:xfrm>
        </p:grpSpPr>
        <p:sp>
          <p:nvSpPr>
            <p:cNvPr id="174105" name="Freeform 17"/>
            <p:cNvSpPr>
              <a:spLocks/>
            </p:cNvSpPr>
            <p:nvPr/>
          </p:nvSpPr>
          <p:spPr bwMode="auto">
            <a:xfrm>
              <a:off x="3478" y="1055"/>
              <a:ext cx="833" cy="612"/>
            </a:xfrm>
            <a:custGeom>
              <a:avLst/>
              <a:gdLst>
                <a:gd name="T0" fmla="*/ 0 w 833"/>
                <a:gd name="T1" fmla="*/ 0 h 612"/>
                <a:gd name="T2" fmla="*/ 0 w 833"/>
                <a:gd name="T3" fmla="*/ 612 h 612"/>
                <a:gd name="T4" fmla="*/ 833 w 833"/>
                <a:gd name="T5" fmla="*/ 610 h 612"/>
                <a:gd name="T6" fmla="*/ 828 w 833"/>
                <a:gd name="T7" fmla="*/ 405 h 612"/>
                <a:gd name="T8" fmla="*/ 822 w 833"/>
                <a:gd name="T9" fmla="*/ 410 h 612"/>
                <a:gd name="T10" fmla="*/ 645 w 833"/>
                <a:gd name="T11" fmla="*/ 299 h 612"/>
                <a:gd name="T12" fmla="*/ 822 w 833"/>
                <a:gd name="T13" fmla="*/ 199 h 612"/>
                <a:gd name="T14" fmla="*/ 827 w 833"/>
                <a:gd name="T15" fmla="*/ 1 h 612"/>
                <a:gd name="T16" fmla="*/ 0 w 833"/>
                <a:gd name="T17" fmla="*/ 0 h 6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33"/>
                <a:gd name="T28" fmla="*/ 0 h 612"/>
                <a:gd name="T29" fmla="*/ 833 w 833"/>
                <a:gd name="T30" fmla="*/ 612 h 61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33" h="612">
                  <a:moveTo>
                    <a:pt x="0" y="0"/>
                  </a:moveTo>
                  <a:lnTo>
                    <a:pt x="0" y="612"/>
                  </a:lnTo>
                  <a:lnTo>
                    <a:pt x="833" y="610"/>
                  </a:lnTo>
                  <a:lnTo>
                    <a:pt x="828" y="405"/>
                  </a:lnTo>
                  <a:lnTo>
                    <a:pt x="822" y="410"/>
                  </a:lnTo>
                  <a:lnTo>
                    <a:pt x="645" y="299"/>
                  </a:lnTo>
                  <a:lnTo>
                    <a:pt x="822" y="199"/>
                  </a:lnTo>
                  <a:lnTo>
                    <a:pt x="827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74106" name="Rectangle 18"/>
            <p:cNvSpPr>
              <a:spLocks noChangeArrowheads="1"/>
            </p:cNvSpPr>
            <p:nvPr/>
          </p:nvSpPr>
          <p:spPr bwMode="auto">
            <a:xfrm>
              <a:off x="3936" y="1728"/>
              <a:ext cx="912" cy="24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 altLang="cs-CZ">
                <a:latin typeface="Calibri" pitchFamily="34" charset="0"/>
              </a:endParaRPr>
            </a:p>
          </p:txBody>
        </p:sp>
        <p:sp>
          <p:nvSpPr>
            <p:cNvPr id="174107" name="Rectangle 19"/>
            <p:cNvSpPr>
              <a:spLocks noChangeArrowheads="1"/>
            </p:cNvSpPr>
            <p:nvPr/>
          </p:nvSpPr>
          <p:spPr bwMode="auto">
            <a:xfrm>
              <a:off x="3937" y="1824"/>
              <a:ext cx="340" cy="47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 altLang="cs-CZ">
                <a:latin typeface="Calibri" pitchFamily="34" charset="0"/>
              </a:endParaRPr>
            </a:p>
          </p:txBody>
        </p:sp>
        <p:sp>
          <p:nvSpPr>
            <p:cNvPr id="174108" name="Freeform 20"/>
            <p:cNvSpPr>
              <a:spLocks/>
            </p:cNvSpPr>
            <p:nvPr/>
          </p:nvSpPr>
          <p:spPr bwMode="auto">
            <a:xfrm>
              <a:off x="4225" y="1056"/>
              <a:ext cx="731" cy="600"/>
            </a:xfrm>
            <a:custGeom>
              <a:avLst/>
              <a:gdLst>
                <a:gd name="T0" fmla="*/ 431 w 731"/>
                <a:gd name="T1" fmla="*/ 0 h 600"/>
                <a:gd name="T2" fmla="*/ 731 w 731"/>
                <a:gd name="T3" fmla="*/ 0 h 600"/>
                <a:gd name="T4" fmla="*/ 731 w 731"/>
                <a:gd name="T5" fmla="*/ 600 h 600"/>
                <a:gd name="T6" fmla="*/ 131 w 731"/>
                <a:gd name="T7" fmla="*/ 600 h 600"/>
                <a:gd name="T8" fmla="*/ 134 w 731"/>
                <a:gd name="T9" fmla="*/ 378 h 600"/>
                <a:gd name="T10" fmla="*/ 0 w 731"/>
                <a:gd name="T11" fmla="*/ 315 h 600"/>
                <a:gd name="T12" fmla="*/ 123 w 731"/>
                <a:gd name="T13" fmla="*/ 234 h 600"/>
                <a:gd name="T14" fmla="*/ 120 w 731"/>
                <a:gd name="T15" fmla="*/ 0 h 600"/>
                <a:gd name="T16" fmla="*/ 431 w 731"/>
                <a:gd name="T17" fmla="*/ 0 h 6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31"/>
                <a:gd name="T28" fmla="*/ 0 h 600"/>
                <a:gd name="T29" fmla="*/ 731 w 731"/>
                <a:gd name="T30" fmla="*/ 600 h 6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31" h="600">
                  <a:moveTo>
                    <a:pt x="431" y="0"/>
                  </a:moveTo>
                  <a:lnTo>
                    <a:pt x="731" y="0"/>
                  </a:lnTo>
                  <a:lnTo>
                    <a:pt x="731" y="600"/>
                  </a:lnTo>
                  <a:lnTo>
                    <a:pt x="131" y="600"/>
                  </a:lnTo>
                  <a:lnTo>
                    <a:pt x="134" y="378"/>
                  </a:lnTo>
                  <a:lnTo>
                    <a:pt x="0" y="315"/>
                  </a:lnTo>
                  <a:lnTo>
                    <a:pt x="123" y="234"/>
                  </a:lnTo>
                  <a:lnTo>
                    <a:pt x="120" y="0"/>
                  </a:lnTo>
                  <a:lnTo>
                    <a:pt x="431" y="0"/>
                  </a:lnTo>
                  <a:close/>
                </a:path>
              </a:pathLst>
            </a:custGeom>
            <a:solidFill>
              <a:srgbClr val="C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74109" name="Text Box 21"/>
            <p:cNvSpPr txBox="1">
              <a:spLocks noChangeArrowheads="1"/>
            </p:cNvSpPr>
            <p:nvPr/>
          </p:nvSpPr>
          <p:spPr bwMode="auto">
            <a:xfrm>
              <a:off x="4464" y="1248"/>
              <a:ext cx="336" cy="29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cs-CZ" sz="2400" b="1">
                  <a:latin typeface="Calibri" pitchFamily="34" charset="0"/>
                  <a:ea typeface="MS PGothic" pitchFamily="34" charset="-128"/>
                </a:rPr>
                <a:t>IIa</a:t>
              </a:r>
            </a:p>
          </p:txBody>
        </p:sp>
        <p:sp>
          <p:nvSpPr>
            <p:cNvPr id="354326" name="Rectangle 22"/>
            <p:cNvSpPr>
              <a:spLocks noChangeArrowheads="1"/>
            </p:cNvSpPr>
            <p:nvPr/>
          </p:nvSpPr>
          <p:spPr bwMode="auto">
            <a:xfrm>
              <a:off x="4080" y="1632"/>
              <a:ext cx="144" cy="144"/>
            </a:xfrm>
            <a:prstGeom prst="rect">
              <a:avLst/>
            </a:prstGeom>
            <a:noFill/>
            <a:ln w="38100">
              <a:solidFill>
                <a:srgbClr val="66FFFF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  <a:extLst/>
          </p:spPr>
          <p:txBody>
            <a:bodyPr wrap="none" anchor="ctr"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74111" name="Text Box 23"/>
            <p:cNvSpPr txBox="1">
              <a:spLocks noChangeArrowheads="1"/>
            </p:cNvSpPr>
            <p:nvPr/>
          </p:nvSpPr>
          <p:spPr bwMode="auto">
            <a:xfrm>
              <a:off x="3648" y="1248"/>
              <a:ext cx="384" cy="29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cs-CZ" sz="2400" b="1">
                  <a:latin typeface="Calibri" pitchFamily="34" charset="0"/>
                  <a:ea typeface="MS PGothic" pitchFamily="34" charset="-128"/>
                </a:rPr>
                <a:t>AT</a:t>
              </a:r>
            </a:p>
          </p:txBody>
        </p:sp>
      </p:grpSp>
      <p:grpSp>
        <p:nvGrpSpPr>
          <p:cNvPr id="4" name="Group 24"/>
          <p:cNvGrpSpPr>
            <a:grpSpLocks/>
          </p:cNvGrpSpPr>
          <p:nvPr/>
        </p:nvGrpSpPr>
        <p:grpSpPr bwMode="auto">
          <a:xfrm>
            <a:off x="2566988" y="2060575"/>
            <a:ext cx="3035300" cy="1728788"/>
            <a:chOff x="624" y="2736"/>
            <a:chExt cx="1912" cy="1042"/>
          </a:xfrm>
        </p:grpSpPr>
        <p:sp>
          <p:nvSpPr>
            <p:cNvPr id="174098" name="Freeform 25"/>
            <p:cNvSpPr>
              <a:spLocks/>
            </p:cNvSpPr>
            <p:nvPr/>
          </p:nvSpPr>
          <p:spPr bwMode="auto">
            <a:xfrm>
              <a:off x="1344" y="2736"/>
              <a:ext cx="864" cy="693"/>
            </a:xfrm>
            <a:custGeom>
              <a:avLst/>
              <a:gdLst>
                <a:gd name="T0" fmla="*/ 431 w 864"/>
                <a:gd name="T1" fmla="*/ 0 h 693"/>
                <a:gd name="T2" fmla="*/ 864 w 864"/>
                <a:gd name="T3" fmla="*/ 315 h 693"/>
                <a:gd name="T4" fmla="*/ 735 w 864"/>
                <a:gd name="T5" fmla="*/ 693 h 693"/>
                <a:gd name="T6" fmla="*/ 122 w 864"/>
                <a:gd name="T7" fmla="*/ 693 h 693"/>
                <a:gd name="T8" fmla="*/ 120 w 864"/>
                <a:gd name="T9" fmla="*/ 509 h 693"/>
                <a:gd name="T10" fmla="*/ 0 w 864"/>
                <a:gd name="T11" fmla="*/ 459 h 693"/>
                <a:gd name="T12" fmla="*/ 115 w 864"/>
                <a:gd name="T13" fmla="*/ 380 h 693"/>
                <a:gd name="T14" fmla="*/ 161 w 864"/>
                <a:gd name="T15" fmla="*/ 192 h 693"/>
                <a:gd name="T16" fmla="*/ 431 w 864"/>
                <a:gd name="T17" fmla="*/ 0 h 69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64"/>
                <a:gd name="T28" fmla="*/ 0 h 693"/>
                <a:gd name="T29" fmla="*/ 864 w 864"/>
                <a:gd name="T30" fmla="*/ 693 h 69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64" h="693">
                  <a:moveTo>
                    <a:pt x="431" y="0"/>
                  </a:moveTo>
                  <a:lnTo>
                    <a:pt x="864" y="315"/>
                  </a:lnTo>
                  <a:lnTo>
                    <a:pt x="735" y="693"/>
                  </a:lnTo>
                  <a:lnTo>
                    <a:pt x="122" y="693"/>
                  </a:lnTo>
                  <a:lnTo>
                    <a:pt x="120" y="509"/>
                  </a:lnTo>
                  <a:lnTo>
                    <a:pt x="0" y="459"/>
                  </a:lnTo>
                  <a:lnTo>
                    <a:pt x="115" y="380"/>
                  </a:lnTo>
                  <a:lnTo>
                    <a:pt x="161" y="192"/>
                  </a:lnTo>
                  <a:lnTo>
                    <a:pt x="431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74099" name="Freeform 26"/>
            <p:cNvSpPr>
              <a:spLocks/>
            </p:cNvSpPr>
            <p:nvPr/>
          </p:nvSpPr>
          <p:spPr bwMode="auto">
            <a:xfrm>
              <a:off x="624" y="2880"/>
              <a:ext cx="806" cy="609"/>
            </a:xfrm>
            <a:custGeom>
              <a:avLst/>
              <a:gdLst>
                <a:gd name="T0" fmla="*/ 0 w 806"/>
                <a:gd name="T1" fmla="*/ 0 h 609"/>
                <a:gd name="T2" fmla="*/ 0 w 806"/>
                <a:gd name="T3" fmla="*/ 604 h 609"/>
                <a:gd name="T4" fmla="*/ 806 w 806"/>
                <a:gd name="T5" fmla="*/ 609 h 609"/>
                <a:gd name="T6" fmla="*/ 801 w 806"/>
                <a:gd name="T7" fmla="*/ 404 h 609"/>
                <a:gd name="T8" fmla="*/ 795 w 806"/>
                <a:gd name="T9" fmla="*/ 409 h 609"/>
                <a:gd name="T10" fmla="*/ 618 w 806"/>
                <a:gd name="T11" fmla="*/ 298 h 609"/>
                <a:gd name="T12" fmla="*/ 795 w 806"/>
                <a:gd name="T13" fmla="*/ 198 h 609"/>
                <a:gd name="T14" fmla="*/ 800 w 806"/>
                <a:gd name="T15" fmla="*/ 0 h 609"/>
                <a:gd name="T16" fmla="*/ 0 w 806"/>
                <a:gd name="T17" fmla="*/ 0 h 6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06"/>
                <a:gd name="T28" fmla="*/ 0 h 609"/>
                <a:gd name="T29" fmla="*/ 806 w 806"/>
                <a:gd name="T30" fmla="*/ 609 h 6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06" h="609">
                  <a:moveTo>
                    <a:pt x="0" y="0"/>
                  </a:moveTo>
                  <a:lnTo>
                    <a:pt x="0" y="604"/>
                  </a:lnTo>
                  <a:lnTo>
                    <a:pt x="806" y="609"/>
                  </a:lnTo>
                  <a:lnTo>
                    <a:pt x="801" y="404"/>
                  </a:lnTo>
                  <a:lnTo>
                    <a:pt x="795" y="409"/>
                  </a:lnTo>
                  <a:lnTo>
                    <a:pt x="618" y="298"/>
                  </a:lnTo>
                  <a:lnTo>
                    <a:pt x="795" y="198"/>
                  </a:lnTo>
                  <a:lnTo>
                    <a:pt x="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74100" name="Rectangle 27"/>
            <p:cNvSpPr>
              <a:spLocks noChangeArrowheads="1"/>
            </p:cNvSpPr>
            <p:nvPr/>
          </p:nvSpPr>
          <p:spPr bwMode="auto">
            <a:xfrm>
              <a:off x="1056" y="3552"/>
              <a:ext cx="1480" cy="22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 altLang="cs-CZ">
                <a:latin typeface="Calibri" pitchFamily="34" charset="0"/>
              </a:endParaRPr>
            </a:p>
          </p:txBody>
        </p:sp>
        <p:sp>
          <p:nvSpPr>
            <p:cNvPr id="174101" name="Rectangle 28"/>
            <p:cNvSpPr>
              <a:spLocks noChangeArrowheads="1"/>
            </p:cNvSpPr>
            <p:nvPr/>
          </p:nvSpPr>
          <p:spPr bwMode="auto">
            <a:xfrm>
              <a:off x="1056" y="3648"/>
              <a:ext cx="340" cy="47"/>
            </a:xfrm>
            <a:prstGeom prst="rect">
              <a:avLst/>
            </a:prstGeom>
            <a:solidFill>
              <a:srgbClr val="0066CC"/>
            </a:solidFill>
            <a:ln w="9525">
              <a:solidFill>
                <a:srgbClr val="0066CC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 altLang="cs-CZ">
                <a:latin typeface="Calibri" pitchFamily="34" charset="0"/>
              </a:endParaRPr>
            </a:p>
          </p:txBody>
        </p:sp>
        <p:sp>
          <p:nvSpPr>
            <p:cNvPr id="174102" name="Text Box 29"/>
            <p:cNvSpPr txBox="1">
              <a:spLocks noChangeArrowheads="1"/>
            </p:cNvSpPr>
            <p:nvPr/>
          </p:nvSpPr>
          <p:spPr bwMode="auto">
            <a:xfrm>
              <a:off x="1632" y="3024"/>
              <a:ext cx="384" cy="28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cs-CZ" sz="2400" b="1">
                  <a:latin typeface="Calibri" pitchFamily="34" charset="0"/>
                  <a:ea typeface="MS PGothic" pitchFamily="34" charset="-128"/>
                </a:rPr>
                <a:t>Xa</a:t>
              </a:r>
            </a:p>
          </p:txBody>
        </p:sp>
        <p:sp>
          <p:nvSpPr>
            <p:cNvPr id="354334" name="Rectangle 30"/>
            <p:cNvSpPr>
              <a:spLocks noChangeArrowheads="1"/>
            </p:cNvSpPr>
            <p:nvPr/>
          </p:nvSpPr>
          <p:spPr bwMode="auto">
            <a:xfrm>
              <a:off x="1200" y="3456"/>
              <a:ext cx="144" cy="14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66FFFF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74104" name="Text Box 31"/>
            <p:cNvSpPr txBox="1">
              <a:spLocks noChangeArrowheads="1"/>
            </p:cNvSpPr>
            <p:nvPr/>
          </p:nvSpPr>
          <p:spPr bwMode="auto">
            <a:xfrm>
              <a:off x="816" y="3024"/>
              <a:ext cx="384" cy="28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cs-CZ" sz="2400" b="1">
                  <a:latin typeface="Calibri" pitchFamily="34" charset="0"/>
                  <a:ea typeface="MS PGothic" pitchFamily="34" charset="-128"/>
                </a:rPr>
                <a:t>AT</a:t>
              </a:r>
            </a:p>
          </p:txBody>
        </p:sp>
      </p:grpSp>
      <p:grpSp>
        <p:nvGrpSpPr>
          <p:cNvPr id="5" name="Group 32"/>
          <p:cNvGrpSpPr>
            <a:grpSpLocks/>
          </p:cNvGrpSpPr>
          <p:nvPr/>
        </p:nvGrpSpPr>
        <p:grpSpPr bwMode="auto">
          <a:xfrm>
            <a:off x="7086600" y="2205039"/>
            <a:ext cx="2514600" cy="1800225"/>
            <a:chOff x="3505" y="2736"/>
            <a:chExt cx="1584" cy="1056"/>
          </a:xfrm>
        </p:grpSpPr>
        <p:sp>
          <p:nvSpPr>
            <p:cNvPr id="174091" name="Freeform 33"/>
            <p:cNvSpPr>
              <a:spLocks/>
            </p:cNvSpPr>
            <p:nvPr/>
          </p:nvSpPr>
          <p:spPr bwMode="auto">
            <a:xfrm>
              <a:off x="4225" y="2736"/>
              <a:ext cx="864" cy="693"/>
            </a:xfrm>
            <a:custGeom>
              <a:avLst/>
              <a:gdLst>
                <a:gd name="T0" fmla="*/ 431 w 864"/>
                <a:gd name="T1" fmla="*/ 0 h 693"/>
                <a:gd name="T2" fmla="*/ 864 w 864"/>
                <a:gd name="T3" fmla="*/ 315 h 693"/>
                <a:gd name="T4" fmla="*/ 735 w 864"/>
                <a:gd name="T5" fmla="*/ 693 h 693"/>
                <a:gd name="T6" fmla="*/ 122 w 864"/>
                <a:gd name="T7" fmla="*/ 693 h 693"/>
                <a:gd name="T8" fmla="*/ 123 w 864"/>
                <a:gd name="T9" fmla="*/ 509 h 693"/>
                <a:gd name="T10" fmla="*/ 0 w 864"/>
                <a:gd name="T11" fmla="*/ 459 h 693"/>
                <a:gd name="T12" fmla="*/ 115 w 864"/>
                <a:gd name="T13" fmla="*/ 380 h 693"/>
                <a:gd name="T14" fmla="*/ 161 w 864"/>
                <a:gd name="T15" fmla="*/ 192 h 693"/>
                <a:gd name="T16" fmla="*/ 431 w 864"/>
                <a:gd name="T17" fmla="*/ 0 h 69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64"/>
                <a:gd name="T28" fmla="*/ 0 h 693"/>
                <a:gd name="T29" fmla="*/ 864 w 864"/>
                <a:gd name="T30" fmla="*/ 693 h 69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64" h="693">
                  <a:moveTo>
                    <a:pt x="431" y="0"/>
                  </a:moveTo>
                  <a:lnTo>
                    <a:pt x="864" y="315"/>
                  </a:lnTo>
                  <a:lnTo>
                    <a:pt x="735" y="693"/>
                  </a:lnTo>
                  <a:lnTo>
                    <a:pt x="122" y="693"/>
                  </a:lnTo>
                  <a:lnTo>
                    <a:pt x="123" y="509"/>
                  </a:lnTo>
                  <a:lnTo>
                    <a:pt x="0" y="459"/>
                  </a:lnTo>
                  <a:lnTo>
                    <a:pt x="115" y="380"/>
                  </a:lnTo>
                  <a:lnTo>
                    <a:pt x="161" y="192"/>
                  </a:lnTo>
                  <a:lnTo>
                    <a:pt x="431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74092" name="Freeform 34"/>
            <p:cNvSpPr>
              <a:spLocks/>
            </p:cNvSpPr>
            <p:nvPr/>
          </p:nvSpPr>
          <p:spPr bwMode="auto">
            <a:xfrm>
              <a:off x="3505" y="2880"/>
              <a:ext cx="806" cy="609"/>
            </a:xfrm>
            <a:custGeom>
              <a:avLst/>
              <a:gdLst>
                <a:gd name="T0" fmla="*/ 0 w 806"/>
                <a:gd name="T1" fmla="*/ 0 h 609"/>
                <a:gd name="T2" fmla="*/ 0 w 806"/>
                <a:gd name="T3" fmla="*/ 604 h 609"/>
                <a:gd name="T4" fmla="*/ 806 w 806"/>
                <a:gd name="T5" fmla="*/ 609 h 609"/>
                <a:gd name="T6" fmla="*/ 801 w 806"/>
                <a:gd name="T7" fmla="*/ 404 h 609"/>
                <a:gd name="T8" fmla="*/ 795 w 806"/>
                <a:gd name="T9" fmla="*/ 409 h 609"/>
                <a:gd name="T10" fmla="*/ 618 w 806"/>
                <a:gd name="T11" fmla="*/ 298 h 609"/>
                <a:gd name="T12" fmla="*/ 795 w 806"/>
                <a:gd name="T13" fmla="*/ 198 h 609"/>
                <a:gd name="T14" fmla="*/ 800 w 806"/>
                <a:gd name="T15" fmla="*/ 0 h 609"/>
                <a:gd name="T16" fmla="*/ 0 w 806"/>
                <a:gd name="T17" fmla="*/ 0 h 6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06"/>
                <a:gd name="T28" fmla="*/ 0 h 609"/>
                <a:gd name="T29" fmla="*/ 806 w 806"/>
                <a:gd name="T30" fmla="*/ 609 h 6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06" h="609">
                  <a:moveTo>
                    <a:pt x="0" y="0"/>
                  </a:moveTo>
                  <a:lnTo>
                    <a:pt x="0" y="604"/>
                  </a:lnTo>
                  <a:lnTo>
                    <a:pt x="806" y="609"/>
                  </a:lnTo>
                  <a:lnTo>
                    <a:pt x="801" y="404"/>
                  </a:lnTo>
                  <a:lnTo>
                    <a:pt x="795" y="409"/>
                  </a:lnTo>
                  <a:lnTo>
                    <a:pt x="618" y="298"/>
                  </a:lnTo>
                  <a:lnTo>
                    <a:pt x="795" y="198"/>
                  </a:lnTo>
                  <a:lnTo>
                    <a:pt x="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74093" name="Rectangle 35"/>
            <p:cNvSpPr>
              <a:spLocks noChangeArrowheads="1"/>
            </p:cNvSpPr>
            <p:nvPr/>
          </p:nvSpPr>
          <p:spPr bwMode="auto">
            <a:xfrm>
              <a:off x="3937" y="3552"/>
              <a:ext cx="912" cy="24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 altLang="cs-CZ">
                <a:latin typeface="Calibri" pitchFamily="34" charset="0"/>
              </a:endParaRPr>
            </a:p>
          </p:txBody>
        </p:sp>
        <p:sp>
          <p:nvSpPr>
            <p:cNvPr id="174094" name="Rectangle 36"/>
            <p:cNvSpPr>
              <a:spLocks noChangeArrowheads="1"/>
            </p:cNvSpPr>
            <p:nvPr/>
          </p:nvSpPr>
          <p:spPr bwMode="auto">
            <a:xfrm>
              <a:off x="3937" y="3648"/>
              <a:ext cx="340" cy="47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 altLang="cs-CZ">
                <a:latin typeface="Calibri" pitchFamily="34" charset="0"/>
              </a:endParaRPr>
            </a:p>
          </p:txBody>
        </p:sp>
        <p:sp>
          <p:nvSpPr>
            <p:cNvPr id="174095" name="Text Box 37"/>
            <p:cNvSpPr txBox="1">
              <a:spLocks noChangeArrowheads="1"/>
            </p:cNvSpPr>
            <p:nvPr/>
          </p:nvSpPr>
          <p:spPr bwMode="auto">
            <a:xfrm>
              <a:off x="4512" y="3024"/>
              <a:ext cx="384" cy="27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cs-CZ" sz="2400" b="1">
                  <a:latin typeface="Calibri" pitchFamily="34" charset="0"/>
                  <a:ea typeface="MS PGothic" pitchFamily="34" charset="-128"/>
                </a:rPr>
                <a:t>Xa</a:t>
              </a:r>
            </a:p>
          </p:txBody>
        </p:sp>
        <p:sp>
          <p:nvSpPr>
            <p:cNvPr id="354342" name="Rectangle 38"/>
            <p:cNvSpPr>
              <a:spLocks noChangeArrowheads="1"/>
            </p:cNvSpPr>
            <p:nvPr/>
          </p:nvSpPr>
          <p:spPr bwMode="auto">
            <a:xfrm>
              <a:off x="4080" y="3456"/>
              <a:ext cx="144" cy="144"/>
            </a:xfrm>
            <a:prstGeom prst="rect">
              <a:avLst/>
            </a:prstGeom>
            <a:noFill/>
            <a:ln w="38100">
              <a:solidFill>
                <a:srgbClr val="66FFFF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  <a:extLst/>
          </p:spPr>
          <p:txBody>
            <a:bodyPr wrap="none" anchor="ctr"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74097" name="Text Box 39"/>
            <p:cNvSpPr txBox="1">
              <a:spLocks noChangeArrowheads="1"/>
            </p:cNvSpPr>
            <p:nvPr/>
          </p:nvSpPr>
          <p:spPr bwMode="auto">
            <a:xfrm>
              <a:off x="3744" y="3072"/>
              <a:ext cx="384" cy="27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cs-CZ" sz="2400" b="1">
                  <a:latin typeface="Calibri" pitchFamily="34" charset="0"/>
                  <a:ea typeface="MS PGothic" pitchFamily="34" charset="-128"/>
                </a:rPr>
                <a:t>AT</a:t>
              </a:r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43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43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543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43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4307" grpId="0" animBg="1"/>
      <p:bldP spid="35430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228600"/>
            <a:ext cx="7772400" cy="1143000"/>
          </a:xfrm>
        </p:spPr>
        <p:txBody>
          <a:bodyPr/>
          <a:lstStyle/>
          <a:p>
            <a:r>
              <a:rPr lang="cs-CZ" altLang="cs-CZ" sz="4200" b="1">
                <a:solidFill>
                  <a:schemeClr val="accent2"/>
                </a:solidFill>
              </a:rPr>
              <a:t>Warfarin</a:t>
            </a:r>
          </a:p>
        </p:txBody>
      </p:sp>
      <p:sp>
        <p:nvSpPr>
          <p:cNvPr id="227331" name="Rectangle 3"/>
          <p:cNvSpPr>
            <a:spLocks noGrp="1" noChangeArrowheads="1"/>
          </p:cNvSpPr>
          <p:nvPr>
            <p:ph idx="1"/>
          </p:nvPr>
        </p:nvSpPr>
        <p:spPr>
          <a:xfrm>
            <a:off x="1752600" y="1916114"/>
            <a:ext cx="8686800" cy="4637087"/>
          </a:xfrm>
        </p:spPr>
        <p:txBody>
          <a:bodyPr>
            <a:normAutofit/>
          </a:bodyPr>
          <a:lstStyle/>
          <a:p>
            <a:pPr>
              <a:buClr>
                <a:schemeClr val="folHlink"/>
              </a:buClr>
            </a:pPr>
            <a:r>
              <a:rPr lang="cs-CZ" altLang="cs-CZ" sz="3000" dirty="0">
                <a:solidFill>
                  <a:schemeClr val="tx2"/>
                </a:solidFill>
              </a:rPr>
              <a:t>Antagonista vitaminu K1, který je nezbytný pro tvorbu ( pro gama - </a:t>
            </a:r>
            <a:r>
              <a:rPr lang="cs-CZ" altLang="cs-CZ" sz="3000" dirty="0" err="1">
                <a:solidFill>
                  <a:schemeClr val="tx2"/>
                </a:solidFill>
              </a:rPr>
              <a:t>karboxylaci</a:t>
            </a:r>
            <a:r>
              <a:rPr lang="cs-CZ" altLang="cs-CZ" sz="3000" dirty="0">
                <a:solidFill>
                  <a:schemeClr val="tx2"/>
                </a:solidFill>
              </a:rPr>
              <a:t>) funkčních koagulačních faktorů II, VII, IX, X v játrech.</a:t>
            </a:r>
          </a:p>
          <a:p>
            <a:pPr>
              <a:buClr>
                <a:schemeClr val="folHlink"/>
              </a:buClr>
            </a:pPr>
            <a:r>
              <a:rPr lang="cs-CZ" altLang="cs-CZ" sz="3000" dirty="0">
                <a:solidFill>
                  <a:schemeClr val="tx2"/>
                </a:solidFill>
              </a:rPr>
              <a:t>Plný antikoagulační účinek </a:t>
            </a:r>
            <a:r>
              <a:rPr lang="cs-CZ" altLang="cs-CZ" sz="3000" dirty="0" err="1">
                <a:solidFill>
                  <a:schemeClr val="tx2"/>
                </a:solidFill>
              </a:rPr>
              <a:t>warfarinu</a:t>
            </a:r>
            <a:r>
              <a:rPr lang="cs-CZ" altLang="cs-CZ" sz="3000" dirty="0">
                <a:solidFill>
                  <a:schemeClr val="tx2"/>
                </a:solidFill>
              </a:rPr>
              <a:t> nastupuje až po 4-5 dnech, poločas má 45 hodin.</a:t>
            </a:r>
          </a:p>
          <a:p>
            <a:pPr>
              <a:buClr>
                <a:schemeClr val="folHlink"/>
              </a:buClr>
            </a:pPr>
            <a:r>
              <a:rPr lang="cs-CZ" altLang="cs-CZ" sz="3000" dirty="0" err="1">
                <a:solidFill>
                  <a:schemeClr val="tx2"/>
                </a:solidFill>
              </a:rPr>
              <a:t>Warfarin</a:t>
            </a:r>
            <a:r>
              <a:rPr lang="cs-CZ" altLang="cs-CZ" sz="3000" dirty="0">
                <a:solidFill>
                  <a:schemeClr val="tx2"/>
                </a:solidFill>
              </a:rPr>
              <a:t> je u nás stále nejvíce používané </a:t>
            </a:r>
            <a:r>
              <a:rPr lang="cs-CZ" altLang="cs-CZ" sz="3000" dirty="0" err="1">
                <a:solidFill>
                  <a:schemeClr val="tx2"/>
                </a:solidFill>
              </a:rPr>
              <a:t>antikoagulans</a:t>
            </a:r>
            <a:r>
              <a:rPr lang="cs-CZ" altLang="cs-CZ" sz="3000" dirty="0">
                <a:solidFill>
                  <a:schemeClr val="tx2"/>
                </a:solidFill>
              </a:rPr>
              <a:t>, v 80% je chronická léčba </a:t>
            </a:r>
            <a:r>
              <a:rPr lang="cs-CZ" altLang="cs-CZ" sz="3000" dirty="0" err="1">
                <a:solidFill>
                  <a:schemeClr val="tx2"/>
                </a:solidFill>
              </a:rPr>
              <a:t>warfarinem</a:t>
            </a:r>
            <a:r>
              <a:rPr lang="cs-CZ" altLang="cs-CZ" sz="3000" dirty="0">
                <a:solidFill>
                  <a:schemeClr val="tx2"/>
                </a:solidFill>
              </a:rPr>
              <a:t> prováděna všeobecnými praktickými lékaři. 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2"/>
          <p:cNvSpPr>
            <a:spLocks noGrp="1" noChangeArrowheads="1"/>
          </p:cNvSpPr>
          <p:nvPr>
            <p:ph type="title"/>
          </p:nvPr>
        </p:nvSpPr>
        <p:spPr>
          <a:xfrm>
            <a:off x="923108" y="365125"/>
            <a:ext cx="10430691" cy="819241"/>
          </a:xfrm>
        </p:spPr>
        <p:txBody>
          <a:bodyPr>
            <a:normAutofit fontScale="90000"/>
          </a:bodyPr>
          <a:lstStyle/>
          <a:p>
            <a:r>
              <a:rPr lang="cs-CZ" altLang="cs-CZ" sz="3200" dirty="0"/>
              <a:t>Vliv CYP2C9 a VKORC1 na průměrnou denní dávku </a:t>
            </a:r>
            <a:r>
              <a:rPr lang="cs-CZ" altLang="cs-CZ" sz="3200" dirty="0" err="1"/>
              <a:t>warfarinu</a:t>
            </a:r>
            <a:r>
              <a:rPr lang="cs-CZ" altLang="cs-CZ" sz="3200" dirty="0"/>
              <a:t> dle genotypu – ČR  </a:t>
            </a:r>
            <a:br>
              <a:rPr lang="cs-CZ" altLang="cs-CZ" sz="3200" dirty="0"/>
            </a:br>
            <a:r>
              <a:rPr lang="cs-CZ" altLang="cs-CZ" sz="1600" dirty="0"/>
              <a:t>(Kvasnička J </a:t>
            </a:r>
            <a:r>
              <a:rPr lang="cs-CZ" altLang="cs-CZ" sz="1600" dirty="0" err="1"/>
              <a:t>et</a:t>
            </a:r>
            <a:r>
              <a:rPr lang="cs-CZ" altLang="cs-CZ" sz="1600" dirty="0"/>
              <a:t> </a:t>
            </a:r>
            <a:r>
              <a:rPr lang="cs-CZ" altLang="cs-CZ" sz="1600" dirty="0" err="1"/>
              <a:t>al</a:t>
            </a:r>
            <a:r>
              <a:rPr lang="cs-CZ" altLang="cs-CZ" sz="1600" dirty="0"/>
              <a:t>., </a:t>
            </a:r>
            <a:r>
              <a:rPr lang="cs-CZ" altLang="cs-CZ" sz="1600" dirty="0" err="1"/>
              <a:t>Cor</a:t>
            </a:r>
            <a:r>
              <a:rPr lang="cs-CZ" altLang="cs-CZ" sz="1600" dirty="0"/>
              <a:t> </a:t>
            </a:r>
            <a:r>
              <a:rPr lang="cs-CZ" altLang="cs-CZ" sz="1600" dirty="0" err="1"/>
              <a:t>et</a:t>
            </a:r>
            <a:r>
              <a:rPr lang="cs-CZ" altLang="cs-CZ" sz="1600" dirty="0"/>
              <a:t> </a:t>
            </a:r>
            <a:r>
              <a:rPr lang="cs-CZ" altLang="cs-CZ" sz="1600" dirty="0" err="1"/>
              <a:t>Vasa</a:t>
            </a:r>
            <a:r>
              <a:rPr lang="cs-CZ" altLang="cs-CZ" sz="1600" dirty="0"/>
              <a:t> ,</a:t>
            </a:r>
            <a:r>
              <a:rPr lang="cs-CZ" sz="1600" dirty="0"/>
              <a:t> </a:t>
            </a:r>
            <a:r>
              <a:rPr lang="cs-CZ" sz="1600" dirty="0" err="1"/>
              <a:t>Epstein</a:t>
            </a:r>
            <a:r>
              <a:rPr lang="cs-CZ" sz="1600" dirty="0"/>
              <a:t> </a:t>
            </a:r>
            <a:r>
              <a:rPr lang="cs-CZ" sz="1600" dirty="0" err="1"/>
              <a:t>et</a:t>
            </a:r>
            <a:r>
              <a:rPr lang="cs-CZ" sz="1600" dirty="0"/>
              <a:t> </a:t>
            </a:r>
            <a:r>
              <a:rPr lang="cs-CZ" sz="1600" dirty="0" err="1"/>
              <a:t>al</a:t>
            </a:r>
            <a:r>
              <a:rPr lang="cs-CZ" sz="1600" dirty="0"/>
              <a:t>., JACC 2010;55: 2801)</a:t>
            </a:r>
            <a:endParaRPr lang="cs-CZ" altLang="cs-CZ" sz="1600" dirty="0"/>
          </a:p>
        </p:txBody>
      </p:sp>
      <p:graphicFrame>
        <p:nvGraphicFramePr>
          <p:cNvPr id="127066" name="Group 90">
            <a:extLst/>
          </p:cNvPr>
          <p:cNvGraphicFramePr>
            <a:graphicFrameLocks noGrp="1"/>
          </p:cNvGraphicFramePr>
          <p:nvPr>
            <p:ph idx="1"/>
          </p:nvPr>
        </p:nvGraphicFramePr>
        <p:xfrm>
          <a:off x="1703389" y="1412876"/>
          <a:ext cx="8785225" cy="4792659"/>
        </p:xfrm>
        <a:graphic>
          <a:graphicData uri="http://schemas.openxmlformats.org/drawingml/2006/table">
            <a:tbl>
              <a:tblPr/>
              <a:tblGrid>
                <a:gridCol w="1368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64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12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10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446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7166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22238">
                <a:tc rowSpan="2"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Senzitivita</a:t>
                      </a:r>
                    </a:p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Warfarinu</a:t>
                      </a:r>
                      <a:endParaRPr kumimoji="0" lang="cs-CZ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kombinace genotypu</a:t>
                      </a:r>
                      <a:endParaRPr kumimoji="0" lang="cs-CZ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Prevalence</a:t>
                      </a:r>
                    </a:p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 ČR </a:t>
                      </a:r>
                    </a:p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(n 1448)</a:t>
                      </a:r>
                    </a:p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klinické doporučení dle</a:t>
                      </a:r>
                    </a:p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Mayo clinic</a:t>
                      </a:r>
                    </a:p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průměrná denní </a:t>
                      </a:r>
                    </a:p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dávka warfarinu v mg</a:t>
                      </a:r>
                    </a:p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dle Mayo clinic</a:t>
                      </a:r>
                    </a:p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07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VKORC 1</a:t>
                      </a:r>
                    </a:p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</a:t>
                      </a:r>
                      <a:endParaRPr kumimoji="0" lang="cs-CZ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2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CYP2C9</a:t>
                      </a:r>
                    </a:p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7636">
                <a:tc rowSpan="2"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velmi vysoká</a:t>
                      </a:r>
                      <a:endParaRPr kumimoji="0" lang="cs-CZ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A/A</a:t>
                      </a:r>
                      <a:endParaRPr kumimoji="0" lang="cs-CZ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*1/*3,*2/*2,*2/,*3/*3</a:t>
                      </a:r>
                      <a:endParaRPr kumimoji="0" lang="cs-CZ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1,7%</a:t>
                      </a:r>
                      <a:endParaRPr kumimoji="0" lang="cs-CZ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snížit dávku</a:t>
                      </a:r>
                    </a:p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+ </a:t>
                      </a: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častěji INR</a:t>
                      </a:r>
                      <a:endParaRPr kumimoji="0" lang="cs-CZ" sz="12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 2,0 - 2,1</a:t>
                      </a:r>
                      <a:endParaRPr kumimoji="0" lang="cs-CZ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065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G/A</a:t>
                      </a:r>
                      <a:endParaRPr kumimoji="0" lang="cs-CZ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*3/*3</a:t>
                      </a:r>
                      <a:endParaRPr kumimoji="0" lang="cs-CZ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3825">
                <a:tc rowSpan="3"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vysoká</a:t>
                      </a:r>
                      <a:endParaRPr kumimoji="0" lang="cs-CZ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A/A</a:t>
                      </a:r>
                      <a:endParaRPr kumimoji="0" lang="cs-CZ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*1/*2</a:t>
                      </a:r>
                      <a:endParaRPr kumimoji="0" lang="cs-CZ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3,0%</a:t>
                      </a:r>
                      <a:endParaRPr kumimoji="0" lang="cs-CZ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snížit dávku</a:t>
                      </a:r>
                    </a:p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+ </a:t>
                      </a: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častěji INR</a:t>
                      </a:r>
                      <a:endParaRPr kumimoji="0" lang="cs-CZ" sz="12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2,6 - 3,5</a:t>
                      </a:r>
                      <a:endParaRPr kumimoji="0" lang="cs-CZ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223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G/A</a:t>
                      </a:r>
                      <a:endParaRPr kumimoji="0" lang="cs-CZ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*2/*3</a:t>
                      </a:r>
                      <a:endParaRPr kumimoji="0" lang="cs-CZ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065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G/G</a:t>
                      </a:r>
                      <a:endParaRPr kumimoji="0" lang="cs-CZ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*3/*3</a:t>
                      </a:r>
                      <a:endParaRPr kumimoji="0" lang="cs-CZ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2238">
                <a:tc rowSpan="3"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střední</a:t>
                      </a:r>
                      <a:endParaRPr kumimoji="0" lang="cs-CZ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A/A</a:t>
                      </a:r>
                      <a:endParaRPr kumimoji="0" lang="cs-CZ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*1/*1</a:t>
                      </a:r>
                      <a:endParaRPr kumimoji="0" lang="cs-CZ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25,8%</a:t>
                      </a:r>
                      <a:endParaRPr kumimoji="0" lang="cs-CZ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snížit dávku</a:t>
                      </a:r>
                    </a:p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+ </a:t>
                      </a: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častěji</a:t>
                      </a:r>
                    </a:p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INR</a:t>
                      </a:r>
                      <a:endParaRPr kumimoji="0" lang="cs-CZ" sz="12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3,5 - 4,1</a:t>
                      </a:r>
                      <a:endParaRPr kumimoji="0" lang="cs-CZ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382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G/A</a:t>
                      </a:r>
                      <a:endParaRPr kumimoji="0" lang="cs-CZ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*1/*2,*1/*3,*2/*2</a:t>
                      </a:r>
                      <a:endParaRPr kumimoji="0" lang="cs-CZ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065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G/G</a:t>
                      </a:r>
                      <a:endParaRPr kumimoji="0" lang="cs-CZ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*2/*3</a:t>
                      </a:r>
                      <a:endParaRPr kumimoji="0" lang="cs-CZ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223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mírná</a:t>
                      </a:r>
                      <a:endParaRPr kumimoji="0" lang="cs-CZ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G/G</a:t>
                      </a:r>
                      <a:endParaRPr kumimoji="0" lang="cs-CZ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*1/*2,*1/*3,*2/*2</a:t>
                      </a:r>
                      <a:endParaRPr kumimoji="0" lang="cs-CZ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13,0%</a:t>
                      </a:r>
                      <a:endParaRPr kumimoji="0" lang="cs-CZ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častěji kontrola INR</a:t>
                      </a:r>
                      <a:endParaRPr kumimoji="0" lang="cs-CZ" sz="12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5,3</a:t>
                      </a:r>
                      <a:endParaRPr kumimoji="0" lang="cs-CZ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382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normální</a:t>
                      </a:r>
                      <a:endParaRPr kumimoji="0" lang="cs-CZ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G/A</a:t>
                      </a:r>
                      <a:endParaRPr kumimoji="0" lang="cs-CZ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*1/*1</a:t>
                      </a:r>
                      <a:endParaRPr kumimoji="0" lang="cs-CZ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27,7%</a:t>
                      </a:r>
                      <a:endParaRPr kumimoji="0" lang="cs-CZ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běžná léčba dle SPC</a:t>
                      </a:r>
                      <a:endParaRPr kumimoji="0" lang="cs-CZ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5,6</a:t>
                      </a:r>
                      <a:endParaRPr kumimoji="0" lang="cs-CZ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82569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Méně než</a:t>
                      </a:r>
                    </a:p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normální</a:t>
                      </a:r>
                      <a:endParaRPr kumimoji="0" lang="cs-CZ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G/G</a:t>
                      </a:r>
                      <a:endParaRPr kumimoji="0" lang="cs-CZ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*1/*1</a:t>
                      </a:r>
                      <a:endParaRPr kumimoji="0" lang="cs-CZ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28,8%</a:t>
                      </a:r>
                      <a:endParaRPr kumimoji="0" lang="cs-CZ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zvýšit dávku </a:t>
                      </a:r>
                    </a:p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+ </a:t>
                      </a:r>
                      <a:r>
                        <a:rPr kumimoji="0" lang="cs-C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častěji INR</a:t>
                      </a:r>
                      <a:endParaRPr kumimoji="0" lang="cs-CZ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6,1 - </a:t>
                      </a: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&gt;</a:t>
                      </a: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7,0</a:t>
                      </a:r>
                      <a:endParaRPr kumimoji="0" lang="cs-CZ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247890" name="Text Box 82"/>
          <p:cNvSpPr txBox="1">
            <a:spLocks noChangeArrowheads="1"/>
          </p:cNvSpPr>
          <p:nvPr/>
        </p:nvSpPr>
        <p:spPr bwMode="auto">
          <a:xfrm>
            <a:off x="2187575" y="5897563"/>
            <a:ext cx="38369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cs-CZ" altLang="cs-CZ"/>
          </a:p>
        </p:txBody>
      </p:sp>
      <p:sp>
        <p:nvSpPr>
          <p:cNvPr id="247891" name="Oval 91"/>
          <p:cNvSpPr>
            <a:spLocks noChangeArrowheads="1"/>
          </p:cNvSpPr>
          <p:nvPr/>
        </p:nvSpPr>
        <p:spPr bwMode="auto">
          <a:xfrm>
            <a:off x="5519738" y="2636839"/>
            <a:ext cx="1223962" cy="2376487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1BB2E3-CFCB-4109-AE88-ED3F22CC5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401" y="570225"/>
            <a:ext cx="9331269" cy="1166296"/>
          </a:xfrm>
        </p:spPr>
        <p:txBody>
          <a:bodyPr>
            <a:noAutofit/>
          </a:bodyPr>
          <a:lstStyle/>
          <a:p>
            <a:pPr lvl="0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kumimoji="0" lang="cs-CZ" altLang="cs-CZ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Srovnání farmakologického účinku NOAC .</a:t>
            </a:r>
            <a:br>
              <a:rPr kumimoji="0" lang="cs-CZ" altLang="cs-CZ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lang="cs-CZ" sz="3600" dirty="0"/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0EAB826E-1962-4827-8381-57790962CFD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905854" y="1275128"/>
          <a:ext cx="9882386" cy="55930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46716">
                  <a:extLst>
                    <a:ext uri="{9D8B030D-6E8A-4147-A177-3AD203B41FA5}">
                      <a16:colId xmlns:a16="http://schemas.microsoft.com/office/drawing/2014/main" val="3312199292"/>
                    </a:ext>
                  </a:extLst>
                </a:gridCol>
                <a:gridCol w="1646716">
                  <a:extLst>
                    <a:ext uri="{9D8B030D-6E8A-4147-A177-3AD203B41FA5}">
                      <a16:colId xmlns:a16="http://schemas.microsoft.com/office/drawing/2014/main" val="69500191"/>
                    </a:ext>
                  </a:extLst>
                </a:gridCol>
                <a:gridCol w="1646716">
                  <a:extLst>
                    <a:ext uri="{9D8B030D-6E8A-4147-A177-3AD203B41FA5}">
                      <a16:colId xmlns:a16="http://schemas.microsoft.com/office/drawing/2014/main" val="3291223466"/>
                    </a:ext>
                  </a:extLst>
                </a:gridCol>
                <a:gridCol w="1646716">
                  <a:extLst>
                    <a:ext uri="{9D8B030D-6E8A-4147-A177-3AD203B41FA5}">
                      <a16:colId xmlns:a16="http://schemas.microsoft.com/office/drawing/2014/main" val="1210039572"/>
                    </a:ext>
                  </a:extLst>
                </a:gridCol>
                <a:gridCol w="1647761">
                  <a:extLst>
                    <a:ext uri="{9D8B030D-6E8A-4147-A177-3AD203B41FA5}">
                      <a16:colId xmlns:a16="http://schemas.microsoft.com/office/drawing/2014/main" val="533517239"/>
                    </a:ext>
                  </a:extLst>
                </a:gridCol>
                <a:gridCol w="1647761">
                  <a:extLst>
                    <a:ext uri="{9D8B030D-6E8A-4147-A177-3AD203B41FA5}">
                      <a16:colId xmlns:a16="http://schemas.microsoft.com/office/drawing/2014/main" val="344394511"/>
                    </a:ext>
                  </a:extLst>
                </a:gridCol>
              </a:tblGrid>
              <a:tr h="5210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 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</a:rPr>
                        <a:t>Dabigatran</a:t>
                      </a:r>
                      <a:endParaRPr lang="cs-CZ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</a:rPr>
                        <a:t>Rivaroxaban</a:t>
                      </a:r>
                      <a:endParaRPr lang="cs-CZ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 err="1">
                          <a:effectLst/>
                        </a:rPr>
                        <a:t>Apixaban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</a:rPr>
                        <a:t>Edoxaban</a:t>
                      </a:r>
                      <a:endParaRPr lang="cs-CZ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</a:rPr>
                        <a:t>Betrixaban</a:t>
                      </a:r>
                      <a:endParaRPr lang="cs-CZ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08740076"/>
                  </a:ext>
                </a:extLst>
              </a:tr>
              <a:tr h="5278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Cíl inhibice 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F </a:t>
                      </a:r>
                      <a:r>
                        <a:rPr lang="cs-CZ" sz="2000" b="1" dirty="0" err="1">
                          <a:effectLst/>
                        </a:rPr>
                        <a:t>IIa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</a:rPr>
                        <a:t>F Xa</a:t>
                      </a:r>
                      <a:endParaRPr lang="cs-CZ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F </a:t>
                      </a:r>
                      <a:r>
                        <a:rPr lang="cs-CZ" sz="2000" b="1" dirty="0" err="1">
                          <a:effectLst/>
                        </a:rPr>
                        <a:t>Xa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</a:rPr>
                        <a:t>F Xa</a:t>
                      </a:r>
                      <a:endParaRPr lang="cs-CZ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</a:rPr>
                        <a:t>F Xa</a:t>
                      </a:r>
                      <a:endParaRPr lang="cs-CZ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25976090"/>
                  </a:ext>
                </a:extLst>
              </a:tr>
              <a:tr h="6210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</a:rPr>
                        <a:t>Biologická dostupnost</a:t>
                      </a:r>
                      <a:endParaRPr lang="cs-CZ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6 % - 7 %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</a:rPr>
                        <a:t>66 %</a:t>
                      </a:r>
                      <a:endParaRPr lang="cs-CZ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</a:rPr>
                        <a:t>50 %</a:t>
                      </a:r>
                      <a:endParaRPr lang="cs-CZ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</a:rPr>
                        <a:t>62 %</a:t>
                      </a:r>
                      <a:endParaRPr lang="cs-CZ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</a:rPr>
                        <a:t>34 %</a:t>
                      </a:r>
                      <a:endParaRPr lang="cs-CZ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78752436"/>
                  </a:ext>
                </a:extLst>
              </a:tr>
              <a:tr h="9409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</a:rPr>
                        <a:t>Vázba na plasmatické  proteiny</a:t>
                      </a:r>
                      <a:endParaRPr lang="cs-CZ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35 %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92 % - 95 %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</a:rPr>
                        <a:t>87 %</a:t>
                      </a:r>
                      <a:endParaRPr lang="cs-CZ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</a:rPr>
                        <a:t>40 % - 59 %</a:t>
                      </a:r>
                      <a:endParaRPr lang="cs-CZ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</a:rPr>
                        <a:t>60 %</a:t>
                      </a:r>
                      <a:endParaRPr lang="cs-CZ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17581022"/>
                  </a:ext>
                </a:extLst>
              </a:tr>
              <a:tr h="4408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</a:rPr>
                        <a:t>T</a:t>
                      </a:r>
                      <a:r>
                        <a:rPr lang="cs-CZ" sz="2000" b="1" baseline="-25000">
                          <a:effectLst/>
                        </a:rPr>
                        <a:t>max</a:t>
                      </a:r>
                      <a:r>
                        <a:rPr lang="cs-CZ" sz="2000" b="1">
                          <a:effectLst/>
                        </a:rPr>
                        <a:t> (h)</a:t>
                      </a:r>
                      <a:endParaRPr lang="cs-CZ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</a:rPr>
                        <a:t>2</a:t>
                      </a:r>
                      <a:endParaRPr lang="cs-CZ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2-4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</a:rPr>
                        <a:t>1-3</a:t>
                      </a:r>
                      <a:endParaRPr lang="cs-CZ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</a:rPr>
                        <a:t>1-2</a:t>
                      </a:r>
                      <a:endParaRPr lang="cs-CZ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</a:rPr>
                        <a:t>3-4</a:t>
                      </a:r>
                      <a:endParaRPr lang="cs-CZ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7964839"/>
                  </a:ext>
                </a:extLst>
              </a:tr>
              <a:tr h="6210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</a:rPr>
                        <a:t>Metabolismus přes CYP450</a:t>
                      </a:r>
                      <a:endParaRPr lang="cs-CZ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</a:rPr>
                        <a:t>&lt; 2 </a:t>
                      </a:r>
                      <a:r>
                        <a:rPr lang="cs-CZ" sz="2000" b="1">
                          <a:effectLst/>
                        </a:rPr>
                        <a:t>%</a:t>
                      </a:r>
                      <a:endParaRPr lang="cs-CZ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57 %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&lt; 32 %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</a:rPr>
                        <a:t>&lt; 25 %</a:t>
                      </a:r>
                      <a:endParaRPr lang="cs-CZ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</a:rPr>
                        <a:t>&lt; 1 %</a:t>
                      </a:r>
                      <a:endParaRPr lang="cs-CZ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04978341"/>
                  </a:ext>
                </a:extLst>
              </a:tr>
              <a:tr h="6210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</a:rPr>
                        <a:t>Renální exkrece</a:t>
                      </a:r>
                      <a:endParaRPr lang="cs-CZ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</a:rPr>
                        <a:t>&gt; 80 </a:t>
                      </a:r>
                      <a:r>
                        <a:rPr lang="cs-CZ" sz="2000" b="1">
                          <a:effectLst/>
                        </a:rPr>
                        <a:t>%</a:t>
                      </a:r>
                      <a:endParaRPr lang="cs-CZ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</a:rPr>
                        <a:t>66 %</a:t>
                      </a:r>
                      <a:endParaRPr lang="cs-CZ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25 %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35 %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</a:rPr>
                        <a:t>6 % - 13 %</a:t>
                      </a:r>
                      <a:endParaRPr lang="cs-CZ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26010739"/>
                  </a:ext>
                </a:extLst>
              </a:tr>
              <a:tr h="9409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</a:rPr>
                        <a:t>T</a:t>
                      </a:r>
                      <a:r>
                        <a:rPr lang="cs-CZ" sz="2000" b="1" baseline="-25000">
                          <a:effectLst/>
                        </a:rPr>
                        <a:t>1/2 </a:t>
                      </a:r>
                      <a:r>
                        <a:rPr lang="cs-CZ" sz="2000" b="1">
                          <a:effectLst/>
                        </a:rPr>
                        <a:t>(h)</a:t>
                      </a:r>
                      <a:endParaRPr lang="cs-CZ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</a:rPr>
                        <a:t>12-14</a:t>
                      </a:r>
                      <a:endParaRPr lang="cs-CZ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</a:rPr>
                        <a:t>9-13</a:t>
                      </a:r>
                      <a:endParaRPr lang="cs-CZ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</a:rPr>
                        <a:t>8-15</a:t>
                      </a:r>
                      <a:endParaRPr lang="cs-CZ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9-11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37 </a:t>
                      </a:r>
                      <a:br>
                        <a:rPr lang="cs-CZ" sz="2000" b="1" dirty="0">
                          <a:effectLst/>
                        </a:rPr>
                      </a:br>
                      <a:r>
                        <a:rPr lang="cs-CZ" sz="2000" b="1" dirty="0">
                          <a:effectLst/>
                        </a:rPr>
                        <a:t>(PD T</a:t>
                      </a:r>
                      <a:r>
                        <a:rPr lang="cs-CZ" sz="2000" b="1" baseline="-25000" dirty="0">
                          <a:effectLst/>
                        </a:rPr>
                        <a:t>1/2</a:t>
                      </a:r>
                      <a:r>
                        <a:rPr lang="cs-CZ" sz="2000" b="1" dirty="0">
                          <a:effectLst/>
                        </a:rPr>
                        <a:t> = 20 h)</a:t>
                      </a:r>
                      <a:endParaRPr lang="cs-CZ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7812241"/>
                  </a:ext>
                </a:extLst>
              </a:tr>
            </a:tbl>
          </a:graphicData>
        </a:graphic>
      </p:graphicFrame>
      <p:sp>
        <p:nvSpPr>
          <p:cNvPr id="6" name="Ovál 5">
            <a:extLst>
              <a:ext uri="{FF2B5EF4-FFF2-40B4-BE49-F238E27FC236}">
                <a16:creationId xmlns:a16="http://schemas.microsoft.com/office/drawing/2014/main" id="{73308E30-407E-41B8-A985-07470312AD49}"/>
              </a:ext>
            </a:extLst>
          </p:cNvPr>
          <p:cNvSpPr/>
          <p:nvPr/>
        </p:nvSpPr>
        <p:spPr>
          <a:xfrm>
            <a:off x="4420998" y="4328719"/>
            <a:ext cx="3087149" cy="174491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35295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BA3A33-C260-4051-A47D-9235C277C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cs-CZ" sz="3200" b="1" dirty="0"/>
              <a:t>Vyjádření SÚKL k vztahu VKA a NOAC:</a:t>
            </a:r>
            <a:br>
              <a:rPr lang="cs-CZ" sz="3200" dirty="0"/>
            </a:br>
            <a:r>
              <a:rPr lang="cs-CZ" sz="3200" dirty="0"/>
              <a:t>                    cit. z </a:t>
            </a:r>
            <a:r>
              <a:rPr lang="cs-CZ" sz="3200" dirty="0" err="1"/>
              <a:t>sp</a:t>
            </a:r>
            <a:r>
              <a:rPr lang="cs-CZ" sz="3200" dirty="0"/>
              <a:t>. zn. SUKL S401789/2017 1.HZ 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F7D7167-0BEE-4E0C-8F48-DF087530B8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sz="3000" b="1" dirty="0"/>
              <a:t>Ve srovnání s VKA vykazují </a:t>
            </a:r>
            <a:r>
              <a:rPr lang="cs-CZ" sz="3000" b="1" dirty="0" err="1"/>
              <a:t>NOACs</a:t>
            </a:r>
            <a:r>
              <a:rPr lang="cs-CZ" sz="3000" b="1" dirty="0"/>
              <a:t> řadu předností</a:t>
            </a:r>
            <a:r>
              <a:rPr lang="cs-CZ" sz="3000" dirty="0"/>
              <a:t>: </a:t>
            </a:r>
          </a:p>
          <a:p>
            <a:r>
              <a:rPr lang="cs-CZ" sz="3000" dirty="0"/>
              <a:t>Rychlý nástup účinku </a:t>
            </a:r>
          </a:p>
          <a:p>
            <a:r>
              <a:rPr lang="cs-CZ" sz="3000" dirty="0"/>
              <a:t>Předvídatelný farmakologický účinek s nižšími </a:t>
            </a:r>
            <a:r>
              <a:rPr lang="cs-CZ" sz="3000" dirty="0" err="1"/>
              <a:t>interindividuálními</a:t>
            </a:r>
            <a:r>
              <a:rPr lang="cs-CZ" sz="3000" dirty="0"/>
              <a:t> rozdíly</a:t>
            </a:r>
          </a:p>
          <a:p>
            <a:r>
              <a:rPr lang="cs-CZ" sz="3000" dirty="0"/>
              <a:t>Fixní dávkování </a:t>
            </a:r>
          </a:p>
          <a:p>
            <a:r>
              <a:rPr lang="cs-CZ" sz="3000" dirty="0"/>
              <a:t>Není nutné monitorování účinku</a:t>
            </a:r>
          </a:p>
          <a:p>
            <a:r>
              <a:rPr lang="cs-CZ" sz="3000" dirty="0"/>
              <a:t>Krátký poločas </a:t>
            </a:r>
          </a:p>
          <a:p>
            <a:r>
              <a:rPr lang="cs-CZ" sz="3000" dirty="0"/>
              <a:t>Méně lékových interakcí a interakcí s potravou  </a:t>
            </a:r>
          </a:p>
          <a:p>
            <a:r>
              <a:rPr lang="cs-CZ" sz="3000" dirty="0"/>
              <a:t>Příznivější bezpečnostní profil. </a:t>
            </a:r>
          </a:p>
          <a:p>
            <a:pPr>
              <a:buNone/>
            </a:pP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689954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840</TotalTime>
  <Words>4704</Words>
  <Application>Microsoft Office PowerPoint</Application>
  <PresentationFormat>Širokoúhlá obrazovka</PresentationFormat>
  <Paragraphs>815</Paragraphs>
  <Slides>36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36</vt:i4>
      </vt:variant>
    </vt:vector>
  </HeadingPairs>
  <TitlesOfParts>
    <vt:vector size="42" baseType="lpstr">
      <vt:lpstr>Arial</vt:lpstr>
      <vt:lpstr>Calibri</vt:lpstr>
      <vt:lpstr>Calibri Light</vt:lpstr>
      <vt:lpstr>Symbol</vt:lpstr>
      <vt:lpstr>Times New Roman</vt:lpstr>
      <vt:lpstr>Motiv Office</vt:lpstr>
      <vt:lpstr>Antikoagulační léčba plicní embolie, úskalí léčby s NOAC.</vt:lpstr>
      <vt:lpstr>Prezentace aplikace PowerPoint</vt:lpstr>
      <vt:lpstr>Osnova přednášky</vt:lpstr>
      <vt:lpstr>antikoagulancia </vt:lpstr>
      <vt:lpstr>Prezentace aplikace PowerPoint</vt:lpstr>
      <vt:lpstr>Warfarin</vt:lpstr>
      <vt:lpstr>Vliv CYP2C9 a VKORC1 na průměrnou denní dávku warfarinu dle genotypu – ČR   (Kvasnička J et al., Cor et Vasa , Epstein et al., JACC 2010;55: 2801)</vt:lpstr>
      <vt:lpstr>Srovnání farmakologického účinku NOAC . </vt:lpstr>
      <vt:lpstr>Vyjádření SÚKL k vztahu VKA a NOAC:                     cit. z sp. zn. SUKL S401789/2017 1.HZ  </vt:lpstr>
      <vt:lpstr>Které rizikové faktory jsou dle SPC nejdůležitější z hlediska možného  krvácení pro úpravu dávky NOAC?</vt:lpstr>
      <vt:lpstr>   2019 ESC Guidelines for the diagnosis and management of acute pulmonary embolism developed in collaboration with the European Respiratory Society (ERS): The Task Force for the diagnosis and management of acute pulmonary embolism of the European Society of Cardiology (ESC) </vt:lpstr>
      <vt:lpstr>Doporučení pro léčbu vysoce rizikové plicní embolie v akutní fázi</vt:lpstr>
      <vt:lpstr>Úprava dávky nefrakcionovaného heparinu</vt:lpstr>
      <vt:lpstr>Doporučení pro léčbu akutní fáze středněrizikové  nebo nízkorizikové plicní embolie</vt:lpstr>
      <vt:lpstr>Dávkování NOAC při HŽT a PE dle SPC</vt:lpstr>
      <vt:lpstr>NOAC a žilní tromboembolismus . Studie fáze III.</vt:lpstr>
      <vt:lpstr>Prezentace aplikace PowerPoint</vt:lpstr>
      <vt:lpstr>Doporučení pro předčasné propuštění a domácí léčbu PE</vt:lpstr>
      <vt:lpstr>2019 ESC Guidelines</vt:lpstr>
      <vt:lpstr>Kategorizace rizikových faktorů pro žilní tromboembolismus na základě rizika recidivy v dlouhodobém horizontu </vt:lpstr>
      <vt:lpstr>Predispoziční faktory pro žilní tromboembolismus (data upravená dle Rogers et al. a Andersona a Spencera)</vt:lpstr>
      <vt:lpstr>Rizikové faktory TEN, kdy má být prováděna prodloužená antikoagulační léčba  </vt:lpstr>
      <vt:lpstr>Doporučení pro režim a trvání antikoagulace po plicní embolii u pacientů bez karcinomu </vt:lpstr>
      <vt:lpstr>Doporučení pro režim a trvání antikoagulace po plicní embolii u pacientů bez karcinomu </vt:lpstr>
      <vt:lpstr>Doporučení pro režim a trvání antikoagulace po plicní embolii u pacientů bez karcinomu:</vt:lpstr>
      <vt:lpstr>Studie fáze 3 s prodloužením antikoagulační léčby </vt:lpstr>
      <vt:lpstr>Predikční modely pro kvantifikaci rizika recidivujícího venózního tromboembolismu ( po skončení VKA terapie )</vt:lpstr>
      <vt:lpstr>Predikční modely pro kvantifikaci rizika krvácení</vt:lpstr>
      <vt:lpstr> Doporučení pro režim a trvání antikoagulace po plicní embolii u pacientů s aktivní nádorovým onemocněním </vt:lpstr>
      <vt:lpstr>Prezentace aplikace PowerPoint</vt:lpstr>
      <vt:lpstr>Doporučení pro léčbu plicní embolie v těhotenství</vt:lpstr>
      <vt:lpstr>Antikoagulační léčba  plicní embolie v určitých klinických situacích</vt:lpstr>
      <vt:lpstr>Závěr</vt:lpstr>
      <vt:lpstr>Prezentace aplikace PowerPoint</vt:lpstr>
      <vt:lpstr>Srovnání účinnosti NOAC vůči warfarinu – riziko krvácení – metaanalýza studií  léčby TEN.</vt:lpstr>
      <vt:lpstr>Děkuji za pozornost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Doporučení pro léčbu vysoce rizikové plicní embolie v akutní fázi</dc:title>
  <dc:creator>Klainerová Markéta, Bc.</dc:creator>
  <cp:lastModifiedBy>Kvasnička Jan, prof. MUDr. DrSc.</cp:lastModifiedBy>
  <cp:revision>84</cp:revision>
  <dcterms:created xsi:type="dcterms:W3CDTF">2019-10-08T08:35:39Z</dcterms:created>
  <dcterms:modified xsi:type="dcterms:W3CDTF">2019-10-17T15:19:27Z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063cd7f-2d21-486a-9f29-9c1683fdd175_Enabled">
    <vt:lpwstr>True</vt:lpwstr>
  </property>
  <property fmtid="{D5CDD505-2E9C-101B-9397-08002B2CF9AE}" pid="3" name="MSIP_Label_2063cd7f-2d21-486a-9f29-9c1683fdd175_SiteId">
    <vt:lpwstr>00000000-0000-0000-0000-000000000000</vt:lpwstr>
  </property>
  <property fmtid="{D5CDD505-2E9C-101B-9397-08002B2CF9AE}" pid="4" name="MSIP_Label_2063cd7f-2d21-486a-9f29-9c1683fdd175_Owner">
    <vt:lpwstr>13344@vfn.cz</vt:lpwstr>
  </property>
  <property fmtid="{D5CDD505-2E9C-101B-9397-08002B2CF9AE}" pid="5" name="MSIP_Label_2063cd7f-2d21-486a-9f29-9c1683fdd175_SetDate">
    <vt:lpwstr>2019-10-08T09:06:18.2728815Z</vt:lpwstr>
  </property>
  <property fmtid="{D5CDD505-2E9C-101B-9397-08002B2CF9AE}" pid="6" name="MSIP_Label_2063cd7f-2d21-486a-9f29-9c1683fdd175_Name">
    <vt:lpwstr>Veřejné</vt:lpwstr>
  </property>
  <property fmtid="{D5CDD505-2E9C-101B-9397-08002B2CF9AE}" pid="7" name="MSIP_Label_2063cd7f-2d21-486a-9f29-9c1683fdd175_Application">
    <vt:lpwstr>Microsoft Azure Information Protection</vt:lpwstr>
  </property>
  <property fmtid="{D5CDD505-2E9C-101B-9397-08002B2CF9AE}" pid="8" name="MSIP_Label_2063cd7f-2d21-486a-9f29-9c1683fdd175_Extended_MSFT_Method">
    <vt:lpwstr>Automatic</vt:lpwstr>
  </property>
  <property fmtid="{D5CDD505-2E9C-101B-9397-08002B2CF9AE}" pid="9" name="Sensitivity">
    <vt:lpwstr>Veřejné</vt:lpwstr>
  </property>
</Properties>
</file>