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71" r:id="rId3"/>
    <p:sldId id="339" r:id="rId4"/>
    <p:sldId id="313" r:id="rId5"/>
    <p:sldId id="314" r:id="rId6"/>
    <p:sldId id="336" r:id="rId7"/>
    <p:sldId id="315" r:id="rId8"/>
    <p:sldId id="337" r:id="rId9"/>
    <p:sldId id="338" r:id="rId10"/>
    <p:sldId id="327" r:id="rId11"/>
    <p:sldId id="326" r:id="rId12"/>
    <p:sldId id="320" r:id="rId13"/>
    <p:sldId id="325" r:id="rId14"/>
    <p:sldId id="321" r:id="rId15"/>
    <p:sldId id="31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1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5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674B5-4A58-4AB8-A494-FD8A6C3B5791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2FDF3-AC54-40E9-ABF2-10836768C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5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Operační</a:t>
            </a:r>
            <a:r>
              <a:rPr lang="cs-CZ" baseline="0" dirty="0"/>
              <a:t> výkony kardiologických pacientů jsou dlouhou dobu spíš jakýmsi strašákem řady lékařů. Známá skutečnost vysokého procenta úmrtí peroperačně nebo časně pooperačně je obvykle spojena s </a:t>
            </a:r>
            <a:r>
              <a:rPr lang="cs-CZ" baseline="0" dirty="0" err="1"/>
              <a:t>kardivaskulárními</a:t>
            </a:r>
            <a:r>
              <a:rPr lang="cs-CZ" baseline="0" dirty="0"/>
              <a:t> komplikacemi ( pomineme-li vlastní komplikace chirurgické). Jistě se mnou budete souhlasit, že předoperační posouzení, týkající se odhadu průběhu operace, respektive očekávání zdárného překonání této operace se jeví nemožná i při známém  kardiálním onemocnění pacienta. </a:t>
            </a:r>
          </a:p>
          <a:p>
            <a:r>
              <a:rPr lang="cs-CZ" baseline="0" dirty="0"/>
              <a:t>Máme dost podkladů pro taková rozhodnutí? To je téma předloženého sdělení.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1B7E7-0DB6-4812-8C84-180085C4B9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098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874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07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927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Operační</a:t>
            </a:r>
            <a:r>
              <a:rPr lang="cs-CZ" baseline="0" dirty="0"/>
              <a:t> výkony kardiologických pacientů jsou dlouhou dobu spíš jakýmsi strašákem řady lékařů. Známá skutečnost vysokého procenta úmrtí peroperačně nebo časně pooperačně je obvykle spojena s </a:t>
            </a:r>
            <a:r>
              <a:rPr lang="cs-CZ" baseline="0" dirty="0" err="1"/>
              <a:t>kardivaskulárními</a:t>
            </a:r>
            <a:r>
              <a:rPr lang="cs-CZ" baseline="0" dirty="0"/>
              <a:t> komplikacemi ( pomineme-li vlastní komplikace chirurgické). Jistě se mnou budete souhlasit, že předoperační posouzení, týkající se odhadu průběhu operace, respektive očekávání zdárného překonání této operace se jeví nemožná i při známém  kardiálním onemocnění pacienta. </a:t>
            </a:r>
          </a:p>
          <a:p>
            <a:r>
              <a:rPr lang="cs-CZ" baseline="0" dirty="0"/>
              <a:t>Máme dost podkladů pro taková rozhodnutí? To je téma předloženého sdělení.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1B7E7-0DB6-4812-8C84-180085C4B96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8815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301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064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857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771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924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091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609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F192D-39C9-47A0-A922-A4586DB73BA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358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23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84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935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413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732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636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30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384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792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820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17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247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822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569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09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22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63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88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27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3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6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F218-32F5-4DE3-902F-D46AC90B6189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5ADA3-C1FD-46A3-B065-A68FCBBB50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2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99DF0-2302-46B6-BF75-CC2A7DFB5500}" type="datetimeFigureOut">
              <a:rPr lang="cs-CZ" smtClean="0"/>
              <a:t>18.01.2019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9F096-3E26-4C35-81F4-79DE35B6B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29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zakonycr.cz/seznamy/361-2000-Sb-zakon-o-provozu-na-pozemnich-komunikacich-a-o-zmenach-nekterych-zakonu.html" TargetMode="External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zakonycr.cz/seznamy/361-2000-Sb-zakon-o-provozu-na-pozemnich-komunikacich-a-o-zmenach-nekterych-zakonu.html" TargetMode="External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zakonycr.cz/seznamy/361-2000-Sb-zakon-o-provozu-na-pozemnich-komunikacich-a-o-zmenach-nekterych-zakonu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476446"/>
            <a:ext cx="914399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SYNKOPA A ŘÍZENÍ MOTOROVÝCH VOZIDEL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005838" y="5376795"/>
            <a:ext cx="351084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MUDr. Hana Skalická, CSc., FESC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014F882-F91F-4B79-BF95-0830157AE4C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7318" y="4564172"/>
            <a:ext cx="1866023" cy="162524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405225" y="5814906"/>
            <a:ext cx="2159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Sjezd ČAAMK, Olomouc 2019</a:t>
            </a:r>
          </a:p>
        </p:txBody>
      </p:sp>
    </p:spTree>
    <p:extLst>
      <p:ext uri="{BB962C8B-B14F-4D97-AF65-F5344CB8AC3E}">
        <p14:creationId xmlns:p14="http://schemas.microsoft.com/office/powerpoint/2010/main" val="276068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TRVALÁ KARDIOSTIMULACE</a:t>
            </a:r>
            <a:endParaRPr lang="cs-CZ" sz="2400" dirty="0">
              <a:highlight>
                <a:srgbClr val="00008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884" y="6118343"/>
            <a:ext cx="684566" cy="59623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5C32805E-505D-4DCA-803A-B630E86291E8}"/>
              </a:ext>
            </a:extLst>
          </p:cNvPr>
          <p:cNvSpPr/>
          <p:nvPr/>
        </p:nvSpPr>
        <p:spPr>
          <a:xfrm>
            <a:off x="3526971" y="5954797"/>
            <a:ext cx="5272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altLang="cs-CZ" sz="1200" dirty="0">
              <a:solidFill>
                <a:prstClr val="black"/>
              </a:solidFill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9372A7FD-D37D-4869-9072-BF9481478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3047"/>
              </p:ext>
            </p:extLst>
          </p:nvPr>
        </p:nvGraphicFramePr>
        <p:xfrm>
          <a:off x="464167" y="1987478"/>
          <a:ext cx="8335450" cy="22828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78449">
                  <a:extLst>
                    <a:ext uri="{9D8B030D-6E8A-4147-A177-3AD203B41FA5}">
                      <a16:colId xmlns:a16="http://schemas.microsoft.com/office/drawing/2014/main" xmlns="" val="900930016"/>
                    </a:ext>
                  </a:extLst>
                </a:gridCol>
                <a:gridCol w="2624860">
                  <a:extLst>
                    <a:ext uri="{9D8B030D-6E8A-4147-A177-3AD203B41FA5}">
                      <a16:colId xmlns:a16="http://schemas.microsoft.com/office/drawing/2014/main" xmlns="" val="2841720387"/>
                    </a:ext>
                  </a:extLst>
                </a:gridCol>
                <a:gridCol w="2332141">
                  <a:extLst>
                    <a:ext uri="{9D8B030D-6E8A-4147-A177-3AD203B41FA5}">
                      <a16:colId xmlns:a16="http://schemas.microsoft.com/office/drawing/2014/main" xmlns="" val="2440385533"/>
                    </a:ext>
                  </a:extLst>
                </a:gridCol>
              </a:tblGrid>
              <a:tr h="1375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soukromý řidič</a:t>
                      </a:r>
                      <a:endParaRPr lang="cs-CZ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profesionální řidič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4327657"/>
                  </a:ext>
                </a:extLst>
              </a:tr>
            </a:tbl>
          </a:graphicData>
        </a:graphic>
      </p:graphicFrame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CA1EE287-A9D5-45DA-A6A9-5DCCEEDDD1F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4167" y="2205664"/>
          <a:ext cx="8335450" cy="208737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26534">
                  <a:extLst>
                    <a:ext uri="{9D8B030D-6E8A-4147-A177-3AD203B41FA5}">
                      <a16:colId xmlns:a16="http://schemas.microsoft.com/office/drawing/2014/main" xmlns="" val="2499367442"/>
                    </a:ext>
                  </a:extLst>
                </a:gridCol>
                <a:gridCol w="3004457">
                  <a:extLst>
                    <a:ext uri="{9D8B030D-6E8A-4147-A177-3AD203B41FA5}">
                      <a16:colId xmlns:a16="http://schemas.microsoft.com/office/drawing/2014/main" xmlns="" val="3166853257"/>
                    </a:ext>
                  </a:extLst>
                </a:gridCol>
                <a:gridCol w="3004459">
                  <a:extLst>
                    <a:ext uri="{9D8B030D-6E8A-4147-A177-3AD203B41FA5}">
                      <a16:colId xmlns:a16="http://schemas.microsoft.com/office/drawing/2014/main" xmlns="" val="23115527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Trvalý kardiostimulátor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platí pro všechny    nemocné po  implantaci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vyčkávací období 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týden</a:t>
                      </a:r>
                      <a:endParaRPr lang="cs-CZ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normální funkce kardiostimulátoru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pravidelné kontroly     v kardiostimulačním centru minimálně1 x ročně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event. v kombinaci s dálkovou monitorací.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vyčkávací období 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měsíc</a:t>
                      </a:r>
                      <a:endParaRPr lang="cs-CZ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normální funkce kardiostimulátoru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pravidelné kontroly v kardiostimulačním centru minimálně 1 x ročně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event. v kombinaci s dálkovou monitorací.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9120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72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cs-CZ" sz="3600" b="1" dirty="0">
                <a:solidFill>
                  <a:srgbClr val="002060"/>
                </a:solidFill>
                <a:cs typeface="Arial" panose="020B0604020202020204" pitchFamily="34" charset="0"/>
              </a:rPr>
              <a:t>KOMOROVÉ ARYTMIE A ŘÍZENÍ MOTOROVÝCH VOZIDEL</a:t>
            </a:r>
            <a:endParaRPr lang="cs-CZ" sz="2400" b="1" dirty="0">
              <a:solidFill>
                <a:prstClr val="black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884" y="5890060"/>
            <a:ext cx="684566" cy="59623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5C32805E-505D-4DCA-803A-B630E86291E8}"/>
              </a:ext>
            </a:extLst>
          </p:cNvPr>
          <p:cNvSpPr/>
          <p:nvPr/>
        </p:nvSpPr>
        <p:spPr>
          <a:xfrm>
            <a:off x="3526971" y="5726514"/>
            <a:ext cx="5272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altLang="cs-CZ" sz="1200" dirty="0">
              <a:solidFill>
                <a:prstClr val="black"/>
              </a:solidFill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xmlns="" id="{6681A47E-FAE7-4B53-B946-2C6164E3F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49554"/>
              </p:ext>
            </p:extLst>
          </p:nvPr>
        </p:nvGraphicFramePr>
        <p:xfrm>
          <a:off x="136566" y="1649525"/>
          <a:ext cx="8870868" cy="20382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95460">
                  <a:extLst>
                    <a:ext uri="{9D8B030D-6E8A-4147-A177-3AD203B41FA5}">
                      <a16:colId xmlns:a16="http://schemas.microsoft.com/office/drawing/2014/main" xmlns="" val="4126096217"/>
                    </a:ext>
                  </a:extLst>
                </a:gridCol>
                <a:gridCol w="2793465">
                  <a:extLst>
                    <a:ext uri="{9D8B030D-6E8A-4147-A177-3AD203B41FA5}">
                      <a16:colId xmlns:a16="http://schemas.microsoft.com/office/drawing/2014/main" xmlns="" val="2605492593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xmlns="" val="477767815"/>
                    </a:ext>
                  </a:extLst>
                </a:gridCol>
              </a:tblGrid>
              <a:tr h="506604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becná podmínka: </a:t>
                      </a:r>
                      <a:r>
                        <a:rPr lang="cs-CZ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arytmologické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vyšetření v kardiovaskulárním centru (dle Věstníku MZ ČR)ke standardnímu řešení arytmie (klinické vyšetření, neinvazivní diagnostika, elektrofyziologické vyšetření, implantace ICD, katetrizační ablace, chirurgické řešení substrátu aj.).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6671785"/>
                  </a:ext>
                </a:extLst>
              </a:tr>
              <a:tr h="1375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soukromý řidič</a:t>
                      </a:r>
                      <a:endParaRPr lang="cs-CZ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profesionální řidič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4302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st.p.fibrilaci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komor nebo setrvalé   komorové tachykardii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hemodynamicky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závažné  </a:t>
                      </a:r>
                      <a:r>
                        <a:rPr lang="cs-CZ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 vyloučením přechodných příčin</a:t>
                      </a:r>
                      <a:r>
                        <a:rPr lang="cs-CZ" sz="1200" i="1" baseline="30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cs-CZ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zajištění ICD</a:t>
                      </a:r>
                    </a:p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vyčkávací období 3 měsíce</a:t>
                      </a: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neschopen</a:t>
                      </a: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9750061"/>
                  </a:ext>
                </a:extLst>
              </a:tr>
              <a:tr h="250161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i="1" baseline="30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105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Příklady reverzibilní příčiny fibrilace komor: 24 hodin od začátku infarktu myokardu, v průběhu koronární angiografie, při úrazu elektrickým proudem, nežádoucí účinek léků aj.</a:t>
                      </a:r>
                      <a:endParaRPr lang="cs-CZ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9689065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xmlns="" id="{E286CFDF-493A-4C8D-8481-AB9D0BD5C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440052"/>
              </p:ext>
            </p:extLst>
          </p:nvPr>
        </p:nvGraphicFramePr>
        <p:xfrm>
          <a:off x="136566" y="3651299"/>
          <a:ext cx="8870868" cy="5218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95460">
                  <a:extLst>
                    <a:ext uri="{9D8B030D-6E8A-4147-A177-3AD203B41FA5}">
                      <a16:colId xmlns:a16="http://schemas.microsoft.com/office/drawing/2014/main" xmlns="" val="2881237667"/>
                    </a:ext>
                  </a:extLst>
                </a:gridCol>
                <a:gridCol w="2793465">
                  <a:extLst>
                    <a:ext uri="{9D8B030D-6E8A-4147-A177-3AD203B41FA5}">
                      <a16:colId xmlns:a16="http://schemas.microsoft.com/office/drawing/2014/main" xmlns="" val="1157331217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xmlns="" val="3399068838"/>
                    </a:ext>
                  </a:extLst>
                </a:gridCol>
              </a:tblGrid>
              <a:tr h="3379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nesetrvalá komorová tachykardie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 nemocných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 EF LK &lt; 0,35  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zajištění ICD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vyčkávací období 3 měsíce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neschopen</a:t>
                      </a: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0849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524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cs-CZ" sz="3600" b="1" dirty="0">
                <a:solidFill>
                  <a:srgbClr val="002060"/>
                </a:solidFill>
                <a:cs typeface="Arial" panose="020B0604020202020204" pitchFamily="34" charset="0"/>
              </a:rPr>
              <a:t>KOMOROVÉ ARYTMIE A ŘÍZENÍ MOTOROVÝCH VOZIDEL</a:t>
            </a:r>
            <a:endParaRPr lang="cs-CZ" sz="2400" b="1" dirty="0">
              <a:solidFill>
                <a:prstClr val="black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913" y="6110686"/>
            <a:ext cx="684566" cy="59623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5C32805E-505D-4DCA-803A-B630E86291E8}"/>
              </a:ext>
            </a:extLst>
          </p:cNvPr>
          <p:cNvSpPr/>
          <p:nvPr/>
        </p:nvSpPr>
        <p:spPr>
          <a:xfrm>
            <a:off x="3526971" y="5726514"/>
            <a:ext cx="5272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altLang="cs-CZ" sz="1200" dirty="0">
              <a:solidFill>
                <a:prstClr val="black"/>
              </a:solidFill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xmlns="" id="{6681A47E-FAE7-4B53-B946-2C6164E3F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807340"/>
              </p:ext>
            </p:extLst>
          </p:nvPr>
        </p:nvGraphicFramePr>
        <p:xfrm>
          <a:off x="136566" y="1649525"/>
          <a:ext cx="8870868" cy="20382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95460">
                  <a:extLst>
                    <a:ext uri="{9D8B030D-6E8A-4147-A177-3AD203B41FA5}">
                      <a16:colId xmlns:a16="http://schemas.microsoft.com/office/drawing/2014/main" xmlns="" val="4126096217"/>
                    </a:ext>
                  </a:extLst>
                </a:gridCol>
                <a:gridCol w="2793465">
                  <a:extLst>
                    <a:ext uri="{9D8B030D-6E8A-4147-A177-3AD203B41FA5}">
                      <a16:colId xmlns:a16="http://schemas.microsoft.com/office/drawing/2014/main" xmlns="" val="2605492593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xmlns="" val="477767815"/>
                    </a:ext>
                  </a:extLst>
                </a:gridCol>
              </a:tblGrid>
              <a:tr h="506604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becná podmínka: </a:t>
                      </a:r>
                      <a:r>
                        <a:rPr lang="cs-CZ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arytmologické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vyšetření v kardiovaskulárním centru (dle Věstníku MZ ČR)ke standardnímu řešení arytmie (klinické vyšetření, neinvazivní diagnostika, elektrofyziologické vyšetření, implantace ICD, katetrizační ablace, chirurgické řešení substrátu)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6671785"/>
                  </a:ext>
                </a:extLst>
              </a:tr>
              <a:tr h="1375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soukromý řidič</a:t>
                      </a:r>
                      <a:endParaRPr lang="cs-CZ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profesionální řidič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4302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st.p.fibrilaci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komor nebo setrvalé   komorové tachykardii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hemodynamicky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závažné  </a:t>
                      </a:r>
                      <a:r>
                        <a:rPr lang="cs-CZ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 vyloučením přechodných příčin</a:t>
                      </a:r>
                      <a:r>
                        <a:rPr lang="cs-CZ" sz="1200" i="1" baseline="30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cs-CZ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zajištění ICD</a:t>
                      </a:r>
                    </a:p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vyčkávací období 3 měsíce</a:t>
                      </a: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neschopen</a:t>
                      </a: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9750061"/>
                  </a:ext>
                </a:extLst>
              </a:tr>
              <a:tr h="250161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i="1" baseline="30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105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Příklady reverzibilní příčiny fibrilace komor: 24 hodin od začátku infarktu myokardu, v průběhu koronární angiografie, při úrazu elektrickým proudem, nežádoucí účinek léků aj.</a:t>
                      </a:r>
                      <a:endParaRPr lang="cs-CZ" sz="105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9689065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xmlns="" id="{E286CFDF-493A-4C8D-8481-AB9D0BD5C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83653"/>
              </p:ext>
            </p:extLst>
          </p:nvPr>
        </p:nvGraphicFramePr>
        <p:xfrm>
          <a:off x="136566" y="3651299"/>
          <a:ext cx="8870868" cy="5218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95460">
                  <a:extLst>
                    <a:ext uri="{9D8B030D-6E8A-4147-A177-3AD203B41FA5}">
                      <a16:colId xmlns:a16="http://schemas.microsoft.com/office/drawing/2014/main" xmlns="" val="2881237667"/>
                    </a:ext>
                  </a:extLst>
                </a:gridCol>
                <a:gridCol w="2793465">
                  <a:extLst>
                    <a:ext uri="{9D8B030D-6E8A-4147-A177-3AD203B41FA5}">
                      <a16:colId xmlns:a16="http://schemas.microsoft.com/office/drawing/2014/main" xmlns="" val="1157331217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xmlns="" val="3399068838"/>
                    </a:ext>
                  </a:extLst>
                </a:gridCol>
              </a:tblGrid>
              <a:tr h="3379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nesetrvalá komorová tachykardie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 nemocných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 EF LK &lt; 0,35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zajištění ICD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vyčkávací období 3 měsíce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neschopen</a:t>
                      </a: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0849938"/>
                  </a:ext>
                </a:extLst>
              </a:tr>
            </a:tbl>
          </a:graphicData>
        </a:graphic>
      </p:graphicFrame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xmlns="" id="{46323070-E75B-4C16-B272-AA13BAD1A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274331"/>
              </p:ext>
            </p:extLst>
          </p:nvPr>
        </p:nvGraphicFramePr>
        <p:xfrm>
          <a:off x="136566" y="4236420"/>
          <a:ext cx="8870868" cy="16117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95460">
                  <a:extLst>
                    <a:ext uri="{9D8B030D-6E8A-4147-A177-3AD203B41FA5}">
                      <a16:colId xmlns:a16="http://schemas.microsoft.com/office/drawing/2014/main" xmlns="" val="1266892696"/>
                    </a:ext>
                  </a:extLst>
                </a:gridCol>
                <a:gridCol w="2793465">
                  <a:extLst>
                    <a:ext uri="{9D8B030D-6E8A-4147-A177-3AD203B41FA5}">
                      <a16:colId xmlns:a16="http://schemas.microsoft.com/office/drawing/2014/main" xmlns="" val="2585909677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xmlns="" val="3845838484"/>
                    </a:ext>
                  </a:extLst>
                </a:gridCol>
              </a:tblGrid>
              <a:tr h="16117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setrvalá komorová tachykardie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16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hemodynamicky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tolerovaná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u pacientů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 EF LK ≥ 0,40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katetrizační ablace nebo antiarytmická léčba: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opakovaná kontrola EKG  monitorace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vyčkávací období   3 měsíce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 případě neefektivní léčby  zajištění ICD vyčkávací období  3 měsíce</a:t>
                      </a: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katetrizační ablace nebo antiarytmická léčba: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opakovaná kontrola EKG </a:t>
                      </a:r>
                      <a:r>
                        <a:rPr lang="cs-CZ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monit</a:t>
                      </a: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vyčkávací období 6 měsíců </a:t>
                      </a:r>
                      <a:r>
                        <a:rPr lang="cs-CZ" sz="14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 případě neefektivní léčby zajištění ICD a zákaz řízení</a:t>
                      </a: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2068328"/>
                  </a:ext>
                </a:extLst>
              </a:tr>
            </a:tbl>
          </a:graphicData>
        </a:graphic>
      </p:graphicFrame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1F048447-8A74-40C5-9D0A-88DA84984B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601256"/>
              </p:ext>
            </p:extLst>
          </p:nvPr>
        </p:nvGraphicFramePr>
        <p:xfrm>
          <a:off x="136566" y="5823697"/>
          <a:ext cx="8870868" cy="5218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95460">
                  <a:extLst>
                    <a:ext uri="{9D8B030D-6E8A-4147-A177-3AD203B41FA5}">
                      <a16:colId xmlns:a16="http://schemas.microsoft.com/office/drawing/2014/main" xmlns="" val="4203214451"/>
                    </a:ext>
                  </a:extLst>
                </a:gridCol>
                <a:gridCol w="2793465">
                  <a:extLst>
                    <a:ext uri="{9D8B030D-6E8A-4147-A177-3AD203B41FA5}">
                      <a16:colId xmlns:a16="http://schemas.microsoft.com/office/drawing/2014/main" xmlns="" val="2732296100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xmlns="" val="3050719869"/>
                    </a:ext>
                  </a:extLst>
                </a:gridCol>
              </a:tblGrid>
              <a:tr h="4899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nesetrvalá komorová tachykardie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u pacientů s EF LK ≥ 0,40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omezení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vyšetření 1 x ročně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individualizovaná léčba</a:t>
                      </a:r>
                    </a:p>
                  </a:txBody>
                  <a:tcPr marL="29122" marR="291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9870941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3C783F88-1E44-4D56-8E4B-9B864AC3D3BD}"/>
              </a:ext>
            </a:extLst>
          </p:cNvPr>
          <p:cNvSpPr/>
          <p:nvPr/>
        </p:nvSpPr>
        <p:spPr>
          <a:xfrm>
            <a:off x="60961" y="4225276"/>
            <a:ext cx="9022080" cy="2194091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80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IMPLANTABILNÍ KARDIOVERTER -DEFIBRILÁTOR (ICD)</a:t>
            </a:r>
            <a:endParaRPr lang="cs-CZ" sz="2400" dirty="0">
              <a:highlight>
                <a:srgbClr val="000080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884" y="6118343"/>
            <a:ext cx="684566" cy="59623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5C32805E-505D-4DCA-803A-B630E86291E8}"/>
              </a:ext>
            </a:extLst>
          </p:cNvPr>
          <p:cNvSpPr/>
          <p:nvPr/>
        </p:nvSpPr>
        <p:spPr>
          <a:xfrm>
            <a:off x="3526971" y="5954797"/>
            <a:ext cx="5272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altLang="cs-CZ" sz="1200" dirty="0">
              <a:solidFill>
                <a:prstClr val="black"/>
              </a:solidFill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9372A7FD-D37D-4869-9072-BF9481478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039273"/>
              </p:ext>
            </p:extLst>
          </p:nvPr>
        </p:nvGraphicFramePr>
        <p:xfrm>
          <a:off x="464167" y="1751577"/>
          <a:ext cx="8335450" cy="9131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78449">
                  <a:extLst>
                    <a:ext uri="{9D8B030D-6E8A-4147-A177-3AD203B41FA5}">
                      <a16:colId xmlns:a16="http://schemas.microsoft.com/office/drawing/2014/main" xmlns="" val="900930016"/>
                    </a:ext>
                  </a:extLst>
                </a:gridCol>
                <a:gridCol w="2624860">
                  <a:extLst>
                    <a:ext uri="{9D8B030D-6E8A-4147-A177-3AD203B41FA5}">
                      <a16:colId xmlns:a16="http://schemas.microsoft.com/office/drawing/2014/main" xmlns="" val="2841720387"/>
                    </a:ext>
                  </a:extLst>
                </a:gridCol>
                <a:gridCol w="2332141">
                  <a:extLst>
                    <a:ext uri="{9D8B030D-6E8A-4147-A177-3AD203B41FA5}">
                      <a16:colId xmlns:a16="http://schemas.microsoft.com/office/drawing/2014/main" xmlns="" val="2440385533"/>
                    </a:ext>
                  </a:extLst>
                </a:gridCol>
              </a:tblGrid>
              <a:tr h="50660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becná podmínka: pravidelné kontroly v implantačním  centru (minimálně1 x ročně), event. v kombinaci s dálkovou monitorací  ICD. Příslušné vyčkávací období – viz níže, správná funkce ICD systému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chemeClr val="bg1"/>
                        </a:solidFill>
                        <a:effectLst/>
                        <a:highlight>
                          <a:srgbClr val="00008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5010461"/>
                  </a:ext>
                </a:extLst>
              </a:tr>
              <a:tr h="1375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soukromý řidič</a:t>
                      </a:r>
                      <a:endParaRPr lang="cs-CZ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profesionální řidič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4327657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xmlns="" id="{FB0F380E-9DBA-46B7-9C03-C1B1C00D4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288558"/>
              </p:ext>
            </p:extLst>
          </p:nvPr>
        </p:nvGraphicFramePr>
        <p:xfrm>
          <a:off x="464167" y="2644514"/>
          <a:ext cx="8335451" cy="2846710"/>
        </p:xfrm>
        <a:graphic>
          <a:graphicData uri="http://schemas.openxmlformats.org/drawingml/2006/table">
            <a:tbl>
              <a:tblPr/>
              <a:tblGrid>
                <a:gridCol w="2765921">
                  <a:extLst>
                    <a:ext uri="{9D8B030D-6E8A-4147-A177-3AD203B41FA5}">
                      <a16:colId xmlns:a16="http://schemas.microsoft.com/office/drawing/2014/main" xmlns="" val="4274924808"/>
                    </a:ext>
                  </a:extLst>
                </a:gridCol>
                <a:gridCol w="3633850">
                  <a:extLst>
                    <a:ext uri="{9D8B030D-6E8A-4147-A177-3AD203B41FA5}">
                      <a16:colId xmlns:a16="http://schemas.microsoft.com/office/drawing/2014/main" xmlns="" val="1880929939"/>
                    </a:ext>
                  </a:extLst>
                </a:gridCol>
                <a:gridCol w="1935680">
                  <a:extLst>
                    <a:ext uri="{9D8B030D-6E8A-4147-A177-3AD203B41FA5}">
                      <a16:colId xmlns:a16="http://schemas.microsoft.com/office/drawing/2014/main" xmlns="" val="2768109386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ICD sekundární prevence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vyčkávací období 3 měsíce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neschopen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307977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ICD primární prevence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vyčkávací období 1 měsíc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neschopen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6291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po adekvátním výboji ICD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vyčkávací období 3 měsíce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neschopen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1474186"/>
                  </a:ext>
                </a:extLst>
              </a:tr>
              <a:tr h="589285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po neadekvátním výboji ICD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vyčkávací období do doby, než je odstraněna příčina neadekvátního výboje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neschopen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991209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po výměně ICD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vyčkávací období 1 týden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neschopen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334855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po výměně systému elektrod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vyčkávací období 1 měsíc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neschopen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0410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7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476446"/>
            <a:ext cx="914399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SYNKOPA A ŘÍZENÍ MOTOROVÝCH VOZIDEL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005838" y="5376795"/>
            <a:ext cx="351084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MUDr. Hana Skalická, CSc., FESC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014F882-F91F-4B79-BF95-0830157AE4C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7318" y="4764226"/>
            <a:ext cx="1866023" cy="162524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405225" y="5814906"/>
            <a:ext cx="2159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Sjezd ČAAMK, Olomouc 2019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AD843068-E7D3-402E-9CD0-0931258D157D}"/>
              </a:ext>
            </a:extLst>
          </p:cNvPr>
          <p:cNvSpPr/>
          <p:nvPr/>
        </p:nvSpPr>
        <p:spPr>
          <a:xfrm>
            <a:off x="2991150" y="3244334"/>
            <a:ext cx="1993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dirty="0">
                <a:solidFill>
                  <a:srgbClr val="002060"/>
                </a:solidFill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xmlns="" id="{4FBC74BC-69EB-4665-B7DB-9A0F49F68851}"/>
              </a:ext>
            </a:extLst>
          </p:cNvPr>
          <p:cNvSpPr/>
          <p:nvPr/>
        </p:nvSpPr>
        <p:spPr>
          <a:xfrm>
            <a:off x="432060" y="3651038"/>
            <a:ext cx="8288979" cy="9580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403F12FB-3101-45FA-A05C-4C46C07C0B30}"/>
              </a:ext>
            </a:extLst>
          </p:cNvPr>
          <p:cNvSpPr/>
          <p:nvPr/>
        </p:nvSpPr>
        <p:spPr>
          <a:xfrm>
            <a:off x="533003" y="3651667"/>
            <a:ext cx="81999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Hradec J, </a:t>
            </a:r>
            <a:r>
              <a:rPr lang="en-GB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Táborský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en-GB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Toušek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F,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Skalická H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www.kardio-cz.cz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Posuzování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způsobilosti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kardiologických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nemocných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motorových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vozidel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Odborné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stanovisko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České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kardiologické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společnosti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novelizace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2012  </a:t>
            </a:r>
            <a:endParaRPr lang="cs-CZ" sz="1600" b="1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14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="" xmlns:a16="http://schemas.microsoft.com/office/drawing/2014/main" id="{61B159FC-0F09-40ED-8CF7-230EBE3B3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59678"/>
              </p:ext>
            </p:extLst>
          </p:nvPr>
        </p:nvGraphicFramePr>
        <p:xfrm>
          <a:off x="386179" y="1670435"/>
          <a:ext cx="8316157" cy="4786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618">
                  <a:extLst>
                    <a:ext uri="{9D8B030D-6E8A-4147-A177-3AD203B41FA5}">
                      <a16:colId xmlns="" xmlns:a16="http://schemas.microsoft.com/office/drawing/2014/main" val="3906957397"/>
                    </a:ext>
                  </a:extLst>
                </a:gridCol>
                <a:gridCol w="1343193">
                  <a:extLst>
                    <a:ext uri="{9D8B030D-6E8A-4147-A177-3AD203B41FA5}">
                      <a16:colId xmlns="" xmlns:a16="http://schemas.microsoft.com/office/drawing/2014/main" val="517683055"/>
                    </a:ext>
                  </a:extLst>
                </a:gridCol>
                <a:gridCol w="1218461">
                  <a:extLst>
                    <a:ext uri="{9D8B030D-6E8A-4147-A177-3AD203B41FA5}">
                      <a16:colId xmlns="" xmlns:a16="http://schemas.microsoft.com/office/drawing/2014/main" val="728487569"/>
                    </a:ext>
                  </a:extLst>
                </a:gridCol>
                <a:gridCol w="3255885">
                  <a:extLst>
                    <a:ext uri="{9D8B030D-6E8A-4147-A177-3AD203B41FA5}">
                      <a16:colId xmlns="" xmlns:a16="http://schemas.microsoft.com/office/drawing/2014/main" val="1216515480"/>
                    </a:ext>
                  </a:extLst>
                </a:gridCol>
              </a:tblGrid>
              <a:tr h="558005">
                <a:tc>
                  <a:txBody>
                    <a:bodyPr/>
                    <a:lstStyle/>
                    <a:p>
                      <a:pPr algn="l"/>
                      <a:endParaRPr lang="cs-CZ" sz="16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Nemám konflikt </a:t>
                      </a:r>
                      <a:endParaRPr lang="cs-CZ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zájmů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Mám konflikt zájmů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Specifikace konfliktu (vyjmenujte subjekty, firmy či instituce, se kterými Vaše spolupráce může vést ke konfliktu zájmů)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2067838"/>
                  </a:ext>
                </a:extLst>
              </a:tr>
              <a:tr h="450983">
                <a:tc>
                  <a:txBody>
                    <a:bodyPr/>
                    <a:lstStyle/>
                    <a:p>
                      <a:pPr algn="l"/>
                      <a:r>
                        <a:rPr lang="cs-CZ" sz="1600" b="0" dirty="0"/>
                        <a:t>Zaměstnanecký poměr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1484910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Vlastník / akcionář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7545113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Konzultant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3498532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Přednášková činnost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7319712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Člen poradních sborů (</a:t>
                      </a:r>
                      <a:r>
                        <a:rPr lang="cs-CZ" sz="1600" dirty="0" err="1"/>
                        <a:t>advisory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boards</a:t>
                      </a:r>
                      <a:r>
                        <a:rPr lang="cs-CZ" sz="1600" dirty="0"/>
                        <a:t>)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4211609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Podpora výzkumu / granty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121771"/>
                  </a:ext>
                </a:extLst>
              </a:tr>
              <a:tr h="558005">
                <a:tc>
                  <a:txBody>
                    <a:bodyPr/>
                    <a:lstStyle/>
                    <a:p>
                      <a:pPr algn="l"/>
                      <a:r>
                        <a:rPr lang="cs-CZ" sz="1600" dirty="0"/>
                        <a:t>Jiné honoráře (např. za klinické studie či registry)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542458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F838168-C737-4553-910C-F47B148B7F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6699"/>
          <a:stretch/>
        </p:blipFill>
        <p:spPr>
          <a:xfrm>
            <a:off x="0" y="1"/>
            <a:ext cx="9144000" cy="159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76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xmlns="" id="{131DB627-8754-47C8-8155-CB513A70CFA5}"/>
              </a:ext>
            </a:extLst>
          </p:cNvPr>
          <p:cNvSpPr/>
          <p:nvPr/>
        </p:nvSpPr>
        <p:spPr>
          <a:xfrm>
            <a:off x="230892" y="1580883"/>
            <a:ext cx="8624712" cy="429740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xmlns="" id="{1AB283A7-3ECA-4E33-B7E1-1C16CC6C7AA7}"/>
              </a:ext>
            </a:extLst>
          </p:cNvPr>
          <p:cNvSpPr/>
          <p:nvPr/>
        </p:nvSpPr>
        <p:spPr>
          <a:xfrm>
            <a:off x="121884" y="2029912"/>
            <a:ext cx="8842729" cy="158375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cs-CZ" sz="2400" b="1" dirty="0">
                <a:solidFill>
                  <a:srgbClr val="00206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PODMÍNKY PRO POSOUZENÍ ZDRAVOTNÍ ZPŮSOBILOSTI K ŘÍZENÍ MOTOROVÝCH VOZIDEL </a:t>
            </a:r>
            <a:endParaRPr lang="cs-CZ" sz="2400" b="1" dirty="0">
              <a:solidFill>
                <a:prstClr val="black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884" y="6118343"/>
            <a:ext cx="684566" cy="596235"/>
          </a:xfrm>
          <a:prstGeom prst="rect">
            <a:avLst/>
          </a:prstGeom>
        </p:spPr>
      </p:pic>
      <p:sp>
        <p:nvSpPr>
          <p:cNvPr id="5" name="Zaoblený obdélník 4">
            <a:extLst>
              <a:ext uri="{FF2B5EF4-FFF2-40B4-BE49-F238E27FC236}">
                <a16:creationId xmlns:a16="http://schemas.microsoft.com/office/drawing/2014/main" xmlns="" id="{906C9653-27CE-4E4A-A170-B617C7790FBE}"/>
              </a:ext>
            </a:extLst>
          </p:cNvPr>
          <p:cNvSpPr/>
          <p:nvPr/>
        </p:nvSpPr>
        <p:spPr>
          <a:xfrm>
            <a:off x="342377" y="4163461"/>
            <a:ext cx="8401741" cy="119322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D0C8DB41-EB1E-4DC3-AD8B-AD4E53A61D8D}"/>
              </a:ext>
            </a:extLst>
          </p:cNvPr>
          <p:cNvSpPr/>
          <p:nvPr/>
        </p:nvSpPr>
        <p:spPr>
          <a:xfrm>
            <a:off x="850900" y="2551830"/>
            <a:ext cx="7474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pic>
        <p:nvPicPr>
          <p:cNvPr id="26" name="Grafický objekt 25" descr="Ukazovák ukazující vpravo">
            <a:extLst>
              <a:ext uri="{FF2B5EF4-FFF2-40B4-BE49-F238E27FC236}">
                <a16:creationId xmlns:a16="http://schemas.microsoft.com/office/drawing/2014/main" xmlns="" id="{30402673-F052-475E-B187-26363AF5B1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447084">
            <a:off x="217289" y="3551715"/>
            <a:ext cx="914400" cy="914400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9A0CFC75-BB5C-421C-979A-3EB61D30B514}"/>
              </a:ext>
            </a:extLst>
          </p:cNvPr>
          <p:cNvSpPr/>
          <p:nvPr/>
        </p:nvSpPr>
        <p:spPr>
          <a:xfrm>
            <a:off x="368652" y="2027021"/>
            <a:ext cx="870496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>
                <a:solidFill>
                  <a:prstClr val="black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…</a:t>
            </a:r>
            <a:r>
              <a:rPr lang="cs-CZ" dirty="0">
                <a:solidFill>
                  <a:prstClr val="black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§ 84,85 odst. 1: </a:t>
            </a:r>
            <a:r>
              <a:rPr lang="cs-CZ" b="1" dirty="0">
                <a:solidFill>
                  <a:prstClr val="black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Posuzujícím lékařem je registrující praktický lékař, </a:t>
            </a:r>
            <a:r>
              <a:rPr lang="cs-CZ" dirty="0">
                <a:solidFill>
                  <a:prstClr val="black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lékař zařízení závodní preventivní péče. Je-li to potřebné, </a:t>
            </a:r>
            <a:r>
              <a:rPr lang="cs-CZ" u="sng" dirty="0">
                <a:solidFill>
                  <a:prstClr val="black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může posuzující lékař nařídit provedení odborného vyšetření</a:t>
            </a:r>
            <a:r>
              <a:rPr lang="cs-CZ" dirty="0">
                <a:solidFill>
                  <a:prstClr val="black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cs-CZ" sz="2000" dirty="0">
                <a:solidFill>
                  <a:srgbClr val="00206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To znamená, že posouzení vždy vystavuje praktický lékař, který si k tomuto rozhodnutí vyžádá posudek specialisty.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5903D98C-50B9-4076-A769-6ABA7ADEFF72}"/>
              </a:ext>
            </a:extLst>
          </p:cNvPr>
          <p:cNvSpPr/>
          <p:nvPr/>
        </p:nvSpPr>
        <p:spPr>
          <a:xfrm>
            <a:off x="587829" y="4261454"/>
            <a:ext cx="80099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>
                <a:solidFill>
                  <a:srgbClr val="C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Povinností každého lékaře </a:t>
            </a:r>
            <a:r>
              <a:rPr lang="cs-CZ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cs-CZ" sz="2000" dirty="0">
                <a:solidFill>
                  <a:prstClr val="black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le § 89 a, který zjistí, že žadatel s řidičským oprávněním </a:t>
            </a:r>
            <a:r>
              <a:rPr lang="cs-CZ" sz="2000" b="1" dirty="0">
                <a:solidFill>
                  <a:prstClr val="black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není zdravotně způsobilý k řízení motorových vozidel, o této skutečnosti </a:t>
            </a:r>
            <a:r>
              <a:rPr lang="cs-CZ" sz="2000" b="1" u="sng" dirty="0">
                <a:solidFill>
                  <a:prstClr val="black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neprodleně informovat obecní úřad</a:t>
            </a:r>
            <a:r>
              <a:rPr lang="cs-CZ" sz="1200" b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cs-CZ" sz="1200" b="1" dirty="0">
              <a:solidFill>
                <a:prstClr val="black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3D15F0E5-F67F-4AA6-9726-EA51B223BEC5}"/>
              </a:ext>
            </a:extLst>
          </p:cNvPr>
          <p:cNvSpPr/>
          <p:nvPr/>
        </p:nvSpPr>
        <p:spPr>
          <a:xfrm>
            <a:off x="1112535" y="5448210"/>
            <a:ext cx="60492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Ministerstvo zdravotnictví ČR. Vyhláška č. 277 ze dne 26. dubna 2004 </a:t>
            </a:r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893F4A51-29EB-4162-825C-1CF4489B59EE}"/>
              </a:ext>
            </a:extLst>
          </p:cNvPr>
          <p:cNvSpPr/>
          <p:nvPr/>
        </p:nvSpPr>
        <p:spPr>
          <a:xfrm>
            <a:off x="1141684" y="5950035"/>
            <a:ext cx="80023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sz="1100" dirty="0"/>
              <a:t>přílohy č. 3. vyhlášky č. 277/2004, kapitola IV  </a:t>
            </a:r>
            <a:r>
              <a:rPr lang="cs-CZ" sz="1100" b="1" dirty="0"/>
              <a:t>.</a:t>
            </a:r>
            <a:r>
              <a:rPr lang="cs-CZ" sz="1100" dirty="0"/>
              <a:t> </a:t>
            </a:r>
            <a:r>
              <a:rPr lang="cs-CZ" sz="1100" b="1" dirty="0"/>
              <a:t>Nemoci, vady nebo stavy oběhové soustavy vylučující nebo podmiňující zdravotní způsobilost k řízení motorových vozidel </a:t>
            </a:r>
            <a:endParaRPr lang="cs-CZ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cs-CZ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Zákon o silničním provozu. </a:t>
            </a:r>
            <a:r>
              <a:rPr lang="en-US" sz="1100" dirty="0"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361-2000-Sb-zakon-o-provozu-na-pozemnich-komunikacich-</a:t>
            </a:r>
            <a:r>
              <a:rPr lang="cs-CZ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novelizace </a:t>
            </a:r>
            <a:r>
              <a:rPr lang="cs-CZ" sz="1100" dirty="0">
                <a:ea typeface="MS Mincho" panose="02020609040205080304" pitchFamily="49" charset="-128"/>
                <a:cs typeface="Times New Roman" panose="02020603050405020304" pitchFamily="18" charset="0"/>
              </a:rPr>
              <a:t>Zákon 297/2011 sb. ,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6E2D78EB-8A8E-40C0-8D9C-49FA003577BA}"/>
              </a:ext>
            </a:extLst>
          </p:cNvPr>
          <p:cNvSpPr/>
          <p:nvPr/>
        </p:nvSpPr>
        <p:spPr>
          <a:xfrm>
            <a:off x="7006498" y="6550199"/>
            <a:ext cx="18491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1000" dirty="0">
                <a:solidFill>
                  <a:prstClr val="black"/>
                </a:solidFill>
              </a:rPr>
              <a:t>3. Sjezd ČAAMK, Olomouc 2019</a:t>
            </a:r>
          </a:p>
        </p:txBody>
      </p:sp>
    </p:spTree>
    <p:extLst>
      <p:ext uri="{BB962C8B-B14F-4D97-AF65-F5344CB8AC3E}">
        <p14:creationId xmlns:p14="http://schemas.microsoft.com/office/powerpoint/2010/main" val="94343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xmlns="" id="{131DB627-8754-47C8-8155-CB513A70CFA5}"/>
              </a:ext>
            </a:extLst>
          </p:cNvPr>
          <p:cNvSpPr/>
          <p:nvPr/>
        </p:nvSpPr>
        <p:spPr>
          <a:xfrm>
            <a:off x="230892" y="1611086"/>
            <a:ext cx="8624712" cy="4589418"/>
          </a:xfrm>
          <a:prstGeom prst="roundRect">
            <a:avLst/>
          </a:prstGeom>
          <a:solidFill>
            <a:srgbClr val="00206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b="1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xmlns="" id="{DEBEAD2C-3A58-42DC-BB01-4D7C5AF1FEAC}"/>
              </a:ext>
            </a:extLst>
          </p:cNvPr>
          <p:cNvSpPr/>
          <p:nvPr/>
        </p:nvSpPr>
        <p:spPr>
          <a:xfrm>
            <a:off x="288396" y="3862730"/>
            <a:ext cx="8477679" cy="208835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sz="16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Vyčkávací období</a:t>
            </a:r>
            <a:r>
              <a:rPr lang="cs-CZ" sz="1600" b="1" i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6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cs-CZ" sz="1600" u="sng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časový interval od objevení se </a:t>
            </a:r>
            <a:r>
              <a:rPr lang="cs-CZ" sz="16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(diagnózy) ..omezujícího ho pro onemocnění ..  pro které </a:t>
            </a:r>
            <a:r>
              <a:rPr lang="cs-CZ" sz="16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je řidič neschopen nebo schopen s podmínkou řízení motorového vozidla ze zdravotních důvodů</a:t>
            </a:r>
            <a:r>
              <a:rPr lang="cs-CZ" sz="16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cs-CZ" sz="16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600" b="1" dirty="0" err="1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Rekurence</a:t>
            </a:r>
            <a:r>
              <a:rPr lang="cs-CZ" sz="16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cs-CZ" sz="16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onemocnění nebo stavu znamená nový začátek vyčkávacího období. Je-li v tabulkových schématech schopnost k řízení motorového vozidla podmíněna několika podmínkami, musí být splněny všechny z nich.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xmlns="" id="{1AB283A7-3ECA-4E33-B7E1-1C16CC6C7AA7}"/>
              </a:ext>
            </a:extLst>
          </p:cNvPr>
          <p:cNvSpPr/>
          <p:nvPr/>
        </p:nvSpPr>
        <p:spPr>
          <a:xfrm>
            <a:off x="288396" y="1877648"/>
            <a:ext cx="8477679" cy="188856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cs-CZ" sz="1600" b="1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Soukromý řidič</a:t>
            </a:r>
            <a:r>
              <a:rPr lang="cs-CZ" sz="1600" b="1" i="1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6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cs-CZ" sz="16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řidič, který řídí motorové vozidlo o hmotnosti nižší než 10 tun pro svoji osobní potřebu. </a:t>
            </a:r>
          </a:p>
          <a:p>
            <a:pPr lvl="0"/>
            <a:r>
              <a:rPr lang="cs-CZ" sz="1600" b="1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       Profesionální řidič:</a:t>
            </a:r>
            <a:r>
              <a:rPr lang="cs-CZ" sz="16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cs-CZ" sz="16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řidiči, kteří řídí motorové vozidlo v pracovně právním vztahu k zaměstnavateli, </a:t>
            </a:r>
          </a:p>
          <a:p>
            <a:pPr lvl="0"/>
            <a:r>
              <a:rPr lang="cs-CZ" sz="16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řidiči, kteří užívají při jízdě zvláštního výstražného světla modré barvy,</a:t>
            </a:r>
          </a:p>
          <a:p>
            <a:pPr lvl="0"/>
            <a:r>
              <a:rPr lang="cs-CZ" sz="16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 řidiči, u kterých je řízení motorového vozidla předmětem samostatné výdělečné činnosti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cs-CZ" sz="3200" b="1" dirty="0">
                <a:solidFill>
                  <a:srgbClr val="00206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PODMÍNKY PRO POSOUZENÍ ZDRAVOTNÍ ZPŮSOBILOSTI K ŘÍZENÍ MOTOROVÝCH VOZIDEL </a:t>
            </a:r>
            <a:endParaRPr lang="cs-CZ" sz="3200" b="1" dirty="0">
              <a:solidFill>
                <a:prstClr val="black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884" y="6118343"/>
            <a:ext cx="684566" cy="596235"/>
          </a:xfrm>
          <a:prstGeom prst="rect">
            <a:avLst/>
          </a:prstGeom>
        </p:spPr>
      </p:pic>
      <p:pic>
        <p:nvPicPr>
          <p:cNvPr id="26" name="Grafický objekt 25" descr="Ukazovák ukazující vpravo">
            <a:extLst>
              <a:ext uri="{FF2B5EF4-FFF2-40B4-BE49-F238E27FC236}">
                <a16:creationId xmlns:a16="http://schemas.microsoft.com/office/drawing/2014/main" xmlns="" id="{30402673-F052-475E-B187-26363AF5B1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751275">
            <a:off x="8076190" y="2877552"/>
            <a:ext cx="914400" cy="9144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58AEB9AA-6934-44FA-A9DA-B543D9A99972}"/>
              </a:ext>
            </a:extLst>
          </p:cNvPr>
          <p:cNvSpPr/>
          <p:nvPr/>
        </p:nvSpPr>
        <p:spPr>
          <a:xfrm>
            <a:off x="723905" y="6249792"/>
            <a:ext cx="829821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sz="1000" dirty="0"/>
              <a:t>přílohy č. 3. vyhlášky č. 277/2004, kapitola IV </a:t>
            </a:r>
            <a:r>
              <a:rPr lang="cs-CZ" sz="1000" b="1" dirty="0"/>
              <a:t>.</a:t>
            </a:r>
            <a:r>
              <a:rPr lang="cs-CZ" sz="1000" dirty="0"/>
              <a:t> </a:t>
            </a:r>
            <a:r>
              <a:rPr lang="cs-CZ" sz="1000" b="1" dirty="0"/>
              <a:t>Nemoci, vady nebo stavy oběhové soustavy vylučující nebo podmiňující zdravotní způsobilost k řízení motorových vozidel </a:t>
            </a:r>
            <a:r>
              <a:rPr lang="cs-CZ" sz="1000" dirty="0">
                <a:ea typeface="Times New Roman" panose="02020603050405020304" pitchFamily="18" charset="0"/>
                <a:cs typeface="Times New Roman" panose="02020603050405020304" pitchFamily="18" charset="0"/>
              </a:rPr>
              <a:t>Zákon o silničním provozu. </a:t>
            </a:r>
            <a:r>
              <a:rPr lang="en-US" sz="1000" dirty="0"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361-2000-Sb-zakon-o-provozu-na-pozemnich-komunikacich-</a:t>
            </a:r>
            <a:r>
              <a:rPr lang="cs-CZ" sz="1000" dirty="0">
                <a:ea typeface="Times New Roman" panose="02020603050405020304" pitchFamily="18" charset="0"/>
                <a:cs typeface="Times New Roman" panose="02020603050405020304" pitchFamily="18" charset="0"/>
              </a:rPr>
              <a:t>novelizace </a:t>
            </a:r>
            <a:r>
              <a:rPr lang="cs-CZ" sz="1000" dirty="0">
                <a:ea typeface="MS Mincho" panose="02020609040205080304" pitchFamily="49" charset="-128"/>
                <a:cs typeface="Times New Roman" panose="02020603050405020304" pitchFamily="18" charset="0"/>
              </a:rPr>
              <a:t>Zákon 297/2011 sb. </a:t>
            </a:r>
            <a:r>
              <a:rPr lang="cs-CZ" sz="11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01008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cs-CZ" sz="3600" b="1" dirty="0">
                <a:solidFill>
                  <a:srgbClr val="002060"/>
                </a:solidFill>
                <a:cs typeface="Arial" panose="020B0604020202020204" pitchFamily="34" charset="0"/>
              </a:rPr>
              <a:t>SYNKOPA A ŘÍZENÍ MOTOROVÝCH VOZIDEL</a:t>
            </a:r>
            <a:endParaRPr lang="cs-CZ" sz="2400" b="1" dirty="0">
              <a:solidFill>
                <a:prstClr val="black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884" y="6118343"/>
            <a:ext cx="684566" cy="59623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5C32805E-505D-4DCA-803A-B630E86291E8}"/>
              </a:ext>
            </a:extLst>
          </p:cNvPr>
          <p:cNvSpPr/>
          <p:nvPr/>
        </p:nvSpPr>
        <p:spPr>
          <a:xfrm>
            <a:off x="3526971" y="5954797"/>
            <a:ext cx="5272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altLang="cs-CZ" sz="1200" dirty="0">
              <a:solidFill>
                <a:prstClr val="black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xmlns="" id="{EB5A8F33-EA72-4463-9B83-86BC21FFD248}"/>
              </a:ext>
            </a:extLst>
          </p:cNvPr>
          <p:cNvSpPr/>
          <p:nvPr/>
        </p:nvSpPr>
        <p:spPr>
          <a:xfrm>
            <a:off x="371100" y="3744169"/>
            <a:ext cx="8300857" cy="185635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xmlns="" id="{F9C3B9AA-4CB2-4368-B927-C4796CB1E9DB}"/>
              </a:ext>
            </a:extLst>
          </p:cNvPr>
          <p:cNvSpPr/>
          <p:nvPr/>
        </p:nvSpPr>
        <p:spPr>
          <a:xfrm>
            <a:off x="371100" y="1244164"/>
            <a:ext cx="8288979" cy="9580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1626FE35-2D2E-40BB-A8AF-7182EB9666A8}"/>
              </a:ext>
            </a:extLst>
          </p:cNvPr>
          <p:cNvSpPr/>
          <p:nvPr/>
        </p:nvSpPr>
        <p:spPr>
          <a:xfrm>
            <a:off x="415633" y="3657907"/>
            <a:ext cx="85086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Ministerstvo zdravotnictví ČR. Vyhláška č. 277 o stanovení zdravotní způsobilosti k řízení motorových vozidel, zdravotní způsobilosti k řízení motorových vozidel dne 26. dubna 2004</a:t>
            </a:r>
          </a:p>
          <a:p>
            <a:pPr lvl="0">
              <a:spcAft>
                <a:spcPts val="0"/>
              </a:spcAft>
            </a:pP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Zákon o silničním provozu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http://www.zakonycr.cz/seznamy/361-2000-Sb-zakon-o-provozu-na-pozemnich-komunikacich-a-o-zmenach-nekterych-zakonu.html</a:t>
            </a: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upraven ve vyhlášce </a:t>
            </a:r>
          </a:p>
          <a:p>
            <a:pPr lvl="0">
              <a:spcAft>
                <a:spcPts val="0"/>
              </a:spcAft>
            </a:pPr>
            <a:r>
              <a:rPr lang="cs-CZ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Zákon </a:t>
            </a:r>
            <a:r>
              <a:rPr lang="cs-CZ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297/2011 sb.  Novelizuje zákon 361/2000</a:t>
            </a:r>
            <a:endParaRPr lang="cs-CZ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cs-CZ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83D05916-8946-4E85-A95C-63627436CA5F}"/>
              </a:ext>
            </a:extLst>
          </p:cNvPr>
          <p:cNvSpPr/>
          <p:nvPr/>
        </p:nvSpPr>
        <p:spPr>
          <a:xfrm>
            <a:off x="472043" y="1244793"/>
            <a:ext cx="81999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Hradec J, </a:t>
            </a:r>
            <a:r>
              <a:rPr lang="en-GB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Táborský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en-GB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Toušek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F,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Skalická H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www.kardio-cz.cz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Posuzování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způsobilosti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kardiologických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nemocných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motorových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vozidel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Odborné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stanovisko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České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kardiologické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společnosti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novelizace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2012  </a:t>
            </a:r>
            <a:endParaRPr lang="cs-CZ" sz="1600" b="1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B9B1D552-C9EF-4EA3-AC40-8FE2A7532608}"/>
              </a:ext>
            </a:extLst>
          </p:cNvPr>
          <p:cNvSpPr/>
          <p:nvPr/>
        </p:nvSpPr>
        <p:spPr>
          <a:xfrm>
            <a:off x="415633" y="2207147"/>
            <a:ext cx="8069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Hradec J, Berka L, Táborský M. Doporučení pro posuzování způsobilosti kardiologických nemocných k řízení motorových vozidel. Česká kardiologická společnost 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Medica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Healthworld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a.s., Brno 2008</a:t>
            </a:r>
            <a:endParaRPr lang="cs-CZ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34DDD9AA-E175-40A4-B9FF-372718E40ACF}"/>
              </a:ext>
            </a:extLst>
          </p:cNvPr>
          <p:cNvSpPr/>
          <p:nvPr/>
        </p:nvSpPr>
        <p:spPr>
          <a:xfrm>
            <a:off x="415633" y="3073132"/>
            <a:ext cx="7689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Hradec J, Berka L, Táborský M. Doporučení pro posuzování způsobilosti kardiologických nemocných k řízení motorových vozidel.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Vasa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2006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;48(2)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:K47-K51</a:t>
            </a:r>
            <a:endParaRPr lang="cs-CZ" sz="1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2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cs-CZ" sz="3600" b="1" dirty="0">
                <a:solidFill>
                  <a:srgbClr val="002060"/>
                </a:solidFill>
                <a:cs typeface="Arial" panose="020B0604020202020204" pitchFamily="34" charset="0"/>
              </a:rPr>
              <a:t>SYNKOPA A ŘÍZENÍ MOTOROVÝCH VOZIDEL</a:t>
            </a:r>
            <a:endParaRPr lang="cs-CZ" sz="2400" b="1" dirty="0">
              <a:solidFill>
                <a:prstClr val="black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884" y="6118343"/>
            <a:ext cx="684566" cy="596235"/>
          </a:xfrm>
          <a:prstGeom prst="rect">
            <a:avLst/>
          </a:prstGeom>
        </p:spPr>
      </p:pic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xmlns="" id="{8DE4CFCF-E0BF-4C00-AA6F-85A531F5D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541028"/>
              </p:ext>
            </p:extLst>
          </p:nvPr>
        </p:nvGraphicFramePr>
        <p:xfrm>
          <a:off x="380010" y="1304146"/>
          <a:ext cx="8419607" cy="8187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417621">
                  <a:extLst>
                    <a:ext uri="{9D8B030D-6E8A-4147-A177-3AD203B41FA5}">
                      <a16:colId xmlns:a16="http://schemas.microsoft.com/office/drawing/2014/main" xmlns="" val="2804785699"/>
                    </a:ext>
                  </a:extLst>
                </a:gridCol>
                <a:gridCol w="1989903">
                  <a:extLst>
                    <a:ext uri="{9D8B030D-6E8A-4147-A177-3AD203B41FA5}">
                      <a16:colId xmlns:a16="http://schemas.microsoft.com/office/drawing/2014/main" xmlns="" val="3724722090"/>
                    </a:ext>
                  </a:extLst>
                </a:gridCol>
                <a:gridCol w="2012083">
                  <a:extLst>
                    <a:ext uri="{9D8B030D-6E8A-4147-A177-3AD203B41FA5}">
                      <a16:colId xmlns:a16="http://schemas.microsoft.com/office/drawing/2014/main" xmlns="" val="3837184558"/>
                    </a:ext>
                  </a:extLst>
                </a:gridCol>
              </a:tblGrid>
              <a:tr h="3507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81" marR="35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soukromý řidič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profesionální řidič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7116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izolovaná epizoda typické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vazovagální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synkopy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omezení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omezení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3833338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5C32805E-505D-4DCA-803A-B630E86291E8}"/>
              </a:ext>
            </a:extLst>
          </p:cNvPr>
          <p:cNvSpPr/>
          <p:nvPr/>
        </p:nvSpPr>
        <p:spPr>
          <a:xfrm>
            <a:off x="3526971" y="5954797"/>
            <a:ext cx="5272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altLang="cs-CZ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49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cs-CZ" sz="3600" b="1" dirty="0">
                <a:solidFill>
                  <a:srgbClr val="002060"/>
                </a:solidFill>
                <a:cs typeface="Arial" panose="020B0604020202020204" pitchFamily="34" charset="0"/>
              </a:rPr>
              <a:t>SYNKOPA A ŘÍZENÍ MOTOROVÝCH VOZIDEL</a:t>
            </a:r>
            <a:endParaRPr lang="cs-CZ" sz="2400" b="1" dirty="0">
              <a:solidFill>
                <a:prstClr val="black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884" y="6118343"/>
            <a:ext cx="684566" cy="596235"/>
          </a:xfrm>
          <a:prstGeom prst="rect">
            <a:avLst/>
          </a:prstGeom>
        </p:spPr>
      </p:pic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xmlns="" id="{8DE4CFCF-E0BF-4C00-AA6F-85A531F5D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556130"/>
              </p:ext>
            </p:extLst>
          </p:nvPr>
        </p:nvGraphicFramePr>
        <p:xfrm>
          <a:off x="380010" y="1259073"/>
          <a:ext cx="8419607" cy="26673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40333">
                  <a:extLst>
                    <a:ext uri="{9D8B030D-6E8A-4147-A177-3AD203B41FA5}">
                      <a16:colId xmlns:a16="http://schemas.microsoft.com/office/drawing/2014/main" xmlns="" val="2804785699"/>
                    </a:ext>
                  </a:extLst>
                </a:gridCol>
                <a:gridCol w="1867191">
                  <a:extLst>
                    <a:ext uri="{9D8B030D-6E8A-4147-A177-3AD203B41FA5}">
                      <a16:colId xmlns:a16="http://schemas.microsoft.com/office/drawing/2014/main" xmlns="" val="3724722090"/>
                    </a:ext>
                  </a:extLst>
                </a:gridCol>
                <a:gridCol w="2012083">
                  <a:extLst>
                    <a:ext uri="{9D8B030D-6E8A-4147-A177-3AD203B41FA5}">
                      <a16:colId xmlns:a16="http://schemas.microsoft.com/office/drawing/2014/main" xmlns="" val="3837184558"/>
                    </a:ext>
                  </a:extLst>
                </a:gridCol>
              </a:tblGrid>
              <a:tr h="3507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81" marR="35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soukromý řidič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profesionální řidič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7116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izolovaná epizoda typické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vazovagální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synkopy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omezení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omezení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383333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rekurentn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vazovagální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synkopy 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(během 12 měsíců) nebo izolovaná epizoda synkopy nejasné etiologie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měsíc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měsíc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0439717"/>
                  </a:ext>
                </a:extLst>
              </a:tr>
              <a:tr h="5883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situační synkopa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např. mikční či defekační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týden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týden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4578907"/>
                  </a:ext>
                </a:extLst>
              </a:tr>
              <a:tr h="6123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synkopa z reverzibilní příčiny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např. krvácení nebo dehydratace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úspěšná léčba vyvolávající příčiny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úspěšná léčba vyvolávající příčiny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2434746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5C32805E-505D-4DCA-803A-B630E86291E8}"/>
              </a:ext>
            </a:extLst>
          </p:cNvPr>
          <p:cNvSpPr/>
          <p:nvPr/>
        </p:nvSpPr>
        <p:spPr>
          <a:xfrm>
            <a:off x="3526971" y="5954797"/>
            <a:ext cx="5272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altLang="cs-CZ" sz="1200" dirty="0">
              <a:solidFill>
                <a:prstClr val="black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C967054B-9830-4843-8292-A8EC6C106C64}"/>
              </a:ext>
            </a:extLst>
          </p:cNvPr>
          <p:cNvSpPr/>
          <p:nvPr/>
        </p:nvSpPr>
        <p:spPr>
          <a:xfrm>
            <a:off x="178921" y="2070108"/>
            <a:ext cx="8821783" cy="185632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cs-CZ" sz="3600" b="1" dirty="0">
                <a:solidFill>
                  <a:srgbClr val="002060"/>
                </a:solidFill>
                <a:cs typeface="Arial" panose="020B0604020202020204" pitchFamily="34" charset="0"/>
              </a:rPr>
              <a:t>SYNKOPA A ŘÍZENÍ MOTOROVÝCH VOZIDEL</a:t>
            </a:r>
            <a:endParaRPr lang="cs-CZ" sz="2400" b="1" dirty="0">
              <a:solidFill>
                <a:prstClr val="black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884" y="6118343"/>
            <a:ext cx="684566" cy="596235"/>
          </a:xfrm>
          <a:prstGeom prst="rect">
            <a:avLst/>
          </a:prstGeom>
        </p:spPr>
      </p:pic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xmlns="" id="{8DE4CFCF-E0BF-4C00-AA6F-85A531F5D06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80010" y="1259073"/>
          <a:ext cx="8419607" cy="26673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40333">
                  <a:extLst>
                    <a:ext uri="{9D8B030D-6E8A-4147-A177-3AD203B41FA5}">
                      <a16:colId xmlns:a16="http://schemas.microsoft.com/office/drawing/2014/main" xmlns="" val="2804785699"/>
                    </a:ext>
                  </a:extLst>
                </a:gridCol>
                <a:gridCol w="1867191">
                  <a:extLst>
                    <a:ext uri="{9D8B030D-6E8A-4147-A177-3AD203B41FA5}">
                      <a16:colId xmlns:a16="http://schemas.microsoft.com/office/drawing/2014/main" xmlns="" val="3724722090"/>
                    </a:ext>
                  </a:extLst>
                </a:gridCol>
                <a:gridCol w="2012083">
                  <a:extLst>
                    <a:ext uri="{9D8B030D-6E8A-4147-A177-3AD203B41FA5}">
                      <a16:colId xmlns:a16="http://schemas.microsoft.com/office/drawing/2014/main" xmlns="" val="3837184558"/>
                    </a:ext>
                  </a:extLst>
                </a:gridCol>
              </a:tblGrid>
              <a:tr h="3507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81" marR="35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soukromý řidič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profesionální řidič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7116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izolovaná epizoda typické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vazovagální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synkopy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omezení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omezení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383333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rekurentn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vazovagální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synkopy 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(během 12 měsíců) nebo izolovaná epizoda synkopy nejasné etiologie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měsíc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měsíc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0439717"/>
                  </a:ext>
                </a:extLst>
              </a:tr>
              <a:tr h="5883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situační synkopa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např. mikční či defekační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týden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týden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4578907"/>
                  </a:ext>
                </a:extLst>
              </a:tr>
              <a:tr h="6123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synkopa z reverzibilní příčiny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např. krvácení nebo dehydratace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úspěšná léčba vyvolávající příčiny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úspěšná léčba vyvolávající příčiny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2434746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5C32805E-505D-4DCA-803A-B630E86291E8}"/>
              </a:ext>
            </a:extLst>
          </p:cNvPr>
          <p:cNvSpPr/>
          <p:nvPr/>
        </p:nvSpPr>
        <p:spPr>
          <a:xfrm>
            <a:off x="3526971" y="5954797"/>
            <a:ext cx="52726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altLang="cs-CZ" sz="1200" dirty="0">
              <a:solidFill>
                <a:prstClr val="black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C967054B-9830-4843-8292-A8EC6C106C64}"/>
              </a:ext>
            </a:extLst>
          </p:cNvPr>
          <p:cNvSpPr/>
          <p:nvPr/>
        </p:nvSpPr>
        <p:spPr>
          <a:xfrm>
            <a:off x="178919" y="3921589"/>
            <a:ext cx="8821783" cy="203320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A867BD93-C719-4F88-BEF5-751DB91ABE5A}"/>
              </a:ext>
            </a:extLst>
          </p:cNvPr>
          <p:cNvGraphicFramePr>
            <a:graphicFrameLocks noGrp="1"/>
          </p:cNvGraphicFramePr>
          <p:nvPr/>
        </p:nvGraphicFramePr>
        <p:xfrm>
          <a:off x="380008" y="3926428"/>
          <a:ext cx="8419607" cy="7827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40333">
                  <a:extLst>
                    <a:ext uri="{9D8B030D-6E8A-4147-A177-3AD203B41FA5}">
                      <a16:colId xmlns:a16="http://schemas.microsoft.com/office/drawing/2014/main" xmlns="" val="983146490"/>
                    </a:ext>
                  </a:extLst>
                </a:gridCol>
                <a:gridCol w="1867191">
                  <a:extLst>
                    <a:ext uri="{9D8B030D-6E8A-4147-A177-3AD203B41FA5}">
                      <a16:colId xmlns:a16="http://schemas.microsoft.com/office/drawing/2014/main" xmlns="" val="44027035"/>
                    </a:ext>
                  </a:extLst>
                </a:gridCol>
                <a:gridCol w="2012083">
                  <a:extLst>
                    <a:ext uri="{9D8B030D-6E8A-4147-A177-3AD203B41FA5}">
                      <a16:colId xmlns:a16="http://schemas.microsoft.com/office/drawing/2014/main" xmlns="" val="3189388726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synkopa z diagnostikované a úspěšně léčené příčiny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např. implantace trvalého kardiostimulátoru pro </a:t>
                      </a:r>
                      <a:r>
                        <a:rPr lang="cs-CZ" sz="16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bradyarytmii</a:t>
                      </a:r>
                      <a:endParaRPr lang="cs-CZ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týden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vyčkávací období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týden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9007568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5A614EC7-97D2-44B0-8398-541F53AEE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078879"/>
              </p:ext>
            </p:extLst>
          </p:nvPr>
        </p:nvGraphicFramePr>
        <p:xfrm>
          <a:off x="380008" y="4702754"/>
          <a:ext cx="8419607" cy="12230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40333">
                  <a:extLst>
                    <a:ext uri="{9D8B030D-6E8A-4147-A177-3AD203B41FA5}">
                      <a16:colId xmlns:a16="http://schemas.microsoft.com/office/drawing/2014/main" xmlns="" val="2882627681"/>
                    </a:ext>
                  </a:extLst>
                </a:gridCol>
                <a:gridCol w="1867191">
                  <a:extLst>
                    <a:ext uri="{9D8B030D-6E8A-4147-A177-3AD203B41FA5}">
                      <a16:colId xmlns:a16="http://schemas.microsoft.com/office/drawing/2014/main" xmlns="" val="656702989"/>
                    </a:ext>
                  </a:extLst>
                </a:gridCol>
                <a:gridCol w="2012083">
                  <a:extLst>
                    <a:ext uri="{9D8B030D-6E8A-4147-A177-3AD203B41FA5}">
                      <a16:colId xmlns:a16="http://schemas.microsoft.com/office/drawing/2014/main" xmlns="" val="268923791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synkopa při dokumentované 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tachyarytmii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nebo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indukovatelné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tachyarytmie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při elektrofyziologickém vyšetření</a:t>
                      </a: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úspěšná </a:t>
                      </a: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katetrizační ablační léčba 1 týden nebo farmakoterapie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měsíc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</a:t>
                      </a:r>
                      <a:r>
                        <a:rPr lang="cs-CZ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rekurence</a:t>
                      </a: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arytmie</a:t>
                      </a:r>
                      <a:r>
                        <a:rPr lang="cs-CZ" sz="15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úspěšná katetrizační ablační léčba  1 týden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nebo farmakoterapie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měsíc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 </a:t>
                      </a:r>
                      <a:r>
                        <a:rPr lang="cs-CZ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rekurence</a:t>
                      </a:r>
                      <a:r>
                        <a:rPr lang="cs-CZ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arytmie</a:t>
                      </a:r>
                      <a:r>
                        <a:rPr lang="cs-CZ" sz="15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81" marR="359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7009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454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>
            <a:extLst>
              <a:ext uri="{FF2B5EF4-FFF2-40B4-BE49-F238E27FC236}">
                <a16:creationId xmlns:a16="http://schemas.microsoft.com/office/drawing/2014/main" xmlns="" id="{27567634-6175-49D3-BD59-C1F77AA5B711}"/>
              </a:ext>
            </a:extLst>
          </p:cNvPr>
          <p:cNvSpPr txBox="1"/>
          <p:nvPr/>
        </p:nvSpPr>
        <p:spPr>
          <a:xfrm>
            <a:off x="0" y="449196"/>
            <a:ext cx="9144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PORUCHY PŘEVODNÍHO SYSTÉMU</a:t>
            </a:r>
            <a:endParaRPr lang="cs-CZ" sz="28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cs-CZ" sz="3600" b="1" dirty="0">
                <a:solidFill>
                  <a:srgbClr val="002060"/>
                </a:solidFill>
                <a:cs typeface="Arial" panose="020B0604020202020204" pitchFamily="34" charset="0"/>
              </a:rPr>
              <a:t>A ŘÍZENÍ MOTOROVÝCH VOZIDEL</a:t>
            </a:r>
            <a:endParaRPr lang="cs-CZ" sz="2400" b="1" dirty="0">
              <a:solidFill>
                <a:prstClr val="black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2621369C-3D97-4FE0-B226-AA1A0AD188F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913" y="6110686"/>
            <a:ext cx="684566" cy="596235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xmlns="" id="{6681A47E-FAE7-4B53-B946-2C6164E3F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072174"/>
              </p:ext>
            </p:extLst>
          </p:nvPr>
        </p:nvGraphicFramePr>
        <p:xfrm>
          <a:off x="415638" y="2021562"/>
          <a:ext cx="8334418" cy="4267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638819">
                  <a:extLst>
                    <a:ext uri="{9D8B030D-6E8A-4147-A177-3AD203B41FA5}">
                      <a16:colId xmlns:a16="http://schemas.microsoft.com/office/drawing/2014/main" xmlns="" val="4126096217"/>
                    </a:ext>
                  </a:extLst>
                </a:gridCol>
                <a:gridCol w="1363747">
                  <a:extLst>
                    <a:ext uri="{9D8B030D-6E8A-4147-A177-3AD203B41FA5}">
                      <a16:colId xmlns:a16="http://schemas.microsoft.com/office/drawing/2014/main" xmlns="" val="2605492593"/>
                    </a:ext>
                  </a:extLst>
                </a:gridCol>
                <a:gridCol w="2331852">
                  <a:extLst>
                    <a:ext uri="{9D8B030D-6E8A-4147-A177-3AD203B41FA5}">
                      <a16:colId xmlns:a16="http://schemas.microsoft.com/office/drawing/2014/main" xmlns="" val="477767815"/>
                    </a:ext>
                  </a:extLst>
                </a:gridCol>
              </a:tblGrid>
              <a:tr h="4017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soukromý řidič</a:t>
                      </a:r>
                      <a:endParaRPr lang="cs-CZ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endParaRPr lang="cs-CZ" sz="1400" b="1" dirty="0">
                        <a:solidFill>
                          <a:schemeClr val="bg1"/>
                        </a:solidFill>
                        <a:highlight>
                          <a:srgbClr val="000080"/>
                        </a:highlight>
                        <a:latin typeface="+mn-lt"/>
                      </a:endParaRP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profesionální řidič</a:t>
                      </a:r>
                    </a:p>
                  </a:txBody>
                  <a:tcPr marL="29122" marR="291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4302119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8EA05B41-FFF7-4989-BA54-97106EC08B9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9570" y="2448282"/>
          <a:ext cx="8298792" cy="252041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643249">
                  <a:extLst>
                    <a:ext uri="{9D8B030D-6E8A-4147-A177-3AD203B41FA5}">
                      <a16:colId xmlns:a16="http://schemas.microsoft.com/office/drawing/2014/main" xmlns="" val="1882613677"/>
                    </a:ext>
                  </a:extLst>
                </a:gridCol>
                <a:gridCol w="1187533">
                  <a:extLst>
                    <a:ext uri="{9D8B030D-6E8A-4147-A177-3AD203B41FA5}">
                      <a16:colId xmlns:a16="http://schemas.microsoft.com/office/drawing/2014/main" xmlns="" val="914797308"/>
                    </a:ext>
                  </a:extLst>
                </a:gridCol>
                <a:gridCol w="2468010">
                  <a:extLst>
                    <a:ext uri="{9D8B030D-6E8A-4147-A177-3AD203B41FA5}">
                      <a16:colId xmlns:a16="http://schemas.microsoft.com/office/drawing/2014/main" xmlns="" val="2743596205"/>
                    </a:ext>
                  </a:extLst>
                </a:gridCol>
              </a:tblGrid>
              <a:tr h="10848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izolovaná a-v blokáda 1. stupně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izolovaná blokáda pravého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Tawarova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raménka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izolovaná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fascikulární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blokáda levého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Tawar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raménk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0" marR="430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bez omezení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0" marR="430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bez omezení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0" marR="430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7646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blokáda levého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Tawarova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raménka 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(LBBB)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bifascikulární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blokáda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a-v blokáda 2. stupně periodického typu (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Möbitz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I)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0" marR="430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bez omezení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0" marR="430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opětovné vyšetření za 1 rok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 kontrolou a monitorací </a:t>
                      </a:r>
                      <a:r>
                        <a:rPr lang="cs-CZ" sz="16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ekg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0" marR="430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6344562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a-v blokáda vyššího stupně bez zajištění trvalou 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iml</a:t>
                      </a: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0" marR="430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neschopen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0" marR="430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neschopen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80" marR="430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157477"/>
                  </a:ext>
                </a:extLst>
              </a:tr>
            </a:tbl>
          </a:graphicData>
        </a:graphic>
      </p:graphicFrame>
      <p:sp>
        <p:nvSpPr>
          <p:cNvPr id="4" name="Ovál 3">
            <a:extLst>
              <a:ext uri="{FF2B5EF4-FFF2-40B4-BE49-F238E27FC236}">
                <a16:creationId xmlns:a16="http://schemas.microsoft.com/office/drawing/2014/main" xmlns="" id="{4B4900AF-4712-421E-B5BA-2BF90C17512D}"/>
              </a:ext>
            </a:extLst>
          </p:cNvPr>
          <p:cNvSpPr/>
          <p:nvPr/>
        </p:nvSpPr>
        <p:spPr>
          <a:xfrm>
            <a:off x="2838201" y="4416562"/>
            <a:ext cx="296883" cy="52251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436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</TotalTime>
  <Words>1119</Words>
  <Application>Microsoft Office PowerPoint</Application>
  <PresentationFormat>On-screen Show (4:3)</PresentationFormat>
  <Paragraphs>265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Motiv Office</vt:lpstr>
      <vt:lpstr>1_Motiv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doma Hana</dc:creator>
  <cp:lastModifiedBy>Windows User</cp:lastModifiedBy>
  <cp:revision>56</cp:revision>
  <dcterms:created xsi:type="dcterms:W3CDTF">2019-01-09T13:43:34Z</dcterms:created>
  <dcterms:modified xsi:type="dcterms:W3CDTF">2019-01-18T11:54:45Z</dcterms:modified>
</cp:coreProperties>
</file>