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87" r:id="rId2"/>
    <p:sldId id="279" r:id="rId3"/>
    <p:sldId id="280" r:id="rId4"/>
    <p:sldId id="266" r:id="rId5"/>
    <p:sldId id="261" r:id="rId6"/>
    <p:sldId id="276" r:id="rId7"/>
    <p:sldId id="274" r:id="rId8"/>
    <p:sldId id="268" r:id="rId9"/>
    <p:sldId id="263" r:id="rId10"/>
    <p:sldId id="275" r:id="rId11"/>
    <p:sldId id="271" r:id="rId12"/>
    <p:sldId id="272" r:id="rId13"/>
    <p:sldId id="283" r:id="rId14"/>
    <p:sldId id="284" r:id="rId15"/>
    <p:sldId id="262" r:id="rId16"/>
    <p:sldId id="294" r:id="rId17"/>
    <p:sldId id="285" r:id="rId18"/>
    <p:sldId id="288" r:id="rId19"/>
    <p:sldId id="29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ADD"/>
    <a:srgbClr val="F7EFE5"/>
    <a:srgbClr val="F3E7D9"/>
    <a:srgbClr val="F7F5F3"/>
    <a:srgbClr val="EBFDFF"/>
    <a:srgbClr val="FEE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732484206928195E-2"/>
          <c:y val="3.8903607505486139E-2"/>
          <c:w val="0.94586711337099116"/>
          <c:h val="0.91684775096177296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</c:f>
              <c:numCache>
                <c:formatCode>General</c:formatCode>
                <c:ptCount val="1"/>
                <c:pt idx="0">
                  <c:v>1975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66-4E30-86D0-FAFE34A8FD4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066-4E30-86D0-FAFE34A8FD40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</c:f>
              <c:numCache>
                <c:formatCode>General</c:formatCode>
                <c:ptCount val="1"/>
                <c:pt idx="0">
                  <c:v>426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066-4E30-86D0-FAFE34A8FD40}"/>
            </c:ext>
          </c:extLst>
        </c:ser>
        <c:ser>
          <c:idx val="3"/>
          <c:order val="3"/>
          <c:spPr>
            <a:solidFill>
              <a:schemeClr val="accent4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</c:f>
              <c:numCache>
                <c:formatCode>General</c:formatCode>
                <c:ptCount val="1"/>
                <c:pt idx="0">
                  <c:v>2795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066-4E30-86D0-FAFE34A8FD40}"/>
            </c:ext>
          </c:extLst>
        </c:ser>
        <c:ser>
          <c:idx val="5"/>
          <c:order val="4"/>
          <c:spPr>
            <a:solidFill>
              <a:schemeClr val="accent6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066-4E30-86D0-FAFE34A8FD40}"/>
            </c:ext>
          </c:extLst>
        </c:ser>
        <c:ser>
          <c:idx val="6"/>
          <c:order val="5"/>
          <c:spPr>
            <a:solidFill>
              <a:schemeClr val="accent1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</c:f>
              <c:numCache>
                <c:formatCode>General</c:formatCode>
                <c:ptCount val="1"/>
                <c:pt idx="0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066-4E30-86D0-FAFE34A8FD40}"/>
            </c:ext>
          </c:extLst>
        </c:ser>
        <c:ser>
          <c:idx val="7"/>
          <c:order val="6"/>
          <c:spPr>
            <a:solidFill>
              <a:schemeClr val="accent2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</c:f>
              <c:numCache>
                <c:formatCode>General</c:formatCode>
                <c:ptCount val="1"/>
                <c:pt idx="0">
                  <c:v>8014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066-4E30-86D0-FAFE34A8FD40}"/>
            </c:ext>
          </c:extLst>
        </c:ser>
        <c:ser>
          <c:idx val="8"/>
          <c:order val="7"/>
          <c:spPr>
            <a:solidFill>
              <a:schemeClr val="accent3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066-4E30-86D0-FAFE34A8FD40}"/>
            </c:ext>
          </c:extLst>
        </c:ser>
        <c:ser>
          <c:idx val="9"/>
          <c:order val="8"/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</c:f>
              <c:numCache>
                <c:formatCode>General</c:formatCode>
                <c:ptCount val="1"/>
                <c:pt idx="0">
                  <c:v>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066-4E30-86D0-FAFE34A8FD40}"/>
            </c:ext>
          </c:extLst>
        </c:ser>
        <c:ser>
          <c:idx val="10"/>
          <c:order val="9"/>
          <c:spPr>
            <a:solidFill>
              <a:schemeClr val="accent5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</c:f>
              <c:numCache>
                <c:formatCode>General</c:formatCode>
                <c:ptCount val="1"/>
                <c:pt idx="0">
                  <c:v>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066-4E30-86D0-FAFE34A8FD40}"/>
            </c:ext>
          </c:extLst>
        </c:ser>
        <c:ser>
          <c:idx val="11"/>
          <c:order val="10"/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</c:f>
              <c:numCache>
                <c:formatCode>General</c:formatCode>
                <c:ptCount val="1"/>
                <c:pt idx="0">
                  <c:v>285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066-4E30-86D0-FAFE34A8FD40}"/>
            </c:ext>
          </c:extLst>
        </c:ser>
        <c:ser>
          <c:idx val="12"/>
          <c:order val="11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</c:f>
              <c:numCache>
                <c:formatCode>General</c:formatCode>
                <c:ptCount val="1"/>
                <c:pt idx="0">
                  <c:v>1162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3066-4E30-86D0-FAFE34A8FD40}"/>
            </c:ext>
          </c:extLst>
        </c:ser>
        <c:ser>
          <c:idx val="13"/>
          <c:order val="12"/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</c:f>
              <c:numCache>
                <c:formatCode>General</c:formatCode>
                <c:ptCount val="1"/>
                <c:pt idx="0">
                  <c:v>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3066-4E30-86D0-FAFE34A8FD40}"/>
            </c:ext>
          </c:extLst>
        </c:ser>
        <c:ser>
          <c:idx val="14"/>
          <c:order val="13"/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</c:f>
              <c:numCache>
                <c:formatCode>General</c:formatCode>
                <c:ptCount val="1"/>
                <c:pt idx="0">
                  <c:v>926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3066-4E30-86D0-FAFE34A8FD40}"/>
            </c:ext>
          </c:extLst>
        </c:ser>
        <c:ser>
          <c:idx val="15"/>
          <c:order val="14"/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List4!$C$17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3066-4E30-86D0-FAFE34A8FD40}"/>
            </c:ext>
          </c:extLst>
        </c:ser>
        <c:ser>
          <c:idx val="16"/>
          <c:order val="15"/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List4!$C$18</c:f>
              <c:numCache>
                <c:formatCode>General</c:formatCode>
                <c:ptCount val="1"/>
                <c:pt idx="0">
                  <c:v>1157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3066-4E30-86D0-FAFE34A8FD40}"/>
            </c:ext>
          </c:extLst>
        </c:ser>
        <c:ser>
          <c:idx val="17"/>
          <c:order val="16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List4!$C$19</c:f>
              <c:numCache>
                <c:formatCode>General</c:formatCode>
                <c:ptCount val="1"/>
                <c:pt idx="0">
                  <c:v>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066-4E30-86D0-FAFE34A8FD40}"/>
            </c:ext>
          </c:extLst>
        </c:ser>
        <c:ser>
          <c:idx val="18"/>
          <c:order val="17"/>
          <c:spPr>
            <a:solidFill>
              <a:schemeClr val="accent1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List4!$C$20</c:f>
              <c:numCache>
                <c:formatCode>General</c:formatCode>
                <c:ptCount val="1"/>
                <c:pt idx="0">
                  <c:v>1770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3066-4E30-86D0-FAFE34A8FD40}"/>
            </c:ext>
          </c:extLst>
        </c:ser>
        <c:ser>
          <c:idx val="19"/>
          <c:order val="18"/>
          <c:spPr>
            <a:solidFill>
              <a:schemeClr val="accent2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List4!$C$21</c:f>
              <c:numCache>
                <c:formatCode>General</c:formatCode>
                <c:ptCount val="1"/>
                <c:pt idx="0">
                  <c:v>6100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3066-4E30-86D0-FAFE34A8FD40}"/>
            </c:ext>
          </c:extLst>
        </c:ser>
        <c:ser>
          <c:idx val="20"/>
          <c:order val="19"/>
          <c:spPr>
            <a:solidFill>
              <a:schemeClr val="accent3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List4!$C$22</c:f>
              <c:numCache>
                <c:formatCode>General</c:formatCode>
                <c:ptCount val="1"/>
                <c:pt idx="0">
                  <c:v>2836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3066-4E30-86D0-FAFE34A8FD40}"/>
            </c:ext>
          </c:extLst>
        </c:ser>
        <c:ser>
          <c:idx val="21"/>
          <c:order val="20"/>
          <c:spPr>
            <a:solidFill>
              <a:schemeClr val="accent4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List4!$C$23</c:f>
              <c:numCache>
                <c:formatCode>General</c:formatCode>
                <c:ptCount val="1"/>
                <c:pt idx="0">
                  <c:v>6740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3066-4E30-86D0-FAFE34A8FD40}"/>
            </c:ext>
          </c:extLst>
        </c:ser>
        <c:ser>
          <c:idx val="23"/>
          <c:order val="21"/>
          <c:spPr>
            <a:solidFill>
              <a:schemeClr val="accent6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List4!$C$25</c:f>
              <c:numCache>
                <c:formatCode>General</c:formatCode>
                <c:ptCount val="1"/>
                <c:pt idx="0">
                  <c:v>425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3066-4E30-86D0-FAFE34A8FD40}"/>
            </c:ext>
          </c:extLst>
        </c:ser>
        <c:ser>
          <c:idx val="25"/>
          <c:order val="22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List4!$C$27</c:f>
              <c:numCache>
                <c:formatCode>General</c:formatCode>
                <c:ptCount val="1"/>
                <c:pt idx="0">
                  <c:v>180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3066-4E30-86D0-FAFE34A8FD40}"/>
            </c:ext>
          </c:extLst>
        </c:ser>
        <c:ser>
          <c:idx val="26"/>
          <c:order val="23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List4!$C$28</c:f>
              <c:numCache>
                <c:formatCode>General</c:formatCode>
                <c:ptCount val="1"/>
                <c:pt idx="0">
                  <c:v>1226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3066-4E30-86D0-FAFE34A8FD40}"/>
            </c:ext>
          </c:extLst>
        </c:ser>
        <c:ser>
          <c:idx val="27"/>
          <c:order val="24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List4!$C$29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3066-4E30-86D0-FAFE34A8FD40}"/>
            </c:ext>
          </c:extLst>
        </c:ser>
        <c:ser>
          <c:idx val="28"/>
          <c:order val="25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List4!$C$30</c:f>
              <c:numCache>
                <c:formatCode>General</c:formatCode>
                <c:ptCount val="1"/>
                <c:pt idx="0">
                  <c:v>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9-3066-4E30-86D0-FAFE34A8FD40}"/>
            </c:ext>
          </c:extLst>
        </c:ser>
        <c:ser>
          <c:idx val="29"/>
          <c:order val="26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List4!$C$31</c:f>
              <c:numCache>
                <c:formatCode>General</c:formatCode>
                <c:ptCount val="1"/>
                <c:pt idx="0">
                  <c:v>172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A-3066-4E30-86D0-FAFE34A8FD40}"/>
            </c:ext>
          </c:extLst>
        </c:ser>
        <c:ser>
          <c:idx val="30"/>
          <c:order val="27"/>
          <c:spPr>
            <a:solidFill>
              <a:schemeClr val="accent1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List4!$C$32</c:f>
              <c:numCache>
                <c:formatCode>General</c:formatCode>
                <c:ptCount val="1"/>
                <c:pt idx="0">
                  <c:v>3265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3066-4E30-86D0-FAFE34A8FD40}"/>
            </c:ext>
          </c:extLst>
        </c:ser>
        <c:ser>
          <c:idx val="31"/>
          <c:order val="28"/>
          <c:spPr>
            <a:solidFill>
              <a:schemeClr val="accent2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List4!$C$33</c:f>
              <c:numCache>
                <c:formatCode>General</c:formatCode>
                <c:ptCount val="1"/>
                <c:pt idx="0">
                  <c:v>545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3066-4E30-86D0-FAFE34A8FD40}"/>
            </c:ext>
          </c:extLst>
        </c:ser>
        <c:ser>
          <c:idx val="32"/>
          <c:order val="29"/>
          <c:spPr>
            <a:solidFill>
              <a:schemeClr val="accent3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List4!$C$34</c:f>
              <c:numCache>
                <c:formatCode>General</c:formatCode>
                <c:ptCount val="1"/>
                <c:pt idx="0">
                  <c:v>1966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D-3066-4E30-86D0-FAFE34A8FD40}"/>
            </c:ext>
          </c:extLst>
        </c:ser>
        <c:ser>
          <c:idx val="33"/>
          <c:order val="30"/>
          <c:spPr>
            <a:solidFill>
              <a:schemeClr val="accent4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List4!$C$35</c:f>
              <c:numCache>
                <c:formatCode>General</c:formatCode>
                <c:ptCount val="1"/>
                <c:pt idx="0">
                  <c:v>875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E-3066-4E30-86D0-FAFE34A8FD40}"/>
            </c:ext>
          </c:extLst>
        </c:ser>
        <c:ser>
          <c:idx val="34"/>
          <c:order val="31"/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List4!$C$36</c:f>
              <c:numCache>
                <c:formatCode>General</c:formatCode>
                <c:ptCount val="1"/>
                <c:pt idx="0">
                  <c:v>4033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F-3066-4E30-86D0-FAFE34A8FD40}"/>
            </c:ext>
          </c:extLst>
        </c:ser>
        <c:ser>
          <c:idx val="35"/>
          <c:order val="32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List4!$C$37</c:f>
              <c:numCache>
                <c:formatCode>General</c:formatCode>
                <c:ptCount val="1"/>
                <c:pt idx="0">
                  <c:v>670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3066-4E30-86D0-FAFE34A8FD40}"/>
            </c:ext>
          </c:extLst>
        </c:ser>
        <c:ser>
          <c:idx val="36"/>
          <c:order val="33"/>
          <c:spPr>
            <a:solidFill>
              <a:schemeClr val="accent1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List4!$C$38</c:f>
              <c:numCache>
                <c:formatCode>General</c:formatCode>
                <c:ptCount val="1"/>
                <c:pt idx="0">
                  <c:v>213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1-3066-4E30-86D0-FAFE34A8FD40}"/>
            </c:ext>
          </c:extLst>
        </c:ser>
        <c:ser>
          <c:idx val="37"/>
          <c:order val="34"/>
          <c:spPr>
            <a:solidFill>
              <a:schemeClr val="accent2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List4!$C$39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2-3066-4E30-86D0-FAFE34A8FD40}"/>
            </c:ext>
          </c:extLst>
        </c:ser>
        <c:ser>
          <c:idx val="38"/>
          <c:order val="35"/>
          <c:spPr>
            <a:solidFill>
              <a:schemeClr val="accent3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List4!$C$40</c:f>
              <c:numCache>
                <c:formatCode>General</c:formatCode>
                <c:ptCount val="1"/>
                <c:pt idx="0">
                  <c:v>649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3-3066-4E30-86D0-FAFE34A8FD40}"/>
            </c:ext>
          </c:extLst>
        </c:ser>
        <c:ser>
          <c:idx val="39"/>
          <c:order val="36"/>
          <c:spPr>
            <a:solidFill>
              <a:schemeClr val="accent4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List4!$C$41</c:f>
              <c:numCache>
                <c:formatCode>General</c:formatCode>
                <c:ptCount val="1"/>
                <c:pt idx="0">
                  <c:v>126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4-3066-4E30-86D0-FAFE34A8FD40}"/>
            </c:ext>
          </c:extLst>
        </c:ser>
        <c:ser>
          <c:idx val="40"/>
          <c:order val="37"/>
          <c:spPr>
            <a:solidFill>
              <a:schemeClr val="accent5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List4!$C$42</c:f>
              <c:numCache>
                <c:formatCode>General</c:formatCode>
                <c:ptCount val="1"/>
                <c:pt idx="0">
                  <c:v>290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5-3066-4E30-86D0-FAFE34A8FD40}"/>
            </c:ext>
          </c:extLst>
        </c:ser>
        <c:ser>
          <c:idx val="41"/>
          <c:order val="38"/>
          <c:spPr>
            <a:solidFill>
              <a:schemeClr val="accent6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List4!$C$43</c:f>
              <c:numCache>
                <c:formatCode>General</c:formatCode>
                <c:ptCount val="1"/>
                <c:pt idx="0">
                  <c:v>2825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6-3066-4E30-86D0-FAFE34A8FD40}"/>
            </c:ext>
          </c:extLst>
        </c:ser>
        <c:ser>
          <c:idx val="42"/>
          <c:order val="39"/>
          <c:spPr>
            <a:solidFill>
              <a:schemeClr val="accent1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List4!$C$44</c:f>
              <c:numCache>
                <c:formatCode>General</c:formatCode>
                <c:ptCount val="1"/>
                <c:pt idx="0">
                  <c:v>968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7-3066-4E30-86D0-FAFE34A8FD40}"/>
            </c:ext>
          </c:extLst>
        </c:ser>
        <c:ser>
          <c:idx val="43"/>
          <c:order val="40"/>
          <c:spPr>
            <a:solidFill>
              <a:schemeClr val="accent2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List4!$C$45</c:f>
              <c:numCache>
                <c:formatCode>General</c:formatCode>
                <c:ptCount val="1"/>
                <c:pt idx="0">
                  <c:v>668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8-3066-4E30-86D0-FAFE34A8FD40}"/>
            </c:ext>
          </c:extLst>
        </c:ser>
        <c:ser>
          <c:idx val="44"/>
          <c:order val="41"/>
          <c:spPr>
            <a:solidFill>
              <a:schemeClr val="accent3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List4!$C$46</c:f>
              <c:numCache>
                <c:formatCode>General</c:formatCode>
                <c:ptCount val="1"/>
                <c:pt idx="0">
                  <c:v>6750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9-3066-4E30-86D0-FAFE34A8FD40}"/>
            </c:ext>
          </c:extLst>
        </c:ser>
        <c:ser>
          <c:idx val="46"/>
          <c:order val="42"/>
          <c:spPr>
            <a:solidFill>
              <a:schemeClr val="accent5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List4!$C$48</c:f>
              <c:numCache>
                <c:formatCode>General</c:formatCode>
                <c:ptCount val="1"/>
                <c:pt idx="0">
                  <c:v>113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A-3066-4E30-86D0-FAFE34A8FD40}"/>
            </c:ext>
          </c:extLst>
        </c:ser>
        <c:ser>
          <c:idx val="47"/>
          <c:order val="43"/>
          <c:spPr>
            <a:solidFill>
              <a:schemeClr val="accent6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List4!$C$49</c:f>
              <c:numCache>
                <c:formatCode>General</c:formatCode>
                <c:ptCount val="1"/>
                <c:pt idx="0">
                  <c:v>434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B-3066-4E30-86D0-FAFE34A8FD40}"/>
            </c:ext>
          </c:extLst>
        </c:ser>
        <c:ser>
          <c:idx val="48"/>
          <c:order val="44"/>
          <c:spPr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List4!$C$50</c:f>
              <c:numCache>
                <c:formatCode>General</c:formatCode>
                <c:ptCount val="1"/>
                <c:pt idx="0">
                  <c:v>2864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C-3066-4E30-86D0-FAFE34A8FD40}"/>
            </c:ext>
          </c:extLst>
        </c:ser>
        <c:ser>
          <c:idx val="49"/>
          <c:order val="45"/>
          <c:spPr>
            <a:solidFill>
              <a:schemeClr val="accent2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List4!$C$51</c:f>
              <c:numCache>
                <c:formatCode>General</c:formatCode>
                <c:ptCount val="1"/>
                <c:pt idx="0">
                  <c:v>1305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D-3066-4E30-86D0-FAFE34A8FD40}"/>
            </c:ext>
          </c:extLst>
        </c:ser>
        <c:ser>
          <c:idx val="50"/>
          <c:order val="46"/>
          <c:spPr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List4!$C$52</c:f>
              <c:numCache>
                <c:formatCode>General</c:formatCode>
                <c:ptCount val="1"/>
                <c:pt idx="0">
                  <c:v>146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E-3066-4E30-86D0-FAFE34A8FD40}"/>
            </c:ext>
          </c:extLst>
        </c:ser>
        <c:ser>
          <c:idx val="51"/>
          <c:order val="47"/>
          <c:spPr>
            <a:solidFill>
              <a:schemeClr val="accent4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List4!$C$53</c:f>
              <c:numCache>
                <c:formatCode>General</c:formatCode>
                <c:ptCount val="1"/>
                <c:pt idx="0">
                  <c:v>8295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F-3066-4E30-86D0-FAFE34A8FD40}"/>
            </c:ext>
          </c:extLst>
        </c:ser>
        <c:ser>
          <c:idx val="55"/>
          <c:order val="48"/>
          <c:spPr>
            <a:solidFill>
              <a:schemeClr val="accent2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List4!$C$57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0-3066-4E30-86D0-FAFE34A8FD40}"/>
            </c:ext>
          </c:extLst>
        </c:ser>
        <c:ser>
          <c:idx val="56"/>
          <c:order val="49"/>
          <c:spPr>
            <a:solidFill>
              <a:schemeClr val="accent3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List4!$C$58</c:f>
              <c:numCache>
                <c:formatCode>General</c:formatCode>
                <c:ptCount val="1"/>
                <c:pt idx="0">
                  <c:v>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1-3066-4E30-86D0-FAFE34A8FD40}"/>
            </c:ext>
          </c:extLst>
        </c:ser>
        <c:ser>
          <c:idx val="57"/>
          <c:order val="50"/>
          <c:spPr>
            <a:solidFill>
              <a:schemeClr val="accent4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List4!$C$59</c:f>
              <c:numCache>
                <c:formatCode>General</c:formatCode>
                <c:ptCount val="1"/>
                <c:pt idx="0">
                  <c:v>220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2-3066-4E30-86D0-FAFE34A8FD40}"/>
            </c:ext>
          </c:extLst>
        </c:ser>
        <c:ser>
          <c:idx val="59"/>
          <c:order val="51"/>
          <c:spPr>
            <a:solidFill>
              <a:schemeClr val="accent6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List4!$C$61</c:f>
              <c:numCache>
                <c:formatCode>General</c:formatCode>
                <c:ptCount val="1"/>
                <c:pt idx="0">
                  <c:v>3662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3-3066-4E30-86D0-FAFE34A8FD40}"/>
            </c:ext>
          </c:extLst>
        </c:ser>
        <c:ser>
          <c:idx val="60"/>
          <c:order val="52"/>
          <c:spPr>
            <a:solidFill>
              <a:schemeClr val="accent1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List4!$C$62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4-3066-4E30-86D0-FAFE34A8FD40}"/>
            </c:ext>
          </c:extLst>
        </c:ser>
        <c:ser>
          <c:idx val="61"/>
          <c:order val="53"/>
          <c:spPr>
            <a:solidFill>
              <a:schemeClr val="accent2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List4!$C$63</c:f>
              <c:numCache>
                <c:formatCode>General</c:formatCode>
                <c:ptCount val="1"/>
                <c:pt idx="0">
                  <c:v>292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5-3066-4E30-86D0-FAFE34A8FD40}"/>
            </c:ext>
          </c:extLst>
        </c:ser>
        <c:ser>
          <c:idx val="62"/>
          <c:order val="54"/>
          <c:spPr>
            <a:solidFill>
              <a:schemeClr val="accent3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List4!$C$64</c:f>
              <c:numCache>
                <c:formatCode>General</c:formatCode>
                <c:ptCount val="1"/>
                <c:pt idx="0">
                  <c:v>406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6-3066-4E30-86D0-FAFE34A8FD40}"/>
            </c:ext>
          </c:extLst>
        </c:ser>
        <c:ser>
          <c:idx val="63"/>
          <c:order val="55"/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List4!$C$65</c:f>
              <c:numCache>
                <c:formatCode>General</c:formatCode>
                <c:ptCount val="1"/>
                <c:pt idx="0">
                  <c:v>637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7-3066-4E30-86D0-FAFE34A8FD40}"/>
            </c:ext>
          </c:extLst>
        </c:ser>
        <c:ser>
          <c:idx val="64"/>
          <c:order val="56"/>
          <c:spPr>
            <a:solidFill>
              <a:schemeClr val="accent5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List4!$C$66</c:f>
              <c:numCache>
                <c:formatCode>General</c:formatCode>
                <c:ptCount val="1"/>
                <c:pt idx="0">
                  <c:v>2864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8-3066-4E30-86D0-FAFE34A8FD40}"/>
            </c:ext>
          </c:extLst>
        </c:ser>
        <c:ser>
          <c:idx val="65"/>
          <c:order val="57"/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List4!$C$67</c:f>
              <c:numCache>
                <c:formatCode>General</c:formatCode>
                <c:ptCount val="1"/>
                <c:pt idx="0">
                  <c:v>309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9-3066-4E30-86D0-FAFE34A8FD40}"/>
            </c:ext>
          </c:extLst>
        </c:ser>
        <c:ser>
          <c:idx val="66"/>
          <c:order val="58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List4!$C$68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A-3066-4E30-86D0-FAFE34A8FD40}"/>
            </c:ext>
          </c:extLst>
        </c:ser>
        <c:ser>
          <c:idx val="67"/>
          <c:order val="59"/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List4!$C$69</c:f>
              <c:numCache>
                <c:formatCode>General</c:formatCode>
                <c:ptCount val="1"/>
                <c:pt idx="0">
                  <c:v>968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B-3066-4E30-86D0-FAFE34A8FD40}"/>
            </c:ext>
          </c:extLst>
        </c:ser>
        <c:ser>
          <c:idx val="68"/>
          <c:order val="60"/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List4!$C$70</c:f>
              <c:numCache>
                <c:formatCode>General</c:formatCode>
                <c:ptCount val="1"/>
                <c:pt idx="0">
                  <c:v>4710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C-3066-4E30-86D0-FAFE34A8FD40}"/>
            </c:ext>
          </c:extLst>
        </c:ser>
        <c:ser>
          <c:idx val="69"/>
          <c:order val="61"/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List4!$C$71</c:f>
              <c:numCache>
                <c:formatCode>General</c:formatCode>
                <c:ptCount val="1"/>
                <c:pt idx="0">
                  <c:v>5428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D-3066-4E30-86D0-FAFE34A8FD40}"/>
            </c:ext>
          </c:extLst>
        </c:ser>
        <c:ser>
          <c:idx val="70"/>
          <c:order val="62"/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List4!$C$72</c:f>
              <c:numCache>
                <c:formatCode>General</c:formatCode>
                <c:ptCount val="1"/>
                <c:pt idx="0">
                  <c:v>5812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E-3066-4E30-86D0-FAFE34A8FD40}"/>
            </c:ext>
          </c:extLst>
        </c:ser>
        <c:ser>
          <c:idx val="71"/>
          <c:order val="63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List4!$C$73</c:f>
              <c:numCache>
                <c:formatCode>General</c:formatCode>
                <c:ptCount val="1"/>
                <c:pt idx="0">
                  <c:v>6365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3F-3066-4E30-86D0-FAFE34A8FD40}"/>
            </c:ext>
          </c:extLst>
        </c:ser>
        <c:ser>
          <c:idx val="72"/>
          <c:order val="64"/>
          <c:spPr>
            <a:solidFill>
              <a:schemeClr val="accent1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List4!$C$74</c:f>
              <c:numCache>
                <c:formatCode>General</c:formatCode>
                <c:ptCount val="1"/>
                <c:pt idx="0">
                  <c:v>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0-3066-4E30-86D0-FAFE34A8FD40}"/>
            </c:ext>
          </c:extLst>
        </c:ser>
        <c:ser>
          <c:idx val="73"/>
          <c:order val="65"/>
          <c:spPr>
            <a:solidFill>
              <a:schemeClr val="accent2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List4!$C$75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1-3066-4E30-86D0-FAFE34A8FD40}"/>
            </c:ext>
          </c:extLst>
        </c:ser>
        <c:ser>
          <c:idx val="74"/>
          <c:order val="66"/>
          <c:spPr>
            <a:solidFill>
              <a:schemeClr val="accent3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List4!$C$76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2-3066-4E30-86D0-FAFE34A8FD40}"/>
            </c:ext>
          </c:extLst>
        </c:ser>
        <c:ser>
          <c:idx val="76"/>
          <c:order val="67"/>
          <c:spPr>
            <a:solidFill>
              <a:schemeClr val="accent5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List4!$C$78</c:f>
              <c:numCache>
                <c:formatCode>General</c:formatCode>
                <c:ptCount val="1"/>
                <c:pt idx="0">
                  <c:v>170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3-3066-4E30-86D0-FAFE34A8FD40}"/>
            </c:ext>
          </c:extLst>
        </c:ser>
        <c:ser>
          <c:idx val="77"/>
          <c:order val="68"/>
          <c:spPr>
            <a:solidFill>
              <a:schemeClr val="accent6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List4!$C$79</c:f>
              <c:numCache>
                <c:formatCode>General</c:formatCode>
                <c:ptCount val="1"/>
                <c:pt idx="0">
                  <c:v>210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4-3066-4E30-86D0-FAFE34A8FD40}"/>
            </c:ext>
          </c:extLst>
        </c:ser>
        <c:ser>
          <c:idx val="78"/>
          <c:order val="69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List4!$C$80</c:f>
              <c:numCache>
                <c:formatCode>General</c:formatCode>
                <c:ptCount val="1"/>
                <c:pt idx="0">
                  <c:v>115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5-3066-4E30-86D0-FAFE34A8FD40}"/>
            </c:ext>
          </c:extLst>
        </c:ser>
        <c:ser>
          <c:idx val="79"/>
          <c:order val="7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List4!$C$81</c:f>
              <c:numCache>
                <c:formatCode>General</c:formatCode>
                <c:ptCount val="1"/>
                <c:pt idx="0">
                  <c:v>217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6-3066-4E30-86D0-FAFE34A8FD40}"/>
            </c:ext>
          </c:extLst>
        </c:ser>
        <c:ser>
          <c:idx val="80"/>
          <c:order val="71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List4!$C$82</c:f>
              <c:numCache>
                <c:formatCode>General</c:formatCode>
                <c:ptCount val="1"/>
                <c:pt idx="0">
                  <c:v>131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7-3066-4E30-86D0-FAFE34A8FD40}"/>
            </c:ext>
          </c:extLst>
        </c:ser>
        <c:ser>
          <c:idx val="81"/>
          <c:order val="72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List4!$C$83</c:f>
              <c:numCache>
                <c:formatCode>General</c:formatCode>
                <c:ptCount val="1"/>
                <c:pt idx="0">
                  <c:v>1686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8-3066-4E30-86D0-FAFE34A8FD40}"/>
            </c:ext>
          </c:extLst>
        </c:ser>
        <c:ser>
          <c:idx val="82"/>
          <c:order val="73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List4!$C$84</c:f>
              <c:numCache>
                <c:formatCode>General</c:formatCode>
                <c:ptCount val="1"/>
                <c:pt idx="0">
                  <c:v>3132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9-3066-4E30-86D0-FAFE34A8FD40}"/>
            </c:ext>
          </c:extLst>
        </c:ser>
        <c:ser>
          <c:idx val="83"/>
          <c:order val="74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List4!$C$85</c:f>
              <c:numCache>
                <c:formatCode>General</c:formatCode>
                <c:ptCount val="1"/>
                <c:pt idx="0">
                  <c:v>795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A-3066-4E30-86D0-FAFE34A8FD40}"/>
            </c:ext>
          </c:extLst>
        </c:ser>
        <c:ser>
          <c:idx val="84"/>
          <c:order val="75"/>
          <c:spPr>
            <a:solidFill>
              <a:schemeClr val="accent1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List4!$C$86</c:f>
              <c:numCache>
                <c:formatCode>General</c:formatCode>
                <c:ptCount val="1"/>
                <c:pt idx="0">
                  <c:v>991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B-3066-4E30-86D0-FAFE34A8FD40}"/>
            </c:ext>
          </c:extLst>
        </c:ser>
        <c:ser>
          <c:idx val="85"/>
          <c:order val="76"/>
          <c:spPr>
            <a:solidFill>
              <a:schemeClr val="accent2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List4!$C$87</c:f>
              <c:numCache>
                <c:formatCode>General</c:formatCode>
                <c:ptCount val="1"/>
                <c:pt idx="0">
                  <c:v>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C-3066-4E30-86D0-FAFE34A8FD40}"/>
            </c:ext>
          </c:extLst>
        </c:ser>
        <c:ser>
          <c:idx val="86"/>
          <c:order val="77"/>
          <c:spPr>
            <a:solidFill>
              <a:schemeClr val="accent3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List4!$C$88</c:f>
              <c:numCache>
                <c:formatCode>General</c:formatCode>
                <c:ptCount val="1"/>
                <c:pt idx="0">
                  <c:v>2473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D-3066-4E30-86D0-FAFE34A8FD40}"/>
            </c:ext>
          </c:extLst>
        </c:ser>
        <c:ser>
          <c:idx val="87"/>
          <c:order val="78"/>
          <c:spPr>
            <a:solidFill>
              <a:schemeClr val="accent4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List4!$C$89</c:f>
              <c:numCache>
                <c:formatCode>General</c:formatCode>
                <c:ptCount val="1"/>
                <c:pt idx="0">
                  <c:v>465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E-3066-4E30-86D0-FAFE34A8FD40}"/>
            </c:ext>
          </c:extLst>
        </c:ser>
        <c:ser>
          <c:idx val="89"/>
          <c:order val="79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List4!$C$91</c:f>
              <c:numCache>
                <c:formatCode>General</c:formatCode>
                <c:ptCount val="1"/>
                <c:pt idx="0">
                  <c:v>2178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4F-3066-4E30-86D0-FAFE34A8FD40}"/>
            </c:ext>
          </c:extLst>
        </c:ser>
        <c:ser>
          <c:idx val="90"/>
          <c:order val="80"/>
          <c:spPr>
            <a:solidFill>
              <a:schemeClr val="accent1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0-3066-4E30-86D0-FAFE34A8FD40}"/>
            </c:ext>
          </c:extLst>
        </c:ser>
        <c:ser>
          <c:idx val="91"/>
          <c:order val="81"/>
          <c:spPr>
            <a:solidFill>
              <a:schemeClr val="accent2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List4!$C$93</c:f>
              <c:numCache>
                <c:formatCode>General</c:formatCode>
                <c:ptCount val="1"/>
                <c:pt idx="0">
                  <c:v>457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1-3066-4E30-86D0-FAFE34A8FD40}"/>
            </c:ext>
          </c:extLst>
        </c:ser>
        <c:ser>
          <c:idx val="92"/>
          <c:order val="82"/>
          <c:spPr>
            <a:solidFill>
              <a:schemeClr val="accent3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List4!$C$94</c:f>
              <c:numCache>
                <c:formatCode>General</c:formatCode>
                <c:ptCount val="1"/>
                <c:pt idx="0">
                  <c:v>253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2-3066-4E30-86D0-FAFE34A8FD40}"/>
            </c:ext>
          </c:extLst>
        </c:ser>
        <c:ser>
          <c:idx val="93"/>
          <c:order val="83"/>
          <c:spPr>
            <a:solidFill>
              <a:schemeClr val="accent4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List4!$C$95</c:f>
              <c:numCache>
                <c:formatCode>General</c:formatCode>
                <c:ptCount val="1"/>
                <c:pt idx="0">
                  <c:v>483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3-3066-4E30-86D0-FAFE34A8FD40}"/>
            </c:ext>
          </c:extLst>
        </c:ser>
        <c:ser>
          <c:idx val="94"/>
          <c:order val="84"/>
          <c:spPr>
            <a:solidFill>
              <a:schemeClr val="accent5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List4!$C$96</c:f>
              <c:numCache>
                <c:formatCode>General</c:formatCode>
                <c:ptCount val="1"/>
                <c:pt idx="0">
                  <c:v>768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4-3066-4E30-86D0-FAFE34A8FD40}"/>
            </c:ext>
          </c:extLst>
        </c:ser>
        <c:ser>
          <c:idx val="95"/>
          <c:order val="85"/>
          <c:spPr>
            <a:solidFill>
              <a:schemeClr val="accent6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List4!$C$97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5-3066-4E30-86D0-FAFE34A8FD40}"/>
            </c:ext>
          </c:extLst>
        </c:ser>
        <c:ser>
          <c:idx val="96"/>
          <c:order val="86"/>
          <c:spPr>
            <a:solidFill>
              <a:schemeClr val="accent1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List4!$C$98</c:f>
              <c:numCache>
                <c:formatCode>General</c:formatCode>
                <c:ptCount val="1"/>
                <c:pt idx="0">
                  <c:v>3804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6-3066-4E30-86D0-FAFE34A8FD40}"/>
            </c:ext>
          </c:extLst>
        </c:ser>
        <c:ser>
          <c:idx val="97"/>
          <c:order val="87"/>
          <c:spPr>
            <a:solidFill>
              <a:schemeClr val="accent2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List4!$C$99</c:f>
              <c:numCache>
                <c:formatCode>General</c:formatCode>
                <c:ptCount val="1"/>
                <c:pt idx="0">
                  <c:v>169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7-3066-4E30-86D0-FAFE34A8FD40}"/>
            </c:ext>
          </c:extLst>
        </c:ser>
        <c:ser>
          <c:idx val="98"/>
          <c:order val="88"/>
          <c:spPr>
            <a:solidFill>
              <a:schemeClr val="accent3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List4!$C$100</c:f>
              <c:numCache>
                <c:formatCode>General</c:formatCode>
                <c:ptCount val="1"/>
                <c:pt idx="0">
                  <c:v>2529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8-3066-4E30-86D0-FAFE34A8FD40}"/>
            </c:ext>
          </c:extLst>
        </c:ser>
        <c:ser>
          <c:idx val="99"/>
          <c:order val="89"/>
          <c:spPr>
            <a:solidFill>
              <a:schemeClr val="accent4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List4!$C$101</c:f>
              <c:numCache>
                <c:formatCode>General</c:formatCode>
                <c:ptCount val="1"/>
                <c:pt idx="0">
                  <c:v>782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9-3066-4E30-86D0-FAFE34A8FD40}"/>
            </c:ext>
          </c:extLst>
        </c:ser>
        <c:ser>
          <c:idx val="100"/>
          <c:order val="90"/>
          <c:spPr>
            <a:solidFill>
              <a:schemeClr val="accent5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List4!$C$102</c:f>
              <c:numCache>
                <c:formatCode>General</c:formatCode>
                <c:ptCount val="1"/>
                <c:pt idx="0">
                  <c:v>1803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A-3066-4E30-86D0-FAFE34A8FD40}"/>
            </c:ext>
          </c:extLst>
        </c:ser>
        <c:ser>
          <c:idx val="101"/>
          <c:order val="91"/>
          <c:spPr>
            <a:solidFill>
              <a:schemeClr val="accent6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List4!$C$103</c:f>
              <c:numCache>
                <c:formatCode>General</c:formatCode>
                <c:ptCount val="1"/>
                <c:pt idx="0">
                  <c:v>7030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B-3066-4E30-86D0-FAFE34A8FD40}"/>
            </c:ext>
          </c:extLst>
        </c:ser>
        <c:ser>
          <c:idx val="102"/>
          <c:order val="92"/>
          <c:spPr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List4!$C$104</c:f>
              <c:numCache>
                <c:formatCode>General</c:formatCode>
                <c:ptCount val="1"/>
                <c:pt idx="0">
                  <c:v>5711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C-3066-4E30-86D0-FAFE34A8FD40}"/>
            </c:ext>
          </c:extLst>
        </c:ser>
        <c:ser>
          <c:idx val="103"/>
          <c:order val="93"/>
          <c:spPr>
            <a:solidFill>
              <a:schemeClr val="accent2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List4!$C$105</c:f>
              <c:numCache>
                <c:formatCode>General</c:formatCode>
                <c:ptCount val="1"/>
                <c:pt idx="0">
                  <c:v>225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D-3066-4E30-86D0-FAFE34A8FD40}"/>
            </c:ext>
          </c:extLst>
        </c:ser>
        <c:ser>
          <c:idx val="104"/>
          <c:order val="94"/>
          <c:spPr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List4!$C$106</c:f>
              <c:numCache>
                <c:formatCode>General</c:formatCode>
                <c:ptCount val="1"/>
                <c:pt idx="0">
                  <c:v>9000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E-3066-4E30-86D0-FAFE34A8FD40}"/>
            </c:ext>
          </c:extLst>
        </c:ser>
        <c:ser>
          <c:idx val="105"/>
          <c:order val="95"/>
          <c:spPr>
            <a:solidFill>
              <a:schemeClr val="accent4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List4!$C$107</c:f>
              <c:numCache>
                <c:formatCode>General</c:formatCode>
                <c:ptCount val="1"/>
                <c:pt idx="0">
                  <c:v>1098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5F-3066-4E30-86D0-FAFE34A8FD40}"/>
            </c:ext>
          </c:extLst>
        </c:ser>
        <c:ser>
          <c:idx val="106"/>
          <c:order val="96"/>
          <c:spPr>
            <a:solidFill>
              <a:schemeClr val="accent5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List4!$C$108</c:f>
              <c:numCache>
                <c:formatCode>General</c:formatCode>
                <c:ptCount val="1"/>
                <c:pt idx="0">
                  <c:v>1055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0-3066-4E30-86D0-FAFE34A8FD40}"/>
            </c:ext>
          </c:extLst>
        </c:ser>
        <c:ser>
          <c:idx val="107"/>
          <c:order val="97"/>
          <c:spPr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List4!$C$109</c:f>
              <c:numCache>
                <c:formatCode>General</c:formatCode>
                <c:ptCount val="1"/>
                <c:pt idx="0">
                  <c:v>1505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1-3066-4E30-86D0-FAFE34A8FD40}"/>
            </c:ext>
          </c:extLst>
        </c:ser>
        <c:ser>
          <c:idx val="108"/>
          <c:order val="98"/>
          <c:spPr>
            <a:solidFill>
              <a:schemeClr val="accent1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List4!$C$110</c:f>
              <c:numCache>
                <c:formatCode>General</c:formatCode>
                <c:ptCount val="1"/>
                <c:pt idx="0">
                  <c:v>139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2-3066-4E30-86D0-FAFE34A8FD40}"/>
            </c:ext>
          </c:extLst>
        </c:ser>
        <c:ser>
          <c:idx val="109"/>
          <c:order val="99"/>
          <c:spPr>
            <a:solidFill>
              <a:schemeClr val="accent2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List4!$C$111</c:f>
              <c:numCache>
                <c:formatCode>General</c:formatCode>
                <c:ptCount val="1"/>
                <c:pt idx="0">
                  <c:v>835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3-3066-4E30-86D0-FAFE34A8FD40}"/>
            </c:ext>
          </c:extLst>
        </c:ser>
        <c:ser>
          <c:idx val="111"/>
          <c:order val="100"/>
          <c:spPr>
            <a:solidFill>
              <a:schemeClr val="accent4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List4!$C$113</c:f>
              <c:numCache>
                <c:formatCode>General</c:formatCode>
                <c:ptCount val="1"/>
                <c:pt idx="0">
                  <c:v>1383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4-3066-4E30-86D0-FAFE34A8FD40}"/>
            </c:ext>
          </c:extLst>
        </c:ser>
        <c:ser>
          <c:idx val="112"/>
          <c:order val="101"/>
          <c:spPr>
            <a:solidFill>
              <a:schemeClr val="accent5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List4!$C$114</c:f>
              <c:numCache>
                <c:formatCode>General</c:formatCode>
                <c:ptCount val="1"/>
                <c:pt idx="0">
                  <c:v>2562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5-3066-4E30-86D0-FAFE34A8FD40}"/>
            </c:ext>
          </c:extLst>
        </c:ser>
        <c:ser>
          <c:idx val="113"/>
          <c:order val="102"/>
          <c:spPr>
            <a:solidFill>
              <a:schemeClr val="accent6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List4!$C$115</c:f>
              <c:numCache>
                <c:formatCode>General</c:formatCode>
                <c:ptCount val="1"/>
                <c:pt idx="0">
                  <c:v>141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6-3066-4E30-86D0-FAFE34A8FD40}"/>
            </c:ext>
          </c:extLst>
        </c:ser>
        <c:ser>
          <c:idx val="114"/>
          <c:order val="103"/>
          <c:spPr>
            <a:solidFill>
              <a:schemeClr val="accent1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List4!$C$116</c:f>
              <c:numCache>
                <c:formatCode>General</c:formatCode>
                <c:ptCount val="1"/>
                <c:pt idx="0">
                  <c:v>251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7-3066-4E30-86D0-FAFE34A8FD40}"/>
            </c:ext>
          </c:extLst>
        </c:ser>
        <c:ser>
          <c:idx val="115"/>
          <c:order val="104"/>
          <c:spPr>
            <a:solidFill>
              <a:schemeClr val="accent2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List4!$C$117</c:f>
              <c:numCache>
                <c:formatCode>General</c:formatCode>
                <c:ptCount val="1"/>
                <c:pt idx="0">
                  <c:v>808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8-3066-4E30-86D0-FAFE34A8FD40}"/>
            </c:ext>
          </c:extLst>
        </c:ser>
        <c:ser>
          <c:idx val="116"/>
          <c:order val="105"/>
          <c:spPr>
            <a:solidFill>
              <a:schemeClr val="accent3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List4!$C$118</c:f>
              <c:numCache>
                <c:formatCode>General</c:formatCode>
                <c:ptCount val="1"/>
                <c:pt idx="0">
                  <c:v>2239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9-3066-4E30-86D0-FAFE34A8FD40}"/>
            </c:ext>
          </c:extLst>
        </c:ser>
        <c:ser>
          <c:idx val="117"/>
          <c:order val="106"/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List4!$C$119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A-3066-4E30-86D0-FAFE34A8FD40}"/>
            </c:ext>
          </c:extLst>
        </c:ser>
        <c:ser>
          <c:idx val="118"/>
          <c:order val="107"/>
          <c:spPr>
            <a:solidFill>
              <a:schemeClr val="accent5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List4!$C$120</c:f>
              <c:numCache>
                <c:formatCode>General</c:formatCode>
                <c:ptCount val="1"/>
                <c:pt idx="0">
                  <c:v>1914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B-3066-4E30-86D0-FAFE34A8FD40}"/>
            </c:ext>
          </c:extLst>
        </c:ser>
        <c:ser>
          <c:idx val="119"/>
          <c:order val="108"/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List4!$C$121</c:f>
              <c:numCache>
                <c:formatCode>General</c:formatCode>
                <c:ptCount val="1"/>
                <c:pt idx="0">
                  <c:v>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C-3066-4E30-86D0-FAFE34A8FD40}"/>
            </c:ext>
          </c:extLst>
        </c:ser>
        <c:ser>
          <c:idx val="120"/>
          <c:order val="109"/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List4!$C$122</c:f>
              <c:numCache>
                <c:formatCode>General</c:formatCode>
                <c:ptCount val="1"/>
                <c:pt idx="0">
                  <c:v>2157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D-3066-4E30-86D0-FAFE34A8FD40}"/>
            </c:ext>
          </c:extLst>
        </c:ser>
        <c:ser>
          <c:idx val="121"/>
          <c:order val="110"/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List4!$C$123</c:f>
              <c:numCache>
                <c:formatCode>General</c:formatCode>
                <c:ptCount val="1"/>
                <c:pt idx="0">
                  <c:v>1819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E-3066-4E30-86D0-FAFE34A8FD40}"/>
            </c:ext>
          </c:extLst>
        </c:ser>
        <c:ser>
          <c:idx val="122"/>
          <c:order val="111"/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List4!$C$124</c:f>
              <c:numCache>
                <c:formatCode>General</c:formatCode>
                <c:ptCount val="1"/>
                <c:pt idx="0">
                  <c:v>1931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6F-3066-4E30-86D0-FAFE34A8FD40}"/>
            </c:ext>
          </c:extLst>
        </c:ser>
        <c:ser>
          <c:idx val="123"/>
          <c:order val="112"/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List4!$C$125</c:f>
              <c:numCache>
                <c:formatCode>General</c:formatCode>
                <c:ptCount val="1"/>
                <c:pt idx="0">
                  <c:v>5711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0-3066-4E30-86D0-FAFE34A8FD40}"/>
            </c:ext>
          </c:extLst>
        </c:ser>
        <c:ser>
          <c:idx val="124"/>
          <c:order val="113"/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List4!$C$126</c:f>
              <c:numCache>
                <c:formatCode>General</c:formatCode>
                <c:ptCount val="1"/>
                <c:pt idx="0">
                  <c:v>1538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1-3066-4E30-86D0-FAFE34A8FD40}"/>
            </c:ext>
          </c:extLst>
        </c:ser>
        <c:ser>
          <c:idx val="125"/>
          <c:order val="114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List4!$C$127</c:f>
              <c:numCache>
                <c:formatCode>General</c:formatCode>
                <c:ptCount val="1"/>
                <c:pt idx="0">
                  <c:v>408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2-3066-4E30-86D0-FAFE34A8FD40}"/>
            </c:ext>
          </c:extLst>
        </c:ser>
        <c:ser>
          <c:idx val="126"/>
          <c:order val="115"/>
          <c:spPr>
            <a:solidFill>
              <a:schemeClr val="accent1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List4!$C$128</c:f>
              <c:numCache>
                <c:formatCode>General</c:formatCode>
                <c:ptCount val="1"/>
                <c:pt idx="0">
                  <c:v>215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3-3066-4E30-86D0-FAFE34A8FD40}"/>
            </c:ext>
          </c:extLst>
        </c:ser>
        <c:ser>
          <c:idx val="127"/>
          <c:order val="116"/>
          <c:spPr>
            <a:solidFill>
              <a:schemeClr val="accent2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List4!$C$129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4-3066-4E30-86D0-FAFE34A8FD40}"/>
            </c:ext>
          </c:extLst>
        </c:ser>
        <c:ser>
          <c:idx val="128"/>
          <c:order val="117"/>
          <c:spPr>
            <a:solidFill>
              <a:schemeClr val="accent3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List4!$C$130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5-3066-4E30-86D0-FAFE34A8FD40}"/>
            </c:ext>
          </c:extLst>
        </c:ser>
        <c:ser>
          <c:idx val="129"/>
          <c:order val="118"/>
          <c:spPr>
            <a:solidFill>
              <a:schemeClr val="accent4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List4!$C$131</c:f>
              <c:numCache>
                <c:formatCode>General</c:formatCode>
                <c:ptCount val="1"/>
                <c:pt idx="0">
                  <c:v>2515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6-3066-4E30-86D0-FAFE34A8FD40}"/>
            </c:ext>
          </c:extLst>
        </c:ser>
        <c:ser>
          <c:idx val="130"/>
          <c:order val="119"/>
          <c:spPr>
            <a:solidFill>
              <a:schemeClr val="accent5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List4!$C$132</c:f>
              <c:numCache>
                <c:formatCode>General</c:formatCode>
                <c:ptCount val="1"/>
                <c:pt idx="0">
                  <c:v>170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7-3066-4E30-86D0-FAFE34A8FD40}"/>
            </c:ext>
          </c:extLst>
        </c:ser>
        <c:ser>
          <c:idx val="131"/>
          <c:order val="120"/>
          <c:spPr>
            <a:solidFill>
              <a:schemeClr val="accent6">
                <a:lumMod val="8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List4!$C$133</c:f>
              <c:numCache>
                <c:formatCode>General</c:formatCode>
                <c:ptCount val="1"/>
                <c:pt idx="0">
                  <c:v>7831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8-3066-4E30-86D0-FAFE34A8FD40}"/>
            </c:ext>
          </c:extLst>
        </c:ser>
        <c:ser>
          <c:idx val="132"/>
          <c:order val="121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List4!$C$134</c:f>
              <c:numCache>
                <c:formatCode>General</c:formatCode>
                <c:ptCount val="1"/>
                <c:pt idx="0">
                  <c:v>3139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9-3066-4E30-86D0-FAFE34A8FD40}"/>
            </c:ext>
          </c:extLst>
        </c:ser>
        <c:ser>
          <c:idx val="133"/>
          <c:order val="122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List4!$C$135</c:f>
              <c:numCache>
                <c:formatCode>General</c:formatCode>
                <c:ptCount val="1"/>
                <c:pt idx="0">
                  <c:v>1524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A-3066-4E30-86D0-FAFE34A8FD40}"/>
            </c:ext>
          </c:extLst>
        </c:ser>
        <c:ser>
          <c:idx val="134"/>
          <c:order val="123"/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List4!$C$136</c:f>
              <c:numCache>
                <c:formatCode>General</c:formatCode>
                <c:ptCount val="1"/>
                <c:pt idx="0">
                  <c:v>1042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B-3066-4E30-86D0-FAFE34A8FD40}"/>
            </c:ext>
          </c:extLst>
        </c:ser>
        <c:ser>
          <c:idx val="135"/>
          <c:order val="124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List4!$C$137</c:f>
              <c:numCache>
                <c:formatCode>General</c:formatCode>
                <c:ptCount val="1"/>
                <c:pt idx="0">
                  <c:v>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C-3066-4E30-86D0-FAFE34A8FD40}"/>
            </c:ext>
          </c:extLst>
        </c:ser>
        <c:ser>
          <c:idx val="136"/>
          <c:order val="125"/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List4!$C$138</c:f>
              <c:numCache>
                <c:formatCode>General</c:formatCode>
                <c:ptCount val="1"/>
                <c:pt idx="0">
                  <c:v>3328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D-3066-4E30-86D0-FAFE34A8FD40}"/>
            </c:ext>
          </c:extLst>
        </c:ser>
        <c:ser>
          <c:idx val="137"/>
          <c:order val="126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List4!$C$139</c:f>
              <c:numCache>
                <c:formatCode>General</c:formatCode>
                <c:ptCount val="1"/>
                <c:pt idx="0">
                  <c:v>8441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E-3066-4E30-86D0-FAFE34A8FD40}"/>
            </c:ext>
          </c:extLst>
        </c:ser>
        <c:ser>
          <c:idx val="138"/>
          <c:order val="127"/>
          <c:spPr>
            <a:solidFill>
              <a:schemeClr val="accent1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List4!$C$140</c:f>
              <c:numCache>
                <c:formatCode>General</c:formatCode>
                <c:ptCount val="1"/>
                <c:pt idx="0">
                  <c:v>2459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7F-3066-4E30-86D0-FAFE34A8FD40}"/>
            </c:ext>
          </c:extLst>
        </c:ser>
        <c:ser>
          <c:idx val="139"/>
          <c:order val="128"/>
          <c:spPr>
            <a:solidFill>
              <a:schemeClr val="accent2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List4!$C$141</c:f>
              <c:numCache>
                <c:formatCode>General</c:formatCode>
                <c:ptCount val="1"/>
                <c:pt idx="0">
                  <c:v>384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0-3066-4E30-86D0-FAFE34A8FD40}"/>
            </c:ext>
          </c:extLst>
        </c:ser>
        <c:ser>
          <c:idx val="140"/>
          <c:order val="129"/>
          <c:spPr>
            <a:solidFill>
              <a:schemeClr val="accent3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List4!$C$142</c:f>
              <c:numCache>
                <c:formatCode>General</c:formatCode>
                <c:ptCount val="1"/>
                <c:pt idx="0">
                  <c:v>462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1-3066-4E30-86D0-FAFE34A8FD40}"/>
            </c:ext>
          </c:extLst>
        </c:ser>
        <c:ser>
          <c:idx val="141"/>
          <c:order val="130"/>
          <c:spPr>
            <a:solidFill>
              <a:schemeClr val="accent4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List4!$C$143</c:f>
              <c:numCache>
                <c:formatCode>General</c:formatCode>
                <c:ptCount val="1"/>
                <c:pt idx="0">
                  <c:v>627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2-3066-4E30-86D0-FAFE34A8FD40}"/>
            </c:ext>
          </c:extLst>
        </c:ser>
        <c:ser>
          <c:idx val="142"/>
          <c:order val="131"/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List4!$C$144</c:f>
              <c:numCache>
                <c:formatCode>General</c:formatCode>
                <c:ptCount val="1"/>
                <c:pt idx="0">
                  <c:v>2400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3-3066-4E30-86D0-FAFE34A8FD40}"/>
            </c:ext>
          </c:extLst>
        </c:ser>
        <c:ser>
          <c:idx val="143"/>
          <c:order val="132"/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List4!$C$145</c:f>
              <c:numCache>
                <c:formatCode>General</c:formatCode>
                <c:ptCount val="1"/>
                <c:pt idx="0">
                  <c:v>465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4-3066-4E30-86D0-FAFE34A8FD40}"/>
            </c:ext>
          </c:extLst>
        </c:ser>
        <c:ser>
          <c:idx val="144"/>
          <c:order val="133"/>
          <c:spPr>
            <a:solidFill>
              <a:schemeClr val="accent1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List4!$C$146</c:f>
              <c:numCache>
                <c:formatCode>General</c:formatCode>
                <c:ptCount val="1"/>
                <c:pt idx="0">
                  <c:v>3925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5-3066-4E30-86D0-FAFE34A8FD40}"/>
            </c:ext>
          </c:extLst>
        </c:ser>
        <c:ser>
          <c:idx val="145"/>
          <c:order val="134"/>
          <c:spPr>
            <a:solidFill>
              <a:schemeClr val="accent2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List4!$C$147</c:f>
              <c:numCache>
                <c:formatCode>General</c:formatCode>
                <c:ptCount val="1"/>
                <c:pt idx="0">
                  <c:v>325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6-3066-4E30-86D0-FAFE34A8FD40}"/>
            </c:ext>
          </c:extLst>
        </c:ser>
        <c:ser>
          <c:idx val="146"/>
          <c:order val="135"/>
          <c:spPr>
            <a:solidFill>
              <a:schemeClr val="accent3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List4!$C$148</c:f>
              <c:numCache>
                <c:formatCode>General</c:formatCode>
                <c:ptCount val="1"/>
                <c:pt idx="0">
                  <c:v>399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7-3066-4E30-86D0-FAFE34A8FD40}"/>
            </c:ext>
          </c:extLst>
        </c:ser>
        <c:ser>
          <c:idx val="147"/>
          <c:order val="136"/>
          <c:spPr>
            <a:solidFill>
              <a:schemeClr val="accent4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List4!$C$149</c:f>
              <c:numCache>
                <c:formatCode>General</c:formatCode>
                <c:ptCount val="1"/>
                <c:pt idx="0">
                  <c:v>559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8-3066-4E30-86D0-FAFE34A8FD40}"/>
            </c:ext>
          </c:extLst>
        </c:ser>
        <c:ser>
          <c:idx val="148"/>
          <c:order val="137"/>
          <c:spPr>
            <a:solidFill>
              <a:schemeClr val="accent5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List4!$C$150</c:f>
              <c:numCache>
                <c:formatCode>General</c:formatCode>
                <c:ptCount val="1"/>
                <c:pt idx="0">
                  <c:v>594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9-3066-4E30-86D0-FAFE34A8FD40}"/>
            </c:ext>
          </c:extLst>
        </c:ser>
        <c:ser>
          <c:idx val="149"/>
          <c:order val="138"/>
          <c:spPr>
            <a:solidFill>
              <a:schemeClr val="accent6">
                <a:lumMod val="70000"/>
                <a:lumOff val="3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List4!$C$151</c:f>
              <c:numCache>
                <c:formatCode>General</c:formatCode>
                <c:ptCount val="1"/>
                <c:pt idx="0">
                  <c:v>2802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A-3066-4E30-86D0-FAFE34A8FD40}"/>
            </c:ext>
          </c:extLst>
        </c:ser>
        <c:ser>
          <c:idx val="151"/>
          <c:order val="139"/>
          <c:spPr>
            <a:solidFill>
              <a:schemeClr val="accent2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List4!$C$153</c:f>
              <c:numCache>
                <c:formatCode>General</c:formatCode>
                <c:ptCount val="1"/>
                <c:pt idx="0">
                  <c:v>1226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B-3066-4E30-86D0-FAFE34A8FD40}"/>
            </c:ext>
          </c:extLst>
        </c:ser>
        <c:ser>
          <c:idx val="152"/>
          <c:order val="140"/>
          <c:spPr>
            <a:solidFill>
              <a:schemeClr val="accent3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List4!$C$154</c:f>
              <c:numCache>
                <c:formatCode>General</c:formatCode>
                <c:ptCount val="1"/>
                <c:pt idx="0">
                  <c:v>162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C-3066-4E30-86D0-FAFE34A8FD40}"/>
            </c:ext>
          </c:extLst>
        </c:ser>
        <c:ser>
          <c:idx val="154"/>
          <c:order val="141"/>
          <c:spPr>
            <a:solidFill>
              <a:schemeClr val="accent5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List4!$C$156</c:f>
              <c:numCache>
                <c:formatCode>General</c:formatCode>
                <c:ptCount val="1"/>
                <c:pt idx="0">
                  <c:v>243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D-3066-4E30-86D0-FAFE34A8FD40}"/>
            </c:ext>
          </c:extLst>
        </c:ser>
        <c:ser>
          <c:idx val="155"/>
          <c:order val="142"/>
          <c:spPr>
            <a:solidFill>
              <a:schemeClr val="accent6">
                <a:lumMod val="7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List4!$C$157</c:f>
              <c:numCache>
                <c:formatCode>General</c:formatCode>
                <c:ptCount val="1"/>
                <c:pt idx="0">
                  <c:v>656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E-3066-4E30-86D0-FAFE34A8FD40}"/>
            </c:ext>
          </c:extLst>
        </c:ser>
        <c:ser>
          <c:idx val="157"/>
          <c:order val="143"/>
          <c:spPr>
            <a:solidFill>
              <a:schemeClr val="accent2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List4!$C$159</c:f>
              <c:numCache>
                <c:formatCode>General</c:formatCode>
                <c:ptCount val="1"/>
                <c:pt idx="0">
                  <c:v>268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8F-3066-4E30-86D0-FAFE34A8FD40}"/>
            </c:ext>
          </c:extLst>
        </c:ser>
        <c:ser>
          <c:idx val="158"/>
          <c:order val="144"/>
          <c:spPr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List4!$C$160</c:f>
              <c:numCache>
                <c:formatCode>General</c:formatCode>
                <c:ptCount val="1"/>
                <c:pt idx="0">
                  <c:v>322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0-3066-4E30-86D0-FAFE34A8FD40}"/>
            </c:ext>
          </c:extLst>
        </c:ser>
        <c:ser>
          <c:idx val="159"/>
          <c:order val="145"/>
          <c:spPr>
            <a:solidFill>
              <a:schemeClr val="accent4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List4!$C$161</c:f>
              <c:numCache>
                <c:formatCode>General</c:formatCode>
                <c:ptCount val="1"/>
                <c:pt idx="0">
                  <c:v>1498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1-3066-4E30-86D0-FAFE34A8FD40}"/>
            </c:ext>
          </c:extLst>
        </c:ser>
        <c:ser>
          <c:idx val="160"/>
          <c:order val="146"/>
          <c:spPr>
            <a:solidFill>
              <a:schemeClr val="accent5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List4!$C$162</c:f>
              <c:numCache>
                <c:formatCode>General</c:formatCode>
                <c:ptCount val="1"/>
                <c:pt idx="0">
                  <c:v>192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2-3066-4E30-86D0-FAFE34A8FD40}"/>
            </c:ext>
          </c:extLst>
        </c:ser>
        <c:ser>
          <c:idx val="161"/>
          <c:order val="147"/>
          <c:spPr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List4!$C$163</c:f>
              <c:numCache>
                <c:formatCode>General</c:formatCode>
                <c:ptCount val="1"/>
                <c:pt idx="0">
                  <c:v>1305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3-3066-4E30-86D0-FAFE34A8FD40}"/>
            </c:ext>
          </c:extLst>
        </c:ser>
        <c:ser>
          <c:idx val="162"/>
          <c:order val="148"/>
          <c:spPr>
            <a:solidFill>
              <a:schemeClr val="accent1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List4!$C$164</c:f>
              <c:numCache>
                <c:formatCode>General</c:formatCode>
                <c:ptCount val="1"/>
                <c:pt idx="0">
                  <c:v>535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4-3066-4E30-86D0-FAFE34A8FD40}"/>
            </c:ext>
          </c:extLst>
        </c:ser>
        <c:ser>
          <c:idx val="163"/>
          <c:order val="149"/>
          <c:spPr>
            <a:solidFill>
              <a:schemeClr val="accent2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List4!$C$165</c:f>
              <c:numCache>
                <c:formatCode>General</c:formatCode>
                <c:ptCount val="1"/>
                <c:pt idx="0">
                  <c:v>309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5-3066-4E30-86D0-FAFE34A8FD40}"/>
            </c:ext>
          </c:extLst>
        </c:ser>
        <c:ser>
          <c:idx val="164"/>
          <c:order val="150"/>
          <c:spPr>
            <a:solidFill>
              <a:schemeClr val="accent3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List4!$C$166</c:f>
              <c:numCache>
                <c:formatCode>General</c:formatCode>
                <c:ptCount val="1"/>
                <c:pt idx="0">
                  <c:v>185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6-3066-4E30-86D0-FAFE34A8FD40}"/>
            </c:ext>
          </c:extLst>
        </c:ser>
        <c:ser>
          <c:idx val="165"/>
          <c:order val="151"/>
          <c:spPr>
            <a:solidFill>
              <a:schemeClr val="accent4"/>
            </a:solidFill>
            <a:ln>
              <a:noFill/>
            </a:ln>
            <a:effectLst>
              <a:innerShdw blurRad="114300">
                <a:scrgbClr r="0" g="0" b="0"/>
              </a:innerShdw>
            </a:effectLst>
            <a:sp3d/>
          </c:spPr>
          <c:invertIfNegative val="0"/>
          <c:val>
            <c:numRef>
              <c:f>List4!$C$167</c:f>
              <c:numCache>
                <c:formatCode>General</c:formatCode>
                <c:ptCount val="1"/>
                <c:pt idx="0">
                  <c:v>169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97-3066-4E30-86D0-FAFE34A8FD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shape val="box"/>
        <c:axId val="40704640"/>
        <c:axId val="40726912"/>
        <c:axId val="0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4"/>
                <c:order val="4"/>
                <c:spPr>
                  <a:solidFill>
                    <a:schemeClr val="accent5"/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>
                      <c:ext uri="{02D57815-91ED-43cb-92C2-25804820EDAC}">
                        <c15:formulaRef>
                          <c15:sqref>List4!$C$6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98-3066-4E30-86D0-FAFE34A8FD40}"/>
                  </c:ext>
                </c:extLst>
              </c15:ser>
            </c15:filteredBarSeries>
            <c15:filteredBarSeries>
              <c15:ser>
                <c:idx val="22"/>
                <c:order val="22"/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List4!$C$24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99-3066-4E30-86D0-FAFE34A8FD40}"/>
                  </c:ext>
                </c:extLst>
              </c15:ser>
            </c15:filteredBarSeries>
            <c15:filteredBarSeries>
              <c15:ser>
                <c:idx val="24"/>
                <c:order val="24"/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List4!$C$26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9A-3066-4E30-86D0-FAFE34A8FD40}"/>
                  </c:ext>
                </c:extLst>
              </c15:ser>
            </c15:filteredBarSeries>
            <c15:filteredBarSeries>
              <c15:ser>
                <c:idx val="45"/>
                <c:order val="45"/>
                <c:spPr>
                  <a:solidFill>
                    <a:schemeClr val="accent4">
                      <a:lumMod val="7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List4!$C$47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9B-3066-4E30-86D0-FAFE34A8FD40}"/>
                  </c:ext>
                </c:extLst>
              </c15:ser>
            </c15:filteredBarSeries>
            <c15:filteredBarSeries>
              <c15:ser>
                <c:idx val="52"/>
                <c:order val="52"/>
                <c:spPr>
                  <a:solidFill>
                    <a:schemeClr val="accent5">
                      <a:lumMod val="50000"/>
                      <a:lumOff val="5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List4!$C$54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9C-3066-4E30-86D0-FAFE34A8FD40}"/>
                  </c:ext>
                </c:extLst>
              </c15:ser>
            </c15:filteredBarSeries>
            <c15:filteredBarSeries>
              <c15:ser>
                <c:idx val="53"/>
                <c:order val="53"/>
                <c:spPr>
                  <a:solidFill>
                    <a:schemeClr val="accent6">
                      <a:lumMod val="50000"/>
                      <a:lumOff val="5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List4!$C$55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9D-3066-4E30-86D0-FAFE34A8FD40}"/>
                  </c:ext>
                </c:extLst>
              </c15:ser>
            </c15:filteredBarSeries>
            <c15:filteredBarSeries>
              <c15:ser>
                <c:idx val="54"/>
                <c:order val="54"/>
                <c:spPr>
                  <a:solidFill>
                    <a:schemeClr val="accent1"/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List4!$C$56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9E-3066-4E30-86D0-FAFE34A8FD40}"/>
                  </c:ext>
                </c:extLst>
              </c15:ser>
            </c15:filteredBarSeries>
            <c15:filteredBarSeries>
              <c15:ser>
                <c:idx val="58"/>
                <c:order val="58"/>
                <c:spPr>
                  <a:solidFill>
                    <a:schemeClr val="accent5"/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List4!$C$60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9F-3066-4E30-86D0-FAFE34A8FD40}"/>
                  </c:ext>
                </c:extLst>
              </c15:ser>
            </c15:filteredBarSeries>
            <c15:filteredBarSeries>
              <c15:ser>
                <c:idx val="75"/>
                <c:order val="75"/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List4!$C$77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A0-3066-4E30-86D0-FAFE34A8FD40}"/>
                  </c:ext>
                </c:extLst>
              </c15:ser>
            </c15:filteredBarSeries>
            <c15:filteredBarSeries>
              <c15:ser>
                <c:idx val="88"/>
                <c:order val="88"/>
                <c:spPr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List4!$C$90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A1-3066-4E30-86D0-FAFE34A8FD40}"/>
                  </c:ext>
                </c:extLst>
              </c15:ser>
            </c15:filteredBarSeries>
            <c15:filteredBarSeries>
              <c15:ser>
                <c:idx val="110"/>
                <c:order val="110"/>
                <c:spPr>
                  <a:solidFill>
                    <a:schemeClr val="accent3"/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List4!$C$112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A2-3066-4E30-86D0-FAFE34A8FD40}"/>
                  </c:ext>
                </c:extLst>
              </c15:ser>
            </c15:filteredBarSeries>
            <c15:filteredBarSeries>
              <c15:ser>
                <c:idx val="150"/>
                <c:order val="150"/>
                <c:spPr>
                  <a:solidFill>
                    <a:schemeClr val="accent1">
                      <a:lumMod val="7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List4!$C$152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A3-3066-4E30-86D0-FAFE34A8FD40}"/>
                  </c:ext>
                </c:extLst>
              </c15:ser>
            </c15:filteredBarSeries>
            <c15:filteredBarSeries>
              <c15:ser>
                <c:idx val="153"/>
                <c:order val="153"/>
                <c:spPr>
                  <a:solidFill>
                    <a:schemeClr val="accent4">
                      <a:lumMod val="7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List4!$C$155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A4-3066-4E30-86D0-FAFE34A8FD40}"/>
                  </c:ext>
                </c:extLst>
              </c15:ser>
            </c15:filteredBarSeries>
            <c15:filteredBarSeries>
              <c15:ser>
                <c:idx val="156"/>
                <c:order val="156"/>
                <c:spPr>
                  <a:solidFill>
                    <a:schemeClr val="accent1">
                      <a:lumMod val="50000"/>
                      <a:lumOff val="50000"/>
                    </a:schemeClr>
                  </a:solidFill>
                  <a:ln>
                    <a:noFill/>
                  </a:ln>
                  <a:effectLst>
                    <a:innerShdw blurRad="114300">
                      <a:scrgbClr r="0" g="0" b="0"/>
                    </a:innerShdw>
                  </a:effectLst>
                  <a:sp3d/>
                </c:spPr>
                <c:invertIfNegative val="0"/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List4!$C$158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A5-3066-4E30-86D0-FAFE34A8FD40}"/>
                  </c:ext>
                </c:extLst>
              </c15:ser>
            </c15:filteredBarSeries>
          </c:ext>
        </c:extLst>
      </c:bar3DChart>
      <c:catAx>
        <c:axId val="40704640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26912"/>
        <c:crosses val="autoZero"/>
        <c:auto val="1"/>
        <c:lblAlgn val="ctr"/>
        <c:lblOffset val="100"/>
        <c:noMultiLvlLbl val="0"/>
      </c:catAx>
      <c:valAx>
        <c:axId val="4072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04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6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25000"/>
            <a:lumOff val="7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25000"/>
            <a:lumOff val="7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25000"/>
            <a:lumOff val="7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cap="all" spc="15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1B4DA-D7F9-4D90-A358-566503C54142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87100-1C83-47CB-86FB-BA943E88DF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19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28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5932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54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98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832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46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908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6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295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035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494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F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D9544-3531-4C48-AB5D-709D27AD349E}" type="datetimeFigureOut">
              <a:rPr lang="cs-CZ" smtClean="0"/>
              <a:t>20.1.2018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3B2C0-57AA-4CA3-B4A6-50016C25C1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111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4834550"/>
            <a:ext cx="2120082" cy="183740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0" y="2390115"/>
            <a:ext cx="9144000" cy="18016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FE75E493-CC64-4108-856E-DDE75C1EEA5E}"/>
              </a:ext>
            </a:extLst>
          </p:cNvPr>
          <p:cNvSpPr/>
          <p:nvPr/>
        </p:nvSpPr>
        <p:spPr>
          <a:xfrm>
            <a:off x="0" y="2375872"/>
            <a:ext cx="9144000" cy="215443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2060"/>
                </a:solidFill>
              </a:rPr>
              <a:t>VÝSLEDKY SLEDOVÁNÍ </a:t>
            </a:r>
          </a:p>
          <a:p>
            <a:pPr algn="ctr"/>
            <a:r>
              <a:rPr lang="cs-CZ" sz="3200" b="1" dirty="0">
                <a:solidFill>
                  <a:srgbClr val="002060"/>
                </a:solidFill>
              </a:rPr>
              <a:t>NT-</a:t>
            </a:r>
            <a:r>
              <a:rPr lang="cs-CZ" sz="3200" b="1" dirty="0" err="1">
                <a:solidFill>
                  <a:srgbClr val="002060"/>
                </a:solidFill>
              </a:rPr>
              <a:t>proBNP</a:t>
            </a:r>
            <a:r>
              <a:rPr lang="cs-CZ" sz="3200" b="1" dirty="0">
                <a:solidFill>
                  <a:srgbClr val="002060"/>
                </a:solidFill>
              </a:rPr>
              <a:t> A TROPONINU T METODOU COBAS H 232 </a:t>
            </a:r>
          </a:p>
          <a:p>
            <a:pPr algn="ctr"/>
            <a:r>
              <a:rPr lang="cs-CZ" sz="3200" b="1" dirty="0">
                <a:solidFill>
                  <a:srgbClr val="002060"/>
                </a:solidFill>
              </a:rPr>
              <a:t>V KARDIOLOGICKÉ AMBULANCI </a:t>
            </a:r>
          </a:p>
          <a:p>
            <a:pPr algn="ctr"/>
            <a:r>
              <a:rPr lang="cs-CZ" dirty="0">
                <a:solidFill>
                  <a:srgbClr val="002060"/>
                </a:solidFill>
              </a:rPr>
              <a:t>(sdělení podporované edukačním grantem </a:t>
            </a:r>
            <a:r>
              <a:rPr lang="cs-CZ" dirty="0" err="1">
                <a:solidFill>
                  <a:srgbClr val="002060"/>
                </a:solidFill>
              </a:rPr>
              <a:t>Roche</a:t>
            </a:r>
            <a:r>
              <a:rPr lang="cs-CZ" dirty="0">
                <a:solidFill>
                  <a:srgbClr val="002060"/>
                </a:solidFill>
              </a:rPr>
              <a:t>) </a:t>
            </a:r>
          </a:p>
          <a:p>
            <a:pPr algn="r"/>
            <a:endParaRPr lang="cs-CZ" sz="2000" dirty="0"/>
          </a:p>
        </p:txBody>
      </p:sp>
      <p:sp>
        <p:nvSpPr>
          <p:cNvPr id="5" name="Obdélník 4"/>
          <p:cNvSpPr/>
          <p:nvPr/>
        </p:nvSpPr>
        <p:spPr>
          <a:xfrm>
            <a:off x="6040010" y="5853251"/>
            <a:ext cx="3103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dirty="0"/>
              <a:t>MUDr. Hana Skalická, </a:t>
            </a:r>
            <a:r>
              <a:rPr lang="cs-CZ" dirty="0" err="1"/>
              <a:t>CSc</a:t>
            </a:r>
            <a:r>
              <a:rPr lang="cs-CZ" dirty="0"/>
              <a:t>, FESC</a:t>
            </a:r>
          </a:p>
        </p:txBody>
      </p:sp>
    </p:spTree>
    <p:extLst>
      <p:ext uri="{BB962C8B-B14F-4D97-AF65-F5344CB8AC3E}">
        <p14:creationId xmlns:p14="http://schemas.microsoft.com/office/powerpoint/2010/main" val="1686652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 VÝSLEDNÉ HODNOTY VŠECH NT-</a:t>
            </a:r>
            <a:r>
              <a:rPr lang="cs-CZ" altLang="cs-CZ" sz="3200" b="1" kern="0" dirty="0" err="1">
                <a:solidFill>
                  <a:srgbClr val="002060"/>
                </a:solidFill>
                <a:cs typeface="Arial" panose="020B0604020202020204" pitchFamily="34" charset="0"/>
              </a:rPr>
              <a:t>proBNP</a:t>
            </a: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 TESTŮ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xmlns="" id="{3E4E87B0-3303-49AB-A7F4-6C3D1123F5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213753"/>
              </p:ext>
            </p:extLst>
          </p:nvPr>
        </p:nvGraphicFramePr>
        <p:xfrm>
          <a:off x="-129845" y="1194660"/>
          <a:ext cx="9273845" cy="5223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aoblený obdélník 6"/>
          <p:cNvSpPr/>
          <p:nvPr/>
        </p:nvSpPr>
        <p:spPr>
          <a:xfrm>
            <a:off x="4662535" y="1153599"/>
            <a:ext cx="4227968" cy="12311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4481464" y="1142638"/>
            <a:ext cx="481058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    </a:t>
            </a:r>
            <a:r>
              <a:rPr lang="cs-CZ" sz="1400" b="1" dirty="0">
                <a:solidFill>
                  <a:srgbClr val="002060"/>
                </a:solidFill>
              </a:rPr>
              <a:t>138 provedených testů jednoznačně pozitivních</a:t>
            </a:r>
          </a:p>
          <a:p>
            <a:r>
              <a:rPr lang="cs-CZ" sz="1400" b="1" dirty="0">
                <a:solidFill>
                  <a:srgbClr val="002060"/>
                </a:solidFill>
              </a:rPr>
              <a:t>                        (45 testů ASS -  hospitalizace u 13 nemocných)</a:t>
            </a:r>
          </a:p>
          <a:p>
            <a:r>
              <a:rPr lang="cs-CZ" sz="1400" b="1" dirty="0">
                <a:solidFill>
                  <a:srgbClr val="002060"/>
                </a:solidFill>
              </a:rPr>
              <a:t>        11 negativní test (&lt;60pg/ml)</a:t>
            </a:r>
          </a:p>
          <a:p>
            <a:r>
              <a:rPr lang="cs-CZ" sz="1400" b="1" dirty="0">
                <a:solidFill>
                  <a:srgbClr val="002060"/>
                </a:solidFill>
              </a:rPr>
              <a:t>           9 test technicky špatně provedený</a:t>
            </a:r>
          </a:p>
          <a:p>
            <a:r>
              <a:rPr lang="cs-CZ" sz="1400" b="1" dirty="0">
                <a:solidFill>
                  <a:srgbClr val="002060"/>
                </a:solidFill>
              </a:rPr>
              <a:t>	             (10 test hodnoty  vysoké 3000-9000 </a:t>
            </a:r>
            <a:r>
              <a:rPr lang="cs-CZ" sz="1400" b="1" dirty="0" err="1">
                <a:solidFill>
                  <a:srgbClr val="002060"/>
                </a:solidFill>
              </a:rPr>
              <a:t>pg</a:t>
            </a:r>
            <a:r>
              <a:rPr lang="cs-CZ" sz="1400" b="1" dirty="0">
                <a:solidFill>
                  <a:srgbClr val="002060"/>
                </a:solidFill>
              </a:rPr>
              <a:t>/ml)</a:t>
            </a:r>
          </a:p>
        </p:txBody>
      </p:sp>
    </p:spTree>
    <p:extLst>
      <p:ext uri="{BB962C8B-B14F-4D97-AF65-F5344CB8AC3E}">
        <p14:creationId xmlns:p14="http://schemas.microsoft.com/office/powerpoint/2010/main" val="1668519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PLATBA ZA PROVEDENÉ VYŠETŘENÍ NT-</a:t>
            </a:r>
            <a:r>
              <a:rPr lang="cs-CZ" altLang="cs-CZ" sz="3200" b="1" kern="0" dirty="0" err="1">
                <a:solidFill>
                  <a:srgbClr val="002060"/>
                </a:solidFill>
                <a:cs typeface="Arial" panose="020B0604020202020204" pitchFamily="34" charset="0"/>
              </a:rPr>
              <a:t>proBNP</a:t>
            </a:r>
            <a:endParaRPr lang="cs-CZ" altLang="cs-CZ" sz="3200" b="1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xmlns="" id="{F47F3DCF-B38C-4A2A-B81C-A93AC82290E7}"/>
              </a:ext>
            </a:extLst>
          </p:cNvPr>
          <p:cNvSpPr/>
          <p:nvPr/>
        </p:nvSpPr>
        <p:spPr>
          <a:xfrm>
            <a:off x="1278653" y="2833732"/>
            <a:ext cx="6707807" cy="1186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xmlns="" id="{31960EB4-8EE8-439D-BE6D-80AFFD015E0B}"/>
              </a:ext>
            </a:extLst>
          </p:cNvPr>
          <p:cNvSpPr/>
          <p:nvPr/>
        </p:nvSpPr>
        <p:spPr>
          <a:xfrm>
            <a:off x="389284" y="5187635"/>
            <a:ext cx="8365432" cy="963611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664BFEDF-4A42-4C21-A700-F3EAB28B5A03}"/>
              </a:ext>
            </a:extLst>
          </p:cNvPr>
          <p:cNvSpPr txBox="1"/>
          <p:nvPr/>
        </p:nvSpPr>
        <p:spPr>
          <a:xfrm>
            <a:off x="534760" y="2861273"/>
            <a:ext cx="8365432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02060"/>
                </a:solidFill>
              </a:rPr>
              <a:t>	       Odhad ceny  metodou </a:t>
            </a:r>
            <a:r>
              <a:rPr lang="cs-CZ" dirty="0" err="1">
                <a:solidFill>
                  <a:srgbClr val="002060"/>
                </a:solidFill>
              </a:rPr>
              <a:t>cobas</a:t>
            </a:r>
            <a:r>
              <a:rPr lang="cs-CZ" dirty="0">
                <a:solidFill>
                  <a:srgbClr val="002060"/>
                </a:solidFill>
              </a:rPr>
              <a:t> h 232  -  testovací proužek……..630,00</a:t>
            </a:r>
          </a:p>
          <a:p>
            <a:r>
              <a:rPr lang="cs-CZ" dirty="0">
                <a:solidFill>
                  <a:srgbClr val="002060"/>
                </a:solidFill>
              </a:rPr>
              <a:t>                                                                                   pipeta………………………   39,00</a:t>
            </a:r>
          </a:p>
          <a:p>
            <a:r>
              <a:rPr lang="cs-CZ" dirty="0">
                <a:solidFill>
                  <a:srgbClr val="002060"/>
                </a:solidFill>
              </a:rPr>
              <a:t>                                                                                   kontrola………………….. 120,00</a:t>
            </a:r>
          </a:p>
          <a:p>
            <a:r>
              <a:rPr lang="cs-CZ" dirty="0">
                <a:solidFill>
                  <a:srgbClr val="002060"/>
                </a:solidFill>
              </a:rPr>
              <a:t>   		</a:t>
            </a:r>
            <a:r>
              <a:rPr lang="cs-CZ" dirty="0" err="1">
                <a:solidFill>
                  <a:srgbClr val="002060"/>
                </a:solidFill>
              </a:rPr>
              <a:t>Cobes</a:t>
            </a:r>
            <a:r>
              <a:rPr lang="cs-CZ" dirty="0">
                <a:solidFill>
                  <a:srgbClr val="002060"/>
                </a:solidFill>
              </a:rPr>
              <a:t> h 232 - </a:t>
            </a:r>
            <a:r>
              <a:rPr lang="cs-CZ" b="1" dirty="0">
                <a:solidFill>
                  <a:srgbClr val="002060"/>
                </a:solidFill>
              </a:rPr>
              <a:t>47 190,00 Kč                                                         789,00</a:t>
            </a:r>
          </a:p>
          <a:p>
            <a:endParaRPr lang="cs-CZ" sz="1600" dirty="0"/>
          </a:p>
          <a:p>
            <a:r>
              <a:rPr lang="cs-CZ" sz="1600" dirty="0"/>
              <a:t>                    Vyjádření k zaplacení testu pacientem:  cena 800,00 Kč</a:t>
            </a:r>
          </a:p>
          <a:p>
            <a:r>
              <a:rPr lang="cs-CZ" sz="1600" dirty="0"/>
              <a:t>        									33 pacientů  ano</a:t>
            </a:r>
          </a:p>
          <a:p>
            <a:r>
              <a:rPr lang="cs-CZ" sz="1600" dirty="0"/>
              <a:t>										66 částečně ano</a:t>
            </a:r>
          </a:p>
          <a:p>
            <a:r>
              <a:rPr lang="cs-CZ" sz="1600" dirty="0"/>
              <a:t>											69 určitě ne</a:t>
            </a:r>
          </a:p>
          <a:p>
            <a:r>
              <a:rPr lang="cs-CZ" b="1" dirty="0">
                <a:solidFill>
                  <a:schemeClr val="bg1"/>
                </a:solidFill>
              </a:rPr>
              <a:t>Většina testujících lékařů se vyjádřila, že se jedná o velký přínos do ambulance pouze</a:t>
            </a:r>
          </a:p>
          <a:p>
            <a:r>
              <a:rPr lang="cs-CZ" b="1" dirty="0">
                <a:solidFill>
                  <a:schemeClr val="bg1"/>
                </a:solidFill>
              </a:rPr>
              <a:t>pokud bude výkon hrazen ZP</a:t>
            </a:r>
          </a:p>
          <a:p>
            <a:r>
              <a:rPr lang="cs-CZ" dirty="0">
                <a:solidFill>
                  <a:schemeClr val="bg1"/>
                </a:solidFill>
              </a:rPr>
              <a:t>Je tedy třeba otevřít jednání s pojišťovnami o úhradě NT-</a:t>
            </a:r>
            <a:r>
              <a:rPr lang="cs-CZ" dirty="0" err="1">
                <a:solidFill>
                  <a:schemeClr val="bg1"/>
                </a:solidFill>
              </a:rPr>
              <a:t>proBNP</a:t>
            </a:r>
            <a:r>
              <a:rPr lang="cs-CZ" dirty="0">
                <a:solidFill>
                  <a:schemeClr val="bg1"/>
                </a:solidFill>
              </a:rPr>
              <a:t> metodou </a:t>
            </a:r>
            <a:r>
              <a:rPr lang="cs-CZ" dirty="0" err="1">
                <a:solidFill>
                  <a:schemeClr val="bg1"/>
                </a:solidFill>
              </a:rPr>
              <a:t>cobas</a:t>
            </a:r>
            <a:r>
              <a:rPr lang="cs-CZ" dirty="0">
                <a:solidFill>
                  <a:schemeClr val="bg1"/>
                </a:solidFill>
              </a:rPr>
              <a:t> h 232 </a:t>
            </a:r>
          </a:p>
        </p:txBody>
      </p:sp>
      <p:sp>
        <p:nvSpPr>
          <p:cNvPr id="8" name="Obdélník 7"/>
          <p:cNvSpPr/>
          <p:nvPr/>
        </p:nvSpPr>
        <p:spPr>
          <a:xfrm>
            <a:off x="1311561" y="1317363"/>
            <a:ext cx="65208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/>
              <a:t>81731 STANOVENÍ NATRIURETICKÝCH PEPTIDŮ V SÉRU A V PLAZMĚ       </a:t>
            </a:r>
            <a:r>
              <a:rPr lang="cs-CZ" sz="1200" b="1" u="sng" dirty="0"/>
              <a:t>816 bodů</a:t>
            </a:r>
          </a:p>
          <a:p>
            <a:r>
              <a:rPr lang="cs-CZ" sz="1200" dirty="0"/>
              <a:t>Imunoanalytické stanovení </a:t>
            </a:r>
            <a:r>
              <a:rPr lang="cs-CZ" sz="1200" dirty="0" err="1"/>
              <a:t>natriuretického</a:t>
            </a:r>
            <a:r>
              <a:rPr lang="cs-CZ" sz="1200" dirty="0"/>
              <a:t> peptidu v diagnostice srdečního selhávání z indikace kardiologa, na odpovídajícím detekčním zařízení.</a:t>
            </a:r>
          </a:p>
          <a:p>
            <a:r>
              <a:rPr lang="cs-CZ" sz="1200" dirty="0"/>
              <a:t>Kategorie: P - hrazen plně    Atestace   INDX Čas</a:t>
            </a:r>
          </a:p>
          <a:p>
            <a:r>
              <a:rPr lang="cs-CZ" sz="1200" dirty="0"/>
              <a:t>OF: 2/1 rok                                    J2    32         2.00    od 1.1.2017 je možné vykázat 12/rok</a:t>
            </a:r>
          </a:p>
          <a:p>
            <a:r>
              <a:rPr lang="cs-CZ" sz="1200" dirty="0"/>
              <a:t>OM: S - pouze na specializovaném pracovišti </a:t>
            </a:r>
          </a:p>
          <a:p>
            <a:r>
              <a:rPr lang="cs-CZ" sz="1200" dirty="0"/>
              <a:t>Čas výkonu: 10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52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Troponin T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91D64CEE-DD96-4BE8-8721-43259CD7F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70" y="1199958"/>
            <a:ext cx="4801469" cy="403323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B09E2D5E-8982-4BE1-8188-E375314141E3}"/>
              </a:ext>
            </a:extLst>
          </p:cNvPr>
          <p:cNvSpPr txBox="1"/>
          <p:nvPr/>
        </p:nvSpPr>
        <p:spPr>
          <a:xfrm flipH="1">
            <a:off x="5371439" y="1462249"/>
            <a:ext cx="3528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Zásadní výsledek nad 50 </a:t>
            </a:r>
            <a:r>
              <a:rPr lang="cs-CZ" dirty="0" err="1"/>
              <a:t>ng</a:t>
            </a:r>
            <a:r>
              <a:rPr lang="cs-CZ" dirty="0"/>
              <a:t>/l</a:t>
            </a:r>
          </a:p>
          <a:p>
            <a:r>
              <a:rPr lang="cs-CZ" dirty="0"/>
              <a:t>s následující dynamikou vývoje.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E9A4FD03-A1A2-42BE-AF05-6D7C21F0AC94}"/>
              </a:ext>
            </a:extLst>
          </p:cNvPr>
          <p:cNvSpPr/>
          <p:nvPr/>
        </p:nvSpPr>
        <p:spPr>
          <a:xfrm>
            <a:off x="5371439" y="2957934"/>
            <a:ext cx="32553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b="1" dirty="0"/>
              <a:t>81237 TROPONIN - T NEBO I ELISA       988 bodů</a:t>
            </a:r>
            <a:r>
              <a:rPr lang="cs-CZ" sz="1000" dirty="0"/>
              <a:t/>
            </a:r>
            <a:br>
              <a:rPr lang="cs-CZ" sz="1000" dirty="0"/>
            </a:br>
            <a:endParaRPr lang="cs-CZ" sz="1000" dirty="0"/>
          </a:p>
          <a:p>
            <a:r>
              <a:rPr lang="cs-CZ" sz="1000" dirty="0"/>
              <a:t>Kvantitativní stanovení.</a:t>
            </a:r>
          </a:p>
          <a:p>
            <a:r>
              <a:rPr lang="cs-CZ" sz="1000" dirty="0"/>
              <a:t>Kategorie: P - hrazen plně Atestace INDX      Čas</a:t>
            </a:r>
          </a:p>
          <a:p>
            <a:r>
              <a:rPr lang="cs-CZ" sz="1000" dirty="0"/>
              <a:t>OF: bez omezení             L2           12      2.00</a:t>
            </a:r>
          </a:p>
          <a:p>
            <a:r>
              <a:rPr lang="cs-CZ" sz="1000" dirty="0"/>
              <a:t>OM: S - pouze na specializovaném pracovišti </a:t>
            </a:r>
          </a:p>
          <a:p>
            <a:r>
              <a:rPr lang="cs-CZ" sz="1000" dirty="0"/>
              <a:t>Čas výkonu: 2</a:t>
            </a:r>
          </a:p>
          <a:p>
            <a:r>
              <a:rPr lang="cs-CZ" sz="1000" dirty="0"/>
              <a:t/>
            </a:r>
            <a:br>
              <a:rPr lang="cs-CZ" sz="1000" dirty="0"/>
            </a:br>
            <a:endParaRPr lang="cs-CZ" sz="1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9169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Troponin T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516047" y="3444001"/>
            <a:ext cx="8111905" cy="10320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81F7FE3F-D8C2-4B43-9BC7-A529D910A662}"/>
              </a:ext>
            </a:extLst>
          </p:cNvPr>
          <p:cNvSpPr txBox="1"/>
          <p:nvPr/>
        </p:nvSpPr>
        <p:spPr>
          <a:xfrm>
            <a:off x="609599" y="1559392"/>
            <a:ext cx="82189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Test proveden prakticky ve všech případech pro obtíže charakteristické pro možný </a:t>
            </a:r>
          </a:p>
          <a:p>
            <a:r>
              <a:rPr lang="cs-CZ" dirty="0"/>
              <a:t>IM – vybraní nemocní se </a:t>
            </a:r>
            <a:r>
              <a:rPr lang="cs-CZ" dirty="0" err="1"/>
              <a:t>suspekcí</a:t>
            </a:r>
            <a:r>
              <a:rPr lang="cs-CZ" dirty="0"/>
              <a:t> na </a:t>
            </a:r>
            <a:r>
              <a:rPr lang="cs-CZ" dirty="0" err="1"/>
              <a:t>nonSTEMI</a:t>
            </a:r>
            <a:endParaRPr lang="cs-CZ" dirty="0"/>
          </a:p>
          <a:p>
            <a:endParaRPr lang="cs-CZ" dirty="0"/>
          </a:p>
          <a:p>
            <a:r>
              <a:rPr lang="cs-CZ" dirty="0"/>
              <a:t>V EKG nebyly přítomné elevace ST, zastižena ramínková blokáda LBBB i RBBB nejasného stáří</a:t>
            </a:r>
          </a:p>
          <a:p>
            <a:r>
              <a:rPr lang="cs-CZ" dirty="0"/>
              <a:t>a nespecifické změny ST-T</a:t>
            </a:r>
          </a:p>
          <a:p>
            <a:endParaRPr lang="cs-CZ" dirty="0"/>
          </a:p>
          <a:p>
            <a:r>
              <a:rPr lang="cs-CZ" b="1" dirty="0">
                <a:solidFill>
                  <a:srgbClr val="002060"/>
                </a:solidFill>
              </a:rPr>
              <a:t>Provedeno 133 t</a:t>
            </a:r>
            <a:r>
              <a:rPr lang="cs-CZ" dirty="0">
                <a:solidFill>
                  <a:srgbClr val="002060"/>
                </a:solidFill>
              </a:rPr>
              <a:t>estů u nemocných </a:t>
            </a:r>
            <a:r>
              <a:rPr lang="cs-CZ" dirty="0" err="1">
                <a:solidFill>
                  <a:srgbClr val="002060"/>
                </a:solidFill>
              </a:rPr>
              <a:t>prům</a:t>
            </a:r>
            <a:r>
              <a:rPr lang="cs-CZ" dirty="0">
                <a:solidFill>
                  <a:srgbClr val="002060"/>
                </a:solidFill>
              </a:rPr>
              <a:t>. věku 64,6 roků, s převahou mužů</a:t>
            </a:r>
          </a:p>
          <a:p>
            <a:r>
              <a:rPr lang="cs-CZ" dirty="0">
                <a:solidFill>
                  <a:srgbClr val="002060"/>
                </a:solidFill>
              </a:rPr>
              <a:t>(žen bylo 38,3%). </a:t>
            </a:r>
            <a:r>
              <a:rPr lang="cs-CZ" b="1" dirty="0">
                <a:solidFill>
                  <a:srgbClr val="002060"/>
                </a:solidFill>
              </a:rPr>
              <a:t>41 provedených testů bylo hodnoceno jako pozitivní </a:t>
            </a:r>
          </a:p>
          <a:p>
            <a:r>
              <a:rPr lang="cs-CZ" dirty="0">
                <a:solidFill>
                  <a:srgbClr val="002060"/>
                </a:solidFill>
              </a:rPr>
              <a:t>s odesláním nemocného k hospitalizaci, </a:t>
            </a:r>
            <a:r>
              <a:rPr lang="cs-CZ" b="1" dirty="0">
                <a:solidFill>
                  <a:srgbClr val="002060"/>
                </a:solidFill>
              </a:rPr>
              <a:t>ve 39 (29%) případech byl AKS potvrzen.</a:t>
            </a:r>
          </a:p>
          <a:p>
            <a:endParaRPr lang="cs-CZ" b="1" dirty="0"/>
          </a:p>
          <a:p>
            <a:endParaRPr lang="cs-CZ" dirty="0"/>
          </a:p>
          <a:p>
            <a:r>
              <a:rPr lang="cs-CZ" dirty="0"/>
              <a:t>Význam tohoto rychlého testu je pro lékaře rozhodující, pokud se rozhoduje postup</a:t>
            </a:r>
          </a:p>
          <a:p>
            <a:r>
              <a:rPr lang="cs-CZ" dirty="0"/>
              <a:t>u nemocných s podezřením na ischemii myokardu, a to obvykle provázený ne zcela </a:t>
            </a:r>
          </a:p>
          <a:p>
            <a:r>
              <a:rPr lang="cs-CZ" dirty="0"/>
              <a:t>typickými obtížemi a nespecifickými změnami v EKG.</a:t>
            </a:r>
          </a:p>
          <a:p>
            <a:r>
              <a:rPr lang="cs-CZ" dirty="0"/>
              <a:t>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8026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Troponin T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xmlns="" id="{8A1249E2-6FDC-422E-A40B-63337FB686B0}"/>
              </a:ext>
            </a:extLst>
          </p:cNvPr>
          <p:cNvSpPr/>
          <p:nvPr/>
        </p:nvSpPr>
        <p:spPr>
          <a:xfrm>
            <a:off x="1045028" y="1898469"/>
            <a:ext cx="7053943" cy="1443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C6373A41-6229-4342-B2FA-459899EF950B}"/>
              </a:ext>
            </a:extLst>
          </p:cNvPr>
          <p:cNvSpPr/>
          <p:nvPr/>
        </p:nvSpPr>
        <p:spPr>
          <a:xfrm>
            <a:off x="609599" y="1524740"/>
            <a:ext cx="78337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Cena výkonu 81237 v laboratoři </a:t>
            </a:r>
            <a:r>
              <a:rPr lang="cs-CZ" u="sng" dirty="0"/>
              <a:t>988</a:t>
            </a:r>
            <a:r>
              <a:rPr lang="cs-CZ" dirty="0"/>
              <a:t> bodů</a:t>
            </a:r>
          </a:p>
          <a:p>
            <a:endParaRPr lang="cs-CZ" dirty="0"/>
          </a:p>
          <a:p>
            <a:r>
              <a:rPr lang="cs-CZ" dirty="0">
                <a:solidFill>
                  <a:srgbClr val="002060"/>
                </a:solidFill>
              </a:rPr>
              <a:t>		Odhad ceny  metodou </a:t>
            </a:r>
            <a:r>
              <a:rPr lang="cs-CZ" dirty="0" err="1">
                <a:solidFill>
                  <a:srgbClr val="002060"/>
                </a:solidFill>
              </a:rPr>
              <a:t>cobas</a:t>
            </a:r>
            <a:r>
              <a:rPr lang="cs-CZ" dirty="0">
                <a:solidFill>
                  <a:srgbClr val="002060"/>
                </a:solidFill>
              </a:rPr>
              <a:t> h 232   -   testovací proužek…….. 311,60</a:t>
            </a:r>
          </a:p>
          <a:p>
            <a:r>
              <a:rPr lang="cs-CZ" dirty="0">
                <a:solidFill>
                  <a:srgbClr val="002060"/>
                </a:solidFill>
              </a:rPr>
              <a:t>                                                                                       pipeta……………………..    39,00</a:t>
            </a:r>
          </a:p>
          <a:p>
            <a:r>
              <a:rPr lang="cs-CZ" dirty="0">
                <a:solidFill>
                  <a:srgbClr val="002060"/>
                </a:solidFill>
              </a:rPr>
              <a:t>                                                                                       kontrola………………….     80,00</a:t>
            </a:r>
          </a:p>
          <a:p>
            <a:r>
              <a:rPr lang="cs-CZ" b="1" dirty="0">
                <a:solidFill>
                  <a:srgbClr val="002060"/>
                </a:solidFill>
              </a:rPr>
              <a:t>    		přístroj - 47 190,00 Kč </a:t>
            </a:r>
            <a:r>
              <a:rPr lang="cs-CZ" dirty="0">
                <a:solidFill>
                  <a:srgbClr val="002060"/>
                </a:solidFill>
              </a:rPr>
              <a:t>                        	                                       </a:t>
            </a:r>
            <a:r>
              <a:rPr lang="cs-CZ" b="1" dirty="0">
                <a:solidFill>
                  <a:srgbClr val="002060"/>
                </a:solidFill>
              </a:rPr>
              <a:t>430,60</a:t>
            </a:r>
            <a:r>
              <a:rPr lang="cs-CZ" b="1" dirty="0"/>
              <a:t>    </a:t>
            </a:r>
          </a:p>
          <a:p>
            <a:endParaRPr lang="cs-CZ" dirty="0"/>
          </a:p>
          <a:p>
            <a:r>
              <a:rPr lang="cs-CZ" dirty="0"/>
              <a:t> Vyjádření k zaplacení testu pacientem: cena 500,00 Kč</a:t>
            </a:r>
          </a:p>
          <a:p>
            <a:r>
              <a:rPr lang="cs-CZ" dirty="0"/>
              <a:t>        									    36 pacientů  ano</a:t>
            </a:r>
          </a:p>
          <a:p>
            <a:r>
              <a:rPr lang="cs-CZ" dirty="0"/>
              <a:t>										  47 částečně ano</a:t>
            </a:r>
          </a:p>
          <a:p>
            <a:r>
              <a:rPr lang="cs-CZ" dirty="0"/>
              <a:t>											50 určitě ne</a:t>
            </a:r>
          </a:p>
          <a:p>
            <a:endParaRPr lang="cs-CZ" dirty="0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xmlns="" id="{7679D91B-2C06-441B-9846-D90B362523EE}"/>
              </a:ext>
            </a:extLst>
          </p:cNvPr>
          <p:cNvSpPr/>
          <p:nvPr/>
        </p:nvSpPr>
        <p:spPr>
          <a:xfrm>
            <a:off x="389284" y="4728747"/>
            <a:ext cx="8365432" cy="1169826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b="1" dirty="0">
                <a:solidFill>
                  <a:schemeClr val="bg1"/>
                </a:solidFill>
              </a:rPr>
              <a:t>Většina testujících lékařů se vyjádřila, že se jedná o velký přínos do ambulance,</a:t>
            </a:r>
          </a:p>
          <a:p>
            <a:r>
              <a:rPr lang="cs-CZ" b="1" dirty="0">
                <a:solidFill>
                  <a:schemeClr val="bg1"/>
                </a:solidFill>
              </a:rPr>
              <a:t>pouze pokud bude výkon hrazen ZP</a:t>
            </a:r>
          </a:p>
          <a:p>
            <a:r>
              <a:rPr lang="cs-CZ" dirty="0">
                <a:solidFill>
                  <a:schemeClr val="bg1"/>
                </a:solidFill>
              </a:rPr>
              <a:t>Je tedy třeba otevřít jednání s pojišťovnami o úhradě Troponin TNT metodou </a:t>
            </a:r>
          </a:p>
          <a:p>
            <a:r>
              <a:rPr lang="cs-CZ" dirty="0" err="1">
                <a:solidFill>
                  <a:schemeClr val="bg1"/>
                </a:solidFill>
              </a:rPr>
              <a:t>cobas</a:t>
            </a:r>
            <a:r>
              <a:rPr lang="cs-CZ" dirty="0">
                <a:solidFill>
                  <a:schemeClr val="bg1"/>
                </a:solidFill>
              </a:rPr>
              <a:t> h 232 </a:t>
            </a:r>
          </a:p>
        </p:txBody>
      </p:sp>
    </p:spTree>
    <p:extLst>
      <p:ext uri="{BB962C8B-B14F-4D97-AF65-F5344CB8AC3E}">
        <p14:creationId xmlns:p14="http://schemas.microsoft.com/office/powerpoint/2010/main" val="2332646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ZÁVĚR</a:t>
            </a:r>
          </a:p>
        </p:txBody>
      </p:sp>
      <p:sp>
        <p:nvSpPr>
          <p:cNvPr id="5" name="Zaoblený obdélník 4"/>
          <p:cNvSpPr/>
          <p:nvPr/>
        </p:nvSpPr>
        <p:spPr>
          <a:xfrm>
            <a:off x="243807" y="1450110"/>
            <a:ext cx="8716845" cy="40270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aoblený obdélník 6"/>
          <p:cNvSpPr/>
          <p:nvPr/>
        </p:nvSpPr>
        <p:spPr>
          <a:xfrm>
            <a:off x="147783" y="2438400"/>
            <a:ext cx="8885382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5EE7B731-8036-42E7-A2E1-2B8A212242F9}"/>
              </a:ext>
            </a:extLst>
          </p:cNvPr>
          <p:cNvSpPr txBox="1"/>
          <p:nvPr/>
        </p:nvSpPr>
        <p:spPr>
          <a:xfrm>
            <a:off x="382150" y="1595167"/>
            <a:ext cx="857850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Hodnocení jak Troponinu T, tak NT-</a:t>
            </a:r>
            <a:r>
              <a:rPr lang="cs-CZ" dirty="0" err="1"/>
              <a:t>proBNP</a:t>
            </a:r>
            <a:r>
              <a:rPr lang="cs-CZ" dirty="0"/>
              <a:t> metodou </a:t>
            </a:r>
            <a:r>
              <a:rPr lang="cs-CZ" dirty="0" err="1"/>
              <a:t>cobas</a:t>
            </a:r>
            <a:r>
              <a:rPr lang="cs-CZ" dirty="0"/>
              <a:t> h 232 je velkým přínosem </a:t>
            </a:r>
          </a:p>
          <a:p>
            <a:r>
              <a:rPr lang="cs-CZ" dirty="0"/>
              <a:t>pro kardiologické  ambulance.</a:t>
            </a:r>
          </a:p>
          <a:p>
            <a:endParaRPr lang="cs-CZ" dirty="0"/>
          </a:p>
          <a:p>
            <a:r>
              <a:rPr lang="cs-CZ" dirty="0">
                <a:solidFill>
                  <a:schemeClr val="bg1"/>
                </a:solidFill>
              </a:rPr>
              <a:t>Snadné provedení a rychlý výsledek  s následným efektivním řešením situace jak pro </a:t>
            </a:r>
          </a:p>
          <a:p>
            <a:r>
              <a:rPr lang="cs-CZ" dirty="0">
                <a:solidFill>
                  <a:schemeClr val="bg1"/>
                </a:solidFill>
              </a:rPr>
              <a:t>lékaře, tak i pro pacienty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Závěr ze strany pacientů: </a:t>
            </a:r>
            <a:r>
              <a:rPr lang="cs-CZ" b="1" dirty="0"/>
              <a:t>pouze 20-25% pacientů zvažovalo, že by si test bylo ochotno </a:t>
            </a:r>
          </a:p>
          <a:p>
            <a:r>
              <a:rPr lang="cs-CZ" b="1" dirty="0"/>
              <a:t>zaplatit </a:t>
            </a:r>
            <a:r>
              <a:rPr lang="cs-CZ" dirty="0"/>
              <a:t> - bez čekání</a:t>
            </a:r>
            <a:r>
              <a:rPr lang="cs-CZ"/>
              <a:t>, tj. </a:t>
            </a:r>
            <a:r>
              <a:rPr lang="cs-CZ" dirty="0"/>
              <a:t>získat okamžitě výsledek</a:t>
            </a:r>
          </a:p>
          <a:p>
            <a:endParaRPr lang="cs-CZ" dirty="0"/>
          </a:p>
          <a:p>
            <a:r>
              <a:rPr lang="cs-CZ" dirty="0"/>
              <a:t>Vyjádření spolupracujících lékařů : vyplývá shoda přínosu obou metod do kardiologických </a:t>
            </a:r>
          </a:p>
          <a:p>
            <a:r>
              <a:rPr lang="cs-CZ" dirty="0"/>
              <a:t>ambulancí, ale </a:t>
            </a:r>
            <a:r>
              <a:rPr lang="cs-CZ" b="1" dirty="0"/>
              <a:t>s podmínkou úhrad zdravotními pojišťovnami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Cesta k získání úhrady je obvykle dlouhá a zahájíme ji požadavkem na výboru ČKS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0943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5047213"/>
            <a:ext cx="1874703" cy="1624744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0" y="2390115"/>
            <a:ext cx="9144000" cy="18016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FE75E493-CC64-4108-856E-DDE75C1EEA5E}"/>
              </a:ext>
            </a:extLst>
          </p:cNvPr>
          <p:cNvSpPr/>
          <p:nvPr/>
        </p:nvSpPr>
        <p:spPr>
          <a:xfrm>
            <a:off x="0" y="2375872"/>
            <a:ext cx="9144000" cy="215443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2060"/>
                </a:solidFill>
              </a:rPr>
              <a:t>VÝSLEDKY SLEDOVÁNÍ </a:t>
            </a:r>
          </a:p>
          <a:p>
            <a:pPr algn="ctr"/>
            <a:r>
              <a:rPr lang="cs-CZ" sz="3200" b="1" dirty="0">
                <a:solidFill>
                  <a:srgbClr val="002060"/>
                </a:solidFill>
              </a:rPr>
              <a:t>NT-</a:t>
            </a:r>
            <a:r>
              <a:rPr lang="cs-CZ" sz="3200" b="1" dirty="0" err="1">
                <a:solidFill>
                  <a:srgbClr val="002060"/>
                </a:solidFill>
              </a:rPr>
              <a:t>proBNP</a:t>
            </a:r>
            <a:r>
              <a:rPr lang="cs-CZ" sz="3200" b="1" dirty="0">
                <a:solidFill>
                  <a:srgbClr val="002060"/>
                </a:solidFill>
              </a:rPr>
              <a:t> A TROPONINU T METODOU COBAS H 232 </a:t>
            </a:r>
          </a:p>
          <a:p>
            <a:pPr algn="ctr"/>
            <a:r>
              <a:rPr lang="cs-CZ" sz="3200" b="1" dirty="0">
                <a:solidFill>
                  <a:srgbClr val="002060"/>
                </a:solidFill>
              </a:rPr>
              <a:t>V KARDIOLOGICKÉ AMBULANCI </a:t>
            </a:r>
          </a:p>
          <a:p>
            <a:pPr algn="ctr"/>
            <a:r>
              <a:rPr lang="cs-CZ" dirty="0">
                <a:solidFill>
                  <a:srgbClr val="002060"/>
                </a:solidFill>
              </a:rPr>
              <a:t>(sdělení podporované edukačním grantem </a:t>
            </a:r>
            <a:r>
              <a:rPr lang="cs-CZ" dirty="0" err="1">
                <a:solidFill>
                  <a:srgbClr val="002060"/>
                </a:solidFill>
              </a:rPr>
              <a:t>Roche</a:t>
            </a:r>
            <a:r>
              <a:rPr lang="cs-CZ" dirty="0">
                <a:solidFill>
                  <a:srgbClr val="002060"/>
                </a:solidFill>
              </a:rPr>
              <a:t>) </a:t>
            </a:r>
          </a:p>
          <a:p>
            <a:pPr algn="r"/>
            <a:endParaRPr lang="cs-CZ" sz="2000" dirty="0"/>
          </a:p>
        </p:txBody>
      </p:sp>
      <p:sp>
        <p:nvSpPr>
          <p:cNvPr id="5" name="Obdélník 4"/>
          <p:cNvSpPr/>
          <p:nvPr/>
        </p:nvSpPr>
        <p:spPr>
          <a:xfrm>
            <a:off x="6040010" y="5853251"/>
            <a:ext cx="3103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cs-CZ" dirty="0"/>
              <a:t>MUDr. Hana Skalická, </a:t>
            </a:r>
            <a:r>
              <a:rPr lang="cs-CZ" dirty="0" err="1"/>
              <a:t>CSc</a:t>
            </a:r>
            <a:r>
              <a:rPr lang="cs-CZ" dirty="0"/>
              <a:t>, FESC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643612" y="5097101"/>
            <a:ext cx="2013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2492431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LITERATURA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1324A9BA-84AF-4810-8351-A490F4E2ACE1}"/>
              </a:ext>
            </a:extLst>
          </p:cNvPr>
          <p:cNvSpPr/>
          <p:nvPr/>
        </p:nvSpPr>
        <p:spPr>
          <a:xfrm>
            <a:off x="89899" y="1181984"/>
            <a:ext cx="5363689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000" dirty="0"/>
              <a:t> </a:t>
            </a:r>
            <a:r>
              <a:rPr lang="cs-CZ" sz="1200" dirty="0" err="1"/>
              <a:t>Stengaard</a:t>
            </a:r>
            <a:r>
              <a:rPr lang="cs-CZ" sz="1200" dirty="0"/>
              <a:t>, C" et al. (2013), </a:t>
            </a:r>
            <a:r>
              <a:rPr lang="cs-CZ" sz="1200" dirty="0" err="1"/>
              <a:t>Am</a:t>
            </a:r>
            <a:r>
              <a:rPr lang="cs-CZ" sz="1200" dirty="0"/>
              <a:t> J </a:t>
            </a:r>
            <a:r>
              <a:rPr lang="cs-CZ" sz="1200" dirty="0" err="1"/>
              <a:t>Cardial</a:t>
            </a:r>
            <a:r>
              <a:rPr lang="cs-CZ" sz="1200" dirty="0"/>
              <a:t> / /2(9), 1361-1366,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Rolfi</a:t>
            </a:r>
            <a:r>
              <a:rPr lang="cs-CZ" sz="1200" dirty="0"/>
              <a:t>, M., et al. (2016). Eur </a:t>
            </a:r>
            <a:r>
              <a:rPr lang="cs-CZ" sz="1200" dirty="0" err="1"/>
              <a:t>Heart</a:t>
            </a:r>
            <a:r>
              <a:rPr lang="cs-CZ" sz="1200" dirty="0"/>
              <a:t>) 37(3),267-315.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Thygesen</a:t>
            </a:r>
            <a:r>
              <a:rPr lang="cs-CZ" sz="1200" dirty="0"/>
              <a:t>, K" et al. (2012). Eur </a:t>
            </a:r>
            <a:r>
              <a:rPr lang="cs-CZ" sz="1200" dirty="0" err="1"/>
              <a:t>Heart</a:t>
            </a:r>
            <a:r>
              <a:rPr lang="cs-CZ" sz="1200" dirty="0"/>
              <a:t> J 33(20),2551-2567.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Roche</a:t>
            </a:r>
            <a:r>
              <a:rPr lang="cs-CZ" sz="1200" dirty="0"/>
              <a:t> CARDIAC </a:t>
            </a:r>
            <a:r>
              <a:rPr lang="cs-CZ" sz="1200" dirty="0" err="1"/>
              <a:t>proBNP</a:t>
            </a:r>
            <a:r>
              <a:rPr lang="cs-CZ" sz="1200" dirty="0"/>
              <a:t>+. </a:t>
            </a:r>
            <a:r>
              <a:rPr lang="cs-CZ" sz="1200" dirty="0" err="1"/>
              <a:t>Package</a:t>
            </a:r>
            <a:r>
              <a:rPr lang="cs-CZ" sz="1200" dirty="0"/>
              <a:t> Insert, 2013.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Januzzi</a:t>
            </a:r>
            <a:r>
              <a:rPr lang="cs-CZ" sz="1200" dirty="0"/>
              <a:t>, J. L., et al. (2006). Eur </a:t>
            </a:r>
            <a:r>
              <a:rPr lang="cs-CZ" sz="1200" dirty="0" err="1"/>
              <a:t>Heart</a:t>
            </a:r>
            <a:r>
              <a:rPr lang="cs-CZ" sz="1200" dirty="0"/>
              <a:t> J 27(3),330-337.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Demplle</a:t>
            </a:r>
            <a:r>
              <a:rPr lang="cs-CZ" sz="1200" dirty="0"/>
              <a:t>, C. E., et al. (2006). </a:t>
            </a:r>
            <a:r>
              <a:rPr lang="cs-CZ" sz="1200" dirty="0" err="1"/>
              <a:t>Throtnb</a:t>
            </a:r>
            <a:r>
              <a:rPr lang="cs-CZ" sz="1200" dirty="0"/>
              <a:t> Haemast96(1), 79-83,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Runyon</a:t>
            </a:r>
            <a:r>
              <a:rPr lang="cs-CZ" sz="1200" dirty="0"/>
              <a:t>, M, S., et al. (2008). </a:t>
            </a:r>
            <a:r>
              <a:rPr lang="cs-CZ" sz="1200" dirty="0" err="1"/>
              <a:t>Emerg</a:t>
            </a:r>
            <a:r>
              <a:rPr lang="cs-CZ" sz="1200" dirty="0"/>
              <a:t> Med J 25(2), 70-75.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Konstantinides</a:t>
            </a:r>
            <a:r>
              <a:rPr lang="cs-CZ" sz="1200" dirty="0"/>
              <a:t>, S. V., et </a:t>
            </a:r>
            <a:r>
              <a:rPr lang="cs-CZ" sz="1200" dirty="0" err="1"/>
              <a:t>at</a:t>
            </a:r>
            <a:r>
              <a:rPr lang="cs-CZ" sz="1200" dirty="0"/>
              <a:t>. (2014). Eur </a:t>
            </a:r>
            <a:r>
              <a:rPr lang="cs-CZ" sz="1200" dirty="0" err="1"/>
              <a:t>Heal</a:t>
            </a:r>
            <a:r>
              <a:rPr lang="cs-CZ" sz="1200" dirty="0"/>
              <a:t> I J 35(43),3033-3080.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McCord</a:t>
            </a:r>
            <a:r>
              <a:rPr lang="cs-CZ" sz="1200" dirty="0"/>
              <a:t>, J., et al. (2001). </a:t>
            </a:r>
            <a:r>
              <a:rPr lang="cs-CZ" sz="1200" dirty="0" err="1"/>
              <a:t>Circulation</a:t>
            </a:r>
            <a:r>
              <a:rPr lang="cs-CZ" sz="1200" dirty="0"/>
              <a:t> /04(13), 1483-1488.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Alchor</a:t>
            </a:r>
            <a:r>
              <a:rPr lang="cs-CZ" sz="1200" dirty="0"/>
              <a:t>, S, A" et al. (2005). </a:t>
            </a:r>
            <a:r>
              <a:rPr lang="cs-CZ" sz="1200" dirty="0" err="1"/>
              <a:t>Am</a:t>
            </a:r>
            <a:r>
              <a:rPr lang="cs-CZ" sz="1200" dirty="0"/>
              <a:t> </a:t>
            </a:r>
            <a:r>
              <a:rPr lang="cs-CZ" sz="1200" dirty="0" err="1"/>
              <a:t>Fam</a:t>
            </a:r>
            <a:r>
              <a:rPr lang="cs-CZ" sz="1200" dirty="0"/>
              <a:t> </a:t>
            </a:r>
            <a:r>
              <a:rPr lang="cs-CZ" sz="1200" dirty="0" err="1"/>
              <a:t>Physician</a:t>
            </a:r>
            <a:r>
              <a:rPr lang="cs-CZ" sz="1200" dirty="0"/>
              <a:t> 72(1), 119-126.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Hanun</a:t>
            </a:r>
            <a:r>
              <a:rPr lang="cs-CZ" sz="1200" dirty="0"/>
              <a:t>. C. W" el al. (2011). Eur </a:t>
            </a:r>
            <a:r>
              <a:rPr lang="cs-CZ" sz="1200" dirty="0" err="1"/>
              <a:t>Heart</a:t>
            </a:r>
            <a:r>
              <a:rPr lang="cs-CZ" sz="1200" dirty="0"/>
              <a:t> J 32(23), 2999-3054.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Windecker</a:t>
            </a:r>
            <a:r>
              <a:rPr lang="cs-CZ" sz="1200" dirty="0"/>
              <a:t>, S., et al. (2014), Eur </a:t>
            </a:r>
            <a:r>
              <a:rPr lang="cs-CZ" sz="1200" dirty="0" err="1"/>
              <a:t>Heart</a:t>
            </a:r>
            <a:r>
              <a:rPr lang="cs-CZ" sz="1200" dirty="0"/>
              <a:t> J 35(37),2541-2619.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Mueller</a:t>
            </a:r>
            <a:r>
              <a:rPr lang="cs-CZ" sz="1200" dirty="0"/>
              <a:t>, C., et al. (2016). Ann </a:t>
            </a:r>
            <a:r>
              <a:rPr lang="cs-CZ" sz="1200" dirty="0" err="1"/>
              <a:t>Emely</a:t>
            </a:r>
            <a:r>
              <a:rPr lang="cs-CZ" sz="1200" dirty="0"/>
              <a:t> Med, </a:t>
            </a:r>
            <a:r>
              <a:rPr lang="cs-CZ" sz="1200" dirty="0" err="1"/>
              <a:t>doi</a:t>
            </a:r>
            <a:r>
              <a:rPr lang="cs-CZ" sz="1200" dirty="0"/>
              <a:t>: 10,1016/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Reichlin</a:t>
            </a:r>
            <a:r>
              <a:rPr lang="cs-CZ" sz="1200" dirty="0"/>
              <a:t>, T., et al. (2012). Arch </a:t>
            </a:r>
            <a:r>
              <a:rPr lang="cs-CZ" sz="1200" dirty="0" err="1"/>
              <a:t>lntern</a:t>
            </a:r>
            <a:r>
              <a:rPr lang="cs-CZ" sz="1200" dirty="0"/>
              <a:t> Med /72(16), 1211-1218,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Thygesen</a:t>
            </a:r>
            <a:r>
              <a:rPr lang="cs-CZ" sz="1200" dirty="0"/>
              <a:t>, K., et al. (2012). J </a:t>
            </a:r>
            <a:r>
              <a:rPr lang="cs-CZ" sz="1200" dirty="0" err="1"/>
              <a:t>Am</a:t>
            </a:r>
            <a:r>
              <a:rPr lang="cs-CZ" sz="1200" dirty="0"/>
              <a:t> Call CardioI60(16), 1581-1598.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Yancy</a:t>
            </a:r>
            <a:r>
              <a:rPr lang="cs-CZ" sz="1200" dirty="0"/>
              <a:t>, C. W" </a:t>
            </a:r>
            <a:r>
              <a:rPr lang="cs-CZ" sz="1200" dirty="0" err="1"/>
              <a:t>ct</a:t>
            </a:r>
            <a:r>
              <a:rPr lang="cs-CZ" sz="1200" dirty="0"/>
              <a:t> al. (2013). </a:t>
            </a:r>
            <a:r>
              <a:rPr lang="cs-CZ" sz="1200" dirty="0" err="1"/>
              <a:t>Circulalion</a:t>
            </a:r>
            <a:r>
              <a:rPr lang="cs-CZ" sz="1200" dirty="0"/>
              <a:t> /28(16), e240-e327.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McMurray</a:t>
            </a:r>
            <a:r>
              <a:rPr lang="cs-CZ" sz="1200" dirty="0"/>
              <a:t>, J. J., </a:t>
            </a:r>
            <a:r>
              <a:rPr lang="cs-CZ" sz="1200" dirty="0" err="1"/>
              <a:t>ct</a:t>
            </a:r>
            <a:r>
              <a:rPr lang="cs-CZ" sz="1200" dirty="0"/>
              <a:t> al. (2012). </a:t>
            </a:r>
            <a:r>
              <a:rPr lang="cs-CZ" sz="1200" dirty="0" err="1"/>
              <a:t>EurHearl</a:t>
            </a:r>
            <a:r>
              <a:rPr lang="cs-CZ" sz="1200" dirty="0"/>
              <a:t> J /4(8). 803-869.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Januzzi</a:t>
            </a:r>
            <a:r>
              <a:rPr lang="cs-CZ" sz="1200" dirty="0"/>
              <a:t>, J, L" et al. (2005). </a:t>
            </a:r>
            <a:r>
              <a:rPr lang="cs-CZ" sz="1200" dirty="0" err="1"/>
              <a:t>Am</a:t>
            </a:r>
            <a:r>
              <a:rPr lang="cs-CZ" sz="1200" dirty="0"/>
              <a:t> J CardioI95(8), 948-954.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Januzzi</a:t>
            </a:r>
            <a:r>
              <a:rPr lang="cs-CZ" sz="1200" dirty="0"/>
              <a:t>, J. L., et al. (2011). </a:t>
            </a:r>
            <a:r>
              <a:rPr lang="cs-CZ" sz="1200" dirty="0" err="1"/>
              <a:t>JAm</a:t>
            </a:r>
            <a:r>
              <a:rPr lang="cs-CZ" sz="1200" dirty="0"/>
              <a:t> Call CardioI58(18), 1881-1889.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l.uchner</a:t>
            </a:r>
            <a:r>
              <a:rPr lang="cs-CZ" sz="1200" dirty="0"/>
              <a:t>, A., (2012). Eur J </a:t>
            </a:r>
            <a:r>
              <a:rPr lang="cs-CZ" sz="1200" dirty="0" err="1"/>
              <a:t>Heart</a:t>
            </a:r>
            <a:r>
              <a:rPr lang="cs-CZ" sz="1200" dirty="0"/>
              <a:t> </a:t>
            </a:r>
            <a:r>
              <a:rPr lang="cs-CZ" sz="1200" dirty="0" err="1"/>
              <a:t>Fail</a:t>
            </a:r>
            <a:r>
              <a:rPr lang="cs-CZ" sz="1200" dirty="0"/>
              <a:t> /4(3), 259-267, </a:t>
            </a:r>
          </a:p>
          <a:p>
            <a:r>
              <a:rPr lang="cs-CZ" sz="1200" dirty="0"/>
              <a:t> Moe, G. w., et al. (2007). </a:t>
            </a:r>
            <a:r>
              <a:rPr lang="cs-CZ" sz="1200" dirty="0" err="1"/>
              <a:t>Circulation</a:t>
            </a:r>
            <a:r>
              <a:rPr lang="cs-CZ" sz="1200" dirty="0"/>
              <a:t> 115(24),3103-3110.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Jorgensen</a:t>
            </a:r>
            <a:r>
              <a:rPr lang="cs-CZ" sz="1200" dirty="0"/>
              <a:t>, B., et al. (2012). </a:t>
            </a:r>
            <a:r>
              <a:rPr lang="cs-CZ" sz="1200" dirty="0" err="1"/>
              <a:t>Ctin</a:t>
            </a:r>
            <a:r>
              <a:rPr lang="cs-CZ" sz="1200" dirty="0"/>
              <a:t> </a:t>
            </a:r>
            <a:r>
              <a:rPr lang="cs-CZ" sz="1200" dirty="0" err="1"/>
              <a:t>Lab</a:t>
            </a:r>
            <a:r>
              <a:rPr lang="cs-CZ" sz="1200" dirty="0"/>
              <a:t> 58(5-6),515-525, </a:t>
            </a:r>
          </a:p>
          <a:p>
            <a:r>
              <a:rPr lang="cs-CZ" sz="1200" dirty="0"/>
              <a:t> </a:t>
            </a:r>
            <a:r>
              <a:rPr lang="cs-CZ" sz="1200" dirty="0" err="1"/>
              <a:t>Yeo</a:t>
            </a:r>
            <a:r>
              <a:rPr lang="cs-CZ" sz="1200" dirty="0"/>
              <a:t>, K. T. J., el al. (2003). </a:t>
            </a:r>
            <a:r>
              <a:rPr lang="cs-CZ" sz="1200" dirty="0" err="1"/>
              <a:t>Clin</a:t>
            </a:r>
            <a:r>
              <a:rPr lang="cs-CZ" sz="1200" dirty="0"/>
              <a:t> </a:t>
            </a:r>
            <a:r>
              <a:rPr lang="cs-CZ" sz="1200" dirty="0" err="1"/>
              <a:t>Chim</a:t>
            </a:r>
            <a:r>
              <a:rPr lang="cs-CZ" sz="1200" dirty="0"/>
              <a:t> Acta 338(1), 107-115</a:t>
            </a:r>
            <a:r>
              <a:rPr lang="cs-CZ" sz="1000" dirty="0"/>
              <a:t>. </a:t>
            </a:r>
          </a:p>
          <a:p>
            <a:r>
              <a:rPr lang="cs-CZ" sz="1000" dirty="0"/>
              <a:t> </a:t>
            </a:r>
            <a:endParaRPr lang="cs-CZ" sz="1200" dirty="0"/>
          </a:p>
        </p:txBody>
      </p:sp>
      <p:sp>
        <p:nvSpPr>
          <p:cNvPr id="5" name="Obdélník 4"/>
          <p:cNvSpPr/>
          <p:nvPr/>
        </p:nvSpPr>
        <p:spPr>
          <a:xfrm>
            <a:off x="4349064" y="3056051"/>
            <a:ext cx="40831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Souhrn Doporučených postupů ESC pro diagnostiku a léčbu </a:t>
            </a:r>
          </a:p>
          <a:p>
            <a:r>
              <a:rPr lang="cs-CZ" sz="1200" dirty="0"/>
              <a:t>akutního a chronického srdečního selhání z roku 2016. (ČKS)</a:t>
            </a:r>
          </a:p>
        </p:txBody>
      </p:sp>
      <p:sp>
        <p:nvSpPr>
          <p:cNvPr id="6" name="Obdélník 5"/>
          <p:cNvSpPr/>
          <p:nvPr/>
        </p:nvSpPr>
        <p:spPr>
          <a:xfrm>
            <a:off x="4327555" y="155092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/>
              <a:t>2016 ESC </a:t>
            </a:r>
            <a:r>
              <a:rPr lang="cs-CZ" sz="1200" dirty="0" err="1"/>
              <a:t>Guidelines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diagnosis</a:t>
            </a:r>
            <a:r>
              <a:rPr lang="cs-CZ" sz="1200" dirty="0"/>
              <a:t> and </a:t>
            </a:r>
            <a:r>
              <a:rPr lang="cs-CZ" sz="1200" dirty="0" err="1"/>
              <a:t>treatment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acute</a:t>
            </a:r>
            <a:r>
              <a:rPr lang="cs-CZ" sz="1200" dirty="0"/>
              <a:t> and </a:t>
            </a:r>
            <a:r>
              <a:rPr lang="cs-CZ" sz="1200" dirty="0" err="1"/>
              <a:t>chronic</a:t>
            </a:r>
            <a:r>
              <a:rPr lang="cs-CZ" sz="1200" dirty="0"/>
              <a:t> </a:t>
            </a:r>
            <a:r>
              <a:rPr lang="cs-CZ" sz="1200" dirty="0" err="1"/>
              <a:t>heart</a:t>
            </a:r>
            <a:r>
              <a:rPr lang="cs-CZ" sz="1200" dirty="0"/>
              <a:t> </a:t>
            </a:r>
            <a:r>
              <a:rPr lang="cs-CZ" sz="1200" dirty="0" err="1"/>
              <a:t>failure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Task</a:t>
            </a:r>
            <a:r>
              <a:rPr lang="cs-CZ" sz="1200" dirty="0"/>
              <a:t> </a:t>
            </a:r>
            <a:r>
              <a:rPr lang="cs-CZ" sz="1200" dirty="0" err="1"/>
              <a:t>Force</a:t>
            </a:r>
            <a:r>
              <a:rPr lang="cs-CZ" sz="1200" dirty="0"/>
              <a:t> </a:t>
            </a:r>
            <a:r>
              <a:rPr lang="cs-CZ" sz="1200" dirty="0" err="1"/>
              <a:t>for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diagnosis</a:t>
            </a:r>
            <a:r>
              <a:rPr lang="cs-CZ" sz="1200" dirty="0"/>
              <a:t> and </a:t>
            </a:r>
            <a:r>
              <a:rPr lang="cs-CZ" sz="1200" dirty="0" err="1"/>
              <a:t>treatment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acute</a:t>
            </a:r>
            <a:r>
              <a:rPr lang="cs-CZ" sz="1200" dirty="0"/>
              <a:t> and </a:t>
            </a:r>
            <a:r>
              <a:rPr lang="cs-CZ" sz="1200" dirty="0" err="1"/>
              <a:t>chronic</a:t>
            </a:r>
            <a:r>
              <a:rPr lang="cs-CZ" sz="1200" dirty="0"/>
              <a:t> </a:t>
            </a:r>
            <a:r>
              <a:rPr lang="cs-CZ" sz="1200" dirty="0" err="1"/>
              <a:t>heart</a:t>
            </a:r>
            <a:r>
              <a:rPr lang="cs-CZ" sz="1200" dirty="0"/>
              <a:t> </a:t>
            </a:r>
            <a:r>
              <a:rPr lang="cs-CZ" sz="1200" dirty="0" err="1"/>
              <a:t>failure</a:t>
            </a:r>
            <a:r>
              <a:rPr lang="cs-CZ" sz="1200" dirty="0"/>
              <a:t>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</a:t>
            </a:r>
            <a:r>
              <a:rPr lang="cs-CZ" sz="1200" dirty="0" err="1"/>
              <a:t>European</a:t>
            </a:r>
            <a:r>
              <a:rPr lang="cs-CZ" sz="1200" dirty="0"/>
              <a:t> Society </a:t>
            </a:r>
            <a:r>
              <a:rPr lang="cs-CZ" sz="1200" dirty="0" err="1"/>
              <a:t>of</a:t>
            </a:r>
            <a:r>
              <a:rPr lang="cs-CZ" sz="1200" dirty="0"/>
              <a:t> </a:t>
            </a:r>
            <a:r>
              <a:rPr lang="cs-CZ" sz="1200" dirty="0" err="1"/>
              <a:t>Cardiology</a:t>
            </a:r>
            <a:r>
              <a:rPr lang="cs-CZ" sz="1200" dirty="0"/>
              <a:t> (ESC). </a:t>
            </a:r>
            <a:r>
              <a:rPr lang="cs-CZ" sz="1200" dirty="0" err="1"/>
              <a:t>European</a:t>
            </a:r>
            <a:r>
              <a:rPr lang="cs-CZ" sz="1200" dirty="0"/>
              <a:t> </a:t>
            </a:r>
            <a:r>
              <a:rPr lang="cs-CZ" sz="1200" dirty="0" err="1"/>
              <a:t>Heart</a:t>
            </a:r>
            <a:r>
              <a:rPr lang="cs-CZ" sz="1200" dirty="0"/>
              <a:t> </a:t>
            </a:r>
            <a:r>
              <a:rPr lang="cs-CZ" sz="1200" dirty="0" err="1"/>
              <a:t>Journal</a:t>
            </a:r>
            <a:r>
              <a:rPr lang="cs-CZ" sz="1200" dirty="0"/>
              <a:t> 37 (2016) 2129–2200</a:t>
            </a:r>
          </a:p>
        </p:txBody>
      </p:sp>
      <p:sp>
        <p:nvSpPr>
          <p:cNvPr id="8" name="Obdélník 7"/>
          <p:cNvSpPr/>
          <p:nvPr/>
        </p:nvSpPr>
        <p:spPr>
          <a:xfrm>
            <a:off x="4327555" y="441213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 err="1"/>
              <a:t>Kucher</a:t>
            </a:r>
            <a:r>
              <a:rPr lang="cs-CZ" sz="1200" dirty="0"/>
              <a:t>, N., </a:t>
            </a:r>
            <a:r>
              <a:rPr lang="cs-CZ" sz="1200" dirty="0" err="1"/>
              <a:t>ct</a:t>
            </a:r>
            <a:r>
              <a:rPr lang="cs-CZ" sz="1200" dirty="0"/>
              <a:t> al. (2003). Eur </a:t>
            </a:r>
            <a:r>
              <a:rPr lang="cs-CZ" sz="1200" dirty="0" err="1"/>
              <a:t>Hearl</a:t>
            </a:r>
            <a:r>
              <a:rPr lang="cs-CZ" sz="1200" dirty="0"/>
              <a:t> J 24(4),366-376. </a:t>
            </a:r>
          </a:p>
          <a:p>
            <a:r>
              <a:rPr lang="cs-CZ" sz="1200" dirty="0"/>
              <a:t>De </a:t>
            </a:r>
            <a:r>
              <a:rPr lang="cs-CZ" sz="1200" dirty="0" err="1"/>
              <a:t>Bastos</a:t>
            </a:r>
            <a:r>
              <a:rPr lang="cs-CZ" sz="1200" dirty="0"/>
              <a:t>, M. M" </a:t>
            </a:r>
            <a:r>
              <a:rPr lang="cs-CZ" sz="1200" dirty="0" err="1"/>
              <a:t>ct</a:t>
            </a:r>
            <a:r>
              <a:rPr lang="cs-CZ" sz="1200" dirty="0"/>
              <a:t> al. (2008). </a:t>
            </a:r>
            <a:r>
              <a:rPr lang="cs-CZ" sz="1200" dirty="0" err="1"/>
              <a:t>Blood</a:t>
            </a:r>
            <a:r>
              <a:rPr lang="cs-CZ" sz="1200" dirty="0"/>
              <a:t> </a:t>
            </a:r>
            <a:r>
              <a:rPr lang="cs-CZ" sz="1200" dirty="0" err="1"/>
              <a:t>Coagul</a:t>
            </a:r>
            <a:r>
              <a:rPr lang="cs-CZ" sz="1200" dirty="0"/>
              <a:t> </a:t>
            </a:r>
            <a:r>
              <a:rPr lang="cs-CZ" sz="1200" dirty="0" err="1"/>
              <a:t>Filmllolysis</a:t>
            </a:r>
            <a:r>
              <a:rPr lang="cs-CZ" sz="1200" dirty="0"/>
              <a:t> /9(1), 48-54. </a:t>
            </a:r>
          </a:p>
          <a:p>
            <a:r>
              <a:rPr lang="cs-CZ" sz="1200" dirty="0" err="1"/>
              <a:t>Wells</a:t>
            </a:r>
            <a:r>
              <a:rPr lang="cs-CZ" sz="1200" dirty="0"/>
              <a:t>, P. S., </a:t>
            </a:r>
            <a:r>
              <a:rPr lang="cs-CZ" sz="1200" dirty="0" err="1"/>
              <a:t>ct</a:t>
            </a:r>
            <a:r>
              <a:rPr lang="cs-CZ" sz="1200" dirty="0"/>
              <a:t> al. (2003) N </a:t>
            </a:r>
            <a:r>
              <a:rPr lang="cs-CZ" sz="1200" dirty="0" err="1"/>
              <a:t>Engl</a:t>
            </a:r>
            <a:r>
              <a:rPr lang="cs-CZ" sz="1200" dirty="0"/>
              <a:t> J Med 349(13),1227-1235. </a:t>
            </a:r>
          </a:p>
          <a:p>
            <a:r>
              <a:rPr lang="cs-CZ" sz="1200" dirty="0" err="1"/>
              <a:t>Wells</a:t>
            </a:r>
            <a:r>
              <a:rPr lang="cs-CZ" sz="1200" dirty="0"/>
              <a:t>, P. S., et al. (2000). </a:t>
            </a:r>
            <a:r>
              <a:rPr lang="cs-CZ" sz="1200" dirty="0" err="1"/>
              <a:t>Thromb</a:t>
            </a:r>
            <a:r>
              <a:rPr lang="cs-CZ" sz="1200" dirty="0"/>
              <a:t> </a:t>
            </a:r>
            <a:r>
              <a:rPr lang="cs-CZ" sz="1200" dirty="0" err="1"/>
              <a:t>Hsemost</a:t>
            </a:r>
            <a:r>
              <a:rPr lang="cs-CZ" sz="1200" dirty="0"/>
              <a:t> 83(3), 416-420, </a:t>
            </a:r>
          </a:p>
          <a:p>
            <a:r>
              <a:rPr lang="cs-CZ" sz="1200" dirty="0" err="1"/>
              <a:t>Roche</a:t>
            </a:r>
            <a:r>
              <a:rPr lang="cs-CZ" sz="1200" dirty="0"/>
              <a:t> (2016). </a:t>
            </a:r>
            <a:r>
              <a:rPr lang="cs-CZ" sz="1200" dirty="0" err="1"/>
              <a:t>cobas</a:t>
            </a:r>
            <a:r>
              <a:rPr lang="cs-CZ" sz="1200" dirty="0"/>
              <a:t> h 232 POC systém </a:t>
            </a:r>
            <a:r>
              <a:rPr lang="cs-CZ" sz="1200" dirty="0" err="1"/>
              <a:t>Operator's</a:t>
            </a:r>
            <a:r>
              <a:rPr lang="cs-CZ" sz="1200" dirty="0"/>
              <a:t> </a:t>
            </a:r>
            <a:r>
              <a:rPr lang="cs-CZ" sz="1200" dirty="0" err="1"/>
              <a:t>Manual</a:t>
            </a:r>
            <a:r>
              <a:rPr lang="cs-CZ" sz="1200" dirty="0"/>
              <a:t>, </a:t>
            </a:r>
            <a:r>
              <a:rPr lang="cs-CZ" sz="1200" dirty="0" err="1"/>
              <a:t>Version</a:t>
            </a:r>
            <a:r>
              <a:rPr lang="cs-CZ" sz="1200" dirty="0"/>
              <a:t> 6.0</a:t>
            </a:r>
          </a:p>
        </p:txBody>
      </p:sp>
    </p:spTree>
    <p:extLst>
      <p:ext uri="{BB962C8B-B14F-4D97-AF65-F5344CB8AC3E}">
        <p14:creationId xmlns:p14="http://schemas.microsoft.com/office/powerpoint/2010/main" val="406922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NT </a:t>
            </a:r>
            <a:r>
              <a:rPr lang="cs-CZ" altLang="cs-CZ" sz="3200" b="1" kern="0" dirty="0" err="1">
                <a:solidFill>
                  <a:srgbClr val="002060"/>
                </a:solidFill>
                <a:cs typeface="Arial" panose="020B0604020202020204" pitchFamily="34" charset="0"/>
              </a:rPr>
              <a:t>proBNP</a:t>
            </a: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 PRŮMĚRNÉ HODNOTY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xmlns="" id="{10F8DCF7-CB5E-4F54-80A1-E4E7C4578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979622"/>
              </p:ext>
            </p:extLst>
          </p:nvPr>
        </p:nvGraphicFramePr>
        <p:xfrm>
          <a:off x="1227909" y="2510593"/>
          <a:ext cx="6312922" cy="18007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3996">
                  <a:extLst>
                    <a:ext uri="{9D8B030D-6E8A-4147-A177-3AD203B41FA5}">
                      <a16:colId xmlns:a16="http://schemas.microsoft.com/office/drawing/2014/main" xmlns="" val="1377727274"/>
                    </a:ext>
                  </a:extLst>
                </a:gridCol>
                <a:gridCol w="1396122">
                  <a:extLst>
                    <a:ext uri="{9D8B030D-6E8A-4147-A177-3AD203B41FA5}">
                      <a16:colId xmlns:a16="http://schemas.microsoft.com/office/drawing/2014/main" xmlns="" val="4078164238"/>
                    </a:ext>
                  </a:extLst>
                </a:gridCol>
                <a:gridCol w="1201935">
                  <a:extLst>
                    <a:ext uri="{9D8B030D-6E8A-4147-A177-3AD203B41FA5}">
                      <a16:colId xmlns:a16="http://schemas.microsoft.com/office/drawing/2014/main" xmlns="" val="772279817"/>
                    </a:ext>
                  </a:extLst>
                </a:gridCol>
                <a:gridCol w="1104719">
                  <a:extLst>
                    <a:ext uri="{9D8B030D-6E8A-4147-A177-3AD203B41FA5}">
                      <a16:colId xmlns:a16="http://schemas.microsoft.com/office/drawing/2014/main" xmlns="" val="3890553826"/>
                    </a:ext>
                  </a:extLst>
                </a:gridCol>
                <a:gridCol w="813075">
                  <a:extLst>
                    <a:ext uri="{9D8B030D-6E8A-4147-A177-3AD203B41FA5}">
                      <a16:colId xmlns:a16="http://schemas.microsoft.com/office/drawing/2014/main" xmlns="" val="3713566746"/>
                    </a:ext>
                  </a:extLst>
                </a:gridCol>
                <a:gridCol w="813075">
                  <a:extLst>
                    <a:ext uri="{9D8B030D-6E8A-4147-A177-3AD203B41FA5}">
                      <a16:colId xmlns:a16="http://schemas.microsoft.com/office/drawing/2014/main" xmlns="" val="330122270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A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 err="1">
                          <a:effectLst/>
                        </a:rPr>
                        <a:t>poz</a:t>
                      </a:r>
                      <a:r>
                        <a:rPr lang="cs-CZ" sz="1600" u="none" strike="noStrike" dirty="0">
                          <a:effectLst/>
                        </a:rPr>
                        <a:t> ASS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poz CHSS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r>
                        <a:rPr lang="cs-CZ" sz="1600" u="none" strike="noStrike" dirty="0" err="1">
                          <a:effectLst/>
                        </a:rPr>
                        <a:t>max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test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15426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65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9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0902293"/>
                  </a:ext>
                </a:extLst>
              </a:tr>
              <a:tr h="280529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větší vzdálenost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1206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1096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&gt;9000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&lt;60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3600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91632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B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19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58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70881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1763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1095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&gt;9000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&lt;60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9901479"/>
                  </a:ext>
                </a:extLst>
              </a:tr>
              <a:tr h="249307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bližší laboratoř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436168"/>
                  </a:ext>
                </a:extLst>
              </a:tr>
            </a:tbl>
          </a:graphicData>
        </a:graphic>
      </p:graphicFrame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6E749201-A385-48BD-B371-E8B371B59976}"/>
              </a:ext>
            </a:extLst>
          </p:cNvPr>
          <p:cNvSpPr/>
          <p:nvPr/>
        </p:nvSpPr>
        <p:spPr>
          <a:xfrm>
            <a:off x="3515097" y="2137557"/>
            <a:ext cx="2446316" cy="245763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CDE37789-47D5-40B3-86D9-E66EB65BA780}"/>
              </a:ext>
            </a:extLst>
          </p:cNvPr>
          <p:cNvSpPr txBox="1"/>
          <p:nvPr/>
        </p:nvSpPr>
        <p:spPr>
          <a:xfrm>
            <a:off x="1227909" y="4702629"/>
            <a:ext cx="7829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Ze 147  hodnotitelných testů: rozmezí 70-9000 </a:t>
            </a:r>
            <a:r>
              <a:rPr lang="cs-CZ" dirty="0" err="1"/>
              <a:t>pg</a:t>
            </a:r>
            <a:r>
              <a:rPr lang="cs-CZ" dirty="0"/>
              <a:t>/ml       </a:t>
            </a:r>
            <a:r>
              <a:rPr lang="cs-CZ" dirty="0" err="1"/>
              <a:t>prům</a:t>
            </a:r>
            <a:r>
              <a:rPr lang="cs-CZ" dirty="0"/>
              <a:t>. 1616 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23169466-2FEE-4D5D-8BC7-678532339898}"/>
              </a:ext>
            </a:extLst>
          </p:cNvPr>
          <p:cNvSpPr txBox="1"/>
          <p:nvPr/>
        </p:nvSpPr>
        <p:spPr>
          <a:xfrm>
            <a:off x="879566" y="1893480"/>
            <a:ext cx="276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Rozsah průměrných hodnot</a:t>
            </a:r>
          </a:p>
        </p:txBody>
      </p:sp>
    </p:spTree>
    <p:extLst>
      <p:ext uri="{BB962C8B-B14F-4D97-AF65-F5344CB8AC3E}">
        <p14:creationId xmlns:p14="http://schemas.microsoft.com/office/powerpoint/2010/main" val="2720190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4101220" y="1874067"/>
            <a:ext cx="4059798" cy="15663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>
                <a:solidFill>
                  <a:srgbClr val="002060"/>
                </a:solidFill>
                <a:cs typeface="Arial" panose="020B0604020202020204" pitchFamily="34" charset="0"/>
              </a:rPr>
              <a:t>VÝSLEDNÉ HODNOTY VŠECH NT-proBNP TESTŮ</a:t>
            </a:r>
            <a:endParaRPr lang="cs-CZ" altLang="cs-CZ" sz="3200" b="1" kern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41C639B3-860B-4246-83AF-78D91B63877B}"/>
              </a:ext>
            </a:extLst>
          </p:cNvPr>
          <p:cNvSpPr txBox="1"/>
          <p:nvPr/>
        </p:nvSpPr>
        <p:spPr>
          <a:xfrm>
            <a:off x="3211322" y="1809165"/>
            <a:ext cx="55536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		</a:t>
            </a:r>
            <a:r>
              <a:rPr lang="cs-CZ" b="1" dirty="0">
                <a:solidFill>
                  <a:srgbClr val="002060"/>
                </a:solidFill>
              </a:rPr>
              <a:t>Výsledek &lt;60 a &gt; 3010 </a:t>
            </a:r>
            <a:r>
              <a:rPr lang="cs-CZ" b="1" dirty="0" err="1">
                <a:solidFill>
                  <a:srgbClr val="002060"/>
                </a:solidFill>
              </a:rPr>
              <a:t>pg</a:t>
            </a:r>
            <a:r>
              <a:rPr lang="cs-CZ" b="1" dirty="0">
                <a:solidFill>
                  <a:srgbClr val="002060"/>
                </a:solidFill>
              </a:rPr>
              <a:t>/ml </a:t>
            </a:r>
          </a:p>
          <a:p>
            <a:r>
              <a:rPr lang="cs-CZ" b="1" dirty="0">
                <a:solidFill>
                  <a:srgbClr val="002060"/>
                </a:solidFill>
              </a:rPr>
              <a:t>           </a:t>
            </a:r>
            <a:r>
              <a:rPr lang="cs-CZ" dirty="0">
                <a:solidFill>
                  <a:srgbClr val="002060"/>
                </a:solidFill>
              </a:rPr>
              <a:t> 	138 testů jednoznačně pozitivní</a:t>
            </a:r>
          </a:p>
          <a:p>
            <a:r>
              <a:rPr lang="cs-CZ" dirty="0">
                <a:solidFill>
                  <a:srgbClr val="002060"/>
                </a:solidFill>
              </a:rPr>
              <a:t>              	45   testů s ASS -  hospitalizace</a:t>
            </a:r>
          </a:p>
          <a:p>
            <a:r>
              <a:rPr lang="cs-CZ" b="1" dirty="0">
                <a:solidFill>
                  <a:srgbClr val="002060"/>
                </a:solidFill>
              </a:rPr>
              <a:t>        		</a:t>
            </a:r>
            <a:r>
              <a:rPr lang="cs-CZ" sz="1400" dirty="0">
                <a:solidFill>
                  <a:srgbClr val="002060"/>
                </a:solidFill>
              </a:rPr>
              <a:t> 11 negativní test (&lt;60pg/ml)</a:t>
            </a:r>
          </a:p>
          <a:p>
            <a:r>
              <a:rPr lang="cs-CZ" sz="1400" dirty="0">
                <a:solidFill>
                  <a:srgbClr val="002060"/>
                </a:solidFill>
              </a:rPr>
              <a:t>       		   9 test technicky špatně provedený</a:t>
            </a:r>
          </a:p>
          <a:p>
            <a:r>
              <a:rPr lang="cs-CZ" sz="1400" dirty="0">
                <a:solidFill>
                  <a:srgbClr val="002060"/>
                </a:solidFill>
              </a:rPr>
              <a:t>        		 10 test hodnoty extrémně vysoké 3000-9000 </a:t>
            </a:r>
            <a:r>
              <a:rPr lang="cs-CZ" sz="1400" dirty="0" err="1">
                <a:solidFill>
                  <a:srgbClr val="002060"/>
                </a:solidFill>
              </a:rPr>
              <a:t>pg</a:t>
            </a:r>
            <a:r>
              <a:rPr lang="cs-CZ" sz="1400" dirty="0">
                <a:solidFill>
                  <a:srgbClr val="002060"/>
                </a:solidFill>
              </a:rPr>
              <a:t>/ml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065" y="2624773"/>
            <a:ext cx="5243513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5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08072" y="6450568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65" y="5939639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COBAS h 232 ROCHE, KARDIÁLNÍ MARKERY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F7586618-71C2-4333-9F8D-C4CD5A5A539D}"/>
              </a:ext>
            </a:extLst>
          </p:cNvPr>
          <p:cNvSpPr txBox="1"/>
          <p:nvPr/>
        </p:nvSpPr>
        <p:spPr>
          <a:xfrm>
            <a:off x="233547" y="443884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 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C4E80E76-EF0F-4FBE-BC23-5887BE980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14" y="2424184"/>
            <a:ext cx="703268" cy="1613700"/>
          </a:xfrm>
          <a:prstGeom prst="rect">
            <a:avLst/>
          </a:prstGeom>
        </p:spPr>
      </p:pic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xmlns="" id="{02874FAA-1AFE-4593-BB44-0DDEBC428593}"/>
              </a:ext>
            </a:extLst>
          </p:cNvPr>
          <p:cNvSpPr/>
          <p:nvPr/>
        </p:nvSpPr>
        <p:spPr>
          <a:xfrm>
            <a:off x="1306738" y="1525188"/>
            <a:ext cx="6713197" cy="16136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D411C495-14DD-4A72-87C2-A3A7E66611A3}"/>
              </a:ext>
            </a:extLst>
          </p:cNvPr>
          <p:cNvSpPr/>
          <p:nvPr/>
        </p:nvSpPr>
        <p:spPr>
          <a:xfrm>
            <a:off x="1306738" y="1525188"/>
            <a:ext cx="749772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         </a:t>
            </a:r>
          </a:p>
          <a:p>
            <a:r>
              <a:rPr lang="cs-CZ" sz="1400" b="1" dirty="0">
                <a:solidFill>
                  <a:srgbClr val="002060"/>
                </a:solidFill>
              </a:rPr>
              <a:t>Troponin T </a:t>
            </a:r>
          </a:p>
          <a:p>
            <a:r>
              <a:rPr lang="cs-CZ" sz="1400" dirty="0">
                <a:solidFill>
                  <a:srgbClr val="002060"/>
                </a:solidFill>
              </a:rPr>
              <a:t>časné určení diagnózy akutního infarktu myokardu (AIM) </a:t>
            </a:r>
          </a:p>
          <a:p>
            <a:endParaRPr lang="cs-CZ" sz="1400" dirty="0">
              <a:solidFill>
                <a:srgbClr val="002060"/>
              </a:solidFill>
            </a:endParaRPr>
          </a:p>
          <a:p>
            <a:r>
              <a:rPr lang="cs-CZ" sz="1400" b="1" dirty="0">
                <a:solidFill>
                  <a:srgbClr val="002060"/>
                </a:solidFill>
              </a:rPr>
              <a:t>NT-</a:t>
            </a:r>
            <a:r>
              <a:rPr lang="cs-CZ" sz="1400" b="1" dirty="0" err="1">
                <a:solidFill>
                  <a:srgbClr val="002060"/>
                </a:solidFill>
              </a:rPr>
              <a:t>ProBNP</a:t>
            </a:r>
            <a:r>
              <a:rPr lang="cs-CZ" sz="1400" b="1" dirty="0">
                <a:solidFill>
                  <a:srgbClr val="002060"/>
                </a:solidFill>
              </a:rPr>
              <a:t> </a:t>
            </a:r>
          </a:p>
          <a:p>
            <a:r>
              <a:rPr lang="cs-CZ" sz="1400" dirty="0">
                <a:solidFill>
                  <a:srgbClr val="002060"/>
                </a:solidFill>
              </a:rPr>
              <a:t>určení diagnózy u pacientů se suspektním srdečním selháním (SS), monitorování pacientů</a:t>
            </a:r>
          </a:p>
          <a:p>
            <a:r>
              <a:rPr lang="cs-CZ" sz="1400" dirty="0">
                <a:solidFill>
                  <a:srgbClr val="002060"/>
                </a:solidFill>
              </a:rPr>
              <a:t>s kompenzovanou dysfunkcí komory a stratifikaci rizika u pacientů s koronárními syndromy </a:t>
            </a:r>
          </a:p>
          <a:p>
            <a:endParaRPr lang="cs-CZ" sz="1200" dirty="0"/>
          </a:p>
          <a:p>
            <a:r>
              <a:rPr lang="cs-CZ" sz="1200" b="1" dirty="0"/>
              <a:t>D-dimer </a:t>
            </a:r>
          </a:p>
          <a:p>
            <a:r>
              <a:rPr lang="cs-CZ" sz="1200" dirty="0"/>
              <a:t>Vyloučení hluboké žilní trombózy a plicní embolie  </a:t>
            </a:r>
          </a:p>
          <a:p>
            <a:endParaRPr lang="cs-CZ" sz="1200" b="1" dirty="0"/>
          </a:p>
          <a:p>
            <a:r>
              <a:rPr lang="cs-CZ" sz="1200" b="1" dirty="0"/>
              <a:t>Myoglobin</a:t>
            </a:r>
            <a:r>
              <a:rPr lang="cs-CZ" sz="1200" dirty="0"/>
              <a:t> </a:t>
            </a:r>
          </a:p>
          <a:p>
            <a:r>
              <a:rPr lang="cs-CZ" sz="1200" dirty="0"/>
              <a:t>Časný marker poškození myokardu napomáhající při diagnostice akutního koronárního syndromu a infarktu myokardu</a:t>
            </a:r>
          </a:p>
          <a:p>
            <a:endParaRPr lang="cs-CZ" sz="1200" b="1" dirty="0"/>
          </a:p>
          <a:p>
            <a:r>
              <a:rPr lang="cs-CZ" sz="1200" b="1" dirty="0"/>
              <a:t>CK-MB </a:t>
            </a:r>
          </a:p>
          <a:p>
            <a:r>
              <a:rPr lang="cs-CZ" sz="1200" dirty="0"/>
              <a:t>Diagnostika akutního koronárního syndromu a infarktu myokardu, vyhodnocení opakovaného infarktu  </a:t>
            </a:r>
          </a:p>
          <a:p>
            <a:r>
              <a:rPr lang="cs-CZ" dirty="0"/>
              <a:t> 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999FFF88-3AF7-4018-AE96-BA40DC7F4282}"/>
              </a:ext>
            </a:extLst>
          </p:cNvPr>
          <p:cNvSpPr txBox="1"/>
          <p:nvPr/>
        </p:nvSpPr>
        <p:spPr>
          <a:xfrm flipH="1">
            <a:off x="1451850" y="5079563"/>
            <a:ext cx="5669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současné době není hrazeno zdravotními pojišťovnami.</a:t>
            </a:r>
          </a:p>
        </p:txBody>
      </p:sp>
    </p:spTree>
    <p:extLst>
      <p:ext uri="{BB962C8B-B14F-4D97-AF65-F5344CB8AC3E}">
        <p14:creationId xmlns:p14="http://schemas.microsoft.com/office/powerpoint/2010/main" val="2695201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CHARAKTERISTIKA KARDIOLOGICKÝCH AMBULANCÍ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xmlns="" id="{1BD863AC-8978-4DEE-802B-5B35A3E41921}"/>
              </a:ext>
            </a:extLst>
          </p:cNvPr>
          <p:cNvSpPr/>
          <p:nvPr/>
        </p:nvSpPr>
        <p:spPr>
          <a:xfrm>
            <a:off x="445325" y="2386940"/>
            <a:ext cx="8253349" cy="6951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: se zakulacenými rohy 6">
            <a:extLst>
              <a:ext uri="{FF2B5EF4-FFF2-40B4-BE49-F238E27FC236}">
                <a16:creationId xmlns:a16="http://schemas.microsoft.com/office/drawing/2014/main" xmlns="" id="{B1323A5E-877B-40C3-814D-E6CA91B340B2}"/>
              </a:ext>
            </a:extLst>
          </p:cNvPr>
          <p:cNvSpPr/>
          <p:nvPr/>
        </p:nvSpPr>
        <p:spPr>
          <a:xfrm>
            <a:off x="445324" y="4025741"/>
            <a:ext cx="8253349" cy="157941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A8F7C07D-FCA4-4BCC-89C2-3E85CAA29F11}"/>
              </a:ext>
            </a:extLst>
          </p:cNvPr>
          <p:cNvSpPr txBox="1"/>
          <p:nvPr/>
        </p:nvSpPr>
        <p:spPr>
          <a:xfrm>
            <a:off x="445325" y="1062514"/>
            <a:ext cx="81049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algn="ctr"/>
            <a:r>
              <a:rPr lang="cs-CZ" dirty="0"/>
              <a:t>Testováno v 25 kardiologických ambulancích, firmou ROCHE zapůjčen přístroj </a:t>
            </a:r>
          </a:p>
          <a:p>
            <a:pPr algn="ctr"/>
            <a:r>
              <a:rPr lang="cs-CZ" dirty="0" err="1"/>
              <a:t>Cobas</a:t>
            </a:r>
            <a:r>
              <a:rPr lang="cs-CZ" dirty="0"/>
              <a:t> h 232 s na dobu 3 měsíců (srpen-říjen 2017),</a:t>
            </a:r>
          </a:p>
          <a:p>
            <a:pPr algn="ctr"/>
            <a:r>
              <a:rPr lang="cs-CZ" dirty="0"/>
              <a:t>10 testovacích proužků </a:t>
            </a:r>
            <a:r>
              <a:rPr lang="cs-CZ" dirty="0" err="1"/>
              <a:t>Cardiac</a:t>
            </a:r>
            <a:r>
              <a:rPr lang="cs-CZ" dirty="0"/>
              <a:t> pro BNP h232 a 10 </a:t>
            </a:r>
            <a:r>
              <a:rPr lang="cs-CZ" dirty="0" err="1"/>
              <a:t>Cardiac</a:t>
            </a:r>
            <a:r>
              <a:rPr lang="cs-CZ" dirty="0"/>
              <a:t> T </a:t>
            </a:r>
            <a:r>
              <a:rPr lang="cs-CZ" dirty="0" err="1"/>
              <a:t>QUANt.h</a:t>
            </a:r>
            <a:r>
              <a:rPr lang="cs-CZ" dirty="0"/>
              <a:t> 232</a:t>
            </a:r>
          </a:p>
          <a:p>
            <a:endParaRPr lang="cs-CZ" b="1" dirty="0">
              <a:solidFill>
                <a:srgbClr val="002060"/>
              </a:solidFill>
            </a:endParaRPr>
          </a:p>
          <a:p>
            <a:r>
              <a:rPr lang="cs-CZ" b="1" dirty="0">
                <a:solidFill>
                  <a:srgbClr val="002060"/>
                </a:solidFill>
              </a:rPr>
              <a:t>Cílem</a:t>
            </a:r>
            <a:r>
              <a:rPr lang="cs-CZ" dirty="0">
                <a:solidFill>
                  <a:srgbClr val="002060"/>
                </a:solidFill>
              </a:rPr>
              <a:t> sledování bylo posoudit klinickou účelnost rychle prováděných testů bez nutnosti návštěvy laboratoře (okamžitý výsledek – diagnostika a terapie)</a:t>
            </a:r>
          </a:p>
          <a:p>
            <a:endParaRPr lang="cs-CZ" dirty="0"/>
          </a:p>
          <a:p>
            <a:endParaRPr lang="cs-CZ" dirty="0"/>
          </a:p>
          <a:p>
            <a:pPr algn="ctr"/>
            <a:r>
              <a:rPr lang="cs-CZ" dirty="0"/>
              <a:t>samostatně zpracovány výsledky hodnocení NT-</a:t>
            </a:r>
            <a:r>
              <a:rPr lang="cs-CZ" dirty="0" err="1"/>
              <a:t>proBNP</a:t>
            </a:r>
            <a:r>
              <a:rPr lang="cs-CZ" dirty="0"/>
              <a:t> a troponin T</a:t>
            </a:r>
          </a:p>
          <a:p>
            <a:r>
              <a:rPr lang="cs-CZ" dirty="0"/>
              <a:t>                            </a:t>
            </a:r>
          </a:p>
          <a:p>
            <a:r>
              <a:rPr lang="cs-CZ" dirty="0"/>
              <a:t> </a:t>
            </a:r>
            <a:r>
              <a:rPr lang="cs-CZ" dirty="0">
                <a:solidFill>
                  <a:srgbClr val="002060"/>
                </a:solidFill>
              </a:rPr>
              <a:t>V zařazených kardiologických ambulancích je vedeno v kartotékách 277 425 pacientů</a:t>
            </a:r>
          </a:p>
          <a:p>
            <a:endParaRPr lang="cs-CZ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02060"/>
                </a:solidFill>
              </a:rPr>
              <a:t>velikost ambulancí byla značně rozdílná v rozsahu od 100 pacientů až po 42 000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02060"/>
                </a:solidFill>
              </a:rPr>
              <a:t>vzdálenost do laboratoře se výrazně lišila: lokalizovaná  v místě ordinace nebo </a:t>
            </a:r>
          </a:p>
          <a:p>
            <a:r>
              <a:rPr lang="cs-CZ" b="1" dirty="0">
                <a:solidFill>
                  <a:srgbClr val="002060"/>
                </a:solidFill>
              </a:rPr>
              <a:t>     ve vzdálenosti až 20 km</a:t>
            </a:r>
          </a:p>
          <a:p>
            <a:endParaRPr lang="cs-CZ" dirty="0"/>
          </a:p>
        </p:txBody>
      </p:sp>
      <p:sp>
        <p:nvSpPr>
          <p:cNvPr id="8" name="Šestnácticípá hvězda 7"/>
          <p:cNvSpPr/>
          <p:nvPr/>
        </p:nvSpPr>
        <p:spPr>
          <a:xfrm>
            <a:off x="4455826" y="3320322"/>
            <a:ext cx="232348" cy="217356"/>
          </a:xfrm>
          <a:prstGeom prst="star16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22690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SEZNAM PRACOVIŠŤ</a:t>
            </a:r>
          </a:p>
        </p:txBody>
      </p:sp>
      <p:sp>
        <p:nvSpPr>
          <p:cNvPr id="6" name="Obdélník 5"/>
          <p:cNvSpPr/>
          <p:nvPr/>
        </p:nvSpPr>
        <p:spPr>
          <a:xfrm>
            <a:off x="1181477" y="1176170"/>
            <a:ext cx="67810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/>
              <a:t>	MUDr. Veselý Jiří 			EDUMED, s. r. o., Broumov 		</a:t>
            </a:r>
          </a:p>
          <a:p>
            <a:r>
              <a:rPr lang="cs-CZ" sz="1200" dirty="0"/>
              <a:t>	MUDr. Gavlasová Valerie		Kardiologie Cheb, s.r.o. 		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Malecha</a:t>
            </a:r>
            <a:r>
              <a:rPr lang="cs-CZ" sz="1200" dirty="0"/>
              <a:t>   Jan               		Ordinace pro choroby srdce, s. r. o. , Chomutov	</a:t>
            </a:r>
          </a:p>
          <a:p>
            <a:r>
              <a:rPr lang="cs-CZ" sz="1200" dirty="0"/>
              <a:t>	MUDr. Píšová Jana			</a:t>
            </a:r>
            <a:r>
              <a:rPr lang="cs-CZ" sz="1200" dirty="0" err="1"/>
              <a:t>Kardio</a:t>
            </a:r>
            <a:r>
              <a:rPr lang="cs-CZ" sz="1200" dirty="0"/>
              <a:t> - Píšová, s. r. o., Hradec Králové		</a:t>
            </a:r>
          </a:p>
          <a:p>
            <a:r>
              <a:rPr lang="cs-CZ" sz="1200" dirty="0"/>
              <a:t>	prof. MUDr. </a:t>
            </a:r>
            <a:r>
              <a:rPr lang="cs-CZ" sz="1200" dirty="0" err="1"/>
              <a:t>Martiník</a:t>
            </a:r>
            <a:r>
              <a:rPr lang="cs-CZ" sz="1200" dirty="0"/>
              <a:t> Karel		Hradec Králové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Harrerová</a:t>
            </a:r>
            <a:r>
              <a:rPr lang="cs-CZ" sz="1200" dirty="0"/>
              <a:t> Ladislava 		Kardiologická ordinace 	Hradec Králové 	</a:t>
            </a:r>
          </a:p>
          <a:p>
            <a:r>
              <a:rPr lang="cs-CZ" sz="1200" dirty="0"/>
              <a:t>	MUDr. Staňková Věra 			Kardiologická poradna Kladno, s.r.o.</a:t>
            </a:r>
          </a:p>
          <a:p>
            <a:r>
              <a:rPr lang="cs-CZ" sz="1200" dirty="0"/>
              <a:t>	MUDr. Náplava Robert		LUNACOR, s.r.o., Kroměříž		I 	</a:t>
            </a:r>
          </a:p>
          <a:p>
            <a:r>
              <a:rPr lang="cs-CZ" sz="1200" dirty="0"/>
              <a:t>	MUDr. Kadlečková Alena		Kardiologie Kutná Hora s.r.o.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Hudcovic</a:t>
            </a:r>
            <a:r>
              <a:rPr lang="cs-CZ" sz="1200" dirty="0"/>
              <a:t> Michal 		</a:t>
            </a:r>
            <a:r>
              <a:rPr lang="cs-CZ" sz="1200" dirty="0" err="1"/>
              <a:t>Kunzendorf</a:t>
            </a:r>
            <a:r>
              <a:rPr lang="cs-CZ" sz="1200" dirty="0"/>
              <a:t>, s. r. o., Městec Králové</a:t>
            </a:r>
          </a:p>
          <a:p>
            <a:r>
              <a:rPr lang="cs-CZ" sz="1200" dirty="0"/>
              <a:t> 	MUDr. Valášek Petr 			Náchod 	</a:t>
            </a:r>
          </a:p>
          <a:p>
            <a:r>
              <a:rPr lang="cs-CZ" sz="1200" dirty="0"/>
              <a:t>	Doc. MUDr. Linhartová Kateřina	Kardiologie v sadech, s.r.o., Plzeň</a:t>
            </a:r>
          </a:p>
          <a:p>
            <a:r>
              <a:rPr lang="cs-CZ" sz="1200" dirty="0"/>
              <a:t>	MUDr. Krejčová Helena 		Kardiologická ambulance Prachatice s.r.o.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Hoňková</a:t>
            </a:r>
            <a:r>
              <a:rPr lang="cs-CZ" sz="1200" dirty="0"/>
              <a:t> Michaela		AVICENA - Kardiologie, Interna, s.r.o.,  Praha</a:t>
            </a:r>
          </a:p>
          <a:p>
            <a:r>
              <a:rPr lang="cs-CZ" sz="1200" dirty="0"/>
              <a:t>	MUDr. Lindovský Petr 			MEDACOR, s.r.o., Praha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Škrobáková</a:t>
            </a:r>
            <a:r>
              <a:rPr lang="cs-CZ" sz="1200" dirty="0"/>
              <a:t> Janka 		</a:t>
            </a:r>
            <a:r>
              <a:rPr lang="cs-CZ" sz="1200" dirty="0" err="1"/>
              <a:t>Kardiol</a:t>
            </a:r>
            <a:r>
              <a:rPr lang="cs-CZ" sz="1200" dirty="0"/>
              <a:t>. centrum MUDr. Janky </a:t>
            </a:r>
            <a:r>
              <a:rPr lang="cs-CZ" sz="1200" dirty="0" err="1"/>
              <a:t>Škrobákové</a:t>
            </a:r>
            <a:r>
              <a:rPr lang="cs-CZ" sz="1200" dirty="0"/>
              <a:t>, s.r.o. Praha</a:t>
            </a:r>
          </a:p>
          <a:p>
            <a:r>
              <a:rPr lang="cs-CZ" sz="1200" dirty="0"/>
              <a:t> 	MUDr. </a:t>
            </a:r>
            <a:r>
              <a:rPr lang="cs-CZ" sz="1200" dirty="0" err="1"/>
              <a:t>Leso</a:t>
            </a:r>
            <a:r>
              <a:rPr lang="cs-CZ" sz="1200" dirty="0"/>
              <a:t> Jiří  			</a:t>
            </a:r>
            <a:r>
              <a:rPr lang="cs-CZ" sz="1200" dirty="0" err="1"/>
              <a:t>MediClinic</a:t>
            </a:r>
            <a:r>
              <a:rPr lang="cs-CZ" sz="1200" dirty="0"/>
              <a:t>, a.s., Praha 	</a:t>
            </a:r>
          </a:p>
          <a:p>
            <a:r>
              <a:rPr lang="cs-CZ" sz="1200" dirty="0"/>
              <a:t>	MUDr. Skalická Hana 			</a:t>
            </a:r>
            <a:r>
              <a:rPr lang="cs-CZ" sz="1200" dirty="0" err="1"/>
              <a:t>Kardioambulance</a:t>
            </a:r>
            <a:r>
              <a:rPr lang="cs-CZ" sz="1200" dirty="0"/>
              <a:t> s.r.o., Praha 		</a:t>
            </a:r>
          </a:p>
          <a:p>
            <a:r>
              <a:rPr lang="cs-CZ" sz="1200" dirty="0"/>
              <a:t>	MUDr. Dostálová Gabriela 		EUROKARDIO s.r.o.,  Praha		 	</a:t>
            </a:r>
          </a:p>
          <a:p>
            <a:r>
              <a:rPr lang="cs-CZ" sz="1200" dirty="0"/>
              <a:t>	MUDr. Václavík Pavel 			</a:t>
            </a:r>
            <a:r>
              <a:rPr lang="cs-CZ" sz="1200" dirty="0" err="1"/>
              <a:t>Kardio</a:t>
            </a:r>
            <a:r>
              <a:rPr lang="cs-CZ" sz="1200" dirty="0"/>
              <a:t> Václavík </a:t>
            </a:r>
            <a:r>
              <a:rPr lang="cs-CZ" sz="1200" dirty="0" err="1"/>
              <a:t>s.r.o</a:t>
            </a:r>
            <a:r>
              <a:rPr lang="cs-CZ" sz="1200" dirty="0"/>
              <a:t>, Přerov 	</a:t>
            </a:r>
          </a:p>
          <a:p>
            <a:r>
              <a:rPr lang="cs-CZ" sz="1200" dirty="0"/>
              <a:t>	MUDr. </a:t>
            </a:r>
            <a:r>
              <a:rPr lang="cs-CZ" sz="1200" dirty="0" err="1"/>
              <a:t>Goláň</a:t>
            </a:r>
            <a:r>
              <a:rPr lang="cs-CZ" sz="1200" dirty="0"/>
              <a:t> Lubor			Kardiologie </a:t>
            </a:r>
            <a:r>
              <a:rPr lang="cs-CZ" sz="1200" dirty="0" err="1"/>
              <a:t>angiologie</a:t>
            </a:r>
            <a:r>
              <a:rPr lang="cs-CZ" sz="1200" dirty="0"/>
              <a:t> Řevnice</a:t>
            </a:r>
          </a:p>
          <a:p>
            <a:r>
              <a:rPr lang="cs-CZ" sz="1200" dirty="0"/>
              <a:t> 	MUDr. </a:t>
            </a:r>
            <a:r>
              <a:rPr lang="cs-CZ" sz="1200" dirty="0" err="1"/>
              <a:t>Gaja</a:t>
            </a:r>
            <a:r>
              <a:rPr lang="cs-CZ" sz="1200" dirty="0"/>
              <a:t> Pavel 			GPG </a:t>
            </a:r>
            <a:r>
              <a:rPr lang="cs-CZ" sz="1200" dirty="0" err="1"/>
              <a:t>Kardio</a:t>
            </a:r>
            <a:r>
              <a:rPr lang="cs-CZ" sz="1200" dirty="0"/>
              <a:t>, s.r.o., Šumperk 	</a:t>
            </a:r>
          </a:p>
          <a:p>
            <a:r>
              <a:rPr lang="cs-CZ" sz="1200" dirty="0"/>
              <a:t> 	MUDr. </a:t>
            </a:r>
            <a:r>
              <a:rPr lang="cs-CZ" sz="1200" dirty="0" err="1"/>
              <a:t>Nagel</a:t>
            </a:r>
            <a:r>
              <a:rPr lang="cs-CZ" sz="1200" dirty="0"/>
              <a:t> Josef 			Tábor		</a:t>
            </a:r>
          </a:p>
          <a:p>
            <a:r>
              <a:rPr lang="cs-CZ" sz="1200" dirty="0"/>
              <a:t> 	MUDr. Dufka Antonín 			Uherské Hradiště	</a:t>
            </a:r>
          </a:p>
          <a:p>
            <a:r>
              <a:rPr lang="cs-CZ" sz="1200" dirty="0"/>
              <a:t>	MUDr. Karlíček Milan 			Zlín	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1704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25489" y="641782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7" y="6030008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SRDEČNÍ SELHÁNÍ - DEFINICE, ÚLOHA NP 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xmlns="" id="{263CB6B1-43CB-40C3-B69E-B5EE9EAE090B}"/>
              </a:ext>
            </a:extLst>
          </p:cNvPr>
          <p:cNvSpPr/>
          <p:nvPr/>
        </p:nvSpPr>
        <p:spPr>
          <a:xfrm>
            <a:off x="3222172" y="2424779"/>
            <a:ext cx="5381052" cy="2349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xmlns="" id="{D598EBA8-45B6-405E-A2A1-035DA7205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846741"/>
              </p:ext>
            </p:extLst>
          </p:nvPr>
        </p:nvGraphicFramePr>
        <p:xfrm>
          <a:off x="291721" y="1212830"/>
          <a:ext cx="8517015" cy="2513705"/>
        </p:xfrm>
        <a:graphic>
          <a:graphicData uri="http://schemas.openxmlformats.org/drawingml/2006/table">
            <a:tbl>
              <a:tblPr firstRow="1" firstCol="1" bandRow="1"/>
              <a:tblGrid>
                <a:gridCol w="916562">
                  <a:extLst>
                    <a:ext uri="{9D8B030D-6E8A-4147-A177-3AD203B41FA5}">
                      <a16:colId xmlns:a16="http://schemas.microsoft.com/office/drawing/2014/main" xmlns="" val="1059380142"/>
                    </a:ext>
                  </a:extLst>
                </a:gridCol>
                <a:gridCol w="1039897">
                  <a:extLst>
                    <a:ext uri="{9D8B030D-6E8A-4147-A177-3AD203B41FA5}">
                      <a16:colId xmlns:a16="http://schemas.microsoft.com/office/drawing/2014/main" xmlns="" val="1674072156"/>
                    </a:ext>
                  </a:extLst>
                </a:gridCol>
                <a:gridCol w="1012351">
                  <a:extLst>
                    <a:ext uri="{9D8B030D-6E8A-4147-A177-3AD203B41FA5}">
                      <a16:colId xmlns:a16="http://schemas.microsoft.com/office/drawing/2014/main" xmlns="" val="1442103529"/>
                    </a:ext>
                  </a:extLst>
                </a:gridCol>
                <a:gridCol w="2761961">
                  <a:extLst>
                    <a:ext uri="{9D8B030D-6E8A-4147-A177-3AD203B41FA5}">
                      <a16:colId xmlns:a16="http://schemas.microsoft.com/office/drawing/2014/main" xmlns="" val="1499879859"/>
                    </a:ext>
                  </a:extLst>
                </a:gridCol>
                <a:gridCol w="2786244">
                  <a:extLst>
                    <a:ext uri="{9D8B030D-6E8A-4147-A177-3AD203B41FA5}">
                      <a16:colId xmlns:a16="http://schemas.microsoft.com/office/drawing/2014/main" xmlns="" val="2786050409"/>
                    </a:ext>
                  </a:extLst>
                </a:gridCol>
              </a:tblGrid>
              <a:tr h="370878">
                <a:tc gridSpan="5">
                  <a:txBody>
                    <a:bodyPr/>
                    <a:lstStyle/>
                    <a:p>
                      <a:pPr marL="635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Tabulka 3.1 – Definice srdečního selhání </a:t>
                      </a:r>
                    </a:p>
                    <a:p>
                      <a:pPr marL="635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zachovanou ejekční frakcí (</a:t>
                      </a:r>
                      <a:r>
                        <a:rPr lang="cs-CZ" sz="850" b="1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HFpEF</a:t>
                      </a:r>
                      <a:r>
                        <a:rPr lang="cs-CZ" sz="85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), s ejekční frakcí ve středním pásmu (</a:t>
                      </a:r>
                      <a:r>
                        <a:rPr lang="cs-CZ" sz="850" b="1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HFmrEF</a:t>
                      </a:r>
                      <a:r>
                        <a:rPr lang="cs-CZ" sz="85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a sníženou ejekční frakcí (</a:t>
                      </a:r>
                      <a:r>
                        <a:rPr lang="cs-CZ" sz="850" b="1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HFrEF</a:t>
                      </a:r>
                      <a:r>
                        <a:rPr lang="cs-CZ" sz="85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D1C2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1B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9528113"/>
                  </a:ext>
                </a:extLst>
              </a:tr>
              <a:tr h="218211">
                <a:tc gridSpan="2"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srdečního selhání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HFrEF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00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HFmrEF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00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HFpEF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705775"/>
                  </a:ext>
                </a:extLst>
              </a:tr>
              <a:tr h="356979">
                <a:tc rowSpan="3"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KRITÉRIA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Symptomy ± </a:t>
                      </a:r>
                      <a:r>
                        <a:rPr lang="cs-CZ" sz="85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známky</a:t>
                      </a:r>
                      <a:r>
                        <a:rPr lang="cs-CZ" sz="750" baseline="3000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Symptomy ± známky</a:t>
                      </a:r>
                      <a:r>
                        <a:rPr lang="cs-CZ" sz="750" baseline="3000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Symptomy ± </a:t>
                      </a:r>
                      <a:r>
                        <a:rPr lang="cs-CZ" sz="85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známky</a:t>
                      </a:r>
                      <a:r>
                        <a:rPr lang="cs-CZ" sz="750" baseline="3000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22037253"/>
                  </a:ext>
                </a:extLst>
              </a:tr>
              <a:tr h="21821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DD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EFLK &lt; 40 %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DD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EFLK 40–49 %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DD"/>
                    </a:solidFill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EFLK ≥ 50 %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8254380"/>
                  </a:ext>
                </a:extLst>
              </a:tr>
              <a:tr h="134942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b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cs-CZ" sz="90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zvýšené hodnoty </a:t>
                      </a:r>
                      <a:r>
                        <a:rPr lang="cs-CZ" sz="120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natriuretických</a:t>
                      </a: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peptidů</a:t>
                      </a:r>
                      <a:r>
                        <a:rPr lang="cs-CZ" sz="1200" baseline="300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635" indent="-6350"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cs-CZ" sz="85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indent="-6350"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Alespoň jedno další kritérium: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1397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Char char="•"/>
                      </a:pPr>
                      <a:r>
                        <a:rPr lang="cs-CZ" sz="850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významné strukturální onemocnění srdce </a:t>
                      </a:r>
                      <a:endParaRPr lang="cs-CZ" sz="900" u="none" strike="noStrike" dirty="0">
                        <a:solidFill>
                          <a:srgbClr val="231F2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022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(HLK a/nebo LAE)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1397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Char char="•"/>
                      </a:pPr>
                      <a:r>
                        <a:rPr lang="cs-CZ" sz="850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diastolická dysfunkce (detaily viz oddíl 4.3)</a:t>
                      </a:r>
                      <a:endParaRPr lang="cs-CZ" sz="900" u="none" strike="noStrike" dirty="0">
                        <a:solidFill>
                          <a:srgbClr val="231F2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zvýšené hodnoty </a:t>
                      </a:r>
                      <a:r>
                        <a:rPr lang="cs-CZ" sz="1200" dirty="0" err="1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natriuretických</a:t>
                      </a:r>
                      <a:r>
                        <a:rPr lang="cs-CZ" sz="12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peptidů</a:t>
                      </a:r>
                      <a:r>
                        <a:rPr lang="cs-CZ" sz="1200" baseline="3000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635" indent="-6350"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cs-CZ" sz="85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35" indent="-6350"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Alespoň jedno další kritérium: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1397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Char char="•"/>
                      </a:pPr>
                      <a:r>
                        <a:rPr lang="cs-CZ" sz="850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významné strukturální onemocnění srdce </a:t>
                      </a:r>
                      <a:endParaRPr lang="cs-CZ" sz="900" u="none" strike="noStrike" dirty="0">
                        <a:solidFill>
                          <a:srgbClr val="231F2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1022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850" dirty="0">
                          <a:solidFill>
                            <a:srgbClr val="231F2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(HLK a/nebo LAE)</a:t>
                      </a:r>
                      <a:endParaRPr lang="cs-CZ" sz="900" dirty="0">
                        <a:solidFill>
                          <a:srgbClr val="231F2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1397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231F20"/>
                        </a:buClr>
                        <a:buSzPts val="850"/>
                        <a:buFont typeface="Arial" panose="020B0604020202020204" pitchFamily="34" charset="0"/>
                        <a:buChar char="•"/>
                      </a:pPr>
                      <a:r>
                        <a:rPr lang="cs-CZ" sz="850" u="none" strike="noStrike" dirty="0">
                          <a:solidFill>
                            <a:srgbClr val="231F2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diastolická dysfunkce (detaily viz oddíl 4.3)</a:t>
                      </a:r>
                      <a:endParaRPr lang="cs-CZ" sz="900" u="none" strike="noStrike" dirty="0">
                        <a:solidFill>
                          <a:srgbClr val="231F2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0165" marR="23495" marT="5080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8995380"/>
                  </a:ext>
                </a:extLst>
              </a:tr>
            </a:tbl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23B96E7C-D52F-4EA8-B13E-73A629206B0D}"/>
              </a:ext>
            </a:extLst>
          </p:cNvPr>
          <p:cNvSpPr/>
          <p:nvPr/>
        </p:nvSpPr>
        <p:spPr>
          <a:xfrm>
            <a:off x="243807" y="3802443"/>
            <a:ext cx="9553336" cy="978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" marR="992505" indent="-6350" algn="r">
              <a:lnSpc>
                <a:spcPct val="96000"/>
              </a:lnSpc>
              <a:spcAft>
                <a:spcPts val="20"/>
              </a:spcAft>
            </a:pPr>
            <a:r>
              <a:rPr lang="cs-CZ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NATRIURETICKÉ PEPTIDY:</a:t>
            </a:r>
          </a:p>
          <a:p>
            <a:pPr marL="8890" marR="992505" indent="-6350" algn="r">
              <a:lnSpc>
                <a:spcPct val="96000"/>
              </a:lnSpc>
              <a:spcAft>
                <a:spcPts val="20"/>
              </a:spcAft>
            </a:pPr>
            <a:r>
              <a:rPr lang="cs-CZ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BNP </a:t>
            </a:r>
            <a:r>
              <a:rPr lang="cs-CZ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B-type </a:t>
            </a:r>
            <a:r>
              <a:rPr lang="cs-CZ" sz="1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natriuretic</a:t>
            </a:r>
            <a:r>
              <a:rPr lang="cs-CZ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peptid, </a:t>
            </a:r>
          </a:p>
          <a:p>
            <a:pPr marL="8890" marR="992505" indent="-6350" algn="r">
              <a:lnSpc>
                <a:spcPct val="96000"/>
              </a:lnSpc>
              <a:spcAft>
                <a:spcPts val="20"/>
              </a:spcAft>
            </a:pPr>
            <a:r>
              <a:rPr lang="cs-CZ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NT-</a:t>
            </a:r>
            <a:r>
              <a:rPr lang="cs-CZ" sz="1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proBNP</a:t>
            </a:r>
            <a:r>
              <a:rPr lang="cs-CZ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N-</a:t>
            </a:r>
            <a:r>
              <a:rPr lang="cs-CZ" sz="1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terminal</a:t>
            </a:r>
            <a:r>
              <a:rPr lang="cs-CZ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prohormone</a:t>
            </a:r>
            <a:r>
              <a:rPr lang="cs-CZ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brain </a:t>
            </a:r>
            <a:r>
              <a:rPr lang="cs-CZ" sz="1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natriuretic</a:t>
            </a:r>
            <a:r>
              <a:rPr lang="cs-CZ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peptide     </a:t>
            </a:r>
          </a:p>
          <a:p>
            <a:pPr marL="8890" marR="992505" indent="-6350" algn="r">
              <a:lnSpc>
                <a:spcPct val="96000"/>
              </a:lnSpc>
              <a:spcAft>
                <a:spcPts val="20"/>
              </a:spcAft>
            </a:pPr>
            <a:endParaRPr lang="cs-CZ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xmlns="" id="{784FDB50-A079-4174-AED0-8F36574FFB1A}"/>
              </a:ext>
            </a:extLst>
          </p:cNvPr>
          <p:cNvSpPr/>
          <p:nvPr/>
        </p:nvSpPr>
        <p:spPr>
          <a:xfrm>
            <a:off x="1390527" y="5972059"/>
            <a:ext cx="6505302" cy="407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" marR="992505" indent="-6350">
              <a:lnSpc>
                <a:spcPct val="96000"/>
              </a:lnSpc>
              <a:spcAft>
                <a:spcPts val="20"/>
              </a:spcAft>
            </a:pPr>
            <a:r>
              <a:rPr lang="cs-CZ" sz="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Negativní předpovědní hodnoty jsou velmi podobné a vysoké (0,94–0,98), a to jak v chronických, tak v akutních případech, </a:t>
            </a:r>
          </a:p>
          <a:p>
            <a:pPr marL="8890" marR="992505" indent="-6350">
              <a:lnSpc>
                <a:spcPct val="96000"/>
              </a:lnSpc>
              <a:spcAft>
                <a:spcPts val="20"/>
              </a:spcAft>
            </a:pPr>
            <a:r>
              <a:rPr lang="cs-CZ" sz="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pozitivní prediktivní hodnoty jsou nižší jak v chronických (0,44–0,57), tak v akutních případech (0,66–0,67). </a:t>
            </a:r>
            <a:endParaRPr lang="cs-CZ" sz="800" dirty="0"/>
          </a:p>
          <a:p>
            <a:pPr marL="8890" marR="992505" indent="-6350">
              <a:lnSpc>
                <a:spcPct val="96000"/>
              </a:lnSpc>
              <a:spcAft>
                <a:spcPts val="20"/>
              </a:spcAft>
            </a:pPr>
            <a:endParaRPr lang="cs-CZ" sz="800" baseline="300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xmlns="" id="{2713B0B0-7B98-4434-A285-6046CAC45BBC}"/>
              </a:ext>
            </a:extLst>
          </p:cNvPr>
          <p:cNvSpPr/>
          <p:nvPr/>
        </p:nvSpPr>
        <p:spPr>
          <a:xfrm>
            <a:off x="291721" y="4572229"/>
            <a:ext cx="8517015" cy="10729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xmlns="" id="{E38EEE9D-22CF-4B23-9A49-530292196C2C}"/>
              </a:ext>
            </a:extLst>
          </p:cNvPr>
          <p:cNvSpPr/>
          <p:nvPr/>
        </p:nvSpPr>
        <p:spPr>
          <a:xfrm>
            <a:off x="415614" y="4635345"/>
            <a:ext cx="9503481" cy="821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" marR="992505" indent="-6350">
              <a:lnSpc>
                <a:spcPct val="96000"/>
              </a:lnSpc>
              <a:spcAft>
                <a:spcPts val="20"/>
              </a:spcAft>
            </a:pPr>
            <a:r>
              <a:rPr lang="cs-CZ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Chronické srdeční selhání </a:t>
            </a:r>
            <a:r>
              <a:rPr lang="cs-CZ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spojeno s hodnotami  </a:t>
            </a:r>
            <a:r>
              <a:rPr lang="cs-CZ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BNP &lt; 35 </a:t>
            </a:r>
            <a:r>
              <a:rPr lang="cs-CZ" sz="16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/ml, </a:t>
            </a:r>
            <a:r>
              <a:rPr lang="cs-CZ" sz="16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NT-</a:t>
            </a:r>
            <a:r>
              <a:rPr lang="cs-CZ" sz="1600" b="1" u="sng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proBNP</a:t>
            </a:r>
            <a:r>
              <a:rPr lang="cs-CZ" sz="16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&lt; 125 </a:t>
            </a:r>
            <a:r>
              <a:rPr lang="cs-CZ" sz="1600" b="1" u="sng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sz="16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/ml.</a:t>
            </a:r>
          </a:p>
          <a:p>
            <a:endParaRPr lang="cs-CZ" sz="1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Akutní srdeční selhání </a:t>
            </a:r>
            <a:r>
              <a:rPr lang="cs-CZ" sz="1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spojeno s hodnotami </a:t>
            </a:r>
            <a:r>
              <a:rPr lang="cs-CZ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BNP &lt; 100 </a:t>
            </a:r>
            <a:r>
              <a:rPr lang="cs-CZ" sz="16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/ml, </a:t>
            </a:r>
            <a:r>
              <a:rPr lang="cs-CZ" sz="16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NT-</a:t>
            </a:r>
            <a:r>
              <a:rPr lang="cs-CZ" sz="1600" b="1" u="sng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proBNP</a:t>
            </a:r>
            <a:r>
              <a:rPr lang="cs-CZ" sz="16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&lt; 300 </a:t>
            </a:r>
            <a:r>
              <a:rPr lang="cs-CZ" sz="1600" b="1" u="sng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sz="1600" b="1" u="sng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</a:t>
            </a:r>
            <a:endParaRPr lang="cs-CZ" sz="1600" b="1" u="sng" dirty="0">
              <a:solidFill>
                <a:srgbClr val="002060"/>
              </a:solidFill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xmlns="" id="{F00CF4FB-E7BD-4781-9665-20190F8C1716}"/>
              </a:ext>
            </a:extLst>
          </p:cNvPr>
          <p:cNvSpPr/>
          <p:nvPr/>
        </p:nvSpPr>
        <p:spPr>
          <a:xfrm>
            <a:off x="243808" y="3726535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1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 časných stadiích srdečního selhání (zvláště u </a:t>
            </a:r>
            <a:r>
              <a:rPr lang="cs-CZ" sz="1100" dirty="0" err="1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HFpEF</a:t>
            </a:r>
            <a:r>
              <a:rPr lang="cs-CZ" sz="11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 </a:t>
            </a:r>
          </a:p>
          <a:p>
            <a:r>
              <a:rPr lang="cs-CZ" sz="11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 u pacientů léčených diuretiky nemusejí být známky přítomny</a:t>
            </a: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2905772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NT- </a:t>
            </a:r>
            <a:r>
              <a:rPr lang="cs-CZ" altLang="cs-CZ" sz="3200" b="1" kern="0" dirty="0" err="1">
                <a:solidFill>
                  <a:srgbClr val="002060"/>
                </a:solidFill>
                <a:cs typeface="Arial" panose="020B0604020202020204" pitchFamily="34" charset="0"/>
              </a:rPr>
              <a:t>proBNP</a:t>
            </a: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 A KLINICKÁ PRAXE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22DB0008-1118-40E6-986E-16D63F05AFD0}"/>
              </a:ext>
            </a:extLst>
          </p:cNvPr>
          <p:cNvSpPr txBox="1"/>
          <p:nvPr/>
        </p:nvSpPr>
        <p:spPr>
          <a:xfrm>
            <a:off x="243808" y="1543792"/>
            <a:ext cx="87100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cs-CZ" dirty="0"/>
          </a:p>
          <a:p>
            <a:pPr marL="2114550" lvl="4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cs-CZ" dirty="0"/>
              <a:t>akutní srdeční selhání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cs-CZ" dirty="0"/>
              <a:t>monitorování pacientů s chronickým srdečním selháním</a:t>
            </a:r>
          </a:p>
          <a:p>
            <a:pPr algn="ctr"/>
            <a:endParaRPr lang="cs-CZ" b="1" dirty="0"/>
          </a:p>
          <a:p>
            <a:pPr algn="ctr"/>
            <a:r>
              <a:rPr lang="cs-CZ" b="1" dirty="0"/>
              <a:t>stratifikace rizika u nemocných s projevy srdečního selhání</a:t>
            </a:r>
          </a:p>
          <a:p>
            <a:pPr algn="ctr"/>
            <a:endParaRPr lang="cs-CZ" dirty="0"/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xmlns="" id="{87B1CEBB-94E4-4A8D-9412-0473A822BEE4}"/>
              </a:ext>
            </a:extLst>
          </p:cNvPr>
          <p:cNvSpPr/>
          <p:nvPr/>
        </p:nvSpPr>
        <p:spPr>
          <a:xfrm>
            <a:off x="700644" y="3575116"/>
            <a:ext cx="7671460" cy="16858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xmlns="" id="{395D5088-22C2-4D89-A4B3-CE0BFA2F8AE5}"/>
              </a:ext>
            </a:extLst>
          </p:cNvPr>
          <p:cNvSpPr/>
          <p:nvPr/>
        </p:nvSpPr>
        <p:spPr>
          <a:xfrm>
            <a:off x="874814" y="3310816"/>
            <a:ext cx="7307284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hospitalizace v posledních šesti měsících </a:t>
            </a:r>
          </a:p>
          <a:p>
            <a:pPr algn="ctr"/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při zvýšených koncentracích </a:t>
            </a:r>
            <a:r>
              <a:rPr lang="cs-CZ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natriuretických</a:t>
            </a:r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peptidů (BNP &gt; 250 </a:t>
            </a:r>
            <a:r>
              <a:rPr lang="cs-CZ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 nebo </a:t>
            </a:r>
          </a:p>
          <a:p>
            <a:pPr algn="ctr"/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NT-</a:t>
            </a:r>
            <a:r>
              <a:rPr lang="cs-CZ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proBNP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&gt; 500 </a:t>
            </a:r>
            <a:r>
              <a:rPr lang="cs-CZ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 u mužů a 750 </a:t>
            </a:r>
            <a:r>
              <a:rPr lang="cs-CZ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 u žen)</a:t>
            </a:r>
          </a:p>
          <a:p>
            <a:pPr algn="ctr"/>
            <a:r>
              <a:rPr lang="cs-CZ" sz="800" b="1" baseline="300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 </a:t>
            </a:r>
          </a:p>
          <a:p>
            <a:pPr algn="ctr"/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hospitalizace v posledních 12 měsících </a:t>
            </a:r>
          </a:p>
          <a:p>
            <a:pPr algn="ctr"/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BNP ≥ 100 </a:t>
            </a:r>
            <a:r>
              <a:rPr lang="cs-CZ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 nebo 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NT-</a:t>
            </a:r>
            <a:r>
              <a:rPr lang="cs-CZ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proBNP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≥ 400 </a:t>
            </a:r>
            <a:r>
              <a:rPr lang="cs-CZ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pg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/ml</a:t>
            </a:r>
            <a:endParaRPr lang="cs-CZ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EBDECC22-6149-4912-9DFA-DF9793650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785" y="4745783"/>
            <a:ext cx="1030313" cy="1030313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243808" y="1233834"/>
            <a:ext cx="8628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symptomatologie, základní kardiologické onemocnění</a:t>
            </a:r>
          </a:p>
          <a:p>
            <a:pPr algn="ctr"/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zařazení podle NYHA, EFLK a hodnoty </a:t>
            </a:r>
            <a:r>
              <a:rPr lang="cs-CZ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natriuretických</a:t>
            </a:r>
            <a:r>
              <a:rPr lang="cs-CZ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peptidů</a:t>
            </a:r>
          </a:p>
        </p:txBody>
      </p:sp>
    </p:spTree>
    <p:extLst>
      <p:ext uri="{BB962C8B-B14F-4D97-AF65-F5344CB8AC3E}">
        <p14:creationId xmlns:p14="http://schemas.microsoft.com/office/powerpoint/2010/main" val="32671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NT-pro BNP A VZDÁLENOST LABORATOŘE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A0B4D9BE-EACD-4352-A2CE-21CF8589C132}"/>
              </a:ext>
            </a:extLst>
          </p:cNvPr>
          <p:cNvSpPr txBox="1"/>
          <p:nvPr/>
        </p:nvSpPr>
        <p:spPr>
          <a:xfrm>
            <a:off x="714103" y="1335760"/>
            <a:ext cx="80380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dirty="0"/>
              <a:t>              počet             muži/ženy                    věk              ASS            CHSS            EF(%)</a:t>
            </a:r>
          </a:p>
          <a:p>
            <a:r>
              <a:rPr lang="cs-CZ" dirty="0"/>
              <a:t>                                                                          </a:t>
            </a:r>
            <a:r>
              <a:rPr lang="cs-CZ" dirty="0" err="1"/>
              <a:t>prům</a:t>
            </a:r>
            <a:r>
              <a:rPr lang="cs-CZ" dirty="0"/>
              <a:t>       vyš./</a:t>
            </a:r>
            <a:r>
              <a:rPr lang="cs-CZ" dirty="0" err="1"/>
              <a:t>hosp</a:t>
            </a:r>
            <a:r>
              <a:rPr lang="cs-CZ" dirty="0"/>
              <a:t>.    vyš./ </a:t>
            </a:r>
            <a:r>
              <a:rPr lang="cs-CZ" dirty="0" err="1"/>
              <a:t>hosp</a:t>
            </a:r>
            <a:r>
              <a:rPr lang="cs-CZ" dirty="0"/>
              <a:t>.</a:t>
            </a:r>
          </a:p>
          <a:p>
            <a:r>
              <a:rPr lang="cs-CZ" b="1" dirty="0">
                <a:highlight>
                  <a:srgbClr val="FFFF00"/>
                </a:highlight>
              </a:rPr>
              <a:t>A+B         168                 90/78                         69,11         45/13        123/9                42</a:t>
            </a:r>
          </a:p>
          <a:p>
            <a:endParaRPr lang="cs-CZ" dirty="0"/>
          </a:p>
          <a:p>
            <a:r>
              <a:rPr lang="cs-CZ" dirty="0"/>
              <a:t>A                91                 41/50   (55)              70,56          26/5           65/2                43</a:t>
            </a:r>
          </a:p>
          <a:p>
            <a:r>
              <a:rPr lang="cs-CZ" dirty="0"/>
              <a:t>B                77                 54/37   (48)               67,40         19/8           58/7                41</a:t>
            </a:r>
          </a:p>
          <a:p>
            <a:endParaRPr lang="cs-CZ" dirty="0"/>
          </a:p>
          <a:p>
            <a:r>
              <a:rPr lang="cs-CZ" dirty="0"/>
              <a:t>Soubor 168 osob: skupina A 91(54,2%), skupina B 77 (45,8%)</a:t>
            </a: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xmlns="" id="{8905E983-6FFD-498B-B45F-4C63ED268436}"/>
              </a:ext>
            </a:extLst>
          </p:cNvPr>
          <p:cNvSpPr/>
          <p:nvPr/>
        </p:nvSpPr>
        <p:spPr>
          <a:xfrm>
            <a:off x="243808" y="4672513"/>
            <a:ext cx="8656384" cy="9358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E3742669-79B7-47F3-BD2C-9AB1FD0772B5}"/>
              </a:ext>
            </a:extLst>
          </p:cNvPr>
          <p:cNvSpPr txBox="1"/>
          <p:nvPr/>
        </p:nvSpPr>
        <p:spPr>
          <a:xfrm>
            <a:off x="243809" y="4672513"/>
            <a:ext cx="850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002060"/>
                </a:solidFill>
              </a:rPr>
              <a:t>V ambulancích </a:t>
            </a:r>
            <a:r>
              <a:rPr lang="cs-CZ" b="1" dirty="0">
                <a:solidFill>
                  <a:srgbClr val="002060"/>
                </a:solidFill>
              </a:rPr>
              <a:t>s větší vzdáleností do laboratoře bylo provedení testu indikováno častěji, </a:t>
            </a:r>
            <a:r>
              <a:rPr lang="cs-CZ" dirty="0">
                <a:solidFill>
                  <a:srgbClr val="002060"/>
                </a:solidFill>
              </a:rPr>
              <a:t>zařazení byli nemocní vyšší věkové kategorie s vyšším zastoupením žen s chronickými </a:t>
            </a:r>
          </a:p>
          <a:p>
            <a:pPr algn="ctr"/>
            <a:r>
              <a:rPr lang="cs-CZ" dirty="0">
                <a:solidFill>
                  <a:srgbClr val="002060"/>
                </a:solidFill>
              </a:rPr>
              <a:t>projevy srdečního selhání.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C2486341-ECB2-4853-80C8-E818D6093061}"/>
              </a:ext>
            </a:extLst>
          </p:cNvPr>
          <p:cNvSpPr/>
          <p:nvPr/>
        </p:nvSpPr>
        <p:spPr>
          <a:xfrm>
            <a:off x="714103" y="3921082"/>
            <a:ext cx="72019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b="1" dirty="0"/>
              <a:t>A</a:t>
            </a:r>
            <a:r>
              <a:rPr lang="cs-CZ" sz="1200" dirty="0"/>
              <a:t>    nad 500m      0,5-20,0 km  </a:t>
            </a:r>
            <a:r>
              <a:rPr lang="cs-CZ" sz="1200" dirty="0" err="1"/>
              <a:t>prům</a:t>
            </a:r>
            <a:r>
              <a:rPr lang="cs-CZ" sz="1200" dirty="0"/>
              <a:t>.    </a:t>
            </a:r>
            <a:r>
              <a:rPr lang="cs-CZ" sz="1200" b="1" dirty="0"/>
              <a:t>4,95 km </a:t>
            </a:r>
          </a:p>
          <a:p>
            <a:r>
              <a:rPr lang="cs-CZ" sz="1200" b="1" dirty="0"/>
              <a:t>B    </a:t>
            </a:r>
            <a:r>
              <a:rPr lang="cs-CZ" sz="1200" dirty="0"/>
              <a:t>do   400m       0 -   0,4  km  </a:t>
            </a:r>
            <a:r>
              <a:rPr lang="cs-CZ" sz="1200" dirty="0" err="1"/>
              <a:t>prům</a:t>
            </a:r>
            <a:r>
              <a:rPr lang="cs-CZ" sz="1200" dirty="0"/>
              <a:t>.    0,115 km ( obvykle v místě ambulance, docházková vzdálenost)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xmlns="" id="{939FDBE1-7CE5-4C61-8D40-B766EA0C8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654834"/>
              </p:ext>
            </p:extLst>
          </p:nvPr>
        </p:nvGraphicFramePr>
        <p:xfrm>
          <a:off x="644435" y="2734491"/>
          <a:ext cx="7855132" cy="600892"/>
        </p:xfrm>
        <a:graphic>
          <a:graphicData uri="http://schemas.openxmlformats.org/drawingml/2006/table">
            <a:tbl>
              <a:tblPr/>
              <a:tblGrid>
                <a:gridCol w="7855132">
                  <a:extLst>
                    <a:ext uri="{9D8B030D-6E8A-4147-A177-3AD203B41FA5}">
                      <a16:colId xmlns:a16="http://schemas.microsoft.com/office/drawing/2014/main" xmlns="" val="587579243"/>
                    </a:ext>
                  </a:extLst>
                </a:gridCol>
              </a:tblGrid>
              <a:tr h="600892">
                <a:tc>
                  <a:txBody>
                    <a:bodyPr/>
                    <a:lstStyle/>
                    <a:p>
                      <a:r>
                        <a:rPr lang="cs-CZ" dirty="0"/>
                        <a:t>                                          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26524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8507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aoblený obdélník 10"/>
          <p:cNvSpPr/>
          <p:nvPr/>
        </p:nvSpPr>
        <p:spPr>
          <a:xfrm>
            <a:off x="485970" y="4445251"/>
            <a:ext cx="8359265" cy="11316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100" b="1" kern="0" dirty="0">
                <a:solidFill>
                  <a:srgbClr val="002060"/>
                </a:solidFill>
                <a:cs typeface="Arial" panose="020B0604020202020204" pitchFamily="34" charset="0"/>
              </a:rPr>
              <a:t>NT-</a:t>
            </a:r>
            <a:r>
              <a:rPr lang="cs-CZ" altLang="cs-CZ" sz="3100" b="1" kern="0" dirty="0" err="1">
                <a:solidFill>
                  <a:srgbClr val="002060"/>
                </a:solidFill>
                <a:cs typeface="Arial" panose="020B0604020202020204" pitchFamily="34" charset="0"/>
              </a:rPr>
              <a:t>proBNP</a:t>
            </a:r>
            <a:r>
              <a:rPr lang="cs-CZ" altLang="cs-CZ" sz="3100" b="1" kern="0" dirty="0">
                <a:solidFill>
                  <a:srgbClr val="002060"/>
                </a:solidFill>
                <a:cs typeface="Arial" panose="020B0604020202020204" pitchFamily="34" charset="0"/>
              </a:rPr>
              <a:t> A VELIKOST KARDIOLOGICKÉ AMBULANCE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E3742669-79B7-47F3-BD2C-9AB1FD0772B5}"/>
              </a:ext>
            </a:extLst>
          </p:cNvPr>
          <p:cNvSpPr txBox="1"/>
          <p:nvPr/>
        </p:nvSpPr>
        <p:spPr>
          <a:xfrm>
            <a:off x="355874" y="2954003"/>
            <a:ext cx="825849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V časovém horizontu 3 měsíců</a:t>
            </a:r>
          </a:p>
          <a:p>
            <a:r>
              <a:rPr lang="cs-CZ" sz="1600" dirty="0"/>
              <a:t>I. SKUPINA  velká ambulance       v </a:t>
            </a:r>
            <a:r>
              <a:rPr lang="cs-CZ" sz="1600" dirty="0" err="1"/>
              <a:t>prům</a:t>
            </a:r>
            <a:r>
              <a:rPr lang="cs-CZ" sz="1600" dirty="0"/>
              <a:t>.  8,7 testů</a:t>
            </a:r>
          </a:p>
          <a:p>
            <a:r>
              <a:rPr lang="cs-CZ" sz="1600" dirty="0"/>
              <a:t>II. SKUPINA malá ambulance       v </a:t>
            </a:r>
            <a:r>
              <a:rPr lang="cs-CZ" sz="1600" dirty="0" err="1"/>
              <a:t>prům</a:t>
            </a:r>
            <a:r>
              <a:rPr lang="cs-CZ" sz="1600" dirty="0"/>
              <a:t>.  4,9 testů</a:t>
            </a:r>
          </a:p>
          <a:p>
            <a:endParaRPr lang="cs-CZ" dirty="0"/>
          </a:p>
          <a:p>
            <a:endParaRPr lang="cs-CZ" dirty="0">
              <a:solidFill>
                <a:srgbClr val="002060"/>
              </a:solidFill>
            </a:endParaRPr>
          </a:p>
          <a:p>
            <a:endParaRPr lang="cs-CZ" dirty="0">
              <a:solidFill>
                <a:srgbClr val="002060"/>
              </a:solidFill>
            </a:endParaRPr>
          </a:p>
          <a:p>
            <a:r>
              <a:rPr lang="cs-CZ" dirty="0">
                <a:solidFill>
                  <a:srgbClr val="002060"/>
                </a:solidFill>
              </a:rPr>
              <a:t>    </a:t>
            </a:r>
            <a:r>
              <a:rPr lang="cs-CZ" b="1" dirty="0">
                <a:solidFill>
                  <a:srgbClr val="002060"/>
                </a:solidFill>
              </a:rPr>
              <a:t>velká ambulance </a:t>
            </a:r>
            <a:r>
              <a:rPr lang="cs-CZ" dirty="0">
                <a:solidFill>
                  <a:srgbClr val="002060"/>
                </a:solidFill>
              </a:rPr>
              <a:t>– častěji prováděný test </a:t>
            </a:r>
            <a:r>
              <a:rPr lang="cs-CZ" b="1" dirty="0">
                <a:solidFill>
                  <a:srgbClr val="002060"/>
                </a:solidFill>
              </a:rPr>
              <a:t>u mladších pacientů s projevy akutního SS</a:t>
            </a:r>
          </a:p>
          <a:p>
            <a:r>
              <a:rPr lang="cs-CZ" dirty="0">
                <a:solidFill>
                  <a:srgbClr val="002060"/>
                </a:solidFill>
              </a:rPr>
              <a:t>                                                                        - </a:t>
            </a:r>
            <a:r>
              <a:rPr lang="cs-CZ" b="1" dirty="0">
                <a:solidFill>
                  <a:srgbClr val="002060"/>
                </a:solidFill>
              </a:rPr>
              <a:t>snadnější zařazení většího počtu nemocných</a:t>
            </a:r>
          </a:p>
          <a:p>
            <a:r>
              <a:rPr lang="cs-CZ" dirty="0">
                <a:solidFill>
                  <a:srgbClr val="002060"/>
                </a:solidFill>
              </a:rPr>
              <a:t>     malé ambulance jsou charakterizovány zařazením starších chronicky nemocných</a:t>
            </a:r>
          </a:p>
          <a:p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6260FF82-9E19-421A-8494-1D1046E02E98}"/>
              </a:ext>
            </a:extLst>
          </p:cNvPr>
          <p:cNvSpPr/>
          <p:nvPr/>
        </p:nvSpPr>
        <p:spPr>
          <a:xfrm>
            <a:off x="442313" y="1931085"/>
            <a:ext cx="8172058" cy="10106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4016E801-3F3A-448D-A95C-97F9EDC04264}"/>
              </a:ext>
            </a:extLst>
          </p:cNvPr>
          <p:cNvSpPr/>
          <p:nvPr/>
        </p:nvSpPr>
        <p:spPr>
          <a:xfrm>
            <a:off x="485970" y="1935735"/>
            <a:ext cx="8024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					</a:t>
            </a:r>
          </a:p>
          <a:p>
            <a:r>
              <a:rPr lang="cs-CZ" dirty="0"/>
              <a:t>Skupina I.     95      	                          65,7                     36                       59 </a:t>
            </a:r>
          </a:p>
          <a:p>
            <a:r>
              <a:rPr lang="cs-CZ" dirty="0"/>
              <a:t>Skupina II.    73                          	81,2                     19                       54 </a:t>
            </a:r>
          </a:p>
        </p:txBody>
      </p:sp>
      <p:sp>
        <p:nvSpPr>
          <p:cNvPr id="8" name="Obdélník 7"/>
          <p:cNvSpPr/>
          <p:nvPr/>
        </p:nvSpPr>
        <p:spPr>
          <a:xfrm>
            <a:off x="1225335" y="3745686"/>
            <a:ext cx="660601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/>
              <a:t>velikost ambulancí byla značně rozdílná v rozsahu od 100 pacientů až po 42 000</a:t>
            </a:r>
          </a:p>
          <a:p>
            <a:r>
              <a:rPr lang="cs-CZ" sz="1000" dirty="0"/>
              <a:t>         I.  kardiologické ambulance do 5000 nemocných v kartotéce</a:t>
            </a:r>
          </a:p>
          <a:p>
            <a:r>
              <a:rPr lang="cs-CZ" sz="1000" dirty="0"/>
              <a:t>         II. kardiologické ambulance nad 5000 nemocných v kartotéce</a:t>
            </a:r>
          </a:p>
          <a:p>
            <a:endParaRPr lang="cs-CZ" sz="1200" dirty="0"/>
          </a:p>
        </p:txBody>
      </p:sp>
      <p:sp>
        <p:nvSpPr>
          <p:cNvPr id="9" name="Obdélník 8"/>
          <p:cNvSpPr/>
          <p:nvPr/>
        </p:nvSpPr>
        <p:spPr>
          <a:xfrm>
            <a:off x="559525" y="1230621"/>
            <a:ext cx="8168016" cy="923330"/>
          </a:xfrm>
          <a:prstGeom prst="rect">
            <a:avLst/>
          </a:prstGeom>
          <a:solidFill>
            <a:srgbClr val="FFFADD"/>
          </a:solidFill>
        </p:spPr>
        <p:txBody>
          <a:bodyPr wrap="square">
            <a:spAutoFit/>
          </a:bodyPr>
          <a:lstStyle/>
          <a:p>
            <a:r>
              <a:rPr lang="cs-CZ" dirty="0"/>
              <a:t>                  počet   muži/ženy         věk                       ASS               CHSS </a:t>
            </a:r>
          </a:p>
          <a:p>
            <a:r>
              <a:rPr lang="cs-CZ" dirty="0"/>
              <a:t>                                                           </a:t>
            </a:r>
            <a:r>
              <a:rPr lang="cs-CZ" dirty="0" err="1"/>
              <a:t>prům</a:t>
            </a:r>
            <a:r>
              <a:rPr lang="cs-CZ" dirty="0"/>
              <a:t>                 vyš./</a:t>
            </a:r>
            <a:r>
              <a:rPr lang="cs-CZ" dirty="0" err="1"/>
              <a:t>hosp</a:t>
            </a:r>
            <a:r>
              <a:rPr lang="cs-CZ" dirty="0"/>
              <a:t>.    vyš./ </a:t>
            </a:r>
            <a:r>
              <a:rPr lang="cs-CZ" dirty="0" err="1"/>
              <a:t>hosp</a:t>
            </a:r>
            <a:r>
              <a:rPr lang="cs-CZ" dirty="0"/>
              <a:t>.</a:t>
            </a:r>
          </a:p>
          <a:p>
            <a:r>
              <a:rPr lang="cs-CZ" b="1" dirty="0">
                <a:highlight>
                  <a:srgbClr val="FFFF00"/>
                </a:highlight>
              </a:rPr>
              <a:t>I+II             168         90/78              69,11      </a:t>
            </a:r>
            <a:r>
              <a:rPr lang="cs-CZ" b="1" dirty="0">
                <a:solidFill>
                  <a:srgbClr val="FFFF00"/>
                </a:solidFill>
                <a:highlight>
                  <a:srgbClr val="FFFF00"/>
                </a:highlight>
              </a:rPr>
              <a:t>          </a:t>
            </a:r>
            <a:r>
              <a:rPr lang="cs-CZ" b="1" dirty="0">
                <a:highlight>
                  <a:srgbClr val="FFFF00"/>
                </a:highlight>
              </a:rPr>
              <a:t>45/13               123/9              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7944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6098FEF2-5EC4-46C5-A30F-8071B29EC217}"/>
              </a:ext>
            </a:extLst>
          </p:cNvPr>
          <p:cNvSpPr txBox="1"/>
          <p:nvPr/>
        </p:nvSpPr>
        <p:spPr>
          <a:xfrm flipH="1">
            <a:off x="6951615" y="6548846"/>
            <a:ext cx="24188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2. SJEZD ČAAMK, Olomouc  20.1.2018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682C4C21-082B-4EC7-AE5D-2359BA94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08" y="6037917"/>
            <a:ext cx="731583" cy="63403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C798CBA9-C3E4-44F7-BF23-C91433B16915}"/>
              </a:ext>
            </a:extLst>
          </p:cNvPr>
          <p:cNvSpPr/>
          <p:nvPr/>
        </p:nvSpPr>
        <p:spPr>
          <a:xfrm>
            <a:off x="0" y="440174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HODNOCENÍ NT-</a:t>
            </a:r>
            <a:r>
              <a:rPr lang="cs-CZ" altLang="cs-CZ" sz="3200" b="1" kern="0" dirty="0" err="1">
                <a:solidFill>
                  <a:srgbClr val="002060"/>
                </a:solidFill>
                <a:cs typeface="Arial" panose="020B0604020202020204" pitchFamily="34" charset="0"/>
              </a:rPr>
              <a:t>proBNP</a:t>
            </a:r>
            <a:r>
              <a:rPr lang="cs-CZ" altLang="cs-CZ" sz="3200" b="1" kern="0" dirty="0">
                <a:solidFill>
                  <a:srgbClr val="002060"/>
                </a:solidFill>
                <a:cs typeface="Arial" panose="020B0604020202020204" pitchFamily="34" charset="0"/>
              </a:rPr>
              <a:t> COBAS H 232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854F9970-8B2F-4A89-BB5B-6940282D49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15580"/>
          <a:stretch/>
        </p:blipFill>
        <p:spPr>
          <a:xfrm>
            <a:off x="733331" y="1813585"/>
            <a:ext cx="3838669" cy="2984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xmlns="" id="{41CDDFAB-7920-4472-9EBD-3A28E5F165DB}"/>
              </a:ext>
            </a:extLst>
          </p:cNvPr>
          <p:cNvSpPr/>
          <p:nvPr/>
        </p:nvSpPr>
        <p:spPr>
          <a:xfrm>
            <a:off x="2286000" y="-91064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xmlns="" id="{80A6A1B1-4317-4681-B0A0-78FDBA8DF3CB}"/>
              </a:ext>
            </a:extLst>
          </p:cNvPr>
          <p:cNvSpPr/>
          <p:nvPr/>
        </p:nvSpPr>
        <p:spPr>
          <a:xfrm>
            <a:off x="1513707" y="532863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925376"/>
              </p:ext>
            </p:extLst>
          </p:nvPr>
        </p:nvGraphicFramePr>
        <p:xfrm>
          <a:off x="5057334" y="1832053"/>
          <a:ext cx="3606832" cy="2897144"/>
        </p:xfrm>
        <a:graphic>
          <a:graphicData uri="http://schemas.openxmlformats.org/drawingml/2006/table">
            <a:tbl>
              <a:tblPr/>
              <a:tblGrid>
                <a:gridCol w="9600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86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81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23564">
                <a:tc gridSpan="3">
                  <a:txBody>
                    <a:bodyPr/>
                    <a:lstStyle/>
                    <a:p>
                      <a:r>
                        <a:rPr lang="cs-CZ" sz="1400" b="0" dirty="0">
                          <a:effectLst/>
                        </a:rPr>
                        <a:t>Interpretace vztahu NYHA  </a:t>
                      </a:r>
                    </a:p>
                    <a:p>
                      <a:pPr algn="r"/>
                      <a:r>
                        <a:rPr lang="cs-CZ" sz="1400" b="0" dirty="0">
                          <a:effectLst/>
                        </a:rPr>
                        <a:t>a hladina NT-</a:t>
                      </a:r>
                      <a:r>
                        <a:rPr lang="cs-CZ" sz="1400" b="0" dirty="0" err="1">
                          <a:effectLst/>
                        </a:rPr>
                        <a:t>proBNP</a:t>
                      </a:r>
                      <a:r>
                        <a:rPr lang="cs-CZ" sz="1400" b="0" baseline="0" dirty="0">
                          <a:effectLst/>
                        </a:rPr>
                        <a:t> u CHSS</a:t>
                      </a:r>
                      <a:endParaRPr lang="cs-CZ" sz="1400" b="0" dirty="0">
                        <a:effectLst/>
                      </a:endParaRP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4075">
                <a:tc>
                  <a:txBody>
                    <a:bodyPr/>
                    <a:lstStyle/>
                    <a:p>
                      <a:r>
                        <a:rPr lang="cs-CZ" sz="1400" b="0" dirty="0">
                          <a:effectLst/>
                        </a:rPr>
                        <a:t>funkční</a:t>
                      </a:r>
                    </a:p>
                    <a:p>
                      <a:r>
                        <a:rPr lang="cs-CZ" sz="1400" b="0" dirty="0">
                          <a:effectLst/>
                        </a:rPr>
                        <a:t>klasifikace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0" dirty="0">
                          <a:effectLst/>
                        </a:rPr>
                        <a:t>5- 95 percentile</a:t>
                      </a: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b="0" dirty="0" err="1">
                          <a:effectLst/>
                        </a:rPr>
                        <a:t>median</a:t>
                      </a:r>
                      <a:endParaRPr lang="cs-CZ" sz="1400" b="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6313"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I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31 -   1</a:t>
                      </a:r>
                      <a:r>
                        <a:rPr lang="cs-CZ" sz="1400" baseline="0" dirty="0">
                          <a:effectLst/>
                        </a:rPr>
                        <a:t> </a:t>
                      </a:r>
                      <a:r>
                        <a:rPr lang="cs-CZ" sz="1400" dirty="0">
                          <a:effectLst/>
                        </a:rPr>
                        <a:t>110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   377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6313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II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55 -   4 975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1 223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6313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III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77 - 26 916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3 130 </a:t>
                      </a:r>
                      <a:r>
                        <a:rPr lang="cs-CZ" sz="1400" dirty="0" err="1">
                          <a:effectLst/>
                        </a:rPr>
                        <a:t>pg</a:t>
                      </a:r>
                      <a:r>
                        <a:rPr lang="cs-CZ" sz="1400" dirty="0">
                          <a:effectLst/>
                        </a:rPr>
                        <a:t>/</a:t>
                      </a:r>
                      <a:r>
                        <a:rPr lang="cs-CZ" sz="1400" dirty="0" err="1">
                          <a:effectLst/>
                        </a:rPr>
                        <a:t>mL</a:t>
                      </a:r>
                      <a:endParaRPr lang="cs-CZ" sz="1400" dirty="0">
                        <a:effectLst/>
                      </a:endParaRP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6313"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IV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*</a:t>
                      </a: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*</a:t>
                      </a:r>
                    </a:p>
                  </a:txBody>
                  <a:tcPr marL="47625" marR="47625" marT="9525" marB="9525"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2476">
                <a:tc gridSpan="3">
                  <a:txBody>
                    <a:bodyPr/>
                    <a:lstStyle/>
                    <a:p>
                      <a:r>
                        <a:rPr lang="en-US" sz="1400" dirty="0">
                          <a:effectLst/>
                        </a:rPr>
                        <a:t>*</a:t>
                      </a:r>
                      <a:r>
                        <a:rPr lang="en-US" sz="1000" dirty="0">
                          <a:effectLst/>
                        </a:rPr>
                        <a:t>In a Mayo Clinic study of 75 patients with CHF, only 4 were characterized as Class IV. Accordingly, range and median are not provided</a:t>
                      </a:r>
                      <a:r>
                        <a:rPr lang="en-US" sz="1400" dirty="0">
                          <a:effectLst/>
                        </a:rPr>
                        <a:t>.</a:t>
                      </a:r>
                    </a:p>
                  </a:txBody>
                  <a:tcPr marL="47625" marR="47625" marT="9525" marB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733331" y="5328633"/>
            <a:ext cx="799421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900" dirty="0"/>
              <a:t>1. </a:t>
            </a:r>
            <a:r>
              <a:rPr lang="cs-CZ" sz="900" dirty="0" err="1"/>
              <a:t>Januzzi</a:t>
            </a:r>
            <a:r>
              <a:rPr lang="cs-CZ" sz="900" dirty="0"/>
              <a:t> JL, van </a:t>
            </a:r>
            <a:r>
              <a:rPr lang="cs-CZ" sz="900" dirty="0" err="1"/>
              <a:t>Kimmenade</a:t>
            </a:r>
            <a:r>
              <a:rPr lang="cs-CZ" sz="900" dirty="0"/>
              <a:t> R, </a:t>
            </a:r>
            <a:r>
              <a:rPr lang="cs-CZ" sz="900" dirty="0" err="1"/>
              <a:t>Lainchbury</a:t>
            </a:r>
            <a:r>
              <a:rPr lang="cs-CZ" sz="900" dirty="0"/>
              <a:t> J: NT-</a:t>
            </a:r>
            <a:r>
              <a:rPr lang="cs-CZ" sz="900" dirty="0" err="1"/>
              <a:t>proBNP</a:t>
            </a:r>
            <a:r>
              <a:rPr lang="cs-CZ" sz="900" dirty="0"/>
              <a:t> </a:t>
            </a:r>
            <a:r>
              <a:rPr lang="cs-CZ" sz="900" dirty="0" err="1"/>
              <a:t>testing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short</a:t>
            </a:r>
            <a:r>
              <a:rPr lang="cs-CZ" sz="900" dirty="0"/>
              <a:t>-term </a:t>
            </a:r>
            <a:r>
              <a:rPr lang="cs-CZ" sz="900" dirty="0" err="1"/>
              <a:t>prognosis</a:t>
            </a:r>
            <a:r>
              <a:rPr lang="cs-CZ" sz="900" dirty="0"/>
              <a:t> in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destabilized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: </a:t>
            </a:r>
            <a:r>
              <a:rPr lang="cs-CZ" sz="900" dirty="0" err="1"/>
              <a:t>an</a:t>
            </a:r>
            <a:r>
              <a:rPr lang="cs-CZ" sz="900" dirty="0"/>
              <a:t> </a:t>
            </a:r>
            <a:r>
              <a:rPr lang="cs-CZ" sz="900" dirty="0" err="1"/>
              <a:t>international</a:t>
            </a:r>
            <a:r>
              <a:rPr lang="cs-CZ" sz="900" dirty="0"/>
              <a:t> </a:t>
            </a:r>
            <a:r>
              <a:rPr lang="cs-CZ" sz="900" dirty="0" err="1"/>
              <a:t>pooled</a:t>
            </a:r>
            <a:r>
              <a:rPr lang="cs-CZ" sz="900" dirty="0"/>
              <a:t> </a:t>
            </a:r>
            <a:r>
              <a:rPr lang="cs-CZ" sz="900" dirty="0" err="1"/>
              <a:t>analysis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1,256 </a:t>
            </a:r>
            <a:r>
              <a:rPr lang="cs-CZ" sz="900" dirty="0" err="1"/>
              <a:t>patients</a:t>
            </a:r>
            <a:r>
              <a:rPr lang="cs-CZ" sz="900" dirty="0"/>
              <a:t>; </a:t>
            </a:r>
            <a:r>
              <a:rPr lang="cs-CZ" sz="900" dirty="0" err="1"/>
              <a:t>The</a:t>
            </a:r>
            <a:r>
              <a:rPr lang="cs-CZ" sz="900" dirty="0"/>
              <a:t> International </a:t>
            </a:r>
            <a:r>
              <a:rPr lang="cs-CZ" sz="900" dirty="0" err="1"/>
              <a:t>Collaborative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NT-</a:t>
            </a:r>
            <a:r>
              <a:rPr lang="cs-CZ" sz="900" dirty="0" err="1"/>
              <a:t>proBNP</a:t>
            </a:r>
            <a:r>
              <a:rPr lang="cs-CZ" sz="900" dirty="0"/>
              <a:t> Study. Eur </a:t>
            </a:r>
            <a:r>
              <a:rPr lang="cs-CZ" sz="900" dirty="0" err="1"/>
              <a:t>Heart</a:t>
            </a:r>
            <a:r>
              <a:rPr lang="cs-CZ" sz="900" dirty="0"/>
              <a:t> J 2006;27:330-337</a:t>
            </a:r>
          </a:p>
          <a:p>
            <a:r>
              <a:rPr lang="cs-CZ" sz="900" dirty="0"/>
              <a:t>2. van </a:t>
            </a:r>
            <a:r>
              <a:rPr lang="cs-CZ" sz="900" dirty="0" err="1"/>
              <a:t>Kimmenade</a:t>
            </a:r>
            <a:r>
              <a:rPr lang="cs-CZ" sz="900" dirty="0"/>
              <a:t> R, Pinto YM, </a:t>
            </a:r>
            <a:r>
              <a:rPr lang="cs-CZ" sz="900" dirty="0" err="1"/>
              <a:t>Bayes-Genis</a:t>
            </a:r>
            <a:r>
              <a:rPr lang="cs-CZ" sz="900" dirty="0"/>
              <a:t> A: </a:t>
            </a:r>
            <a:r>
              <a:rPr lang="cs-CZ" sz="900" dirty="0" err="1"/>
              <a:t>Usefulness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intermediate</a:t>
            </a:r>
            <a:r>
              <a:rPr lang="cs-CZ" sz="900" dirty="0"/>
              <a:t> </a:t>
            </a:r>
            <a:r>
              <a:rPr lang="cs-CZ" sz="900" dirty="0" err="1"/>
              <a:t>amino-terminal</a:t>
            </a:r>
            <a:r>
              <a:rPr lang="cs-CZ" sz="900" dirty="0"/>
              <a:t> pro-brain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concentrations</a:t>
            </a:r>
            <a:r>
              <a:rPr lang="cs-CZ" sz="900" dirty="0"/>
              <a:t> </a:t>
            </a:r>
            <a:r>
              <a:rPr lang="cs-CZ" sz="900" dirty="0" err="1"/>
              <a:t>for</a:t>
            </a:r>
            <a:r>
              <a:rPr lang="cs-CZ" sz="900" dirty="0"/>
              <a:t> </a:t>
            </a:r>
            <a:r>
              <a:rPr lang="cs-CZ" sz="900" dirty="0" err="1"/>
              <a:t>diagnosis</a:t>
            </a:r>
            <a:r>
              <a:rPr lang="cs-CZ" sz="900" dirty="0"/>
              <a:t> and </a:t>
            </a:r>
            <a:r>
              <a:rPr lang="cs-CZ" sz="900" dirty="0" err="1"/>
              <a:t>prognosis</a:t>
            </a:r>
            <a:r>
              <a:rPr lang="cs-CZ" sz="900" dirty="0"/>
              <a:t> </a:t>
            </a:r>
            <a:r>
              <a:rPr lang="cs-CZ" sz="900" dirty="0" err="1"/>
              <a:t>of</a:t>
            </a:r>
            <a:r>
              <a:rPr lang="cs-CZ" sz="900" dirty="0"/>
              <a:t> </a:t>
            </a:r>
            <a:r>
              <a:rPr lang="cs-CZ" sz="900" dirty="0" err="1"/>
              <a:t>acute</a:t>
            </a:r>
            <a:r>
              <a:rPr lang="cs-CZ" sz="900" dirty="0"/>
              <a:t> </a:t>
            </a:r>
            <a:r>
              <a:rPr lang="cs-CZ" sz="900" dirty="0" err="1"/>
              <a:t>heart</a:t>
            </a:r>
            <a:r>
              <a:rPr lang="cs-CZ" sz="900" dirty="0"/>
              <a:t> </a:t>
            </a:r>
            <a:r>
              <a:rPr lang="cs-CZ" sz="900" dirty="0" err="1"/>
              <a:t>failure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2006;98:386-390</a:t>
            </a:r>
          </a:p>
          <a:p>
            <a:r>
              <a:rPr lang="cs-CZ" sz="900" dirty="0"/>
              <a:t>3. </a:t>
            </a:r>
            <a:r>
              <a:rPr lang="cs-CZ" sz="900" dirty="0" err="1"/>
              <a:t>DeFilippi</a:t>
            </a:r>
            <a:r>
              <a:rPr lang="cs-CZ" sz="900" dirty="0"/>
              <a:t> C, van </a:t>
            </a:r>
            <a:r>
              <a:rPr lang="cs-CZ" sz="900" dirty="0" err="1"/>
              <a:t>Kimmenade</a:t>
            </a:r>
            <a:r>
              <a:rPr lang="cs-CZ" sz="900" dirty="0"/>
              <a:t> R, Pinto YM: </a:t>
            </a:r>
            <a:r>
              <a:rPr lang="cs-CZ" sz="900" dirty="0" err="1"/>
              <a:t>Amino-terminal</a:t>
            </a:r>
            <a:r>
              <a:rPr lang="cs-CZ" sz="900" dirty="0"/>
              <a:t> pro-B-type </a:t>
            </a:r>
            <a:r>
              <a:rPr lang="cs-CZ" sz="900" dirty="0" err="1"/>
              <a:t>natriuretic</a:t>
            </a:r>
            <a:r>
              <a:rPr lang="cs-CZ" sz="900" dirty="0"/>
              <a:t> peptide </a:t>
            </a:r>
            <a:r>
              <a:rPr lang="cs-CZ" sz="900" dirty="0" err="1"/>
              <a:t>testing</a:t>
            </a:r>
            <a:r>
              <a:rPr lang="cs-CZ" sz="900" dirty="0"/>
              <a:t> in </a:t>
            </a:r>
            <a:r>
              <a:rPr lang="cs-CZ" sz="900" dirty="0" err="1"/>
              <a:t>renal</a:t>
            </a:r>
            <a:r>
              <a:rPr lang="cs-CZ" sz="900" dirty="0"/>
              <a:t> </a:t>
            </a:r>
            <a:r>
              <a:rPr lang="cs-CZ" sz="900" dirty="0" err="1"/>
              <a:t>disease</a:t>
            </a:r>
            <a:r>
              <a:rPr lang="cs-CZ" sz="900" dirty="0"/>
              <a:t>. </a:t>
            </a:r>
            <a:r>
              <a:rPr lang="cs-CZ" sz="900" dirty="0" err="1"/>
              <a:t>Am</a:t>
            </a:r>
            <a:r>
              <a:rPr lang="cs-CZ" sz="900" dirty="0"/>
              <a:t> J </a:t>
            </a:r>
            <a:r>
              <a:rPr lang="cs-CZ" sz="900" dirty="0" err="1"/>
              <a:t>Cardiol</a:t>
            </a:r>
            <a:r>
              <a:rPr lang="cs-CZ" sz="900" dirty="0"/>
              <a:t> 2008;101[</a:t>
            </a:r>
            <a:r>
              <a:rPr lang="cs-CZ" sz="900" dirty="0" err="1"/>
              <a:t>suppl</a:t>
            </a:r>
            <a:r>
              <a:rPr lang="cs-CZ" sz="900" dirty="0"/>
              <a:t>]:82A- 88A</a:t>
            </a:r>
          </a:p>
        </p:txBody>
      </p:sp>
    </p:spTree>
    <p:extLst>
      <p:ext uri="{BB962C8B-B14F-4D97-AF65-F5344CB8AC3E}">
        <p14:creationId xmlns:p14="http://schemas.microsoft.com/office/powerpoint/2010/main" val="29180898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2386</TotalTime>
  <Words>2092</Words>
  <Application>Microsoft Office PowerPoint</Application>
  <PresentationFormat>On-screen Show (4:3)</PresentationFormat>
  <Paragraphs>354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ROCHE</dc:title>
  <dc:creator>hrad</dc:creator>
  <cp:lastModifiedBy>GT</cp:lastModifiedBy>
  <cp:revision>119</cp:revision>
  <dcterms:created xsi:type="dcterms:W3CDTF">2018-01-06T09:52:12Z</dcterms:created>
  <dcterms:modified xsi:type="dcterms:W3CDTF">2018-01-20T07:22:20Z</dcterms:modified>
</cp:coreProperties>
</file>