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tiff" ContentType="image/tiff"/>
  <Default Extension="avi" ContentType="video/avi"/>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6"/>
  </p:notesMasterIdLst>
  <p:sldIdLst>
    <p:sldId id="257" r:id="rId2"/>
    <p:sldId id="661" r:id="rId3"/>
    <p:sldId id="552" r:id="rId4"/>
    <p:sldId id="500" r:id="rId5"/>
    <p:sldId id="534" r:id="rId6"/>
    <p:sldId id="554" r:id="rId7"/>
    <p:sldId id="508" r:id="rId8"/>
    <p:sldId id="555" r:id="rId9"/>
    <p:sldId id="557" r:id="rId10"/>
    <p:sldId id="558" r:id="rId11"/>
    <p:sldId id="559" r:id="rId12"/>
    <p:sldId id="561" r:id="rId13"/>
    <p:sldId id="563" r:id="rId14"/>
    <p:sldId id="566" r:id="rId15"/>
    <p:sldId id="570" r:id="rId16"/>
    <p:sldId id="572" r:id="rId17"/>
    <p:sldId id="574" r:id="rId18"/>
    <p:sldId id="576" r:id="rId19"/>
    <p:sldId id="577" r:id="rId20"/>
    <p:sldId id="578" r:id="rId21"/>
    <p:sldId id="525" r:id="rId22"/>
    <p:sldId id="580" r:id="rId23"/>
    <p:sldId id="582" r:id="rId24"/>
    <p:sldId id="583" r:id="rId25"/>
    <p:sldId id="584" r:id="rId26"/>
    <p:sldId id="585" r:id="rId27"/>
    <p:sldId id="586" r:id="rId28"/>
    <p:sldId id="588" r:id="rId29"/>
    <p:sldId id="591" r:id="rId30"/>
    <p:sldId id="590" r:id="rId31"/>
    <p:sldId id="592" r:id="rId32"/>
    <p:sldId id="645" r:id="rId33"/>
    <p:sldId id="646" r:id="rId34"/>
    <p:sldId id="594" r:id="rId35"/>
    <p:sldId id="595" r:id="rId36"/>
    <p:sldId id="597" r:id="rId37"/>
    <p:sldId id="598" r:id="rId38"/>
    <p:sldId id="599" r:id="rId39"/>
    <p:sldId id="647" r:id="rId40"/>
    <p:sldId id="650" r:id="rId41"/>
    <p:sldId id="601" r:id="rId42"/>
    <p:sldId id="602" r:id="rId43"/>
    <p:sldId id="604" r:id="rId44"/>
    <p:sldId id="605" r:id="rId45"/>
    <p:sldId id="608" r:id="rId46"/>
    <p:sldId id="609" r:id="rId47"/>
    <p:sldId id="649" r:id="rId48"/>
    <p:sldId id="615" r:id="rId49"/>
    <p:sldId id="616" r:id="rId50"/>
    <p:sldId id="618" r:id="rId51"/>
    <p:sldId id="635" r:id="rId52"/>
    <p:sldId id="651" r:id="rId53"/>
    <p:sldId id="652" r:id="rId54"/>
    <p:sldId id="658" r:id="rId55"/>
    <p:sldId id="621" r:id="rId56"/>
    <p:sldId id="659" r:id="rId57"/>
    <p:sldId id="653" r:id="rId58"/>
    <p:sldId id="660" r:id="rId59"/>
    <p:sldId id="654" r:id="rId60"/>
    <p:sldId id="655" r:id="rId61"/>
    <p:sldId id="656" r:id="rId62"/>
    <p:sldId id="662" r:id="rId63"/>
    <p:sldId id="345" r:id="rId64"/>
    <p:sldId id="391" r:id="rId65"/>
  </p:sldIdLst>
  <p:sldSz cx="9144000" cy="5143500" type="screen16x9"/>
  <p:notesSz cx="6858000" cy="9144000"/>
  <p:embeddedFontLst>
    <p:embeddedFont>
      <p:font typeface="Calibri" pitchFamily="34" charset="0"/>
      <p:regular r:id="rId67"/>
      <p:bold r:id="rId68"/>
      <p:italic r:id="rId69"/>
      <p:boldItalic r:id="rId70"/>
    </p:embeddedFont>
    <p:embeddedFont>
      <p:font typeface="ＭＳ Ｐゴシック" pitchFamily="34" charset="-128"/>
      <p:regular r:id="rId71"/>
    </p:embeddedFont>
    <p:embeddedFont>
      <p:font typeface="Verdana" pitchFamily="34" charset="0"/>
      <p:regular r:id="rId72"/>
      <p:bold r:id="rId73"/>
      <p:italic r:id="rId74"/>
      <p:boldItalic r:id="rId75"/>
    </p:embeddedFont>
    <p:embeddedFont>
      <p:font typeface="Helvetica" pitchFamily="34" charset="0"/>
      <p:regular r:id="rId76"/>
      <p:bold r:id="rId77"/>
      <p:italic r:id="rId78"/>
      <p:boldItalic r:id="rId79"/>
    </p:embeddedFont>
    <p:embeddedFont>
      <p:font typeface="Bradley Hand ITC" pitchFamily="66" charset="0"/>
      <p:regular r:id="rId80"/>
    </p:embeddedFont>
  </p:embeddedFontLst>
  <p:defaultTextStyle>
    <a:defPPr>
      <a:defRPr lang="cs-CZ"/>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0000"/>
    <a:srgbClr val="1C1C1C"/>
    <a:srgbClr val="6666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457" autoAdjust="0"/>
    <p:restoredTop sz="95155" autoAdjust="0"/>
  </p:normalViewPr>
  <p:slideViewPr>
    <p:cSldViewPr>
      <p:cViewPr>
        <p:scale>
          <a:sx n="103" d="100"/>
          <a:sy n="103" d="100"/>
        </p:scale>
        <p:origin x="-811" y="-211"/>
      </p:cViewPr>
      <p:guideLst>
        <p:guide orient="horz" pos="1620"/>
        <p:guide pos="2880"/>
      </p:guideLst>
    </p:cSldViewPr>
  </p:slideViewPr>
  <p:notesTextViewPr>
    <p:cViewPr>
      <p:scale>
        <a:sx n="100" d="100"/>
        <a:sy n="100" d="100"/>
      </p:scale>
      <p:origin x="0" y="0"/>
    </p:cViewPr>
  </p:notesTextViewPr>
  <p:sorterViewPr>
    <p:cViewPr>
      <p:scale>
        <a:sx n="66" d="100"/>
        <a:sy n="66" d="100"/>
      </p:scale>
      <p:origin x="0" y="20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Macro-Enabled_Worksheet2.xlsm"/></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2"/>
    </mc:Choice>
    <mc:Fallback>
      <c:style val="32"/>
    </mc:Fallback>
  </mc:AlternateContent>
  <c:chart>
    <c:title>
      <c:tx>
        <c:rich>
          <a:bodyPr/>
          <a:lstStyle/>
          <a:p>
            <a:pPr>
              <a:defRPr sz="2443" b="1" i="0" u="none" strike="noStrike" baseline="0">
                <a:solidFill>
                  <a:srgbClr val="000000"/>
                </a:solidFill>
                <a:latin typeface="Calibri"/>
                <a:ea typeface="Calibri"/>
                <a:cs typeface="Calibri"/>
              </a:defRPr>
            </a:pPr>
            <a:r>
              <a:rPr lang="en-US" dirty="0"/>
              <a:t>ČASR </a:t>
            </a:r>
            <a:r>
              <a:rPr lang="en-US" dirty="0" smtClean="0"/>
              <a:t>Pacemakers</a:t>
            </a:r>
            <a:r>
              <a:rPr lang="en-US" baseline="0" dirty="0" smtClean="0"/>
              <a:t> </a:t>
            </a:r>
            <a:r>
              <a:rPr lang="en-US" dirty="0" smtClean="0"/>
              <a:t>2017</a:t>
            </a:r>
            <a:endParaRPr lang="en-US" dirty="0"/>
          </a:p>
        </c:rich>
      </c:tx>
      <c:layout/>
      <c:overlay val="0"/>
      <c:spPr>
        <a:noFill/>
        <a:ln w="29975">
          <a:noFill/>
        </a:ln>
      </c:spPr>
    </c:title>
    <c:autoTitleDeleted val="0"/>
    <c:view3D>
      <c:rotX val="15"/>
      <c:rotY val="20"/>
      <c:depthPercent val="100"/>
      <c:rAngAx val="1"/>
    </c:view3D>
    <c:floor>
      <c:thickness val="0"/>
      <c:spPr>
        <a:noFill/>
        <a:ln w="3175">
          <a:solidFill>
            <a:srgbClr val="808080"/>
          </a:solidFill>
          <a:prstDash val="solid"/>
        </a:ln>
      </c:spPr>
    </c:floor>
    <c:sideWall>
      <c:thickness val="0"/>
      <c:spPr>
        <a:solidFill>
          <a:srgbClr val="8C8C8C"/>
        </a:solidFill>
        <a:ln w="25400">
          <a:noFill/>
        </a:ln>
      </c:spPr>
    </c:sideWall>
    <c:backWall>
      <c:thickness val="0"/>
      <c:spPr>
        <a:solidFill>
          <a:srgbClr val="8C8C8C"/>
        </a:solidFill>
        <a:ln w="25400">
          <a:noFill/>
        </a:ln>
      </c:spPr>
    </c:backWall>
    <c:plotArea>
      <c:layout/>
      <c:bar3DChart>
        <c:barDir val="col"/>
        <c:grouping val="stacked"/>
        <c:varyColors val="1"/>
        <c:ser>
          <c:idx val="0"/>
          <c:order val="0"/>
          <c:tx>
            <c:strRef>
              <c:f>List1!$B$1</c:f>
              <c:strCache>
                <c:ptCount val="1"/>
                <c:pt idx="0">
                  <c:v>ČASS 2015</c:v>
                </c:pt>
              </c:strCache>
            </c:strRef>
          </c:tx>
          <c:spPr>
            <a:solidFill>
              <a:schemeClr val="accent2"/>
            </a:solidFill>
            <a:ln w="29975">
              <a:noFill/>
            </a:ln>
            <a:effectLst>
              <a:outerShdw dist="35921" dir="2700000" algn="br">
                <a:srgbClr val="000000"/>
              </a:outerShdw>
            </a:effectLst>
          </c:spPr>
          <c:invertIfNegative val="0"/>
          <c:dPt>
            <c:idx val="0"/>
            <c:invertIfNegative val="0"/>
            <c:bubble3D val="0"/>
          </c:dPt>
          <c:dPt>
            <c:idx val="1"/>
            <c:invertIfNegative val="0"/>
            <c:bubble3D val="0"/>
            <c:spPr>
              <a:solidFill>
                <a:schemeClr val="accent2"/>
              </a:solidFill>
              <a:ln w="29975">
                <a:noFill/>
              </a:ln>
              <a:effectLst>
                <a:outerShdw dist="35921" dir="2700000" algn="br">
                  <a:srgbClr val="000000"/>
                </a:outerShdw>
              </a:effectLst>
            </c:spPr>
          </c:dPt>
          <c:dPt>
            <c:idx val="2"/>
            <c:invertIfNegative val="0"/>
            <c:bubble3D val="0"/>
            <c:spPr>
              <a:solidFill>
                <a:schemeClr val="accent2"/>
              </a:solidFill>
              <a:ln w="29975">
                <a:noFill/>
              </a:ln>
              <a:effectLst>
                <a:outerShdw dist="35921" dir="2700000" algn="br">
                  <a:srgbClr val="000000"/>
                </a:outerShdw>
              </a:effectLst>
            </c:spPr>
          </c:dPt>
          <c:dPt>
            <c:idx val="3"/>
            <c:invertIfNegative val="0"/>
            <c:bubble3D val="0"/>
          </c:dPt>
          <c:dPt>
            <c:idx val="4"/>
            <c:invertIfNegative val="0"/>
            <c:bubble3D val="0"/>
            <c:spPr>
              <a:solidFill>
                <a:schemeClr val="accent2"/>
              </a:solidFill>
              <a:ln w="29975">
                <a:noFill/>
              </a:ln>
              <a:effectLst>
                <a:outerShdw dist="35921" dir="2700000" algn="br">
                  <a:srgbClr val="000000"/>
                </a:outerShdw>
              </a:effectLst>
            </c:spPr>
          </c:dPt>
          <c:dPt>
            <c:idx val="5"/>
            <c:invertIfNegative val="0"/>
            <c:bubble3D val="0"/>
            <c:spPr>
              <a:solidFill>
                <a:schemeClr val="accent2"/>
              </a:solidFill>
              <a:ln w="29975">
                <a:noFill/>
              </a:ln>
              <a:effectLst>
                <a:outerShdw dist="35921" dir="2700000" algn="br">
                  <a:srgbClr val="000000"/>
                </a:outerShdw>
              </a:effectLst>
            </c:spPr>
          </c:dPt>
          <c:dPt>
            <c:idx val="6"/>
            <c:invertIfNegative val="0"/>
            <c:bubble3D val="0"/>
            <c:spPr>
              <a:solidFill>
                <a:schemeClr val="accent2"/>
              </a:solidFill>
              <a:ln w="29975">
                <a:noFill/>
              </a:ln>
              <a:effectLst>
                <a:outerShdw dist="35921" dir="2700000" algn="br">
                  <a:srgbClr val="000000"/>
                </a:outerShdw>
              </a:effectLst>
            </c:spPr>
          </c:dPt>
          <c:dLbls>
            <c:spPr>
              <a:noFill/>
              <a:ln w="29975">
                <a:noFill/>
              </a:ln>
            </c:spPr>
            <c:txPr>
              <a:bodyPr wrap="square" lIns="38100" tIns="19050" rIns="38100" bIns="19050" anchor="ctr">
                <a:spAutoFit/>
              </a:bodyPr>
              <a:lstStyle/>
              <a:p>
                <a:pPr>
                  <a:defRPr sz="1416">
                    <a:solidFill>
                      <a:schemeClr val="bg1"/>
                    </a:solidFill>
                  </a:defRPr>
                </a:pPr>
                <a:endParaRPr lang="en-US"/>
              </a:p>
            </c:txPr>
            <c:showLegendKey val="0"/>
            <c:showVal val="1"/>
            <c:showCatName val="0"/>
            <c:showSerName val="0"/>
            <c:showPercent val="0"/>
            <c:showBubbleSize val="0"/>
            <c:showLeaderLines val="0"/>
          </c:dLbls>
          <c:cat>
            <c:numRef>
              <c:f>List1!$A$2:$A$9</c:f>
              <c:numCache>
                <c:formatCode>General</c:formatCode>
                <c:ptCount val="8"/>
                <c:pt idx="0">
                  <c:v>2010</c:v>
                </c:pt>
                <c:pt idx="1">
                  <c:v>2011</c:v>
                </c:pt>
                <c:pt idx="2">
                  <c:v>2012</c:v>
                </c:pt>
                <c:pt idx="3">
                  <c:v>2013</c:v>
                </c:pt>
                <c:pt idx="4">
                  <c:v>2014</c:v>
                </c:pt>
                <c:pt idx="5">
                  <c:v>2015</c:v>
                </c:pt>
                <c:pt idx="6">
                  <c:v>2016</c:v>
                </c:pt>
                <c:pt idx="7">
                  <c:v>2017</c:v>
                </c:pt>
              </c:numCache>
            </c:numRef>
          </c:cat>
          <c:val>
            <c:numRef>
              <c:f>List1!$B$2:$B$9</c:f>
              <c:numCache>
                <c:formatCode>General</c:formatCode>
                <c:ptCount val="8"/>
                <c:pt idx="0">
                  <c:v>8910</c:v>
                </c:pt>
                <c:pt idx="1">
                  <c:v>9085</c:v>
                </c:pt>
                <c:pt idx="2">
                  <c:v>9150</c:v>
                </c:pt>
                <c:pt idx="3">
                  <c:v>9498</c:v>
                </c:pt>
                <c:pt idx="4">
                  <c:v>9863</c:v>
                </c:pt>
                <c:pt idx="5">
                  <c:v>9548</c:v>
                </c:pt>
                <c:pt idx="6">
                  <c:v>9761</c:v>
                </c:pt>
                <c:pt idx="7">
                  <c:v>9681</c:v>
                </c:pt>
              </c:numCache>
            </c:numRef>
          </c:val>
        </c:ser>
        <c:dLbls>
          <c:showLegendKey val="0"/>
          <c:showVal val="0"/>
          <c:showCatName val="0"/>
          <c:showSerName val="0"/>
          <c:showPercent val="0"/>
          <c:showBubbleSize val="0"/>
        </c:dLbls>
        <c:gapWidth val="150"/>
        <c:shape val="box"/>
        <c:axId val="180285440"/>
        <c:axId val="180286976"/>
        <c:axId val="0"/>
      </c:bar3DChart>
      <c:catAx>
        <c:axId val="180285440"/>
        <c:scaling>
          <c:orientation val="minMax"/>
        </c:scaling>
        <c:delete val="0"/>
        <c:axPos val="b"/>
        <c:numFmt formatCode="General" sourceLinked="1"/>
        <c:majorTickMark val="out"/>
        <c:minorTickMark val="none"/>
        <c:tickLblPos val="nextTo"/>
        <c:spPr>
          <a:ln w="3747">
            <a:solidFill>
              <a:srgbClr val="808080"/>
            </a:solidFill>
            <a:prstDash val="solid"/>
          </a:ln>
        </c:spPr>
        <c:crossAx val="180286976"/>
        <c:crosses val="autoZero"/>
        <c:auto val="1"/>
        <c:lblAlgn val="ctr"/>
        <c:lblOffset val="100"/>
        <c:noMultiLvlLbl val="0"/>
      </c:catAx>
      <c:valAx>
        <c:axId val="180286976"/>
        <c:scaling>
          <c:orientation val="minMax"/>
          <c:max val="10000"/>
          <c:min val="8500"/>
        </c:scaling>
        <c:delete val="0"/>
        <c:axPos val="l"/>
        <c:majorGridlines>
          <c:spPr>
            <a:ln w="3747">
              <a:solidFill>
                <a:srgbClr val="808080"/>
              </a:solidFill>
              <a:prstDash val="solid"/>
            </a:ln>
          </c:spPr>
        </c:majorGridlines>
        <c:numFmt formatCode="General" sourceLinked="1"/>
        <c:majorTickMark val="out"/>
        <c:minorTickMark val="none"/>
        <c:tickLblPos val="nextTo"/>
        <c:spPr>
          <a:ln w="3747">
            <a:solidFill>
              <a:srgbClr val="808080"/>
            </a:solidFill>
            <a:prstDash val="solid"/>
          </a:ln>
        </c:spPr>
        <c:crossAx val="180285440"/>
        <c:crosses val="autoZero"/>
        <c:crossBetween val="between"/>
        <c:majorUnit val="300"/>
      </c:valAx>
      <c:spPr>
        <a:noFill/>
        <a:ln w="29975">
          <a:noFill/>
        </a:ln>
      </c:spPr>
    </c:plotArea>
    <c:plotVisOnly val="1"/>
    <c:dispBlanksAs val="gap"/>
    <c:showDLblsOverMax val="0"/>
  </c:chart>
  <c:spPr>
    <a:solidFill>
      <a:srgbClr val="FFFFFF"/>
    </a:solidFill>
    <a:ln w="3747">
      <a:solidFill>
        <a:srgbClr val="808080"/>
      </a:solidFill>
      <a:prstDash val="solid"/>
    </a:ln>
  </c:spPr>
  <c:txPr>
    <a:bodyPr/>
    <a:lstStyle/>
    <a:p>
      <a:pPr>
        <a:defRPr sz="2037"/>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34"/>
      <c:rotY val="20"/>
      <c:depthPercent val="200"/>
      <c:rAngAx val="1"/>
    </c:view3D>
    <c:floor>
      <c:thickness val="0"/>
      <c:spPr>
        <a:solidFill>
          <a:srgbClr val="C0C0C0"/>
        </a:solidFill>
        <a:ln w="3175">
          <a:solidFill>
            <a:srgbClr val="000000"/>
          </a:solidFill>
          <a:prstDash val="solid"/>
        </a:ln>
      </c:spPr>
    </c:floor>
    <c:sideWall>
      <c:thickness val="0"/>
      <c:spPr>
        <a:noFill/>
        <a:ln w="25400">
          <a:noFill/>
        </a:ln>
      </c:spPr>
    </c:sideWall>
    <c:backWall>
      <c:thickness val="0"/>
      <c:spPr>
        <a:noFill/>
        <a:ln w="25400">
          <a:noFill/>
        </a:ln>
      </c:spPr>
    </c:backWall>
    <c:plotArea>
      <c:layout>
        <c:manualLayout>
          <c:layoutTarget val="inner"/>
          <c:xMode val="edge"/>
          <c:yMode val="edge"/>
          <c:x val="5.3857350800582203E-2"/>
          <c:y val="2.5423728813559299E-2"/>
          <c:w val="0.80931586608442496"/>
          <c:h val="0.72881355932203395"/>
        </c:manualLayout>
      </c:layout>
      <c:bar3DChart>
        <c:barDir val="col"/>
        <c:grouping val="clustered"/>
        <c:varyColors val="0"/>
        <c:ser>
          <c:idx val="0"/>
          <c:order val="0"/>
          <c:tx>
            <c:strRef>
              <c:f>Sheet1!$A$3</c:f>
              <c:strCache>
                <c:ptCount val="1"/>
              </c:strCache>
            </c:strRef>
          </c:tx>
          <c:spPr>
            <a:solidFill>
              <a:srgbClr val="DD0806"/>
            </a:solidFill>
            <a:ln w="11360">
              <a:solidFill>
                <a:srgbClr val="000000"/>
              </a:solidFill>
              <a:prstDash val="solid"/>
            </a:ln>
          </c:spPr>
          <c:invertIfNegative val="0"/>
          <c:dLbls>
            <c:spPr>
              <a:noFill/>
              <a:ln w="22720">
                <a:noFill/>
              </a:ln>
            </c:spPr>
            <c:txPr>
              <a:bodyPr/>
              <a:lstStyle/>
              <a:p>
                <a:pPr>
                  <a:defRPr sz="1208" b="1" i="0" u="none" strike="noStrike" baseline="0">
                    <a:solidFill>
                      <a:srgbClr val="000000"/>
                    </a:solidFill>
                    <a:latin typeface="Tahoma"/>
                    <a:ea typeface="Tahoma"/>
                    <a:cs typeface="Tahoma"/>
                  </a:defRPr>
                </a:pPr>
                <a:endParaRPr lang="en-US"/>
              </a:p>
            </c:txPr>
            <c:showLegendKey val="0"/>
            <c:showVal val="1"/>
            <c:showCatName val="0"/>
            <c:showSerName val="0"/>
            <c:showPercent val="0"/>
            <c:showBubbleSize val="0"/>
            <c:showLeaderLines val="0"/>
          </c:dLbls>
          <c:cat>
            <c:strRef>
              <c:f>Sheet1!$B$1:$D$1</c:f>
              <c:strCache>
                <c:ptCount val="3"/>
                <c:pt idx="0">
                  <c:v>AVNRT</c:v>
                </c:pt>
                <c:pt idx="1">
                  <c:v>WPW</c:v>
                </c:pt>
                <c:pt idx="2">
                  <c:v>AFl</c:v>
                </c:pt>
              </c:strCache>
            </c:strRef>
          </c:cat>
          <c:val>
            <c:numRef>
              <c:f>Sheet1!$B$3:$D$3</c:f>
              <c:numCache>
                <c:formatCode>General</c:formatCode>
                <c:ptCount val="3"/>
              </c:numCache>
            </c:numRef>
          </c:val>
          <c:shape val="cylinder"/>
        </c:ser>
        <c:ser>
          <c:idx val="2"/>
          <c:order val="1"/>
          <c:tx>
            <c:strRef>
              <c:f>Sheet1!$A$8</c:f>
              <c:strCache>
                <c:ptCount val="1"/>
                <c:pt idx="0">
                  <c:v>2000</c:v>
                </c:pt>
              </c:strCache>
            </c:strRef>
          </c:tx>
          <c:spPr>
            <a:solidFill>
              <a:srgbClr val="3366FF"/>
            </a:solidFill>
            <a:ln w="11360">
              <a:solidFill>
                <a:srgbClr val="000000"/>
              </a:solidFill>
              <a:prstDash val="solid"/>
            </a:ln>
          </c:spPr>
          <c:invertIfNegative val="0"/>
          <c:dLbls>
            <c:spPr>
              <a:noFill/>
              <a:ln w="22720">
                <a:noFill/>
              </a:ln>
            </c:spPr>
            <c:txPr>
              <a:bodyPr/>
              <a:lstStyle/>
              <a:p>
                <a:pPr>
                  <a:defRPr sz="1208" b="1" i="0" u="none" strike="noStrike"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dLbls>
          <c:cat>
            <c:strRef>
              <c:f>Sheet1!$B$1:$D$1</c:f>
              <c:strCache>
                <c:ptCount val="3"/>
                <c:pt idx="0">
                  <c:v>AVNRT</c:v>
                </c:pt>
                <c:pt idx="1">
                  <c:v>WPW</c:v>
                </c:pt>
                <c:pt idx="2">
                  <c:v>AFl</c:v>
                </c:pt>
              </c:strCache>
            </c:strRef>
          </c:cat>
          <c:val>
            <c:numRef>
              <c:f>Sheet1!$B$8:$D$8</c:f>
              <c:numCache>
                <c:formatCode>General</c:formatCode>
                <c:ptCount val="3"/>
                <c:pt idx="0">
                  <c:v>98.5</c:v>
                </c:pt>
                <c:pt idx="1">
                  <c:v>87.6</c:v>
                </c:pt>
                <c:pt idx="2">
                  <c:v>84.6</c:v>
                </c:pt>
              </c:numCache>
            </c:numRef>
          </c:val>
        </c:ser>
        <c:ser>
          <c:idx val="3"/>
          <c:order val="2"/>
          <c:tx>
            <c:strRef>
              <c:f>Sheet1!$A$10</c:f>
              <c:strCache>
                <c:ptCount val="1"/>
                <c:pt idx="0">
                  <c:v>2002</c:v>
                </c:pt>
              </c:strCache>
            </c:strRef>
          </c:tx>
          <c:spPr>
            <a:solidFill>
              <a:srgbClr val="F20884"/>
            </a:solidFill>
            <a:ln w="11360">
              <a:solidFill>
                <a:srgbClr val="000000"/>
              </a:solidFill>
              <a:prstDash val="solid"/>
            </a:ln>
          </c:spPr>
          <c:invertIfNegative val="0"/>
          <c:dLbls>
            <c:spPr>
              <a:noFill/>
              <a:ln w="22720">
                <a:noFill/>
              </a:ln>
            </c:spPr>
            <c:txPr>
              <a:bodyPr/>
              <a:lstStyle/>
              <a:p>
                <a:pPr>
                  <a:defRPr sz="1208" b="1" i="0" u="none" strike="noStrike"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dLbls>
          <c:cat>
            <c:strRef>
              <c:f>Sheet1!$B$1:$D$1</c:f>
              <c:strCache>
                <c:ptCount val="3"/>
                <c:pt idx="0">
                  <c:v>AVNRT</c:v>
                </c:pt>
                <c:pt idx="1">
                  <c:v>WPW</c:v>
                </c:pt>
                <c:pt idx="2">
                  <c:v>AFl</c:v>
                </c:pt>
              </c:strCache>
            </c:strRef>
          </c:cat>
          <c:val>
            <c:numRef>
              <c:f>Sheet1!$B$10:$D$10</c:f>
              <c:numCache>
                <c:formatCode>General</c:formatCode>
                <c:ptCount val="3"/>
                <c:pt idx="0">
                  <c:v>99</c:v>
                </c:pt>
                <c:pt idx="1">
                  <c:v>88.3</c:v>
                </c:pt>
                <c:pt idx="2">
                  <c:v>92.8</c:v>
                </c:pt>
              </c:numCache>
            </c:numRef>
          </c:val>
        </c:ser>
        <c:ser>
          <c:idx val="5"/>
          <c:order val="3"/>
          <c:tx>
            <c:strRef>
              <c:f>Sheet1!$A$12</c:f>
              <c:strCache>
                <c:ptCount val="1"/>
                <c:pt idx="0">
                  <c:v>2004</c:v>
                </c:pt>
              </c:strCache>
            </c:strRef>
          </c:tx>
          <c:spPr>
            <a:solidFill>
              <a:srgbClr val="FFCC99"/>
            </a:solidFill>
            <a:ln w="11360">
              <a:solidFill>
                <a:srgbClr val="000000"/>
              </a:solidFill>
              <a:prstDash val="solid"/>
            </a:ln>
          </c:spPr>
          <c:invertIfNegative val="0"/>
          <c:dLbls>
            <c:spPr>
              <a:noFill/>
              <a:ln w="22720">
                <a:noFill/>
              </a:ln>
            </c:spPr>
            <c:txPr>
              <a:bodyPr/>
              <a:lstStyle/>
              <a:p>
                <a:pPr>
                  <a:defRPr sz="1208" b="1" i="0" u="none" strike="noStrike"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dLbls>
          <c:cat>
            <c:strRef>
              <c:f>Sheet1!$B$1:$D$1</c:f>
              <c:strCache>
                <c:ptCount val="3"/>
                <c:pt idx="0">
                  <c:v>AVNRT</c:v>
                </c:pt>
                <c:pt idx="1">
                  <c:v>WPW</c:v>
                </c:pt>
                <c:pt idx="2">
                  <c:v>AFl</c:v>
                </c:pt>
              </c:strCache>
            </c:strRef>
          </c:cat>
          <c:val>
            <c:numRef>
              <c:f>Sheet1!$B$12:$D$12</c:f>
              <c:numCache>
                <c:formatCode>General</c:formatCode>
                <c:ptCount val="3"/>
                <c:pt idx="0">
                  <c:v>99</c:v>
                </c:pt>
                <c:pt idx="1">
                  <c:v>93</c:v>
                </c:pt>
                <c:pt idx="2">
                  <c:v>96</c:v>
                </c:pt>
              </c:numCache>
            </c:numRef>
          </c:val>
        </c:ser>
        <c:dLbls>
          <c:showLegendKey val="0"/>
          <c:showVal val="1"/>
          <c:showCatName val="0"/>
          <c:showSerName val="0"/>
          <c:showPercent val="0"/>
          <c:showBubbleSize val="0"/>
        </c:dLbls>
        <c:gapWidth val="150"/>
        <c:gapDepth val="0"/>
        <c:shape val="box"/>
        <c:axId val="181093888"/>
        <c:axId val="181095424"/>
        <c:axId val="0"/>
      </c:bar3DChart>
      <c:catAx>
        <c:axId val="181093888"/>
        <c:scaling>
          <c:orientation val="minMax"/>
        </c:scaling>
        <c:delete val="0"/>
        <c:axPos val="b"/>
        <c:numFmt formatCode="General" sourceLinked="1"/>
        <c:majorTickMark val="out"/>
        <c:minorTickMark val="none"/>
        <c:tickLblPos val="low"/>
        <c:spPr>
          <a:ln w="2840">
            <a:solidFill>
              <a:srgbClr val="000000"/>
            </a:solidFill>
            <a:prstDash val="solid"/>
          </a:ln>
        </c:spPr>
        <c:txPr>
          <a:bodyPr rot="0" vert="horz"/>
          <a:lstStyle/>
          <a:p>
            <a:pPr>
              <a:defRPr sz="1208" b="1" i="0" u="none" strike="noStrike" baseline="0">
                <a:solidFill>
                  <a:srgbClr val="FFFFFF"/>
                </a:solidFill>
                <a:latin typeface="Arial"/>
                <a:ea typeface="Arial"/>
                <a:cs typeface="Arial"/>
              </a:defRPr>
            </a:pPr>
            <a:endParaRPr lang="en-US"/>
          </a:p>
        </c:txPr>
        <c:crossAx val="181095424"/>
        <c:crosses val="autoZero"/>
        <c:auto val="0"/>
        <c:lblAlgn val="ctr"/>
        <c:lblOffset val="100"/>
        <c:tickLblSkip val="1"/>
        <c:tickMarkSkip val="1"/>
        <c:noMultiLvlLbl val="0"/>
      </c:catAx>
      <c:valAx>
        <c:axId val="181095424"/>
        <c:scaling>
          <c:orientation val="minMax"/>
        </c:scaling>
        <c:delete val="0"/>
        <c:axPos val="l"/>
        <c:majorGridlines>
          <c:spPr>
            <a:ln w="11360">
              <a:solidFill>
                <a:srgbClr val="FFFFFF"/>
              </a:solidFill>
              <a:prstDash val="sysDash"/>
            </a:ln>
          </c:spPr>
        </c:majorGridlines>
        <c:numFmt formatCode="General" sourceLinked="1"/>
        <c:majorTickMark val="out"/>
        <c:minorTickMark val="none"/>
        <c:tickLblPos val="nextTo"/>
        <c:spPr>
          <a:ln w="11360">
            <a:solidFill>
              <a:srgbClr val="FFFFFF"/>
            </a:solidFill>
            <a:prstDash val="solid"/>
          </a:ln>
        </c:spPr>
        <c:txPr>
          <a:bodyPr rot="0" vert="horz"/>
          <a:lstStyle/>
          <a:p>
            <a:pPr>
              <a:defRPr sz="1208" b="1" i="0" u="none" strike="noStrike" baseline="0">
                <a:solidFill>
                  <a:srgbClr val="FFFFFF"/>
                </a:solidFill>
                <a:latin typeface="Arial"/>
                <a:ea typeface="Arial"/>
                <a:cs typeface="Arial"/>
              </a:defRPr>
            </a:pPr>
            <a:endParaRPr lang="en-US"/>
          </a:p>
        </c:txPr>
        <c:crossAx val="181093888"/>
        <c:crosses val="autoZero"/>
        <c:crossBetween val="between"/>
      </c:valAx>
      <c:spPr>
        <a:noFill/>
        <a:ln w="22720">
          <a:noFill/>
        </a:ln>
      </c:spPr>
    </c:plotArea>
    <c:legend>
      <c:legendPos val="b"/>
      <c:legendEntry>
        <c:idx val="0"/>
        <c:delete val="1"/>
      </c:legendEntry>
      <c:layout>
        <c:manualLayout>
          <c:xMode val="edge"/>
          <c:yMode val="edge"/>
          <c:x val="0.33187772925764197"/>
          <c:y val="0.89830508474576298"/>
          <c:w val="0.21542940320232901"/>
          <c:h val="9.7457627118644002E-2"/>
        </c:manualLayout>
      </c:layout>
      <c:overlay val="0"/>
      <c:spPr>
        <a:solidFill>
          <a:srgbClr val="FFFFFF"/>
        </a:solidFill>
        <a:ln w="11360">
          <a:solidFill>
            <a:srgbClr val="FFFFFF"/>
          </a:solidFill>
          <a:prstDash val="solid"/>
        </a:ln>
      </c:spPr>
      <c:txPr>
        <a:bodyPr/>
        <a:lstStyle/>
        <a:p>
          <a:pPr>
            <a:defRPr sz="1109" b="1" i="0" u="none" strike="noStrike" baseline="0">
              <a:solidFill>
                <a:srgbClr val="000000"/>
              </a:solidFill>
              <a:latin typeface="Arial"/>
              <a:ea typeface="Arial"/>
              <a:cs typeface="Arial"/>
            </a:defRPr>
          </a:pPr>
          <a:endParaRPr lang="en-US"/>
        </a:p>
      </c:txPr>
    </c:legend>
    <c:plotVisOnly val="1"/>
    <c:dispBlanksAs val="gap"/>
    <c:showDLblsOverMax val="0"/>
  </c:chart>
  <c:spPr>
    <a:solidFill>
      <a:schemeClr val="accent2">
        <a:lumMod val="60000"/>
        <a:lumOff val="40000"/>
      </a:schemeClr>
    </a:solidFill>
    <a:ln>
      <a:noFill/>
    </a:ln>
  </c:spPr>
  <c:txPr>
    <a:bodyPr/>
    <a:lstStyle/>
    <a:p>
      <a:pPr>
        <a:defRPr sz="1208" b="1" i="0" u="none" strike="noStrike" baseline="0">
          <a:solidFill>
            <a:srgbClr val="000000"/>
          </a:solidFill>
          <a:latin typeface="Tahoma"/>
          <a:ea typeface="Tahoma"/>
          <a:cs typeface="Tahoma"/>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cs-CZ"/>
          </a:p>
        </p:txBody>
      </p:sp>
      <p:sp>
        <p:nvSpPr>
          <p:cNvPr id="204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cs-CZ"/>
          </a:p>
        </p:txBody>
      </p:sp>
      <p:sp>
        <p:nvSpPr>
          <p:cNvPr id="7373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cs-CZ"/>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FB6943F-7782-AA40-829B-526005154D3A}" type="slidenum">
              <a:rPr lang="cs-CZ"/>
              <a:pPr/>
              <a:t>‹#›</a:t>
            </a:fld>
            <a:endParaRPr lang="cs-CZ"/>
          </a:p>
        </p:txBody>
      </p:sp>
    </p:spTree>
    <p:extLst>
      <p:ext uri="{BB962C8B-B14F-4D97-AF65-F5344CB8AC3E}">
        <p14:creationId xmlns:p14="http://schemas.microsoft.com/office/powerpoint/2010/main" val="21620502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businesswire.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03CFC7E-BDDD-2F45-9BFE-2EC169A8F627}" type="slidenum">
              <a:rPr lang="en-GB"/>
              <a:pPr eaLnBrk="1" hangingPunct="1"/>
              <a:t>4</a:t>
            </a:fld>
            <a:endParaRPr lang="en-GB"/>
          </a:p>
        </p:txBody>
      </p:sp>
      <p:sp>
        <p:nvSpPr>
          <p:cNvPr id="67587" name="Rectangle 2"/>
          <p:cNvSpPr>
            <a:spLocks noGrp="1" noRot="1" noChangeAspect="1" noChangeArrowheads="1" noTextEdit="1"/>
          </p:cNvSpPr>
          <p:nvPr>
            <p:ph type="sldImg"/>
          </p:nvPr>
        </p:nvSpPr>
        <p:spPr>
          <a:xfrm>
            <a:off x="382588" y="685800"/>
            <a:ext cx="6096000" cy="3429000"/>
          </a:xfrm>
          <a:ln/>
        </p:spPr>
      </p:sp>
      <p:sp>
        <p:nvSpPr>
          <p:cNvPr id="67588" name="Rectangle 3"/>
          <p:cNvSpPr>
            <a:spLocks noGrp="1" noChangeArrowheads="1"/>
          </p:cNvSpPr>
          <p:nvPr>
            <p:ph type="body" idx="1"/>
          </p:nvPr>
        </p:nvSpPr>
        <p:spPr>
          <a:xfrm>
            <a:off x="823913" y="4294188"/>
            <a:ext cx="5322887"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t>The first implantable pacemaker was developed at the end of the 1950s, using transistors developed in the airline industry. Mr. Elmquist invented the first pacemaker, Mr Senning implanted this first pacemaker; Mr. Arne Larsson was the first person to receive a pacemaker in 1958 at the age of 43. He enjoyed a long and happy life, and died in 2002 at the age of 86. He had many different pacemakers (26) implanted over the years.</a:t>
            </a:r>
          </a:p>
          <a:p>
            <a:endParaRPr lang="nl-NL"/>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3A232B8-D096-7249-9055-B4F9BD073FF8}" type="slidenum">
              <a:rPr lang="en-US"/>
              <a:pPr eaLnBrk="1" hangingPunct="1"/>
              <a:t>21</a:t>
            </a:fld>
            <a:endParaRPr lang="en-US"/>
          </a:p>
        </p:txBody>
      </p:sp>
      <p:sp>
        <p:nvSpPr>
          <p:cNvPr id="82947" name="Rectangle 2"/>
          <p:cNvSpPr>
            <a:spLocks noGrp="1" noRot="1" noChangeAspect="1" noChangeArrowheads="1" noTextEdit="1"/>
          </p:cNvSpPr>
          <p:nvPr>
            <p:ph type="sldImg"/>
          </p:nvPr>
        </p:nvSpPr>
        <p:spPr>
          <a:xfrm>
            <a:off x="382588" y="685800"/>
            <a:ext cx="6092825" cy="3427413"/>
          </a:xfrm>
          <a:ln/>
        </p:spPr>
      </p:sp>
      <p:sp>
        <p:nvSpPr>
          <p:cNvPr id="8294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3838" indent="-223838">
              <a:spcBef>
                <a:spcPct val="50000"/>
              </a:spcBef>
            </a:pPr>
            <a:r>
              <a:rPr lang="en-US" sz="1000" baseline="30000"/>
              <a:t>1</a:t>
            </a:r>
            <a:r>
              <a:rPr lang="en-US" sz="1000"/>
              <a:t>AVID investigators. </a:t>
            </a:r>
            <a:r>
              <a:rPr lang="en-US" sz="1000" i="1"/>
              <a:t>N Engl. J Med. </a:t>
            </a:r>
            <a:r>
              <a:rPr lang="en-US" sz="1000"/>
              <a:t>1997; 337: 1576-1583.</a:t>
            </a:r>
          </a:p>
          <a:p>
            <a:pPr marL="223838" indent="-223838">
              <a:spcBef>
                <a:spcPct val="50000"/>
              </a:spcBef>
            </a:pPr>
            <a:r>
              <a:rPr lang="en-US" sz="1000" baseline="30000"/>
              <a:t>2</a:t>
            </a:r>
            <a:r>
              <a:rPr lang="en-US" sz="1000"/>
              <a:t>. Moss AJ.  </a:t>
            </a:r>
            <a:r>
              <a:rPr lang="en-US" sz="1000" i="1"/>
              <a:t>N Engl J Med.</a:t>
            </a:r>
            <a:r>
              <a:rPr lang="en-US" sz="1000"/>
              <a:t> 2002; 346: 877-83.</a:t>
            </a:r>
          </a:p>
          <a:p>
            <a:pPr marL="223838" indent="-223838">
              <a:spcBef>
                <a:spcPct val="50000"/>
              </a:spcBef>
            </a:pPr>
            <a:r>
              <a:rPr lang="en-US" sz="1000" baseline="30000"/>
              <a:t>3 </a:t>
            </a:r>
            <a:r>
              <a:rPr lang="en-US" sz="1000"/>
              <a:t>Domanski MJ.  </a:t>
            </a:r>
            <a:r>
              <a:rPr lang="en-US" sz="1000" i="1"/>
              <a:t> Am J Cardiol.</a:t>
            </a:r>
            <a:r>
              <a:rPr lang="en-US" sz="1000"/>
              <a:t> 1997; 80: 299-301.</a:t>
            </a:r>
          </a:p>
          <a:p>
            <a:pPr marL="223838" indent="-223838">
              <a:spcBef>
                <a:spcPct val="50000"/>
              </a:spcBef>
            </a:pPr>
            <a:r>
              <a:rPr lang="en-US" sz="1000" baseline="30000"/>
              <a:t>4</a:t>
            </a:r>
            <a:r>
              <a:rPr lang="en-US" sz="1000"/>
              <a:t>AVID @ 3 years from the KM curve:  36%-25%, NNT=9    N Engl J Med. 1997;337:1576-1583</a:t>
            </a:r>
          </a:p>
          <a:p>
            <a:pPr marL="223838" indent="-223838">
              <a:spcBef>
                <a:spcPct val="50000"/>
              </a:spcBef>
            </a:pPr>
            <a:r>
              <a:rPr lang="en-US" sz="1000" baseline="30000"/>
              <a:t>5</a:t>
            </a:r>
            <a:r>
              <a:rPr lang="en-US" sz="1000"/>
              <a:t>MADIT-II @ 3 years from KM curve: 31%-22%, NNT=11   N Engl J Med. 2002;346:877-883</a:t>
            </a:r>
          </a:p>
          <a:p>
            <a:pPr marL="223838" indent="-223838">
              <a:spcBef>
                <a:spcPct val="50000"/>
              </a:spcBef>
            </a:pPr>
            <a:r>
              <a:rPr lang="en-US" sz="1000"/>
              <a:t>6 AVID therapy rates:  Klein RC  et al.  Analysis of Implantable Cardioverter Defibrillator Therapy in Antiarrhythmics Versus Implantable Defibrillators (AVID) Trial.  </a:t>
            </a:r>
            <a:r>
              <a:rPr lang="en-US" sz="1000" i="1"/>
              <a:t>J Cardiovasc Electrophysiol.</a:t>
            </a:r>
            <a:r>
              <a:rPr lang="en-US" sz="1000"/>
              <a:t>  Vol. 14, pp. 940-948, Sept. 2003.</a:t>
            </a:r>
          </a:p>
          <a:p>
            <a:pPr marL="223838" indent="-223838">
              <a:spcBef>
                <a:spcPct val="50000"/>
              </a:spcBef>
            </a:pPr>
            <a:r>
              <a:rPr lang="en-US" sz="1000"/>
              <a:t>7.  AVID:  The AVID Investigators, “Causes of Death in the Antiarrhythmics Versus Implantable Defibrillator (AVID) Trial”  </a:t>
            </a:r>
            <a:r>
              <a:rPr lang="en-US" sz="1000" i="1"/>
              <a:t>J Am Coll Cardiol</a:t>
            </a:r>
            <a:r>
              <a:rPr lang="en-US" sz="1000"/>
              <a:t> 1999; 34: 1552-9.</a:t>
            </a:r>
          </a:p>
          <a:p>
            <a:pPr marL="223838" indent="-223838">
              <a:spcBef>
                <a:spcPct val="50000"/>
              </a:spcBef>
              <a:buFontTx/>
              <a:buAutoNum type="arabicPeriod" startAt="8"/>
            </a:pPr>
            <a:r>
              <a:rPr lang="en-US" sz="1000"/>
              <a:t>Moss AJ et al.  Long-Term Clinical Course of Patients After Termination of Ventricular Tachycardia by an Implantable Defibrillator.  </a:t>
            </a:r>
            <a:r>
              <a:rPr lang="en-US" sz="1000" i="1"/>
              <a:t>Circulation</a:t>
            </a:r>
            <a:r>
              <a:rPr lang="en-US" sz="1000"/>
              <a:t>. 2004; 110: 3760-3765.</a:t>
            </a:r>
          </a:p>
          <a:p>
            <a:pPr marL="223838" indent="-223838">
              <a:spcBef>
                <a:spcPct val="50000"/>
              </a:spcBef>
              <a:buFontTx/>
              <a:buAutoNum type="arabicPeriod" startAt="8"/>
            </a:pPr>
            <a:r>
              <a:rPr lang="en-US" sz="1000"/>
              <a:t>Greenberg H, et al.  “Analysis of Mortality Events in the Multicenter Automatic Defibrillator Implantation Trial (MADIT II).  </a:t>
            </a:r>
            <a:r>
              <a:rPr lang="en-US" sz="1000" i="1"/>
              <a:t>J Am Coll Cardiol</a:t>
            </a:r>
            <a:r>
              <a:rPr lang="en-US" sz="1000"/>
              <a:t> 2004; 43: 1459-65.</a:t>
            </a:r>
          </a:p>
          <a:p>
            <a:pPr marL="223838" indent="-223838">
              <a:spcBef>
                <a:spcPct val="50000"/>
              </a:spcBef>
            </a:pPr>
            <a:r>
              <a:rPr lang="en-US" sz="1000"/>
              <a:t>3-year mortality rates in control arms from:  Exner, Klein, Prystowsky:  Primary Prevention of Sudden Cardiac Death with Implantable Defibrillator Therapy:  Can We afford to do it? (Can we afford not to?) </a:t>
            </a:r>
            <a:r>
              <a:rPr lang="en-US" sz="1000" i="1"/>
              <a:t>Circulation</a:t>
            </a:r>
            <a:r>
              <a:rPr lang="en-US" sz="1000"/>
              <a:t> 2001; 104: 1564-1570.</a:t>
            </a:r>
          </a:p>
          <a:p>
            <a:pPr marL="223838" indent="-223838">
              <a:spcBef>
                <a:spcPct val="50000"/>
              </a:spcBef>
            </a:pPr>
            <a:r>
              <a:rPr lang="en-US" sz="1000"/>
              <a:t>DiMarco JP.  Implantable Cardioverter Defibrillators. </a:t>
            </a:r>
            <a:r>
              <a:rPr lang="en-US" sz="1000" i="1"/>
              <a:t>NEJM</a:t>
            </a:r>
            <a:r>
              <a:rPr lang="en-US" sz="1000"/>
              <a:t>  2003: 349; 1836-47.</a:t>
            </a:r>
          </a:p>
          <a:p>
            <a:pPr marL="223838" indent="-223838">
              <a:spcBef>
                <a:spcPct val="50000"/>
              </a:spcBef>
            </a:pPr>
            <a:r>
              <a:rPr lang="en-US" sz="1000"/>
              <a:t>Oseroff O et al.  Subanlyses of secondary prevention implantable cardioverter defibrillator trials… </a:t>
            </a:r>
            <a:r>
              <a:rPr lang="en-US" sz="1000" i="1"/>
              <a:t>Current Opinion in Cardiology</a:t>
            </a:r>
            <a:r>
              <a:rPr lang="en-US" sz="1000"/>
              <a:t> 2004, 19: 26-30.</a:t>
            </a:r>
          </a:p>
          <a:p>
            <a:pPr marL="223838" indent="-223838">
              <a:spcBef>
                <a:spcPct val="50000"/>
              </a:spcBef>
            </a:pPr>
            <a:r>
              <a:rPr lang="en-US" sz="1000"/>
              <a:t>MUSTT event rates:  </a:t>
            </a:r>
          </a:p>
          <a:p>
            <a:pPr marL="223838" indent="-223838">
              <a:spcBef>
                <a:spcPct val="50000"/>
              </a:spcBef>
              <a:buFontTx/>
              <a:buAutoNum type="alphaLcPeriod"/>
            </a:pPr>
            <a:r>
              <a:rPr lang="en-US" sz="1000"/>
              <a:t>Evonich RF et al.  Implantable Cardioverter Defibrillator Therapy in Patients with Ischemic or Non-Ischemic Cardiomyopathy and Nonsustained Ventricular Tachycardia. </a:t>
            </a:r>
            <a:r>
              <a:rPr lang="en-US" sz="1000" i="1"/>
              <a:t>J Interven Card Electrophysiology</a:t>
            </a:r>
            <a:r>
              <a:rPr lang="en-US" sz="1000"/>
              <a:t> 11, 59-65, 2004.</a:t>
            </a:r>
          </a:p>
          <a:p>
            <a:pPr marL="223838" indent="-223838">
              <a:spcBef>
                <a:spcPct val="50000"/>
              </a:spcBef>
              <a:buFontTx/>
              <a:buAutoNum type="alphaLcPeriod"/>
            </a:pPr>
            <a:r>
              <a:rPr lang="en-US" sz="1000"/>
              <a:t>Buxton AE et al.  “Relation of Ejection Fraction and Inducible Ventricular Tachycardia to Mode of Death in Patients with Coronary Artery Disease (An Analaysis of Patients Enrolled in the Multicenter Unsustained Tachycardia Trial).  </a:t>
            </a:r>
            <a:r>
              <a:rPr lang="en-US" sz="1000" i="1"/>
              <a:t>Circulation</a:t>
            </a:r>
            <a:r>
              <a:rPr lang="en-US" sz="1000"/>
              <a:t>. 2002; 106: 2466-2472.</a:t>
            </a:r>
          </a:p>
          <a:p>
            <a:pPr marL="223838" indent="-223838">
              <a:spcBef>
                <a:spcPct val="50000"/>
              </a:spcBef>
            </a:pPr>
            <a:r>
              <a:rPr lang="en-US" sz="1000"/>
              <a:t>MADIT event rates:  </a:t>
            </a:r>
          </a:p>
          <a:p>
            <a:pPr marL="223838" indent="-223838">
              <a:spcBef>
                <a:spcPct val="50000"/>
              </a:spcBef>
              <a:buFontTx/>
              <a:buAutoNum type="alphaLcPeriod"/>
            </a:pPr>
            <a:r>
              <a:rPr lang="en-US" sz="1000"/>
              <a:t>Wolpert C et al.  Incidence and Electrophsiological Characteristics of Spontaneous Ventricular Tachyarrhythmias in High Risk Coronary Patients and Prophylactic Implantation of a Defibrillator.  </a:t>
            </a:r>
            <a:r>
              <a:rPr lang="en-US" sz="1000" i="1"/>
              <a:t>Heart</a:t>
            </a:r>
            <a:r>
              <a:rPr lang="en-US" sz="1000"/>
              <a:t> 2004; 90: 667-671.</a:t>
            </a:r>
          </a:p>
          <a:p>
            <a:pPr marL="223838" indent="-223838">
              <a:spcBef>
                <a:spcPct val="50000"/>
              </a:spcBef>
              <a:buFontTx/>
              <a:buAutoNum type="alphaLcPeriod"/>
            </a:pPr>
            <a:endParaRPr lang="en-US" sz="1000"/>
          </a:p>
          <a:p>
            <a:pPr marL="223838" indent="-223838">
              <a:spcBef>
                <a:spcPct val="50000"/>
              </a:spcBef>
            </a:pPr>
            <a:r>
              <a:rPr lang="en-US" sz="1000"/>
              <a:t>SCD-HeFT:  Bardy G.H. et al.  “Amiodarone or an Implantable Cardioverter Defibrillator for Congestive Heart Failure” </a:t>
            </a:r>
            <a:r>
              <a:rPr lang="en-US" sz="1000" i="1"/>
              <a:t>N Engl J Med</a:t>
            </a:r>
            <a:r>
              <a:rPr lang="en-US" sz="1000"/>
              <a:t> 2005; 352: 225-37.</a:t>
            </a:r>
          </a:p>
          <a:p>
            <a:pPr marL="223838" indent="-223838">
              <a:spcBef>
                <a:spcPct val="50000"/>
              </a:spcBef>
            </a:pPr>
            <a:r>
              <a:rPr lang="en-US" sz="1000"/>
              <a:t>SCD-HeFT modes of death:</a:t>
            </a:r>
          </a:p>
          <a:p>
            <a:pPr marL="223838" indent="-223838">
              <a:spcBef>
                <a:spcPct val="50000"/>
              </a:spcBef>
              <a:buFontTx/>
              <a:buAutoNum type="alphaLcPeriod"/>
            </a:pPr>
            <a:r>
              <a:rPr lang="en-US" sz="1000"/>
              <a:t>SCD-HeFT protocol:  sudden cardiac death rates estimated based on initial premise for the study that total mortality in these patients would be 25%/year and 50% would be arrhythmic (see SCD-HeFT clinical protocol and Bardy book chapter for other references).</a:t>
            </a:r>
          </a:p>
          <a:p>
            <a:pPr marL="223838" indent="-223838">
              <a:spcBef>
                <a:spcPct val="50000"/>
              </a:spcBef>
              <a:buFontTx/>
              <a:buAutoNum type="alphaLcPeriod"/>
            </a:pPr>
            <a:r>
              <a:rPr lang="en-US" sz="1000"/>
              <a:t>MERIT-HF (similar patient population to SCD-HeFT):  60% of total mortality = arrhythmic</a:t>
            </a:r>
          </a:p>
          <a:p>
            <a:pPr marL="223838" indent="-223838">
              <a:spcBef>
                <a:spcPct val="50000"/>
              </a:spcBef>
              <a:buFontTx/>
              <a:buAutoNum type="alphaLcPeriod"/>
            </a:pPr>
            <a:endParaRPr lang="en-US" sz="1000"/>
          </a:p>
          <a:p>
            <a:pPr marL="223838" indent="-223838">
              <a:spcBef>
                <a:spcPct val="50000"/>
              </a:spcBef>
            </a:pPr>
            <a:endParaRPr lang="en-US" sz="1000"/>
          </a:p>
          <a:p>
            <a:pPr marL="223838" indent="-223838"/>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5739E5-AAF8-D94D-8CED-364130B2B51A}" type="slidenum">
              <a:rPr lang="en-GB" sz="1200"/>
              <a:pPr eaLnBrk="1" hangingPunct="1"/>
              <a:t>25</a:t>
            </a:fld>
            <a:endParaRPr lang="en-GB" sz="1200"/>
          </a:p>
        </p:txBody>
      </p:sp>
      <p:sp>
        <p:nvSpPr>
          <p:cNvPr id="14338" name="Slide Number Placeholder 6"/>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29" tIns="46065" rIns="92129" bIns="46065" anchor="b"/>
          <a:lstStyle>
            <a:lvl1pPr defTabSz="920750" eaLnBrk="0" hangingPunct="0">
              <a:defRPr sz="2400">
                <a:solidFill>
                  <a:schemeClr val="tx1"/>
                </a:solidFill>
                <a:latin typeface="Arial" charset="0"/>
                <a:ea typeface="ＭＳ Ｐゴシック" charset="0"/>
                <a:cs typeface="ＭＳ Ｐゴシック" charset="0"/>
              </a:defRPr>
            </a:lvl1pPr>
            <a:lvl2pPr marL="742950" indent="-285750" defTabSz="920750" eaLnBrk="0" hangingPunct="0">
              <a:defRPr sz="2400">
                <a:solidFill>
                  <a:schemeClr val="tx1"/>
                </a:solidFill>
                <a:latin typeface="Arial" charset="0"/>
                <a:ea typeface="ＭＳ Ｐゴシック" charset="0"/>
              </a:defRPr>
            </a:lvl2pPr>
            <a:lvl3pPr marL="1143000" indent="-228600" defTabSz="920750" eaLnBrk="0" hangingPunct="0">
              <a:defRPr sz="2400">
                <a:solidFill>
                  <a:schemeClr val="tx1"/>
                </a:solidFill>
                <a:latin typeface="Arial" charset="0"/>
                <a:ea typeface="ＭＳ Ｐゴシック" charset="0"/>
              </a:defRPr>
            </a:lvl3pPr>
            <a:lvl4pPr marL="1600200" indent="-228600" defTabSz="920750" eaLnBrk="0" hangingPunct="0">
              <a:defRPr sz="2400">
                <a:solidFill>
                  <a:schemeClr val="tx1"/>
                </a:solidFill>
                <a:latin typeface="Arial" charset="0"/>
                <a:ea typeface="ＭＳ Ｐゴシック" charset="0"/>
              </a:defRPr>
            </a:lvl4pPr>
            <a:lvl5pPr marL="2057400" indent="-228600" defTabSz="920750" eaLnBrk="0" hangingPunct="0">
              <a:defRPr sz="2400">
                <a:solidFill>
                  <a:schemeClr val="tx1"/>
                </a:solidFill>
                <a:latin typeface="Arial" charset="0"/>
                <a:ea typeface="ＭＳ Ｐゴシック" charset="0"/>
              </a:defRPr>
            </a:lvl5pPr>
            <a:lvl6pPr marL="2514600" indent="-228600" defTabSz="9207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07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07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075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812C775-5B90-E047-9F24-9E88187CF993}" type="slidenum">
              <a:rPr lang="en-US" sz="1200">
                <a:latin typeface="Calibri" charset="0"/>
                <a:ea typeface="ヒラギノ角ゴ Pro W3" charset="0"/>
                <a:cs typeface="ヒラギノ角ゴ Pro W3" charset="0"/>
              </a:rPr>
              <a:pPr algn="r" eaLnBrk="1" hangingPunct="1"/>
              <a:t>25</a:t>
            </a:fld>
            <a:endParaRPr lang="en-US" sz="1200">
              <a:latin typeface="Calibri" charset="0"/>
              <a:ea typeface="ヒラギノ角ゴ Pro W3" charset="0"/>
              <a:cs typeface="ヒラギノ角ゴ Pro W3" charset="0"/>
            </a:endParaRPr>
          </a:p>
        </p:txBody>
      </p:sp>
      <p:sp>
        <p:nvSpPr>
          <p:cNvPr id="143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4" tIns="46057" rIns="92114" bIns="46057" anchor="b"/>
          <a:lstStyle>
            <a:lvl1pPr defTabSz="920750" eaLnBrk="0" hangingPunct="0">
              <a:defRPr sz="2400">
                <a:solidFill>
                  <a:schemeClr val="tx1"/>
                </a:solidFill>
                <a:latin typeface="Arial" charset="0"/>
                <a:ea typeface="ＭＳ Ｐゴシック" charset="0"/>
                <a:cs typeface="ＭＳ Ｐゴシック" charset="0"/>
              </a:defRPr>
            </a:lvl1pPr>
            <a:lvl2pPr marL="742950" indent="-285750" defTabSz="920750" eaLnBrk="0" hangingPunct="0">
              <a:defRPr sz="2400">
                <a:solidFill>
                  <a:schemeClr val="tx1"/>
                </a:solidFill>
                <a:latin typeface="Arial" charset="0"/>
                <a:ea typeface="ＭＳ Ｐゴシック" charset="0"/>
              </a:defRPr>
            </a:lvl2pPr>
            <a:lvl3pPr marL="1143000" indent="-228600" defTabSz="920750" eaLnBrk="0" hangingPunct="0">
              <a:defRPr sz="2400">
                <a:solidFill>
                  <a:schemeClr val="tx1"/>
                </a:solidFill>
                <a:latin typeface="Arial" charset="0"/>
                <a:ea typeface="ＭＳ Ｐゴシック" charset="0"/>
              </a:defRPr>
            </a:lvl3pPr>
            <a:lvl4pPr marL="1600200" indent="-228600" defTabSz="920750" eaLnBrk="0" hangingPunct="0">
              <a:defRPr sz="2400">
                <a:solidFill>
                  <a:schemeClr val="tx1"/>
                </a:solidFill>
                <a:latin typeface="Arial" charset="0"/>
                <a:ea typeface="ＭＳ Ｐゴシック" charset="0"/>
              </a:defRPr>
            </a:lvl4pPr>
            <a:lvl5pPr marL="2057400" indent="-228600" defTabSz="920750" eaLnBrk="0" hangingPunct="0">
              <a:defRPr sz="2400">
                <a:solidFill>
                  <a:schemeClr val="tx1"/>
                </a:solidFill>
                <a:latin typeface="Arial" charset="0"/>
                <a:ea typeface="ＭＳ Ｐゴシック" charset="0"/>
              </a:defRPr>
            </a:lvl5pPr>
            <a:lvl6pPr marL="2514600" indent="-228600" defTabSz="9207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07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07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075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5AC90D22-EB87-0749-8D2E-774BBB054F2A}" type="slidenum">
              <a:rPr lang="en-US" sz="1200">
                <a:solidFill>
                  <a:srgbClr val="000000"/>
                </a:solidFill>
                <a:ea typeface="ヒラギノ角ゴ Pro W3" charset="0"/>
                <a:cs typeface="ヒラギノ角ゴ Pro W3" charset="0"/>
              </a:rPr>
              <a:pPr algn="r" eaLnBrk="1" hangingPunct="1"/>
              <a:t>25</a:t>
            </a:fld>
            <a:endParaRPr lang="en-US" sz="1200">
              <a:solidFill>
                <a:srgbClr val="000000"/>
              </a:solidFill>
              <a:ea typeface="ヒラギノ角ゴ Pro W3" charset="0"/>
              <a:cs typeface="ヒラギノ角ゴ Pro W3" charset="0"/>
            </a:endParaRPr>
          </a:p>
        </p:txBody>
      </p:sp>
      <p:sp>
        <p:nvSpPr>
          <p:cNvPr id="14340" name="Rectangle 2"/>
          <p:cNvSpPr>
            <a:spLocks noGrp="1" noRot="1" noChangeAspect="1" noChangeArrowheads="1" noTextEdit="1"/>
          </p:cNvSpPr>
          <p:nvPr>
            <p:ph type="sldImg"/>
          </p:nvPr>
        </p:nvSpPr>
        <p:spPr>
          <a:xfrm>
            <a:off x="381000" y="684213"/>
            <a:ext cx="6096000" cy="3429000"/>
          </a:xfrm>
          <a:ln/>
        </p:spPr>
      </p:sp>
      <p:sp>
        <p:nvSpPr>
          <p:cNvPr id="14341" name="Rectangle 3"/>
          <p:cNvSpPr>
            <a:spLocks noGrp="1" noChangeArrowheads="1"/>
          </p:cNvSpPr>
          <p:nvPr>
            <p:ph type="body" idx="1"/>
          </p:nvPr>
        </p:nvSpPr>
        <p:spPr>
          <a:xfrm>
            <a:off x="685800" y="4341813"/>
            <a:ext cx="5486400"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4" tIns="46057" rIns="92114" bIns="46057"/>
          <a:lstStyle/>
          <a:p>
            <a:pPr marL="228600" lvl="2"/>
            <a:r>
              <a:rPr lang="en-US"/>
              <a:t>Hello. Thank you for inviting me. </a:t>
            </a:r>
          </a:p>
          <a:p>
            <a:pPr marL="228600" lvl="2"/>
            <a:r>
              <a:rPr lang="en-US"/>
              <a:t>This is an exciting time in the medical technology industry and it’s especially exciting to be at Medtronic. Our innovations are truly changing lives.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85209D8-792C-415B-8596-2BB7550B20BA}" type="slidenum">
              <a:rPr lang="cs-CZ" smtClean="0"/>
              <a:t>26</a:t>
            </a:fld>
            <a:endParaRPr lang="cs-CZ"/>
          </a:p>
        </p:txBody>
      </p:sp>
    </p:spTree>
    <p:extLst>
      <p:ext uri="{BB962C8B-B14F-4D97-AF65-F5344CB8AC3E}">
        <p14:creationId xmlns:p14="http://schemas.microsoft.com/office/powerpoint/2010/main" val="2630493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85209D8-792C-415B-8596-2BB7550B20BA}" type="slidenum">
              <a:rPr lang="cs-CZ" smtClean="0"/>
              <a:t>27</a:t>
            </a:fld>
            <a:endParaRPr lang="cs-CZ"/>
          </a:p>
        </p:txBody>
      </p:sp>
    </p:spTree>
    <p:extLst>
      <p:ext uri="{BB962C8B-B14F-4D97-AF65-F5344CB8AC3E}">
        <p14:creationId xmlns:p14="http://schemas.microsoft.com/office/powerpoint/2010/main" val="944344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b="1" dirty="0">
                <a:effectLst/>
              </a:rPr>
              <a:t>Marie HAVLÍNOVÁ</a:t>
            </a:r>
            <a:r>
              <a:rPr lang="cs-CZ" dirty="0">
                <a:effectLst/>
              </a:rPr>
              <a:t> 455817/082</a:t>
            </a:r>
          </a:p>
          <a:p>
            <a:endParaRPr lang="cs-CZ" dirty="0">
              <a:effectLst/>
            </a:endParaRPr>
          </a:p>
          <a:p>
            <a:endParaRPr lang="cs-CZ" dirty="0"/>
          </a:p>
        </p:txBody>
      </p:sp>
      <p:sp>
        <p:nvSpPr>
          <p:cNvPr id="4" name="Zástupný symbol pro číslo snímku 3"/>
          <p:cNvSpPr>
            <a:spLocks noGrp="1"/>
          </p:cNvSpPr>
          <p:nvPr>
            <p:ph type="sldNum" sz="quarter" idx="10"/>
          </p:nvPr>
        </p:nvSpPr>
        <p:spPr/>
        <p:txBody>
          <a:bodyPr/>
          <a:lstStyle/>
          <a:p>
            <a:fld id="{0D128041-7352-5C47-BAC2-FD03DEEC854B}" type="slidenum">
              <a:rPr lang="cs-CZ" smtClean="0"/>
              <a:pPr/>
              <a:t>29</a:t>
            </a:fld>
            <a:endParaRPr lang="cs-CZ"/>
          </a:p>
        </p:txBody>
      </p:sp>
    </p:spTree>
    <p:extLst>
      <p:ext uri="{BB962C8B-B14F-4D97-AF65-F5344CB8AC3E}">
        <p14:creationId xmlns:p14="http://schemas.microsoft.com/office/powerpoint/2010/main" val="182525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5739E5-AAF8-D94D-8CED-364130B2B51A}" type="slidenum">
              <a:rPr lang="en-GB" sz="1200"/>
              <a:pPr eaLnBrk="1" hangingPunct="1"/>
              <a:t>31</a:t>
            </a:fld>
            <a:endParaRPr lang="en-GB" sz="1200"/>
          </a:p>
        </p:txBody>
      </p:sp>
      <p:sp>
        <p:nvSpPr>
          <p:cNvPr id="14338" name="Slide Number Placeholder 6"/>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29" tIns="46065" rIns="92129" bIns="46065" anchor="b"/>
          <a:lstStyle>
            <a:lvl1pPr defTabSz="920750" eaLnBrk="0" hangingPunct="0">
              <a:defRPr sz="2400">
                <a:solidFill>
                  <a:schemeClr val="tx1"/>
                </a:solidFill>
                <a:latin typeface="Arial" charset="0"/>
                <a:ea typeface="ＭＳ Ｐゴシック" charset="0"/>
                <a:cs typeface="ＭＳ Ｐゴシック" charset="0"/>
              </a:defRPr>
            </a:lvl1pPr>
            <a:lvl2pPr marL="742950" indent="-285750" defTabSz="920750" eaLnBrk="0" hangingPunct="0">
              <a:defRPr sz="2400">
                <a:solidFill>
                  <a:schemeClr val="tx1"/>
                </a:solidFill>
                <a:latin typeface="Arial" charset="0"/>
                <a:ea typeface="ＭＳ Ｐゴシック" charset="0"/>
              </a:defRPr>
            </a:lvl2pPr>
            <a:lvl3pPr marL="1143000" indent="-228600" defTabSz="920750" eaLnBrk="0" hangingPunct="0">
              <a:defRPr sz="2400">
                <a:solidFill>
                  <a:schemeClr val="tx1"/>
                </a:solidFill>
                <a:latin typeface="Arial" charset="0"/>
                <a:ea typeface="ＭＳ Ｐゴシック" charset="0"/>
              </a:defRPr>
            </a:lvl3pPr>
            <a:lvl4pPr marL="1600200" indent="-228600" defTabSz="920750" eaLnBrk="0" hangingPunct="0">
              <a:defRPr sz="2400">
                <a:solidFill>
                  <a:schemeClr val="tx1"/>
                </a:solidFill>
                <a:latin typeface="Arial" charset="0"/>
                <a:ea typeface="ＭＳ Ｐゴシック" charset="0"/>
              </a:defRPr>
            </a:lvl4pPr>
            <a:lvl5pPr marL="2057400" indent="-228600" defTabSz="920750" eaLnBrk="0" hangingPunct="0">
              <a:defRPr sz="2400">
                <a:solidFill>
                  <a:schemeClr val="tx1"/>
                </a:solidFill>
                <a:latin typeface="Arial" charset="0"/>
                <a:ea typeface="ＭＳ Ｐゴシック" charset="0"/>
              </a:defRPr>
            </a:lvl5pPr>
            <a:lvl6pPr marL="2514600" indent="-228600" defTabSz="9207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07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07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075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812C775-5B90-E047-9F24-9E88187CF993}" type="slidenum">
              <a:rPr lang="en-US" sz="1200">
                <a:latin typeface="Calibri" charset="0"/>
                <a:ea typeface="ヒラギノ角ゴ Pro W3" charset="0"/>
                <a:cs typeface="ヒラギノ角ゴ Pro W3" charset="0"/>
              </a:rPr>
              <a:pPr algn="r" eaLnBrk="1" hangingPunct="1"/>
              <a:t>31</a:t>
            </a:fld>
            <a:endParaRPr lang="en-US" sz="1200">
              <a:latin typeface="Calibri" charset="0"/>
              <a:ea typeface="ヒラギノ角ゴ Pro W3" charset="0"/>
              <a:cs typeface="ヒラギノ角ゴ Pro W3" charset="0"/>
            </a:endParaRPr>
          </a:p>
        </p:txBody>
      </p:sp>
      <p:sp>
        <p:nvSpPr>
          <p:cNvPr id="143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4" tIns="46057" rIns="92114" bIns="46057" anchor="b"/>
          <a:lstStyle>
            <a:lvl1pPr defTabSz="920750" eaLnBrk="0" hangingPunct="0">
              <a:defRPr sz="2400">
                <a:solidFill>
                  <a:schemeClr val="tx1"/>
                </a:solidFill>
                <a:latin typeface="Arial" charset="0"/>
                <a:ea typeface="ＭＳ Ｐゴシック" charset="0"/>
                <a:cs typeface="ＭＳ Ｐゴシック" charset="0"/>
              </a:defRPr>
            </a:lvl1pPr>
            <a:lvl2pPr marL="742950" indent="-285750" defTabSz="920750" eaLnBrk="0" hangingPunct="0">
              <a:defRPr sz="2400">
                <a:solidFill>
                  <a:schemeClr val="tx1"/>
                </a:solidFill>
                <a:latin typeface="Arial" charset="0"/>
                <a:ea typeface="ＭＳ Ｐゴシック" charset="0"/>
              </a:defRPr>
            </a:lvl2pPr>
            <a:lvl3pPr marL="1143000" indent="-228600" defTabSz="920750" eaLnBrk="0" hangingPunct="0">
              <a:defRPr sz="2400">
                <a:solidFill>
                  <a:schemeClr val="tx1"/>
                </a:solidFill>
                <a:latin typeface="Arial" charset="0"/>
                <a:ea typeface="ＭＳ Ｐゴシック" charset="0"/>
              </a:defRPr>
            </a:lvl3pPr>
            <a:lvl4pPr marL="1600200" indent="-228600" defTabSz="920750" eaLnBrk="0" hangingPunct="0">
              <a:defRPr sz="2400">
                <a:solidFill>
                  <a:schemeClr val="tx1"/>
                </a:solidFill>
                <a:latin typeface="Arial" charset="0"/>
                <a:ea typeface="ＭＳ Ｐゴシック" charset="0"/>
              </a:defRPr>
            </a:lvl4pPr>
            <a:lvl5pPr marL="2057400" indent="-228600" defTabSz="920750" eaLnBrk="0" hangingPunct="0">
              <a:defRPr sz="2400">
                <a:solidFill>
                  <a:schemeClr val="tx1"/>
                </a:solidFill>
                <a:latin typeface="Arial" charset="0"/>
                <a:ea typeface="ＭＳ Ｐゴシック" charset="0"/>
              </a:defRPr>
            </a:lvl5pPr>
            <a:lvl6pPr marL="2514600" indent="-228600" defTabSz="9207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07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07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075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5AC90D22-EB87-0749-8D2E-774BBB054F2A}" type="slidenum">
              <a:rPr lang="en-US" sz="1200">
                <a:solidFill>
                  <a:srgbClr val="000000"/>
                </a:solidFill>
                <a:ea typeface="ヒラギノ角ゴ Pro W3" charset="0"/>
                <a:cs typeface="ヒラギノ角ゴ Pro W3" charset="0"/>
              </a:rPr>
              <a:pPr algn="r" eaLnBrk="1" hangingPunct="1"/>
              <a:t>31</a:t>
            </a:fld>
            <a:endParaRPr lang="en-US" sz="1200">
              <a:solidFill>
                <a:srgbClr val="000000"/>
              </a:solidFill>
              <a:ea typeface="ヒラギノ角ゴ Pro W3" charset="0"/>
              <a:cs typeface="ヒラギノ角ゴ Pro W3" charset="0"/>
            </a:endParaRPr>
          </a:p>
        </p:txBody>
      </p:sp>
      <p:sp>
        <p:nvSpPr>
          <p:cNvPr id="14340" name="Rectangle 2"/>
          <p:cNvSpPr>
            <a:spLocks noGrp="1" noRot="1" noChangeAspect="1" noChangeArrowheads="1" noTextEdit="1"/>
          </p:cNvSpPr>
          <p:nvPr>
            <p:ph type="sldImg"/>
          </p:nvPr>
        </p:nvSpPr>
        <p:spPr>
          <a:xfrm>
            <a:off x="381000" y="684213"/>
            <a:ext cx="6096000" cy="3429000"/>
          </a:xfrm>
          <a:ln/>
        </p:spPr>
      </p:sp>
      <p:sp>
        <p:nvSpPr>
          <p:cNvPr id="14341" name="Rectangle 3"/>
          <p:cNvSpPr>
            <a:spLocks noGrp="1" noChangeArrowheads="1"/>
          </p:cNvSpPr>
          <p:nvPr>
            <p:ph type="body" idx="1"/>
          </p:nvPr>
        </p:nvSpPr>
        <p:spPr>
          <a:xfrm>
            <a:off x="685800" y="4341813"/>
            <a:ext cx="5486400"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4" tIns="46057" rIns="92114" bIns="46057"/>
          <a:lstStyle/>
          <a:p>
            <a:pPr marL="228600" lvl="2"/>
            <a:r>
              <a:rPr lang="en-US"/>
              <a:t>Hello. Thank you for inviting me. </a:t>
            </a:r>
          </a:p>
          <a:p>
            <a:pPr marL="228600" lvl="2"/>
            <a:r>
              <a:rPr lang="en-US"/>
              <a:t>This is an exciting time in the medical technology industry and it’s especially exciting to be at Medtronic. Our innovations are truly changing lives.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5739E5-AAF8-D94D-8CED-364130B2B51A}" type="slidenum">
              <a:rPr lang="en-GB" sz="1200"/>
              <a:pPr eaLnBrk="1" hangingPunct="1"/>
              <a:t>34</a:t>
            </a:fld>
            <a:endParaRPr lang="en-GB" sz="1200"/>
          </a:p>
        </p:txBody>
      </p:sp>
      <p:sp>
        <p:nvSpPr>
          <p:cNvPr id="14338" name="Slide Number Placeholder 6"/>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29" tIns="46065" rIns="92129" bIns="46065" anchor="b"/>
          <a:lstStyle>
            <a:lvl1pPr defTabSz="920750" eaLnBrk="0" hangingPunct="0">
              <a:defRPr sz="2400">
                <a:solidFill>
                  <a:schemeClr val="tx1"/>
                </a:solidFill>
                <a:latin typeface="Arial" charset="0"/>
                <a:ea typeface="ＭＳ Ｐゴシック" charset="0"/>
                <a:cs typeface="ＭＳ Ｐゴシック" charset="0"/>
              </a:defRPr>
            </a:lvl1pPr>
            <a:lvl2pPr marL="742950" indent="-285750" defTabSz="920750" eaLnBrk="0" hangingPunct="0">
              <a:defRPr sz="2400">
                <a:solidFill>
                  <a:schemeClr val="tx1"/>
                </a:solidFill>
                <a:latin typeface="Arial" charset="0"/>
                <a:ea typeface="ＭＳ Ｐゴシック" charset="0"/>
              </a:defRPr>
            </a:lvl2pPr>
            <a:lvl3pPr marL="1143000" indent="-228600" defTabSz="920750" eaLnBrk="0" hangingPunct="0">
              <a:defRPr sz="2400">
                <a:solidFill>
                  <a:schemeClr val="tx1"/>
                </a:solidFill>
                <a:latin typeface="Arial" charset="0"/>
                <a:ea typeface="ＭＳ Ｐゴシック" charset="0"/>
              </a:defRPr>
            </a:lvl3pPr>
            <a:lvl4pPr marL="1600200" indent="-228600" defTabSz="920750" eaLnBrk="0" hangingPunct="0">
              <a:defRPr sz="2400">
                <a:solidFill>
                  <a:schemeClr val="tx1"/>
                </a:solidFill>
                <a:latin typeface="Arial" charset="0"/>
                <a:ea typeface="ＭＳ Ｐゴシック" charset="0"/>
              </a:defRPr>
            </a:lvl4pPr>
            <a:lvl5pPr marL="2057400" indent="-228600" defTabSz="920750" eaLnBrk="0" hangingPunct="0">
              <a:defRPr sz="2400">
                <a:solidFill>
                  <a:schemeClr val="tx1"/>
                </a:solidFill>
                <a:latin typeface="Arial" charset="0"/>
                <a:ea typeface="ＭＳ Ｐゴシック" charset="0"/>
              </a:defRPr>
            </a:lvl5pPr>
            <a:lvl6pPr marL="2514600" indent="-228600" defTabSz="9207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07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07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075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812C775-5B90-E047-9F24-9E88187CF993}" type="slidenum">
              <a:rPr lang="en-US" sz="1200">
                <a:latin typeface="Calibri" charset="0"/>
                <a:ea typeface="ヒラギノ角ゴ Pro W3" charset="0"/>
                <a:cs typeface="ヒラギノ角ゴ Pro W3" charset="0"/>
              </a:rPr>
              <a:pPr algn="r" eaLnBrk="1" hangingPunct="1"/>
              <a:t>34</a:t>
            </a:fld>
            <a:endParaRPr lang="en-US" sz="1200">
              <a:latin typeface="Calibri" charset="0"/>
              <a:ea typeface="ヒラギノ角ゴ Pro W3" charset="0"/>
              <a:cs typeface="ヒラギノ角ゴ Pro W3" charset="0"/>
            </a:endParaRPr>
          </a:p>
        </p:txBody>
      </p:sp>
      <p:sp>
        <p:nvSpPr>
          <p:cNvPr id="143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4" tIns="46057" rIns="92114" bIns="46057" anchor="b"/>
          <a:lstStyle>
            <a:lvl1pPr defTabSz="920750" eaLnBrk="0" hangingPunct="0">
              <a:defRPr sz="2400">
                <a:solidFill>
                  <a:schemeClr val="tx1"/>
                </a:solidFill>
                <a:latin typeface="Arial" charset="0"/>
                <a:ea typeface="ＭＳ Ｐゴシック" charset="0"/>
                <a:cs typeface="ＭＳ Ｐゴシック" charset="0"/>
              </a:defRPr>
            </a:lvl1pPr>
            <a:lvl2pPr marL="742950" indent="-285750" defTabSz="920750" eaLnBrk="0" hangingPunct="0">
              <a:defRPr sz="2400">
                <a:solidFill>
                  <a:schemeClr val="tx1"/>
                </a:solidFill>
                <a:latin typeface="Arial" charset="0"/>
                <a:ea typeface="ＭＳ Ｐゴシック" charset="0"/>
              </a:defRPr>
            </a:lvl2pPr>
            <a:lvl3pPr marL="1143000" indent="-228600" defTabSz="920750" eaLnBrk="0" hangingPunct="0">
              <a:defRPr sz="2400">
                <a:solidFill>
                  <a:schemeClr val="tx1"/>
                </a:solidFill>
                <a:latin typeface="Arial" charset="0"/>
                <a:ea typeface="ＭＳ Ｐゴシック" charset="0"/>
              </a:defRPr>
            </a:lvl3pPr>
            <a:lvl4pPr marL="1600200" indent="-228600" defTabSz="920750" eaLnBrk="0" hangingPunct="0">
              <a:defRPr sz="2400">
                <a:solidFill>
                  <a:schemeClr val="tx1"/>
                </a:solidFill>
                <a:latin typeface="Arial" charset="0"/>
                <a:ea typeface="ＭＳ Ｐゴシック" charset="0"/>
              </a:defRPr>
            </a:lvl4pPr>
            <a:lvl5pPr marL="2057400" indent="-228600" defTabSz="920750" eaLnBrk="0" hangingPunct="0">
              <a:defRPr sz="2400">
                <a:solidFill>
                  <a:schemeClr val="tx1"/>
                </a:solidFill>
                <a:latin typeface="Arial" charset="0"/>
                <a:ea typeface="ＭＳ Ｐゴシック" charset="0"/>
              </a:defRPr>
            </a:lvl5pPr>
            <a:lvl6pPr marL="2514600" indent="-228600" defTabSz="9207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07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07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075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5AC90D22-EB87-0749-8D2E-774BBB054F2A}" type="slidenum">
              <a:rPr lang="en-US" sz="1200">
                <a:solidFill>
                  <a:srgbClr val="000000"/>
                </a:solidFill>
                <a:ea typeface="ヒラギノ角ゴ Pro W3" charset="0"/>
                <a:cs typeface="ヒラギノ角ゴ Pro W3" charset="0"/>
              </a:rPr>
              <a:pPr algn="r" eaLnBrk="1" hangingPunct="1"/>
              <a:t>34</a:t>
            </a:fld>
            <a:endParaRPr lang="en-US" sz="1200">
              <a:solidFill>
                <a:srgbClr val="000000"/>
              </a:solidFill>
              <a:ea typeface="ヒラギノ角ゴ Pro W3" charset="0"/>
              <a:cs typeface="ヒラギノ角ゴ Pro W3" charset="0"/>
            </a:endParaRPr>
          </a:p>
        </p:txBody>
      </p:sp>
      <p:sp>
        <p:nvSpPr>
          <p:cNvPr id="14340" name="Rectangle 2"/>
          <p:cNvSpPr>
            <a:spLocks noGrp="1" noRot="1" noChangeAspect="1" noChangeArrowheads="1" noTextEdit="1"/>
          </p:cNvSpPr>
          <p:nvPr>
            <p:ph type="sldImg"/>
          </p:nvPr>
        </p:nvSpPr>
        <p:spPr>
          <a:xfrm>
            <a:off x="381000" y="684213"/>
            <a:ext cx="6096000" cy="3429000"/>
          </a:xfrm>
          <a:ln/>
        </p:spPr>
      </p:sp>
      <p:sp>
        <p:nvSpPr>
          <p:cNvPr id="14341" name="Rectangle 3"/>
          <p:cNvSpPr>
            <a:spLocks noGrp="1" noChangeArrowheads="1"/>
          </p:cNvSpPr>
          <p:nvPr>
            <p:ph type="body" idx="1"/>
          </p:nvPr>
        </p:nvSpPr>
        <p:spPr>
          <a:xfrm>
            <a:off x="685800" y="4341813"/>
            <a:ext cx="5486400"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4" tIns="46057" rIns="92114" bIns="46057"/>
          <a:lstStyle/>
          <a:p>
            <a:pPr marL="228600" lvl="2"/>
            <a:r>
              <a:rPr lang="en-US"/>
              <a:t>Hello. Thank you for inviting me. </a:t>
            </a:r>
          </a:p>
          <a:p>
            <a:pPr marL="228600" lvl="2"/>
            <a:r>
              <a:rPr lang="en-US"/>
              <a:t>This is an exciting time in the medical technology industry and it’s especially exciting to be at Medtronic. Our innovations are truly changing lives.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ástupný symbol pro obrázek snímku 1"/>
          <p:cNvSpPr>
            <a:spLocks noGrp="1" noRot="1" noChangeAspect="1" noTextEdit="1"/>
          </p:cNvSpPr>
          <p:nvPr>
            <p:ph type="sldImg"/>
          </p:nvPr>
        </p:nvSpPr>
        <p:spPr>
          <a:xfrm>
            <a:off x="381000" y="685800"/>
            <a:ext cx="6096000" cy="3429000"/>
          </a:xfrm>
          <a:ln/>
        </p:spPr>
      </p:sp>
      <p:sp>
        <p:nvSpPr>
          <p:cNvPr id="12291"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cs-CZ"/>
          </a:p>
        </p:txBody>
      </p:sp>
      <p:sp>
        <p:nvSpPr>
          <p:cNvPr id="12292"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2F34A319-1273-3B48-8108-C3F3A16166E0}" type="slidenum">
              <a:rPr lang="fr-FR"/>
              <a:pPr/>
              <a:t>35</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34F97B-0B5F-6C46-872D-D5371EF45D8E}" type="slidenum">
              <a:rPr lang="cs-CZ" sz="1200"/>
              <a:pPr eaLnBrk="1" hangingPunct="1"/>
              <a:t>37</a:t>
            </a:fld>
            <a:endParaRPr lang="cs-CZ" sz="1200"/>
          </a:p>
        </p:txBody>
      </p:sp>
      <p:sp>
        <p:nvSpPr>
          <p:cNvPr id="716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B23EF38-DB13-E449-BBF0-95D04DDB9940}" type="slidenum">
              <a:rPr lang="cs-CZ" sz="1200"/>
              <a:pPr algn="r" eaLnBrk="1" hangingPunct="1"/>
              <a:t>37</a:t>
            </a:fld>
            <a:endParaRPr lang="cs-CZ" sz="1200"/>
          </a:p>
        </p:txBody>
      </p:sp>
      <p:sp>
        <p:nvSpPr>
          <p:cNvPr id="71683" name="Rectangle 2"/>
          <p:cNvSpPr>
            <a:spLocks noGrp="1" noRot="1" noChangeAspect="1" noChangeArrowheads="1" noTextEdit="1"/>
          </p:cNvSpPr>
          <p:nvPr>
            <p:ph type="sldImg"/>
          </p:nvPr>
        </p:nvSpPr>
        <p:spPr>
          <a:xfrm>
            <a:off x="381000" y="685800"/>
            <a:ext cx="6096000" cy="3429000"/>
          </a:xfrm>
          <a:ln/>
        </p:spPr>
      </p:sp>
      <p:sp>
        <p:nvSpPr>
          <p:cNvPr id="716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t>PAc. Bergmann – HM zjistěn vzestup impedance defibrilační elektrody, indikován k revizi.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A9675E-D942-BC4D-9A7F-2A076A6C3107}" type="slidenum">
              <a:rPr lang="cs-CZ" sz="1200"/>
              <a:pPr eaLnBrk="1" hangingPunct="1"/>
              <a:t>38</a:t>
            </a:fld>
            <a:endParaRPr lang="cs-CZ" sz="1200"/>
          </a:p>
        </p:txBody>
      </p:sp>
      <p:sp>
        <p:nvSpPr>
          <p:cNvPr id="73730" name="Rectangle 2"/>
          <p:cNvSpPr>
            <a:spLocks noGrp="1" noRot="1" noChangeAspect="1" noChangeArrowheads="1" noTextEdit="1"/>
          </p:cNvSpPr>
          <p:nvPr>
            <p:ph type="sldImg"/>
          </p:nvPr>
        </p:nvSpPr>
        <p:spPr>
          <a:xfrm>
            <a:off x="381000" y="685800"/>
            <a:ext cx="6096000" cy="3429000"/>
          </a:xfrm>
          <a:ln/>
        </p:spPr>
      </p:sp>
      <p:sp>
        <p:nvSpPr>
          <p:cNvPr id="73731" name="Rectangle 3"/>
          <p:cNvSpPr>
            <a:spLocks noGrp="1" noChangeArrowheads="1"/>
          </p:cNvSpPr>
          <p:nvPr>
            <p:ph type="body" idx="1"/>
          </p:nvPr>
        </p:nvSpPr>
        <p:spPr>
          <a:xfrm>
            <a:off x="685800" y="4343400"/>
            <a:ext cx="5486400" cy="166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E11A739-C974-4B46-A912-3DF5C6EC6FFE}" type="slidenum">
              <a:rPr lang="en-US" smtClean="0"/>
              <a:pPr>
                <a:defRPr/>
              </a:pPr>
              <a:t>5</a:t>
            </a:fld>
            <a:endParaRPr lang="en-US" smtClean="0"/>
          </a:p>
        </p:txBody>
      </p:sp>
      <p:sp>
        <p:nvSpPr>
          <p:cNvPr id="10242" name="Rectangle 2"/>
          <p:cNvSpPr>
            <a:spLocks noGrp="1" noRot="1" noChangeAspect="1" noChangeArrowheads="1" noTextEdit="1"/>
          </p:cNvSpPr>
          <p:nvPr>
            <p:ph type="sldImg"/>
          </p:nvPr>
        </p:nvSpPr>
        <p:spPr>
          <a:xfrm>
            <a:off x="381000" y="685800"/>
            <a:ext cx="6096000" cy="3429000"/>
          </a:xfrm>
          <a:ln/>
        </p:spPr>
      </p:sp>
      <p:sp>
        <p:nvSpPr>
          <p:cNvPr id="10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tx1"/>
                </a:solidFill>
                <a:latin typeface="Verdana" charset="0"/>
                <a:ea typeface="ＭＳ Ｐゴシック" charset="0"/>
              </a:defRPr>
            </a:lvl1pPr>
            <a:lvl2pPr marL="742950" indent="-285750" eaLnBrk="0" hangingPunct="0">
              <a:defRPr b="1">
                <a:solidFill>
                  <a:schemeClr val="tx1"/>
                </a:solidFill>
                <a:latin typeface="Verdana" charset="0"/>
                <a:ea typeface="ＭＳ Ｐゴシック" charset="0"/>
              </a:defRPr>
            </a:lvl2pPr>
            <a:lvl3pPr marL="1143000" indent="-228600" eaLnBrk="0" hangingPunct="0">
              <a:defRPr b="1">
                <a:solidFill>
                  <a:schemeClr val="tx1"/>
                </a:solidFill>
                <a:latin typeface="Verdana" charset="0"/>
                <a:ea typeface="ＭＳ Ｐゴシック" charset="0"/>
              </a:defRPr>
            </a:lvl3pPr>
            <a:lvl4pPr marL="1600200" indent="-228600" eaLnBrk="0" hangingPunct="0">
              <a:defRPr b="1">
                <a:solidFill>
                  <a:schemeClr val="tx1"/>
                </a:solidFill>
                <a:latin typeface="Verdana" charset="0"/>
                <a:ea typeface="ＭＳ Ｐゴシック" charset="0"/>
              </a:defRPr>
            </a:lvl4pPr>
            <a:lvl5pPr marL="2057400" indent="-228600" eaLnBrk="0" hangingPunct="0">
              <a:defRPr b="1">
                <a:solidFill>
                  <a:schemeClr val="tx1"/>
                </a:solidFill>
                <a:latin typeface="Verdana" charset="0"/>
                <a:ea typeface="ＭＳ Ｐゴシック" charset="0"/>
              </a:defRPr>
            </a:lvl5pPr>
            <a:lvl6pPr marL="2514600" indent="-228600" eaLnBrk="0" fontAlgn="base" hangingPunct="0">
              <a:spcBef>
                <a:spcPct val="0"/>
              </a:spcBef>
              <a:spcAft>
                <a:spcPct val="0"/>
              </a:spcAft>
              <a:defRPr b="1">
                <a:solidFill>
                  <a:schemeClr val="tx1"/>
                </a:solidFill>
                <a:latin typeface="Verdana" charset="0"/>
                <a:ea typeface="ＭＳ Ｐゴシック" charset="0"/>
              </a:defRPr>
            </a:lvl6pPr>
            <a:lvl7pPr marL="2971800" indent="-228600" eaLnBrk="0" fontAlgn="base" hangingPunct="0">
              <a:spcBef>
                <a:spcPct val="0"/>
              </a:spcBef>
              <a:spcAft>
                <a:spcPct val="0"/>
              </a:spcAft>
              <a:defRPr b="1">
                <a:solidFill>
                  <a:schemeClr val="tx1"/>
                </a:solidFill>
                <a:latin typeface="Verdana" charset="0"/>
                <a:ea typeface="ＭＳ Ｐゴシック" charset="0"/>
              </a:defRPr>
            </a:lvl7pPr>
            <a:lvl8pPr marL="3429000" indent="-228600" eaLnBrk="0" fontAlgn="base" hangingPunct="0">
              <a:spcBef>
                <a:spcPct val="0"/>
              </a:spcBef>
              <a:spcAft>
                <a:spcPct val="0"/>
              </a:spcAft>
              <a:defRPr b="1">
                <a:solidFill>
                  <a:schemeClr val="tx1"/>
                </a:solidFill>
                <a:latin typeface="Verdana" charset="0"/>
                <a:ea typeface="ＭＳ Ｐゴシック" charset="0"/>
              </a:defRPr>
            </a:lvl8pPr>
            <a:lvl9pPr marL="3886200" indent="-228600" eaLnBrk="0" fontAlgn="base" hangingPunct="0">
              <a:spcBef>
                <a:spcPct val="0"/>
              </a:spcBef>
              <a:spcAft>
                <a:spcPct val="0"/>
              </a:spcAft>
              <a:defRPr b="1">
                <a:solidFill>
                  <a:schemeClr val="tx1"/>
                </a:solidFill>
                <a:latin typeface="Verdana" charset="0"/>
                <a:ea typeface="ＭＳ Ｐゴシック" charset="0"/>
              </a:defRPr>
            </a:lvl9pPr>
          </a:lstStyle>
          <a:p>
            <a:pPr eaLnBrk="1" hangingPunct="1">
              <a:defRPr/>
            </a:pPr>
            <a:fld id="{AF53C823-8556-FF48-ABBE-1B0B19DD8F5B}" type="slidenum">
              <a:rPr lang="en-US" b="0" smtClean="0"/>
              <a:pPr eaLnBrk="1" hangingPunct="1">
                <a:defRPr/>
              </a:pPr>
              <a:t>39</a:t>
            </a:fld>
            <a:endParaRPr lang="en-US" b="0" smtClean="0"/>
          </a:p>
        </p:txBody>
      </p:sp>
      <p:sp>
        <p:nvSpPr>
          <p:cNvPr id="32770" name="Rectangle 7"/>
          <p:cNvSpPr txBox="1">
            <a:spLocks noGrp="1" noChangeArrowheads="1"/>
          </p:cNvSpPr>
          <p:nvPr/>
        </p:nvSpPr>
        <p:spPr bwMode="auto">
          <a:xfrm>
            <a:off x="3883991" y="8684961"/>
            <a:ext cx="2972392" cy="45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Verdana" charset="0"/>
                <a:ea typeface="ＭＳ Ｐゴシック" charset="0"/>
                <a:cs typeface="ＭＳ Ｐゴシック" charset="0"/>
              </a:defRPr>
            </a:lvl1pPr>
            <a:lvl2pPr marL="742950" indent="-285750" eaLnBrk="0" hangingPunct="0">
              <a:defRPr sz="2400" b="1">
                <a:solidFill>
                  <a:schemeClr val="tx1"/>
                </a:solidFill>
                <a:latin typeface="Verdana" charset="0"/>
                <a:ea typeface="ＭＳ Ｐゴシック" charset="0"/>
              </a:defRPr>
            </a:lvl2pPr>
            <a:lvl3pPr marL="1143000" indent="-228600" eaLnBrk="0" hangingPunct="0">
              <a:defRPr sz="2400" b="1">
                <a:solidFill>
                  <a:schemeClr val="tx1"/>
                </a:solidFill>
                <a:latin typeface="Verdana" charset="0"/>
                <a:ea typeface="ＭＳ Ｐゴシック" charset="0"/>
              </a:defRPr>
            </a:lvl3pPr>
            <a:lvl4pPr marL="1600200" indent="-228600" eaLnBrk="0" hangingPunct="0">
              <a:defRPr sz="2400" b="1">
                <a:solidFill>
                  <a:schemeClr val="tx1"/>
                </a:solidFill>
                <a:latin typeface="Verdana" charset="0"/>
                <a:ea typeface="ＭＳ Ｐゴシック" charset="0"/>
              </a:defRPr>
            </a:lvl4pPr>
            <a:lvl5pPr marL="2057400" indent="-228600" eaLnBrk="0" hangingPunct="0">
              <a:defRPr sz="2400" b="1">
                <a:solidFill>
                  <a:schemeClr val="tx1"/>
                </a:solidFill>
                <a:latin typeface="Verdana" charset="0"/>
                <a:ea typeface="ＭＳ Ｐゴシック" charset="0"/>
              </a:defRPr>
            </a:lvl5pPr>
            <a:lvl6pPr marL="2514600" indent="-228600" eaLnBrk="0" fontAlgn="base" hangingPunct="0">
              <a:spcBef>
                <a:spcPct val="0"/>
              </a:spcBef>
              <a:spcAft>
                <a:spcPct val="0"/>
              </a:spcAft>
              <a:defRPr sz="2400" b="1">
                <a:solidFill>
                  <a:schemeClr val="tx1"/>
                </a:solidFill>
                <a:latin typeface="Verdana" charset="0"/>
                <a:ea typeface="ＭＳ Ｐゴシック" charset="0"/>
              </a:defRPr>
            </a:lvl6pPr>
            <a:lvl7pPr marL="2971800" indent="-228600" eaLnBrk="0" fontAlgn="base" hangingPunct="0">
              <a:spcBef>
                <a:spcPct val="0"/>
              </a:spcBef>
              <a:spcAft>
                <a:spcPct val="0"/>
              </a:spcAft>
              <a:defRPr sz="2400" b="1">
                <a:solidFill>
                  <a:schemeClr val="tx1"/>
                </a:solidFill>
                <a:latin typeface="Verdana" charset="0"/>
                <a:ea typeface="ＭＳ Ｐゴシック" charset="0"/>
              </a:defRPr>
            </a:lvl7pPr>
            <a:lvl8pPr marL="3429000" indent="-228600" eaLnBrk="0" fontAlgn="base" hangingPunct="0">
              <a:spcBef>
                <a:spcPct val="0"/>
              </a:spcBef>
              <a:spcAft>
                <a:spcPct val="0"/>
              </a:spcAft>
              <a:defRPr sz="2400" b="1">
                <a:solidFill>
                  <a:schemeClr val="tx1"/>
                </a:solidFill>
                <a:latin typeface="Verdana" charset="0"/>
                <a:ea typeface="ＭＳ Ｐゴシック" charset="0"/>
              </a:defRPr>
            </a:lvl8pPr>
            <a:lvl9pPr marL="3886200" indent="-228600" eaLnBrk="0" fontAlgn="base" hangingPunct="0">
              <a:spcBef>
                <a:spcPct val="0"/>
              </a:spcBef>
              <a:spcAft>
                <a:spcPct val="0"/>
              </a:spcAft>
              <a:defRPr sz="2400" b="1">
                <a:solidFill>
                  <a:schemeClr val="tx1"/>
                </a:solidFill>
                <a:latin typeface="Verdana" charset="0"/>
                <a:ea typeface="ＭＳ Ｐゴシック" charset="0"/>
              </a:defRPr>
            </a:lvl9pPr>
          </a:lstStyle>
          <a:p>
            <a:pPr algn="r"/>
            <a:fld id="{3E0C1D76-AF70-0E4A-AC08-2A7457E8C826}" type="slidenum">
              <a:rPr lang="en-US" sz="1200" b="0">
                <a:latin typeface="Times New Roman" charset="0"/>
              </a:rPr>
              <a:pPr algn="r"/>
              <a:t>39</a:t>
            </a:fld>
            <a:endParaRPr lang="en-US" sz="1200" b="0">
              <a:latin typeface="Times New Roman" charset="0"/>
            </a:endParaRPr>
          </a:p>
        </p:txBody>
      </p:sp>
      <p:sp>
        <p:nvSpPr>
          <p:cNvPr id="25604" name="Rectangle 2"/>
          <p:cNvSpPr>
            <a:spLocks noGrp="1" noRot="1" noChangeAspect="1" noChangeArrowheads="1" noTextEdit="1"/>
          </p:cNvSpPr>
          <p:nvPr>
            <p:ph type="sldImg"/>
          </p:nvPr>
        </p:nvSpPr>
        <p:spPr>
          <a:xfrm>
            <a:off x="382588" y="685800"/>
            <a:ext cx="6094412" cy="3429000"/>
          </a:xfrm>
          <a:ln/>
        </p:spPr>
      </p:sp>
      <p:sp>
        <p:nvSpPr>
          <p:cNvPr id="25605"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de-DE">
              <a:latin typeface="Verdana" charset="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5739E5-AAF8-D94D-8CED-364130B2B51A}" type="slidenum">
              <a:rPr lang="en-GB" sz="1200"/>
              <a:pPr eaLnBrk="1" hangingPunct="1"/>
              <a:t>41</a:t>
            </a:fld>
            <a:endParaRPr lang="en-GB" sz="1200"/>
          </a:p>
        </p:txBody>
      </p:sp>
      <p:sp>
        <p:nvSpPr>
          <p:cNvPr id="14338" name="Slide Number Placeholder 6"/>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29" tIns="46065" rIns="92129" bIns="46065" anchor="b"/>
          <a:lstStyle>
            <a:lvl1pPr defTabSz="920750" eaLnBrk="0" hangingPunct="0">
              <a:defRPr sz="2400">
                <a:solidFill>
                  <a:schemeClr val="tx1"/>
                </a:solidFill>
                <a:latin typeface="Arial" charset="0"/>
                <a:ea typeface="ＭＳ Ｐゴシック" charset="0"/>
                <a:cs typeface="ＭＳ Ｐゴシック" charset="0"/>
              </a:defRPr>
            </a:lvl1pPr>
            <a:lvl2pPr marL="742950" indent="-285750" defTabSz="920750" eaLnBrk="0" hangingPunct="0">
              <a:defRPr sz="2400">
                <a:solidFill>
                  <a:schemeClr val="tx1"/>
                </a:solidFill>
                <a:latin typeface="Arial" charset="0"/>
                <a:ea typeface="ＭＳ Ｐゴシック" charset="0"/>
              </a:defRPr>
            </a:lvl2pPr>
            <a:lvl3pPr marL="1143000" indent="-228600" defTabSz="920750" eaLnBrk="0" hangingPunct="0">
              <a:defRPr sz="2400">
                <a:solidFill>
                  <a:schemeClr val="tx1"/>
                </a:solidFill>
                <a:latin typeface="Arial" charset="0"/>
                <a:ea typeface="ＭＳ Ｐゴシック" charset="0"/>
              </a:defRPr>
            </a:lvl3pPr>
            <a:lvl4pPr marL="1600200" indent="-228600" defTabSz="920750" eaLnBrk="0" hangingPunct="0">
              <a:defRPr sz="2400">
                <a:solidFill>
                  <a:schemeClr val="tx1"/>
                </a:solidFill>
                <a:latin typeface="Arial" charset="0"/>
                <a:ea typeface="ＭＳ Ｐゴシック" charset="0"/>
              </a:defRPr>
            </a:lvl4pPr>
            <a:lvl5pPr marL="2057400" indent="-228600" defTabSz="920750" eaLnBrk="0" hangingPunct="0">
              <a:defRPr sz="2400">
                <a:solidFill>
                  <a:schemeClr val="tx1"/>
                </a:solidFill>
                <a:latin typeface="Arial" charset="0"/>
                <a:ea typeface="ＭＳ Ｐゴシック" charset="0"/>
              </a:defRPr>
            </a:lvl5pPr>
            <a:lvl6pPr marL="2514600" indent="-228600" defTabSz="9207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07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07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075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812C775-5B90-E047-9F24-9E88187CF993}" type="slidenum">
              <a:rPr lang="en-US" sz="1200">
                <a:latin typeface="Calibri" charset="0"/>
                <a:ea typeface="ヒラギノ角ゴ Pro W3" charset="0"/>
                <a:cs typeface="ヒラギノ角ゴ Pro W3" charset="0"/>
              </a:rPr>
              <a:pPr algn="r" eaLnBrk="1" hangingPunct="1"/>
              <a:t>41</a:t>
            </a:fld>
            <a:endParaRPr lang="en-US" sz="1200">
              <a:latin typeface="Calibri" charset="0"/>
              <a:ea typeface="ヒラギノ角ゴ Pro W3" charset="0"/>
              <a:cs typeface="ヒラギノ角ゴ Pro W3" charset="0"/>
            </a:endParaRPr>
          </a:p>
        </p:txBody>
      </p:sp>
      <p:sp>
        <p:nvSpPr>
          <p:cNvPr id="143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4" tIns="46057" rIns="92114" bIns="46057" anchor="b"/>
          <a:lstStyle>
            <a:lvl1pPr defTabSz="920750" eaLnBrk="0" hangingPunct="0">
              <a:defRPr sz="2400">
                <a:solidFill>
                  <a:schemeClr val="tx1"/>
                </a:solidFill>
                <a:latin typeface="Arial" charset="0"/>
                <a:ea typeface="ＭＳ Ｐゴシック" charset="0"/>
                <a:cs typeface="ＭＳ Ｐゴシック" charset="0"/>
              </a:defRPr>
            </a:lvl1pPr>
            <a:lvl2pPr marL="742950" indent="-285750" defTabSz="920750" eaLnBrk="0" hangingPunct="0">
              <a:defRPr sz="2400">
                <a:solidFill>
                  <a:schemeClr val="tx1"/>
                </a:solidFill>
                <a:latin typeface="Arial" charset="0"/>
                <a:ea typeface="ＭＳ Ｐゴシック" charset="0"/>
              </a:defRPr>
            </a:lvl2pPr>
            <a:lvl3pPr marL="1143000" indent="-228600" defTabSz="920750" eaLnBrk="0" hangingPunct="0">
              <a:defRPr sz="2400">
                <a:solidFill>
                  <a:schemeClr val="tx1"/>
                </a:solidFill>
                <a:latin typeface="Arial" charset="0"/>
                <a:ea typeface="ＭＳ Ｐゴシック" charset="0"/>
              </a:defRPr>
            </a:lvl3pPr>
            <a:lvl4pPr marL="1600200" indent="-228600" defTabSz="920750" eaLnBrk="0" hangingPunct="0">
              <a:defRPr sz="2400">
                <a:solidFill>
                  <a:schemeClr val="tx1"/>
                </a:solidFill>
                <a:latin typeface="Arial" charset="0"/>
                <a:ea typeface="ＭＳ Ｐゴシック" charset="0"/>
              </a:defRPr>
            </a:lvl4pPr>
            <a:lvl5pPr marL="2057400" indent="-228600" defTabSz="920750" eaLnBrk="0" hangingPunct="0">
              <a:defRPr sz="2400">
                <a:solidFill>
                  <a:schemeClr val="tx1"/>
                </a:solidFill>
                <a:latin typeface="Arial" charset="0"/>
                <a:ea typeface="ＭＳ Ｐゴシック" charset="0"/>
              </a:defRPr>
            </a:lvl5pPr>
            <a:lvl6pPr marL="2514600" indent="-228600" defTabSz="9207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07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07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075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5AC90D22-EB87-0749-8D2E-774BBB054F2A}" type="slidenum">
              <a:rPr lang="en-US" sz="1200">
                <a:solidFill>
                  <a:srgbClr val="000000"/>
                </a:solidFill>
                <a:ea typeface="ヒラギノ角ゴ Pro W3" charset="0"/>
                <a:cs typeface="ヒラギノ角ゴ Pro W3" charset="0"/>
              </a:rPr>
              <a:pPr algn="r" eaLnBrk="1" hangingPunct="1"/>
              <a:t>41</a:t>
            </a:fld>
            <a:endParaRPr lang="en-US" sz="1200">
              <a:solidFill>
                <a:srgbClr val="000000"/>
              </a:solidFill>
              <a:ea typeface="ヒラギノ角ゴ Pro W3" charset="0"/>
              <a:cs typeface="ヒラギノ角ゴ Pro W3" charset="0"/>
            </a:endParaRPr>
          </a:p>
        </p:txBody>
      </p:sp>
      <p:sp>
        <p:nvSpPr>
          <p:cNvPr id="14340" name="Rectangle 2"/>
          <p:cNvSpPr>
            <a:spLocks noGrp="1" noRot="1" noChangeAspect="1" noChangeArrowheads="1" noTextEdit="1"/>
          </p:cNvSpPr>
          <p:nvPr>
            <p:ph type="sldImg"/>
          </p:nvPr>
        </p:nvSpPr>
        <p:spPr>
          <a:xfrm>
            <a:off x="381000" y="684213"/>
            <a:ext cx="6096000" cy="3429000"/>
          </a:xfrm>
          <a:ln/>
        </p:spPr>
      </p:sp>
      <p:sp>
        <p:nvSpPr>
          <p:cNvPr id="14341" name="Rectangle 3"/>
          <p:cNvSpPr>
            <a:spLocks noGrp="1" noChangeArrowheads="1"/>
          </p:cNvSpPr>
          <p:nvPr>
            <p:ph type="body" idx="1"/>
          </p:nvPr>
        </p:nvSpPr>
        <p:spPr>
          <a:xfrm>
            <a:off x="685800" y="4341813"/>
            <a:ext cx="5486400"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4" tIns="46057" rIns="92114" bIns="46057"/>
          <a:lstStyle/>
          <a:p>
            <a:pPr marL="228600" lvl="2"/>
            <a:r>
              <a:rPr lang="en-US"/>
              <a:t>Hello. Thank you for inviting me. </a:t>
            </a:r>
          </a:p>
          <a:p>
            <a:pPr marL="228600" lvl="2"/>
            <a:r>
              <a:rPr lang="en-US"/>
              <a:t>This is an exciting time in the medical technology industry and it’s especially exciting to be at Medtronic. Our innovations are truly changing lives.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B5BF58E-2FB5-A54B-95BA-BAA8B42006AB}" type="slidenum">
              <a:rPr lang="cs-CZ" sz="1200"/>
              <a:pPr eaLnBrk="1" hangingPunct="1"/>
              <a:t>43</a:t>
            </a:fld>
            <a:endParaRPr lang="cs-CZ" sz="1200"/>
          </a:p>
        </p:txBody>
      </p:sp>
      <p:sp>
        <p:nvSpPr>
          <p:cNvPr id="17410" name="Rectangle 2"/>
          <p:cNvSpPr>
            <a:spLocks noGrp="1" noRot="1" noChangeAspect="1" noChangeArrowheads="1" noTextEdit="1"/>
          </p:cNvSpPr>
          <p:nvPr>
            <p:ph type="sldImg"/>
          </p:nvPr>
        </p:nvSpPr>
        <p:spPr>
          <a:xfrm>
            <a:off x="384175" y="687388"/>
            <a:ext cx="6089650" cy="3425825"/>
          </a:xfrm>
          <a:ln w="12700"/>
        </p:spPr>
      </p:sp>
      <p:sp>
        <p:nvSpPr>
          <p:cNvPr id="1741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p>
            <a:pPr eaLnBrk="1" hangingPunct="1"/>
            <a:endParaRPr lang="en-GB">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Platshållare för bildobjekt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1923"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altLang="en-US"/>
              <a:t>All sites perfroming AV ablation across ESC counties </a:t>
            </a:r>
          </a:p>
          <a:p>
            <a:pPr eaLnBrk="1" hangingPunct="1">
              <a:spcBef>
                <a:spcPct val="0"/>
              </a:spcBef>
            </a:pPr>
            <a:r>
              <a:rPr lang="sv-SE" altLang="en-US"/>
              <a:t>Results were superior in pts on AAD except LAF</a:t>
            </a:r>
            <a:endParaRPr lang="en-GB" altLang="en-US"/>
          </a:p>
          <a:p>
            <a:pPr eaLnBrk="1" hangingPunct="1">
              <a:spcBef>
                <a:spcPct val="0"/>
              </a:spcBef>
            </a:pPr>
            <a:r>
              <a:rPr lang="sv-SE" altLang="en-US"/>
              <a:t>In px atrial fibirllaiton success rate was even higher if AA drug were given-85% and persistent 78% but not LS</a:t>
            </a:r>
          </a:p>
          <a:p>
            <a:pPr eaLnBrk="1" hangingPunct="1">
              <a:spcBef>
                <a:spcPct val="0"/>
              </a:spcBef>
            </a:pPr>
            <a:r>
              <a:rPr lang="sv-SE" altLang="en-US"/>
              <a:t>Repeat ablations done in 9.5%</a:t>
            </a:r>
          </a:p>
          <a:p>
            <a:pPr eaLnBrk="1" hangingPunct="1">
              <a:spcBef>
                <a:spcPct val="0"/>
              </a:spcBef>
            </a:pPr>
            <a:r>
              <a:rPr lang="sv-SE" altLang="en-US" i="1"/>
              <a:t>but complications are not nil</a:t>
            </a:r>
            <a:endParaRPr lang="en-GB" altLang="en-US" i="1"/>
          </a:p>
          <a:p>
            <a:pPr eaLnBrk="1" hangingPunct="1">
              <a:spcBef>
                <a:spcPct val="0"/>
              </a:spcBef>
            </a:pPr>
            <a:endParaRPr lang="en-GB" altLang="en-US"/>
          </a:p>
        </p:txBody>
      </p:sp>
      <p:sp>
        <p:nvSpPr>
          <p:cNvPr id="81924"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Arial"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5C3CA17D-4271-C144-A1AB-1C7AFAA8A64A}" type="slidenum">
              <a:rPr lang="en-GB" altLang="en-US"/>
              <a:pPr eaLnBrk="1" hangingPunct="1"/>
              <a:t>57</a:t>
            </a:fld>
            <a:endParaRPr lang="en-GB" altLang="en-US"/>
          </a:p>
        </p:txBody>
      </p:sp>
    </p:spTree>
    <p:extLst>
      <p:ext uri="{BB962C8B-B14F-4D97-AF65-F5344CB8AC3E}">
        <p14:creationId xmlns:p14="http://schemas.microsoft.com/office/powerpoint/2010/main" val="1999121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4F398CF-77A3-644A-9744-07281E6620A9}" type="slidenum">
              <a:rPr lang="en-US"/>
              <a:pPr eaLnBrk="1" hangingPunct="1"/>
              <a:t>7</a:t>
            </a:fld>
            <a:endParaRPr lang="en-US"/>
          </a:p>
        </p:txBody>
      </p:sp>
      <p:sp>
        <p:nvSpPr>
          <p:cNvPr id="78851" name="Rectangle 2"/>
          <p:cNvSpPr>
            <a:spLocks noGrp="1" noRot="1" noChangeAspect="1" noChangeArrowheads="1" noTextEdit="1"/>
          </p:cNvSpPr>
          <p:nvPr>
            <p:ph type="sldImg"/>
          </p:nvPr>
        </p:nvSpPr>
        <p:spPr>
          <a:xfrm>
            <a:off x="423863" y="698500"/>
            <a:ext cx="6019800" cy="3387725"/>
          </a:xfrm>
          <a:ln/>
        </p:spPr>
      </p:sp>
      <p:sp>
        <p:nvSpPr>
          <p:cNvPr id="78852" name="Rectangle 3"/>
          <p:cNvSpPr>
            <a:spLocks noGrp="1" noChangeArrowheads="1"/>
          </p:cNvSpPr>
          <p:nvPr>
            <p:ph type="body" idx="1"/>
          </p:nvPr>
        </p:nvSpPr>
        <p:spPr>
          <a:xfrm>
            <a:off x="900113" y="4384675"/>
            <a:ext cx="5067300" cy="408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This slide shows the rapid rate at which devices shrunk in size over the years.  </a:t>
            </a: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5739E5-AAF8-D94D-8CED-364130B2B51A}" type="slidenum">
              <a:rPr lang="en-GB" sz="1200"/>
              <a:pPr eaLnBrk="1" hangingPunct="1"/>
              <a:t>10</a:t>
            </a:fld>
            <a:endParaRPr lang="en-GB" sz="1200"/>
          </a:p>
        </p:txBody>
      </p:sp>
      <p:sp>
        <p:nvSpPr>
          <p:cNvPr id="14338" name="Slide Number Placeholder 6"/>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29" tIns="46065" rIns="92129" bIns="46065" anchor="b"/>
          <a:lstStyle>
            <a:lvl1pPr defTabSz="920750" eaLnBrk="0" hangingPunct="0">
              <a:defRPr sz="2400">
                <a:solidFill>
                  <a:schemeClr val="tx1"/>
                </a:solidFill>
                <a:latin typeface="Arial" charset="0"/>
                <a:ea typeface="ＭＳ Ｐゴシック" charset="0"/>
                <a:cs typeface="ＭＳ Ｐゴシック" charset="0"/>
              </a:defRPr>
            </a:lvl1pPr>
            <a:lvl2pPr marL="742950" indent="-285750" defTabSz="920750" eaLnBrk="0" hangingPunct="0">
              <a:defRPr sz="2400">
                <a:solidFill>
                  <a:schemeClr val="tx1"/>
                </a:solidFill>
                <a:latin typeface="Arial" charset="0"/>
                <a:ea typeface="ＭＳ Ｐゴシック" charset="0"/>
              </a:defRPr>
            </a:lvl2pPr>
            <a:lvl3pPr marL="1143000" indent="-228600" defTabSz="920750" eaLnBrk="0" hangingPunct="0">
              <a:defRPr sz="2400">
                <a:solidFill>
                  <a:schemeClr val="tx1"/>
                </a:solidFill>
                <a:latin typeface="Arial" charset="0"/>
                <a:ea typeface="ＭＳ Ｐゴシック" charset="0"/>
              </a:defRPr>
            </a:lvl3pPr>
            <a:lvl4pPr marL="1600200" indent="-228600" defTabSz="920750" eaLnBrk="0" hangingPunct="0">
              <a:defRPr sz="2400">
                <a:solidFill>
                  <a:schemeClr val="tx1"/>
                </a:solidFill>
                <a:latin typeface="Arial" charset="0"/>
                <a:ea typeface="ＭＳ Ｐゴシック" charset="0"/>
              </a:defRPr>
            </a:lvl4pPr>
            <a:lvl5pPr marL="2057400" indent="-228600" defTabSz="920750" eaLnBrk="0" hangingPunct="0">
              <a:defRPr sz="2400">
                <a:solidFill>
                  <a:schemeClr val="tx1"/>
                </a:solidFill>
                <a:latin typeface="Arial" charset="0"/>
                <a:ea typeface="ＭＳ Ｐゴシック" charset="0"/>
              </a:defRPr>
            </a:lvl5pPr>
            <a:lvl6pPr marL="2514600" indent="-228600" defTabSz="9207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07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07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075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812C775-5B90-E047-9F24-9E88187CF993}" type="slidenum">
              <a:rPr lang="en-US" sz="1200">
                <a:latin typeface="Calibri" charset="0"/>
                <a:ea typeface="ヒラギノ角ゴ Pro W3" charset="0"/>
                <a:cs typeface="ヒラギノ角ゴ Pro W3" charset="0"/>
              </a:rPr>
              <a:pPr algn="r" eaLnBrk="1" hangingPunct="1"/>
              <a:t>10</a:t>
            </a:fld>
            <a:endParaRPr lang="en-US" sz="1200">
              <a:latin typeface="Calibri" charset="0"/>
              <a:ea typeface="ヒラギノ角ゴ Pro W3" charset="0"/>
              <a:cs typeface="ヒラギノ角ゴ Pro W3" charset="0"/>
            </a:endParaRPr>
          </a:p>
        </p:txBody>
      </p:sp>
      <p:sp>
        <p:nvSpPr>
          <p:cNvPr id="143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4" tIns="46057" rIns="92114" bIns="46057" anchor="b"/>
          <a:lstStyle>
            <a:lvl1pPr defTabSz="920750" eaLnBrk="0" hangingPunct="0">
              <a:defRPr sz="2400">
                <a:solidFill>
                  <a:schemeClr val="tx1"/>
                </a:solidFill>
                <a:latin typeface="Arial" charset="0"/>
                <a:ea typeface="ＭＳ Ｐゴシック" charset="0"/>
                <a:cs typeface="ＭＳ Ｐゴシック" charset="0"/>
              </a:defRPr>
            </a:lvl1pPr>
            <a:lvl2pPr marL="742950" indent="-285750" defTabSz="920750" eaLnBrk="0" hangingPunct="0">
              <a:defRPr sz="2400">
                <a:solidFill>
                  <a:schemeClr val="tx1"/>
                </a:solidFill>
                <a:latin typeface="Arial" charset="0"/>
                <a:ea typeface="ＭＳ Ｐゴシック" charset="0"/>
              </a:defRPr>
            </a:lvl2pPr>
            <a:lvl3pPr marL="1143000" indent="-228600" defTabSz="920750" eaLnBrk="0" hangingPunct="0">
              <a:defRPr sz="2400">
                <a:solidFill>
                  <a:schemeClr val="tx1"/>
                </a:solidFill>
                <a:latin typeface="Arial" charset="0"/>
                <a:ea typeface="ＭＳ Ｐゴシック" charset="0"/>
              </a:defRPr>
            </a:lvl3pPr>
            <a:lvl4pPr marL="1600200" indent="-228600" defTabSz="920750" eaLnBrk="0" hangingPunct="0">
              <a:defRPr sz="2400">
                <a:solidFill>
                  <a:schemeClr val="tx1"/>
                </a:solidFill>
                <a:latin typeface="Arial" charset="0"/>
                <a:ea typeface="ＭＳ Ｐゴシック" charset="0"/>
              </a:defRPr>
            </a:lvl4pPr>
            <a:lvl5pPr marL="2057400" indent="-228600" defTabSz="920750" eaLnBrk="0" hangingPunct="0">
              <a:defRPr sz="2400">
                <a:solidFill>
                  <a:schemeClr val="tx1"/>
                </a:solidFill>
                <a:latin typeface="Arial" charset="0"/>
                <a:ea typeface="ＭＳ Ｐゴシック" charset="0"/>
              </a:defRPr>
            </a:lvl5pPr>
            <a:lvl6pPr marL="2514600" indent="-228600" defTabSz="9207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07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07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075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5AC90D22-EB87-0749-8D2E-774BBB054F2A}" type="slidenum">
              <a:rPr lang="en-US" sz="1200">
                <a:solidFill>
                  <a:srgbClr val="000000"/>
                </a:solidFill>
                <a:ea typeface="ヒラギノ角ゴ Pro W3" charset="0"/>
                <a:cs typeface="ヒラギノ角ゴ Pro W3" charset="0"/>
              </a:rPr>
              <a:pPr algn="r" eaLnBrk="1" hangingPunct="1"/>
              <a:t>10</a:t>
            </a:fld>
            <a:endParaRPr lang="en-US" sz="1200">
              <a:solidFill>
                <a:srgbClr val="000000"/>
              </a:solidFill>
              <a:ea typeface="ヒラギノ角ゴ Pro W3" charset="0"/>
              <a:cs typeface="ヒラギノ角ゴ Pro W3" charset="0"/>
            </a:endParaRPr>
          </a:p>
        </p:txBody>
      </p:sp>
      <p:sp>
        <p:nvSpPr>
          <p:cNvPr id="14340" name="Rectangle 2"/>
          <p:cNvSpPr>
            <a:spLocks noGrp="1" noRot="1" noChangeAspect="1" noChangeArrowheads="1" noTextEdit="1"/>
          </p:cNvSpPr>
          <p:nvPr>
            <p:ph type="sldImg"/>
          </p:nvPr>
        </p:nvSpPr>
        <p:spPr>
          <a:xfrm>
            <a:off x="381000" y="684213"/>
            <a:ext cx="6096000" cy="3429000"/>
          </a:xfrm>
          <a:ln/>
        </p:spPr>
      </p:sp>
      <p:sp>
        <p:nvSpPr>
          <p:cNvPr id="14341" name="Rectangle 3"/>
          <p:cNvSpPr>
            <a:spLocks noGrp="1" noChangeArrowheads="1"/>
          </p:cNvSpPr>
          <p:nvPr>
            <p:ph type="body" idx="1"/>
          </p:nvPr>
        </p:nvSpPr>
        <p:spPr>
          <a:xfrm>
            <a:off x="685800" y="4341813"/>
            <a:ext cx="5486400"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4" tIns="46057" rIns="92114" bIns="46057"/>
          <a:lstStyle/>
          <a:p>
            <a:pPr marL="228600" lvl="2"/>
            <a:r>
              <a:rPr lang="en-US"/>
              <a:t>Hello. Thank you for inviting me. </a:t>
            </a:r>
          </a:p>
          <a:p>
            <a:pPr marL="228600" lvl="2"/>
            <a:r>
              <a:rPr lang="en-US"/>
              <a:t>This is an exciting time in the medical technology industry and it’s especially exciting to be at Medtronic. Our innovations are truly changing lives.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03610">
              <a:defRPr/>
            </a:pPr>
            <a:endParaRPr lang="en-US" dirty="0" smtClean="0"/>
          </a:p>
        </p:txBody>
      </p:sp>
      <p:sp>
        <p:nvSpPr>
          <p:cNvPr id="4" name="Slide Number Placeholder 3"/>
          <p:cNvSpPr>
            <a:spLocks noGrp="1"/>
          </p:cNvSpPr>
          <p:nvPr>
            <p:ph type="sldNum" sz="quarter" idx="10"/>
          </p:nvPr>
        </p:nvSpPr>
        <p:spPr/>
        <p:txBody>
          <a:bodyPr/>
          <a:lstStyle/>
          <a:p>
            <a:fld id="{BBC7B107-17C3-4065-B136-00D5B9EFF0AB}" type="slidenum">
              <a:rPr lang="en-US" smtClean="0"/>
              <a:pPr/>
              <a:t>14</a:t>
            </a:fld>
            <a:endParaRPr lang="en-US"/>
          </a:p>
        </p:txBody>
      </p:sp>
    </p:spTree>
    <p:extLst>
      <p:ext uri="{BB962C8B-B14F-4D97-AF65-F5344CB8AC3E}">
        <p14:creationId xmlns:p14="http://schemas.microsoft.com/office/powerpoint/2010/main" val="4183742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C1EE0CE-FE35-2E44-B28A-B0E2A3C1D1E2}" type="slidenum">
              <a:rPr lang="en-GB" sz="1200"/>
              <a:pPr eaLnBrk="1" hangingPunct="1"/>
              <a:t>16</a:t>
            </a:fld>
            <a:endParaRPr lang="en-GB" sz="1200"/>
          </a:p>
        </p:txBody>
      </p:sp>
      <p:sp>
        <p:nvSpPr>
          <p:cNvPr id="37890" name="Rectangle 2"/>
          <p:cNvSpPr>
            <a:spLocks noGrp="1" noRot="1" noChangeAspect="1" noChangeArrowheads="1" noTextEdit="1"/>
          </p:cNvSpPr>
          <p:nvPr>
            <p:ph type="sldImg"/>
          </p:nvPr>
        </p:nvSpPr>
        <p:spPr>
          <a:xfrm>
            <a:off x="381000" y="685800"/>
            <a:ext cx="6096000" cy="3429000"/>
          </a:xfrm>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de-DE" sz="800"/>
              <a:t>Study status May 2011: 6 implants, 2 in Zwolle (NL), 2 in Bernau (DE), 2 in Lugano (CH)</a:t>
            </a:r>
            <a:endParaRPr lang="de-DE" sz="800" b="1"/>
          </a:p>
          <a:p>
            <a:pPr>
              <a:lnSpc>
                <a:spcPct val="80000"/>
              </a:lnSpc>
            </a:pPr>
            <a:endParaRPr lang="de-DE" sz="800" b="1"/>
          </a:p>
          <a:p>
            <a:pPr>
              <a:lnSpc>
                <a:spcPct val="80000"/>
              </a:lnSpc>
            </a:pPr>
            <a:r>
              <a:rPr lang="de-DE" sz="800" b="1"/>
              <a:t>EBR Systems Announces First Human Implants of the WiCS® Wireless Cardiac Stimulation System </a:t>
            </a:r>
          </a:p>
          <a:p>
            <a:pPr>
              <a:lnSpc>
                <a:spcPct val="80000"/>
              </a:lnSpc>
            </a:pPr>
            <a:r>
              <a:rPr lang="de-DE" sz="800"/>
              <a:t>SUNNYVALE, Calif.--(</a:t>
            </a:r>
            <a:r>
              <a:rPr lang="de-DE" sz="800">
                <a:hlinkClick r:id="rId3"/>
              </a:rPr>
              <a:t>BUSINESS WIRE</a:t>
            </a:r>
            <a:r>
              <a:rPr lang="de-DE" sz="800"/>
              <a:t>)--</a:t>
            </a:r>
            <a:r>
              <a:rPr lang="de-DE" sz="800" b="1"/>
              <a:t>EBR Systems, Inc., a privately held clinical stage company, announced today the first human implants of the WiCS® Wireless Cardiac Stimulation System.</a:t>
            </a:r>
            <a:r>
              <a:rPr lang="de-DE" sz="800"/>
              <a:t> The WiCS</a:t>
            </a:r>
            <a:r>
              <a:rPr lang="de-DE" sz="800" b="1"/>
              <a:t>®</a:t>
            </a:r>
            <a:r>
              <a:rPr lang="de-DE" sz="800"/>
              <a:t> cardiac pacing system represents a significant medical breakthrough, eliminating the cardiac pacing lead by stimulating the heart through wireless transmission of energy. This technology has the potential to revolutionize the future of cardiac pacing. These first implants mark the beginning of the WiSE-CRT (Wireless Stimulation Endocardially for Cardiac Resynchronization Therapy) clinical trial sponsored by EBR Systems. </a:t>
            </a:r>
          </a:p>
          <a:p>
            <a:pPr>
              <a:lnSpc>
                <a:spcPct val="80000"/>
              </a:lnSpc>
            </a:pPr>
            <a:r>
              <a:rPr lang="de-DE" sz="800"/>
              <a:t>“Both of these patients had previous attempts to implant cardiac resynchronization therapy that failed, due to the challenges and limitations of implanting left heart leads through the coronary sinus. Implanting a wireless electrode in the left ventricle provides a solution for many patients previously being denied therapy”</a:t>
            </a:r>
          </a:p>
          <a:p>
            <a:pPr>
              <a:lnSpc>
                <a:spcPct val="80000"/>
              </a:lnSpc>
            </a:pPr>
            <a:r>
              <a:rPr lang="de-DE" sz="800"/>
              <a:t>The</a:t>
            </a:r>
            <a:r>
              <a:rPr lang="de-DE" sz="800" b="1"/>
              <a:t> first human implant in the world </a:t>
            </a:r>
            <a:r>
              <a:rPr lang="de-DE" sz="800"/>
              <a:t>occurred at Isala Kilinieken in Zwolle, NL, by Dr. Peter Paul Delnoy. The patient, who met clinical guidelines for cardiac resynchronization therapy (CRT), was a 69 year old male with ischemic heart disease, class 3 heart failure and prolonged QRS who had a previously implanted St Jude Medical dual chamber ICD (in 2008). The WiCS wireless cardiac stimulation system, together with the previously implanted dual chamber ICD, successfully upgraded the patient to cardiac resynchronization therapy, without disruption or premature replacement of the functional ICD system. Thirty day follow-up of the patient and the system demonstrated acute CRT pacing confirmed electrically by EKG and hemodynamically by echocardiography. Dr. Delnoy also implanted a second upgrade patient, a 65 year old patient meeting standard guidelines for CRT and had a previously implanted Medtronic ICD. </a:t>
            </a:r>
          </a:p>
          <a:p>
            <a:pPr>
              <a:lnSpc>
                <a:spcPct val="80000"/>
              </a:lnSpc>
            </a:pPr>
            <a:r>
              <a:rPr lang="de-DE" sz="800"/>
              <a:t>Dr Christian Butter at Herzzentrum Brandenburg Hospital in Bernau bei Berlin performed the first two implants of the WiCS system in Germany. The system was implanted in a 59 year old male with ischemic heart disease, also as part of the WiSE-CRT trial. The WiCS system was co-implanted with a previously implanted Medtronic CRT device (in 2008). The coronary sinus (CS) lead implanted in 2008 with the CRT device had stopped pacing the heart, and a thrombotic occlusion precluded replacement of the CS lead, despite attempts to re-open the occluded vein. The use of WiCS pacing system allowed an alternative to the coronary sinus lead to deliver CRT therapy. Following successful implantation of the WiCS system, the patient demonstrated successful biventricular pacing and capture of the left ventricle, as evidenced by EKG morphology changes and shortening of the QRS complex. The second patient, a 78 year old male with ischemic heart disease, and left ventricular ejection fraction (EF) of 25% was also implanted with the WiCS pacing system. This patient had been previously implanted with a Medtronic CRT system, however, infection required explantation of the pacing lead, and no CS lead was able to be re-implanted, despite multiple attempts by several different physicians. Patient follow up was done prior to discharge confirming a successful implant and delivery of CRT therapy. </a:t>
            </a:r>
          </a:p>
          <a:p>
            <a:pPr>
              <a:lnSpc>
                <a:spcPct val="80000"/>
              </a:lnSpc>
            </a:pPr>
            <a:r>
              <a:rPr lang="de-DE" sz="800"/>
              <a:t>“Both of these patients had previous attempts to implant cardiac resynchronization therapy that failed, due to the challenges and limitations of implanting left heart leads through the coronary sinus. Implanting a wireless electrode in the left ventricle provides a solution for many patients previously being denied therapy,” said Dr. Christian Butter, Chief of Cardiology, Herzzentrum Brandenburg. </a:t>
            </a:r>
          </a:p>
          <a:p>
            <a:pPr>
              <a:lnSpc>
                <a:spcPct val="80000"/>
              </a:lnSpc>
            </a:pPr>
            <a:r>
              <a:rPr lang="de-DE" sz="800"/>
              <a:t>“We are excited to have achieved this important milestone in the field of cardiac rhythm management, the elimination of a pacing lead for cardiac stimulation. 2011 marks the beginning of a new era in cardiac pacing and opens up a wide range of opportunities, WiCS will play an important role in changing cardiac stimulation therapy enabling multi-site stimulation, site specific pacing, and leadless pacing,” said Rick Riley, CEO EBR Systems, Inc. </a:t>
            </a:r>
          </a:p>
          <a:p>
            <a:pPr>
              <a:lnSpc>
                <a:spcPct val="80000"/>
              </a:lnSpc>
            </a:pPr>
            <a:r>
              <a:rPr lang="de-DE" sz="800"/>
              <a:t>About EBR Systems The WiCS technology was developed by EBR Systems to address the significant opportunity to eliminate cardiac pacing leads, historically a major source of complications and reliability issues. The initial product application focuses on the important underserved need in the heart failure population. This population is underpenetrated by CRT therapy, despite numerous clinical trials illustrating these therapies benefits. Part of the reason for low penetration is the complexity of the procedure; the complications associated with coronary sinus leads used to pace the LV, and continued non-responder rates of approximately 30% despite advances in LV lead technology. CS leads are placed through the coronary sinus to access the cardiac venous structure on the epicardial surface of the heart. WiCS approaches resynchronization therapy physiologically, recognizing that the site of stimulation has an impact on responder rates, and the physiologic benefit of endocardial vs. epicardial stimulation is significant. The procedure is simple, resulting in predictable implant times. Stimulating the endocardial surface eliminates a myriad of complications associated with CS leads: acute and chronic lead dislodgement, CS dissection, acute and chronic phrenic nerve stimulation, and high pacing energy thresholds. The result is an elegant solution for a large number of heart failure patients indicated for CRT therapy: those patients implanted with an existing pacemaker or defibrillator and would benefit from upgrading their therapy, those patients denied therapy with failed attempts to implant a CS lead, and the large number of patients who are classified as non-responders or marginal responders. </a:t>
            </a:r>
          </a:p>
          <a:p>
            <a:pPr>
              <a:lnSpc>
                <a:spcPct val="80000"/>
              </a:lnSpc>
            </a:pPr>
            <a:r>
              <a:rPr lang="de-DE" sz="800"/>
              <a:t>About the WiSE-CRT WiSE-CRT is a 100 patient feasibility and safety trial being conducted in Europe demonstrating biventricular pacing capture with WiCS. Dr. Angelo Aurrichio is the Principle Investigator for the study, along with the WiSE-CRT steering committee comprised of Prof. Dr. Johannes Brachmann and Prof. Dr. Jean-Claude Daubert. </a:t>
            </a:r>
          </a:p>
          <a:p>
            <a:pPr>
              <a:lnSpc>
                <a:spcPct val="80000"/>
              </a:lnSpc>
            </a:pPr>
            <a:r>
              <a:rPr lang="de-DE" sz="800"/>
              <a:t>About Heart Failure/Cardiac Resynchronization Therapy Heart failure affects greater than 5 million Americans and 22 million people worldwide; heart failure is the most costly cardiovascular disease in the US, estimated at $40B/year and growing. Cardiac resynchronization therapy is a treatment for heart failure that uses an implantable device to improve the pumping efficiency of the heart by synchronizing the ventricles of the heart. Studies have demonstrated successful CRT therapy improves symptoms, reduces hospitalizations and reduces mortality. </a:t>
            </a:r>
            <a:endParaRPr lang="de-DE" sz="800" b="1"/>
          </a:p>
          <a:p>
            <a:pPr>
              <a:lnSpc>
                <a:spcPct val="80000"/>
              </a:lnSpc>
            </a:pPr>
            <a:r>
              <a:rPr lang="de-DE" sz="800" b="1"/>
              <a:t>Contacts </a:t>
            </a:r>
          </a:p>
          <a:p>
            <a:pPr>
              <a:lnSpc>
                <a:spcPct val="80000"/>
              </a:lnSpc>
            </a:pPr>
            <a:r>
              <a:rPr lang="de-DE" sz="800"/>
              <a:t>EBR Systems, Inc.</a:t>
            </a:r>
            <a:br>
              <a:rPr lang="de-DE" sz="800"/>
            </a:br>
            <a:r>
              <a:rPr lang="de-DE" sz="800"/>
              <a:t>Rick Riley, CEO, 408-720-1906 ext. 222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Platshållare för bildobjekt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2947"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A propeller rotates in the pulsatile blood flow and thereby drives a micro-generator that generates electrical energy </a:t>
            </a:r>
          </a:p>
          <a:p>
            <a:pPr eaLnBrk="1" hangingPunct="1">
              <a:spcBef>
                <a:spcPct val="0"/>
              </a:spcBef>
            </a:pPr>
            <a:r>
              <a:rPr lang="en-GB" altLang="en-US"/>
              <a:t>which mimics different heart flow conditions</a:t>
            </a:r>
          </a:p>
          <a:p>
            <a:pPr eaLnBrk="1" hangingPunct="1">
              <a:spcBef>
                <a:spcPct val="0"/>
              </a:spcBef>
            </a:pPr>
            <a:r>
              <a:rPr lang="en-GB" altLang="en-US"/>
              <a:t>It generated a mean power of 32.5 μW  at a simualted cardiac output of 4.6 l/min</a:t>
            </a:r>
          </a:p>
          <a:p>
            <a:pPr eaLnBrk="1" hangingPunct="1">
              <a:spcBef>
                <a:spcPct val="0"/>
              </a:spcBef>
            </a:pPr>
            <a:endParaRPr lang="sv-SE" altLang="en-US"/>
          </a:p>
          <a:p>
            <a:pPr eaLnBrk="1" hangingPunct="1">
              <a:spcBef>
                <a:spcPct val="0"/>
              </a:spcBef>
            </a:pPr>
            <a:r>
              <a:rPr lang="sv-SE" altLang="en-US"/>
              <a:t>Which is many times more than the lead less pacemaker</a:t>
            </a:r>
            <a:endParaRPr lang="en-GB" altLang="en-US"/>
          </a:p>
          <a:p>
            <a:pPr eaLnBrk="1" hangingPunct="1">
              <a:spcBef>
                <a:spcPct val="0"/>
              </a:spcBef>
            </a:pPr>
            <a:endParaRPr lang="en-GB" altLang="en-US"/>
          </a:p>
        </p:txBody>
      </p:sp>
      <p:sp>
        <p:nvSpPr>
          <p:cNvPr id="82948"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Arial"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DC04DDAC-144D-8D47-8711-48524B98FD6A}" type="slidenum">
              <a:rPr lang="en-GB" altLang="en-US"/>
              <a:pPr eaLnBrk="1" hangingPunct="1"/>
              <a:t>18</a:t>
            </a:fld>
            <a:endParaRPr lang="en-GB" altLang="en-US"/>
          </a:p>
        </p:txBody>
      </p:sp>
    </p:spTree>
    <p:extLst>
      <p:ext uri="{BB962C8B-B14F-4D97-AF65-F5344CB8AC3E}">
        <p14:creationId xmlns:p14="http://schemas.microsoft.com/office/powerpoint/2010/main" val="1330591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5739E5-AAF8-D94D-8CED-364130B2B51A}" type="slidenum">
              <a:rPr lang="en-GB" sz="1200"/>
              <a:pPr eaLnBrk="1" hangingPunct="1"/>
              <a:t>19</a:t>
            </a:fld>
            <a:endParaRPr lang="en-GB" sz="1200"/>
          </a:p>
        </p:txBody>
      </p:sp>
      <p:sp>
        <p:nvSpPr>
          <p:cNvPr id="14338" name="Slide Number Placeholder 6"/>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29" tIns="46065" rIns="92129" bIns="46065" anchor="b"/>
          <a:lstStyle>
            <a:lvl1pPr defTabSz="920750" eaLnBrk="0" hangingPunct="0">
              <a:defRPr sz="2400">
                <a:solidFill>
                  <a:schemeClr val="tx1"/>
                </a:solidFill>
                <a:latin typeface="Arial" charset="0"/>
                <a:ea typeface="ＭＳ Ｐゴシック" charset="0"/>
                <a:cs typeface="ＭＳ Ｐゴシック" charset="0"/>
              </a:defRPr>
            </a:lvl1pPr>
            <a:lvl2pPr marL="742950" indent="-285750" defTabSz="920750" eaLnBrk="0" hangingPunct="0">
              <a:defRPr sz="2400">
                <a:solidFill>
                  <a:schemeClr val="tx1"/>
                </a:solidFill>
                <a:latin typeface="Arial" charset="0"/>
                <a:ea typeface="ＭＳ Ｐゴシック" charset="0"/>
              </a:defRPr>
            </a:lvl2pPr>
            <a:lvl3pPr marL="1143000" indent="-228600" defTabSz="920750" eaLnBrk="0" hangingPunct="0">
              <a:defRPr sz="2400">
                <a:solidFill>
                  <a:schemeClr val="tx1"/>
                </a:solidFill>
                <a:latin typeface="Arial" charset="0"/>
                <a:ea typeface="ＭＳ Ｐゴシック" charset="0"/>
              </a:defRPr>
            </a:lvl3pPr>
            <a:lvl4pPr marL="1600200" indent="-228600" defTabSz="920750" eaLnBrk="0" hangingPunct="0">
              <a:defRPr sz="2400">
                <a:solidFill>
                  <a:schemeClr val="tx1"/>
                </a:solidFill>
                <a:latin typeface="Arial" charset="0"/>
                <a:ea typeface="ＭＳ Ｐゴシック" charset="0"/>
              </a:defRPr>
            </a:lvl4pPr>
            <a:lvl5pPr marL="2057400" indent="-228600" defTabSz="920750" eaLnBrk="0" hangingPunct="0">
              <a:defRPr sz="2400">
                <a:solidFill>
                  <a:schemeClr val="tx1"/>
                </a:solidFill>
                <a:latin typeface="Arial" charset="0"/>
                <a:ea typeface="ＭＳ Ｐゴシック" charset="0"/>
              </a:defRPr>
            </a:lvl5pPr>
            <a:lvl6pPr marL="2514600" indent="-228600" defTabSz="9207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07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07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075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812C775-5B90-E047-9F24-9E88187CF993}" type="slidenum">
              <a:rPr lang="en-US" sz="1200">
                <a:latin typeface="Calibri" charset="0"/>
                <a:ea typeface="ヒラギノ角ゴ Pro W3" charset="0"/>
                <a:cs typeface="ヒラギノ角ゴ Pro W3" charset="0"/>
              </a:rPr>
              <a:pPr algn="r" eaLnBrk="1" hangingPunct="1"/>
              <a:t>19</a:t>
            </a:fld>
            <a:endParaRPr lang="en-US" sz="1200">
              <a:latin typeface="Calibri" charset="0"/>
              <a:ea typeface="ヒラギノ角ゴ Pro W3" charset="0"/>
              <a:cs typeface="ヒラギノ角ゴ Pro W3" charset="0"/>
            </a:endParaRPr>
          </a:p>
        </p:txBody>
      </p:sp>
      <p:sp>
        <p:nvSpPr>
          <p:cNvPr id="143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4" tIns="46057" rIns="92114" bIns="46057" anchor="b"/>
          <a:lstStyle>
            <a:lvl1pPr defTabSz="920750" eaLnBrk="0" hangingPunct="0">
              <a:defRPr sz="2400">
                <a:solidFill>
                  <a:schemeClr val="tx1"/>
                </a:solidFill>
                <a:latin typeface="Arial" charset="0"/>
                <a:ea typeface="ＭＳ Ｐゴシック" charset="0"/>
                <a:cs typeface="ＭＳ Ｐゴシック" charset="0"/>
              </a:defRPr>
            </a:lvl1pPr>
            <a:lvl2pPr marL="742950" indent="-285750" defTabSz="920750" eaLnBrk="0" hangingPunct="0">
              <a:defRPr sz="2400">
                <a:solidFill>
                  <a:schemeClr val="tx1"/>
                </a:solidFill>
                <a:latin typeface="Arial" charset="0"/>
                <a:ea typeface="ＭＳ Ｐゴシック" charset="0"/>
              </a:defRPr>
            </a:lvl2pPr>
            <a:lvl3pPr marL="1143000" indent="-228600" defTabSz="920750" eaLnBrk="0" hangingPunct="0">
              <a:defRPr sz="2400">
                <a:solidFill>
                  <a:schemeClr val="tx1"/>
                </a:solidFill>
                <a:latin typeface="Arial" charset="0"/>
                <a:ea typeface="ＭＳ Ｐゴシック" charset="0"/>
              </a:defRPr>
            </a:lvl3pPr>
            <a:lvl4pPr marL="1600200" indent="-228600" defTabSz="920750" eaLnBrk="0" hangingPunct="0">
              <a:defRPr sz="2400">
                <a:solidFill>
                  <a:schemeClr val="tx1"/>
                </a:solidFill>
                <a:latin typeface="Arial" charset="0"/>
                <a:ea typeface="ＭＳ Ｐゴシック" charset="0"/>
              </a:defRPr>
            </a:lvl4pPr>
            <a:lvl5pPr marL="2057400" indent="-228600" defTabSz="920750" eaLnBrk="0" hangingPunct="0">
              <a:defRPr sz="2400">
                <a:solidFill>
                  <a:schemeClr val="tx1"/>
                </a:solidFill>
                <a:latin typeface="Arial" charset="0"/>
                <a:ea typeface="ＭＳ Ｐゴシック" charset="0"/>
              </a:defRPr>
            </a:lvl5pPr>
            <a:lvl6pPr marL="2514600" indent="-228600" defTabSz="9207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07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07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075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5AC90D22-EB87-0749-8D2E-774BBB054F2A}" type="slidenum">
              <a:rPr lang="en-US" sz="1200">
                <a:solidFill>
                  <a:srgbClr val="000000"/>
                </a:solidFill>
                <a:ea typeface="ヒラギノ角ゴ Pro W3" charset="0"/>
                <a:cs typeface="ヒラギノ角ゴ Pro W3" charset="0"/>
              </a:rPr>
              <a:pPr algn="r" eaLnBrk="1" hangingPunct="1"/>
              <a:t>19</a:t>
            </a:fld>
            <a:endParaRPr lang="en-US" sz="1200">
              <a:solidFill>
                <a:srgbClr val="000000"/>
              </a:solidFill>
              <a:ea typeface="ヒラギノ角ゴ Pro W3" charset="0"/>
              <a:cs typeface="ヒラギノ角ゴ Pro W3" charset="0"/>
            </a:endParaRPr>
          </a:p>
        </p:txBody>
      </p:sp>
      <p:sp>
        <p:nvSpPr>
          <p:cNvPr id="14340" name="Rectangle 2"/>
          <p:cNvSpPr>
            <a:spLocks noGrp="1" noRot="1" noChangeAspect="1" noChangeArrowheads="1" noTextEdit="1"/>
          </p:cNvSpPr>
          <p:nvPr>
            <p:ph type="sldImg"/>
          </p:nvPr>
        </p:nvSpPr>
        <p:spPr>
          <a:xfrm>
            <a:off x="381000" y="684213"/>
            <a:ext cx="6096000" cy="3429000"/>
          </a:xfrm>
          <a:ln/>
        </p:spPr>
      </p:sp>
      <p:sp>
        <p:nvSpPr>
          <p:cNvPr id="14341" name="Rectangle 3"/>
          <p:cNvSpPr>
            <a:spLocks noGrp="1" noChangeArrowheads="1"/>
          </p:cNvSpPr>
          <p:nvPr>
            <p:ph type="body" idx="1"/>
          </p:nvPr>
        </p:nvSpPr>
        <p:spPr>
          <a:xfrm>
            <a:off x="685800" y="4341813"/>
            <a:ext cx="5486400"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4" tIns="46057" rIns="92114" bIns="46057"/>
          <a:lstStyle/>
          <a:p>
            <a:pPr marL="228600" lvl="2"/>
            <a:r>
              <a:rPr lang="en-US"/>
              <a:t>Hello. Thank you for inviting me. </a:t>
            </a:r>
          </a:p>
          <a:p>
            <a:pPr marL="228600" lvl="2"/>
            <a:r>
              <a:rPr lang="en-US"/>
              <a:t>This is an exciting time in the medical technology industry and it’s especially exciting to be at Medtronic. Our innovations are truly changing lives.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630832-C117-2046-A3C0-A394AA06AC7F}" type="slidenum">
              <a:rPr lang="en-US" sz="1200"/>
              <a:pPr eaLnBrk="1" hangingPunct="1"/>
              <a:t>20</a:t>
            </a:fld>
            <a:endParaRPr lang="en-US" sz="1200"/>
          </a:p>
        </p:txBody>
      </p:sp>
      <p:sp>
        <p:nvSpPr>
          <p:cNvPr id="36866" name="Rectangle 2"/>
          <p:cNvSpPr>
            <a:spLocks noGrp="1" noRot="1" noChangeAspect="1" noChangeArrowheads="1" noTextEdit="1"/>
          </p:cNvSpPr>
          <p:nvPr>
            <p:ph type="sldImg"/>
          </p:nvPr>
        </p:nvSpPr>
        <p:spPr>
          <a:xfrm>
            <a:off x="393700" y="692150"/>
            <a:ext cx="6072188" cy="3416300"/>
          </a:xfrm>
          <a:ln/>
        </p:spPr>
      </p:sp>
      <p:sp>
        <p:nvSpPr>
          <p:cNvPr id="3686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23"/>
            <a:ext cx="7772400" cy="1102519"/>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Tree>
    <p:extLst>
      <p:ext uri="{BB962C8B-B14F-4D97-AF65-F5344CB8AC3E}">
        <p14:creationId xmlns:p14="http://schemas.microsoft.com/office/powerpoint/2010/main" val="30703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412602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83"/>
            <a:ext cx="2057400" cy="4388644"/>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05983"/>
            <a:ext cx="6019800" cy="4388644"/>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4232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05983"/>
            <a:ext cx="8229600" cy="4388644"/>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42108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hart">
  <p:cSld name="Nadpis a graf">
    <p:spTree>
      <p:nvGrpSpPr>
        <p:cNvPr id="1" name=""/>
        <p:cNvGrpSpPr/>
        <p:nvPr/>
      </p:nvGrpSpPr>
      <p:grpSpPr>
        <a:xfrm>
          <a:off x="0" y="0"/>
          <a:ext cx="0" cy="0"/>
          <a:chOff x="0" y="0"/>
          <a:chExt cx="0" cy="0"/>
        </a:xfrm>
      </p:grpSpPr>
      <p:sp>
        <p:nvSpPr>
          <p:cNvPr id="2" name="Nadpis 1"/>
          <p:cNvSpPr>
            <a:spLocks noGrp="1"/>
          </p:cNvSpPr>
          <p:nvPr>
            <p:ph type="title"/>
          </p:nvPr>
        </p:nvSpPr>
        <p:spPr>
          <a:xfrm>
            <a:off x="317506" y="541735"/>
            <a:ext cx="8637411" cy="571500"/>
          </a:xfrm>
        </p:spPr>
        <p:txBody>
          <a:bodyPr/>
          <a:lstStyle/>
          <a:p>
            <a:r>
              <a:rPr lang="cs-CZ" smtClean="0"/>
              <a:t>Klepnutím lze upravit styl předlohy nadpisů.</a:t>
            </a:r>
            <a:endParaRPr lang="cs-CZ"/>
          </a:p>
        </p:txBody>
      </p:sp>
      <p:sp>
        <p:nvSpPr>
          <p:cNvPr id="3" name="Zástupný symbol pro graf 2"/>
          <p:cNvSpPr>
            <a:spLocks noGrp="1"/>
          </p:cNvSpPr>
          <p:nvPr>
            <p:ph type="chart" idx="1"/>
          </p:nvPr>
        </p:nvSpPr>
        <p:spPr>
          <a:xfrm>
            <a:off x="328799" y="1456135"/>
            <a:ext cx="8208433" cy="3086100"/>
          </a:xfrm>
        </p:spPr>
        <p:txBody>
          <a:bodyPr/>
          <a:lstStyle/>
          <a:p>
            <a:pPr lvl="0"/>
            <a:endParaRPr lang="cs-CZ" noProof="0" smtClean="0"/>
          </a:p>
        </p:txBody>
      </p:sp>
      <p:sp>
        <p:nvSpPr>
          <p:cNvPr id="4" name="Rectangle 7"/>
          <p:cNvSpPr>
            <a:spLocks noGrp="1" noChangeArrowheads="1"/>
          </p:cNvSpPr>
          <p:nvPr>
            <p:ph type="dt" sz="half" idx="10"/>
          </p:nvPr>
        </p:nvSpPr>
        <p:spPr>
          <a:xfrm>
            <a:off x="3433763" y="4757738"/>
            <a:ext cx="1905000" cy="342900"/>
          </a:xfrm>
          <a:prstGeom prst="rect">
            <a:avLst/>
          </a:prstGeom>
        </p:spPr>
        <p:txBody>
          <a:bodyPr/>
          <a:lstStyle>
            <a:lvl1pPr>
              <a:defRPr>
                <a:latin typeface="Arial" charset="0"/>
                <a:ea typeface="+mn-ea"/>
                <a:cs typeface="Arial" charset="0"/>
              </a:defRPr>
            </a:lvl1pPr>
          </a:lstStyle>
          <a:p>
            <a:pPr>
              <a:defRPr/>
            </a:pPr>
            <a:endParaRPr lang="cs-CZ"/>
          </a:p>
        </p:txBody>
      </p:sp>
      <p:sp>
        <p:nvSpPr>
          <p:cNvPr id="5" name="Rectangle 8"/>
          <p:cNvSpPr>
            <a:spLocks noGrp="1" noChangeArrowheads="1"/>
          </p:cNvSpPr>
          <p:nvPr>
            <p:ph type="ftr" sz="quarter" idx="11"/>
          </p:nvPr>
        </p:nvSpPr>
        <p:spPr>
          <a:xfrm>
            <a:off x="6108700" y="4757738"/>
            <a:ext cx="2895600" cy="342900"/>
          </a:xfrm>
          <a:prstGeom prst="rect">
            <a:avLst/>
          </a:prstGeom>
        </p:spPr>
        <p:txBody>
          <a:bodyPr/>
          <a:lstStyle>
            <a:lvl1pPr>
              <a:defRPr>
                <a:latin typeface="Arial" charset="0"/>
                <a:ea typeface="+mn-ea"/>
                <a:cs typeface="Arial" charset="0"/>
              </a:defRPr>
            </a:lvl1pPr>
          </a:lstStyle>
          <a:p>
            <a:pPr>
              <a:defRPr/>
            </a:pPr>
            <a:endParaRPr lang="cs-CZ"/>
          </a:p>
        </p:txBody>
      </p:sp>
      <p:sp>
        <p:nvSpPr>
          <p:cNvPr id="6" name="Rectangle 9"/>
          <p:cNvSpPr>
            <a:spLocks noGrp="1" noChangeArrowheads="1"/>
          </p:cNvSpPr>
          <p:nvPr>
            <p:ph type="sldNum" sz="quarter" idx="12"/>
          </p:nvPr>
        </p:nvSpPr>
        <p:spPr>
          <a:xfrm>
            <a:off x="146050" y="4770835"/>
            <a:ext cx="1905000" cy="3429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4277B9AD-3F83-844E-A2E2-0FF4DA3B7D38}" type="slidenum">
              <a:rPr lang="cs-CZ"/>
              <a:pPr>
                <a:defRPr/>
              </a:pPr>
              <a:t>‹#›</a:t>
            </a:fld>
            <a:endParaRPr lang="cs-CZ"/>
          </a:p>
        </p:txBody>
      </p:sp>
    </p:spTree>
    <p:extLst>
      <p:ext uri="{BB962C8B-B14F-4D97-AF65-F5344CB8AC3E}">
        <p14:creationId xmlns:p14="http://schemas.microsoft.com/office/powerpoint/2010/main" val="325616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08360"/>
            <a:ext cx="8229600" cy="85725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457200" y="1200150"/>
            <a:ext cx="8229600" cy="3398044"/>
          </a:xfrm>
        </p:spPr>
        <p:txBody>
          <a:bodyPr/>
          <a:lstStyle/>
          <a:p>
            <a:pPr lvl="0"/>
            <a:endParaRPr lang="cs-CZ" noProof="0"/>
          </a:p>
        </p:txBody>
      </p:sp>
      <p:sp>
        <p:nvSpPr>
          <p:cNvPr id="4" name="Zástupný symbol pro datum 3"/>
          <p:cNvSpPr>
            <a:spLocks noGrp="1"/>
          </p:cNvSpPr>
          <p:nvPr>
            <p:ph type="dt" sz="half" idx="10"/>
          </p:nvPr>
        </p:nvSpPr>
        <p:spPr>
          <a:xfrm>
            <a:off x="457200" y="4682729"/>
            <a:ext cx="2133600" cy="342900"/>
          </a:xfrm>
          <a:prstGeom prst="rect">
            <a:avLst/>
          </a:prstGeom>
        </p:spPr>
        <p:txBody>
          <a:bodyPr/>
          <a:lstStyle>
            <a:lvl1pPr>
              <a:defRPr>
                <a:latin typeface="Arial" pitchFamily="34" charset="0"/>
                <a:ea typeface="+mn-ea"/>
                <a:cs typeface="+mn-cs"/>
              </a:defRPr>
            </a:lvl1pPr>
          </a:lstStyle>
          <a:p>
            <a:pPr>
              <a:defRPr/>
            </a:pPr>
            <a:endParaRPr lang="en-US"/>
          </a:p>
        </p:txBody>
      </p:sp>
      <p:sp>
        <p:nvSpPr>
          <p:cNvPr id="5" name="Zástupný symbol pro zápatí 4"/>
          <p:cNvSpPr>
            <a:spLocks noGrp="1"/>
          </p:cNvSpPr>
          <p:nvPr>
            <p:ph type="ftr" sz="quarter" idx="11"/>
          </p:nvPr>
        </p:nvSpPr>
        <p:spPr>
          <a:xfrm>
            <a:off x="3124200" y="4686300"/>
            <a:ext cx="2895600" cy="342900"/>
          </a:xfrm>
          <a:prstGeom prst="rect">
            <a:avLst/>
          </a:prstGeom>
        </p:spPr>
        <p:txBody>
          <a:bodyPr/>
          <a:lstStyle>
            <a:lvl1pPr>
              <a:defRPr>
                <a:latin typeface="Arial" pitchFamily="34" charset="0"/>
                <a:ea typeface="+mn-ea"/>
                <a:cs typeface="+mn-cs"/>
              </a:defRPr>
            </a:lvl1pPr>
          </a:lstStyle>
          <a:p>
            <a:pPr>
              <a:defRPr/>
            </a:pPr>
            <a:endParaRPr lang="en-US"/>
          </a:p>
        </p:txBody>
      </p:sp>
      <p:sp>
        <p:nvSpPr>
          <p:cNvPr id="6" name="Zástupný symbol pro číslo snímku 5"/>
          <p:cNvSpPr>
            <a:spLocks noGrp="1"/>
          </p:cNvSpPr>
          <p:nvPr>
            <p:ph type="sldNum" sz="quarter" idx="12"/>
          </p:nvPr>
        </p:nvSpPr>
        <p:spPr>
          <a:xfrm>
            <a:off x="6553200" y="4682729"/>
            <a:ext cx="2133600" cy="342900"/>
          </a:xfrm>
          <a:prstGeom prst="rect">
            <a:avLst/>
          </a:prstGeom>
        </p:spPr>
        <p:txBody>
          <a:bodyPr vert="horz" wrap="square" lIns="91440" tIns="45720" rIns="91440" bIns="45720" numCol="1" anchor="t" anchorCtr="0" compatLnSpc="1">
            <a:prstTxWarp prst="textNoShape">
              <a:avLst/>
            </a:prstTxWarp>
          </a:bodyPr>
          <a:lstStyle>
            <a:lvl1pPr>
              <a:defRPr/>
            </a:lvl1pPr>
          </a:lstStyle>
          <a:p>
            <a:fld id="{CB50C00E-AB1F-EA48-8BBA-9B8DFB25B89B}" type="slidenum">
              <a:rPr lang="en-US"/>
              <a:pPr/>
              <a:t>‹#›</a:t>
            </a:fld>
            <a:endParaRPr lang="en-US"/>
          </a:p>
        </p:txBody>
      </p:sp>
    </p:spTree>
    <p:extLst>
      <p:ext uri="{BB962C8B-B14F-4D97-AF65-F5344CB8AC3E}">
        <p14:creationId xmlns:p14="http://schemas.microsoft.com/office/powerpoint/2010/main" val="51243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3" name="Titre 1"/>
          <p:cNvSpPr>
            <a:spLocks noGrp="1"/>
          </p:cNvSpPr>
          <p:nvPr>
            <p:ph type="title" hasCustomPrompt="1"/>
          </p:nvPr>
        </p:nvSpPr>
        <p:spPr>
          <a:xfrm>
            <a:off x="400928" y="205978"/>
            <a:ext cx="8229600" cy="606548"/>
          </a:xfrm>
          <a:prstGeom prst="rect">
            <a:avLst/>
          </a:prstGeom>
        </p:spPr>
        <p:txBody>
          <a:bodyPr lIns="68580" tIns="34290" rIns="68580" bIns="34290" anchor="t" anchorCtr="0"/>
          <a:lstStyle>
            <a:lvl1pPr algn="l">
              <a:defRPr sz="2400" b="1">
                <a:solidFill>
                  <a:srgbClr val="005C48"/>
                </a:solidFill>
              </a:defRPr>
            </a:lvl1pPr>
          </a:lstStyle>
          <a:p>
            <a:r>
              <a:rPr lang="fr-FR" dirty="0"/>
              <a:t>CLIQUEZ ET MODIFIEZ LE TITRE</a:t>
            </a:r>
          </a:p>
        </p:txBody>
      </p:sp>
      <p:sp>
        <p:nvSpPr>
          <p:cNvPr id="4" name="Text Placeholder 5"/>
          <p:cNvSpPr>
            <a:spLocks noGrp="1"/>
          </p:cNvSpPr>
          <p:nvPr>
            <p:ph type="body" sz="quarter" idx="10" hasCustomPrompt="1"/>
          </p:nvPr>
        </p:nvSpPr>
        <p:spPr>
          <a:xfrm>
            <a:off x="4450120" y="4180867"/>
            <a:ext cx="4330700" cy="360760"/>
          </a:xfrm>
          <a:prstGeom prst="rect">
            <a:avLst/>
          </a:prstGeom>
        </p:spPr>
        <p:txBody>
          <a:bodyPr lIns="68580" tIns="34290" rIns="68580" bIns="34290" anchor="b"/>
          <a:lstStyle>
            <a:lvl1pPr marL="0" indent="0" algn="r">
              <a:buFontTx/>
              <a:buNone/>
              <a:defRPr sz="800" i="1" baseline="0"/>
            </a:lvl1pPr>
          </a:lstStyle>
          <a:p>
            <a:pPr lvl="0"/>
            <a:r>
              <a:rPr lang="en-US" dirty="0"/>
              <a:t>I. Name, (City, CN), </a:t>
            </a:r>
            <a:r>
              <a:rPr lang="en-US" dirty="0" err="1"/>
              <a:t>FPNumber</a:t>
            </a:r>
            <a:r>
              <a:rPr lang="en-US" dirty="0"/>
              <a:t> </a:t>
            </a:r>
          </a:p>
        </p:txBody>
      </p:sp>
    </p:spTree>
    <p:extLst>
      <p:ext uri="{BB962C8B-B14F-4D97-AF65-F5344CB8AC3E}">
        <p14:creationId xmlns:p14="http://schemas.microsoft.com/office/powerpoint/2010/main" val="323990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755650" y="1328738"/>
            <a:ext cx="3240088" cy="2107406"/>
          </a:xfrm>
          <a:prstGeom prst="rect">
            <a:avLst/>
          </a:prstGeom>
        </p:spPr>
        <p:txBody>
          <a:bodyPr/>
          <a:lstStyle>
            <a:lvl1pPr>
              <a:defRPr>
                <a:effectLst/>
              </a:defRPr>
            </a:lvl1pPr>
          </a:lstStyle>
          <a:p>
            <a:r>
              <a:rPr lang="cs-CZ" dirty="0"/>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8" name="Zástupný symbol pro text 17"/>
          <p:cNvSpPr>
            <a:spLocks noGrp="1"/>
          </p:cNvSpPr>
          <p:nvPr>
            <p:ph type="body" sz="quarter" idx="13"/>
          </p:nvPr>
        </p:nvSpPr>
        <p:spPr>
          <a:xfrm>
            <a:off x="539552" y="4677984"/>
            <a:ext cx="2952328" cy="378601"/>
          </a:xfrm>
        </p:spPr>
        <p:txBody>
          <a:bodyPr lIns="36000" tIns="0" rIns="36000" bIns="0"/>
          <a:lstStyle>
            <a:lvl1pPr marL="0" indent="0">
              <a:spcBef>
                <a:spcPts val="0"/>
              </a:spcBef>
              <a:buNone/>
              <a:defRPr sz="1200" i="1"/>
            </a:lvl1pPr>
            <a:lvl2pPr marL="471487" indent="0">
              <a:buNone/>
              <a:defRPr sz="1200"/>
            </a:lvl2pPr>
            <a:lvl3pPr marL="909637" indent="0">
              <a:buNone/>
              <a:defRPr sz="1200"/>
            </a:lvl3pPr>
            <a:lvl4pPr marL="1306513" indent="0">
              <a:buNone/>
              <a:defRPr sz="1200"/>
            </a:lvl4pPr>
            <a:lvl5pPr marL="1695450" indent="0">
              <a:buNone/>
              <a:defRPr sz="1200"/>
            </a:lvl5pPr>
          </a:lstStyle>
          <a:p>
            <a:pPr lvl="0"/>
            <a:r>
              <a:rPr lang="cs-CZ"/>
              <a:t>Kliknutím lze upravit styly předlohy textu.</a:t>
            </a:r>
          </a:p>
        </p:txBody>
      </p:sp>
      <p:sp>
        <p:nvSpPr>
          <p:cNvPr id="5" name="Rectangle 6"/>
          <p:cNvSpPr>
            <a:spLocks noGrp="1" noChangeArrowheads="1"/>
          </p:cNvSpPr>
          <p:nvPr>
            <p:ph type="dt" sz="half" idx="14"/>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995E847B-77AC-5441-BE5D-DE39D33CF6E9}" type="datetimeFigureOut">
              <a:rPr lang="cs-CZ"/>
              <a:pPr/>
              <a:t>18.01.2019</a:t>
            </a:fld>
            <a:endParaRPr lang="cs-CZ"/>
          </a:p>
        </p:txBody>
      </p:sp>
      <p:sp>
        <p:nvSpPr>
          <p:cNvPr id="6" name="Rectangle 7"/>
          <p:cNvSpPr>
            <a:spLocks noGrp="1" noChangeArrowheads="1"/>
          </p:cNvSpPr>
          <p:nvPr>
            <p:ph type="ftr" sz="quarter" idx="15"/>
          </p:nvPr>
        </p:nvSpPr>
        <p:spPr>
          <a:xfrm>
            <a:off x="0" y="0"/>
            <a:ext cx="0" cy="0"/>
          </a:xfrm>
        </p:spPr>
        <p:txBody>
          <a:bodyPr/>
          <a:lstStyle>
            <a:lvl1pPr>
              <a:defRPr>
                <a:latin typeface="Arial" panose="020B0604020202020204" pitchFamily="34" charset="0"/>
                <a:ea typeface="+mn-ea"/>
                <a:cs typeface="Arial" panose="020B0604020202020204" pitchFamily="34" charset="0"/>
              </a:defRPr>
            </a:lvl1pPr>
          </a:lstStyle>
          <a:p>
            <a:pPr>
              <a:defRPr/>
            </a:pPr>
            <a:endParaRPr lang="cs-CZ"/>
          </a:p>
        </p:txBody>
      </p:sp>
      <p:sp>
        <p:nvSpPr>
          <p:cNvPr id="7" name="Rectangle 8"/>
          <p:cNvSpPr>
            <a:spLocks noGrp="1" noChangeArrowheads="1"/>
          </p:cNvSpPr>
          <p:nvPr>
            <p:ph type="sldNum" sz="quarter" idx="16"/>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B1C62B2A-7CB5-E944-B04B-6F43D89A1F58}" type="slidenum">
              <a:rPr lang="cs-CZ"/>
              <a:pPr/>
              <a:t>‹#›</a:t>
            </a:fld>
            <a:endParaRPr lang="cs-CZ"/>
          </a:p>
        </p:txBody>
      </p:sp>
    </p:spTree>
    <p:extLst>
      <p:ext uri="{BB962C8B-B14F-4D97-AF65-F5344CB8AC3E}">
        <p14:creationId xmlns:p14="http://schemas.microsoft.com/office/powerpoint/2010/main" val="1380473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6_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dirty="0"/>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8" name="Zástupný symbol pro text 17"/>
          <p:cNvSpPr>
            <a:spLocks noGrp="1"/>
          </p:cNvSpPr>
          <p:nvPr>
            <p:ph type="body" sz="quarter" idx="13"/>
          </p:nvPr>
        </p:nvSpPr>
        <p:spPr>
          <a:xfrm>
            <a:off x="539552" y="4677984"/>
            <a:ext cx="2952328" cy="378601"/>
          </a:xfrm>
        </p:spPr>
        <p:txBody>
          <a:bodyPr lIns="36000" tIns="0" rIns="36000" bIns="0"/>
          <a:lstStyle>
            <a:lvl1pPr marL="0" indent="0">
              <a:spcBef>
                <a:spcPts val="0"/>
              </a:spcBef>
              <a:buNone/>
              <a:defRPr sz="1200" i="1"/>
            </a:lvl1pPr>
            <a:lvl2pPr marL="471487" indent="0">
              <a:buNone/>
              <a:defRPr sz="1200"/>
            </a:lvl2pPr>
            <a:lvl3pPr marL="909637" indent="0">
              <a:buNone/>
              <a:defRPr sz="1200"/>
            </a:lvl3pPr>
            <a:lvl4pPr marL="1306513" indent="0">
              <a:buNone/>
              <a:defRPr sz="1200"/>
            </a:lvl4pPr>
            <a:lvl5pPr marL="1695450" indent="0">
              <a:buNone/>
              <a:defRPr sz="1200"/>
            </a:lvl5pPr>
          </a:lstStyle>
          <a:p>
            <a:pPr lvl="0"/>
            <a:r>
              <a:rPr lang="cs-CZ" dirty="0" smtClean="0"/>
              <a:t>Kliknutím lze upravit styly předlohy textu.</a:t>
            </a:r>
          </a:p>
        </p:txBody>
      </p:sp>
      <p:sp>
        <p:nvSpPr>
          <p:cNvPr id="5" name="Rectangle 6"/>
          <p:cNvSpPr>
            <a:spLocks noGrp="1" noChangeArrowheads="1"/>
          </p:cNvSpPr>
          <p:nvPr>
            <p:ph type="dt" sz="half" idx="14"/>
          </p:nvPr>
        </p:nvSpPr>
        <p:spPr>
          <a:xfrm>
            <a:off x="609600" y="4683919"/>
            <a:ext cx="1981200" cy="357188"/>
          </a:xfrm>
          <a:prstGeom prst="rect">
            <a:avLst/>
          </a:prstGeom>
          <a:ln/>
        </p:spPr>
        <p:txBody>
          <a:bodyPr/>
          <a:lstStyle>
            <a:lvl1pPr>
              <a:defRPr/>
            </a:lvl1pPr>
          </a:lstStyle>
          <a:p>
            <a:pPr>
              <a:defRPr/>
            </a:pPr>
            <a:fld id="{10153CE6-A9F8-ED4B-A0EB-D26A8F6C23F5}" type="datetimeFigureOut">
              <a:rPr lang="cs-CZ"/>
              <a:pPr>
                <a:defRPr/>
              </a:pPr>
              <a:t>18.01.2019</a:t>
            </a:fld>
            <a:endParaRPr lang="cs-CZ"/>
          </a:p>
        </p:txBody>
      </p:sp>
      <p:sp>
        <p:nvSpPr>
          <p:cNvPr id="6" name="Rectangle 7"/>
          <p:cNvSpPr>
            <a:spLocks noGrp="1" noChangeArrowheads="1"/>
          </p:cNvSpPr>
          <p:nvPr>
            <p:ph type="ftr" sz="quarter" idx="15"/>
          </p:nvPr>
        </p:nvSpPr>
        <p:spPr>
          <a:xfrm>
            <a:off x="3124200" y="4683919"/>
            <a:ext cx="2895600" cy="357188"/>
          </a:xfrm>
          <a:prstGeom prst="rect">
            <a:avLst/>
          </a:prstGeom>
          <a:ln/>
        </p:spPr>
        <p:txBody>
          <a:bodyPr/>
          <a:lstStyle>
            <a:lvl1pPr>
              <a:defRPr/>
            </a:lvl1pPr>
          </a:lstStyle>
          <a:p>
            <a:pPr>
              <a:defRPr/>
            </a:pPr>
            <a:endParaRPr lang="cs-CZ"/>
          </a:p>
        </p:txBody>
      </p:sp>
      <p:sp>
        <p:nvSpPr>
          <p:cNvPr id="7" name="Rectangle 8"/>
          <p:cNvSpPr>
            <a:spLocks noGrp="1" noChangeArrowheads="1"/>
          </p:cNvSpPr>
          <p:nvPr>
            <p:ph type="sldNum" sz="quarter" idx="16"/>
          </p:nvPr>
        </p:nvSpPr>
        <p:spPr>
          <a:xfrm>
            <a:off x="7431088" y="4683919"/>
            <a:ext cx="1103312" cy="357188"/>
          </a:xfrm>
          <a:prstGeom prst="rect">
            <a:avLst/>
          </a:prstGeom>
          <a:ln/>
        </p:spPr>
        <p:txBody>
          <a:bodyPr/>
          <a:lstStyle>
            <a:lvl1pPr>
              <a:defRPr/>
            </a:lvl1pPr>
          </a:lstStyle>
          <a:p>
            <a:pPr>
              <a:defRPr/>
            </a:pPr>
            <a:fld id="{54969421-6308-7E45-AE91-B17C14B93248}" type="slidenum">
              <a:rPr lang="cs-CZ"/>
              <a:pPr>
                <a:defRPr/>
              </a:pPr>
              <a:t>‹#›</a:t>
            </a:fld>
            <a:endParaRPr lang="cs-CZ"/>
          </a:p>
        </p:txBody>
      </p:sp>
    </p:spTree>
    <p:extLst>
      <p:ext uri="{BB962C8B-B14F-4D97-AF65-F5344CB8AC3E}">
        <p14:creationId xmlns:p14="http://schemas.microsoft.com/office/powerpoint/2010/main" val="2984220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03998" y="205978"/>
            <a:ext cx="8296275" cy="606548"/>
          </a:xfrm>
        </p:spPr>
        <p:txBody>
          <a:bodyPr anchor="t" anchorCtr="0"/>
          <a:lstStyle>
            <a:lvl1pPr algn="l">
              <a:defRPr sz="3200" b="1">
                <a:solidFill>
                  <a:srgbClr val="005C48"/>
                </a:solidFill>
              </a:defRPr>
            </a:lvl1pPr>
          </a:lstStyle>
          <a:p>
            <a:r>
              <a:rPr lang="fr-FR" dirty="0"/>
              <a:t>CLIQUEZ ET MODIFIEZ LE TITRE</a:t>
            </a:r>
          </a:p>
        </p:txBody>
      </p:sp>
      <p:sp>
        <p:nvSpPr>
          <p:cNvPr id="3" name="Espace réservé du contenu 2"/>
          <p:cNvSpPr>
            <a:spLocks noGrp="1"/>
          </p:cNvSpPr>
          <p:nvPr>
            <p:ph idx="1"/>
          </p:nvPr>
        </p:nvSpPr>
        <p:spPr>
          <a:xfrm>
            <a:off x="504852" y="872165"/>
            <a:ext cx="8181975" cy="3198426"/>
          </a:xfrm>
          <a:prstGeom prst="rect">
            <a:avLst/>
          </a:prstGeom>
        </p:spPr>
        <p:txBody>
          <a:bodyPr/>
          <a:lstStyle>
            <a:lvl1pPr marL="292100" indent="-292100">
              <a:buClr>
                <a:schemeClr val="tx2"/>
              </a:buClr>
              <a:buSzPct val="80000"/>
              <a:buFont typeface="Wingdings" panose="05000000000000000000" pitchFamily="2" charset="2"/>
              <a:buChar char="¢"/>
              <a:defRPr sz="2400" b="1">
                <a:solidFill>
                  <a:schemeClr val="tx1"/>
                </a:solidFill>
              </a:defRPr>
            </a:lvl1pPr>
            <a:lvl2pPr marL="622300" indent="-330200">
              <a:lnSpc>
                <a:spcPts val="2300"/>
              </a:lnSpc>
              <a:spcBef>
                <a:spcPts val="600"/>
              </a:spcBef>
              <a:spcAft>
                <a:spcPts val="600"/>
              </a:spcAft>
              <a:buClr>
                <a:schemeClr val="tx2"/>
              </a:buClr>
              <a:buSzPct val="80000"/>
              <a:buFont typeface="Wingdings" panose="05000000000000000000" pitchFamily="2" charset="2"/>
              <a:buChar char="è"/>
              <a:defRPr sz="2000">
                <a:solidFill>
                  <a:schemeClr val="tx1"/>
                </a:solidFill>
              </a:defRPr>
            </a:lvl2pPr>
            <a:lvl3pPr>
              <a:lnSpc>
                <a:spcPts val="2300"/>
              </a:lnSpc>
              <a:spcBef>
                <a:spcPts val="600"/>
              </a:spcBef>
              <a:spcAft>
                <a:spcPts val="600"/>
              </a:spcAft>
              <a:buClr>
                <a:schemeClr val="bg2"/>
              </a:buClr>
              <a:defRPr sz="1800">
                <a:solidFill>
                  <a:schemeClr val="tx1"/>
                </a:solidFill>
              </a:defRPr>
            </a:lvl3pPr>
            <a:lvl4pPr>
              <a:spcBef>
                <a:spcPts val="600"/>
              </a:spcBef>
              <a:spcAft>
                <a:spcPts val="600"/>
              </a:spcAft>
              <a:buClr>
                <a:schemeClr val="bg2"/>
              </a:buClr>
              <a:defRPr sz="1600">
                <a:solidFill>
                  <a:schemeClr val="tx1"/>
                </a:solidFill>
              </a:defRPr>
            </a:lvl4pPr>
            <a:lvl5pPr>
              <a:spcBef>
                <a:spcPts val="600"/>
              </a:spcBef>
              <a:spcAft>
                <a:spcPts val="600"/>
              </a:spcAft>
              <a:buClr>
                <a:schemeClr val="bg2"/>
              </a:buClr>
              <a:defRPr sz="16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Text Placeholder 5"/>
          <p:cNvSpPr>
            <a:spLocks noGrp="1"/>
          </p:cNvSpPr>
          <p:nvPr>
            <p:ph type="body" sz="quarter" idx="10" hasCustomPrompt="1"/>
          </p:nvPr>
        </p:nvSpPr>
        <p:spPr>
          <a:xfrm>
            <a:off x="4450120" y="4180870"/>
            <a:ext cx="4330700" cy="360760"/>
          </a:xfrm>
          <a:prstGeom prst="rect">
            <a:avLst/>
          </a:prstGeom>
        </p:spPr>
        <p:txBody>
          <a:bodyPr anchor="b"/>
          <a:lstStyle>
            <a:lvl1pPr marL="0" indent="0" algn="r">
              <a:buFontTx/>
              <a:buNone/>
              <a:defRPr sz="1000" i="1" baseline="0"/>
            </a:lvl1pPr>
          </a:lstStyle>
          <a:p>
            <a:pPr lvl="0"/>
            <a:r>
              <a:rPr lang="en-US" dirty="0"/>
              <a:t>I. Name, (City, CN), </a:t>
            </a:r>
            <a:r>
              <a:rPr lang="en-US" dirty="0" err="1"/>
              <a:t>FPNumber</a:t>
            </a:r>
            <a:r>
              <a:rPr lang="en-US" dirty="0"/>
              <a:t> </a:t>
            </a:r>
          </a:p>
        </p:txBody>
      </p:sp>
    </p:spTree>
    <p:extLst>
      <p:ext uri="{BB962C8B-B14F-4D97-AF65-F5344CB8AC3E}">
        <p14:creationId xmlns:p14="http://schemas.microsoft.com/office/powerpoint/2010/main" val="113814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pos="7296" userDrawn="1">
          <p15:clr>
            <a:srgbClr val="FBAE40"/>
          </p15:clr>
        </p15:guide>
        <p15:guide id="2" pos="41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79395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Tree>
    <p:extLst>
      <p:ext uri="{BB962C8B-B14F-4D97-AF65-F5344CB8AC3E}">
        <p14:creationId xmlns:p14="http://schemas.microsoft.com/office/powerpoint/2010/main" val="207502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56578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71155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Tree>
    <p:extLst>
      <p:ext uri="{BB962C8B-B14F-4D97-AF65-F5344CB8AC3E}">
        <p14:creationId xmlns:p14="http://schemas.microsoft.com/office/powerpoint/2010/main" val="33082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75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9" y="204787"/>
            <a:ext cx="3008313" cy="871538"/>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Tree>
    <p:extLst>
      <p:ext uri="{BB962C8B-B14F-4D97-AF65-F5344CB8AC3E}">
        <p14:creationId xmlns:p14="http://schemas.microsoft.com/office/powerpoint/2010/main" val="39843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Tree>
    <p:extLst>
      <p:ext uri="{BB962C8B-B14F-4D97-AF65-F5344CB8AC3E}">
        <p14:creationId xmlns:p14="http://schemas.microsoft.com/office/powerpoint/2010/main" val="221924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5123"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pic>
        <p:nvPicPr>
          <p:cNvPr id="5124" name="Picture 7" descr="sleid d"/>
          <p:cNvPicPr>
            <a:picLocks noChangeAspect="1" noChangeArrowheads="1"/>
          </p:cNvPicPr>
          <p:nvPr userDrawn="1"/>
        </p:nvPicPr>
        <p:blipFill>
          <a:blip r:embed="rId20" cstate="email">
            <a:extLst>
              <a:ext uri="{28A0092B-C50C-407E-A947-70E740481C1C}">
                <a14:useLocalDpi xmlns:a14="http://schemas.microsoft.com/office/drawing/2010/main" val="0"/>
              </a:ext>
            </a:extLst>
          </a:blip>
          <a:srcRect l="16727"/>
          <a:stretch>
            <a:fillRect/>
          </a:stretch>
        </p:blipFill>
        <p:spPr bwMode="auto">
          <a:xfrm>
            <a:off x="0" y="-2379"/>
            <a:ext cx="9144000" cy="514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0" r:id="rId13"/>
    <p:sldLayoutId id="2147483691" r:id="rId14"/>
    <p:sldLayoutId id="2147483692" r:id="rId15"/>
    <p:sldLayoutId id="2147483693" r:id="rId16"/>
    <p:sldLayoutId id="2147483695" r:id="rId17"/>
    <p:sldLayoutId id="2147483696"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b="1">
          <a:solidFill>
            <a:srgbClr val="666699"/>
          </a:solidFill>
          <a:latin typeface="+mj-lt"/>
          <a:ea typeface="ＭＳ Ｐゴシック" charset="0"/>
          <a:cs typeface="+mj-cs"/>
        </a:defRPr>
      </a:lvl1pPr>
      <a:lvl2pPr algn="ctr" rtl="0" eaLnBrk="0" fontAlgn="base" hangingPunct="0">
        <a:spcBef>
          <a:spcPct val="0"/>
        </a:spcBef>
        <a:spcAft>
          <a:spcPct val="0"/>
        </a:spcAft>
        <a:defRPr sz="4400" b="1">
          <a:solidFill>
            <a:srgbClr val="666699"/>
          </a:solidFill>
          <a:latin typeface="Arial" charset="0"/>
          <a:ea typeface="ＭＳ Ｐゴシック" charset="0"/>
        </a:defRPr>
      </a:lvl2pPr>
      <a:lvl3pPr algn="ctr" rtl="0" eaLnBrk="0" fontAlgn="base" hangingPunct="0">
        <a:spcBef>
          <a:spcPct val="0"/>
        </a:spcBef>
        <a:spcAft>
          <a:spcPct val="0"/>
        </a:spcAft>
        <a:defRPr sz="4400" b="1">
          <a:solidFill>
            <a:srgbClr val="666699"/>
          </a:solidFill>
          <a:latin typeface="Arial" charset="0"/>
          <a:ea typeface="ＭＳ Ｐゴシック" charset="0"/>
        </a:defRPr>
      </a:lvl3pPr>
      <a:lvl4pPr algn="ctr" rtl="0" eaLnBrk="0" fontAlgn="base" hangingPunct="0">
        <a:spcBef>
          <a:spcPct val="0"/>
        </a:spcBef>
        <a:spcAft>
          <a:spcPct val="0"/>
        </a:spcAft>
        <a:defRPr sz="4400" b="1">
          <a:solidFill>
            <a:srgbClr val="666699"/>
          </a:solidFill>
          <a:latin typeface="Arial" charset="0"/>
          <a:ea typeface="ＭＳ Ｐゴシック" charset="0"/>
        </a:defRPr>
      </a:lvl4pPr>
      <a:lvl5pPr algn="ctr" rtl="0" eaLnBrk="0" fontAlgn="base" hangingPunct="0">
        <a:spcBef>
          <a:spcPct val="0"/>
        </a:spcBef>
        <a:spcAft>
          <a:spcPct val="0"/>
        </a:spcAft>
        <a:defRPr sz="4400" b="1">
          <a:solidFill>
            <a:srgbClr val="666699"/>
          </a:solidFill>
          <a:latin typeface="Arial" charset="0"/>
          <a:ea typeface="ＭＳ Ｐゴシック" charset="0"/>
        </a:defRPr>
      </a:lvl5pPr>
      <a:lvl6pPr marL="457200" algn="ctr" rtl="0" fontAlgn="base">
        <a:spcBef>
          <a:spcPct val="0"/>
        </a:spcBef>
        <a:spcAft>
          <a:spcPct val="0"/>
        </a:spcAft>
        <a:defRPr sz="4400" b="1">
          <a:solidFill>
            <a:srgbClr val="666699"/>
          </a:solidFill>
          <a:latin typeface="Arial" charset="0"/>
        </a:defRPr>
      </a:lvl6pPr>
      <a:lvl7pPr marL="914400" algn="ctr" rtl="0" fontAlgn="base">
        <a:spcBef>
          <a:spcPct val="0"/>
        </a:spcBef>
        <a:spcAft>
          <a:spcPct val="0"/>
        </a:spcAft>
        <a:defRPr sz="4400" b="1">
          <a:solidFill>
            <a:srgbClr val="666699"/>
          </a:solidFill>
          <a:latin typeface="Arial" charset="0"/>
        </a:defRPr>
      </a:lvl7pPr>
      <a:lvl8pPr marL="1371600" algn="ctr" rtl="0" fontAlgn="base">
        <a:spcBef>
          <a:spcPct val="0"/>
        </a:spcBef>
        <a:spcAft>
          <a:spcPct val="0"/>
        </a:spcAft>
        <a:defRPr sz="4400" b="1">
          <a:solidFill>
            <a:srgbClr val="666699"/>
          </a:solidFill>
          <a:latin typeface="Arial" charset="0"/>
        </a:defRPr>
      </a:lvl8pPr>
      <a:lvl9pPr marL="1828800" algn="ctr" rtl="0" fontAlgn="base">
        <a:spcBef>
          <a:spcPct val="0"/>
        </a:spcBef>
        <a:spcAft>
          <a:spcPct val="0"/>
        </a:spcAft>
        <a:defRPr sz="4400" b="1">
          <a:solidFill>
            <a:srgbClr val="666699"/>
          </a:solidFill>
          <a:latin typeface="Arial" charset="0"/>
        </a:defRPr>
      </a:lvl9pPr>
    </p:titleStyle>
    <p:bodyStyle>
      <a:lvl1pPr marL="342900" indent="-342900" algn="l" rtl="0" eaLnBrk="0" fontAlgn="base" hangingPunct="0">
        <a:spcBef>
          <a:spcPct val="20000"/>
        </a:spcBef>
        <a:spcAft>
          <a:spcPct val="0"/>
        </a:spcAft>
        <a:buChar char="•"/>
        <a:defRPr sz="3200">
          <a:solidFill>
            <a:srgbClr val="1C1C1C"/>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mailto:joka@medicon.cz" TargetMode="Externa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4.w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tags" Target="../tags/tag2.xml"/><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oleObject" Target="../embeddings/oleObject1.bin"/><Relationship Id="rId4" Type="http://schemas.openxmlformats.org/officeDocument/2006/relationships/image" Target="../media/image7.pn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slideLayout" Target="../slideLayouts/slideLayout2.xml"/><Relationship Id="rId7" Type="http://schemas.openxmlformats.org/officeDocument/2006/relationships/image" Target="../media/image79.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78.tiff"/><Relationship Id="rId5" Type="http://schemas.openxmlformats.org/officeDocument/2006/relationships/image" Target="../media/image77.tiff"/><Relationship Id="rId4" Type="http://schemas.openxmlformats.org/officeDocument/2006/relationships/image" Target="../media/image76.tiff"/><Relationship Id="rId9" Type="http://schemas.openxmlformats.org/officeDocument/2006/relationships/image" Target="../media/image81.jpe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5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tiff"/><Relationship Id="rId4" Type="http://schemas.openxmlformats.org/officeDocument/2006/relationships/image" Target="../media/image92.jpeg"/></Relationships>
</file>

<file path=ppt/slides/_rels/slide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6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E:\2011\medlov\Divo&#269;ina.avi" TargetMode="External"/><Relationship Id="rId1" Type="http://schemas.microsoft.com/office/2007/relationships/media" Target="file:///E:\2011\medlov\Divo&#269;ina.avi" TargetMode="Externa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534545" y="742950"/>
            <a:ext cx="8466137" cy="857250"/>
          </a:xfrm>
          <a:noFill/>
        </p:spPr>
        <p:txBody>
          <a:bodyPr lIns="90488" tIns="44450" rIns="90488" bIns="44450"/>
          <a:lstStyle/>
          <a:p>
            <a:pPr eaLnBrk="1" hangingPunct="1"/>
            <a:r>
              <a:rPr lang="cs-CZ" sz="4800">
                <a:latin typeface="Arial" charset="0"/>
                <a:cs typeface="Times New Roman" charset="0"/>
              </a:rPr>
              <a:t/>
            </a:r>
            <a:br>
              <a:rPr lang="cs-CZ" sz="4800">
                <a:latin typeface="Arial" charset="0"/>
                <a:cs typeface="Times New Roman" charset="0"/>
              </a:rPr>
            </a:br>
            <a:endParaRPr lang="cs-CZ" sz="4800">
              <a:latin typeface="Arial" charset="0"/>
              <a:cs typeface="Times New Roman" charset="0"/>
            </a:endParaRPr>
          </a:p>
        </p:txBody>
      </p:sp>
      <p:sp>
        <p:nvSpPr>
          <p:cNvPr id="6147" name="Rectangle 3"/>
          <p:cNvSpPr>
            <a:spLocks noChangeArrowheads="1"/>
          </p:cNvSpPr>
          <p:nvPr/>
        </p:nvSpPr>
        <p:spPr bwMode="auto">
          <a:xfrm>
            <a:off x="539560" y="3740720"/>
            <a:ext cx="8098607" cy="1207294"/>
          </a:xfrm>
          <a:prstGeom prst="rect">
            <a:avLst/>
          </a:prstGeom>
          <a:noFill/>
          <a:ln w="12700">
            <a:noFill/>
            <a:miter lim="800000"/>
            <a:headEnd/>
            <a:tailEnd/>
          </a:ln>
          <a:effectLst/>
        </p:spPr>
        <p:txBody>
          <a:bodyPr lIns="90488" tIns="44450" rIns="90488" bIns="44450"/>
          <a:lstStyle/>
          <a:p>
            <a:r>
              <a:rPr lang="cs-CZ" dirty="0" err="1" smtClean="0">
                <a:solidFill>
                  <a:srgbClr val="1C1C1C"/>
                </a:solidFill>
              </a:rPr>
              <a:t>prof</a:t>
            </a:r>
            <a:r>
              <a:rPr lang="cs-CZ" dirty="0" smtClean="0">
                <a:solidFill>
                  <a:srgbClr val="1C1C1C"/>
                </a:solidFill>
              </a:rPr>
              <a:t> </a:t>
            </a:r>
            <a:r>
              <a:rPr lang="cs-CZ" dirty="0" err="1" smtClean="0">
                <a:solidFill>
                  <a:srgbClr val="1C1C1C"/>
                </a:solidFill>
              </a:rPr>
              <a:t>MUDr</a:t>
            </a:r>
            <a:r>
              <a:rPr lang="cs-CZ" dirty="0" smtClean="0">
                <a:solidFill>
                  <a:srgbClr val="1C1C1C"/>
                </a:solidFill>
              </a:rPr>
              <a:t> </a:t>
            </a:r>
            <a:r>
              <a:rPr lang="cs-CZ" sz="2000" dirty="0">
                <a:solidFill>
                  <a:srgbClr val="1C1C1C"/>
                </a:solidFill>
                <a:latin typeface="Bradley Hand ITC" charset="0"/>
                <a:cs typeface="Times New Roman" charset="0"/>
              </a:rPr>
              <a:t>J</a:t>
            </a:r>
            <a:r>
              <a:rPr lang="cs-CZ" sz="2000" dirty="0">
                <a:solidFill>
                  <a:srgbClr val="1C1C1C"/>
                </a:solidFill>
                <a:latin typeface="Bradley Hand ITC" charset="0"/>
              </a:rPr>
              <a:t>osef</a:t>
            </a:r>
            <a:r>
              <a:rPr lang="cs-CZ" sz="2000" dirty="0">
                <a:solidFill>
                  <a:srgbClr val="1C1C1C"/>
                </a:solidFill>
                <a:latin typeface="Bradley Hand ITC" charset="0"/>
                <a:cs typeface="Times New Roman" charset="0"/>
              </a:rPr>
              <a:t> </a:t>
            </a:r>
            <a:r>
              <a:rPr lang="cs-CZ" sz="2000" dirty="0" smtClean="0">
                <a:solidFill>
                  <a:srgbClr val="1C1C1C"/>
                </a:solidFill>
                <a:latin typeface="Bradley Hand ITC" charset="0"/>
                <a:cs typeface="Times New Roman" charset="0"/>
              </a:rPr>
              <a:t>Kautzner, </a:t>
            </a:r>
            <a:r>
              <a:rPr lang="cs-CZ" sz="2000" dirty="0" err="1" smtClean="0">
                <a:solidFill>
                  <a:srgbClr val="1C1C1C"/>
                </a:solidFill>
                <a:latin typeface="Bradley Hand ITC" charset="0"/>
                <a:cs typeface="Times New Roman" charset="0"/>
              </a:rPr>
              <a:t>CSc</a:t>
            </a:r>
            <a:r>
              <a:rPr lang="cs-CZ" sz="2000" dirty="0" smtClean="0">
                <a:solidFill>
                  <a:srgbClr val="1C1C1C"/>
                </a:solidFill>
                <a:latin typeface="Bradley Hand ITC" charset="0"/>
                <a:cs typeface="Times New Roman" charset="0"/>
              </a:rPr>
              <a:t>, FESC</a:t>
            </a:r>
            <a:endParaRPr lang="cs-CZ" sz="2000" dirty="0">
              <a:solidFill>
                <a:srgbClr val="1C1C1C"/>
              </a:solidFill>
              <a:latin typeface="Bradley Hand ITC" charset="0"/>
            </a:endParaRPr>
          </a:p>
          <a:p>
            <a:r>
              <a:rPr lang="cs-CZ" dirty="0" smtClean="0">
                <a:solidFill>
                  <a:srgbClr val="666699"/>
                </a:solidFill>
                <a:effectLst>
                  <a:outerShdw blurRad="38100" dist="38100" dir="2700000" algn="tl">
                    <a:srgbClr val="DDDDDD"/>
                  </a:outerShdw>
                </a:effectLst>
                <a:latin typeface="Bradley Hand ITC" charset="0"/>
              </a:rPr>
              <a:t>Klinika </a:t>
            </a:r>
            <a:r>
              <a:rPr lang="cs-CZ" dirty="0">
                <a:solidFill>
                  <a:srgbClr val="666699"/>
                </a:solidFill>
                <a:effectLst>
                  <a:outerShdw blurRad="38100" dist="38100" dir="2700000" algn="tl">
                    <a:srgbClr val="DDDDDD"/>
                  </a:outerShdw>
                </a:effectLst>
                <a:latin typeface="Bradley Hand ITC" charset="0"/>
              </a:rPr>
              <a:t>kardiologie, </a:t>
            </a:r>
            <a:r>
              <a:rPr lang="cs-CZ" dirty="0" smtClean="0">
                <a:solidFill>
                  <a:srgbClr val="666699"/>
                </a:solidFill>
                <a:effectLst>
                  <a:outerShdw blurRad="38100" dist="38100" dir="2700000" algn="tl">
                    <a:srgbClr val="DDDDDD"/>
                  </a:outerShdw>
                </a:effectLst>
                <a:latin typeface="Bradley Hand ITC" charset="0"/>
              </a:rPr>
              <a:t>Institut </a:t>
            </a:r>
            <a:r>
              <a:rPr lang="cs-CZ" dirty="0">
                <a:solidFill>
                  <a:srgbClr val="666699"/>
                </a:solidFill>
                <a:effectLst>
                  <a:outerShdw blurRad="38100" dist="38100" dir="2700000" algn="tl">
                    <a:srgbClr val="DDDDDD"/>
                  </a:outerShdw>
                </a:effectLst>
                <a:latin typeface="Bradley Hand ITC" charset="0"/>
              </a:rPr>
              <a:t>klinické a  experimentální medicíny, Praha</a:t>
            </a:r>
          </a:p>
        </p:txBody>
      </p:sp>
      <p:sp>
        <p:nvSpPr>
          <p:cNvPr id="6148" name="Rectangle 4"/>
          <p:cNvSpPr>
            <a:spLocks noChangeArrowheads="1"/>
          </p:cNvSpPr>
          <p:nvPr/>
        </p:nvSpPr>
        <p:spPr bwMode="auto">
          <a:xfrm>
            <a:off x="0" y="87474"/>
            <a:ext cx="9144000" cy="612068"/>
          </a:xfrm>
          <a:prstGeom prst="rect">
            <a:avLst/>
          </a:prstGeom>
          <a:noFill/>
          <a:ln w="9525">
            <a:noFill/>
            <a:miter lim="800000"/>
            <a:headEnd/>
            <a:tailEnd/>
          </a:ln>
          <a:effectLst/>
        </p:spPr>
        <p:txBody>
          <a:bodyPr lIns="90488" tIns="44450" rIns="90488" bIns="44450" anchor="ctr"/>
          <a:lstStyle/>
          <a:p>
            <a:pPr algn="ctr" defTabSz="762000"/>
            <a:r>
              <a:rPr lang="cs-CZ" sz="4000" b="1" dirty="0" smtClean="0">
                <a:solidFill>
                  <a:srgbClr val="800000"/>
                </a:solidFill>
                <a:effectLst>
                  <a:outerShdw blurRad="50800" dist="38100" dir="18900000" algn="bl" rotWithShape="0">
                    <a:prstClr val="black">
                      <a:alpha val="40000"/>
                    </a:prstClr>
                  </a:outerShdw>
                </a:effectLst>
              </a:rPr>
              <a:t>Aktuální léčba arytmií</a:t>
            </a:r>
          </a:p>
        </p:txBody>
      </p:sp>
      <p:sp>
        <p:nvSpPr>
          <p:cNvPr id="7173" name="Text Box 10"/>
          <p:cNvSpPr txBox="1">
            <a:spLocks noChangeArrowheads="1"/>
          </p:cNvSpPr>
          <p:nvPr/>
        </p:nvSpPr>
        <p:spPr bwMode="auto">
          <a:xfrm>
            <a:off x="179520" y="4435614"/>
            <a:ext cx="1819929" cy="5847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cs-CZ" sz="1600">
                <a:cs typeface="Arial" charset="0"/>
                <a:hlinkClick r:id="rId2"/>
              </a:rPr>
              <a:t>joka</a:t>
            </a:r>
            <a:r>
              <a:rPr lang="en-US" sz="1600">
                <a:cs typeface="Arial" charset="0"/>
                <a:hlinkClick r:id="rId2"/>
              </a:rPr>
              <a:t>@medicon.cz</a:t>
            </a:r>
            <a:endParaRPr lang="en-US" sz="1600">
              <a:cs typeface="Arial" charset="0"/>
            </a:endParaRPr>
          </a:p>
          <a:p>
            <a:pPr eaLnBrk="1" hangingPunct="1"/>
            <a:r>
              <a:rPr lang="en-US" sz="1600">
                <a:cs typeface="Arial" charset="0"/>
              </a:rPr>
              <a:t>www.ikem.cz</a:t>
            </a:r>
            <a:endParaRPr lang="cs-CZ" sz="1400">
              <a:cs typeface="Arial" charset="0"/>
            </a:endParaRPr>
          </a:p>
        </p:txBody>
      </p:sp>
      <p:pic>
        <p:nvPicPr>
          <p:cNvPr id="7" name="Picture 6" descr="P1040076.JPG"/>
          <p:cNvPicPr>
            <a:picLocks noChangeAspect="1"/>
          </p:cNvPicPr>
          <p:nvPr/>
        </p:nvPicPr>
        <p:blipFill rotWithShape="1">
          <a:blip r:embed="rId3" cstate="email">
            <a:extLst>
              <a:ext uri="{28A0092B-C50C-407E-A947-70E740481C1C}">
                <a14:useLocalDpi xmlns:a14="http://schemas.microsoft.com/office/drawing/2010/main" val="0"/>
              </a:ext>
            </a:extLst>
          </a:blip>
          <a:srcRect l="1437" t="17409" r="4540" b="1650"/>
          <a:stretch/>
        </p:blipFill>
        <p:spPr>
          <a:xfrm>
            <a:off x="4211968" y="699542"/>
            <a:ext cx="4237433" cy="2736304"/>
          </a:xfrm>
          <a:prstGeom prst="rect">
            <a:avLst/>
          </a:prstGeom>
          <a:ln>
            <a:noFill/>
          </a:ln>
          <a:effectLst>
            <a:outerShdw blurRad="292100" dist="139700" dir="2700000" algn="tl" rotWithShape="0">
              <a:srgbClr val="333333">
                <a:alpha val="65000"/>
              </a:srgbClr>
            </a:outerShdw>
          </a:effectLst>
        </p:spPr>
      </p:pic>
      <p:pic>
        <p:nvPicPr>
          <p:cNvPr id="7174" name="Picture 11" descr="obr 1 C"/>
          <p:cNvPicPr>
            <a:picLocks noChangeAspect="1" noChangeArrowheads="1"/>
          </p:cNvPicPr>
          <p:nvPr/>
        </p:nvPicPr>
        <p:blipFill>
          <a:blip r:embed="rId4" cstate="email">
            <a:extLst>
              <a:ext uri="{28A0092B-C50C-407E-A947-70E740481C1C}">
                <a14:useLocalDpi xmlns:a14="http://schemas.microsoft.com/office/drawing/2010/main" val="0"/>
              </a:ext>
            </a:extLst>
          </a:blip>
          <a:srcRect l="17064" t="2611" r="16412" b="33084"/>
          <a:stretch>
            <a:fillRect/>
          </a:stretch>
        </p:blipFill>
        <p:spPr bwMode="auto">
          <a:xfrm>
            <a:off x="611560" y="1255142"/>
            <a:ext cx="3960440" cy="23967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3"/>
          <p:cNvSpPr>
            <a:spLocks/>
          </p:cNvSpPr>
          <p:nvPr/>
        </p:nvSpPr>
        <p:spPr bwMode="auto">
          <a:xfrm>
            <a:off x="1947863" y="775097"/>
            <a:ext cx="6400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4400">
              <a:ea typeface="ヒラギノ角ゴ Pro W3" charset="0"/>
              <a:cs typeface="ヒラギノ角ゴ Pro W3" charset="0"/>
            </a:endParaRPr>
          </a:p>
        </p:txBody>
      </p:sp>
      <p:sp>
        <p:nvSpPr>
          <p:cNvPr id="13314" name="Subtitle 4"/>
          <p:cNvSpPr>
            <a:spLocks/>
          </p:cNvSpPr>
          <p:nvPr/>
        </p:nvSpPr>
        <p:spPr bwMode="auto">
          <a:xfrm>
            <a:off x="1974850" y="1257300"/>
            <a:ext cx="617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endParaRPr lang="en-US" sz="2400" i="1">
              <a:ea typeface="ヒラギノ角ゴ Pro W3" charset="0"/>
              <a:cs typeface="ヒラギノ角ゴ Pro W3" charset="0"/>
            </a:endParaRPr>
          </a:p>
        </p:txBody>
      </p:sp>
      <p:sp>
        <p:nvSpPr>
          <p:cNvPr id="24580" name="Rectangle 4"/>
          <p:cNvSpPr>
            <a:spLocks noGrp="1" noChangeArrowheads="1"/>
          </p:cNvSpPr>
          <p:nvPr>
            <p:ph type="ctrTitle"/>
          </p:nvPr>
        </p:nvSpPr>
        <p:spPr>
          <a:xfrm>
            <a:off x="677872" y="1696641"/>
            <a:ext cx="7788275" cy="1143000"/>
          </a:xfrm>
        </p:spPr>
        <p:txBody>
          <a:bodyPr/>
          <a:lstStyle/>
          <a:p>
            <a:pPr>
              <a:defRPr/>
            </a:pPr>
            <a:r>
              <a:rPr lang="en-US" sz="4000" b="0" dirty="0" err="1" smtClean="0">
                <a:solidFill>
                  <a:srgbClr val="800000"/>
                </a:solidFill>
                <a:latin typeface="+mj-lt"/>
                <a:ea typeface="+mj-ea"/>
                <a:cs typeface="+mj-cs"/>
              </a:rPr>
              <a:t>Bezelektrodové</a:t>
            </a:r>
            <a:r>
              <a:rPr lang="en-US" sz="4000" b="0" dirty="0" smtClean="0">
                <a:solidFill>
                  <a:srgbClr val="800000"/>
                </a:solidFill>
                <a:latin typeface="+mj-lt"/>
                <a:ea typeface="+mj-ea"/>
                <a:cs typeface="+mj-cs"/>
              </a:rPr>
              <a:t> </a:t>
            </a:r>
            <a:r>
              <a:rPr lang="en-US" sz="4000" b="0" dirty="0" err="1" smtClean="0">
                <a:solidFill>
                  <a:srgbClr val="800000"/>
                </a:solidFill>
                <a:latin typeface="+mj-lt"/>
                <a:ea typeface="+mj-ea"/>
                <a:cs typeface="+mj-cs"/>
              </a:rPr>
              <a:t>kardiostimulátory</a:t>
            </a:r>
            <a:endParaRPr lang="de-DE" sz="4000" b="0" dirty="0" smtClean="0">
              <a:solidFill>
                <a:srgbClr val="800000"/>
              </a:solidFill>
              <a:latin typeface="+mj-lt"/>
              <a:ea typeface="+mj-ea"/>
              <a:cs typeface="+mj-cs"/>
            </a:endParaRPr>
          </a:p>
        </p:txBody>
      </p:sp>
    </p:spTree>
    <p:extLst>
      <p:ext uri="{BB962C8B-B14F-4D97-AF65-F5344CB8AC3E}">
        <p14:creationId xmlns:p14="http://schemas.microsoft.com/office/powerpoint/2010/main" val="428043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p:txBody>
          <a:bodyPr/>
          <a:lstStyle/>
          <a:p>
            <a:endParaRPr lang="de-DE">
              <a:latin typeface="Arial" charset="0"/>
            </a:endParaRPr>
          </a:p>
        </p:txBody>
      </p:sp>
      <p:sp>
        <p:nvSpPr>
          <p:cNvPr id="15362" name="Rectangle 3"/>
          <p:cNvSpPr>
            <a:spLocks noGrp="1" noChangeArrowheads="1"/>
          </p:cNvSpPr>
          <p:nvPr>
            <p:ph type="subTitle" idx="1"/>
          </p:nvPr>
        </p:nvSpPr>
        <p:spPr/>
        <p:txBody>
          <a:bodyPr/>
          <a:lstStyle/>
          <a:p>
            <a:endParaRPr lang="de-DE">
              <a:latin typeface="Arial" charset="0"/>
            </a:endParaRPr>
          </a:p>
        </p:txBody>
      </p:sp>
      <p:pic>
        <p:nvPicPr>
          <p:cNvPr id="15363"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l="7143"/>
          <a:stretch>
            <a:fillRect/>
          </a:stretch>
        </p:blipFill>
        <p:spPr bwMode="auto">
          <a:xfrm>
            <a:off x="0" y="0"/>
            <a:ext cx="6934200" cy="406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5717"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76950" y="0"/>
            <a:ext cx="306705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5718"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 y="3143250"/>
            <a:ext cx="51054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5719"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838828" y="3100390"/>
            <a:ext cx="3305175"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48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95717"/>
                                        </p:tgtEl>
                                        <p:attrNameLst>
                                          <p:attrName>style.visibility</p:attrName>
                                        </p:attrNameLst>
                                      </p:cBhvr>
                                      <p:to>
                                        <p:strVal val="visible"/>
                                      </p:to>
                                    </p:set>
                                    <p:animEffect transition="in" filter="box(in)">
                                      <p:cBhvr>
                                        <p:cTn id="7" dur="500"/>
                                        <p:tgtEl>
                                          <p:spTgt spid="13957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395718"/>
                                        </p:tgtEl>
                                        <p:attrNameLst>
                                          <p:attrName>style.visibility</p:attrName>
                                        </p:attrNameLst>
                                      </p:cBhvr>
                                      <p:to>
                                        <p:strVal val="visible"/>
                                      </p:to>
                                    </p:set>
                                    <p:animEffect transition="in" filter="box(in)">
                                      <p:cBhvr>
                                        <p:cTn id="12" dur="500"/>
                                        <p:tgtEl>
                                          <p:spTgt spid="13957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395719"/>
                                        </p:tgtEl>
                                        <p:attrNameLst>
                                          <p:attrName>style.visibility</p:attrName>
                                        </p:attrNameLst>
                                      </p:cBhvr>
                                      <p:to>
                                        <p:strVal val="visible"/>
                                      </p:to>
                                    </p:set>
                                    <p:animEffect transition="in" filter="box(in)">
                                      <p:cBhvr>
                                        <p:cTn id="17" dur="500"/>
                                        <p:tgtEl>
                                          <p:spTgt spid="1395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4294967295"/>
          </p:nvPr>
        </p:nvSpPr>
        <p:spPr>
          <a:xfrm>
            <a:off x="6457950" y="4767267"/>
            <a:ext cx="2057400" cy="274637"/>
          </a:xfrm>
          <a:prstGeom prst="rect">
            <a:avLst/>
          </a:prstGeom>
        </p:spPr>
        <p:txBody>
          <a:bodyPr/>
          <a:lstStyle/>
          <a:p>
            <a:fld id="{05B4C081-147D-4E1C-AB71-55C53E42EAAB}" type="slidenum">
              <a:rPr lang="it-IT" smtClean="0"/>
              <a:t>12</a:t>
            </a:fld>
            <a:endParaRPr lang="it-IT"/>
          </a:p>
        </p:txBody>
      </p:sp>
      <p:pic>
        <p:nvPicPr>
          <p:cNvPr id="7" name="Picture 6" descr="Snímek obrazovky 2018-12-06 v 19.05.46.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Tree>
    <p:extLst>
      <p:ext uri="{BB962C8B-B14F-4D97-AF65-F5344CB8AC3E}">
        <p14:creationId xmlns:p14="http://schemas.microsoft.com/office/powerpoint/2010/main" val="316047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nímek obrazovky 2015-08-24 v 23.07.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5" name="Content Placeholder 4"/>
          <p:cNvSpPr>
            <a:spLocks noGrp="1"/>
          </p:cNvSpPr>
          <p:nvPr>
            <p:ph sz="half" idx="1"/>
          </p:nvPr>
        </p:nvSpPr>
        <p:spPr>
          <a:xfrm>
            <a:off x="4355976" y="2283718"/>
            <a:ext cx="4495800" cy="2448272"/>
          </a:xfrm>
          <a:solidFill>
            <a:srgbClr val="FFFFFF"/>
          </a:solidFill>
        </p:spPr>
        <p:txBody>
          <a:bodyPr lIns="68580" tIns="34290" rIns="68580" bIns="34290">
            <a:normAutofit/>
          </a:bodyPr>
          <a:lstStyle/>
          <a:p>
            <a:r>
              <a:rPr lang="en-US" sz="2000" dirty="0" smtClean="0"/>
              <a:t>99.2% </a:t>
            </a:r>
            <a:r>
              <a:rPr lang="en-US" sz="2000" dirty="0"/>
              <a:t>implant success </a:t>
            </a:r>
            <a:r>
              <a:rPr lang="en-US" sz="2000" dirty="0" smtClean="0"/>
              <a:t>(719 </a:t>
            </a:r>
            <a:r>
              <a:rPr lang="en-US" sz="2000" dirty="0"/>
              <a:t>of </a:t>
            </a:r>
            <a:r>
              <a:rPr lang="en-US" sz="2000" dirty="0" smtClean="0"/>
              <a:t>725 attempts) with 94 implanters</a:t>
            </a:r>
          </a:p>
          <a:p>
            <a:endParaRPr lang="en-US" sz="2000" dirty="0"/>
          </a:p>
          <a:p>
            <a:r>
              <a:rPr lang="en-US" sz="2000" dirty="0" smtClean="0"/>
              <a:t>Median </a:t>
            </a:r>
            <a:r>
              <a:rPr lang="en-US" sz="2000" dirty="0"/>
              <a:t>implant time was </a:t>
            </a:r>
            <a:r>
              <a:rPr lang="en-US" sz="2000" dirty="0" smtClean="0"/>
              <a:t>28 min introducer </a:t>
            </a:r>
            <a:r>
              <a:rPr lang="en-US" sz="2000" dirty="0"/>
              <a:t>in </a:t>
            </a:r>
            <a:r>
              <a:rPr lang="en-US" sz="2000" dirty="0" smtClean="0"/>
              <a:t>to </a:t>
            </a:r>
            <a:r>
              <a:rPr lang="en-US" sz="2000" dirty="0"/>
              <a:t>introducer </a:t>
            </a:r>
            <a:r>
              <a:rPr lang="en-US" sz="2000" dirty="0" smtClean="0"/>
              <a:t>out</a:t>
            </a:r>
          </a:p>
          <a:p>
            <a:pPr lvl="1"/>
            <a:r>
              <a:rPr lang="en-US" sz="1800" dirty="0" smtClean="0"/>
              <a:t>22 min after 1</a:t>
            </a:r>
            <a:r>
              <a:rPr lang="en-US" sz="1800" baseline="30000" dirty="0" smtClean="0"/>
              <a:t>st</a:t>
            </a:r>
            <a:r>
              <a:rPr lang="en-US" sz="1800" dirty="0" smtClean="0"/>
              <a:t> 10 implants</a:t>
            </a:r>
            <a:endParaRPr lang="en-US" sz="1800" dirty="0"/>
          </a:p>
        </p:txBody>
      </p:sp>
    </p:spTree>
    <p:extLst>
      <p:ext uri="{BB962C8B-B14F-4D97-AF65-F5344CB8AC3E}">
        <p14:creationId xmlns:p14="http://schemas.microsoft.com/office/powerpoint/2010/main" val="2981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blinds(horizontal)">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linds(horizontal)">
                                      <p:cBhvr>
                                        <p:cTn id="2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8316"/>
            <a:ext cx="8485418" cy="857250"/>
          </a:xfrm>
        </p:spPr>
        <p:txBody>
          <a:bodyPr lIns="68580" tIns="34290" rIns="68580" bIns="34290">
            <a:noAutofit/>
          </a:bodyPr>
          <a:lstStyle/>
          <a:p>
            <a:pPr algn="l"/>
            <a:r>
              <a:rPr lang="en-US" sz="2800" dirty="0" err="1" smtClean="0">
                <a:solidFill>
                  <a:srgbClr val="800000"/>
                </a:solidFill>
                <a:latin typeface="+mn-lt"/>
              </a:rPr>
              <a:t>Počet</a:t>
            </a:r>
            <a:r>
              <a:rPr lang="en-US" sz="2800" dirty="0" smtClean="0">
                <a:solidFill>
                  <a:srgbClr val="800000"/>
                </a:solidFill>
                <a:latin typeface="+mn-lt"/>
              </a:rPr>
              <a:t> </a:t>
            </a:r>
            <a:r>
              <a:rPr lang="en-US" sz="2800" dirty="0" err="1" smtClean="0">
                <a:solidFill>
                  <a:srgbClr val="800000"/>
                </a:solidFill>
                <a:latin typeface="+mn-lt"/>
              </a:rPr>
              <a:t>větších</a:t>
            </a:r>
            <a:r>
              <a:rPr lang="en-US" sz="2800" dirty="0" smtClean="0">
                <a:solidFill>
                  <a:srgbClr val="800000"/>
                </a:solidFill>
                <a:latin typeface="+mn-lt"/>
              </a:rPr>
              <a:t> </a:t>
            </a:r>
            <a:r>
              <a:rPr lang="en-US" sz="2800" dirty="0" err="1" smtClean="0">
                <a:solidFill>
                  <a:srgbClr val="800000"/>
                </a:solidFill>
                <a:latin typeface="+mn-lt"/>
              </a:rPr>
              <a:t>komplikací</a:t>
            </a:r>
            <a:r>
              <a:rPr lang="en-US" sz="2800" dirty="0" smtClean="0">
                <a:solidFill>
                  <a:srgbClr val="800000"/>
                </a:solidFill>
                <a:latin typeface="+mn-lt"/>
              </a:rPr>
              <a:t> o 48</a:t>
            </a:r>
            <a:r>
              <a:rPr lang="en-US" sz="2800" dirty="0">
                <a:solidFill>
                  <a:srgbClr val="800000"/>
                </a:solidFill>
                <a:latin typeface="+mn-lt"/>
              </a:rPr>
              <a:t>% </a:t>
            </a:r>
            <a:r>
              <a:rPr lang="en-US" sz="2800" dirty="0" err="1" smtClean="0">
                <a:solidFill>
                  <a:srgbClr val="800000"/>
                </a:solidFill>
                <a:latin typeface="+mn-lt"/>
              </a:rPr>
              <a:t>nižší</a:t>
            </a:r>
            <a:r>
              <a:rPr lang="en-US" sz="2800" dirty="0" smtClean="0">
                <a:solidFill>
                  <a:srgbClr val="800000"/>
                </a:solidFill>
                <a:latin typeface="+mn-lt"/>
              </a:rPr>
              <a:t> u </a:t>
            </a:r>
            <a:r>
              <a:rPr lang="en-US" sz="2800" dirty="0" err="1" smtClean="0">
                <a:solidFill>
                  <a:srgbClr val="800000"/>
                </a:solidFill>
                <a:latin typeface="+mn-lt"/>
              </a:rPr>
              <a:t>systémů</a:t>
            </a:r>
            <a:r>
              <a:rPr lang="en-US" sz="2800" dirty="0" smtClean="0">
                <a:solidFill>
                  <a:srgbClr val="800000"/>
                </a:solidFill>
                <a:latin typeface="+mn-lt"/>
              </a:rPr>
              <a:t> </a:t>
            </a:r>
            <a:r>
              <a:rPr lang="en-US" sz="2800" dirty="0" err="1" smtClean="0">
                <a:solidFill>
                  <a:srgbClr val="800000"/>
                </a:solidFill>
                <a:latin typeface="+mn-lt"/>
              </a:rPr>
              <a:t>Micra</a:t>
            </a:r>
            <a:r>
              <a:rPr lang="en-US" sz="2800" dirty="0" smtClean="0">
                <a:solidFill>
                  <a:srgbClr val="800000"/>
                </a:solidFill>
                <a:latin typeface="+mn-lt"/>
              </a:rPr>
              <a:t> </a:t>
            </a:r>
            <a:r>
              <a:rPr lang="en-US" sz="2800" dirty="0" err="1" smtClean="0">
                <a:solidFill>
                  <a:srgbClr val="800000"/>
                </a:solidFill>
                <a:latin typeface="+mn-lt"/>
              </a:rPr>
              <a:t>vs</a:t>
            </a:r>
            <a:r>
              <a:rPr lang="en-US" sz="2800" dirty="0" smtClean="0">
                <a:solidFill>
                  <a:srgbClr val="800000"/>
                </a:solidFill>
                <a:latin typeface="+mn-lt"/>
              </a:rPr>
              <a:t> </a:t>
            </a:r>
            <a:r>
              <a:rPr lang="en-US" sz="2800" dirty="0" err="1" smtClean="0">
                <a:solidFill>
                  <a:srgbClr val="800000"/>
                </a:solidFill>
                <a:latin typeface="+mn-lt"/>
              </a:rPr>
              <a:t>transvenózní</a:t>
            </a:r>
            <a:r>
              <a:rPr lang="en-US" sz="2800" dirty="0" smtClean="0">
                <a:solidFill>
                  <a:srgbClr val="800000"/>
                </a:solidFill>
                <a:latin typeface="+mn-lt"/>
              </a:rPr>
              <a:t> </a:t>
            </a:r>
            <a:r>
              <a:rPr lang="en-US" sz="2800" dirty="0" err="1" smtClean="0">
                <a:solidFill>
                  <a:srgbClr val="800000"/>
                </a:solidFill>
                <a:latin typeface="+mn-lt"/>
              </a:rPr>
              <a:t>přístroje</a:t>
            </a:r>
            <a:endParaRPr lang="en-US" sz="2800" dirty="0">
              <a:solidFill>
                <a:srgbClr val="800000"/>
              </a:solidFill>
              <a:latin typeface="+mn-lt"/>
            </a:endParaRPr>
          </a:p>
        </p:txBody>
      </p:sp>
      <p:sp>
        <p:nvSpPr>
          <p:cNvPr id="5" name="TextBox 4"/>
          <p:cNvSpPr txBox="1"/>
          <p:nvPr/>
        </p:nvSpPr>
        <p:spPr>
          <a:xfrm>
            <a:off x="407062" y="4011910"/>
            <a:ext cx="8015214" cy="407804"/>
          </a:xfrm>
          <a:prstGeom prst="rect">
            <a:avLst/>
          </a:prstGeom>
          <a:noFill/>
        </p:spPr>
        <p:txBody>
          <a:bodyPr wrap="square" lIns="68580" tIns="34290" rIns="68580" bIns="34290" rtlCol="0">
            <a:spAutoFit/>
          </a:bodyPr>
          <a:lstStyle/>
          <a:p>
            <a:r>
              <a:rPr lang="en-US" sz="1100" dirty="0">
                <a:solidFill>
                  <a:srgbClr val="401022"/>
                </a:solidFill>
                <a:latin typeface="Effra" panose="020B0603020203020204" pitchFamily="34" charset="0"/>
              </a:rPr>
              <a:t>To adjust for differences in patient populations, propensity matching to a subset of the historical control confirmed a reduction in major complications with </a:t>
            </a:r>
            <a:r>
              <a:rPr lang="en-US" sz="1100" dirty="0" err="1">
                <a:solidFill>
                  <a:srgbClr val="401022"/>
                </a:solidFill>
                <a:latin typeface="Effra" panose="020B0603020203020204" pitchFamily="34" charset="0"/>
              </a:rPr>
              <a:t>Micra</a:t>
            </a:r>
            <a:r>
              <a:rPr lang="en-US" sz="1100" dirty="0">
                <a:solidFill>
                  <a:srgbClr val="401022"/>
                </a:solidFill>
                <a:latin typeface="Effra" panose="020B0603020203020204" pitchFamily="34" charset="0"/>
              </a:rPr>
              <a:t>  (HR: 0.46; 95% CI: 0.30-0.72; P-value &lt;0.001).</a:t>
            </a:r>
          </a:p>
        </p:txBody>
      </p:sp>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067" t="10970" r="2824" b="1498"/>
          <a:stretch/>
        </p:blipFill>
        <p:spPr bwMode="auto">
          <a:xfrm>
            <a:off x="1691680" y="915567"/>
            <a:ext cx="5670630"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4"/>
          <p:cNvSpPr txBox="1">
            <a:spLocks/>
          </p:cNvSpPr>
          <p:nvPr/>
        </p:nvSpPr>
        <p:spPr>
          <a:xfrm>
            <a:off x="179512" y="4443958"/>
            <a:ext cx="4330700" cy="360760"/>
          </a:xfrm>
          <a:prstGeom prst="rect">
            <a:avLst/>
          </a:prstGeom>
        </p:spPr>
        <p:txBody>
          <a:bodyPr lIns="68580" tIns="34290" rIns="68580" bIns="34290"/>
          <a:lstStyle>
            <a:defPPr>
              <a:defRPr lang="fr-FR"/>
            </a:defPPr>
            <a:lvl1pPr algn="l" defTabSz="457200" rtl="0" fontAlgn="base">
              <a:spcBef>
                <a:spcPct val="0"/>
              </a:spcBef>
              <a:spcAft>
                <a:spcPct val="0"/>
              </a:spcAft>
              <a:defRPr kern="1200">
                <a:solidFill>
                  <a:schemeClr val="tx1"/>
                </a:solidFill>
                <a:latin typeface="Arial" pitchFamily="-110" charset="0"/>
                <a:ea typeface="ヒラギノ角ゴ Pro W3" pitchFamily="-110" charset="-128"/>
                <a:cs typeface="ヒラギノ角ゴ Pro W3" pitchFamily="-110" charset="-128"/>
              </a:defRPr>
            </a:lvl1pPr>
            <a:lvl2pPr marL="457200" algn="l" defTabSz="457200" rtl="0" fontAlgn="base">
              <a:spcBef>
                <a:spcPct val="0"/>
              </a:spcBef>
              <a:spcAft>
                <a:spcPct val="0"/>
              </a:spcAft>
              <a:defRPr kern="1200">
                <a:solidFill>
                  <a:schemeClr val="tx1"/>
                </a:solidFill>
                <a:latin typeface="Arial" pitchFamily="-110" charset="0"/>
                <a:ea typeface="ヒラギノ角ゴ Pro W3" pitchFamily="-110" charset="-128"/>
                <a:cs typeface="ヒラギノ角ゴ Pro W3" pitchFamily="-110" charset="-128"/>
              </a:defRPr>
            </a:lvl2pPr>
            <a:lvl3pPr marL="914400" algn="l" defTabSz="457200" rtl="0" fontAlgn="base">
              <a:spcBef>
                <a:spcPct val="0"/>
              </a:spcBef>
              <a:spcAft>
                <a:spcPct val="0"/>
              </a:spcAft>
              <a:defRPr kern="1200">
                <a:solidFill>
                  <a:schemeClr val="tx1"/>
                </a:solidFill>
                <a:latin typeface="Arial" pitchFamily="-110" charset="0"/>
                <a:ea typeface="ヒラギノ角ゴ Pro W3" pitchFamily="-110" charset="-128"/>
                <a:cs typeface="ヒラギノ角ゴ Pro W3" pitchFamily="-110" charset="-128"/>
              </a:defRPr>
            </a:lvl3pPr>
            <a:lvl4pPr marL="1371600" algn="l" defTabSz="457200" rtl="0" fontAlgn="base">
              <a:spcBef>
                <a:spcPct val="0"/>
              </a:spcBef>
              <a:spcAft>
                <a:spcPct val="0"/>
              </a:spcAft>
              <a:defRPr kern="1200">
                <a:solidFill>
                  <a:schemeClr val="tx1"/>
                </a:solidFill>
                <a:latin typeface="Arial" pitchFamily="-110" charset="0"/>
                <a:ea typeface="ヒラギノ角ゴ Pro W3" pitchFamily="-110" charset="-128"/>
                <a:cs typeface="ヒラギノ角ゴ Pro W3" pitchFamily="-110" charset="-128"/>
              </a:defRPr>
            </a:lvl4pPr>
            <a:lvl5pPr marL="1828800" algn="l" defTabSz="457200" rtl="0" fontAlgn="base">
              <a:spcBef>
                <a:spcPct val="0"/>
              </a:spcBef>
              <a:spcAft>
                <a:spcPct val="0"/>
              </a:spcAft>
              <a:defRPr kern="1200">
                <a:solidFill>
                  <a:schemeClr val="tx1"/>
                </a:solidFill>
                <a:latin typeface="Arial" pitchFamily="-110" charset="0"/>
                <a:ea typeface="ヒラギノ角ゴ Pro W3" pitchFamily="-110" charset="-128"/>
                <a:cs typeface="ヒラギノ角ゴ Pro W3" pitchFamily="-110" charset="-128"/>
              </a:defRPr>
            </a:lvl5pPr>
            <a:lvl6pPr marL="2286000" algn="l" defTabSz="457200" rtl="0" eaLnBrk="1" latinLnBrk="0" hangingPunct="1">
              <a:defRPr kern="1200">
                <a:solidFill>
                  <a:schemeClr val="tx1"/>
                </a:solidFill>
                <a:latin typeface="Arial" pitchFamily="-110" charset="0"/>
                <a:ea typeface="ヒラギノ角ゴ Pro W3" pitchFamily="-110" charset="-128"/>
                <a:cs typeface="ヒラギノ角ゴ Pro W3" pitchFamily="-110" charset="-128"/>
              </a:defRPr>
            </a:lvl6pPr>
            <a:lvl7pPr marL="2743200" algn="l" defTabSz="457200" rtl="0" eaLnBrk="1" latinLnBrk="0" hangingPunct="1">
              <a:defRPr kern="1200">
                <a:solidFill>
                  <a:schemeClr val="tx1"/>
                </a:solidFill>
                <a:latin typeface="Arial" pitchFamily="-110" charset="0"/>
                <a:ea typeface="ヒラギノ角ゴ Pro W3" pitchFamily="-110" charset="-128"/>
                <a:cs typeface="ヒラギノ角ゴ Pro W3" pitchFamily="-110" charset="-128"/>
              </a:defRPr>
            </a:lvl7pPr>
            <a:lvl8pPr marL="3200400" algn="l" defTabSz="457200" rtl="0" eaLnBrk="1" latinLnBrk="0" hangingPunct="1">
              <a:defRPr kern="1200">
                <a:solidFill>
                  <a:schemeClr val="tx1"/>
                </a:solidFill>
                <a:latin typeface="Arial" pitchFamily="-110" charset="0"/>
                <a:ea typeface="ヒラギノ角ゴ Pro W3" pitchFamily="-110" charset="-128"/>
                <a:cs typeface="ヒラギノ角ゴ Pro W3" pitchFamily="-110" charset="-128"/>
              </a:defRPr>
            </a:lvl8pPr>
            <a:lvl9pPr marL="3657600" algn="l" defTabSz="457200" rtl="0" eaLnBrk="1" latinLnBrk="0" hangingPunct="1">
              <a:defRPr kern="1200">
                <a:solidFill>
                  <a:schemeClr val="tx1"/>
                </a:solidFill>
                <a:latin typeface="Arial" pitchFamily="-110" charset="0"/>
                <a:ea typeface="ヒラギノ角ゴ Pro W3" pitchFamily="-110" charset="-128"/>
                <a:cs typeface="ヒラギノ角ゴ Pro W3" pitchFamily="-110" charset="-128"/>
              </a:defRPr>
            </a:lvl9pPr>
          </a:lstStyle>
          <a:p>
            <a:r>
              <a:rPr lang="cs-CZ" sz="900" i="1" dirty="0">
                <a:solidFill>
                  <a:srgbClr val="666699"/>
                </a:solidFill>
              </a:rPr>
              <a:t>P Ritter  (Bordeaux, FR)</a:t>
            </a:r>
            <a:r>
              <a:rPr lang="cs-CZ" sz="900" i="1" dirty="0" smtClean="0">
                <a:solidFill>
                  <a:srgbClr val="666699"/>
                </a:solidFill>
              </a:rPr>
              <a:t>,ESC 2016, </a:t>
            </a:r>
            <a:r>
              <a:rPr lang="cs-CZ" sz="900" i="1" dirty="0">
                <a:solidFill>
                  <a:srgbClr val="666699"/>
                </a:solidFill>
              </a:rPr>
              <a:t>FP 2234</a:t>
            </a:r>
            <a:endParaRPr lang="en-US" sz="900" i="1" dirty="0">
              <a:solidFill>
                <a:srgbClr val="666699"/>
              </a:solidFill>
            </a:endParaRPr>
          </a:p>
          <a:p>
            <a:endParaRPr lang="en-US" sz="900" i="1" dirty="0">
              <a:solidFill>
                <a:srgbClr val="666699"/>
              </a:solidFill>
            </a:endParaRPr>
          </a:p>
        </p:txBody>
      </p:sp>
    </p:spTree>
    <p:extLst>
      <p:ext uri="{BB962C8B-B14F-4D97-AF65-F5344CB8AC3E}">
        <p14:creationId xmlns:p14="http://schemas.microsoft.com/office/powerpoint/2010/main" val="258178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ímek obrazovky 2015-06-15 v 0.06.25.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1521" y="195486"/>
            <a:ext cx="5068255" cy="3204356"/>
          </a:xfrm>
          <a:prstGeom prst="rect">
            <a:avLst/>
          </a:prstGeom>
          <a:ln>
            <a:noFill/>
          </a:ln>
          <a:effectLst>
            <a:outerShdw blurRad="292100" dist="139700" dir="2700000" algn="tl" rotWithShape="0">
              <a:srgbClr val="333333">
                <a:alpha val="65000"/>
              </a:srgbClr>
            </a:outerShdw>
          </a:effectLst>
        </p:spPr>
      </p:pic>
      <p:pic>
        <p:nvPicPr>
          <p:cNvPr id="3" name="Picture 2" descr="Snímek obrazovky 2018-12-06 v 19.34.28.png"/>
          <p:cNvPicPr>
            <a:picLocks noChangeAspect="1"/>
          </p:cNvPicPr>
          <p:nvPr/>
        </p:nvPicPr>
        <p:blipFill rotWithShape="1">
          <a:blip r:embed="rId3" cstate="email">
            <a:extLst>
              <a:ext uri="{28A0092B-C50C-407E-A947-70E740481C1C}">
                <a14:useLocalDpi xmlns:a14="http://schemas.microsoft.com/office/drawing/2010/main" val="0"/>
              </a:ext>
            </a:extLst>
          </a:blip>
          <a:srcRect l="4632" t="7080" b="5482"/>
          <a:stretch/>
        </p:blipFill>
        <p:spPr>
          <a:xfrm>
            <a:off x="4572008" y="2067698"/>
            <a:ext cx="4457135" cy="2847957"/>
          </a:xfrm>
          <a:prstGeom prst="rect">
            <a:avLst/>
          </a:prstGeom>
        </p:spPr>
      </p:pic>
    </p:spTree>
    <p:extLst>
      <p:ext uri="{BB962C8B-B14F-4D97-AF65-F5344CB8AC3E}">
        <p14:creationId xmlns:p14="http://schemas.microsoft.com/office/powerpoint/2010/main" val="105448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5496" y="-20538"/>
            <a:ext cx="9144000" cy="857250"/>
          </a:xfrm>
        </p:spPr>
        <p:txBody>
          <a:bodyPr/>
          <a:lstStyle/>
          <a:p>
            <a:pPr algn="l">
              <a:defRPr/>
            </a:pPr>
            <a:r>
              <a:rPr lang="de-DE" sz="2800" dirty="0" err="1" smtClean="0">
                <a:solidFill>
                  <a:srgbClr val="800000"/>
                </a:solidFill>
                <a:effectLst>
                  <a:outerShdw blurRad="38100" dist="38100" dir="2700000" algn="tl">
                    <a:srgbClr val="DDDDDD"/>
                  </a:outerShdw>
                </a:effectLst>
                <a:latin typeface="+mj-lt"/>
                <a:cs typeface="+mj-cs"/>
              </a:rPr>
              <a:t>Bezelektrodová</a:t>
            </a:r>
            <a:r>
              <a:rPr lang="de-DE" sz="2800" dirty="0" smtClean="0">
                <a:solidFill>
                  <a:srgbClr val="800000"/>
                </a:solidFill>
                <a:effectLst>
                  <a:outerShdw blurRad="38100" dist="38100" dir="2700000" algn="tl">
                    <a:srgbClr val="DDDDDD"/>
                  </a:outerShdw>
                </a:effectLst>
                <a:latin typeface="+mj-lt"/>
                <a:cs typeface="+mj-cs"/>
              </a:rPr>
              <a:t> </a:t>
            </a:r>
            <a:r>
              <a:rPr lang="de-DE" sz="2800" dirty="0" err="1" smtClean="0">
                <a:solidFill>
                  <a:srgbClr val="800000"/>
                </a:solidFill>
                <a:effectLst>
                  <a:outerShdw blurRad="38100" dist="38100" dir="2700000" algn="tl">
                    <a:srgbClr val="DDDDDD"/>
                  </a:outerShdw>
                </a:effectLst>
                <a:latin typeface="+mj-lt"/>
                <a:cs typeface="+mj-cs"/>
              </a:rPr>
              <a:t>stimulace</a:t>
            </a:r>
            <a:r>
              <a:rPr lang="de-DE" sz="2800" dirty="0">
                <a:solidFill>
                  <a:srgbClr val="800000"/>
                </a:solidFill>
                <a:effectLst>
                  <a:outerShdw blurRad="38100" dist="38100" dir="2700000" algn="tl">
                    <a:srgbClr val="DDDDDD"/>
                  </a:outerShdw>
                </a:effectLst>
              </a:rPr>
              <a:t>:</a:t>
            </a:r>
            <a:r>
              <a:rPr lang="de-DE" sz="2800" dirty="0" smtClean="0">
                <a:solidFill>
                  <a:srgbClr val="800000"/>
                </a:solidFill>
                <a:effectLst>
                  <a:outerShdw blurRad="38100" dist="38100" dir="2700000" algn="tl">
                    <a:srgbClr val="DDDDDD"/>
                  </a:outerShdw>
                </a:effectLst>
                <a:latin typeface="+mj-lt"/>
                <a:cs typeface="+mj-cs"/>
              </a:rPr>
              <a:t> </a:t>
            </a:r>
            <a:r>
              <a:rPr lang="de-DE" sz="2800" dirty="0" err="1" smtClean="0">
                <a:solidFill>
                  <a:srgbClr val="800000"/>
                </a:solidFill>
                <a:effectLst>
                  <a:outerShdw blurRad="38100" dist="38100" dir="2700000" algn="tl">
                    <a:srgbClr val="DDDDDD"/>
                  </a:outerShdw>
                </a:effectLst>
                <a:latin typeface="+mj-lt"/>
                <a:cs typeface="+mj-cs"/>
              </a:rPr>
              <a:t>přenos</a:t>
            </a:r>
            <a:r>
              <a:rPr lang="de-DE" sz="2800" dirty="0" smtClean="0">
                <a:solidFill>
                  <a:srgbClr val="800000"/>
                </a:solidFill>
                <a:effectLst>
                  <a:outerShdw blurRad="38100" dist="38100" dir="2700000" algn="tl">
                    <a:srgbClr val="DDDDDD"/>
                  </a:outerShdw>
                </a:effectLst>
                <a:latin typeface="+mj-lt"/>
                <a:cs typeface="+mj-cs"/>
              </a:rPr>
              <a:t> </a:t>
            </a:r>
            <a:r>
              <a:rPr lang="de-DE" sz="2800" dirty="0" err="1" smtClean="0">
                <a:solidFill>
                  <a:srgbClr val="800000"/>
                </a:solidFill>
                <a:effectLst>
                  <a:outerShdw blurRad="38100" dist="38100" dir="2700000" algn="tl">
                    <a:srgbClr val="DDDDDD"/>
                  </a:outerShdw>
                </a:effectLst>
                <a:latin typeface="+mj-lt"/>
                <a:cs typeface="+mj-cs"/>
              </a:rPr>
              <a:t>akustické</a:t>
            </a:r>
            <a:r>
              <a:rPr lang="de-DE" sz="2800" dirty="0" smtClean="0">
                <a:solidFill>
                  <a:srgbClr val="800000"/>
                </a:solidFill>
                <a:effectLst>
                  <a:outerShdw blurRad="38100" dist="38100" dir="2700000" algn="tl">
                    <a:srgbClr val="DDDDDD"/>
                  </a:outerShdw>
                </a:effectLst>
                <a:latin typeface="+mj-lt"/>
                <a:cs typeface="+mj-cs"/>
              </a:rPr>
              <a:t> </a:t>
            </a:r>
            <a:r>
              <a:rPr lang="de-DE" sz="2800" dirty="0" err="1" smtClean="0">
                <a:solidFill>
                  <a:srgbClr val="800000"/>
                </a:solidFill>
                <a:effectLst>
                  <a:outerShdw blurRad="38100" dist="38100" dir="2700000" algn="tl">
                    <a:srgbClr val="DDDDDD"/>
                  </a:outerShdw>
                </a:effectLst>
                <a:latin typeface="+mj-lt"/>
                <a:cs typeface="+mj-cs"/>
              </a:rPr>
              <a:t>energie</a:t>
            </a:r>
            <a:endParaRPr lang="de-DE" sz="2800" dirty="0">
              <a:solidFill>
                <a:srgbClr val="800000"/>
              </a:solidFill>
              <a:effectLst>
                <a:outerShdw blurRad="38100" dist="38100" dir="2700000" algn="tl">
                  <a:srgbClr val="DDDDDD"/>
                </a:outerShdw>
              </a:effectLst>
              <a:latin typeface="+mj-lt"/>
              <a:cs typeface="+mj-cs"/>
            </a:endParaRPr>
          </a:p>
        </p:txBody>
      </p:sp>
      <p:sp>
        <p:nvSpPr>
          <p:cNvPr id="36866" name="Rectangle 3"/>
          <p:cNvSpPr>
            <a:spLocks noGrp="1" noChangeArrowheads="1"/>
          </p:cNvSpPr>
          <p:nvPr>
            <p:ph type="body" idx="1"/>
          </p:nvPr>
        </p:nvSpPr>
        <p:spPr>
          <a:xfrm>
            <a:off x="0" y="699542"/>
            <a:ext cx="8229600" cy="3394472"/>
          </a:xfrm>
        </p:spPr>
        <p:txBody>
          <a:bodyPr/>
          <a:lstStyle/>
          <a:p>
            <a:r>
              <a:rPr lang="de-DE" sz="2400" dirty="0" err="1">
                <a:latin typeface="Arial" charset="0"/>
              </a:rPr>
              <a:t>WiSE</a:t>
            </a:r>
            <a:r>
              <a:rPr lang="de-DE" sz="2400" dirty="0">
                <a:latin typeface="Arial" charset="0"/>
              </a:rPr>
              <a:t> Device: </a:t>
            </a:r>
          </a:p>
          <a:p>
            <a:pPr lvl="1"/>
            <a:r>
              <a:rPr lang="de-DE" sz="2000" dirty="0" err="1" smtClean="0">
                <a:latin typeface="Arial" charset="0"/>
              </a:rPr>
              <a:t>Přijímač</a:t>
            </a:r>
            <a:r>
              <a:rPr lang="de-DE" sz="2000" dirty="0" smtClean="0">
                <a:latin typeface="Arial" charset="0"/>
              </a:rPr>
              <a:t>: </a:t>
            </a:r>
            <a:r>
              <a:rPr lang="de-DE" sz="2000" dirty="0">
                <a:latin typeface="Arial" charset="0"/>
              </a:rPr>
              <a:t>9 mm </a:t>
            </a:r>
            <a:r>
              <a:rPr lang="de-DE" sz="2000" dirty="0" smtClean="0">
                <a:latin typeface="Arial" charset="0"/>
              </a:rPr>
              <a:t>s </a:t>
            </a:r>
            <a:r>
              <a:rPr lang="de-DE" sz="2000" dirty="0" err="1" smtClean="0">
                <a:latin typeface="Arial" charset="0"/>
              </a:rPr>
              <a:t>malou</a:t>
            </a:r>
            <a:r>
              <a:rPr lang="de-DE" sz="2000" dirty="0" smtClean="0">
                <a:latin typeface="Arial" charset="0"/>
              </a:rPr>
              <a:t> </a:t>
            </a:r>
            <a:r>
              <a:rPr lang="de-DE" sz="2000" dirty="0" err="1" smtClean="0">
                <a:latin typeface="Arial" charset="0"/>
              </a:rPr>
              <a:t>elektrodou</a:t>
            </a:r>
            <a:r>
              <a:rPr lang="de-DE" sz="2000" dirty="0" smtClean="0">
                <a:latin typeface="Arial" charset="0"/>
              </a:rPr>
              <a:t>, </a:t>
            </a:r>
            <a:r>
              <a:rPr lang="de-DE" sz="2000" dirty="0">
                <a:latin typeface="Arial" charset="0"/>
              </a:rPr>
              <a:t>0.05 cc</a:t>
            </a:r>
          </a:p>
          <a:p>
            <a:pPr lvl="1"/>
            <a:r>
              <a:rPr lang="de-DE" sz="2000" dirty="0" err="1" smtClean="0">
                <a:latin typeface="Arial" charset="0"/>
              </a:rPr>
              <a:t>Vysílač</a:t>
            </a:r>
            <a:r>
              <a:rPr lang="de-DE" sz="2000" dirty="0" smtClean="0">
                <a:latin typeface="Arial" charset="0"/>
              </a:rPr>
              <a:t>: </a:t>
            </a:r>
            <a:r>
              <a:rPr lang="de-DE" sz="2000" dirty="0" err="1" smtClean="0">
                <a:latin typeface="Arial" charset="0"/>
              </a:rPr>
              <a:t>implantace</a:t>
            </a:r>
            <a:r>
              <a:rPr lang="de-DE" sz="2000" dirty="0" smtClean="0">
                <a:latin typeface="Arial" charset="0"/>
              </a:rPr>
              <a:t> </a:t>
            </a:r>
            <a:r>
              <a:rPr lang="de-DE" sz="2000" dirty="0" err="1" smtClean="0">
                <a:latin typeface="Arial" charset="0"/>
              </a:rPr>
              <a:t>nad</a:t>
            </a:r>
            <a:r>
              <a:rPr lang="de-DE" sz="2000" dirty="0" smtClean="0">
                <a:latin typeface="Arial" charset="0"/>
              </a:rPr>
              <a:t> </a:t>
            </a:r>
            <a:r>
              <a:rPr lang="de-DE" sz="2000" dirty="0" err="1" smtClean="0">
                <a:latin typeface="Arial" charset="0"/>
              </a:rPr>
              <a:t>hrotem</a:t>
            </a:r>
            <a:r>
              <a:rPr lang="de-DE" sz="2000" dirty="0" smtClean="0">
                <a:latin typeface="Arial" charset="0"/>
              </a:rPr>
              <a:t> </a:t>
            </a:r>
            <a:r>
              <a:rPr lang="de-DE" sz="2000" dirty="0" err="1" smtClean="0">
                <a:latin typeface="Arial" charset="0"/>
              </a:rPr>
              <a:t>srdce</a:t>
            </a:r>
            <a:r>
              <a:rPr lang="de-DE" sz="2000" dirty="0" smtClean="0">
                <a:latin typeface="Arial" charset="0"/>
              </a:rPr>
              <a:t>, </a:t>
            </a:r>
            <a:r>
              <a:rPr lang="de-DE" sz="2000" dirty="0" err="1" smtClean="0">
                <a:latin typeface="Arial" charset="0"/>
              </a:rPr>
              <a:t>připojení</a:t>
            </a:r>
            <a:r>
              <a:rPr lang="de-DE" sz="2000" dirty="0" smtClean="0">
                <a:latin typeface="Arial" charset="0"/>
              </a:rPr>
              <a:t> </a:t>
            </a:r>
            <a:r>
              <a:rPr lang="de-DE" sz="2000" dirty="0" err="1" smtClean="0">
                <a:latin typeface="Arial" charset="0"/>
              </a:rPr>
              <a:t>k</a:t>
            </a:r>
            <a:r>
              <a:rPr lang="de-DE" sz="2000" dirty="0" smtClean="0">
                <a:latin typeface="Arial" charset="0"/>
              </a:rPr>
              <a:t> </a:t>
            </a:r>
            <a:r>
              <a:rPr lang="de-DE" sz="2000" dirty="0" err="1" smtClean="0">
                <a:latin typeface="Arial" charset="0"/>
              </a:rPr>
              <a:t>baterii</a:t>
            </a:r>
            <a:r>
              <a:rPr lang="de-DE" sz="2000" dirty="0" smtClean="0">
                <a:latin typeface="Arial" charset="0"/>
              </a:rPr>
              <a:t> v </a:t>
            </a:r>
            <a:r>
              <a:rPr lang="de-DE" sz="2000" dirty="0" err="1" smtClean="0">
                <a:latin typeface="Arial" charset="0"/>
              </a:rPr>
              <a:t>břišní</a:t>
            </a:r>
            <a:r>
              <a:rPr lang="de-DE" sz="2000" dirty="0" smtClean="0">
                <a:latin typeface="Arial" charset="0"/>
              </a:rPr>
              <a:t> </a:t>
            </a:r>
            <a:r>
              <a:rPr lang="de-DE" sz="2000" dirty="0" err="1" smtClean="0">
                <a:latin typeface="Arial" charset="0"/>
              </a:rPr>
              <a:t>stěně</a:t>
            </a:r>
            <a:endParaRPr lang="de-DE" sz="2000" dirty="0">
              <a:latin typeface="Arial" charset="0"/>
            </a:endParaRPr>
          </a:p>
        </p:txBody>
      </p:sp>
      <p:grpSp>
        <p:nvGrpSpPr>
          <p:cNvPr id="36867" name="Group 2"/>
          <p:cNvGrpSpPr>
            <a:grpSpLocks/>
          </p:cNvGrpSpPr>
          <p:nvPr/>
        </p:nvGrpSpPr>
        <p:grpSpPr bwMode="auto">
          <a:xfrm>
            <a:off x="323528" y="2139703"/>
            <a:ext cx="3312368" cy="2719164"/>
            <a:chOff x="792" y="636"/>
            <a:chExt cx="3840" cy="3204"/>
          </a:xfrm>
        </p:grpSpPr>
        <p:pic>
          <p:nvPicPr>
            <p:cNvPr id="36870" name="Picture 3" descr="full implan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2" y="636"/>
              <a:ext cx="3840" cy="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Line 4"/>
            <p:cNvSpPr>
              <a:spLocks noChangeShapeType="1"/>
            </p:cNvSpPr>
            <p:nvPr/>
          </p:nvSpPr>
          <p:spPr bwMode="auto">
            <a:xfrm flipH="1">
              <a:off x="2117" y="3087"/>
              <a:ext cx="184" cy="0"/>
            </a:xfrm>
            <a:prstGeom prst="line">
              <a:avLst/>
            </a:prstGeom>
            <a:noFill/>
            <a:ln w="12700">
              <a:solidFill>
                <a:srgbClr val="FF6165"/>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6872" name="Line 5"/>
            <p:cNvSpPr>
              <a:spLocks noChangeShapeType="1"/>
            </p:cNvSpPr>
            <p:nvPr/>
          </p:nvSpPr>
          <p:spPr bwMode="auto">
            <a:xfrm flipH="1">
              <a:off x="2337" y="3180"/>
              <a:ext cx="240" cy="0"/>
            </a:xfrm>
            <a:prstGeom prst="line">
              <a:avLst/>
            </a:prstGeom>
            <a:noFill/>
            <a:ln w="12700">
              <a:solidFill>
                <a:srgbClr val="FF6165"/>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6868" name="Picture 34" descr="DSCN202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987824" y="1995687"/>
            <a:ext cx="1872208" cy="13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18"/>
          <p:cNvSpPr txBox="1">
            <a:spLocks noChangeArrowheads="1"/>
          </p:cNvSpPr>
          <p:nvPr/>
        </p:nvSpPr>
        <p:spPr bwMode="auto">
          <a:xfrm>
            <a:off x="6181725" y="3368283"/>
            <a:ext cx="1435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solidFill>
                  <a:srgbClr val="FFFFFF"/>
                </a:solidFill>
                <a:ea typeface="MS PGothic" charset="0"/>
                <a:cs typeface="MS PGothic" charset="0"/>
              </a:rPr>
              <a:t>0.05cc Electrode</a:t>
            </a:r>
          </a:p>
        </p:txBody>
      </p:sp>
      <p:pic>
        <p:nvPicPr>
          <p:cNvPr id="10" name="Picture 3" descr="image3"/>
          <p:cNvPicPr>
            <a:picLocks noChangeAspect="1" noChangeArrowheads="1"/>
          </p:cNvPicPr>
          <p:nvPr/>
        </p:nvPicPr>
        <p:blipFill>
          <a:blip r:embed="rId5"/>
          <a:srcRect t="3583"/>
          <a:stretch>
            <a:fillRect/>
          </a:stretch>
        </p:blipFill>
        <p:spPr bwMode="auto">
          <a:xfrm>
            <a:off x="5004048" y="1995687"/>
            <a:ext cx="3434780" cy="2483792"/>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1" name="TextovéPole 4"/>
          <p:cNvSpPr txBox="1">
            <a:spLocks noChangeArrowheads="1"/>
          </p:cNvSpPr>
          <p:nvPr/>
        </p:nvSpPr>
        <p:spPr bwMode="auto">
          <a:xfrm>
            <a:off x="5004048" y="4011910"/>
            <a:ext cx="3456384" cy="461665"/>
          </a:xfrm>
          <a:prstGeom prst="rect">
            <a:avLst/>
          </a:prstGeom>
          <a:solidFill>
            <a:srgbClr val="FFFFFF"/>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cs-CZ" sz="1200" dirty="0" smtClean="0">
                <a:solidFill>
                  <a:srgbClr val="666699"/>
                </a:solidFill>
              </a:rPr>
              <a:t>Laskavostí </a:t>
            </a:r>
            <a:r>
              <a:rPr lang="cs-CZ" sz="1200" dirty="0" err="1" smtClean="0">
                <a:solidFill>
                  <a:srgbClr val="666699"/>
                </a:solidFill>
              </a:rPr>
              <a:t>dr</a:t>
            </a:r>
            <a:r>
              <a:rPr lang="cs-CZ" sz="1200" dirty="0" smtClean="0">
                <a:solidFill>
                  <a:srgbClr val="666699"/>
                </a:solidFill>
              </a:rPr>
              <a:t> </a:t>
            </a:r>
            <a:r>
              <a:rPr lang="cs-CZ" sz="1200" dirty="0" err="1" smtClean="0">
                <a:solidFill>
                  <a:srgbClr val="666699"/>
                </a:solidFill>
              </a:rPr>
              <a:t>Buttera</a:t>
            </a:r>
            <a:r>
              <a:rPr lang="cs-CZ" sz="1200" dirty="0" smtClean="0">
                <a:solidFill>
                  <a:srgbClr val="666699"/>
                </a:solidFill>
              </a:rPr>
              <a:t>, </a:t>
            </a:r>
            <a:r>
              <a:rPr lang="cs-CZ" sz="1200" dirty="0" err="1">
                <a:solidFill>
                  <a:srgbClr val="666699"/>
                </a:solidFill>
              </a:rPr>
              <a:t>Brandernburg</a:t>
            </a:r>
            <a:r>
              <a:rPr lang="cs-CZ" sz="1200" dirty="0">
                <a:solidFill>
                  <a:srgbClr val="666699"/>
                </a:solidFill>
              </a:rPr>
              <a:t> in </a:t>
            </a:r>
            <a:r>
              <a:rPr lang="cs-CZ" sz="1200" dirty="0" err="1">
                <a:solidFill>
                  <a:srgbClr val="666699"/>
                </a:solidFill>
              </a:rPr>
              <a:t>Bernau</a:t>
            </a:r>
            <a:r>
              <a:rPr lang="cs-CZ" sz="1200" dirty="0">
                <a:solidFill>
                  <a:srgbClr val="666699"/>
                </a:solidFill>
              </a:rPr>
              <a:t>,</a:t>
            </a:r>
          </a:p>
          <a:p>
            <a:pPr eaLnBrk="1" hangingPunct="1"/>
            <a:r>
              <a:rPr lang="cs-CZ" sz="1200" dirty="0" err="1">
                <a:solidFill>
                  <a:srgbClr val="666699"/>
                </a:solidFill>
              </a:rPr>
              <a:t>Germany</a:t>
            </a:r>
            <a:endParaRPr lang="cs-CZ" sz="1200" dirty="0">
              <a:solidFill>
                <a:srgbClr val="666699"/>
              </a:solidFill>
            </a:endParaRPr>
          </a:p>
        </p:txBody>
      </p:sp>
    </p:spTree>
    <p:extLst>
      <p:ext uri="{BB962C8B-B14F-4D97-AF65-F5344CB8AC3E}">
        <p14:creationId xmlns:p14="http://schemas.microsoft.com/office/powerpoint/2010/main" val="181984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nímek obrazovky 2015-08-24 v 23.48.5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3804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0928" y="51470"/>
            <a:ext cx="8635568" cy="648072"/>
          </a:xfrm>
        </p:spPr>
        <p:txBody>
          <a:bodyPr/>
          <a:lstStyle/>
          <a:p>
            <a:r>
              <a:rPr lang="en-US" dirty="0" err="1" smtClean="0">
                <a:solidFill>
                  <a:srgbClr val="800000"/>
                </a:solidFill>
                <a:latin typeface="+mj-lt"/>
              </a:rPr>
              <a:t>Příslib</a:t>
            </a:r>
            <a:r>
              <a:rPr lang="en-US" dirty="0" smtClean="0">
                <a:solidFill>
                  <a:srgbClr val="800000"/>
                </a:solidFill>
                <a:latin typeface="+mj-lt"/>
              </a:rPr>
              <a:t> pro </a:t>
            </a:r>
            <a:r>
              <a:rPr lang="en-US" dirty="0" err="1" smtClean="0">
                <a:solidFill>
                  <a:srgbClr val="800000"/>
                </a:solidFill>
                <a:latin typeface="+mj-lt"/>
              </a:rPr>
              <a:t>budoucnost</a:t>
            </a:r>
            <a:r>
              <a:rPr lang="en-US" dirty="0" smtClean="0">
                <a:solidFill>
                  <a:srgbClr val="800000"/>
                </a:solidFill>
                <a:latin typeface="+mj-lt"/>
              </a:rPr>
              <a:t>?</a:t>
            </a:r>
            <a:br>
              <a:rPr lang="en-US" dirty="0" smtClean="0">
                <a:solidFill>
                  <a:srgbClr val="800000"/>
                </a:solidFill>
                <a:latin typeface="+mj-lt"/>
              </a:rPr>
            </a:br>
            <a:r>
              <a:rPr lang="en-US" dirty="0" err="1" smtClean="0">
                <a:solidFill>
                  <a:srgbClr val="800000"/>
                </a:solidFill>
                <a:latin typeface="+mj-lt"/>
              </a:rPr>
              <a:t>Torpedový</a:t>
            </a:r>
            <a:r>
              <a:rPr lang="en-US" dirty="0" smtClean="0">
                <a:solidFill>
                  <a:srgbClr val="800000"/>
                </a:solidFill>
                <a:latin typeface="+mj-lt"/>
              </a:rPr>
              <a:t> </a:t>
            </a:r>
            <a:r>
              <a:rPr lang="en-US" dirty="0" err="1" smtClean="0">
                <a:solidFill>
                  <a:srgbClr val="800000"/>
                </a:solidFill>
                <a:latin typeface="+mj-lt"/>
              </a:rPr>
              <a:t>kardiostimulátor</a:t>
            </a:r>
            <a:r>
              <a:rPr lang="en-US" dirty="0" smtClean="0">
                <a:solidFill>
                  <a:srgbClr val="800000"/>
                </a:solidFill>
                <a:latin typeface="+mj-lt"/>
              </a:rPr>
              <a:t> – </a:t>
            </a:r>
            <a:r>
              <a:rPr lang="en-US" dirty="0" err="1" smtClean="0">
                <a:solidFill>
                  <a:srgbClr val="800000"/>
                </a:solidFill>
                <a:latin typeface="+mj-lt"/>
              </a:rPr>
              <a:t>bez</a:t>
            </a:r>
            <a:r>
              <a:rPr lang="en-US" dirty="0" smtClean="0">
                <a:solidFill>
                  <a:srgbClr val="800000"/>
                </a:solidFill>
                <a:latin typeface="+mj-lt"/>
              </a:rPr>
              <a:t> </a:t>
            </a:r>
            <a:r>
              <a:rPr lang="en-US" dirty="0" err="1" smtClean="0">
                <a:solidFill>
                  <a:srgbClr val="800000"/>
                </a:solidFill>
                <a:latin typeface="+mj-lt"/>
              </a:rPr>
              <a:t>elektrod</a:t>
            </a:r>
            <a:r>
              <a:rPr lang="en-US" dirty="0" smtClean="0">
                <a:solidFill>
                  <a:srgbClr val="800000"/>
                </a:solidFill>
                <a:latin typeface="+mj-lt"/>
              </a:rPr>
              <a:t> a </a:t>
            </a:r>
            <a:r>
              <a:rPr lang="en-US" dirty="0" err="1" smtClean="0">
                <a:solidFill>
                  <a:srgbClr val="800000"/>
                </a:solidFill>
                <a:latin typeface="+mj-lt"/>
              </a:rPr>
              <a:t>baterií</a:t>
            </a:r>
            <a:endParaRPr lang="en-US" dirty="0">
              <a:solidFill>
                <a:srgbClr val="800000"/>
              </a:solidFill>
              <a:latin typeface="+mj-lt"/>
            </a:endParaRPr>
          </a:p>
        </p:txBody>
      </p:sp>
      <p:sp>
        <p:nvSpPr>
          <p:cNvPr id="7" name="Text Placeholder 6"/>
          <p:cNvSpPr>
            <a:spLocks noGrp="1"/>
          </p:cNvSpPr>
          <p:nvPr>
            <p:ph type="body" sz="quarter" idx="10"/>
          </p:nvPr>
        </p:nvSpPr>
        <p:spPr>
          <a:xfrm>
            <a:off x="539552" y="4371950"/>
            <a:ext cx="4330700" cy="360760"/>
          </a:xfrm>
        </p:spPr>
        <p:txBody>
          <a:bodyPr/>
          <a:lstStyle/>
          <a:p>
            <a:pPr algn="l"/>
            <a:r>
              <a:rPr lang="fr-FR" sz="900" dirty="0">
                <a:solidFill>
                  <a:srgbClr val="666699"/>
                </a:solidFill>
              </a:rPr>
              <a:t>A. </a:t>
            </a:r>
            <a:r>
              <a:rPr lang="fr-FR" sz="900" dirty="0" err="1">
                <a:solidFill>
                  <a:srgbClr val="666699"/>
                </a:solidFill>
              </a:rPr>
              <a:t>Zurbuchen</a:t>
            </a:r>
            <a:r>
              <a:rPr lang="fr-FR" sz="900" dirty="0">
                <a:solidFill>
                  <a:srgbClr val="666699"/>
                </a:solidFill>
              </a:rPr>
              <a:t>, (Bern, CH)</a:t>
            </a:r>
            <a:r>
              <a:rPr lang="fr-FR" sz="900" dirty="0" smtClean="0">
                <a:solidFill>
                  <a:srgbClr val="666699"/>
                </a:solidFill>
              </a:rPr>
              <a:t>, ESC 2016,  </a:t>
            </a:r>
            <a:r>
              <a:rPr lang="fr-FR" sz="900" dirty="0">
                <a:solidFill>
                  <a:srgbClr val="666699"/>
                </a:solidFill>
              </a:rPr>
              <a:t>FP 1889</a:t>
            </a:r>
            <a:endParaRPr lang="en-US" sz="900" dirty="0">
              <a:solidFill>
                <a:srgbClr val="666699"/>
              </a:solidFill>
            </a:endParaRPr>
          </a:p>
        </p:txBody>
      </p:sp>
      <p:pic>
        <p:nvPicPr>
          <p:cNvPr id="18" name="Bild 26"/>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7205" y="1350019"/>
            <a:ext cx="4086225"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ktangel 2"/>
          <p:cNvSpPr/>
          <p:nvPr/>
        </p:nvSpPr>
        <p:spPr>
          <a:xfrm>
            <a:off x="3928165" y="1829293"/>
            <a:ext cx="701278" cy="27027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a:p>
        </p:txBody>
      </p:sp>
      <p:sp>
        <p:nvSpPr>
          <p:cNvPr id="20" name="Rektangel 10"/>
          <p:cNvSpPr/>
          <p:nvPr/>
        </p:nvSpPr>
        <p:spPr>
          <a:xfrm>
            <a:off x="2244395" y="1320451"/>
            <a:ext cx="1025128" cy="26908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a:p>
        </p:txBody>
      </p:sp>
      <p:pic>
        <p:nvPicPr>
          <p:cNvPr id="25" name="Bild 3"/>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07866" y="1081700"/>
            <a:ext cx="3778605" cy="21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ruta 4"/>
          <p:cNvSpPr txBox="1">
            <a:spLocks noChangeArrowheads="1"/>
          </p:cNvSpPr>
          <p:nvPr/>
        </p:nvSpPr>
        <p:spPr bwMode="auto">
          <a:xfrm>
            <a:off x="471196" y="3801390"/>
            <a:ext cx="8193936"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en-US" altLang="en-US" sz="1400" b="1" dirty="0">
                <a:latin typeface="+mn-lt"/>
              </a:rPr>
              <a:t>The turbine tested on flow loop setup and  generated 32.5 </a:t>
            </a:r>
            <a:r>
              <a:rPr lang="en-US" altLang="en-US" sz="1400" b="1" dirty="0" err="1">
                <a:latin typeface="+mn-lt"/>
              </a:rPr>
              <a:t>μW</a:t>
            </a:r>
            <a:r>
              <a:rPr lang="en-US" altLang="en-US" sz="1400" b="1" dirty="0">
                <a:latin typeface="+mn-lt"/>
              </a:rPr>
              <a:t> at a cardiac output of 4.6 l/min which is </a:t>
            </a:r>
            <a:r>
              <a:rPr lang="en-US" altLang="en-US" sz="1400" b="1" i="1" dirty="0">
                <a:latin typeface="+mn-lt"/>
              </a:rPr>
              <a:t>6 x</a:t>
            </a:r>
            <a:r>
              <a:rPr lang="en-US" altLang="en-US" sz="1400" b="1" dirty="0">
                <a:latin typeface="+mn-lt"/>
              </a:rPr>
              <a:t> more than the leadless pacemaker</a:t>
            </a:r>
          </a:p>
        </p:txBody>
      </p:sp>
      <p:sp>
        <p:nvSpPr>
          <p:cNvPr id="28" name="Rektangel med rundade hörn 20"/>
          <p:cNvSpPr/>
          <p:nvPr/>
        </p:nvSpPr>
        <p:spPr>
          <a:xfrm>
            <a:off x="3381119" y="1997719"/>
            <a:ext cx="323850" cy="756047"/>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a:p>
        </p:txBody>
      </p:sp>
      <p:sp>
        <p:nvSpPr>
          <p:cNvPr id="29" name="Rektangel med rundade hörn 21"/>
          <p:cNvSpPr/>
          <p:nvPr/>
        </p:nvSpPr>
        <p:spPr>
          <a:xfrm>
            <a:off x="2806048" y="2137026"/>
            <a:ext cx="197644" cy="454819"/>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a:p>
        </p:txBody>
      </p:sp>
      <p:sp>
        <p:nvSpPr>
          <p:cNvPr id="30" name="Rektangel 22"/>
          <p:cNvSpPr/>
          <p:nvPr/>
        </p:nvSpPr>
        <p:spPr>
          <a:xfrm>
            <a:off x="2139306" y="2048916"/>
            <a:ext cx="611981" cy="589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a:p>
        </p:txBody>
      </p:sp>
      <p:sp>
        <p:nvSpPr>
          <p:cNvPr id="31" name="Rektangel 23"/>
          <p:cNvSpPr/>
          <p:nvPr/>
        </p:nvSpPr>
        <p:spPr>
          <a:xfrm>
            <a:off x="623954" y="1332352"/>
            <a:ext cx="1445222" cy="514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a:p>
        </p:txBody>
      </p:sp>
      <p:sp>
        <p:nvSpPr>
          <p:cNvPr id="33" name="Rectangle 32"/>
          <p:cNvSpPr/>
          <p:nvPr/>
        </p:nvSpPr>
        <p:spPr>
          <a:xfrm>
            <a:off x="554111" y="1049198"/>
            <a:ext cx="4178528" cy="2464308"/>
          </a:xfrm>
          <a:prstGeom prst="rect">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txBody>
          <a:bodyPr lIns="68580" tIns="34290" rIns="68580" bIns="34290" rtlCol="0" anchor="ctr"/>
          <a:lstStyle/>
          <a:p>
            <a:pPr algn="ctr"/>
            <a:endParaRPr lang="en-US">
              <a:latin typeface="+mj-lt"/>
            </a:endParaRPr>
          </a:p>
        </p:txBody>
      </p:sp>
      <p:sp>
        <p:nvSpPr>
          <p:cNvPr id="34" name="TextBox 2"/>
          <p:cNvSpPr txBox="1"/>
          <p:nvPr/>
        </p:nvSpPr>
        <p:spPr>
          <a:xfrm>
            <a:off x="646542" y="923146"/>
            <a:ext cx="3152993" cy="253916"/>
          </a:xfrm>
          <a:prstGeom prst="rect">
            <a:avLst/>
          </a:prstGeom>
          <a:solidFill>
            <a:schemeClr val="bg1"/>
          </a:solidFill>
        </p:spPr>
        <p:txBody>
          <a:bodyPr wrap="square" lIns="68580" tIns="34290" rIns="68580" bIns="34290" rtlCol="0">
            <a:spAutoFit/>
          </a:bodyPr>
          <a:lstStyle/>
          <a:p>
            <a:r>
              <a:rPr lang="fr-FR" sz="1200" b="1" dirty="0" err="1">
                <a:solidFill>
                  <a:schemeClr val="bg2"/>
                </a:solidFill>
              </a:rPr>
              <a:t>Torpedo-shaped</a:t>
            </a:r>
            <a:r>
              <a:rPr lang="fr-FR" sz="1200" b="1" dirty="0">
                <a:solidFill>
                  <a:schemeClr val="bg2"/>
                </a:solidFill>
              </a:rPr>
              <a:t> turbine </a:t>
            </a:r>
            <a:r>
              <a:rPr lang="fr-FR" sz="1200" b="1" dirty="0" err="1">
                <a:solidFill>
                  <a:schemeClr val="bg2"/>
                </a:solidFill>
              </a:rPr>
              <a:t>generator</a:t>
            </a:r>
            <a:endParaRPr lang="fr-FR" sz="1200" b="1" dirty="0">
              <a:solidFill>
                <a:schemeClr val="bg2"/>
              </a:solidFill>
            </a:endParaRPr>
          </a:p>
        </p:txBody>
      </p:sp>
    </p:spTree>
    <p:extLst>
      <p:ext uri="{BB962C8B-B14F-4D97-AF65-F5344CB8AC3E}">
        <p14:creationId xmlns:p14="http://schemas.microsoft.com/office/powerpoint/2010/main" val="159072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3"/>
          <p:cNvSpPr>
            <a:spLocks/>
          </p:cNvSpPr>
          <p:nvPr/>
        </p:nvSpPr>
        <p:spPr bwMode="auto">
          <a:xfrm>
            <a:off x="1947863" y="775097"/>
            <a:ext cx="6400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4400">
              <a:ea typeface="ヒラギノ角ゴ Pro W3" charset="0"/>
              <a:cs typeface="ヒラギノ角ゴ Pro W3" charset="0"/>
            </a:endParaRPr>
          </a:p>
        </p:txBody>
      </p:sp>
      <p:sp>
        <p:nvSpPr>
          <p:cNvPr id="13314" name="Subtitle 4"/>
          <p:cNvSpPr>
            <a:spLocks/>
          </p:cNvSpPr>
          <p:nvPr/>
        </p:nvSpPr>
        <p:spPr bwMode="auto">
          <a:xfrm>
            <a:off x="1974850" y="1257300"/>
            <a:ext cx="617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endParaRPr lang="en-US" sz="2400" i="1">
              <a:ea typeface="ヒラギノ角ゴ Pro W3" charset="0"/>
              <a:cs typeface="ヒラギノ角ゴ Pro W3" charset="0"/>
            </a:endParaRPr>
          </a:p>
        </p:txBody>
      </p:sp>
      <p:sp>
        <p:nvSpPr>
          <p:cNvPr id="24580" name="Rectangle 4"/>
          <p:cNvSpPr>
            <a:spLocks noGrp="1" noChangeArrowheads="1"/>
          </p:cNvSpPr>
          <p:nvPr>
            <p:ph type="ctrTitle"/>
          </p:nvPr>
        </p:nvSpPr>
        <p:spPr>
          <a:xfrm>
            <a:off x="677872" y="1696641"/>
            <a:ext cx="7788275" cy="1143000"/>
          </a:xfrm>
        </p:spPr>
        <p:txBody>
          <a:bodyPr/>
          <a:lstStyle/>
          <a:p>
            <a:pPr>
              <a:defRPr/>
            </a:pPr>
            <a:r>
              <a:rPr lang="en-US" sz="4000" b="0" dirty="0" err="1" smtClean="0">
                <a:solidFill>
                  <a:srgbClr val="800000"/>
                </a:solidFill>
                <a:latin typeface="+mj-lt"/>
                <a:ea typeface="+mj-ea"/>
                <a:cs typeface="+mj-cs"/>
              </a:rPr>
              <a:t>Extravaskulární</a:t>
            </a:r>
            <a:r>
              <a:rPr lang="en-US" sz="4000" b="0" dirty="0" smtClean="0">
                <a:solidFill>
                  <a:srgbClr val="800000"/>
                </a:solidFill>
                <a:latin typeface="+mj-lt"/>
                <a:ea typeface="+mj-ea"/>
                <a:cs typeface="+mj-cs"/>
              </a:rPr>
              <a:t> ICD</a:t>
            </a:r>
            <a:endParaRPr lang="de-DE" sz="4000" b="0" dirty="0" smtClean="0">
              <a:solidFill>
                <a:srgbClr val="800000"/>
              </a:solidFill>
              <a:latin typeface="+mj-lt"/>
              <a:ea typeface="+mj-ea"/>
              <a:cs typeface="+mj-cs"/>
            </a:endParaRPr>
          </a:p>
        </p:txBody>
      </p:sp>
    </p:spTree>
    <p:extLst>
      <p:ext uri="{BB962C8B-B14F-4D97-AF65-F5344CB8AC3E}">
        <p14:creationId xmlns:p14="http://schemas.microsoft.com/office/powerpoint/2010/main" val="387531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 xmlns:a16="http://schemas.microsoft.com/office/drawing/2014/main" id="{61B159FC-0F09-40ED-8CF7-230EBE3B35C5}"/>
              </a:ext>
            </a:extLst>
          </p:cNvPr>
          <p:cNvGraphicFramePr>
            <a:graphicFrameLocks noGrp="1"/>
          </p:cNvGraphicFramePr>
          <p:nvPr>
            <p:extLst>
              <p:ext uri="{D42A27DB-BD31-4B8C-83A1-F6EECF244321}">
                <p14:modId xmlns:p14="http://schemas.microsoft.com/office/powerpoint/2010/main" val="1601275842"/>
              </p:ext>
            </p:extLst>
          </p:nvPr>
        </p:nvGraphicFramePr>
        <p:xfrm>
          <a:off x="386179" y="1252826"/>
          <a:ext cx="8316157" cy="3879749"/>
        </p:xfrm>
        <a:graphic>
          <a:graphicData uri="http://schemas.openxmlformats.org/drawingml/2006/table">
            <a:tbl>
              <a:tblPr firstRow="1" bandRow="1">
                <a:tableStyleId>{5C22544A-7EE6-4342-B048-85BDC9FD1C3A}</a:tableStyleId>
              </a:tblPr>
              <a:tblGrid>
                <a:gridCol w="2498618">
                  <a:extLst>
                    <a:ext uri="{9D8B030D-6E8A-4147-A177-3AD203B41FA5}">
                      <a16:colId xmlns="" xmlns:a16="http://schemas.microsoft.com/office/drawing/2014/main" val="3906957397"/>
                    </a:ext>
                  </a:extLst>
                </a:gridCol>
                <a:gridCol w="1343193">
                  <a:extLst>
                    <a:ext uri="{9D8B030D-6E8A-4147-A177-3AD203B41FA5}">
                      <a16:colId xmlns="" xmlns:a16="http://schemas.microsoft.com/office/drawing/2014/main" val="517683055"/>
                    </a:ext>
                  </a:extLst>
                </a:gridCol>
                <a:gridCol w="1218461">
                  <a:extLst>
                    <a:ext uri="{9D8B030D-6E8A-4147-A177-3AD203B41FA5}">
                      <a16:colId xmlns="" xmlns:a16="http://schemas.microsoft.com/office/drawing/2014/main" val="728487569"/>
                    </a:ext>
                  </a:extLst>
                </a:gridCol>
                <a:gridCol w="3255885">
                  <a:extLst>
                    <a:ext uri="{9D8B030D-6E8A-4147-A177-3AD203B41FA5}">
                      <a16:colId xmlns="" xmlns:a16="http://schemas.microsoft.com/office/drawing/2014/main" val="1216515480"/>
                    </a:ext>
                  </a:extLst>
                </a:gridCol>
              </a:tblGrid>
              <a:tr h="548640">
                <a:tc>
                  <a:txBody>
                    <a:bodyPr/>
                    <a:lstStyle/>
                    <a:p>
                      <a:pPr algn="l"/>
                      <a:endParaRPr lang="cs-CZ"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r>
                        <a:rPr lang="cs-CZ" sz="1100" b="0" i="0" u="none" strike="noStrike" kern="1200" baseline="0" dirty="0">
                          <a:solidFill>
                            <a:schemeClr val="tx1"/>
                          </a:solidFill>
                          <a:latin typeface="+mn-lt"/>
                          <a:ea typeface="+mn-ea"/>
                          <a:cs typeface="+mn-cs"/>
                        </a:rPr>
                        <a:t> </a:t>
                      </a:r>
                      <a:r>
                        <a:rPr lang="cs-CZ" sz="1100" b="1" i="0" u="none" strike="noStrike" kern="1200" baseline="0" dirty="0">
                          <a:solidFill>
                            <a:schemeClr val="tx1"/>
                          </a:solidFill>
                          <a:latin typeface="+mn-lt"/>
                          <a:ea typeface="+mn-ea"/>
                          <a:cs typeface="+mn-cs"/>
                        </a:rPr>
                        <a:t>Nemám konflikt </a:t>
                      </a:r>
                      <a:endParaRPr lang="cs-CZ" sz="1100" b="0" i="0" u="none" strike="noStrike" kern="1200" baseline="0" dirty="0">
                        <a:solidFill>
                          <a:schemeClr val="tx1"/>
                        </a:solidFill>
                        <a:latin typeface="+mn-lt"/>
                        <a:ea typeface="+mn-ea"/>
                        <a:cs typeface="+mn-cs"/>
                      </a:endParaRPr>
                    </a:p>
                    <a:p>
                      <a:pPr algn="ctr"/>
                      <a:r>
                        <a:rPr lang="cs-CZ" sz="1100" dirty="0">
                          <a:solidFill>
                            <a:schemeClr val="tx1"/>
                          </a:solidFill>
                        </a:rPr>
                        <a:t>zájmů</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r>
                        <a:rPr lang="cs-CZ" sz="1100" dirty="0">
                          <a:solidFill>
                            <a:schemeClr val="tx1"/>
                          </a:solidFill>
                        </a:rPr>
                        <a:t>Mám konflikt zájmů</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r>
                        <a:rPr lang="cs-CZ" sz="1100" dirty="0">
                          <a:solidFill>
                            <a:schemeClr val="tx1"/>
                          </a:solidFill>
                        </a:rPr>
                        <a:t>Specifikace konfliktu (vyjmenujte subjekty, firmy či instituce, se kterými Vaše spolupráce může vést ke konfliktu zájmů)</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 xmlns:a16="http://schemas.microsoft.com/office/drawing/2014/main" val="2932067838"/>
                  </a:ext>
                </a:extLst>
              </a:tr>
              <a:tr h="338237">
                <a:tc>
                  <a:txBody>
                    <a:bodyPr/>
                    <a:lstStyle/>
                    <a:p>
                      <a:pPr algn="l"/>
                      <a:r>
                        <a:rPr lang="cs-CZ" sz="1200" b="0" dirty="0"/>
                        <a:t>Zaměstnanecký poměr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r>
                        <a:rPr lang="en-US" sz="1100" dirty="0"/>
                        <a:t>X</a:t>
                      </a: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 xmlns:a16="http://schemas.microsoft.com/office/drawing/2014/main" val="1231484910"/>
                  </a:ext>
                </a:extLst>
              </a:tr>
              <a:tr h="418504">
                <a:tc>
                  <a:txBody>
                    <a:bodyPr/>
                    <a:lstStyle/>
                    <a:p>
                      <a:pPr algn="l"/>
                      <a:r>
                        <a:rPr lang="cs-CZ" sz="1200" dirty="0"/>
                        <a:t>Vlastník / akcionář</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100" dirty="0"/>
                    </a:p>
                    <a:p>
                      <a:pPr algn="ctr"/>
                      <a:r>
                        <a:rPr lang="en-US" sz="1100" dirty="0"/>
                        <a:t>X</a:t>
                      </a: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 xmlns:a16="http://schemas.microsoft.com/office/drawing/2014/main" val="3107545113"/>
                  </a:ext>
                </a:extLst>
              </a:tr>
              <a:tr h="418504">
                <a:tc>
                  <a:txBody>
                    <a:bodyPr/>
                    <a:lstStyle/>
                    <a:p>
                      <a:pPr algn="l"/>
                      <a:r>
                        <a:rPr lang="cs-CZ" sz="1200" dirty="0"/>
                        <a:t>Konzultant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r>
                        <a:rPr lang="cs-CZ" sz="1400" dirty="0" smtClean="0"/>
                        <a:t>x</a:t>
                      </a:r>
                      <a:endParaRPr lang="cs-CZ"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r>
                        <a:rPr lang="cs-CZ" sz="1100" dirty="0" smtClean="0"/>
                        <a:t>Biosense Webster, Biotronik,</a:t>
                      </a:r>
                      <a:r>
                        <a:rPr lang="cs-CZ" sz="1100" baseline="0" dirty="0" smtClean="0"/>
                        <a:t> EPIX, Medtronic</a:t>
                      </a: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 xmlns:a16="http://schemas.microsoft.com/office/drawing/2014/main" val="3523498532"/>
                  </a:ext>
                </a:extLst>
              </a:tr>
              <a:tr h="418504">
                <a:tc>
                  <a:txBody>
                    <a:bodyPr/>
                    <a:lstStyle/>
                    <a:p>
                      <a:pPr algn="l"/>
                      <a:r>
                        <a:rPr lang="cs-CZ" sz="1200" dirty="0"/>
                        <a:t>Přednášková činnost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r>
                        <a:rPr lang="cs-CZ" sz="1400" dirty="0" smtClean="0"/>
                        <a:t>x</a:t>
                      </a:r>
                      <a:endParaRPr lang="cs-CZ"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r>
                        <a:rPr lang="cs-CZ" sz="1100" dirty="0" smtClean="0"/>
                        <a:t>Biosense Webster, Biotronik,</a:t>
                      </a:r>
                      <a:r>
                        <a:rPr lang="cs-CZ" sz="1100" baseline="0" dirty="0" smtClean="0"/>
                        <a:t> Boehringer Ingelheim, EPIX, Medtronic, MSD, Pfizer, Abbott (St Jude Medical)</a:t>
                      </a: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 xmlns:a16="http://schemas.microsoft.com/office/drawing/2014/main" val="1757319712"/>
                  </a:ext>
                </a:extLst>
              </a:tr>
              <a:tr h="434340">
                <a:tc>
                  <a:txBody>
                    <a:bodyPr/>
                    <a:lstStyle/>
                    <a:p>
                      <a:pPr algn="l"/>
                      <a:r>
                        <a:rPr lang="cs-CZ" sz="1200" dirty="0"/>
                        <a:t>Člen poradních sborů (</a:t>
                      </a:r>
                      <a:r>
                        <a:rPr lang="cs-CZ" sz="1200" dirty="0" err="1"/>
                        <a:t>advisory</a:t>
                      </a:r>
                      <a:r>
                        <a:rPr lang="cs-CZ" sz="1200" dirty="0"/>
                        <a:t> </a:t>
                      </a:r>
                      <a:r>
                        <a:rPr lang="cs-CZ" sz="1200" dirty="0" err="1"/>
                        <a:t>boards</a:t>
                      </a:r>
                      <a:r>
                        <a:rPr lang="cs-CZ" sz="1200" dirty="0"/>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r>
                        <a:rPr lang="cs-CZ" sz="1400" dirty="0" smtClean="0"/>
                        <a:t>x</a:t>
                      </a:r>
                      <a:endParaRPr lang="cs-CZ"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cs-CZ" sz="1100" dirty="0" smtClean="0"/>
                        <a:t>Biosense Webster, </a:t>
                      </a:r>
                      <a:r>
                        <a:rPr lang="cs-CZ" sz="1100" baseline="0" dirty="0" smtClean="0"/>
                        <a:t>Boehringer Ingelheim, Boston Scientific, EPIX, Medtronic, MicroPort, MSD, Abbott (St Jude Medical)</a:t>
                      </a:r>
                      <a:endParaRPr lang="cs-CZ" sz="1100" dirty="0" smtClean="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 xmlns:a16="http://schemas.microsoft.com/office/drawing/2014/main" val="2924211609"/>
                  </a:ext>
                </a:extLst>
              </a:tr>
              <a:tr h="418504">
                <a:tc>
                  <a:txBody>
                    <a:bodyPr/>
                    <a:lstStyle/>
                    <a:p>
                      <a:pPr algn="l"/>
                      <a:r>
                        <a:rPr lang="cs-CZ" sz="1200" dirty="0"/>
                        <a:t>Podpora výzkumu / granty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t>X</a:t>
                      </a: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 xmlns:a16="http://schemas.microsoft.com/office/drawing/2014/main" val="93121771"/>
                  </a:ext>
                </a:extLst>
              </a:tr>
              <a:tr h="434340">
                <a:tc>
                  <a:txBody>
                    <a:bodyPr/>
                    <a:lstStyle/>
                    <a:p>
                      <a:pPr algn="l"/>
                      <a:r>
                        <a:rPr lang="cs-CZ" sz="1200" dirty="0"/>
                        <a:t>Jiné honoráře (např. za klinické studie či registry)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r>
                        <a:rPr lang="cs-CZ" sz="1400" dirty="0" smtClean="0"/>
                        <a:t>x</a:t>
                      </a:r>
                      <a:endParaRPr lang="cs-CZ"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cs-CZ" sz="1100" dirty="0" smtClean="0"/>
                        <a:t>Affera,</a:t>
                      </a:r>
                      <a:r>
                        <a:rPr lang="cs-CZ" sz="1100" baseline="0" dirty="0" smtClean="0"/>
                        <a:t> </a:t>
                      </a:r>
                      <a:r>
                        <a:rPr lang="cs-CZ" sz="1100" dirty="0" smtClean="0"/>
                        <a:t>Biosense Webster, Biotronik,</a:t>
                      </a:r>
                      <a:r>
                        <a:rPr lang="cs-CZ" sz="1100" baseline="0" dirty="0" smtClean="0"/>
                        <a:t> Daiichi Sankyo, EPIX, Medtronic, Abbott (St Jude Medical)</a:t>
                      </a:r>
                      <a:endParaRPr lang="cs-CZ" sz="1100" dirty="0" smtClean="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 xmlns:a16="http://schemas.microsoft.com/office/drawing/2014/main" val="348542458"/>
                  </a:ext>
                </a:extLst>
              </a:tr>
            </a:tbl>
          </a:graphicData>
        </a:graphic>
      </p:graphicFrame>
      <p:pic>
        <p:nvPicPr>
          <p:cNvPr id="3" name="Obrázek 2">
            <a:extLst>
              <a:ext uri="{FF2B5EF4-FFF2-40B4-BE49-F238E27FC236}">
                <a16:creationId xmlns="" xmlns:a16="http://schemas.microsoft.com/office/drawing/2014/main" id="{8F838168-C737-4553-910C-F47B148B7FE1}"/>
              </a:ext>
            </a:extLst>
          </p:cNvPr>
          <p:cNvPicPr>
            <a:picLocks noChangeAspect="1"/>
          </p:cNvPicPr>
          <p:nvPr/>
        </p:nvPicPr>
        <p:blipFill rotWithShape="1">
          <a:blip r:embed="rId2"/>
          <a:srcRect b="76699"/>
          <a:stretch/>
        </p:blipFill>
        <p:spPr>
          <a:xfrm>
            <a:off x="0" y="0"/>
            <a:ext cx="9144000" cy="1198486"/>
          </a:xfrm>
          <a:prstGeom prst="rect">
            <a:avLst/>
          </a:prstGeom>
        </p:spPr>
      </p:pic>
    </p:spTree>
    <p:extLst>
      <p:ext uri="{BB962C8B-B14F-4D97-AF65-F5344CB8AC3E}">
        <p14:creationId xmlns:p14="http://schemas.microsoft.com/office/powerpoint/2010/main" val="410008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611560" y="-92546"/>
            <a:ext cx="7772400" cy="857250"/>
          </a:xfrm>
        </p:spPr>
        <p:txBody>
          <a:bodyPr/>
          <a:lstStyle/>
          <a:p>
            <a:pPr algn="l">
              <a:defRPr/>
            </a:pPr>
            <a:r>
              <a:rPr lang="cs-CZ" sz="3200" b="0" dirty="0" smtClean="0">
                <a:solidFill>
                  <a:srgbClr val="800000"/>
                </a:solidFill>
                <a:effectLst>
                  <a:outerShdw blurRad="38100" dist="38100" dir="2700000" algn="tl">
                    <a:srgbClr val="DDDDDD"/>
                  </a:outerShdw>
                </a:effectLst>
                <a:latin typeface="+mj-lt"/>
                <a:cs typeface="+mj-cs"/>
              </a:rPr>
              <a:t>Od myšlenky k realitě …</a:t>
            </a:r>
            <a:endParaRPr lang="en-US" sz="3200" b="0" dirty="0">
              <a:solidFill>
                <a:srgbClr val="800000"/>
              </a:solidFill>
              <a:effectLst>
                <a:outerShdw blurRad="38100" dist="38100" dir="2700000" algn="tl">
                  <a:srgbClr val="DDDDDD"/>
                </a:outerShdw>
              </a:effectLst>
              <a:latin typeface="+mj-lt"/>
              <a:cs typeface="+mj-cs"/>
            </a:endParaRPr>
          </a:p>
        </p:txBody>
      </p:sp>
      <p:sp>
        <p:nvSpPr>
          <p:cNvPr id="35842" name="Rectangle 3"/>
          <p:cNvSpPr>
            <a:spLocks noGrp="1" noChangeArrowheads="1"/>
          </p:cNvSpPr>
          <p:nvPr>
            <p:ph type="body" idx="1"/>
          </p:nvPr>
        </p:nvSpPr>
        <p:spPr>
          <a:xfrm>
            <a:off x="251520" y="699542"/>
            <a:ext cx="7948612" cy="3486150"/>
          </a:xfrm>
        </p:spPr>
        <p:txBody>
          <a:bodyPr/>
          <a:lstStyle/>
          <a:p>
            <a:pPr>
              <a:lnSpc>
                <a:spcPct val="90000"/>
              </a:lnSpc>
            </a:pPr>
            <a:r>
              <a:rPr lang="en-US" sz="1800" dirty="0" smtClean="0"/>
              <a:t>SC ICD </a:t>
            </a:r>
            <a:r>
              <a:rPr lang="en-US" sz="1800" dirty="0" err="1" smtClean="0"/>
              <a:t>nejsou</a:t>
            </a:r>
            <a:r>
              <a:rPr lang="en-US" sz="1800" dirty="0" smtClean="0"/>
              <a:t> </a:t>
            </a:r>
            <a:r>
              <a:rPr lang="en-US" sz="1800" dirty="0" err="1" smtClean="0"/>
              <a:t>nové</a:t>
            </a:r>
            <a:endParaRPr lang="en-US" sz="1800" dirty="0">
              <a:latin typeface="+mn-lt"/>
            </a:endParaRPr>
          </a:p>
          <a:p>
            <a:pPr>
              <a:lnSpc>
                <a:spcPct val="90000"/>
              </a:lnSpc>
            </a:pPr>
            <a:r>
              <a:rPr lang="en-US" sz="1800" dirty="0" err="1" smtClean="0">
                <a:latin typeface="+mn-lt"/>
              </a:rPr>
              <a:t>Byly</a:t>
            </a:r>
            <a:r>
              <a:rPr lang="en-US" sz="1800" dirty="0" smtClean="0">
                <a:latin typeface="+mn-lt"/>
              </a:rPr>
              <a:t> </a:t>
            </a:r>
            <a:r>
              <a:rPr lang="en-US" sz="1800" dirty="0" err="1" smtClean="0">
                <a:latin typeface="+mn-lt"/>
              </a:rPr>
              <a:t>použity</a:t>
            </a:r>
            <a:r>
              <a:rPr lang="en-US" sz="1800" dirty="0" smtClean="0">
                <a:latin typeface="+mn-lt"/>
              </a:rPr>
              <a:t> </a:t>
            </a:r>
            <a:r>
              <a:rPr lang="en-US" sz="1800" dirty="0" err="1" smtClean="0">
                <a:latin typeface="+mn-lt"/>
              </a:rPr>
              <a:t>historicky</a:t>
            </a:r>
            <a:r>
              <a:rPr lang="en-US" sz="1800" dirty="0" smtClean="0">
                <a:latin typeface="+mn-lt"/>
              </a:rPr>
              <a:t> u </a:t>
            </a:r>
            <a:r>
              <a:rPr lang="en-US" sz="1800" dirty="0" err="1" smtClean="0">
                <a:latin typeface="+mn-lt"/>
              </a:rPr>
              <a:t>pacientů</a:t>
            </a:r>
            <a:r>
              <a:rPr lang="en-US" sz="1800" dirty="0" smtClean="0">
                <a:latin typeface="+mn-lt"/>
              </a:rPr>
              <a:t> s </a:t>
            </a:r>
            <a:r>
              <a:rPr lang="en-US" sz="1800" dirty="0" err="1" smtClean="0">
                <a:latin typeface="+mn-lt"/>
              </a:rPr>
              <a:t>anomální</a:t>
            </a:r>
            <a:r>
              <a:rPr lang="en-US" sz="1800" dirty="0" smtClean="0">
                <a:latin typeface="+mn-lt"/>
              </a:rPr>
              <a:t> </a:t>
            </a:r>
            <a:r>
              <a:rPr lang="en-US" sz="1800" dirty="0" err="1" smtClean="0">
                <a:latin typeface="+mn-lt"/>
              </a:rPr>
              <a:t>srdeční</a:t>
            </a:r>
            <a:r>
              <a:rPr lang="en-US" sz="1800" dirty="0" smtClean="0">
                <a:latin typeface="+mn-lt"/>
              </a:rPr>
              <a:t> </a:t>
            </a:r>
            <a:r>
              <a:rPr lang="en-US" sz="1800" dirty="0" err="1" smtClean="0">
                <a:latin typeface="+mn-lt"/>
              </a:rPr>
              <a:t>anatomií</a:t>
            </a:r>
            <a:r>
              <a:rPr lang="en-US" sz="1800" dirty="0" smtClean="0">
                <a:latin typeface="+mn-lt"/>
              </a:rPr>
              <a:t> a u </a:t>
            </a:r>
            <a:r>
              <a:rPr lang="en-US" sz="1800" dirty="0" err="1" smtClean="0">
                <a:latin typeface="+mn-lt"/>
              </a:rPr>
              <a:t>pediatrických</a:t>
            </a:r>
            <a:r>
              <a:rPr lang="en-US" sz="1800" dirty="0" smtClean="0">
                <a:latin typeface="+mn-lt"/>
              </a:rPr>
              <a:t> </a:t>
            </a:r>
            <a:r>
              <a:rPr lang="en-US" sz="1800" dirty="0" err="1" smtClean="0">
                <a:latin typeface="+mn-lt"/>
              </a:rPr>
              <a:t>nemocných</a:t>
            </a:r>
            <a:endParaRPr lang="en-US" sz="1600" dirty="0">
              <a:latin typeface="+mn-lt"/>
            </a:endParaRPr>
          </a:p>
          <a:p>
            <a:pPr lvl="1">
              <a:lnSpc>
                <a:spcPct val="90000"/>
              </a:lnSpc>
            </a:pPr>
            <a:r>
              <a:rPr lang="en-US" sz="1200" dirty="0" err="1">
                <a:latin typeface="+mn-lt"/>
              </a:rPr>
              <a:t>Gradaus</a:t>
            </a:r>
            <a:r>
              <a:rPr lang="en-US" sz="1200" dirty="0">
                <a:latin typeface="+mn-lt"/>
              </a:rPr>
              <a:t> R, J </a:t>
            </a:r>
            <a:r>
              <a:rPr lang="en-US" sz="1200" dirty="0" err="1">
                <a:latin typeface="+mn-lt"/>
              </a:rPr>
              <a:t>Cardiovasc</a:t>
            </a:r>
            <a:r>
              <a:rPr lang="en-US" sz="1200" dirty="0">
                <a:latin typeface="+mn-lt"/>
              </a:rPr>
              <a:t> </a:t>
            </a:r>
            <a:r>
              <a:rPr lang="en-US" sz="1200" dirty="0" err="1">
                <a:latin typeface="+mn-lt"/>
              </a:rPr>
              <a:t>Electrophysiol</a:t>
            </a:r>
            <a:r>
              <a:rPr lang="en-US" sz="1200" dirty="0">
                <a:latin typeface="+mn-lt"/>
              </a:rPr>
              <a:t> 2001</a:t>
            </a:r>
          </a:p>
          <a:p>
            <a:pPr lvl="1">
              <a:lnSpc>
                <a:spcPct val="90000"/>
              </a:lnSpc>
            </a:pPr>
            <a:r>
              <a:rPr lang="en-US" sz="1200" dirty="0" err="1">
                <a:latin typeface="+mn-lt"/>
              </a:rPr>
              <a:t>Berul</a:t>
            </a:r>
            <a:r>
              <a:rPr lang="en-US" sz="1200" dirty="0">
                <a:latin typeface="+mn-lt"/>
              </a:rPr>
              <a:t> C, Pacing </a:t>
            </a:r>
            <a:r>
              <a:rPr lang="en-US" sz="1200" dirty="0" err="1">
                <a:latin typeface="+mn-lt"/>
              </a:rPr>
              <a:t>Clin</a:t>
            </a:r>
            <a:r>
              <a:rPr lang="en-US" sz="1200" dirty="0">
                <a:latin typeface="+mn-lt"/>
              </a:rPr>
              <a:t> </a:t>
            </a:r>
            <a:r>
              <a:rPr lang="en-US" sz="1200" dirty="0" err="1">
                <a:latin typeface="+mn-lt"/>
              </a:rPr>
              <a:t>Electrophysiol</a:t>
            </a:r>
            <a:r>
              <a:rPr lang="en-US" sz="1200" dirty="0">
                <a:latin typeface="+mn-lt"/>
              </a:rPr>
              <a:t> 2001</a:t>
            </a:r>
          </a:p>
          <a:p>
            <a:pPr lvl="1">
              <a:lnSpc>
                <a:spcPct val="90000"/>
              </a:lnSpc>
            </a:pPr>
            <a:r>
              <a:rPr lang="en-US" sz="1200" dirty="0" err="1">
                <a:latin typeface="+mn-lt"/>
              </a:rPr>
              <a:t>Luedemann</a:t>
            </a:r>
            <a:r>
              <a:rPr lang="en-US" sz="1200" dirty="0">
                <a:latin typeface="+mn-lt"/>
              </a:rPr>
              <a:t> M, Pacing </a:t>
            </a:r>
            <a:r>
              <a:rPr lang="en-US" sz="1200" dirty="0" err="1">
                <a:latin typeface="+mn-lt"/>
              </a:rPr>
              <a:t>Clin</a:t>
            </a:r>
            <a:r>
              <a:rPr lang="en-US" sz="1200" dirty="0">
                <a:latin typeface="+mn-lt"/>
              </a:rPr>
              <a:t> </a:t>
            </a:r>
            <a:r>
              <a:rPr lang="en-US" sz="1200" dirty="0" err="1">
                <a:latin typeface="+mn-lt"/>
              </a:rPr>
              <a:t>Electrophysiol</a:t>
            </a:r>
            <a:r>
              <a:rPr lang="en-US" sz="1200" dirty="0">
                <a:latin typeface="+mn-lt"/>
              </a:rPr>
              <a:t> 2004</a:t>
            </a:r>
          </a:p>
        </p:txBody>
      </p:sp>
      <p:pic>
        <p:nvPicPr>
          <p:cNvPr id="4" name="Picture 4" descr="Luedemann PACE Jan-04"/>
          <p:cNvPicPr>
            <a:picLocks noChangeAspect="1" noChangeArrowheads="1"/>
          </p:cNvPicPr>
          <p:nvPr/>
        </p:nvPicPr>
        <p:blipFill>
          <a:blip r:embed="rId3"/>
          <a:srcRect/>
          <a:stretch>
            <a:fillRect/>
          </a:stretch>
        </p:blipFill>
        <p:spPr bwMode="auto">
          <a:xfrm>
            <a:off x="4716024" y="1563642"/>
            <a:ext cx="2568655" cy="2658783"/>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Text Box 5"/>
          <p:cNvSpPr txBox="1">
            <a:spLocks noChangeArrowheads="1"/>
          </p:cNvSpPr>
          <p:nvPr/>
        </p:nvSpPr>
        <p:spPr bwMode="auto">
          <a:xfrm>
            <a:off x="7308312" y="3363840"/>
            <a:ext cx="15244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dirty="0" err="1"/>
              <a:t>Luedemann</a:t>
            </a:r>
            <a:r>
              <a:rPr lang="en-US" dirty="0"/>
              <a:t>, PACE 2004</a:t>
            </a:r>
          </a:p>
        </p:txBody>
      </p:sp>
      <p:pic>
        <p:nvPicPr>
          <p:cNvPr id="6" name="Picture 7"/>
          <p:cNvPicPr>
            <a:picLocks noChangeAspect="1" noChangeArrowheads="1"/>
          </p:cNvPicPr>
          <p:nvPr/>
        </p:nvPicPr>
        <p:blipFill>
          <a:blip r:embed="rId4"/>
          <a:srcRect/>
          <a:stretch>
            <a:fillRect/>
          </a:stretch>
        </p:blipFill>
        <p:spPr bwMode="auto">
          <a:xfrm>
            <a:off x="683568" y="2283718"/>
            <a:ext cx="2625986" cy="2702322"/>
          </a:xfrm>
          <a:prstGeom prst="rect">
            <a:avLst/>
          </a:prstGeom>
          <a:noFill/>
          <a:ln w="12700">
            <a:noFill/>
            <a:miter lim="800000"/>
            <a:headEnd type="none" w="sm" len="sm"/>
            <a:tailEnd type="none" w="sm" len="sm"/>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Text Box 8"/>
          <p:cNvSpPr txBox="1">
            <a:spLocks noChangeArrowheads="1"/>
          </p:cNvSpPr>
          <p:nvPr/>
        </p:nvSpPr>
        <p:spPr bwMode="auto">
          <a:xfrm>
            <a:off x="3334826" y="4299946"/>
            <a:ext cx="12371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dirty="0" err="1"/>
              <a:t>Gradaus</a:t>
            </a:r>
            <a:r>
              <a:rPr lang="en-US" dirty="0"/>
              <a:t>, JCE 2001</a:t>
            </a:r>
          </a:p>
        </p:txBody>
      </p:sp>
    </p:spTree>
    <p:extLst>
      <p:ext uri="{BB962C8B-B14F-4D97-AF65-F5344CB8AC3E}">
        <p14:creationId xmlns:p14="http://schemas.microsoft.com/office/powerpoint/2010/main" val="257673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550863" y="4394601"/>
            <a:ext cx="563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900" b="1"/>
              <a:t>*NSVT+ inducible VT on EPS (+ non-suppressible VT on EPS for MADIT I)</a:t>
            </a:r>
          </a:p>
          <a:p>
            <a:pPr eaLnBrk="1" hangingPunct="1">
              <a:spcBef>
                <a:spcPct val="50000"/>
              </a:spcBef>
              <a:buFontTx/>
              <a:buChar char="•"/>
            </a:pPr>
            <a:r>
              <a:rPr lang="en-US" sz="900" b="1"/>
              <a:t>UK = unknown from the published literature</a:t>
            </a:r>
          </a:p>
          <a:p>
            <a:pPr eaLnBrk="1" hangingPunct="1">
              <a:spcBef>
                <a:spcPct val="50000"/>
              </a:spcBef>
              <a:buFontTx/>
              <a:buChar char="•"/>
            </a:pPr>
            <a:r>
              <a:rPr lang="en-US" sz="900" b="1"/>
              <a:t>Data sources in slide notes.</a:t>
            </a:r>
          </a:p>
        </p:txBody>
      </p:sp>
      <p:sp>
        <p:nvSpPr>
          <p:cNvPr id="2614275" name="Text Box 3"/>
          <p:cNvSpPr txBox="1">
            <a:spLocks noChangeArrowheads="1"/>
          </p:cNvSpPr>
          <p:nvPr/>
        </p:nvSpPr>
        <p:spPr bwMode="auto">
          <a:xfrm>
            <a:off x="3352800" y="1275611"/>
            <a:ext cx="3124200" cy="307777"/>
          </a:xfrm>
          <a:prstGeom prst="rect">
            <a:avLst/>
          </a:prstGeom>
          <a:noFill/>
          <a:ln w="57150">
            <a:noFill/>
            <a:miter lim="800000"/>
            <a:headEnd/>
            <a:tailEnd/>
          </a:ln>
        </p:spPr>
        <p:txBody>
          <a:bodyPr>
            <a:spAutoFit/>
          </a:bodyPr>
          <a:lstStyle/>
          <a:p>
            <a:pPr algn="ctr">
              <a:spcBef>
                <a:spcPct val="50000"/>
              </a:spcBef>
              <a:defRPr/>
            </a:pPr>
            <a:r>
              <a:rPr lang="en-US" sz="1400" b="1" dirty="0">
                <a:solidFill>
                  <a:schemeClr val="accent6">
                    <a:lumMod val="60000"/>
                    <a:lumOff val="40000"/>
                  </a:schemeClr>
                </a:solidFill>
                <a:latin typeface="Arial" pitchFamily="34" charset="0"/>
                <a:ea typeface="+mn-ea"/>
                <a:cs typeface="+mn-cs"/>
              </a:rPr>
              <a:t>Decreasing Risk of VT/VF Rx</a:t>
            </a:r>
          </a:p>
        </p:txBody>
      </p:sp>
      <p:sp>
        <p:nvSpPr>
          <p:cNvPr id="2614276" name="Line 4"/>
          <p:cNvSpPr>
            <a:spLocks noChangeShapeType="1"/>
          </p:cNvSpPr>
          <p:nvPr/>
        </p:nvSpPr>
        <p:spPr bwMode="auto">
          <a:xfrm flipV="1">
            <a:off x="1622425" y="1654969"/>
            <a:ext cx="7286625" cy="0"/>
          </a:xfrm>
          <a:prstGeom prst="line">
            <a:avLst/>
          </a:prstGeom>
          <a:noFill/>
          <a:ln w="38100">
            <a:solidFill>
              <a:schemeClr val="accent6">
                <a:lumMod val="40000"/>
                <a:lumOff val="60000"/>
              </a:schemeClr>
            </a:solidFill>
            <a:round/>
            <a:headEnd/>
            <a:tailEnd type="triangle" w="med" len="med"/>
          </a:ln>
        </p:spPr>
        <p:txBody>
          <a:bodyPr anchor="ctr"/>
          <a:lstStyle/>
          <a:p>
            <a:pPr>
              <a:defRPr/>
            </a:pPr>
            <a:endParaRPr lang="cs-CZ">
              <a:solidFill>
                <a:schemeClr val="accent6">
                  <a:lumMod val="60000"/>
                  <a:lumOff val="40000"/>
                </a:schemeClr>
              </a:solidFill>
              <a:latin typeface="Arial" pitchFamily="34" charset="0"/>
              <a:ea typeface="+mn-ea"/>
              <a:cs typeface="+mn-cs"/>
            </a:endParaRPr>
          </a:p>
        </p:txBody>
      </p:sp>
      <p:sp>
        <p:nvSpPr>
          <p:cNvPr id="2614277" name="Text Box 5"/>
          <p:cNvSpPr txBox="1">
            <a:spLocks noChangeArrowheads="1"/>
          </p:cNvSpPr>
          <p:nvPr/>
        </p:nvSpPr>
        <p:spPr bwMode="auto">
          <a:xfrm>
            <a:off x="6019800" y="3906442"/>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sz="2000" b="1"/>
              <a:t>Basic defibrillation Rx ?</a:t>
            </a:r>
          </a:p>
        </p:txBody>
      </p:sp>
      <p:sp>
        <p:nvSpPr>
          <p:cNvPr id="41991" name="Rectangle 6"/>
          <p:cNvSpPr>
            <a:spLocks noGrp="1" noChangeArrowheads="1"/>
          </p:cNvSpPr>
          <p:nvPr>
            <p:ph type="title"/>
          </p:nvPr>
        </p:nvSpPr>
        <p:spPr bwMode="gray"/>
        <p:txBody>
          <a:bodyPr/>
          <a:lstStyle/>
          <a:p>
            <a:r>
              <a:rPr lang="en-US" sz="2800" b="0" dirty="0" err="1" smtClean="0">
                <a:solidFill>
                  <a:srgbClr val="800000"/>
                </a:solidFill>
                <a:latin typeface="Arial" charset="0"/>
              </a:rPr>
              <a:t>Předpoklad</a:t>
            </a:r>
            <a:r>
              <a:rPr lang="en-US" sz="2800" b="0" dirty="0" smtClean="0">
                <a:solidFill>
                  <a:srgbClr val="800000"/>
                </a:solidFill>
                <a:latin typeface="Arial" charset="0"/>
              </a:rPr>
              <a:t>: </a:t>
            </a:r>
            <a:r>
              <a:rPr lang="en-US" sz="2800" b="0" dirty="0" err="1">
                <a:solidFill>
                  <a:srgbClr val="800000"/>
                </a:solidFill>
                <a:latin typeface="Arial" charset="0"/>
              </a:rPr>
              <a:t>p</a:t>
            </a:r>
            <a:r>
              <a:rPr lang="en-US" sz="2800" b="0" dirty="0" err="1" smtClean="0">
                <a:solidFill>
                  <a:srgbClr val="800000"/>
                </a:solidFill>
                <a:latin typeface="Arial" charset="0"/>
              </a:rPr>
              <a:t>acienti</a:t>
            </a:r>
            <a:r>
              <a:rPr lang="en-US" sz="2800" b="0" dirty="0" smtClean="0">
                <a:solidFill>
                  <a:srgbClr val="800000"/>
                </a:solidFill>
                <a:latin typeface="Arial" charset="0"/>
              </a:rPr>
              <a:t> s </a:t>
            </a:r>
            <a:r>
              <a:rPr lang="en-US" sz="2800" b="0" dirty="0" err="1" smtClean="0">
                <a:solidFill>
                  <a:srgbClr val="800000"/>
                </a:solidFill>
                <a:latin typeface="Arial" charset="0"/>
              </a:rPr>
              <a:t>nižším</a:t>
            </a:r>
            <a:r>
              <a:rPr lang="en-US" sz="2800" b="0" dirty="0" smtClean="0">
                <a:solidFill>
                  <a:srgbClr val="800000"/>
                </a:solidFill>
                <a:latin typeface="Arial" charset="0"/>
              </a:rPr>
              <a:t> </a:t>
            </a:r>
            <a:r>
              <a:rPr lang="en-US" sz="2800" b="0" dirty="0" err="1" smtClean="0">
                <a:solidFill>
                  <a:srgbClr val="800000"/>
                </a:solidFill>
                <a:latin typeface="Arial" charset="0"/>
              </a:rPr>
              <a:t>rizikem</a:t>
            </a:r>
            <a:r>
              <a:rPr lang="en-US" sz="2800" b="0" dirty="0" smtClean="0">
                <a:solidFill>
                  <a:srgbClr val="800000"/>
                </a:solidFill>
                <a:latin typeface="Arial" charset="0"/>
              </a:rPr>
              <a:t> </a:t>
            </a:r>
            <a:r>
              <a:rPr lang="en-US" sz="2800" b="0" dirty="0" err="1" smtClean="0">
                <a:solidFill>
                  <a:srgbClr val="800000"/>
                </a:solidFill>
                <a:latin typeface="Arial" charset="0"/>
              </a:rPr>
              <a:t>nemusí</a:t>
            </a:r>
            <a:r>
              <a:rPr lang="en-US" sz="2800" b="0" dirty="0" smtClean="0">
                <a:solidFill>
                  <a:srgbClr val="800000"/>
                </a:solidFill>
                <a:latin typeface="Arial" charset="0"/>
              </a:rPr>
              <a:t> </a:t>
            </a:r>
            <a:r>
              <a:rPr lang="en-US" sz="2800" b="0" dirty="0" err="1" smtClean="0">
                <a:solidFill>
                  <a:srgbClr val="800000"/>
                </a:solidFill>
                <a:latin typeface="Arial" charset="0"/>
              </a:rPr>
              <a:t>nutně</a:t>
            </a:r>
            <a:r>
              <a:rPr lang="en-US" sz="2800" b="0" dirty="0" smtClean="0">
                <a:solidFill>
                  <a:srgbClr val="800000"/>
                </a:solidFill>
                <a:latin typeface="Arial" charset="0"/>
              </a:rPr>
              <a:t> </a:t>
            </a:r>
            <a:r>
              <a:rPr lang="en-US" sz="2800" b="0" dirty="0" err="1" smtClean="0">
                <a:solidFill>
                  <a:srgbClr val="800000"/>
                </a:solidFill>
                <a:latin typeface="Arial" charset="0"/>
              </a:rPr>
              <a:t>potřebovat</a:t>
            </a:r>
            <a:r>
              <a:rPr lang="en-US" sz="2800" b="0" dirty="0" smtClean="0">
                <a:solidFill>
                  <a:srgbClr val="800000"/>
                </a:solidFill>
                <a:latin typeface="Arial" charset="0"/>
              </a:rPr>
              <a:t> ICD se </a:t>
            </a:r>
            <a:r>
              <a:rPr lang="en-US" sz="2800" b="0" dirty="0" err="1" smtClean="0">
                <a:solidFill>
                  <a:srgbClr val="800000"/>
                </a:solidFill>
                <a:latin typeface="Arial" charset="0"/>
              </a:rPr>
              <a:t>všemi</a:t>
            </a:r>
            <a:r>
              <a:rPr lang="en-US" sz="2800" b="0" dirty="0" smtClean="0">
                <a:solidFill>
                  <a:srgbClr val="800000"/>
                </a:solidFill>
                <a:latin typeface="Arial" charset="0"/>
              </a:rPr>
              <a:t> </a:t>
            </a:r>
            <a:r>
              <a:rPr lang="en-US" sz="2800" b="0" dirty="0" err="1" smtClean="0">
                <a:solidFill>
                  <a:srgbClr val="800000"/>
                </a:solidFill>
                <a:latin typeface="Arial" charset="0"/>
              </a:rPr>
              <a:t>vymoženostmi</a:t>
            </a:r>
            <a:endParaRPr lang="en-US" sz="2800" b="0" dirty="0">
              <a:solidFill>
                <a:srgbClr val="800000"/>
              </a:solidFill>
              <a:latin typeface="Arial" charset="0"/>
            </a:endParaRPr>
          </a:p>
        </p:txBody>
      </p:sp>
      <p:sp>
        <p:nvSpPr>
          <p:cNvPr id="2614279" name="AutoShape 7"/>
          <p:cNvSpPr>
            <a:spLocks/>
          </p:cNvSpPr>
          <p:nvPr/>
        </p:nvSpPr>
        <p:spPr bwMode="auto">
          <a:xfrm rot="5400000">
            <a:off x="7497167" y="2347715"/>
            <a:ext cx="196454" cy="2811462"/>
          </a:xfrm>
          <a:prstGeom prst="rightBrace">
            <a:avLst>
              <a:gd name="adj1" fmla="val 89444"/>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aphicFrame>
        <p:nvGraphicFramePr>
          <p:cNvPr id="2614280" name="Group 8"/>
          <p:cNvGraphicFramePr>
            <a:graphicFrameLocks noGrp="1"/>
          </p:cNvGraphicFramePr>
          <p:nvPr/>
        </p:nvGraphicFramePr>
        <p:xfrm>
          <a:off x="3268663" y="1757362"/>
          <a:ext cx="2743200" cy="1764877"/>
        </p:xfrm>
        <a:graphic>
          <a:graphicData uri="http://schemas.openxmlformats.org/drawingml/2006/table">
            <a:tbl>
              <a:tblPr/>
              <a:tblGrid>
                <a:gridCol w="1371600"/>
                <a:gridCol w="1371600"/>
              </a:tblGrid>
              <a:tr h="40384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bg1"/>
                          </a:solidFill>
                          <a:effectLst/>
                          <a:latin typeface="Times New Roman" pitchFamily="18" charset="0"/>
                        </a:rPr>
                        <a:t>Primary Prevention </a:t>
                      </a:r>
                      <a:r>
                        <a:rPr kumimoji="0" lang="en-US" sz="1100" b="1" i="0" u="sng" strike="noStrike" cap="none" normalizeH="0" baseline="0" dirty="0" smtClean="0">
                          <a:ln>
                            <a:noFill/>
                          </a:ln>
                          <a:solidFill>
                            <a:schemeClr val="bg1"/>
                          </a:solidFill>
                          <a:effectLst/>
                          <a:latin typeface="Times New Roman" pitchFamily="18" charset="0"/>
                        </a:rPr>
                        <a:t>with</a:t>
                      </a:r>
                      <a:r>
                        <a:rPr kumimoji="0" lang="en-US" sz="1100" b="1" i="0" u="none" strike="noStrike" cap="none" normalizeH="0" baseline="0" dirty="0" smtClean="0">
                          <a:ln>
                            <a:noFill/>
                          </a:ln>
                          <a:solidFill>
                            <a:schemeClr val="bg1"/>
                          </a:solidFill>
                          <a:effectLst/>
                          <a:latin typeface="Times New Roman" pitchFamily="18" charset="0"/>
                        </a:rPr>
                        <a:t> Arrhythmia Risk Markers*</a:t>
                      </a:r>
                    </a:p>
                  </a:txBody>
                  <a:tcPr marT="34281" marB="3428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hMerge="1">
                  <a:txBody>
                    <a:bodyPr/>
                    <a:lstStyle/>
                    <a:p>
                      <a:endParaRPr lang="cs-CZ"/>
                    </a:p>
                  </a:txBody>
                  <a:tcPr/>
                </a:tc>
              </a:tr>
              <a:tr h="2362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bg1"/>
                          </a:solidFill>
                          <a:effectLst/>
                          <a:latin typeface="Times New Roman" pitchFamily="18" charset="0"/>
                        </a:rPr>
                        <a:t>MADIT I</a:t>
                      </a:r>
                    </a:p>
                  </a:txBody>
                  <a:tcPr marT="34281" marB="34281"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bg1"/>
                          </a:solidFill>
                          <a:effectLst/>
                          <a:latin typeface="Times New Roman" pitchFamily="18" charset="0"/>
                        </a:rPr>
                        <a:t>MUSTT</a:t>
                      </a:r>
                    </a:p>
                  </a:txBody>
                  <a:tcPr marT="34281" marB="3428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r>
              <a:tr h="418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rPr>
                        <a:t>18%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rPr>
                        <a:t>(shock+ ATP)</a:t>
                      </a:r>
                    </a:p>
                  </a:txBody>
                  <a:tcPr marT="34281" marB="34281"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rPr>
                        <a:t>24%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rPr>
                        <a:t>(shock + ATP)</a:t>
                      </a:r>
                    </a:p>
                  </a:txBody>
                  <a:tcPr marT="34281" marB="3428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058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Times New Roman" pitchFamily="18" charset="0"/>
                        </a:rPr>
                        <a:t>~50%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Times New Roman" pitchFamily="18" charset="0"/>
                        </a:rPr>
                        <a:t>at 2 years</a:t>
                      </a:r>
                    </a:p>
                  </a:txBody>
                  <a:tcPr marT="34281" marB="34281" anchor="ctr" anchorCtr="1"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Times New Roman" pitchFamily="18" charset="0"/>
                        </a:rPr>
                        <a:t>~50%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Times New Roman" pitchFamily="18" charset="0"/>
                        </a:rPr>
                        <a:t>at 2 years</a:t>
                      </a:r>
                    </a:p>
                  </a:txBody>
                  <a:tcPr marT="34281" marB="34281" anchor="ctr" anchorCtr="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614296" name="Group 24"/>
          <p:cNvGraphicFramePr>
            <a:graphicFrameLocks noGrp="1"/>
          </p:cNvGraphicFramePr>
          <p:nvPr/>
        </p:nvGraphicFramePr>
        <p:xfrm>
          <a:off x="6181725" y="1759745"/>
          <a:ext cx="2819400" cy="1764877"/>
        </p:xfrm>
        <a:graphic>
          <a:graphicData uri="http://schemas.openxmlformats.org/drawingml/2006/table">
            <a:tbl>
              <a:tblPr/>
              <a:tblGrid>
                <a:gridCol w="1477963"/>
                <a:gridCol w="1341437"/>
              </a:tblGrid>
              <a:tr h="40384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bg1"/>
                          </a:solidFill>
                          <a:effectLst/>
                          <a:latin typeface="Times New Roman" pitchFamily="18" charset="0"/>
                        </a:rPr>
                        <a:t>Primary Prevention </a:t>
                      </a:r>
                      <a:r>
                        <a:rPr kumimoji="0" lang="en-US" sz="1100" b="1" i="0" u="sng" strike="noStrike" cap="none" normalizeH="0" baseline="0" dirty="0" smtClean="0">
                          <a:ln>
                            <a:noFill/>
                          </a:ln>
                          <a:solidFill>
                            <a:schemeClr val="bg1"/>
                          </a:solidFill>
                          <a:effectLst/>
                          <a:latin typeface="Times New Roman" pitchFamily="18" charset="0"/>
                        </a:rPr>
                        <a:t>without </a:t>
                      </a:r>
                      <a:r>
                        <a:rPr kumimoji="0" lang="en-US" sz="1100" b="1" i="0" u="none" strike="noStrike" cap="none" normalizeH="0" baseline="0" dirty="0" smtClean="0">
                          <a:ln>
                            <a:noFill/>
                          </a:ln>
                          <a:solidFill>
                            <a:schemeClr val="bg1"/>
                          </a:solidFill>
                          <a:effectLst/>
                          <a:latin typeface="Times New Roman" pitchFamily="18" charset="0"/>
                        </a:rPr>
                        <a:t>Arrhythmia Risk Markers</a:t>
                      </a:r>
                      <a:endParaRPr kumimoji="0" lang="en-US" sz="200" b="1" i="0" u="none" strike="noStrike" cap="none" normalizeH="0" baseline="0" dirty="0" smtClean="0">
                        <a:ln>
                          <a:noFill/>
                        </a:ln>
                        <a:solidFill>
                          <a:schemeClr val="bg1"/>
                        </a:solidFill>
                        <a:effectLst/>
                        <a:latin typeface="Times New Roman" pitchFamily="18" charset="0"/>
                      </a:endParaRPr>
                    </a:p>
                  </a:txBody>
                  <a:tcPr marT="34281" marB="3428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75000"/>
                      </a:schemeClr>
                    </a:solidFill>
                  </a:tcPr>
                </a:tc>
                <a:tc hMerge="1">
                  <a:txBody>
                    <a:bodyPr/>
                    <a:lstStyle/>
                    <a:p>
                      <a:endParaRPr lang="cs-CZ"/>
                    </a:p>
                  </a:txBody>
                  <a:tcPr/>
                </a:tc>
              </a:tr>
              <a:tr h="2362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bg1"/>
                          </a:solidFill>
                          <a:effectLst/>
                          <a:latin typeface="Times New Roman" pitchFamily="18" charset="0"/>
                        </a:rPr>
                        <a:t>MADIT-II</a:t>
                      </a:r>
                      <a:endParaRPr kumimoji="0" lang="en-US" sz="1100" b="1" i="0" u="none" strike="noStrike" cap="none" normalizeH="0" baseline="30000" smtClean="0">
                        <a:ln>
                          <a:noFill/>
                        </a:ln>
                        <a:solidFill>
                          <a:schemeClr val="bg1"/>
                        </a:solidFill>
                        <a:effectLst/>
                        <a:latin typeface="Times New Roman" pitchFamily="18" charset="0"/>
                      </a:endParaRPr>
                    </a:p>
                  </a:txBody>
                  <a:tcPr marT="34281" marB="34281"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bg1"/>
                          </a:solidFill>
                          <a:effectLst/>
                          <a:latin typeface="Times New Roman" pitchFamily="18" charset="0"/>
                        </a:rPr>
                        <a:t>SCD-</a:t>
                      </a:r>
                      <a:r>
                        <a:rPr kumimoji="0" lang="en-US" sz="1100" b="1" i="0" u="none" strike="noStrike" cap="none" normalizeH="0" baseline="0" dirty="0" err="1" smtClean="0">
                          <a:ln>
                            <a:noFill/>
                          </a:ln>
                          <a:solidFill>
                            <a:schemeClr val="bg1"/>
                          </a:solidFill>
                          <a:effectLst/>
                          <a:latin typeface="Times New Roman" pitchFamily="18" charset="0"/>
                        </a:rPr>
                        <a:t>HeFT</a:t>
                      </a:r>
                      <a:endParaRPr kumimoji="0" lang="en-US" sz="1100" b="1" i="0" u="none" strike="noStrike" cap="none" normalizeH="0" baseline="0" dirty="0" smtClean="0">
                        <a:ln>
                          <a:noFill/>
                        </a:ln>
                        <a:solidFill>
                          <a:schemeClr val="bg1"/>
                        </a:solidFill>
                        <a:effectLst/>
                        <a:latin typeface="Times New Roman" pitchFamily="18" charset="0"/>
                      </a:endParaRPr>
                    </a:p>
                  </a:txBody>
                  <a:tcPr marT="34281" marB="3428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75000"/>
                      </a:schemeClr>
                    </a:solidFill>
                  </a:tcPr>
                </a:tc>
              </a:tr>
              <a:tr h="418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rPr>
                        <a:t>10%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rPr>
                        <a:t>(shock + ATP)</a:t>
                      </a:r>
                    </a:p>
                  </a:txBody>
                  <a:tcPr marT="34281" marB="34281"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rPr>
                        <a:t>4.8%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rPr>
                        <a:t>(shock only)</a:t>
                      </a:r>
                    </a:p>
                  </a:txBody>
                  <a:tcPr marT="34281" marB="3428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058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rPr>
                        <a:t>23%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rPr>
                        <a:t>at  21 months</a:t>
                      </a:r>
                    </a:p>
                  </a:txBody>
                  <a:tcPr marT="34281" marB="34281" anchor="ctr" anchorCtr="1"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Times New Roman" pitchFamily="18" charset="0"/>
                        </a:rPr>
                        <a:t>22%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Times New Roman" pitchFamily="18" charset="0"/>
                        </a:rPr>
                        <a:t>at 54 months</a:t>
                      </a:r>
                    </a:p>
                  </a:txBody>
                  <a:tcPr marT="34281" marB="34281" anchor="ctr" anchorCtr="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614312" name="Group 40"/>
          <p:cNvGraphicFramePr>
            <a:graphicFrameLocks noGrp="1"/>
          </p:cNvGraphicFramePr>
          <p:nvPr/>
        </p:nvGraphicFramePr>
        <p:xfrm>
          <a:off x="166688" y="1741885"/>
          <a:ext cx="1228725" cy="1781287"/>
        </p:xfrm>
        <a:graphic>
          <a:graphicData uri="http://schemas.openxmlformats.org/drawingml/2006/table">
            <a:tbl>
              <a:tblPr/>
              <a:tblGrid>
                <a:gridCol w="1228725"/>
              </a:tblGrid>
              <a:tr h="386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100" b="0" i="0" u="none" strike="noStrike" cap="none" normalizeH="0" baseline="0" smtClean="0">
                        <a:ln>
                          <a:noFill/>
                        </a:ln>
                        <a:solidFill>
                          <a:schemeClr val="tx1"/>
                        </a:solidFill>
                        <a:effectLst/>
                        <a:latin typeface="Times New Roman" pitchFamily="18" charset="0"/>
                      </a:endParaRPr>
                    </a:p>
                  </a:txBody>
                  <a:tcPr marT="34286" marB="34286" horzOverflow="overflow">
                    <a:lnL cap="flat">
                      <a:noFill/>
                    </a:lnL>
                    <a:lnR cap="flat">
                      <a:noFill/>
                    </a:lnR>
                    <a:lnT cap="flat">
                      <a:noFill/>
                    </a:lnT>
                    <a:lnB>
                      <a:noFill/>
                    </a:lnB>
                    <a:lnTlToBr>
                      <a:noFill/>
                    </a:lnTlToBr>
                    <a:lnBlToTr>
                      <a:noFill/>
                    </a:lnBlToTr>
                    <a:noFill/>
                  </a:tcPr>
                </a:tc>
              </a:tr>
              <a:tr h="23621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100" b="0" i="0" u="none" strike="noStrike" cap="none" normalizeH="0" baseline="0" smtClean="0">
                        <a:ln>
                          <a:noFill/>
                        </a:ln>
                        <a:solidFill>
                          <a:schemeClr val="tx1"/>
                        </a:solidFill>
                        <a:effectLst/>
                        <a:latin typeface="Times New Roman" pitchFamily="18" charset="0"/>
                      </a:endParaRPr>
                    </a:p>
                  </a:txBody>
                  <a:tcPr marT="34286" marB="34286" horzOverflow="overflow">
                    <a:lnL cap="flat">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4190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rPr>
                        <a:t>Appropriate Rx rate/year</a:t>
                      </a:r>
                      <a:endParaRPr kumimoji="0" lang="en-US" sz="1100" b="1" i="0" u="none" strike="noStrike" cap="none" normalizeH="0" baseline="0" smtClean="0">
                        <a:ln>
                          <a:noFill/>
                        </a:ln>
                        <a:solidFill>
                          <a:schemeClr val="bg1"/>
                        </a:solidFill>
                        <a:effectLst/>
                        <a:latin typeface="Times New Roman" pitchFamily="18" charset="0"/>
                      </a:endParaRPr>
                    </a:p>
                  </a:txBody>
                  <a:tcPr marT="34286" marB="342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391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rPr>
                        <a:t>% Patients receiving appropriate shock</a:t>
                      </a:r>
                    </a:p>
                  </a:txBody>
                  <a:tcPr marT="34286" marB="3428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614327" name="Group 55"/>
          <p:cNvGraphicFramePr>
            <a:graphicFrameLocks noGrp="1"/>
          </p:cNvGraphicFramePr>
          <p:nvPr/>
        </p:nvGraphicFramePr>
        <p:xfrm>
          <a:off x="1624013" y="1759744"/>
          <a:ext cx="1427162" cy="1754159"/>
        </p:xfrm>
        <a:graphic>
          <a:graphicData uri="http://schemas.openxmlformats.org/drawingml/2006/table">
            <a:tbl>
              <a:tblPr/>
              <a:tblGrid>
                <a:gridCol w="1427162"/>
              </a:tblGrid>
              <a:tr h="403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bg1"/>
                          </a:solidFill>
                          <a:effectLst/>
                          <a:latin typeface="Times New Roman" pitchFamily="18" charset="0"/>
                        </a:rPr>
                        <a:t>Secondary Prevention</a:t>
                      </a:r>
                    </a:p>
                  </a:txBody>
                  <a:tcPr marT="34280" marB="34280"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r>
              <a:tr h="236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bg1"/>
                          </a:solidFill>
                          <a:effectLst/>
                          <a:latin typeface="Times New Roman" pitchFamily="18" charset="0"/>
                        </a:rPr>
                        <a:t>AVID</a:t>
                      </a:r>
                      <a:endParaRPr kumimoji="0" lang="en-US" sz="1100" b="1" i="0" u="none" strike="noStrike" cap="none" normalizeH="0" baseline="30000" dirty="0" smtClean="0">
                        <a:ln>
                          <a:noFill/>
                        </a:ln>
                        <a:solidFill>
                          <a:schemeClr val="bg1"/>
                        </a:solidFill>
                        <a:effectLst/>
                        <a:latin typeface="Times New Roman" pitchFamily="18" charset="0"/>
                      </a:endParaRPr>
                    </a:p>
                  </a:txBody>
                  <a:tcPr marT="34280" marB="34280"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r>
              <a:tr h="418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bg1"/>
                          </a:solidFill>
                          <a:effectLst/>
                          <a:latin typeface="Times New Roman" pitchFamily="18" charset="0"/>
                        </a:rPr>
                        <a:t>21%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bg1"/>
                          </a:solidFill>
                          <a:effectLst/>
                          <a:latin typeface="Times New Roman" pitchFamily="18" charset="0"/>
                        </a:rPr>
                        <a:t>(shock + ATP)</a:t>
                      </a:r>
                    </a:p>
                  </a:txBody>
                  <a:tcPr marT="34280" marB="34280"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951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Times New Roman" pitchFamily="18" charset="0"/>
                        </a:rPr>
                        <a:t>58%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Times New Roman" pitchFamily="18" charset="0"/>
                        </a:rPr>
                        <a:t>at 2 years</a:t>
                      </a:r>
                    </a:p>
                  </a:txBody>
                  <a:tcPr marT="34280" marB="34280" anchor="ctr" anchorCtr="1"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180501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86438" y="1875235"/>
            <a:ext cx="3106042" cy="857250"/>
          </a:xfrm>
        </p:spPr>
        <p:txBody>
          <a:bodyPr/>
          <a:lstStyle/>
          <a:p>
            <a:pPr>
              <a:defRPr/>
            </a:pPr>
            <a:r>
              <a:rPr lang="en-US" sz="2800" b="0" dirty="0" smtClean="0">
                <a:solidFill>
                  <a:srgbClr val="800000"/>
                </a:solidFill>
                <a:latin typeface="+mj-lt"/>
                <a:ea typeface="+mj-ea"/>
                <a:cs typeface="+mj-cs"/>
              </a:rPr>
              <a:t>System in situ (Cameron Health – Boston Scientific)</a:t>
            </a:r>
            <a:endParaRPr lang="cs-CZ" sz="2800" b="0" dirty="0">
              <a:solidFill>
                <a:srgbClr val="800000"/>
              </a:solidFill>
              <a:latin typeface="+mj-lt"/>
              <a:ea typeface="+mj-ea"/>
              <a:cs typeface="+mj-cs"/>
            </a:endParaRPr>
          </a:p>
        </p:txBody>
      </p:sp>
      <p:pic>
        <p:nvPicPr>
          <p:cNvPr id="46082" name="Zástupný symbol pro graf 3" descr="Hruby roe PA.bmp"/>
          <p:cNvPicPr>
            <a:picLocks noGrp="1" noChangeAspect="1"/>
          </p:cNvPicPr>
          <p:nvPr>
            <p:ph type="chart" idx="1"/>
          </p:nvPr>
        </p:nvPicPr>
        <p:blipFill>
          <a:blip r:embed="rId2" cstate="email">
            <a:extLst>
              <a:ext uri="{28A0092B-C50C-407E-A947-70E740481C1C}">
                <a14:useLocalDpi xmlns:a14="http://schemas.microsoft.com/office/drawing/2010/main" val="0"/>
              </a:ext>
            </a:extLst>
          </a:blip>
          <a:srcRect/>
          <a:stretch>
            <a:fillRect/>
          </a:stretch>
        </p:blipFill>
        <p:spPr>
          <a:xfrm>
            <a:off x="611560" y="411511"/>
            <a:ext cx="4536504" cy="41850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85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nímek obrazovky 2018-12-06 v 19.46.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1482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nímek obrazovky 2018-12-06 v 19.43.47.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6512" y="0"/>
            <a:ext cx="7462944" cy="5143500"/>
          </a:xfrm>
          <a:prstGeom prst="rect">
            <a:avLst/>
          </a:prstGeom>
        </p:spPr>
      </p:pic>
      <p:sp>
        <p:nvSpPr>
          <p:cNvPr id="5" name="Rectangle 4"/>
          <p:cNvSpPr/>
          <p:nvPr/>
        </p:nvSpPr>
        <p:spPr>
          <a:xfrm>
            <a:off x="6948264" y="1995690"/>
            <a:ext cx="2182179" cy="1323439"/>
          </a:xfrm>
          <a:prstGeom prst="rect">
            <a:avLst/>
          </a:prstGeom>
          <a:solidFill>
            <a:srgbClr val="B5B5B5"/>
          </a:solidFill>
        </p:spPr>
        <p:txBody>
          <a:bodyPr wrap="square">
            <a:spAutoFit/>
          </a:bodyPr>
          <a:lstStyle/>
          <a:p>
            <a:r>
              <a:rPr lang="en-US" sz="1200" baseline="30000" dirty="0"/>
              <a:t>Al-</a:t>
            </a:r>
            <a:r>
              <a:rPr lang="en-US" sz="1200" baseline="30000" dirty="0" err="1"/>
              <a:t>Khatib</a:t>
            </a:r>
            <a:r>
              <a:rPr lang="en-US" sz="1200" baseline="30000" dirty="0"/>
              <a:t> SM, Stevenson WG, Ackerman MJ, Bryant WJ, </a:t>
            </a:r>
            <a:r>
              <a:rPr lang="en-US" sz="1200" baseline="30000" dirty="0" err="1"/>
              <a:t>Callans</a:t>
            </a:r>
            <a:r>
              <a:rPr lang="en-US" sz="1200" baseline="30000" dirty="0"/>
              <a:t> DJ, Curtis AB, Deal BJ, </a:t>
            </a:r>
            <a:r>
              <a:rPr lang="en-US" sz="1200" baseline="30000" dirty="0" err="1"/>
              <a:t>Dickfeld</a:t>
            </a:r>
            <a:r>
              <a:rPr lang="en-US" sz="1200" baseline="30000" dirty="0"/>
              <a:t> T, Field ME, </a:t>
            </a:r>
            <a:r>
              <a:rPr lang="en-US" sz="1200" baseline="30000" dirty="0" err="1"/>
              <a:t>Fonarow</a:t>
            </a:r>
            <a:r>
              <a:rPr lang="en-US" sz="1200" baseline="30000" dirty="0"/>
              <a:t> GC, Gillis AM, </a:t>
            </a:r>
            <a:r>
              <a:rPr lang="en-US" sz="1200" baseline="30000" dirty="0" err="1"/>
              <a:t>Hlatky</a:t>
            </a:r>
            <a:r>
              <a:rPr lang="en-US" sz="1200" baseline="30000" dirty="0"/>
              <a:t> MA, Granger CB, </a:t>
            </a:r>
            <a:r>
              <a:rPr lang="en-US" sz="1200" baseline="30000" dirty="0" err="1"/>
              <a:t>Hammill</a:t>
            </a:r>
            <a:r>
              <a:rPr lang="en-US" sz="1200" baseline="30000" dirty="0"/>
              <a:t> SC, </a:t>
            </a:r>
            <a:r>
              <a:rPr lang="en-US" sz="1200" baseline="30000" dirty="0" err="1"/>
              <a:t>Joglar</a:t>
            </a:r>
            <a:r>
              <a:rPr lang="en-US" sz="1200" baseline="30000" dirty="0"/>
              <a:t> JA, Kay GN, Matlock DD, </a:t>
            </a:r>
            <a:r>
              <a:rPr lang="en-US" sz="1200" baseline="30000" dirty="0" err="1"/>
              <a:t>Myerburg</a:t>
            </a:r>
            <a:r>
              <a:rPr lang="en-US" sz="1200" baseline="30000" dirty="0"/>
              <a:t> RJ, Page RL, 2017 AHA/ACC/HRS Guideline for Management of Patients With Ventricular Arrhythmias and the Prevention of Sudden Cardiac Death, Heart Rhythm (2017), </a:t>
            </a:r>
            <a:r>
              <a:rPr lang="en-US" sz="1200" baseline="30000" dirty="0" err="1"/>
              <a:t>doi</a:t>
            </a:r>
            <a:r>
              <a:rPr lang="en-US" sz="1200" baseline="30000" dirty="0"/>
              <a:t>: 10.1016/j.hrthm.2017.10.036.</a:t>
            </a:r>
            <a:endParaRPr lang="en-US" sz="1200" dirty="0"/>
          </a:p>
        </p:txBody>
      </p:sp>
    </p:spTree>
    <p:extLst>
      <p:ext uri="{BB962C8B-B14F-4D97-AF65-F5344CB8AC3E}">
        <p14:creationId xmlns:p14="http://schemas.microsoft.com/office/powerpoint/2010/main" val="255308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3"/>
          <p:cNvSpPr>
            <a:spLocks/>
          </p:cNvSpPr>
          <p:nvPr/>
        </p:nvSpPr>
        <p:spPr bwMode="auto">
          <a:xfrm>
            <a:off x="1947863" y="775097"/>
            <a:ext cx="6400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4400">
              <a:ea typeface="ヒラギノ角ゴ Pro W3" charset="0"/>
              <a:cs typeface="ヒラギノ角ゴ Pro W3" charset="0"/>
            </a:endParaRPr>
          </a:p>
        </p:txBody>
      </p:sp>
      <p:sp>
        <p:nvSpPr>
          <p:cNvPr id="13314" name="Subtitle 4"/>
          <p:cNvSpPr>
            <a:spLocks/>
          </p:cNvSpPr>
          <p:nvPr/>
        </p:nvSpPr>
        <p:spPr bwMode="auto">
          <a:xfrm>
            <a:off x="1974850" y="1257300"/>
            <a:ext cx="617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endParaRPr lang="en-US" sz="2400" i="1">
              <a:ea typeface="ヒラギノ角ゴ Pro W3" charset="0"/>
              <a:cs typeface="ヒラギノ角ゴ Pro W3" charset="0"/>
            </a:endParaRPr>
          </a:p>
        </p:txBody>
      </p:sp>
      <p:sp>
        <p:nvSpPr>
          <p:cNvPr id="24580" name="Rectangle 4"/>
          <p:cNvSpPr>
            <a:spLocks noGrp="1" noChangeArrowheads="1"/>
          </p:cNvSpPr>
          <p:nvPr>
            <p:ph type="ctrTitle"/>
          </p:nvPr>
        </p:nvSpPr>
        <p:spPr>
          <a:xfrm>
            <a:off x="677872" y="1696641"/>
            <a:ext cx="7788275" cy="1143000"/>
          </a:xfrm>
        </p:spPr>
        <p:txBody>
          <a:bodyPr/>
          <a:lstStyle/>
          <a:p>
            <a:pPr>
              <a:defRPr/>
            </a:pPr>
            <a:r>
              <a:rPr lang="en-US" sz="4000" b="0" dirty="0" err="1" smtClean="0">
                <a:solidFill>
                  <a:srgbClr val="800000"/>
                </a:solidFill>
                <a:latin typeface="+mj-lt"/>
                <a:ea typeface="+mj-ea"/>
                <a:cs typeface="+mj-cs"/>
              </a:rPr>
              <a:t>Stimulace</a:t>
            </a:r>
            <a:r>
              <a:rPr lang="en-US" sz="4000" b="0" dirty="0" smtClean="0">
                <a:solidFill>
                  <a:srgbClr val="800000"/>
                </a:solidFill>
                <a:latin typeface="+mj-lt"/>
                <a:ea typeface="+mj-ea"/>
                <a:cs typeface="+mj-cs"/>
              </a:rPr>
              <a:t> </a:t>
            </a:r>
            <a:r>
              <a:rPr lang="en-US" sz="4000" b="0" dirty="0" err="1" smtClean="0">
                <a:solidFill>
                  <a:srgbClr val="800000"/>
                </a:solidFill>
                <a:latin typeface="+mj-lt"/>
                <a:ea typeface="+mj-ea"/>
                <a:cs typeface="+mj-cs"/>
              </a:rPr>
              <a:t>Hisova</a:t>
            </a:r>
            <a:r>
              <a:rPr lang="en-US" sz="4000" b="0" dirty="0" smtClean="0">
                <a:solidFill>
                  <a:srgbClr val="800000"/>
                </a:solidFill>
                <a:latin typeface="+mj-lt"/>
                <a:ea typeface="+mj-ea"/>
                <a:cs typeface="+mj-cs"/>
              </a:rPr>
              <a:t> </a:t>
            </a:r>
            <a:r>
              <a:rPr lang="en-US" sz="4000" b="0" dirty="0" err="1" smtClean="0">
                <a:solidFill>
                  <a:srgbClr val="800000"/>
                </a:solidFill>
                <a:latin typeface="+mj-lt"/>
                <a:ea typeface="+mj-ea"/>
                <a:cs typeface="+mj-cs"/>
              </a:rPr>
              <a:t>svazku</a:t>
            </a:r>
            <a:endParaRPr lang="de-DE" sz="4000" b="0" dirty="0" smtClean="0">
              <a:solidFill>
                <a:srgbClr val="800000"/>
              </a:solidFill>
              <a:latin typeface="+mj-lt"/>
              <a:ea typeface="+mj-ea"/>
              <a:cs typeface="+mj-cs"/>
            </a:endParaRPr>
          </a:p>
        </p:txBody>
      </p:sp>
    </p:spTree>
    <p:extLst>
      <p:ext uri="{BB962C8B-B14F-4D97-AF65-F5344CB8AC3E}">
        <p14:creationId xmlns:p14="http://schemas.microsoft.com/office/powerpoint/2010/main" val="230496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51474"/>
            <a:ext cx="7309404" cy="745629"/>
          </a:xfrm>
          <a:noFill/>
          <a:ln>
            <a:noFill/>
          </a:ln>
        </p:spPr>
        <p:txBody>
          <a:bodyPr vert="horz" wrap="square" lIns="91440" tIns="45720" rIns="91440" bIns="45720" numCol="1" anchor="ctr" anchorCtr="0" compatLnSpc="1">
            <a:prstTxWarp prst="textNoShape">
              <a:avLst/>
            </a:prstTxWarp>
          </a:bodyPr>
          <a:lstStyle/>
          <a:p>
            <a:r>
              <a:rPr lang="cs-CZ" sz="3600" b="0" kern="1200" dirty="0" smtClean="0">
                <a:solidFill>
                  <a:srgbClr val="800000"/>
                </a:solidFill>
                <a:latin typeface="+mj-lt"/>
                <a:ea typeface="+mj-ea"/>
              </a:rPr>
              <a:t>Anatomie </a:t>
            </a:r>
            <a:r>
              <a:rPr lang="cs-CZ" sz="3600" b="0" kern="1200" dirty="0" err="1" smtClean="0">
                <a:solidFill>
                  <a:srgbClr val="800000"/>
                </a:solidFill>
                <a:latin typeface="+mj-lt"/>
                <a:ea typeface="+mj-ea"/>
              </a:rPr>
              <a:t>Hisova</a:t>
            </a:r>
            <a:r>
              <a:rPr lang="cs-CZ" sz="3600" b="0" kern="1200" dirty="0" smtClean="0">
                <a:solidFill>
                  <a:srgbClr val="800000"/>
                </a:solidFill>
                <a:latin typeface="+mj-lt"/>
                <a:ea typeface="+mj-ea"/>
              </a:rPr>
              <a:t> svazku</a:t>
            </a:r>
            <a:endParaRPr lang="cs-CZ" sz="3600" b="0" kern="1200" dirty="0">
              <a:solidFill>
                <a:srgbClr val="800000"/>
              </a:solidFill>
              <a:latin typeface="+mj-lt"/>
              <a:ea typeface="+mj-ea"/>
            </a:endParaRPr>
          </a:p>
        </p:txBody>
      </p:sp>
      <p:sp>
        <p:nvSpPr>
          <p:cNvPr id="3" name="Zástupný symbol pro obsah 2"/>
          <p:cNvSpPr>
            <a:spLocks noGrp="1"/>
          </p:cNvSpPr>
          <p:nvPr>
            <p:ph idx="1"/>
          </p:nvPr>
        </p:nvSpPr>
        <p:spPr>
          <a:xfrm>
            <a:off x="4211960" y="3363840"/>
            <a:ext cx="4536504" cy="1511524"/>
          </a:xfrm>
        </p:spPr>
        <p:txBody>
          <a:bodyPr/>
          <a:lstStyle/>
          <a:p>
            <a:r>
              <a:rPr lang="cs-CZ" sz="1100" dirty="0" err="1" smtClean="0"/>
              <a:t>measures</a:t>
            </a:r>
            <a:r>
              <a:rPr lang="cs-CZ" sz="1100" dirty="0" smtClean="0"/>
              <a:t>: </a:t>
            </a:r>
            <a:r>
              <a:rPr lang="cs-CZ" sz="1100" dirty="0" err="1" smtClean="0"/>
              <a:t>length</a:t>
            </a:r>
            <a:r>
              <a:rPr lang="cs-CZ" sz="1100" dirty="0" smtClean="0"/>
              <a:t> </a:t>
            </a:r>
            <a:r>
              <a:rPr lang="cs-CZ" sz="1100" dirty="0"/>
              <a:t>6-20 mm, </a:t>
            </a:r>
            <a:r>
              <a:rPr lang="cs-CZ" sz="1100" dirty="0" err="1" smtClean="0"/>
              <a:t>width</a:t>
            </a:r>
            <a:r>
              <a:rPr lang="cs-CZ" sz="1100" dirty="0" smtClean="0"/>
              <a:t> 1,5</a:t>
            </a:r>
            <a:r>
              <a:rPr lang="cs-CZ" sz="1100" dirty="0"/>
              <a:t>-2 mm</a:t>
            </a:r>
          </a:p>
          <a:p>
            <a:r>
              <a:rPr lang="cs-CZ" sz="1100" dirty="0" smtClean="0"/>
              <a:t>3 </a:t>
            </a:r>
            <a:r>
              <a:rPr lang="cs-CZ" sz="1100" dirty="0" err="1" smtClean="0"/>
              <a:t>types</a:t>
            </a:r>
            <a:r>
              <a:rPr lang="cs-CZ" sz="1100" dirty="0" smtClean="0"/>
              <a:t> </a:t>
            </a:r>
            <a:r>
              <a:rPr lang="cs-CZ" sz="1100" dirty="0"/>
              <a:t>(</a:t>
            </a:r>
            <a:r>
              <a:rPr lang="cs-CZ" sz="700" dirty="0" err="1"/>
              <a:t>Kawashima</a:t>
            </a:r>
            <a:r>
              <a:rPr lang="cs-CZ" sz="700" dirty="0"/>
              <a:t> T et al, </a:t>
            </a:r>
            <a:r>
              <a:rPr lang="cs-CZ" sz="700" dirty="0" err="1"/>
              <a:t>Surg</a:t>
            </a:r>
            <a:r>
              <a:rPr lang="cs-CZ" sz="700" dirty="0"/>
              <a:t> </a:t>
            </a:r>
            <a:r>
              <a:rPr lang="cs-CZ" sz="700" dirty="0" err="1"/>
              <a:t>Radiol</a:t>
            </a:r>
            <a:r>
              <a:rPr lang="cs-CZ" sz="700" dirty="0"/>
              <a:t> </a:t>
            </a:r>
            <a:r>
              <a:rPr lang="cs-CZ" sz="700" dirty="0" err="1"/>
              <a:t>Anat</a:t>
            </a:r>
            <a:r>
              <a:rPr lang="cs-CZ" sz="700" dirty="0"/>
              <a:t>, 2005)</a:t>
            </a:r>
            <a:r>
              <a:rPr lang="cs-CZ" sz="1100" dirty="0"/>
              <a:t>: </a:t>
            </a:r>
          </a:p>
          <a:p>
            <a:pPr marL="0" indent="0">
              <a:buNone/>
            </a:pPr>
            <a:r>
              <a:rPr lang="cs-CZ" sz="1100" dirty="0"/>
              <a:t>a/ </a:t>
            </a:r>
            <a:r>
              <a:rPr lang="cs-CZ" sz="1100" dirty="0" err="1" smtClean="0"/>
              <a:t>covered</a:t>
            </a:r>
            <a:r>
              <a:rPr lang="cs-CZ" sz="1100" dirty="0" smtClean="0"/>
              <a:t> by </a:t>
            </a:r>
            <a:r>
              <a:rPr lang="cs-CZ" sz="1100" dirty="0" err="1" smtClean="0"/>
              <a:t>thin</a:t>
            </a:r>
            <a:r>
              <a:rPr lang="cs-CZ" sz="1100" dirty="0" smtClean="0"/>
              <a:t> </a:t>
            </a:r>
            <a:r>
              <a:rPr lang="cs-CZ" sz="1100" dirty="0" err="1" smtClean="0"/>
              <a:t>myo</a:t>
            </a:r>
            <a:r>
              <a:rPr lang="cs-CZ" sz="1100" dirty="0" smtClean="0"/>
              <a:t> </a:t>
            </a:r>
            <a:r>
              <a:rPr lang="cs-CZ" sz="1100" dirty="0" err="1" smtClean="0"/>
              <a:t>layer</a:t>
            </a:r>
            <a:r>
              <a:rPr lang="cs-CZ" sz="1100" dirty="0" smtClean="0"/>
              <a:t>– </a:t>
            </a:r>
            <a:r>
              <a:rPr lang="cs-CZ" sz="1100" dirty="0"/>
              <a:t>47%</a:t>
            </a:r>
          </a:p>
          <a:p>
            <a:pPr marL="0" indent="0">
              <a:buNone/>
            </a:pPr>
            <a:r>
              <a:rPr lang="cs-CZ" sz="1100" dirty="0"/>
              <a:t>b/ </a:t>
            </a:r>
            <a:r>
              <a:rPr lang="cs-CZ" sz="1100" dirty="0" err="1" smtClean="0"/>
              <a:t>covered</a:t>
            </a:r>
            <a:r>
              <a:rPr lang="cs-CZ" sz="1100" dirty="0" smtClean="0"/>
              <a:t> by </a:t>
            </a:r>
            <a:r>
              <a:rPr lang="cs-CZ" sz="1100" dirty="0" err="1" smtClean="0"/>
              <a:t>thick</a:t>
            </a:r>
            <a:r>
              <a:rPr lang="cs-CZ" sz="1100" dirty="0" smtClean="0"/>
              <a:t> </a:t>
            </a:r>
            <a:r>
              <a:rPr lang="cs-CZ" sz="1100" dirty="0" err="1" smtClean="0"/>
              <a:t>myo</a:t>
            </a:r>
            <a:r>
              <a:rPr lang="cs-CZ" sz="1100" dirty="0" smtClean="0"/>
              <a:t> </a:t>
            </a:r>
            <a:r>
              <a:rPr lang="cs-CZ" sz="1100" dirty="0" err="1" smtClean="0"/>
              <a:t>layer</a:t>
            </a:r>
            <a:r>
              <a:rPr lang="cs-CZ" sz="1100" dirty="0" smtClean="0"/>
              <a:t>– </a:t>
            </a:r>
            <a:r>
              <a:rPr lang="cs-CZ" sz="1100" dirty="0"/>
              <a:t>32%</a:t>
            </a:r>
          </a:p>
          <a:p>
            <a:pPr marL="0" indent="0">
              <a:buNone/>
            </a:pPr>
            <a:r>
              <a:rPr lang="cs-CZ" sz="1100" dirty="0"/>
              <a:t>c/ </a:t>
            </a:r>
            <a:r>
              <a:rPr lang="cs-CZ" sz="1100" dirty="0" smtClean="0"/>
              <a:t>„</a:t>
            </a:r>
            <a:r>
              <a:rPr lang="cs-CZ" sz="1100" dirty="0" err="1" smtClean="0"/>
              <a:t>naked</a:t>
            </a:r>
            <a:r>
              <a:rPr lang="cs-CZ" sz="1100" dirty="0" smtClean="0"/>
              <a:t>“ HB (</a:t>
            </a:r>
            <a:r>
              <a:rPr lang="cs-CZ" sz="1100" dirty="0" err="1" smtClean="0"/>
              <a:t>covered</a:t>
            </a:r>
            <a:r>
              <a:rPr lang="cs-CZ" sz="1100" dirty="0" smtClean="0"/>
              <a:t> by </a:t>
            </a:r>
            <a:r>
              <a:rPr lang="cs-CZ" sz="1100" dirty="0" err="1" smtClean="0"/>
              <a:t>endocardium</a:t>
            </a:r>
            <a:r>
              <a:rPr lang="cs-CZ" sz="1100" dirty="0" smtClean="0"/>
              <a:t> </a:t>
            </a:r>
            <a:r>
              <a:rPr lang="cs-CZ" sz="1100" dirty="0" err="1" smtClean="0"/>
              <a:t>only</a:t>
            </a:r>
            <a:r>
              <a:rPr lang="cs-CZ" sz="1100" dirty="0" smtClean="0"/>
              <a:t>) -21</a:t>
            </a:r>
            <a:r>
              <a:rPr lang="cs-CZ" sz="1100" dirty="0"/>
              <a:t>%</a:t>
            </a:r>
          </a:p>
        </p:txBody>
      </p:sp>
      <p:pic>
        <p:nvPicPr>
          <p:cNvPr id="5" name="Obrázek 4"/>
          <p:cNvPicPr>
            <a:picLocks noChangeAspect="1"/>
          </p:cNvPicPr>
          <p:nvPr/>
        </p:nvPicPr>
        <p:blipFill>
          <a:blip r:embed="rId3"/>
          <a:stretch>
            <a:fillRect/>
          </a:stretch>
        </p:blipFill>
        <p:spPr>
          <a:xfrm>
            <a:off x="467544" y="977350"/>
            <a:ext cx="3528392" cy="3447132"/>
          </a:xfrm>
          <a:prstGeom prst="rect">
            <a:avLst/>
          </a:prstGeom>
          <a:ln>
            <a:noFill/>
          </a:ln>
          <a:effectLst>
            <a:outerShdw blurRad="292100" dist="139700" dir="2700000" algn="tl" rotWithShape="0">
              <a:srgbClr val="333333">
                <a:alpha val="65000"/>
              </a:srgbClr>
            </a:outerShdw>
          </a:effectLst>
        </p:spPr>
      </p:pic>
      <p:pic>
        <p:nvPicPr>
          <p:cNvPr id="7" name="Obrázek 6"/>
          <p:cNvPicPr>
            <a:picLocks noChangeAspect="1"/>
          </p:cNvPicPr>
          <p:nvPr/>
        </p:nvPicPr>
        <p:blipFill>
          <a:blip r:embed="rId4"/>
          <a:stretch>
            <a:fillRect/>
          </a:stretch>
        </p:blipFill>
        <p:spPr>
          <a:xfrm>
            <a:off x="4211969" y="843558"/>
            <a:ext cx="3816423" cy="2407624"/>
          </a:xfrm>
          <a:prstGeom prst="rect">
            <a:avLst/>
          </a:prstGeom>
        </p:spPr>
      </p:pic>
    </p:spTree>
    <p:extLst>
      <p:ext uri="{BB962C8B-B14F-4D97-AF65-F5344CB8AC3E}">
        <p14:creationId xmlns:p14="http://schemas.microsoft.com/office/powerpoint/2010/main" val="3286649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915570"/>
            <a:ext cx="8076976" cy="1568825"/>
          </a:xfrm>
        </p:spPr>
        <p:txBody>
          <a:bodyPr>
            <a:noAutofit/>
          </a:bodyPr>
          <a:lstStyle/>
          <a:p>
            <a:r>
              <a:rPr lang="cs-CZ" sz="2000" dirty="0" err="1" smtClean="0"/>
              <a:t>Deskmukh</a:t>
            </a:r>
            <a:r>
              <a:rPr lang="cs-CZ" sz="2000" dirty="0" smtClean="0"/>
              <a:t>, </a:t>
            </a:r>
            <a:r>
              <a:rPr lang="cs-CZ" sz="2000" dirty="0" err="1" smtClean="0"/>
              <a:t>Circulation</a:t>
            </a:r>
            <a:r>
              <a:rPr lang="cs-CZ" sz="2000" dirty="0"/>
              <a:t> </a:t>
            </a:r>
            <a:r>
              <a:rPr lang="cs-CZ" sz="2000" dirty="0" smtClean="0"/>
              <a:t>2000</a:t>
            </a:r>
            <a:endParaRPr lang="cs-CZ" sz="2000" dirty="0"/>
          </a:p>
          <a:p>
            <a:pPr lvl="1"/>
            <a:r>
              <a:rPr lang="cs-CZ" sz="1600" dirty="0"/>
              <a:t>Pacienti s DCM, Fis, QRS pod 120ms a následnou ablací AV </a:t>
            </a:r>
            <a:r>
              <a:rPr lang="cs-CZ" sz="1600" dirty="0" err="1"/>
              <a:t>junkce</a:t>
            </a:r>
            <a:endParaRPr lang="cs-CZ" sz="1600" dirty="0"/>
          </a:p>
          <a:p>
            <a:pPr lvl="2">
              <a:buFontTx/>
              <a:buChar char="-"/>
            </a:pPr>
            <a:r>
              <a:rPr lang="cs-CZ" sz="1200" b="1" dirty="0"/>
              <a:t>zlepšení EF a NYHA, zmenšení rozměru LKS</a:t>
            </a:r>
          </a:p>
          <a:p>
            <a:pPr lvl="2">
              <a:buFontTx/>
              <a:buChar char="-"/>
            </a:pPr>
            <a:r>
              <a:rPr lang="cs-CZ" sz="1200" b="1" dirty="0"/>
              <a:t>dlouhé operační časy + vyšší stimulační prahy</a:t>
            </a:r>
          </a:p>
          <a:p>
            <a:pPr marL="0" indent="0">
              <a:buNone/>
            </a:pPr>
            <a:endParaRPr lang="cs-CZ" sz="2000" dirty="0"/>
          </a:p>
          <a:p>
            <a:pPr marL="0" indent="0">
              <a:buNone/>
            </a:pPr>
            <a:endParaRPr lang="cs-CZ" sz="2000" dirty="0"/>
          </a:p>
          <a:p>
            <a:endParaRPr lang="cs-CZ" sz="2000" dirty="0"/>
          </a:p>
          <a:p>
            <a:pPr marL="0" indent="0">
              <a:buNone/>
            </a:pPr>
            <a:endParaRPr lang="cs-CZ" sz="2000" dirty="0"/>
          </a:p>
        </p:txBody>
      </p:sp>
      <p:pic>
        <p:nvPicPr>
          <p:cNvPr id="4" name="Obrázek 3"/>
          <p:cNvPicPr>
            <a:picLocks noChangeAspect="1"/>
          </p:cNvPicPr>
          <p:nvPr/>
        </p:nvPicPr>
        <p:blipFill>
          <a:blip r:embed="rId3"/>
          <a:stretch>
            <a:fillRect/>
          </a:stretch>
        </p:blipFill>
        <p:spPr>
          <a:xfrm>
            <a:off x="8126" y="2139706"/>
            <a:ext cx="9135874" cy="1122972"/>
          </a:xfrm>
          <a:prstGeom prst="rect">
            <a:avLst/>
          </a:prstGeom>
        </p:spPr>
      </p:pic>
      <p:pic>
        <p:nvPicPr>
          <p:cNvPr id="7" name="Obrázek 1"/>
          <p:cNvPicPr>
            <a:picLocks noChangeAspect="1"/>
          </p:cNvPicPr>
          <p:nvPr/>
        </p:nvPicPr>
        <p:blipFill>
          <a:blip r:embed="rId4"/>
          <a:stretch>
            <a:fillRect/>
          </a:stretch>
        </p:blipFill>
        <p:spPr>
          <a:xfrm>
            <a:off x="1187624" y="3330948"/>
            <a:ext cx="2704108" cy="1796701"/>
          </a:xfrm>
          <a:prstGeom prst="rect">
            <a:avLst/>
          </a:prstGeom>
        </p:spPr>
      </p:pic>
      <p:sp>
        <p:nvSpPr>
          <p:cNvPr id="8" name="Rectangle 4"/>
          <p:cNvSpPr txBox="1">
            <a:spLocks noChangeArrowheads="1"/>
          </p:cNvSpPr>
          <p:nvPr/>
        </p:nvSpPr>
        <p:spPr bwMode="auto">
          <a:xfrm>
            <a:off x="611568" y="-164554"/>
            <a:ext cx="77882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666699"/>
                </a:solidFill>
                <a:latin typeface="+mj-lt"/>
                <a:ea typeface="ＭＳ Ｐゴシック" charset="0"/>
                <a:cs typeface="+mj-cs"/>
              </a:defRPr>
            </a:lvl1pPr>
            <a:lvl2pPr algn="ctr" rtl="0" eaLnBrk="0" fontAlgn="base" hangingPunct="0">
              <a:spcBef>
                <a:spcPct val="0"/>
              </a:spcBef>
              <a:spcAft>
                <a:spcPct val="0"/>
              </a:spcAft>
              <a:defRPr sz="4400" b="1">
                <a:solidFill>
                  <a:srgbClr val="666699"/>
                </a:solidFill>
                <a:latin typeface="Arial" charset="0"/>
                <a:ea typeface="ＭＳ Ｐゴシック" charset="0"/>
              </a:defRPr>
            </a:lvl2pPr>
            <a:lvl3pPr algn="ctr" rtl="0" eaLnBrk="0" fontAlgn="base" hangingPunct="0">
              <a:spcBef>
                <a:spcPct val="0"/>
              </a:spcBef>
              <a:spcAft>
                <a:spcPct val="0"/>
              </a:spcAft>
              <a:defRPr sz="4400" b="1">
                <a:solidFill>
                  <a:srgbClr val="666699"/>
                </a:solidFill>
                <a:latin typeface="Arial" charset="0"/>
                <a:ea typeface="ＭＳ Ｐゴシック" charset="0"/>
              </a:defRPr>
            </a:lvl3pPr>
            <a:lvl4pPr algn="ctr" rtl="0" eaLnBrk="0" fontAlgn="base" hangingPunct="0">
              <a:spcBef>
                <a:spcPct val="0"/>
              </a:spcBef>
              <a:spcAft>
                <a:spcPct val="0"/>
              </a:spcAft>
              <a:defRPr sz="4400" b="1">
                <a:solidFill>
                  <a:srgbClr val="666699"/>
                </a:solidFill>
                <a:latin typeface="Arial" charset="0"/>
                <a:ea typeface="ＭＳ Ｐゴシック" charset="0"/>
              </a:defRPr>
            </a:lvl4pPr>
            <a:lvl5pPr algn="ctr" rtl="0" eaLnBrk="0" fontAlgn="base" hangingPunct="0">
              <a:spcBef>
                <a:spcPct val="0"/>
              </a:spcBef>
              <a:spcAft>
                <a:spcPct val="0"/>
              </a:spcAft>
              <a:defRPr sz="4400" b="1">
                <a:solidFill>
                  <a:srgbClr val="666699"/>
                </a:solidFill>
                <a:latin typeface="Arial" charset="0"/>
                <a:ea typeface="ＭＳ Ｐゴシック" charset="0"/>
              </a:defRPr>
            </a:lvl5pPr>
            <a:lvl6pPr marL="457200" algn="ctr" rtl="0" fontAlgn="base">
              <a:spcBef>
                <a:spcPct val="0"/>
              </a:spcBef>
              <a:spcAft>
                <a:spcPct val="0"/>
              </a:spcAft>
              <a:defRPr sz="4400" b="1">
                <a:solidFill>
                  <a:srgbClr val="666699"/>
                </a:solidFill>
                <a:latin typeface="Arial" charset="0"/>
              </a:defRPr>
            </a:lvl6pPr>
            <a:lvl7pPr marL="914400" algn="ctr" rtl="0" fontAlgn="base">
              <a:spcBef>
                <a:spcPct val="0"/>
              </a:spcBef>
              <a:spcAft>
                <a:spcPct val="0"/>
              </a:spcAft>
              <a:defRPr sz="4400" b="1">
                <a:solidFill>
                  <a:srgbClr val="666699"/>
                </a:solidFill>
                <a:latin typeface="Arial" charset="0"/>
              </a:defRPr>
            </a:lvl7pPr>
            <a:lvl8pPr marL="1371600" algn="ctr" rtl="0" fontAlgn="base">
              <a:spcBef>
                <a:spcPct val="0"/>
              </a:spcBef>
              <a:spcAft>
                <a:spcPct val="0"/>
              </a:spcAft>
              <a:defRPr sz="4400" b="1">
                <a:solidFill>
                  <a:srgbClr val="666699"/>
                </a:solidFill>
                <a:latin typeface="Arial" charset="0"/>
              </a:defRPr>
            </a:lvl8pPr>
            <a:lvl9pPr marL="1828800" algn="ctr" rtl="0" fontAlgn="base">
              <a:spcBef>
                <a:spcPct val="0"/>
              </a:spcBef>
              <a:spcAft>
                <a:spcPct val="0"/>
              </a:spcAft>
              <a:defRPr sz="4400" b="1">
                <a:solidFill>
                  <a:srgbClr val="666699"/>
                </a:solidFill>
                <a:latin typeface="Arial" charset="0"/>
              </a:defRPr>
            </a:lvl9pPr>
          </a:lstStyle>
          <a:p>
            <a:pPr algn="l">
              <a:defRPr/>
            </a:pPr>
            <a:r>
              <a:rPr lang="en-US" sz="3600" b="0" dirty="0" err="1" smtClean="0">
                <a:solidFill>
                  <a:srgbClr val="800000"/>
                </a:solidFill>
                <a:ea typeface="+mj-ea"/>
              </a:rPr>
              <a:t>Stimulace</a:t>
            </a:r>
            <a:r>
              <a:rPr lang="en-US" sz="3600" b="0" dirty="0" smtClean="0">
                <a:solidFill>
                  <a:srgbClr val="800000"/>
                </a:solidFill>
                <a:ea typeface="+mj-ea"/>
              </a:rPr>
              <a:t> </a:t>
            </a:r>
            <a:r>
              <a:rPr lang="en-US" sz="3600" b="0" dirty="0" err="1" smtClean="0">
                <a:solidFill>
                  <a:srgbClr val="800000"/>
                </a:solidFill>
                <a:ea typeface="+mj-ea"/>
              </a:rPr>
              <a:t>Hisova</a:t>
            </a:r>
            <a:r>
              <a:rPr lang="en-US" sz="3600" b="0" dirty="0" smtClean="0">
                <a:solidFill>
                  <a:srgbClr val="800000"/>
                </a:solidFill>
                <a:ea typeface="+mj-ea"/>
              </a:rPr>
              <a:t> </a:t>
            </a:r>
            <a:r>
              <a:rPr lang="en-US" sz="3600" b="0" dirty="0" err="1" smtClean="0">
                <a:solidFill>
                  <a:srgbClr val="800000"/>
                </a:solidFill>
                <a:ea typeface="+mj-ea"/>
              </a:rPr>
              <a:t>svazku</a:t>
            </a:r>
            <a:r>
              <a:rPr lang="en-US" sz="3600" b="0" dirty="0" smtClean="0">
                <a:solidFill>
                  <a:srgbClr val="800000"/>
                </a:solidFill>
                <a:ea typeface="+mj-ea"/>
              </a:rPr>
              <a:t> - </a:t>
            </a:r>
            <a:r>
              <a:rPr lang="en-US" sz="3600" b="0" dirty="0" err="1" smtClean="0">
                <a:solidFill>
                  <a:srgbClr val="800000"/>
                </a:solidFill>
                <a:ea typeface="+mj-ea"/>
              </a:rPr>
              <a:t>historie</a:t>
            </a:r>
            <a:endParaRPr lang="de-DE" sz="3600" b="0" dirty="0" smtClean="0">
              <a:solidFill>
                <a:srgbClr val="800000"/>
              </a:solidFill>
              <a:ea typeface="+mj-ea"/>
            </a:endParaRPr>
          </a:p>
        </p:txBody>
      </p:sp>
    </p:spTree>
    <p:extLst>
      <p:ext uri="{BB962C8B-B14F-4D97-AF65-F5344CB8AC3E}">
        <p14:creationId xmlns:p14="http://schemas.microsoft.com/office/powerpoint/2010/main" val="4041843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202057"/>
            <a:ext cx="7886700" cy="2593833"/>
          </a:xfrm>
        </p:spPr>
        <p:txBody>
          <a:bodyPr>
            <a:normAutofit/>
          </a:bodyPr>
          <a:lstStyle/>
          <a:p>
            <a:pPr marL="0" indent="0">
              <a:buNone/>
            </a:pPr>
            <a:r>
              <a:rPr lang="cs-CZ" sz="1500" b="0" dirty="0" smtClean="0"/>
              <a:t>a</a:t>
            </a:r>
            <a:r>
              <a:rPr lang="cs-CZ" sz="1500" b="0" dirty="0"/>
              <a:t>/ </a:t>
            </a:r>
            <a:r>
              <a:rPr lang="cs-CZ" sz="1500" b="0" dirty="0" smtClean="0"/>
              <a:t>HB signál z elektrody</a:t>
            </a:r>
            <a:endParaRPr lang="cs-CZ" sz="1500" b="0" dirty="0"/>
          </a:p>
          <a:p>
            <a:pPr marL="0" indent="0">
              <a:buNone/>
            </a:pPr>
            <a:r>
              <a:rPr lang="cs-CZ" sz="1500" b="0" dirty="0"/>
              <a:t>b/ </a:t>
            </a:r>
            <a:r>
              <a:rPr lang="cs-CZ" sz="1500" b="0" dirty="0" err="1" smtClean="0"/>
              <a:t>isoelectrická</a:t>
            </a:r>
            <a:r>
              <a:rPr lang="cs-CZ" sz="1500" b="0" dirty="0" smtClean="0"/>
              <a:t> linie po stimulu  </a:t>
            </a:r>
          </a:p>
          <a:p>
            <a:pPr marL="0" indent="0">
              <a:buNone/>
            </a:pPr>
            <a:r>
              <a:rPr lang="cs-CZ" sz="1500" b="0" dirty="0" smtClean="0"/>
              <a:t>c</a:t>
            </a:r>
            <a:r>
              <a:rPr lang="cs-CZ" sz="1500" b="0" dirty="0"/>
              <a:t>/ interval </a:t>
            </a:r>
            <a:r>
              <a:rPr lang="cs-CZ" sz="1500" b="0" dirty="0" smtClean="0"/>
              <a:t>S-V podobný jako H-V interval </a:t>
            </a:r>
          </a:p>
          <a:p>
            <a:pPr marL="0" indent="0">
              <a:buNone/>
            </a:pPr>
            <a:r>
              <a:rPr lang="cs-CZ" sz="1500" b="0" dirty="0" smtClean="0"/>
              <a:t>d</a:t>
            </a:r>
            <a:r>
              <a:rPr lang="cs-CZ" sz="1500" b="0" dirty="0"/>
              <a:t>/ </a:t>
            </a:r>
            <a:r>
              <a:rPr lang="cs-CZ" sz="1500" b="0" dirty="0" smtClean="0"/>
              <a:t>stimulovaný QRS stejný jako spontánní QRS</a:t>
            </a:r>
            <a:endParaRPr lang="cs-CZ" sz="1500" b="0" dirty="0"/>
          </a:p>
        </p:txBody>
      </p:sp>
      <p:pic>
        <p:nvPicPr>
          <p:cNvPr id="8" name="Obrázek 7"/>
          <p:cNvPicPr>
            <a:picLocks noChangeAspect="1"/>
          </p:cNvPicPr>
          <p:nvPr/>
        </p:nvPicPr>
        <p:blipFill>
          <a:blip r:embed="rId2"/>
          <a:stretch>
            <a:fillRect/>
          </a:stretch>
        </p:blipFill>
        <p:spPr>
          <a:xfrm>
            <a:off x="439462" y="2734786"/>
            <a:ext cx="8236994" cy="1781180"/>
          </a:xfrm>
          <a:prstGeom prst="rect">
            <a:avLst/>
          </a:prstGeom>
        </p:spPr>
      </p:pic>
      <p:sp>
        <p:nvSpPr>
          <p:cNvPr id="9" name="TextovéPole 8"/>
          <p:cNvSpPr txBox="1"/>
          <p:nvPr/>
        </p:nvSpPr>
        <p:spPr>
          <a:xfrm>
            <a:off x="395536" y="2377212"/>
            <a:ext cx="8280920" cy="338554"/>
          </a:xfrm>
          <a:prstGeom prst="rect">
            <a:avLst/>
          </a:prstGeom>
          <a:noFill/>
        </p:spPr>
        <p:txBody>
          <a:bodyPr wrap="square" rtlCol="0">
            <a:spAutoFit/>
          </a:bodyPr>
          <a:lstStyle/>
          <a:p>
            <a:r>
              <a:rPr lang="cs-CZ" sz="1600" dirty="0">
                <a:solidFill>
                  <a:srgbClr val="C00000"/>
                </a:solidFill>
              </a:rPr>
              <a:t> </a:t>
            </a:r>
            <a:r>
              <a:rPr lang="cs-CZ" sz="1600" dirty="0" smtClean="0">
                <a:solidFill>
                  <a:srgbClr val="C00000"/>
                </a:solidFill>
              </a:rPr>
              <a:t>output nad 3,5 </a:t>
            </a:r>
            <a:r>
              <a:rPr lang="cs-CZ" sz="1600" dirty="0">
                <a:solidFill>
                  <a:srgbClr val="C00000"/>
                </a:solidFill>
              </a:rPr>
              <a:t>V při 0,5 </a:t>
            </a:r>
            <a:r>
              <a:rPr lang="cs-CZ" sz="1600" dirty="0" err="1">
                <a:solidFill>
                  <a:srgbClr val="C00000"/>
                </a:solidFill>
              </a:rPr>
              <a:t>ms</a:t>
            </a:r>
            <a:r>
              <a:rPr lang="cs-CZ" sz="1600" dirty="0">
                <a:solidFill>
                  <a:srgbClr val="C00000"/>
                </a:solidFill>
              </a:rPr>
              <a:t>       </a:t>
            </a:r>
            <a:r>
              <a:rPr lang="cs-CZ" sz="1600" dirty="0" smtClean="0">
                <a:solidFill>
                  <a:srgbClr val="C00000"/>
                </a:solidFill>
              </a:rPr>
              <a:t>    output do 3,25 </a:t>
            </a:r>
            <a:r>
              <a:rPr lang="cs-CZ" sz="1600" dirty="0">
                <a:solidFill>
                  <a:srgbClr val="C00000"/>
                </a:solidFill>
              </a:rPr>
              <a:t>V při 0,5 </a:t>
            </a:r>
            <a:r>
              <a:rPr lang="cs-CZ" sz="1600" dirty="0" err="1">
                <a:solidFill>
                  <a:srgbClr val="C00000"/>
                </a:solidFill>
              </a:rPr>
              <a:t>ms</a:t>
            </a:r>
            <a:r>
              <a:rPr lang="cs-CZ" sz="1600" dirty="0">
                <a:solidFill>
                  <a:srgbClr val="C00000"/>
                </a:solidFill>
              </a:rPr>
              <a:t>     </a:t>
            </a:r>
            <a:r>
              <a:rPr lang="cs-CZ" sz="1600" dirty="0" smtClean="0">
                <a:solidFill>
                  <a:srgbClr val="C00000"/>
                </a:solidFill>
              </a:rPr>
              <a:t>        spontánní rytmus</a:t>
            </a:r>
            <a:endParaRPr lang="cs-CZ" sz="1600" dirty="0">
              <a:solidFill>
                <a:srgbClr val="C00000"/>
              </a:solidFill>
            </a:endParaRPr>
          </a:p>
        </p:txBody>
      </p:sp>
      <p:sp>
        <p:nvSpPr>
          <p:cNvPr id="7" name="Rectangle 4"/>
          <p:cNvSpPr txBox="1">
            <a:spLocks noChangeArrowheads="1"/>
          </p:cNvSpPr>
          <p:nvPr/>
        </p:nvSpPr>
        <p:spPr bwMode="auto">
          <a:xfrm>
            <a:off x="395544" y="-164554"/>
            <a:ext cx="77882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666699"/>
                </a:solidFill>
                <a:latin typeface="+mj-lt"/>
                <a:ea typeface="ＭＳ Ｐゴシック" charset="0"/>
                <a:cs typeface="+mj-cs"/>
              </a:defRPr>
            </a:lvl1pPr>
            <a:lvl2pPr algn="ctr" rtl="0" eaLnBrk="0" fontAlgn="base" hangingPunct="0">
              <a:spcBef>
                <a:spcPct val="0"/>
              </a:spcBef>
              <a:spcAft>
                <a:spcPct val="0"/>
              </a:spcAft>
              <a:defRPr sz="4400" b="1">
                <a:solidFill>
                  <a:srgbClr val="666699"/>
                </a:solidFill>
                <a:latin typeface="Arial" charset="0"/>
                <a:ea typeface="ＭＳ Ｐゴシック" charset="0"/>
              </a:defRPr>
            </a:lvl2pPr>
            <a:lvl3pPr algn="ctr" rtl="0" eaLnBrk="0" fontAlgn="base" hangingPunct="0">
              <a:spcBef>
                <a:spcPct val="0"/>
              </a:spcBef>
              <a:spcAft>
                <a:spcPct val="0"/>
              </a:spcAft>
              <a:defRPr sz="4400" b="1">
                <a:solidFill>
                  <a:srgbClr val="666699"/>
                </a:solidFill>
                <a:latin typeface="Arial" charset="0"/>
                <a:ea typeface="ＭＳ Ｐゴシック" charset="0"/>
              </a:defRPr>
            </a:lvl3pPr>
            <a:lvl4pPr algn="ctr" rtl="0" eaLnBrk="0" fontAlgn="base" hangingPunct="0">
              <a:spcBef>
                <a:spcPct val="0"/>
              </a:spcBef>
              <a:spcAft>
                <a:spcPct val="0"/>
              </a:spcAft>
              <a:defRPr sz="4400" b="1">
                <a:solidFill>
                  <a:srgbClr val="666699"/>
                </a:solidFill>
                <a:latin typeface="Arial" charset="0"/>
                <a:ea typeface="ＭＳ Ｐゴシック" charset="0"/>
              </a:defRPr>
            </a:lvl4pPr>
            <a:lvl5pPr algn="ctr" rtl="0" eaLnBrk="0" fontAlgn="base" hangingPunct="0">
              <a:spcBef>
                <a:spcPct val="0"/>
              </a:spcBef>
              <a:spcAft>
                <a:spcPct val="0"/>
              </a:spcAft>
              <a:defRPr sz="4400" b="1">
                <a:solidFill>
                  <a:srgbClr val="666699"/>
                </a:solidFill>
                <a:latin typeface="Arial" charset="0"/>
                <a:ea typeface="ＭＳ Ｐゴシック" charset="0"/>
              </a:defRPr>
            </a:lvl5pPr>
            <a:lvl6pPr marL="457200" algn="ctr" rtl="0" fontAlgn="base">
              <a:spcBef>
                <a:spcPct val="0"/>
              </a:spcBef>
              <a:spcAft>
                <a:spcPct val="0"/>
              </a:spcAft>
              <a:defRPr sz="4400" b="1">
                <a:solidFill>
                  <a:srgbClr val="666699"/>
                </a:solidFill>
                <a:latin typeface="Arial" charset="0"/>
              </a:defRPr>
            </a:lvl6pPr>
            <a:lvl7pPr marL="914400" algn="ctr" rtl="0" fontAlgn="base">
              <a:spcBef>
                <a:spcPct val="0"/>
              </a:spcBef>
              <a:spcAft>
                <a:spcPct val="0"/>
              </a:spcAft>
              <a:defRPr sz="4400" b="1">
                <a:solidFill>
                  <a:srgbClr val="666699"/>
                </a:solidFill>
                <a:latin typeface="Arial" charset="0"/>
              </a:defRPr>
            </a:lvl7pPr>
            <a:lvl8pPr marL="1371600" algn="ctr" rtl="0" fontAlgn="base">
              <a:spcBef>
                <a:spcPct val="0"/>
              </a:spcBef>
              <a:spcAft>
                <a:spcPct val="0"/>
              </a:spcAft>
              <a:defRPr sz="4400" b="1">
                <a:solidFill>
                  <a:srgbClr val="666699"/>
                </a:solidFill>
                <a:latin typeface="Arial" charset="0"/>
              </a:defRPr>
            </a:lvl8pPr>
            <a:lvl9pPr marL="1828800" algn="ctr" rtl="0" fontAlgn="base">
              <a:spcBef>
                <a:spcPct val="0"/>
              </a:spcBef>
              <a:spcAft>
                <a:spcPct val="0"/>
              </a:spcAft>
              <a:defRPr sz="4400" b="1">
                <a:solidFill>
                  <a:srgbClr val="666699"/>
                </a:solidFill>
                <a:latin typeface="Arial" charset="0"/>
              </a:defRPr>
            </a:lvl9pPr>
          </a:lstStyle>
          <a:p>
            <a:pPr algn="l">
              <a:defRPr/>
            </a:pPr>
            <a:r>
              <a:rPr lang="en-US" sz="3200" b="0" dirty="0" err="1" smtClean="0">
                <a:solidFill>
                  <a:srgbClr val="800000"/>
                </a:solidFill>
                <a:ea typeface="+mj-ea"/>
              </a:rPr>
              <a:t>Stimulace</a:t>
            </a:r>
            <a:r>
              <a:rPr lang="en-US" sz="3200" b="0" dirty="0" smtClean="0">
                <a:solidFill>
                  <a:srgbClr val="800000"/>
                </a:solidFill>
                <a:ea typeface="+mj-ea"/>
              </a:rPr>
              <a:t> </a:t>
            </a:r>
            <a:r>
              <a:rPr lang="en-US" sz="3200" b="0" dirty="0" err="1" smtClean="0">
                <a:solidFill>
                  <a:srgbClr val="800000"/>
                </a:solidFill>
                <a:ea typeface="+mj-ea"/>
              </a:rPr>
              <a:t>Hisova</a:t>
            </a:r>
            <a:r>
              <a:rPr lang="en-US" sz="3200" b="0" dirty="0" smtClean="0">
                <a:solidFill>
                  <a:srgbClr val="800000"/>
                </a:solidFill>
                <a:ea typeface="+mj-ea"/>
              </a:rPr>
              <a:t> </a:t>
            </a:r>
            <a:r>
              <a:rPr lang="en-US" sz="3200" b="0" dirty="0" err="1" smtClean="0">
                <a:solidFill>
                  <a:srgbClr val="800000"/>
                </a:solidFill>
                <a:ea typeface="+mj-ea"/>
              </a:rPr>
              <a:t>svazku</a:t>
            </a:r>
            <a:endParaRPr lang="de-DE" sz="3200" b="0" dirty="0" smtClean="0">
              <a:solidFill>
                <a:srgbClr val="800000"/>
              </a:solidFill>
              <a:ea typeface="+mj-ea"/>
            </a:endParaRPr>
          </a:p>
        </p:txBody>
      </p:sp>
      <p:pic>
        <p:nvPicPr>
          <p:cNvPr id="10" name="Obrázek 11">
            <a:extLst>
              <a:ext uri="{FF2B5EF4-FFF2-40B4-BE49-F238E27FC236}">
                <a16:creationId xmlns:a16="http://schemas.microsoft.com/office/drawing/2014/main" xmlns="" id="{E680046E-C839-DF44-97F1-0380260F5C65}"/>
              </a:ext>
            </a:extLst>
          </p:cNvPr>
          <p:cNvPicPr>
            <a:picLocks noChangeAspect="1"/>
          </p:cNvPicPr>
          <p:nvPr/>
        </p:nvPicPr>
        <p:blipFill rotWithShape="1">
          <a:blip r:embed="rId3"/>
          <a:srcRect l="9669" r="56617"/>
          <a:stretch/>
        </p:blipFill>
        <p:spPr>
          <a:xfrm>
            <a:off x="5148072" y="627536"/>
            <a:ext cx="1214431" cy="1512168"/>
          </a:xfrm>
          <a:prstGeom prst="rect">
            <a:avLst/>
          </a:prstGeom>
        </p:spPr>
      </p:pic>
      <p:pic>
        <p:nvPicPr>
          <p:cNvPr id="12" name="Obrázek 7"/>
          <p:cNvPicPr>
            <a:picLocks noChangeAspect="1"/>
          </p:cNvPicPr>
          <p:nvPr/>
        </p:nvPicPr>
        <p:blipFill>
          <a:blip r:embed="rId4"/>
          <a:stretch>
            <a:fillRect/>
          </a:stretch>
        </p:blipFill>
        <p:spPr>
          <a:xfrm>
            <a:off x="6444208" y="123482"/>
            <a:ext cx="1027098" cy="1993267"/>
          </a:xfrm>
          <a:prstGeom prst="rect">
            <a:avLst/>
          </a:prstGeom>
        </p:spPr>
      </p:pic>
      <p:pic>
        <p:nvPicPr>
          <p:cNvPr id="13" name="Obrázek 5"/>
          <p:cNvPicPr>
            <a:picLocks noChangeAspect="1"/>
          </p:cNvPicPr>
          <p:nvPr/>
        </p:nvPicPr>
        <p:blipFill>
          <a:blip r:embed="rId5"/>
          <a:stretch>
            <a:fillRect/>
          </a:stretch>
        </p:blipFill>
        <p:spPr>
          <a:xfrm rot="5400000">
            <a:off x="7342320" y="449510"/>
            <a:ext cx="1924501" cy="1416461"/>
          </a:xfrm>
          <a:prstGeom prst="rect">
            <a:avLst/>
          </a:prstGeom>
        </p:spPr>
      </p:pic>
    </p:spTree>
    <p:extLst>
      <p:ext uri="{BB962C8B-B14F-4D97-AF65-F5344CB8AC3E}">
        <p14:creationId xmlns:p14="http://schemas.microsoft.com/office/powerpoint/2010/main" val="3560171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3"/>
          <a:srcRect l="46068" t="53899" r="9045" b="7601"/>
          <a:stretch/>
        </p:blipFill>
        <p:spPr>
          <a:xfrm>
            <a:off x="313058" y="951572"/>
            <a:ext cx="8656671" cy="3132348"/>
          </a:xfrm>
          <a:prstGeom prst="rect">
            <a:avLst/>
          </a:prstGeom>
        </p:spPr>
      </p:pic>
      <p:sp>
        <p:nvSpPr>
          <p:cNvPr id="4" name="Nadpis 1"/>
          <p:cNvSpPr>
            <a:spLocks noGrp="1"/>
          </p:cNvSpPr>
          <p:nvPr>
            <p:ph type="title"/>
          </p:nvPr>
        </p:nvSpPr>
        <p:spPr>
          <a:xfrm>
            <a:off x="251520" y="195490"/>
            <a:ext cx="7886700" cy="437019"/>
          </a:xfrm>
        </p:spPr>
        <p:txBody>
          <a:bodyPr/>
          <a:lstStyle/>
          <a:p>
            <a:pPr algn="l"/>
            <a:r>
              <a:rPr lang="cs-CZ" sz="3200" b="0" kern="1200" dirty="0" smtClean="0">
                <a:solidFill>
                  <a:srgbClr val="800000"/>
                </a:solidFill>
                <a:latin typeface="+mj-lt"/>
                <a:ea typeface="+mj-ea"/>
              </a:rPr>
              <a:t>Selektivní stimulace </a:t>
            </a:r>
            <a:r>
              <a:rPr lang="cs-CZ" sz="3200" b="0" kern="1200" dirty="0" err="1" smtClean="0">
                <a:solidFill>
                  <a:srgbClr val="800000"/>
                </a:solidFill>
                <a:latin typeface="+mj-lt"/>
                <a:ea typeface="+mj-ea"/>
              </a:rPr>
              <a:t>Hisova</a:t>
            </a:r>
            <a:r>
              <a:rPr lang="cs-CZ" sz="3200" b="0" kern="1200" dirty="0" smtClean="0">
                <a:solidFill>
                  <a:srgbClr val="800000"/>
                </a:solidFill>
                <a:latin typeface="+mj-lt"/>
                <a:ea typeface="+mj-ea"/>
              </a:rPr>
              <a:t> svazku</a:t>
            </a:r>
            <a:endParaRPr lang="cs-CZ" sz="3200" b="0" kern="1200" dirty="0">
              <a:solidFill>
                <a:srgbClr val="800000"/>
              </a:solidFill>
              <a:latin typeface="+mj-lt"/>
              <a:ea typeface="+mj-ea"/>
            </a:endParaRPr>
          </a:p>
        </p:txBody>
      </p:sp>
    </p:spTree>
    <p:extLst>
      <p:ext uri="{BB962C8B-B14F-4D97-AF65-F5344CB8AC3E}">
        <p14:creationId xmlns:p14="http://schemas.microsoft.com/office/powerpoint/2010/main" val="283163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Grp="1" noChangeArrowheads="1"/>
          </p:cNvSpPr>
          <p:nvPr>
            <p:ph type="ctrTitle"/>
          </p:nvPr>
        </p:nvSpPr>
        <p:spPr>
          <a:xfrm>
            <a:off x="571500" y="1829275"/>
            <a:ext cx="7772400" cy="1102519"/>
          </a:xfrm>
        </p:spPr>
        <p:txBody>
          <a:bodyPr/>
          <a:lstStyle/>
          <a:p>
            <a:pPr eaLnBrk="1" hangingPunct="1">
              <a:defRPr/>
            </a:pPr>
            <a:r>
              <a:rPr lang="cs-CZ" sz="4400" dirty="0" err="1" smtClean="0">
                <a:solidFill>
                  <a:srgbClr val="800000"/>
                </a:solidFill>
                <a:latin typeface="+mj-lt"/>
                <a:cs typeface="+mj-cs"/>
              </a:rPr>
              <a:t>Implantabilní</a:t>
            </a:r>
            <a:r>
              <a:rPr lang="cs-CZ" sz="4400" dirty="0" smtClean="0">
                <a:solidFill>
                  <a:srgbClr val="800000"/>
                </a:solidFill>
                <a:latin typeface="+mj-lt"/>
                <a:cs typeface="+mj-cs"/>
              </a:rPr>
              <a:t> přístroje (kardiostimulátory, ICD)</a:t>
            </a:r>
            <a:endParaRPr lang="cs-CZ" sz="4400" dirty="0">
              <a:solidFill>
                <a:srgbClr val="800000"/>
              </a:solidFill>
              <a:latin typeface="+mj-lt"/>
              <a:cs typeface="+mj-cs"/>
            </a:endParaRPr>
          </a:p>
        </p:txBody>
      </p:sp>
    </p:spTree>
    <p:extLst>
      <p:ext uri="{BB962C8B-B14F-4D97-AF65-F5344CB8AC3E}">
        <p14:creationId xmlns:p14="http://schemas.microsoft.com/office/powerpoint/2010/main" val="144180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symbol pro obsah 7">
            <a:extLst>
              <a:ext uri="{FF2B5EF4-FFF2-40B4-BE49-F238E27FC236}">
                <a16:creationId xmlns:a16="http://schemas.microsoft.com/office/drawing/2014/main" xmlns="" id="{8CF498A3-5591-B549-95AF-49D17D9D88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771550"/>
            <a:ext cx="5605714" cy="3497436"/>
          </a:xfrm>
        </p:spPr>
      </p:pic>
      <p:sp>
        <p:nvSpPr>
          <p:cNvPr id="9" name="Obdélník 8">
            <a:extLst>
              <a:ext uri="{FF2B5EF4-FFF2-40B4-BE49-F238E27FC236}">
                <a16:creationId xmlns:a16="http://schemas.microsoft.com/office/drawing/2014/main" xmlns="" id="{6C6CEAE5-3472-4D43-9A17-F6975A1A0255}"/>
              </a:ext>
            </a:extLst>
          </p:cNvPr>
          <p:cNvSpPr/>
          <p:nvPr/>
        </p:nvSpPr>
        <p:spPr>
          <a:xfrm>
            <a:off x="323528" y="4425374"/>
            <a:ext cx="4824536" cy="738664"/>
          </a:xfrm>
          <a:prstGeom prst="rect">
            <a:avLst/>
          </a:prstGeom>
        </p:spPr>
        <p:txBody>
          <a:bodyPr wrap="square">
            <a:spAutoFit/>
          </a:bodyPr>
          <a:lstStyle/>
          <a:p>
            <a:r>
              <a:rPr lang="en" sz="1400" dirty="0" err="1">
                <a:solidFill>
                  <a:srgbClr val="660066"/>
                </a:solidFill>
                <a:latin typeface="Helvetica" pitchFamily="2" charset="0"/>
              </a:rPr>
              <a:t>Zanon</a:t>
            </a:r>
            <a:r>
              <a:rPr lang="en" sz="1400" dirty="0">
                <a:solidFill>
                  <a:srgbClr val="660066"/>
                </a:solidFill>
                <a:latin typeface="Helvetica" pitchFamily="2" charset="0"/>
              </a:rPr>
              <a:t>, F., et al. (2018). "Permanent His-bundle pacing: a systematic literature review and meta-analysis." </a:t>
            </a:r>
            <a:r>
              <a:rPr lang="en" sz="1400" dirty="0" err="1">
                <a:solidFill>
                  <a:srgbClr val="660066"/>
                </a:solidFill>
                <a:latin typeface="Helvetica" pitchFamily="2" charset="0"/>
              </a:rPr>
              <a:t>Europace</a:t>
            </a:r>
            <a:r>
              <a:rPr lang="en" sz="1400" dirty="0">
                <a:solidFill>
                  <a:srgbClr val="660066"/>
                </a:solidFill>
                <a:latin typeface="Helvetica" pitchFamily="2" charset="0"/>
              </a:rPr>
              <a:t>.</a:t>
            </a:r>
            <a:br>
              <a:rPr lang="en" sz="1400" dirty="0">
                <a:solidFill>
                  <a:srgbClr val="660066"/>
                </a:solidFill>
                <a:latin typeface="Helvetica" pitchFamily="2" charset="0"/>
              </a:rPr>
            </a:br>
            <a:endParaRPr lang="en" sz="1400" dirty="0">
              <a:solidFill>
                <a:srgbClr val="660066"/>
              </a:solidFill>
              <a:effectLst/>
              <a:latin typeface="Helvetica" pitchFamily="2" charset="0"/>
            </a:endParaRPr>
          </a:p>
        </p:txBody>
      </p:sp>
      <p:sp>
        <p:nvSpPr>
          <p:cNvPr id="10" name="Nadpis 1"/>
          <p:cNvSpPr>
            <a:spLocks noGrp="1"/>
          </p:cNvSpPr>
          <p:nvPr>
            <p:ph type="title"/>
          </p:nvPr>
        </p:nvSpPr>
        <p:spPr>
          <a:xfrm>
            <a:off x="251520" y="195490"/>
            <a:ext cx="7886700" cy="437019"/>
          </a:xfrm>
        </p:spPr>
        <p:txBody>
          <a:bodyPr/>
          <a:lstStyle/>
          <a:p>
            <a:pPr algn="l"/>
            <a:r>
              <a:rPr lang="cs-CZ" sz="3200" b="0" kern="1200" dirty="0" smtClean="0">
                <a:solidFill>
                  <a:srgbClr val="800000"/>
                </a:solidFill>
                <a:latin typeface="+mj-lt"/>
                <a:ea typeface="+mj-ea"/>
              </a:rPr>
              <a:t>Úspěšnost stimulace </a:t>
            </a:r>
            <a:r>
              <a:rPr lang="cs-CZ" sz="3200" b="0" kern="1200" dirty="0" err="1" smtClean="0">
                <a:solidFill>
                  <a:srgbClr val="800000"/>
                </a:solidFill>
                <a:latin typeface="+mj-lt"/>
                <a:ea typeface="+mj-ea"/>
              </a:rPr>
              <a:t>Hisova</a:t>
            </a:r>
            <a:r>
              <a:rPr lang="cs-CZ" sz="3200" b="0" kern="1200" dirty="0" smtClean="0">
                <a:solidFill>
                  <a:srgbClr val="800000"/>
                </a:solidFill>
                <a:latin typeface="+mj-lt"/>
                <a:ea typeface="+mj-ea"/>
              </a:rPr>
              <a:t> svazku</a:t>
            </a:r>
            <a:endParaRPr lang="cs-CZ" sz="3200" b="0" kern="1200" dirty="0">
              <a:solidFill>
                <a:srgbClr val="800000"/>
              </a:solidFill>
              <a:latin typeface="+mj-lt"/>
              <a:ea typeface="+mj-ea"/>
            </a:endParaRPr>
          </a:p>
        </p:txBody>
      </p:sp>
    </p:spTree>
    <p:extLst>
      <p:ext uri="{BB962C8B-B14F-4D97-AF65-F5344CB8AC3E}">
        <p14:creationId xmlns:p14="http://schemas.microsoft.com/office/powerpoint/2010/main" val="1963566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3"/>
          <p:cNvSpPr>
            <a:spLocks/>
          </p:cNvSpPr>
          <p:nvPr/>
        </p:nvSpPr>
        <p:spPr bwMode="auto">
          <a:xfrm>
            <a:off x="1947863" y="775097"/>
            <a:ext cx="6400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4400">
              <a:ea typeface="ヒラギノ角ゴ Pro W3" charset="0"/>
              <a:cs typeface="ヒラギノ角ゴ Pro W3" charset="0"/>
            </a:endParaRPr>
          </a:p>
        </p:txBody>
      </p:sp>
      <p:sp>
        <p:nvSpPr>
          <p:cNvPr id="13314" name="Subtitle 4"/>
          <p:cNvSpPr>
            <a:spLocks/>
          </p:cNvSpPr>
          <p:nvPr/>
        </p:nvSpPr>
        <p:spPr bwMode="auto">
          <a:xfrm>
            <a:off x="1974850" y="1257300"/>
            <a:ext cx="617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endParaRPr lang="en-US" sz="2400" i="1">
              <a:ea typeface="ヒラギノ角ゴ Pro W3" charset="0"/>
              <a:cs typeface="ヒラギノ角ゴ Pro W3" charset="0"/>
            </a:endParaRPr>
          </a:p>
        </p:txBody>
      </p:sp>
      <p:sp>
        <p:nvSpPr>
          <p:cNvPr id="24580" name="Rectangle 4"/>
          <p:cNvSpPr>
            <a:spLocks noGrp="1" noChangeArrowheads="1"/>
          </p:cNvSpPr>
          <p:nvPr>
            <p:ph type="ctrTitle"/>
          </p:nvPr>
        </p:nvSpPr>
        <p:spPr>
          <a:xfrm>
            <a:off x="677872" y="1696641"/>
            <a:ext cx="7788275" cy="1143000"/>
          </a:xfrm>
        </p:spPr>
        <p:txBody>
          <a:bodyPr/>
          <a:lstStyle/>
          <a:p>
            <a:pPr>
              <a:defRPr/>
            </a:pPr>
            <a:r>
              <a:rPr lang="en-US" sz="4000" b="0" dirty="0" err="1" smtClean="0">
                <a:solidFill>
                  <a:srgbClr val="800000"/>
                </a:solidFill>
                <a:latin typeface="+mj-lt"/>
                <a:ea typeface="+mj-ea"/>
                <a:cs typeface="+mj-cs"/>
              </a:rPr>
              <a:t>Subkutánní</a:t>
            </a:r>
            <a:r>
              <a:rPr lang="en-US" sz="4000" b="0" dirty="0" smtClean="0">
                <a:solidFill>
                  <a:srgbClr val="800000"/>
                </a:solidFill>
                <a:latin typeface="+mj-lt"/>
                <a:ea typeface="+mj-ea"/>
                <a:cs typeface="+mj-cs"/>
              </a:rPr>
              <a:t> </a:t>
            </a:r>
            <a:r>
              <a:rPr lang="en-US" sz="4000" b="0" dirty="0" err="1" smtClean="0">
                <a:solidFill>
                  <a:srgbClr val="800000"/>
                </a:solidFill>
                <a:latin typeface="+mj-lt"/>
                <a:ea typeface="+mj-ea"/>
                <a:cs typeface="+mj-cs"/>
              </a:rPr>
              <a:t>monitorace</a:t>
            </a:r>
            <a:endParaRPr lang="de-DE" sz="4000" b="0" dirty="0" smtClean="0">
              <a:solidFill>
                <a:srgbClr val="800000"/>
              </a:solidFill>
              <a:latin typeface="+mj-lt"/>
              <a:ea typeface="+mj-ea"/>
              <a:cs typeface="+mj-cs"/>
            </a:endParaRPr>
          </a:p>
        </p:txBody>
      </p:sp>
    </p:spTree>
    <p:extLst>
      <p:ext uri="{BB962C8B-B14F-4D97-AF65-F5344CB8AC3E}">
        <p14:creationId xmlns:p14="http://schemas.microsoft.com/office/powerpoint/2010/main" val="2895582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856" y="0"/>
            <a:ext cx="5868144" cy="857250"/>
          </a:xfrm>
        </p:spPr>
        <p:txBody>
          <a:bodyPr/>
          <a:lstStyle/>
          <a:p>
            <a:pPr algn="l"/>
            <a:r>
              <a:rPr lang="en-US" sz="2800" b="0" dirty="0" err="1" smtClean="0">
                <a:solidFill>
                  <a:srgbClr val="800000"/>
                </a:solidFill>
              </a:rPr>
              <a:t>Implantabilní</a:t>
            </a:r>
            <a:r>
              <a:rPr lang="en-US" sz="2800" b="0" dirty="0" smtClean="0">
                <a:solidFill>
                  <a:srgbClr val="800000"/>
                </a:solidFill>
              </a:rPr>
              <a:t> monitory v dg </a:t>
            </a:r>
            <a:r>
              <a:rPr lang="en-US" sz="2800" b="0" dirty="0" err="1" smtClean="0">
                <a:solidFill>
                  <a:srgbClr val="800000"/>
                </a:solidFill>
              </a:rPr>
              <a:t>synkopy</a:t>
            </a:r>
            <a:endParaRPr lang="en-US" sz="2800" b="0" dirty="0">
              <a:solidFill>
                <a:srgbClr val="800000"/>
              </a:solidFill>
            </a:endParaRPr>
          </a:p>
        </p:txBody>
      </p:sp>
      <p:pic>
        <p:nvPicPr>
          <p:cNvPr id="4" name="Picture 3" descr="Snímek obrazovky 2019-01-13 v 13.24.03.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2850"/>
            <a:ext cx="3145442" cy="4394800"/>
          </a:xfrm>
          <a:prstGeom prst="rect">
            <a:avLst/>
          </a:prstGeom>
        </p:spPr>
      </p:pic>
      <p:pic>
        <p:nvPicPr>
          <p:cNvPr id="5" name="Picture 4" descr="Snímek obrazovky 2019-01-13 v 13.39.44.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47864" y="771551"/>
            <a:ext cx="3888432" cy="3672408"/>
          </a:xfrm>
          <a:prstGeom prst="rect">
            <a:avLst/>
          </a:prstGeom>
        </p:spPr>
      </p:pic>
      <p:sp>
        <p:nvSpPr>
          <p:cNvPr id="7" name="TextBox 6"/>
          <p:cNvSpPr txBox="1"/>
          <p:nvPr/>
        </p:nvSpPr>
        <p:spPr>
          <a:xfrm>
            <a:off x="323529" y="4659986"/>
            <a:ext cx="4033676" cy="276999"/>
          </a:xfrm>
          <a:prstGeom prst="rect">
            <a:avLst/>
          </a:prstGeom>
          <a:noFill/>
        </p:spPr>
        <p:txBody>
          <a:bodyPr wrap="none" rtlCol="0">
            <a:spAutoFit/>
          </a:bodyPr>
          <a:lstStyle/>
          <a:p>
            <a:r>
              <a:rPr lang="en-US" sz="1200" dirty="0" err="1" smtClean="0">
                <a:solidFill>
                  <a:srgbClr val="666699"/>
                </a:solidFill>
              </a:rPr>
              <a:t>Giancaterina</a:t>
            </a:r>
            <a:r>
              <a:rPr lang="en-US" sz="1200" dirty="0" smtClean="0">
                <a:solidFill>
                  <a:srgbClr val="666699"/>
                </a:solidFill>
              </a:rPr>
              <a:t> S, et al. JACC: Clinical </a:t>
            </a:r>
            <a:r>
              <a:rPr lang="en-US" sz="1200" dirty="0" err="1">
                <a:solidFill>
                  <a:srgbClr val="666699"/>
                </a:solidFill>
              </a:rPr>
              <a:t>E</a:t>
            </a:r>
            <a:r>
              <a:rPr lang="en-US" sz="1200" dirty="0" err="1" smtClean="0">
                <a:solidFill>
                  <a:srgbClr val="666699"/>
                </a:solidFill>
              </a:rPr>
              <a:t>lectrophysiol</a:t>
            </a:r>
            <a:r>
              <a:rPr lang="en-US" sz="1200" dirty="0" smtClean="0">
                <a:solidFill>
                  <a:srgbClr val="666699"/>
                </a:solidFill>
              </a:rPr>
              <a:t> 2018</a:t>
            </a:r>
            <a:endParaRPr lang="en-US" sz="1200" dirty="0">
              <a:solidFill>
                <a:srgbClr val="666699"/>
              </a:solidFill>
            </a:endParaRPr>
          </a:p>
        </p:txBody>
      </p:sp>
    </p:spTree>
    <p:extLst>
      <p:ext uri="{BB962C8B-B14F-4D97-AF65-F5344CB8AC3E}">
        <p14:creationId xmlns:p14="http://schemas.microsoft.com/office/powerpoint/2010/main" val="61991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9" y="4659986"/>
            <a:ext cx="4033676" cy="276999"/>
          </a:xfrm>
          <a:prstGeom prst="rect">
            <a:avLst/>
          </a:prstGeom>
          <a:noFill/>
        </p:spPr>
        <p:txBody>
          <a:bodyPr wrap="none" rtlCol="0">
            <a:spAutoFit/>
          </a:bodyPr>
          <a:lstStyle/>
          <a:p>
            <a:r>
              <a:rPr lang="en-US" sz="1200" dirty="0" err="1" smtClean="0">
                <a:solidFill>
                  <a:srgbClr val="666699"/>
                </a:solidFill>
              </a:rPr>
              <a:t>Giancaterina</a:t>
            </a:r>
            <a:r>
              <a:rPr lang="en-US" sz="1200" dirty="0" smtClean="0">
                <a:solidFill>
                  <a:srgbClr val="666699"/>
                </a:solidFill>
              </a:rPr>
              <a:t> S, et al. JACC: Clinical </a:t>
            </a:r>
            <a:r>
              <a:rPr lang="en-US" sz="1200" dirty="0" err="1">
                <a:solidFill>
                  <a:srgbClr val="666699"/>
                </a:solidFill>
              </a:rPr>
              <a:t>E</a:t>
            </a:r>
            <a:r>
              <a:rPr lang="en-US" sz="1200" dirty="0" err="1" smtClean="0">
                <a:solidFill>
                  <a:srgbClr val="666699"/>
                </a:solidFill>
              </a:rPr>
              <a:t>lectrophysiol</a:t>
            </a:r>
            <a:r>
              <a:rPr lang="en-US" sz="1200" dirty="0" smtClean="0">
                <a:solidFill>
                  <a:srgbClr val="666699"/>
                </a:solidFill>
              </a:rPr>
              <a:t> 2018</a:t>
            </a:r>
            <a:endParaRPr lang="en-US" sz="1200" dirty="0">
              <a:solidFill>
                <a:srgbClr val="666699"/>
              </a:solidFill>
            </a:endParaRPr>
          </a:p>
        </p:txBody>
      </p:sp>
      <p:pic>
        <p:nvPicPr>
          <p:cNvPr id="5" name="Picture 4" descr="Snímek obrazovky 2019-01-13 v 13.44.38.png"/>
          <p:cNvPicPr>
            <a:picLocks noChangeAspect="1"/>
          </p:cNvPicPr>
          <p:nvPr/>
        </p:nvPicPr>
        <p:blipFill rotWithShape="1">
          <a:blip r:embed="rId2">
            <a:extLst>
              <a:ext uri="{28A0092B-C50C-407E-A947-70E740481C1C}">
                <a14:useLocalDpi xmlns:a14="http://schemas.microsoft.com/office/drawing/2010/main" val="0"/>
              </a:ext>
            </a:extLst>
          </a:blip>
          <a:srcRect l="1019" r="980" b="26377"/>
          <a:stretch/>
        </p:blipFill>
        <p:spPr>
          <a:xfrm>
            <a:off x="8" y="2643759"/>
            <a:ext cx="9143999" cy="1872208"/>
          </a:xfrm>
          <a:prstGeom prst="rect">
            <a:avLst/>
          </a:prstGeom>
        </p:spPr>
      </p:pic>
      <p:pic>
        <p:nvPicPr>
          <p:cNvPr id="6" name="Picture 5" descr="Snímek obrazovky 2019-01-13 v 13.48.48.png"/>
          <p:cNvPicPr>
            <a:picLocks noChangeAspect="1"/>
          </p:cNvPicPr>
          <p:nvPr/>
        </p:nvPicPr>
        <p:blipFill rotWithShape="1">
          <a:blip r:embed="rId3">
            <a:extLst>
              <a:ext uri="{28A0092B-C50C-407E-A947-70E740481C1C}">
                <a14:useLocalDpi xmlns:a14="http://schemas.microsoft.com/office/drawing/2010/main" val="0"/>
              </a:ext>
            </a:extLst>
          </a:blip>
          <a:srcRect l="900" r="980" b="15853"/>
          <a:stretch/>
        </p:blipFill>
        <p:spPr>
          <a:xfrm>
            <a:off x="0" y="1"/>
            <a:ext cx="9144000" cy="2571750"/>
          </a:xfrm>
          <a:prstGeom prst="rect">
            <a:avLst/>
          </a:prstGeom>
        </p:spPr>
      </p:pic>
      <p:sp>
        <p:nvSpPr>
          <p:cNvPr id="7" name="TextBox 6"/>
          <p:cNvSpPr txBox="1"/>
          <p:nvPr/>
        </p:nvSpPr>
        <p:spPr>
          <a:xfrm>
            <a:off x="6" y="-20534"/>
            <a:ext cx="6327373" cy="307777"/>
          </a:xfrm>
          <a:prstGeom prst="rect">
            <a:avLst/>
          </a:prstGeom>
          <a:solidFill>
            <a:srgbClr val="666699"/>
          </a:solidFill>
        </p:spPr>
        <p:txBody>
          <a:bodyPr wrap="none" rtlCol="0">
            <a:spAutoFit/>
          </a:bodyPr>
          <a:lstStyle/>
          <a:p>
            <a:pPr>
              <a:tabLst>
                <a:tab pos="1528763" algn="l"/>
              </a:tabLst>
            </a:pPr>
            <a:r>
              <a:rPr lang="en-US" sz="1400" dirty="0" err="1" smtClean="0">
                <a:solidFill>
                  <a:schemeClr val="bg1"/>
                </a:solidFill>
              </a:rPr>
              <a:t>Detekce</a:t>
            </a:r>
            <a:r>
              <a:rPr lang="en-US" sz="1400" dirty="0" smtClean="0">
                <a:solidFill>
                  <a:schemeClr val="bg1"/>
                </a:solidFill>
              </a:rPr>
              <a:t> FS </a:t>
            </a:r>
            <a:r>
              <a:rPr lang="en-US" sz="1400" dirty="0" err="1" smtClean="0">
                <a:solidFill>
                  <a:schemeClr val="bg1"/>
                </a:solidFill>
              </a:rPr>
              <a:t>pomocí</a:t>
            </a:r>
            <a:r>
              <a:rPr lang="en-US" sz="1400" dirty="0" smtClean="0">
                <a:solidFill>
                  <a:schemeClr val="bg1"/>
                </a:solidFill>
              </a:rPr>
              <a:t> </a:t>
            </a:r>
            <a:r>
              <a:rPr lang="en-US" sz="1400" dirty="0" err="1" smtClean="0">
                <a:solidFill>
                  <a:schemeClr val="bg1"/>
                </a:solidFill>
              </a:rPr>
              <a:t>implantabilních</a:t>
            </a:r>
            <a:r>
              <a:rPr lang="en-US" sz="1400" dirty="0" smtClean="0">
                <a:solidFill>
                  <a:schemeClr val="bg1"/>
                </a:solidFill>
              </a:rPr>
              <a:t> </a:t>
            </a:r>
            <a:r>
              <a:rPr lang="en-US" sz="1400" dirty="0" err="1" smtClean="0">
                <a:solidFill>
                  <a:schemeClr val="bg1"/>
                </a:solidFill>
              </a:rPr>
              <a:t>monitorů</a:t>
            </a:r>
            <a:r>
              <a:rPr lang="en-US" sz="1400" dirty="0" smtClean="0">
                <a:solidFill>
                  <a:schemeClr val="bg1"/>
                </a:solidFill>
              </a:rPr>
              <a:t> u </a:t>
            </a:r>
            <a:r>
              <a:rPr lang="en-US" sz="1400" dirty="0" err="1" smtClean="0">
                <a:solidFill>
                  <a:schemeClr val="bg1"/>
                </a:solidFill>
              </a:rPr>
              <a:t>kryptogenní</a:t>
            </a:r>
            <a:r>
              <a:rPr lang="en-US" sz="1400" dirty="0" smtClean="0">
                <a:solidFill>
                  <a:schemeClr val="bg1"/>
                </a:solidFill>
              </a:rPr>
              <a:t> </a:t>
            </a:r>
            <a:r>
              <a:rPr lang="en-US" sz="1400" dirty="0" err="1" smtClean="0">
                <a:solidFill>
                  <a:schemeClr val="bg1"/>
                </a:solidFill>
              </a:rPr>
              <a:t>mozkové</a:t>
            </a:r>
            <a:r>
              <a:rPr lang="en-US" sz="1400" dirty="0" smtClean="0">
                <a:solidFill>
                  <a:schemeClr val="bg1"/>
                </a:solidFill>
              </a:rPr>
              <a:t> </a:t>
            </a:r>
            <a:r>
              <a:rPr lang="en-US" sz="1400" dirty="0" err="1" smtClean="0">
                <a:solidFill>
                  <a:schemeClr val="bg1"/>
                </a:solidFill>
              </a:rPr>
              <a:t>příhody</a:t>
            </a:r>
            <a:endParaRPr lang="en-US" sz="1400" dirty="0">
              <a:solidFill>
                <a:schemeClr val="bg1"/>
              </a:solidFill>
            </a:endParaRPr>
          </a:p>
        </p:txBody>
      </p:sp>
      <p:sp>
        <p:nvSpPr>
          <p:cNvPr id="8" name="TextBox 7"/>
          <p:cNvSpPr txBox="1"/>
          <p:nvPr/>
        </p:nvSpPr>
        <p:spPr>
          <a:xfrm>
            <a:off x="-22086" y="2696026"/>
            <a:ext cx="6827510" cy="307777"/>
          </a:xfrm>
          <a:prstGeom prst="rect">
            <a:avLst/>
          </a:prstGeom>
          <a:solidFill>
            <a:srgbClr val="666699"/>
          </a:solidFill>
        </p:spPr>
        <p:txBody>
          <a:bodyPr wrap="none" rtlCol="0">
            <a:spAutoFit/>
          </a:bodyPr>
          <a:lstStyle/>
          <a:p>
            <a:pPr>
              <a:tabLst>
                <a:tab pos="1528763" algn="l"/>
              </a:tabLst>
            </a:pPr>
            <a:r>
              <a:rPr lang="en-US" sz="1400" dirty="0" err="1" smtClean="0">
                <a:solidFill>
                  <a:schemeClr val="bg1"/>
                </a:solidFill>
              </a:rPr>
              <a:t>Detekce</a:t>
            </a:r>
            <a:r>
              <a:rPr lang="en-US" sz="1400" dirty="0" smtClean="0">
                <a:solidFill>
                  <a:schemeClr val="bg1"/>
                </a:solidFill>
              </a:rPr>
              <a:t> FS </a:t>
            </a:r>
            <a:r>
              <a:rPr lang="en-US" sz="1400" dirty="0" err="1" smtClean="0">
                <a:solidFill>
                  <a:schemeClr val="bg1"/>
                </a:solidFill>
              </a:rPr>
              <a:t>pomocí</a:t>
            </a:r>
            <a:r>
              <a:rPr lang="en-US" sz="1400" dirty="0" smtClean="0">
                <a:solidFill>
                  <a:schemeClr val="bg1"/>
                </a:solidFill>
              </a:rPr>
              <a:t> </a:t>
            </a:r>
            <a:r>
              <a:rPr lang="en-US" sz="1400" dirty="0" err="1" smtClean="0">
                <a:solidFill>
                  <a:schemeClr val="bg1"/>
                </a:solidFill>
              </a:rPr>
              <a:t>implantabilních</a:t>
            </a:r>
            <a:r>
              <a:rPr lang="en-US" sz="1400" dirty="0" smtClean="0">
                <a:solidFill>
                  <a:schemeClr val="bg1"/>
                </a:solidFill>
              </a:rPr>
              <a:t> </a:t>
            </a:r>
            <a:r>
              <a:rPr lang="en-US" sz="1400" dirty="0" err="1" smtClean="0">
                <a:solidFill>
                  <a:schemeClr val="bg1"/>
                </a:solidFill>
              </a:rPr>
              <a:t>monitorů</a:t>
            </a:r>
            <a:r>
              <a:rPr lang="en-US" sz="1400" dirty="0" smtClean="0">
                <a:solidFill>
                  <a:schemeClr val="bg1"/>
                </a:solidFill>
              </a:rPr>
              <a:t> u </a:t>
            </a:r>
            <a:r>
              <a:rPr lang="en-US" sz="1400" dirty="0" err="1" smtClean="0">
                <a:solidFill>
                  <a:schemeClr val="bg1"/>
                </a:solidFill>
              </a:rPr>
              <a:t>pacientů</a:t>
            </a:r>
            <a:r>
              <a:rPr lang="en-US" sz="1400" dirty="0" smtClean="0">
                <a:solidFill>
                  <a:schemeClr val="bg1"/>
                </a:solidFill>
              </a:rPr>
              <a:t> s </a:t>
            </a:r>
            <a:r>
              <a:rPr lang="en-US" sz="1400" dirty="0" err="1" smtClean="0">
                <a:solidFill>
                  <a:schemeClr val="bg1"/>
                </a:solidFill>
              </a:rPr>
              <a:t>rizikem</a:t>
            </a:r>
            <a:r>
              <a:rPr lang="en-US" sz="1400" dirty="0" smtClean="0">
                <a:solidFill>
                  <a:schemeClr val="bg1"/>
                </a:solidFill>
              </a:rPr>
              <a:t> </a:t>
            </a:r>
            <a:r>
              <a:rPr lang="en-US" sz="1400" dirty="0" err="1" smtClean="0">
                <a:solidFill>
                  <a:schemeClr val="bg1"/>
                </a:solidFill>
              </a:rPr>
              <a:t>mozkové</a:t>
            </a:r>
            <a:r>
              <a:rPr lang="en-US" sz="1400" dirty="0" smtClean="0">
                <a:solidFill>
                  <a:schemeClr val="bg1"/>
                </a:solidFill>
              </a:rPr>
              <a:t> </a:t>
            </a:r>
            <a:r>
              <a:rPr lang="en-US" sz="1400" dirty="0" err="1" smtClean="0">
                <a:solidFill>
                  <a:schemeClr val="bg1"/>
                </a:solidFill>
              </a:rPr>
              <a:t>příhody</a:t>
            </a:r>
            <a:endParaRPr lang="en-US" sz="1400" dirty="0">
              <a:solidFill>
                <a:schemeClr val="bg1"/>
              </a:solidFill>
            </a:endParaRPr>
          </a:p>
        </p:txBody>
      </p:sp>
    </p:spTree>
    <p:extLst>
      <p:ext uri="{BB962C8B-B14F-4D97-AF65-F5344CB8AC3E}">
        <p14:creationId xmlns:p14="http://schemas.microsoft.com/office/powerpoint/2010/main" val="420767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3"/>
          <p:cNvSpPr>
            <a:spLocks/>
          </p:cNvSpPr>
          <p:nvPr/>
        </p:nvSpPr>
        <p:spPr bwMode="auto">
          <a:xfrm>
            <a:off x="1947863" y="775097"/>
            <a:ext cx="6400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4400">
              <a:ea typeface="ヒラギノ角ゴ Pro W3" charset="0"/>
              <a:cs typeface="ヒラギノ角ゴ Pro W3" charset="0"/>
            </a:endParaRPr>
          </a:p>
        </p:txBody>
      </p:sp>
      <p:sp>
        <p:nvSpPr>
          <p:cNvPr id="13314" name="Subtitle 4"/>
          <p:cNvSpPr>
            <a:spLocks/>
          </p:cNvSpPr>
          <p:nvPr/>
        </p:nvSpPr>
        <p:spPr bwMode="auto">
          <a:xfrm>
            <a:off x="1974850" y="1257300"/>
            <a:ext cx="617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endParaRPr lang="en-US" sz="2400" i="1">
              <a:ea typeface="ヒラギノ角ゴ Pro W3" charset="0"/>
              <a:cs typeface="ヒラギノ角ゴ Pro W3" charset="0"/>
            </a:endParaRPr>
          </a:p>
        </p:txBody>
      </p:sp>
      <p:sp>
        <p:nvSpPr>
          <p:cNvPr id="24580" name="Rectangle 4"/>
          <p:cNvSpPr>
            <a:spLocks noGrp="1" noChangeArrowheads="1"/>
          </p:cNvSpPr>
          <p:nvPr>
            <p:ph type="ctrTitle"/>
          </p:nvPr>
        </p:nvSpPr>
        <p:spPr>
          <a:xfrm>
            <a:off x="677872" y="1696641"/>
            <a:ext cx="7788275" cy="1143000"/>
          </a:xfrm>
        </p:spPr>
        <p:txBody>
          <a:bodyPr/>
          <a:lstStyle/>
          <a:p>
            <a:pPr>
              <a:defRPr/>
            </a:pPr>
            <a:r>
              <a:rPr lang="en-US" sz="4000" b="0" dirty="0" err="1" smtClean="0">
                <a:solidFill>
                  <a:srgbClr val="800000"/>
                </a:solidFill>
                <a:latin typeface="+mj-lt"/>
                <a:cs typeface="+mj-cs"/>
              </a:rPr>
              <a:t>Tele</a:t>
            </a:r>
            <a:r>
              <a:rPr lang="en-US" sz="4000" b="0" dirty="0" err="1" smtClean="0">
                <a:solidFill>
                  <a:srgbClr val="800000"/>
                </a:solidFill>
                <a:latin typeface="+mj-lt"/>
                <a:ea typeface="+mj-ea"/>
                <a:cs typeface="+mj-cs"/>
              </a:rPr>
              <a:t>monitorace</a:t>
            </a:r>
            <a:r>
              <a:rPr lang="en-US" sz="4000" b="0" dirty="0" smtClean="0">
                <a:solidFill>
                  <a:srgbClr val="800000"/>
                </a:solidFill>
                <a:latin typeface="+mj-lt"/>
                <a:ea typeface="+mj-ea"/>
                <a:cs typeface="+mj-cs"/>
              </a:rPr>
              <a:t> </a:t>
            </a:r>
            <a:r>
              <a:rPr lang="en-US" sz="4000" b="0" dirty="0" err="1" smtClean="0">
                <a:solidFill>
                  <a:srgbClr val="800000"/>
                </a:solidFill>
                <a:latin typeface="+mj-lt"/>
                <a:ea typeface="+mj-ea"/>
                <a:cs typeface="+mj-cs"/>
              </a:rPr>
              <a:t>přístrojů</a:t>
            </a:r>
            <a:endParaRPr lang="de-DE" sz="4000" b="0" dirty="0" smtClean="0">
              <a:solidFill>
                <a:srgbClr val="800000"/>
              </a:solidFill>
              <a:latin typeface="+mj-lt"/>
              <a:ea typeface="+mj-ea"/>
              <a:cs typeface="+mj-cs"/>
            </a:endParaRPr>
          </a:p>
        </p:txBody>
      </p:sp>
    </p:spTree>
    <p:extLst>
      <p:ext uri="{BB962C8B-B14F-4D97-AF65-F5344CB8AC3E}">
        <p14:creationId xmlns:p14="http://schemas.microsoft.com/office/powerpoint/2010/main" val="4246447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p:cNvSpPr>
            <a:spLocks noGrp="1"/>
          </p:cNvSpPr>
          <p:nvPr>
            <p:ph type="title"/>
          </p:nvPr>
        </p:nvSpPr>
        <p:spPr/>
        <p:txBody>
          <a:bodyPr/>
          <a:lstStyle/>
          <a:p>
            <a:pPr eaLnBrk="1" hangingPunct="1"/>
            <a:r>
              <a:rPr lang="cs-CZ">
                <a:latin typeface="Arial" charset="0"/>
                <a:cs typeface="Arial" charset="0"/>
              </a:rPr>
              <a:t>Trend TKS v ČR: 2010-2015</a:t>
            </a:r>
          </a:p>
        </p:txBody>
      </p:sp>
      <p:graphicFrame>
        <p:nvGraphicFramePr>
          <p:cNvPr id="2" name="Zástupný symbol pro obsah 4"/>
          <p:cNvGraphicFramePr>
            <a:graphicFrameLocks noGrp="1"/>
          </p:cNvGraphicFramePr>
          <p:nvPr>
            <p:ph idx="1"/>
            <p:extLst>
              <p:ext uri="{D42A27DB-BD31-4B8C-83A1-F6EECF244321}">
                <p14:modId xmlns:p14="http://schemas.microsoft.com/office/powerpoint/2010/main" val="1535078662"/>
              </p:ext>
            </p:extLst>
          </p:nvPr>
        </p:nvGraphicFramePr>
        <p:xfrm>
          <a:off x="-1588" y="555527"/>
          <a:ext cx="9145588" cy="3960440"/>
        </p:xfrm>
        <a:graphic>
          <a:graphicData uri="http://schemas.openxmlformats.org/drawingml/2006/chart">
            <c:chart xmlns:c="http://schemas.openxmlformats.org/drawingml/2006/chart" xmlns:r="http://schemas.openxmlformats.org/officeDocument/2006/relationships" r:id="rId3"/>
          </a:graphicData>
        </a:graphic>
      </p:graphicFrame>
      <p:sp>
        <p:nvSpPr>
          <p:cNvPr id="5" name="Nadpis 1"/>
          <p:cNvSpPr txBox="1">
            <a:spLocks/>
          </p:cNvSpPr>
          <p:nvPr/>
        </p:nvSpPr>
        <p:spPr>
          <a:xfrm>
            <a:off x="251520" y="-25505"/>
            <a:ext cx="7886700" cy="437019"/>
          </a:xfrm>
          <a:prstGeom prst="rect">
            <a:avLst/>
          </a:prstGeom>
        </p:spPr>
        <p:txBody>
          <a:bodyPr/>
          <a:lstStyle>
            <a:lvl1pPr algn="l" defTabSz="914400" rtl="0" eaLnBrk="1" latinLnBrk="0" hangingPunct="1">
              <a:spcBef>
                <a:spcPct val="0"/>
              </a:spcBef>
              <a:buNone/>
              <a:defRPr sz="2400" b="1" i="0" kern="1200">
                <a:solidFill>
                  <a:srgbClr val="008799"/>
                </a:solidFill>
                <a:effectLst/>
                <a:latin typeface="Verdana"/>
                <a:ea typeface="+mj-ea"/>
                <a:cs typeface="Verdana"/>
              </a:defRPr>
            </a:lvl1pPr>
          </a:lstStyle>
          <a:p>
            <a:r>
              <a:rPr lang="cs-CZ" sz="2800" b="0" dirty="0" smtClean="0">
                <a:solidFill>
                  <a:srgbClr val="800000"/>
                </a:solidFill>
                <a:latin typeface="+mj-lt"/>
              </a:rPr>
              <a:t>Počet přístrojů narůstá...</a:t>
            </a:r>
            <a:endParaRPr lang="cs-CZ" sz="2800" b="0" dirty="0">
              <a:solidFill>
                <a:srgbClr val="800000"/>
              </a:solidFill>
              <a:latin typeface="+mj-lt"/>
            </a:endParaRPr>
          </a:p>
        </p:txBody>
      </p:sp>
    </p:spTree>
    <p:extLst>
      <p:ext uri="{BB962C8B-B14F-4D97-AF65-F5344CB8AC3E}">
        <p14:creationId xmlns:p14="http://schemas.microsoft.com/office/powerpoint/2010/main" val="25622147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3906" name="Line 3"/>
          <p:cNvSpPr>
            <a:spLocks noChangeShapeType="1"/>
          </p:cNvSpPr>
          <p:nvPr/>
        </p:nvSpPr>
        <p:spPr bwMode="auto">
          <a:xfrm flipH="1">
            <a:off x="2703516" y="2271712"/>
            <a:ext cx="1587" cy="233363"/>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03907" name="Rectangle 4"/>
          <p:cNvSpPr>
            <a:spLocks noGrp="1" noChangeArrowheads="1"/>
          </p:cNvSpPr>
          <p:nvPr>
            <p:ph type="title" idx="4294967295"/>
          </p:nvPr>
        </p:nvSpPr>
        <p:spPr>
          <a:xfrm>
            <a:off x="85297" y="195489"/>
            <a:ext cx="9036496" cy="502444"/>
          </a:xfrm>
          <a:prstGeom prst="rect">
            <a:avLst/>
          </a:prstGeom>
        </p:spPr>
        <p:txBody>
          <a:bodyPr lIns="91440" tIns="45720" rIns="91440" bIns="45720"/>
          <a:lstStyle/>
          <a:p>
            <a:r>
              <a:rPr lang="en-US" sz="2800" b="0" dirty="0" err="1" smtClean="0">
                <a:solidFill>
                  <a:srgbClr val="800000"/>
                </a:solidFill>
                <a:latin typeface="+mj-lt"/>
              </a:rPr>
              <a:t>Nová</a:t>
            </a:r>
            <a:r>
              <a:rPr lang="en-US" sz="2800" b="0" dirty="0" smtClean="0">
                <a:solidFill>
                  <a:srgbClr val="800000"/>
                </a:solidFill>
                <a:latin typeface="+mj-lt"/>
              </a:rPr>
              <a:t> </a:t>
            </a:r>
            <a:r>
              <a:rPr lang="en-US" sz="2800" b="0" dirty="0" err="1" smtClean="0">
                <a:solidFill>
                  <a:srgbClr val="800000"/>
                </a:solidFill>
                <a:latin typeface="+mj-lt"/>
              </a:rPr>
              <a:t>technologická</a:t>
            </a:r>
            <a:r>
              <a:rPr lang="en-US" sz="2800" b="0" dirty="0" smtClean="0">
                <a:solidFill>
                  <a:srgbClr val="800000"/>
                </a:solidFill>
                <a:latin typeface="+mj-lt"/>
              </a:rPr>
              <a:t> </a:t>
            </a:r>
            <a:r>
              <a:rPr lang="en-US" sz="2800" b="0" dirty="0" err="1" smtClean="0">
                <a:solidFill>
                  <a:srgbClr val="800000"/>
                </a:solidFill>
                <a:latin typeface="+mj-lt"/>
              </a:rPr>
              <a:t>platforma</a:t>
            </a:r>
            <a:r>
              <a:rPr lang="en-US" sz="2800" b="0" dirty="0" smtClean="0">
                <a:solidFill>
                  <a:srgbClr val="800000"/>
                </a:solidFill>
                <a:latin typeface="+mj-lt"/>
              </a:rPr>
              <a:t> </a:t>
            </a:r>
            <a:r>
              <a:rPr lang="en-US" sz="2800" b="0" dirty="0" err="1" smtClean="0">
                <a:solidFill>
                  <a:srgbClr val="800000"/>
                </a:solidFill>
                <a:latin typeface="+mj-lt"/>
              </a:rPr>
              <a:t>podporuje</a:t>
            </a:r>
            <a:r>
              <a:rPr lang="en-US" sz="2800" b="0" dirty="0" smtClean="0">
                <a:solidFill>
                  <a:srgbClr val="800000"/>
                </a:solidFill>
                <a:latin typeface="+mj-lt"/>
              </a:rPr>
              <a:t> </a:t>
            </a:r>
            <a:r>
              <a:rPr lang="en-US" sz="2800" b="0" dirty="0" err="1" smtClean="0">
                <a:solidFill>
                  <a:srgbClr val="800000"/>
                </a:solidFill>
                <a:latin typeface="+mj-lt"/>
              </a:rPr>
              <a:t>automatické</a:t>
            </a:r>
            <a:r>
              <a:rPr lang="en-US" sz="2800" b="0" dirty="0" smtClean="0">
                <a:solidFill>
                  <a:srgbClr val="800000"/>
                </a:solidFill>
                <a:latin typeface="+mj-lt"/>
              </a:rPr>
              <a:t> a </a:t>
            </a:r>
            <a:r>
              <a:rPr lang="en-US" sz="2800" b="0" dirty="0" err="1" smtClean="0">
                <a:solidFill>
                  <a:srgbClr val="800000"/>
                </a:solidFill>
                <a:latin typeface="+mj-lt"/>
              </a:rPr>
              <a:t>denní</a:t>
            </a:r>
            <a:r>
              <a:rPr lang="en-US" sz="2800" b="0" dirty="0" smtClean="0">
                <a:solidFill>
                  <a:srgbClr val="800000"/>
                </a:solidFill>
                <a:latin typeface="+mj-lt"/>
              </a:rPr>
              <a:t> </a:t>
            </a:r>
            <a:r>
              <a:rPr lang="en-US" sz="2800" b="0" dirty="0" err="1" smtClean="0">
                <a:solidFill>
                  <a:srgbClr val="800000"/>
                </a:solidFill>
                <a:latin typeface="+mj-lt"/>
              </a:rPr>
              <a:t>přenosy</a:t>
            </a:r>
            <a:r>
              <a:rPr lang="en-US" sz="2800" b="0" dirty="0" smtClean="0">
                <a:solidFill>
                  <a:srgbClr val="800000"/>
                </a:solidFill>
                <a:latin typeface="+mj-lt"/>
              </a:rPr>
              <a:t> </a:t>
            </a:r>
            <a:r>
              <a:rPr lang="en-US" sz="2800" b="0" dirty="0" err="1" smtClean="0">
                <a:solidFill>
                  <a:srgbClr val="800000"/>
                </a:solidFill>
                <a:latin typeface="+mj-lt"/>
              </a:rPr>
              <a:t>dat</a:t>
            </a:r>
            <a:endParaRPr lang="en-US" sz="2800" b="0" dirty="0">
              <a:solidFill>
                <a:srgbClr val="800000"/>
              </a:solidFill>
              <a:latin typeface="+mj-lt"/>
            </a:endParaRPr>
          </a:p>
        </p:txBody>
      </p:sp>
      <p:sp>
        <p:nvSpPr>
          <p:cNvPr id="1403908" name="Rectangle 5"/>
          <p:cNvSpPr>
            <a:spLocks noChangeArrowheads="1"/>
          </p:cNvSpPr>
          <p:nvPr/>
        </p:nvSpPr>
        <p:spPr bwMode="gray">
          <a:xfrm>
            <a:off x="908059" y="1957388"/>
            <a:ext cx="981075" cy="24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1">
            <a:spAutoFit/>
          </a:bodyPr>
          <a:lstStyle/>
          <a:p>
            <a:pPr>
              <a:lnSpc>
                <a:spcPct val="105000"/>
              </a:lnSpc>
              <a:spcBef>
                <a:spcPct val="75000"/>
              </a:spcBef>
              <a:buClr>
                <a:srgbClr val="00234C"/>
              </a:buClr>
              <a:buFont typeface="Wingdings" charset="0"/>
              <a:buNone/>
            </a:pPr>
            <a:r>
              <a:rPr lang="en-US" sz="1500">
                <a:solidFill>
                  <a:srgbClr val="00234C"/>
                </a:solidFill>
                <a:cs typeface="Arial" charset="0"/>
              </a:rPr>
              <a:t>Patient</a:t>
            </a:r>
          </a:p>
        </p:txBody>
      </p:sp>
      <p:pic>
        <p:nvPicPr>
          <p:cNvPr id="1403909" name="Picture 6"/>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gray">
          <a:xfrm>
            <a:off x="1076334" y="1167598"/>
            <a:ext cx="6562725" cy="63817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03910" name="Rectangle 7"/>
          <p:cNvSpPr>
            <a:spLocks noChangeArrowheads="1"/>
          </p:cNvSpPr>
          <p:nvPr/>
        </p:nvSpPr>
        <p:spPr bwMode="gray">
          <a:xfrm>
            <a:off x="2124075" y="1977628"/>
            <a:ext cx="1270000" cy="24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1">
            <a:spAutoFit/>
          </a:bodyPr>
          <a:lstStyle/>
          <a:p>
            <a:pPr>
              <a:lnSpc>
                <a:spcPct val="105000"/>
              </a:lnSpc>
              <a:spcBef>
                <a:spcPct val="75000"/>
              </a:spcBef>
              <a:buClr>
                <a:srgbClr val="00234C"/>
              </a:buClr>
              <a:buFont typeface="Wingdings" charset="0"/>
              <a:buNone/>
            </a:pPr>
            <a:r>
              <a:rPr lang="en-US" sz="1500">
                <a:solidFill>
                  <a:srgbClr val="00234C"/>
                </a:solidFill>
                <a:cs typeface="Arial" charset="0"/>
              </a:rPr>
              <a:t>CM</a:t>
            </a:r>
          </a:p>
        </p:txBody>
      </p:sp>
      <p:sp>
        <p:nvSpPr>
          <p:cNvPr id="1403911" name="Rectangle 8"/>
          <p:cNvSpPr>
            <a:spLocks noChangeArrowheads="1"/>
          </p:cNvSpPr>
          <p:nvPr/>
        </p:nvSpPr>
        <p:spPr bwMode="gray">
          <a:xfrm>
            <a:off x="3390900" y="1957390"/>
            <a:ext cx="1651000" cy="4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1">
            <a:spAutoFit/>
          </a:bodyPr>
          <a:lstStyle/>
          <a:p>
            <a:pPr>
              <a:lnSpc>
                <a:spcPct val="105000"/>
              </a:lnSpc>
              <a:spcBef>
                <a:spcPct val="75000"/>
              </a:spcBef>
              <a:buClr>
                <a:srgbClr val="00234C"/>
              </a:buClr>
              <a:buFont typeface="Wingdings" charset="0"/>
              <a:buNone/>
            </a:pPr>
            <a:r>
              <a:rPr lang="en-US" sz="1500">
                <a:solidFill>
                  <a:srgbClr val="00234C"/>
                </a:solidFill>
                <a:cs typeface="Arial" charset="0"/>
              </a:rPr>
              <a:t>Cellular data transmission</a:t>
            </a:r>
          </a:p>
        </p:txBody>
      </p:sp>
      <p:sp>
        <p:nvSpPr>
          <p:cNvPr id="1403912" name="Rectangle 9"/>
          <p:cNvSpPr>
            <a:spLocks noChangeArrowheads="1"/>
          </p:cNvSpPr>
          <p:nvPr/>
        </p:nvSpPr>
        <p:spPr bwMode="gray">
          <a:xfrm>
            <a:off x="5140328" y="1815708"/>
            <a:ext cx="1558925" cy="4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1">
            <a:spAutoFit/>
          </a:bodyPr>
          <a:lstStyle/>
          <a:p>
            <a:pPr algn="ctr">
              <a:lnSpc>
                <a:spcPct val="105000"/>
              </a:lnSpc>
              <a:spcBef>
                <a:spcPct val="75000"/>
              </a:spcBef>
              <a:buClr>
                <a:srgbClr val="00234C"/>
              </a:buClr>
              <a:buFont typeface="Wingdings" charset="0"/>
              <a:buNone/>
            </a:pPr>
            <a:r>
              <a:rPr lang="en-US" sz="1500">
                <a:solidFill>
                  <a:srgbClr val="00234C"/>
                </a:solidFill>
                <a:cs typeface="Arial" charset="0"/>
              </a:rPr>
              <a:t>BIOTRONIK </a:t>
            </a:r>
            <a:br>
              <a:rPr lang="en-US" sz="1500">
                <a:solidFill>
                  <a:srgbClr val="00234C"/>
                </a:solidFill>
                <a:cs typeface="Arial" charset="0"/>
              </a:rPr>
            </a:br>
            <a:r>
              <a:rPr lang="en-US" sz="1500">
                <a:solidFill>
                  <a:srgbClr val="00234C"/>
                </a:solidFill>
                <a:cs typeface="Arial" charset="0"/>
              </a:rPr>
              <a:t>Service Center</a:t>
            </a:r>
          </a:p>
        </p:txBody>
      </p:sp>
      <p:sp>
        <p:nvSpPr>
          <p:cNvPr id="1403913" name="Rectangle 10"/>
          <p:cNvSpPr>
            <a:spLocks noChangeArrowheads="1"/>
          </p:cNvSpPr>
          <p:nvPr/>
        </p:nvSpPr>
        <p:spPr bwMode="gray">
          <a:xfrm>
            <a:off x="6843722" y="1957390"/>
            <a:ext cx="981075" cy="4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1">
            <a:spAutoFit/>
          </a:bodyPr>
          <a:lstStyle/>
          <a:p>
            <a:pPr algn="ctr">
              <a:lnSpc>
                <a:spcPct val="105000"/>
              </a:lnSpc>
              <a:spcBef>
                <a:spcPct val="75000"/>
              </a:spcBef>
              <a:buClr>
                <a:srgbClr val="00234C"/>
              </a:buClr>
              <a:buFont typeface="Wingdings" charset="0"/>
              <a:buNone/>
            </a:pPr>
            <a:r>
              <a:rPr lang="en-US" sz="1500">
                <a:solidFill>
                  <a:srgbClr val="00234C"/>
                </a:solidFill>
                <a:cs typeface="Arial" charset="0"/>
              </a:rPr>
              <a:t>Data Review</a:t>
            </a:r>
          </a:p>
        </p:txBody>
      </p:sp>
      <p:sp>
        <p:nvSpPr>
          <p:cNvPr id="1403914" name="AutoShape 11"/>
          <p:cNvSpPr>
            <a:spLocks/>
          </p:cNvSpPr>
          <p:nvPr/>
        </p:nvSpPr>
        <p:spPr bwMode="auto">
          <a:xfrm rot="-5400000">
            <a:off x="1842493" y="1716291"/>
            <a:ext cx="148828" cy="1423987"/>
          </a:xfrm>
          <a:prstGeom prst="leftBrace">
            <a:avLst>
              <a:gd name="adj1" fmla="val 59800"/>
              <a:gd name="adj2" fmla="val 50000"/>
            </a:avLst>
          </a:prstGeom>
          <a:noFill/>
          <a:ln w="12700">
            <a:solidFill>
              <a:schemeClr val="tx1"/>
            </a:solidFill>
            <a:round/>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b="0">
              <a:cs typeface="Arial" charset="0"/>
            </a:endParaRPr>
          </a:p>
        </p:txBody>
      </p:sp>
      <p:sp>
        <p:nvSpPr>
          <p:cNvPr id="1403915" name="AutoShape 12"/>
          <p:cNvSpPr>
            <a:spLocks/>
          </p:cNvSpPr>
          <p:nvPr/>
        </p:nvSpPr>
        <p:spPr bwMode="auto">
          <a:xfrm rot="-5400000">
            <a:off x="4194378" y="914202"/>
            <a:ext cx="148829" cy="3054350"/>
          </a:xfrm>
          <a:prstGeom prst="leftBrace">
            <a:avLst>
              <a:gd name="adj1" fmla="val 128266"/>
              <a:gd name="adj2" fmla="val 50000"/>
            </a:avLst>
          </a:prstGeom>
          <a:noFill/>
          <a:ln w="12700">
            <a:solidFill>
              <a:schemeClr val="tx1"/>
            </a:solidFill>
            <a:round/>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b="0">
              <a:cs typeface="Arial" charset="0"/>
            </a:endParaRPr>
          </a:p>
        </p:txBody>
      </p:sp>
      <p:sp>
        <p:nvSpPr>
          <p:cNvPr id="1403916" name="AutoShape 13"/>
          <p:cNvSpPr>
            <a:spLocks/>
          </p:cNvSpPr>
          <p:nvPr/>
        </p:nvSpPr>
        <p:spPr bwMode="auto">
          <a:xfrm rot="-5400000">
            <a:off x="3418091" y="689575"/>
            <a:ext cx="148829" cy="4556125"/>
          </a:xfrm>
          <a:prstGeom prst="leftBrace">
            <a:avLst>
              <a:gd name="adj1" fmla="val 191333"/>
              <a:gd name="adj2" fmla="val 50000"/>
            </a:avLst>
          </a:prstGeom>
          <a:noFill/>
          <a:ln w="12700">
            <a:solidFill>
              <a:schemeClr val="tx1"/>
            </a:solidFill>
            <a:round/>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b="0">
              <a:cs typeface="Arial" charset="0"/>
            </a:endParaRPr>
          </a:p>
        </p:txBody>
      </p:sp>
      <p:sp>
        <p:nvSpPr>
          <p:cNvPr id="1403917" name="Text Box 14"/>
          <p:cNvSpPr txBox="1">
            <a:spLocks noChangeArrowheads="1"/>
          </p:cNvSpPr>
          <p:nvPr/>
        </p:nvSpPr>
        <p:spPr bwMode="auto">
          <a:xfrm>
            <a:off x="1403350" y="2553897"/>
            <a:ext cx="1006430" cy="307777"/>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r>
              <a:rPr lang="de-DE" sz="1400" b="0">
                <a:cs typeface="Arial" charset="0"/>
              </a:rPr>
              <a:t>wandless</a:t>
            </a:r>
          </a:p>
        </p:txBody>
      </p:sp>
      <p:sp>
        <p:nvSpPr>
          <p:cNvPr id="1403918" name="Line 15"/>
          <p:cNvSpPr>
            <a:spLocks noChangeShapeType="1"/>
          </p:cNvSpPr>
          <p:nvPr/>
        </p:nvSpPr>
        <p:spPr bwMode="auto">
          <a:xfrm>
            <a:off x="1120775" y="2271713"/>
            <a:ext cx="7938" cy="103227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03919" name="Line 16"/>
          <p:cNvSpPr>
            <a:spLocks noChangeShapeType="1"/>
          </p:cNvSpPr>
          <p:nvPr/>
        </p:nvSpPr>
        <p:spPr bwMode="auto">
          <a:xfrm>
            <a:off x="5853113" y="2271713"/>
            <a:ext cx="0" cy="1026319"/>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03920" name="Text Box 17"/>
          <p:cNvSpPr txBox="1">
            <a:spLocks noChangeArrowheads="1"/>
          </p:cNvSpPr>
          <p:nvPr/>
        </p:nvSpPr>
        <p:spPr bwMode="auto">
          <a:xfrm>
            <a:off x="3822701" y="2553897"/>
            <a:ext cx="907720" cy="307777"/>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r>
              <a:rPr lang="de-DE" sz="1400" b="0">
                <a:cs typeface="Arial" charset="0"/>
              </a:rPr>
              <a:t>wireless</a:t>
            </a:r>
          </a:p>
        </p:txBody>
      </p:sp>
      <p:sp>
        <p:nvSpPr>
          <p:cNvPr id="1403921" name="Text Box 18"/>
          <p:cNvSpPr txBox="1">
            <a:spLocks noChangeArrowheads="1"/>
          </p:cNvSpPr>
          <p:nvPr/>
        </p:nvSpPr>
        <p:spPr bwMode="auto">
          <a:xfrm>
            <a:off x="2073277" y="3087295"/>
            <a:ext cx="2843785" cy="307777"/>
          </a:xfrm>
          <a:prstGeom prst="rect">
            <a:avLst/>
          </a:prstGeom>
          <a:solidFill>
            <a:schemeClr val="bg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r>
              <a:rPr lang="de-DE" sz="1400" b="0">
                <a:cs typeface="Arial" charset="0"/>
              </a:rPr>
              <a:t>no patient interaction needed</a:t>
            </a:r>
          </a:p>
        </p:txBody>
      </p:sp>
      <p:sp>
        <p:nvSpPr>
          <p:cNvPr id="1403922" name="Biotronik_Subtitle" hidden="1"/>
          <p:cNvSpPr txBox="1">
            <a:spLocks noChangeArrowheads="1"/>
          </p:cNvSpPr>
          <p:nvPr/>
        </p:nvSpPr>
        <p:spPr bwMode="auto">
          <a:xfrm>
            <a:off x="693738" y="1113239"/>
            <a:ext cx="83105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eaLnBrk="0" hangingPunct="0"/>
            <a:r>
              <a:rPr lang="en-US">
                <a:solidFill>
                  <a:srgbClr val="00234C"/>
                </a:solidFill>
                <a:cs typeface="Arial" charset="0"/>
              </a:rPr>
              <a:t>Subtitle</a:t>
            </a:r>
          </a:p>
        </p:txBody>
      </p:sp>
      <p:sp>
        <p:nvSpPr>
          <p:cNvPr id="1403923" name="Biotronik_Subtitle" hidden="1"/>
          <p:cNvSpPr txBox="1">
            <a:spLocks noChangeArrowheads="1"/>
          </p:cNvSpPr>
          <p:nvPr/>
        </p:nvSpPr>
        <p:spPr bwMode="auto">
          <a:xfrm>
            <a:off x="846138" y="1227539"/>
            <a:ext cx="83105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eaLnBrk="0" hangingPunct="0"/>
            <a:r>
              <a:rPr lang="en-US">
                <a:solidFill>
                  <a:srgbClr val="00234C"/>
                </a:solidFill>
                <a:cs typeface="Arial" charset="0"/>
              </a:rPr>
              <a:t>Subtitle</a:t>
            </a:r>
          </a:p>
        </p:txBody>
      </p:sp>
      <p:pic>
        <p:nvPicPr>
          <p:cNvPr id="2" name="Picture 1" descr="BIOTRONIK_Home_Monitoring_webready.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28184" y="2571750"/>
            <a:ext cx="2376264" cy="16750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156184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idx="4294967295"/>
          </p:nvPr>
        </p:nvSpPr>
        <p:spPr>
          <a:xfrm>
            <a:off x="29435" y="35280"/>
            <a:ext cx="9144000" cy="857250"/>
          </a:xfrm>
          <a:prstGeom prst="rect">
            <a:avLst/>
          </a:prstGeom>
        </p:spPr>
        <p:txBody>
          <a:bodyPr/>
          <a:lstStyle/>
          <a:p>
            <a:pPr>
              <a:defRPr/>
            </a:pPr>
            <a:r>
              <a:rPr lang="cs-CZ" sz="1600" b="0" dirty="0" err="1">
                <a:solidFill>
                  <a:srgbClr val="800000"/>
                </a:solidFill>
                <a:latin typeface="+mj-lt"/>
                <a:ea typeface="+mj-ea"/>
                <a:cs typeface="+mj-cs"/>
              </a:rPr>
              <a:t>Home</a:t>
            </a:r>
            <a:r>
              <a:rPr lang="cs-CZ" sz="1600" b="0" dirty="0">
                <a:solidFill>
                  <a:srgbClr val="800000"/>
                </a:solidFill>
                <a:latin typeface="+mj-lt"/>
                <a:ea typeface="+mj-ea"/>
                <a:cs typeface="+mj-cs"/>
              </a:rPr>
              <a:t> Monitoring </a:t>
            </a:r>
            <a:br>
              <a:rPr lang="cs-CZ" sz="1600" b="0" dirty="0">
                <a:solidFill>
                  <a:srgbClr val="800000"/>
                </a:solidFill>
                <a:latin typeface="+mj-lt"/>
                <a:ea typeface="+mj-ea"/>
                <a:cs typeface="+mj-cs"/>
              </a:rPr>
            </a:br>
            <a:r>
              <a:rPr lang="cs-CZ" sz="2800" b="0" dirty="0" smtClean="0">
                <a:solidFill>
                  <a:srgbClr val="800000"/>
                </a:solidFill>
                <a:latin typeface="+mj-lt"/>
                <a:ea typeface="+mj-ea"/>
                <a:cs typeface="+mj-cs"/>
              </a:rPr>
              <a:t>Příklad poruchy integrity elektrody ICD </a:t>
            </a:r>
            <a:endParaRPr lang="de-DE" sz="2800" b="0" dirty="0">
              <a:solidFill>
                <a:srgbClr val="800000"/>
              </a:solidFill>
              <a:latin typeface="+mj-lt"/>
              <a:ea typeface="+mj-ea"/>
              <a:cs typeface="+mj-cs"/>
            </a:endParaRPr>
          </a:p>
        </p:txBody>
      </p:sp>
      <p:sp>
        <p:nvSpPr>
          <p:cNvPr id="70658" name="AutoShape 7" descr="chartImage"/>
          <p:cNvSpPr>
            <a:spLocks noChangeAspect="1" noChangeArrowheads="1"/>
          </p:cNvSpPr>
          <p:nvPr/>
        </p:nvSpPr>
        <p:spPr bwMode="auto">
          <a:xfrm>
            <a:off x="155575" y="34529"/>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u="sng"/>
          </a:p>
        </p:txBody>
      </p:sp>
      <p:sp>
        <p:nvSpPr>
          <p:cNvPr id="70659" name="AutoShape 9" descr="chartImage"/>
          <p:cNvSpPr>
            <a:spLocks noChangeAspect="1" noChangeArrowheads="1"/>
          </p:cNvSpPr>
          <p:nvPr/>
        </p:nvSpPr>
        <p:spPr bwMode="auto">
          <a:xfrm>
            <a:off x="1524000" y="85725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u="sng"/>
          </a:p>
        </p:txBody>
      </p:sp>
      <p:pic>
        <p:nvPicPr>
          <p:cNvPr id="70660" name="Picture 10" descr="Bergmann_porucha_HV"/>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00188" y="95131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6749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3"/>
          <p:cNvSpPr>
            <a:spLocks noChangeArrowheads="1"/>
          </p:cNvSpPr>
          <p:nvPr/>
        </p:nvSpPr>
        <p:spPr bwMode="gray">
          <a:xfrm>
            <a:off x="1690688" y="915569"/>
            <a:ext cx="67564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Bef>
                <a:spcPct val="20000"/>
              </a:spcBef>
              <a:buFontTx/>
              <a:buChar char="•"/>
            </a:pPr>
            <a:r>
              <a:rPr lang="en-US" sz="2000" b="1" dirty="0">
                <a:solidFill>
                  <a:schemeClr val="folHlink"/>
                </a:solidFill>
              </a:rPr>
              <a:t>92 </a:t>
            </a:r>
            <a:r>
              <a:rPr lang="en-US" sz="2000" b="1" dirty="0" err="1" smtClean="0">
                <a:solidFill>
                  <a:schemeClr val="folHlink"/>
                </a:solidFill>
              </a:rPr>
              <a:t>denní</a:t>
            </a:r>
            <a:r>
              <a:rPr lang="en-US" sz="2000" b="1" dirty="0" smtClean="0">
                <a:solidFill>
                  <a:schemeClr val="folHlink"/>
                </a:solidFill>
              </a:rPr>
              <a:t> </a:t>
            </a:r>
            <a:r>
              <a:rPr lang="en-US" sz="2000" b="1" dirty="0" err="1" smtClean="0">
                <a:solidFill>
                  <a:schemeClr val="folHlink"/>
                </a:solidFill>
              </a:rPr>
              <a:t>zisk</a:t>
            </a:r>
            <a:r>
              <a:rPr lang="en-US" sz="2000" b="1" dirty="0" smtClean="0">
                <a:solidFill>
                  <a:schemeClr val="folHlink"/>
                </a:solidFill>
              </a:rPr>
              <a:t> v </a:t>
            </a:r>
            <a:r>
              <a:rPr lang="en-US" sz="2000" b="1" dirty="0" err="1" smtClean="0">
                <a:solidFill>
                  <a:schemeClr val="folHlink"/>
                </a:solidFill>
              </a:rPr>
              <a:t>odhalení</a:t>
            </a:r>
            <a:r>
              <a:rPr lang="en-US" sz="2000" b="1" dirty="0" smtClean="0">
                <a:solidFill>
                  <a:schemeClr val="folHlink"/>
                </a:solidFill>
              </a:rPr>
              <a:t> </a:t>
            </a:r>
            <a:r>
              <a:rPr lang="en-US" sz="2000" b="1" dirty="0" err="1" smtClean="0">
                <a:solidFill>
                  <a:schemeClr val="folHlink"/>
                </a:solidFill>
              </a:rPr>
              <a:t>potenciálně</a:t>
            </a:r>
            <a:r>
              <a:rPr lang="en-US" sz="2000" b="1" dirty="0" smtClean="0">
                <a:solidFill>
                  <a:schemeClr val="folHlink"/>
                </a:solidFill>
              </a:rPr>
              <a:t> </a:t>
            </a:r>
            <a:r>
              <a:rPr lang="en-US" sz="2000" b="1" dirty="0" err="1" smtClean="0">
                <a:solidFill>
                  <a:schemeClr val="folHlink"/>
                </a:solidFill>
              </a:rPr>
              <a:t>závažných</a:t>
            </a:r>
            <a:r>
              <a:rPr lang="en-US" sz="2000" b="1" dirty="0" smtClean="0">
                <a:solidFill>
                  <a:schemeClr val="folHlink"/>
                </a:solidFill>
              </a:rPr>
              <a:t> </a:t>
            </a:r>
            <a:r>
              <a:rPr lang="en-US" sz="2000" b="1" dirty="0" err="1" smtClean="0">
                <a:solidFill>
                  <a:schemeClr val="folHlink"/>
                </a:solidFill>
              </a:rPr>
              <a:t>nežádoucích</a:t>
            </a:r>
            <a:r>
              <a:rPr lang="en-US" sz="2000" b="1" dirty="0" smtClean="0">
                <a:solidFill>
                  <a:schemeClr val="folHlink"/>
                </a:solidFill>
              </a:rPr>
              <a:t> </a:t>
            </a:r>
            <a:r>
              <a:rPr lang="en-US" sz="2000" b="1" dirty="0" err="1" smtClean="0">
                <a:solidFill>
                  <a:schemeClr val="folHlink"/>
                </a:solidFill>
              </a:rPr>
              <a:t>událostí</a:t>
            </a:r>
            <a:r>
              <a:rPr lang="en-US" sz="2000" b="1" dirty="0" smtClean="0">
                <a:solidFill>
                  <a:schemeClr val="folHlink"/>
                </a:solidFill>
              </a:rPr>
              <a:t> </a:t>
            </a:r>
            <a:r>
              <a:rPr lang="en-US" sz="2000" b="1" dirty="0" err="1" smtClean="0">
                <a:solidFill>
                  <a:schemeClr val="folHlink"/>
                </a:solidFill>
              </a:rPr>
              <a:t>při</a:t>
            </a:r>
            <a:r>
              <a:rPr lang="en-US" sz="2000" b="1" dirty="0" smtClean="0">
                <a:solidFill>
                  <a:schemeClr val="folHlink"/>
                </a:solidFill>
              </a:rPr>
              <a:t> </a:t>
            </a:r>
            <a:r>
              <a:rPr lang="en-US" sz="2000" b="1" dirty="0" err="1" smtClean="0">
                <a:solidFill>
                  <a:schemeClr val="folHlink"/>
                </a:solidFill>
              </a:rPr>
              <a:t>použití</a:t>
            </a:r>
            <a:r>
              <a:rPr lang="en-US" sz="2000" b="1" dirty="0" smtClean="0">
                <a:solidFill>
                  <a:schemeClr val="folHlink"/>
                </a:solidFill>
              </a:rPr>
              <a:t> HM u </a:t>
            </a:r>
            <a:r>
              <a:rPr lang="en-US" sz="2000" b="1" dirty="0" err="1" smtClean="0">
                <a:solidFill>
                  <a:schemeClr val="folHlink"/>
                </a:solidFill>
              </a:rPr>
              <a:t>pacientů</a:t>
            </a:r>
            <a:r>
              <a:rPr lang="en-US" sz="2000" b="1" dirty="0" smtClean="0">
                <a:solidFill>
                  <a:schemeClr val="folHlink"/>
                </a:solidFill>
              </a:rPr>
              <a:t> s ICD</a:t>
            </a:r>
            <a:endParaRPr lang="en-US" sz="2000" b="1" dirty="0">
              <a:solidFill>
                <a:schemeClr val="folHlink"/>
              </a:solidFill>
            </a:endParaRPr>
          </a:p>
        </p:txBody>
      </p:sp>
      <p:grpSp>
        <p:nvGrpSpPr>
          <p:cNvPr id="72706" name="Group 22"/>
          <p:cNvGrpSpPr>
            <a:grpSpLocks/>
          </p:cNvGrpSpPr>
          <p:nvPr/>
        </p:nvGrpSpPr>
        <p:grpSpPr bwMode="auto">
          <a:xfrm>
            <a:off x="1628775" y="1768078"/>
            <a:ext cx="5830888" cy="2624138"/>
            <a:chOff x="1026" y="1657"/>
            <a:chExt cx="3673" cy="2204"/>
          </a:xfrm>
        </p:grpSpPr>
        <p:sp>
          <p:nvSpPr>
            <p:cNvPr id="72710" name="Line 23"/>
            <p:cNvSpPr>
              <a:spLocks noChangeShapeType="1"/>
            </p:cNvSpPr>
            <p:nvPr/>
          </p:nvSpPr>
          <p:spPr bwMode="auto">
            <a:xfrm flipH="1">
              <a:off x="3888" y="1921"/>
              <a:ext cx="8" cy="1118"/>
            </a:xfrm>
            <a:prstGeom prst="line">
              <a:avLst/>
            </a:prstGeom>
            <a:noFill/>
            <a:ln w="2857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72711" name="Line 24"/>
            <p:cNvSpPr>
              <a:spLocks noChangeShapeType="1"/>
            </p:cNvSpPr>
            <p:nvPr/>
          </p:nvSpPr>
          <p:spPr bwMode="auto">
            <a:xfrm flipH="1">
              <a:off x="2389" y="1788"/>
              <a:ext cx="6" cy="17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12" name="Line 25"/>
            <p:cNvSpPr>
              <a:spLocks noChangeShapeType="1"/>
            </p:cNvSpPr>
            <p:nvPr/>
          </p:nvSpPr>
          <p:spPr bwMode="auto">
            <a:xfrm flipH="1">
              <a:off x="2379" y="3574"/>
              <a:ext cx="2265"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13" name="Text Box 26"/>
            <p:cNvSpPr txBox="1">
              <a:spLocks noChangeArrowheads="1"/>
            </p:cNvSpPr>
            <p:nvPr/>
          </p:nvSpPr>
          <p:spPr bwMode="auto">
            <a:xfrm>
              <a:off x="2001" y="3359"/>
              <a:ext cx="45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2000">
                  <a:latin typeface="Verdana" charset="0"/>
                </a:rPr>
                <a:t>10 -</a:t>
              </a:r>
            </a:p>
          </p:txBody>
        </p:sp>
        <p:sp>
          <p:nvSpPr>
            <p:cNvPr id="72714" name="Text Box 27"/>
            <p:cNvSpPr txBox="1">
              <a:spLocks noChangeArrowheads="1"/>
            </p:cNvSpPr>
            <p:nvPr/>
          </p:nvSpPr>
          <p:spPr bwMode="auto">
            <a:xfrm>
              <a:off x="2001" y="3095"/>
              <a:ext cx="45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2000">
                  <a:latin typeface="Verdana" charset="0"/>
                </a:rPr>
                <a:t>20 -</a:t>
              </a:r>
            </a:p>
          </p:txBody>
        </p:sp>
        <p:sp>
          <p:nvSpPr>
            <p:cNvPr id="72715" name="Text Box 28"/>
            <p:cNvSpPr txBox="1">
              <a:spLocks noChangeArrowheads="1"/>
            </p:cNvSpPr>
            <p:nvPr/>
          </p:nvSpPr>
          <p:spPr bwMode="auto">
            <a:xfrm>
              <a:off x="2001" y="2832"/>
              <a:ext cx="45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2000">
                  <a:latin typeface="Verdana" charset="0"/>
                </a:rPr>
                <a:t>30 -</a:t>
              </a:r>
            </a:p>
          </p:txBody>
        </p:sp>
        <p:sp>
          <p:nvSpPr>
            <p:cNvPr id="72716" name="Text Box 29"/>
            <p:cNvSpPr txBox="1">
              <a:spLocks noChangeArrowheads="1"/>
            </p:cNvSpPr>
            <p:nvPr/>
          </p:nvSpPr>
          <p:spPr bwMode="auto">
            <a:xfrm>
              <a:off x="2001" y="2569"/>
              <a:ext cx="45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2000">
                  <a:latin typeface="Verdana" charset="0"/>
                </a:rPr>
                <a:t>40 -</a:t>
              </a:r>
            </a:p>
          </p:txBody>
        </p:sp>
        <p:sp>
          <p:nvSpPr>
            <p:cNvPr id="72717" name="Text Box 30"/>
            <p:cNvSpPr txBox="1">
              <a:spLocks noChangeArrowheads="1"/>
            </p:cNvSpPr>
            <p:nvPr/>
          </p:nvSpPr>
          <p:spPr bwMode="auto">
            <a:xfrm>
              <a:off x="2001" y="2306"/>
              <a:ext cx="45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2000">
                  <a:latin typeface="Verdana" charset="0"/>
                </a:rPr>
                <a:t>50 -</a:t>
              </a:r>
            </a:p>
          </p:txBody>
        </p:sp>
        <p:sp>
          <p:nvSpPr>
            <p:cNvPr id="72718" name="Text Box 31"/>
            <p:cNvSpPr txBox="1">
              <a:spLocks noChangeArrowheads="1"/>
            </p:cNvSpPr>
            <p:nvPr/>
          </p:nvSpPr>
          <p:spPr bwMode="auto">
            <a:xfrm>
              <a:off x="2018" y="2030"/>
              <a:ext cx="40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2000" dirty="0">
                  <a:solidFill>
                    <a:srgbClr val="800000"/>
                  </a:solidFill>
                  <a:latin typeface="Verdana" charset="0"/>
                </a:rPr>
                <a:t>60  </a:t>
              </a:r>
            </a:p>
          </p:txBody>
        </p:sp>
        <p:sp>
          <p:nvSpPr>
            <p:cNvPr id="72720" name="Rectangle 33"/>
            <p:cNvSpPr>
              <a:spLocks noChangeArrowheads="1"/>
            </p:cNvSpPr>
            <p:nvPr/>
          </p:nvSpPr>
          <p:spPr bwMode="auto">
            <a:xfrm>
              <a:off x="2952" y="3040"/>
              <a:ext cx="443" cy="53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2721" name="Text Box 34"/>
            <p:cNvSpPr txBox="1">
              <a:spLocks noChangeArrowheads="1"/>
            </p:cNvSpPr>
            <p:nvPr/>
          </p:nvSpPr>
          <p:spPr bwMode="auto">
            <a:xfrm>
              <a:off x="2864" y="2760"/>
              <a:ext cx="659"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2000">
                  <a:latin typeface="Verdana" charset="0"/>
                </a:rPr>
                <a:t>28</a:t>
              </a:r>
              <a:r>
                <a:rPr lang="en-US" sz="2000">
                  <a:latin typeface="Verdana" charset="0"/>
                </a:rPr>
                <a:t>±</a:t>
              </a:r>
              <a:r>
                <a:rPr lang="de-DE" sz="2000">
                  <a:latin typeface="Verdana" charset="0"/>
                </a:rPr>
                <a:t>41</a:t>
              </a:r>
            </a:p>
          </p:txBody>
        </p:sp>
        <p:sp>
          <p:nvSpPr>
            <p:cNvPr id="72722" name="Text Box 35"/>
            <p:cNvSpPr txBox="1">
              <a:spLocks noChangeArrowheads="1"/>
            </p:cNvSpPr>
            <p:nvPr/>
          </p:nvSpPr>
          <p:spPr bwMode="auto">
            <a:xfrm>
              <a:off x="2926" y="3602"/>
              <a:ext cx="54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400">
                  <a:latin typeface="Verdana" charset="0"/>
                </a:rPr>
                <a:t>ICD-DR</a:t>
              </a:r>
            </a:p>
          </p:txBody>
        </p:sp>
        <p:sp>
          <p:nvSpPr>
            <p:cNvPr id="72723" name="Text Box 36"/>
            <p:cNvSpPr txBox="1">
              <a:spLocks noChangeArrowheads="1"/>
            </p:cNvSpPr>
            <p:nvPr/>
          </p:nvSpPr>
          <p:spPr bwMode="auto">
            <a:xfrm>
              <a:off x="1026" y="3463"/>
              <a:ext cx="914"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400">
                  <a:latin typeface="Verdana" charset="0"/>
                </a:rPr>
                <a:t>Last follow-up</a:t>
              </a:r>
            </a:p>
          </p:txBody>
        </p:sp>
        <p:sp>
          <p:nvSpPr>
            <p:cNvPr id="72724" name="Text Box 37"/>
            <p:cNvSpPr txBox="1">
              <a:spLocks noChangeArrowheads="1"/>
            </p:cNvSpPr>
            <p:nvPr/>
          </p:nvSpPr>
          <p:spPr bwMode="auto">
            <a:xfrm rot="16200000">
              <a:off x="1479" y="2560"/>
              <a:ext cx="52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400">
                  <a:latin typeface="Verdana" charset="0"/>
                </a:rPr>
                <a:t>Days </a:t>
              </a:r>
            </a:p>
          </p:txBody>
        </p:sp>
        <p:sp>
          <p:nvSpPr>
            <p:cNvPr id="72725" name="Line 38"/>
            <p:cNvSpPr>
              <a:spLocks noChangeShapeType="1"/>
            </p:cNvSpPr>
            <p:nvPr/>
          </p:nvSpPr>
          <p:spPr bwMode="auto">
            <a:xfrm flipV="1">
              <a:off x="2414" y="1790"/>
              <a:ext cx="1426" cy="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2726" name="Line 39"/>
            <p:cNvSpPr>
              <a:spLocks noChangeShapeType="1"/>
            </p:cNvSpPr>
            <p:nvPr/>
          </p:nvSpPr>
          <p:spPr bwMode="auto">
            <a:xfrm>
              <a:off x="2973" y="3043"/>
              <a:ext cx="1159" cy="1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2727" name="Text Box 40"/>
            <p:cNvSpPr txBox="1">
              <a:spLocks noChangeArrowheads="1"/>
            </p:cNvSpPr>
            <p:nvPr/>
          </p:nvSpPr>
          <p:spPr bwMode="auto">
            <a:xfrm>
              <a:off x="3667" y="1666"/>
              <a:ext cx="424" cy="3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2000">
                  <a:latin typeface="Verdana" charset="0"/>
                </a:rPr>
                <a:t>120</a:t>
              </a:r>
            </a:p>
          </p:txBody>
        </p:sp>
        <p:sp>
          <p:nvSpPr>
            <p:cNvPr id="72728" name="Text Box 41"/>
            <p:cNvSpPr txBox="1">
              <a:spLocks noChangeArrowheads="1"/>
            </p:cNvSpPr>
            <p:nvPr/>
          </p:nvSpPr>
          <p:spPr bwMode="auto">
            <a:xfrm>
              <a:off x="1904" y="1657"/>
              <a:ext cx="55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2000">
                  <a:latin typeface="Verdana" charset="0"/>
                </a:rPr>
                <a:t>120 -</a:t>
              </a:r>
            </a:p>
          </p:txBody>
        </p:sp>
        <p:grpSp>
          <p:nvGrpSpPr>
            <p:cNvPr id="72729" name="Group 42"/>
            <p:cNvGrpSpPr>
              <a:grpSpLocks/>
            </p:cNvGrpSpPr>
            <p:nvPr/>
          </p:nvGrpSpPr>
          <p:grpSpPr bwMode="auto">
            <a:xfrm>
              <a:off x="2313" y="2046"/>
              <a:ext cx="142" cy="136"/>
              <a:chOff x="1748" y="2284"/>
              <a:chExt cx="142" cy="136"/>
            </a:xfrm>
          </p:grpSpPr>
          <p:sp>
            <p:nvSpPr>
              <p:cNvPr id="72734" name="Rectangle 43"/>
              <p:cNvSpPr>
                <a:spLocks noChangeArrowheads="1"/>
              </p:cNvSpPr>
              <p:nvPr/>
            </p:nvSpPr>
            <p:spPr bwMode="auto">
              <a:xfrm>
                <a:off x="1748" y="2284"/>
                <a:ext cx="142"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72735" name="Group 44"/>
              <p:cNvGrpSpPr>
                <a:grpSpLocks/>
              </p:cNvGrpSpPr>
              <p:nvPr/>
            </p:nvGrpSpPr>
            <p:grpSpPr bwMode="auto">
              <a:xfrm>
                <a:off x="1782" y="2301"/>
                <a:ext cx="80" cy="101"/>
                <a:chOff x="504" y="3257"/>
                <a:chExt cx="80" cy="101"/>
              </a:xfrm>
            </p:grpSpPr>
            <p:sp>
              <p:nvSpPr>
                <p:cNvPr id="72736" name="Line 45"/>
                <p:cNvSpPr>
                  <a:spLocks noChangeShapeType="1"/>
                </p:cNvSpPr>
                <p:nvPr/>
              </p:nvSpPr>
              <p:spPr bwMode="auto">
                <a:xfrm flipH="1">
                  <a:off x="536" y="3317"/>
                  <a:ext cx="48" cy="4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37" name="Line 46"/>
                <p:cNvSpPr>
                  <a:spLocks noChangeShapeType="1"/>
                </p:cNvSpPr>
                <p:nvPr/>
              </p:nvSpPr>
              <p:spPr bwMode="auto">
                <a:xfrm flipH="1" flipV="1">
                  <a:off x="504" y="3294"/>
                  <a:ext cx="76" cy="2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38" name="Line 47"/>
                <p:cNvSpPr>
                  <a:spLocks noChangeShapeType="1"/>
                </p:cNvSpPr>
                <p:nvPr/>
              </p:nvSpPr>
              <p:spPr bwMode="auto">
                <a:xfrm flipH="1">
                  <a:off x="514" y="3257"/>
                  <a:ext cx="40" cy="3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72730" name="Text Box 48"/>
            <p:cNvSpPr txBox="1">
              <a:spLocks noChangeArrowheads="1"/>
            </p:cNvSpPr>
            <p:nvPr/>
          </p:nvSpPr>
          <p:spPr bwMode="auto">
            <a:xfrm>
              <a:off x="1026" y="1701"/>
              <a:ext cx="94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400">
                  <a:latin typeface="Verdana" charset="0"/>
                </a:rPr>
                <a:t>Next follow-up</a:t>
              </a:r>
            </a:p>
          </p:txBody>
        </p:sp>
        <p:grpSp>
          <p:nvGrpSpPr>
            <p:cNvPr id="72731" name="Group 49"/>
            <p:cNvGrpSpPr>
              <a:grpSpLocks/>
            </p:cNvGrpSpPr>
            <p:nvPr/>
          </p:nvGrpSpPr>
          <p:grpSpPr bwMode="auto">
            <a:xfrm>
              <a:off x="3152" y="2186"/>
              <a:ext cx="1547" cy="408"/>
              <a:chOff x="4105" y="2286"/>
              <a:chExt cx="1547" cy="408"/>
            </a:xfrm>
          </p:grpSpPr>
          <p:sp>
            <p:nvSpPr>
              <p:cNvPr id="72732" name="Oval 50"/>
              <p:cNvSpPr>
                <a:spLocks noChangeArrowheads="1"/>
              </p:cNvSpPr>
              <p:nvPr/>
            </p:nvSpPr>
            <p:spPr bwMode="auto">
              <a:xfrm>
                <a:off x="4105" y="2286"/>
                <a:ext cx="1547" cy="375"/>
              </a:xfrm>
              <a:prstGeom prst="ellipse">
                <a:avLst/>
              </a:prstGeom>
              <a:solidFill>
                <a:schemeClr val="bg1"/>
              </a:solidFill>
              <a:ln w="9525">
                <a:solidFill>
                  <a:schemeClr val="tx1"/>
                </a:solidFill>
                <a:round/>
                <a:headEnd/>
                <a:tailEnd/>
              </a:ln>
            </p:spPr>
            <p:txBody>
              <a:bodyPr wrap="none" anchor="ctr"/>
              <a:lstStyle/>
              <a:p>
                <a:endParaRPr lang="en-US"/>
              </a:p>
            </p:txBody>
          </p:sp>
          <p:sp>
            <p:nvSpPr>
              <p:cNvPr id="72733" name="Text Box 51"/>
              <p:cNvSpPr txBox="1">
                <a:spLocks noChangeArrowheads="1"/>
              </p:cNvSpPr>
              <p:nvPr/>
            </p:nvSpPr>
            <p:spPr bwMode="auto">
              <a:xfrm>
                <a:off x="4202" y="2358"/>
                <a:ext cx="1261"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2000">
                    <a:latin typeface="Verdana" charset="0"/>
                  </a:rPr>
                  <a:t> 92 Days Gain</a:t>
                </a:r>
              </a:p>
            </p:txBody>
          </p:sp>
        </p:grpSp>
      </p:grpSp>
      <p:sp>
        <p:nvSpPr>
          <p:cNvPr id="72707" name="Text Box 52"/>
          <p:cNvSpPr txBox="1">
            <a:spLocks noChangeArrowheads="1"/>
          </p:cNvSpPr>
          <p:nvPr/>
        </p:nvSpPr>
        <p:spPr bwMode="auto">
          <a:xfrm>
            <a:off x="611196" y="2247900"/>
            <a:ext cx="21089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cs-CZ" sz="1800" b="1"/>
              <a:t>6548 ICD patients</a:t>
            </a:r>
          </a:p>
        </p:txBody>
      </p:sp>
      <p:sp>
        <p:nvSpPr>
          <p:cNvPr id="72708" name="Biotronik_Quelle"/>
          <p:cNvSpPr>
            <a:spLocks noChangeArrowheads="1"/>
          </p:cNvSpPr>
          <p:nvPr>
            <p:custDataLst>
              <p:tags r:id="rId1"/>
            </p:custDataLst>
          </p:nvPr>
        </p:nvSpPr>
        <p:spPr bwMode="gray">
          <a:xfrm>
            <a:off x="755584" y="4731994"/>
            <a:ext cx="481806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marL="611188" indent="-611188" defTabSz="698500" eaLnBrk="0" hangingPunct="0">
              <a:lnSpc>
                <a:spcPct val="90000"/>
              </a:lnSpc>
              <a:spcBef>
                <a:spcPct val="10000"/>
              </a:spcBef>
              <a:tabLst>
                <a:tab pos="517525" algn="r"/>
              </a:tabLst>
            </a:pPr>
            <a:r>
              <a:rPr lang="en-US" sz="1200" dirty="0">
                <a:solidFill>
                  <a:srgbClr val="666699"/>
                </a:solidFill>
                <a:latin typeface="Verdana" charset="0"/>
              </a:rPr>
              <a:t>	Source:	Lazarus PACE 2007; 30,S1: S2-S12</a:t>
            </a:r>
          </a:p>
        </p:txBody>
      </p:sp>
      <p:sp>
        <p:nvSpPr>
          <p:cNvPr id="55302" name="Rectangle 58"/>
          <p:cNvSpPr>
            <a:spLocks noGrp="1" noChangeArrowheads="1"/>
          </p:cNvSpPr>
          <p:nvPr>
            <p:ph type="title"/>
          </p:nvPr>
        </p:nvSpPr>
        <p:spPr bwMode="gray">
          <a:xfrm>
            <a:off x="1619680" y="195486"/>
            <a:ext cx="6497637" cy="428625"/>
          </a:xfrm>
        </p:spPr>
        <p:txBody>
          <a:bodyPr/>
          <a:lstStyle/>
          <a:p>
            <a:pPr>
              <a:defRPr/>
            </a:pPr>
            <a:r>
              <a:rPr lang="cs-CZ" sz="4000" b="0" dirty="0" smtClean="0">
                <a:solidFill>
                  <a:srgbClr val="800000"/>
                </a:solidFill>
                <a:ea typeface="+mj-ea"/>
                <a:cs typeface="+mj-cs"/>
              </a:rPr>
              <a:t>AWARE Study</a:t>
            </a:r>
            <a:endParaRPr lang="nl-NL" sz="4000" b="0" dirty="0" smtClean="0">
              <a:solidFill>
                <a:srgbClr val="800000"/>
              </a:solidFill>
              <a:ea typeface="+mj-ea"/>
              <a:cs typeface="+mj-cs"/>
            </a:endParaRPr>
          </a:p>
        </p:txBody>
      </p:sp>
    </p:spTree>
    <p:extLst>
      <p:ext uri="{BB962C8B-B14F-4D97-AF65-F5344CB8AC3E}">
        <p14:creationId xmlns:p14="http://schemas.microsoft.com/office/powerpoint/2010/main" val="2103175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61" name="Rectangle 41"/>
          <p:cNvSpPr>
            <a:spLocks noGrp="1" noChangeArrowheads="1"/>
          </p:cNvSpPr>
          <p:nvPr>
            <p:ph type="title"/>
          </p:nvPr>
        </p:nvSpPr>
        <p:spPr>
          <a:xfrm>
            <a:off x="457200" y="87474"/>
            <a:ext cx="8229600" cy="857250"/>
          </a:xfrm>
        </p:spPr>
        <p:txBody>
          <a:bodyPr/>
          <a:lstStyle/>
          <a:p>
            <a:pPr algn="l" eaLnBrk="1" hangingPunct="1"/>
            <a:r>
              <a:rPr lang="en-US" sz="2400" b="0" dirty="0" err="1" smtClean="0">
                <a:solidFill>
                  <a:srgbClr val="800000"/>
                </a:solidFill>
                <a:latin typeface="Verdana" charset="0"/>
              </a:rPr>
              <a:t>Studie</a:t>
            </a:r>
            <a:r>
              <a:rPr lang="en-US" sz="2400" b="0" dirty="0" smtClean="0">
                <a:solidFill>
                  <a:srgbClr val="800000"/>
                </a:solidFill>
                <a:latin typeface="Verdana" charset="0"/>
              </a:rPr>
              <a:t> In Time: </a:t>
            </a:r>
            <a:r>
              <a:rPr lang="en-US" sz="2400" b="0" dirty="0" err="1" smtClean="0">
                <a:solidFill>
                  <a:srgbClr val="800000"/>
                </a:solidFill>
                <a:latin typeface="Verdana" charset="0"/>
              </a:rPr>
              <a:t>prokázala</a:t>
            </a:r>
            <a:r>
              <a:rPr lang="en-US" sz="2400" b="0" dirty="0" smtClean="0">
                <a:solidFill>
                  <a:srgbClr val="800000"/>
                </a:solidFill>
                <a:latin typeface="Verdana" charset="0"/>
              </a:rPr>
              <a:t> </a:t>
            </a:r>
            <a:r>
              <a:rPr lang="en-US" sz="2400" b="0" dirty="0" err="1" smtClean="0">
                <a:solidFill>
                  <a:srgbClr val="800000"/>
                </a:solidFill>
                <a:latin typeface="Verdana" charset="0"/>
              </a:rPr>
              <a:t>zlepšení</a:t>
            </a:r>
            <a:r>
              <a:rPr lang="en-US" sz="2400" b="0" dirty="0" smtClean="0">
                <a:solidFill>
                  <a:srgbClr val="800000"/>
                </a:solidFill>
                <a:latin typeface="Verdana" charset="0"/>
              </a:rPr>
              <a:t> </a:t>
            </a:r>
            <a:r>
              <a:rPr lang="en-US" sz="2400" b="0" dirty="0" err="1" smtClean="0">
                <a:solidFill>
                  <a:srgbClr val="800000"/>
                </a:solidFill>
                <a:latin typeface="Verdana" charset="0"/>
              </a:rPr>
              <a:t>srdečního</a:t>
            </a:r>
            <a:r>
              <a:rPr lang="en-US" sz="2400" b="0" dirty="0" smtClean="0">
                <a:solidFill>
                  <a:srgbClr val="800000"/>
                </a:solidFill>
                <a:latin typeface="Verdana" charset="0"/>
              </a:rPr>
              <a:t> </a:t>
            </a:r>
            <a:r>
              <a:rPr lang="en-US" sz="2400" b="0" dirty="0" err="1" smtClean="0">
                <a:solidFill>
                  <a:srgbClr val="800000"/>
                </a:solidFill>
                <a:latin typeface="Verdana" charset="0"/>
              </a:rPr>
              <a:t>selhání</a:t>
            </a:r>
            <a:r>
              <a:rPr lang="en-US" sz="2400" b="0" dirty="0" smtClean="0">
                <a:solidFill>
                  <a:srgbClr val="800000"/>
                </a:solidFill>
                <a:latin typeface="Verdana" charset="0"/>
              </a:rPr>
              <a:t> </a:t>
            </a:r>
            <a:r>
              <a:rPr lang="en-US" sz="2400" b="0" dirty="0" err="1" smtClean="0">
                <a:solidFill>
                  <a:srgbClr val="800000"/>
                </a:solidFill>
                <a:latin typeface="Verdana" charset="0"/>
              </a:rPr>
              <a:t>i</a:t>
            </a:r>
            <a:r>
              <a:rPr lang="en-US" sz="2400" b="0" dirty="0" smtClean="0">
                <a:solidFill>
                  <a:srgbClr val="800000"/>
                </a:solidFill>
                <a:latin typeface="Verdana" charset="0"/>
              </a:rPr>
              <a:t> </a:t>
            </a:r>
            <a:r>
              <a:rPr lang="en-US" sz="2400" b="0" dirty="0" err="1" smtClean="0">
                <a:solidFill>
                  <a:srgbClr val="800000"/>
                </a:solidFill>
                <a:latin typeface="Verdana" charset="0"/>
              </a:rPr>
              <a:t>prognózy</a:t>
            </a:r>
            <a:r>
              <a:rPr lang="en-US" sz="2400" b="0" dirty="0" smtClean="0">
                <a:solidFill>
                  <a:srgbClr val="800000"/>
                </a:solidFill>
                <a:latin typeface="Verdana" charset="0"/>
              </a:rPr>
              <a:t> u </a:t>
            </a:r>
            <a:r>
              <a:rPr lang="en-US" sz="2400" b="0" dirty="0" err="1" smtClean="0">
                <a:solidFill>
                  <a:srgbClr val="800000"/>
                </a:solidFill>
                <a:latin typeface="Verdana" charset="0"/>
              </a:rPr>
              <a:t>pacientů</a:t>
            </a:r>
            <a:r>
              <a:rPr lang="en-US" sz="2400" b="0" dirty="0" smtClean="0">
                <a:solidFill>
                  <a:srgbClr val="800000"/>
                </a:solidFill>
                <a:latin typeface="Verdana" charset="0"/>
              </a:rPr>
              <a:t> s CHHS a </a:t>
            </a:r>
            <a:r>
              <a:rPr lang="en-US" sz="2400" b="0" dirty="0" err="1" smtClean="0">
                <a:solidFill>
                  <a:srgbClr val="800000"/>
                </a:solidFill>
                <a:latin typeface="Verdana" charset="0"/>
              </a:rPr>
              <a:t>telemonitorací</a:t>
            </a:r>
            <a:endParaRPr lang="en-US" sz="2400" b="0" dirty="0">
              <a:solidFill>
                <a:srgbClr val="800000"/>
              </a:solidFill>
              <a:latin typeface="Verdana" charset="0"/>
            </a:endParaRPr>
          </a:p>
        </p:txBody>
      </p:sp>
      <p:grpSp>
        <p:nvGrpSpPr>
          <p:cNvPr id="2" name="Group 1"/>
          <p:cNvGrpSpPr/>
          <p:nvPr/>
        </p:nvGrpSpPr>
        <p:grpSpPr>
          <a:xfrm>
            <a:off x="467544" y="987575"/>
            <a:ext cx="5688632" cy="3023294"/>
            <a:chOff x="1459880" y="908449"/>
            <a:chExt cx="6640512" cy="3157437"/>
          </a:xfrm>
        </p:grpSpPr>
        <p:sp>
          <p:nvSpPr>
            <p:cNvPr id="31745" name="Freeform 23"/>
            <p:cNvSpPr>
              <a:spLocks/>
            </p:cNvSpPr>
            <p:nvPr/>
          </p:nvSpPr>
          <p:spPr bwMode="auto">
            <a:xfrm>
              <a:off x="3571256" y="1317948"/>
              <a:ext cx="2160587" cy="108347"/>
            </a:xfrm>
            <a:custGeom>
              <a:avLst/>
              <a:gdLst>
                <a:gd name="T0" fmla="*/ 0 w 1739900"/>
                <a:gd name="T1" fmla="*/ 10777 h 199752"/>
                <a:gd name="T2" fmla="*/ 25079 w 1739900"/>
                <a:gd name="T3" fmla="*/ 0 h 199752"/>
                <a:gd name="T4" fmla="*/ 12157548 w 1739900"/>
                <a:gd name="T5" fmla="*/ 0 h 199752"/>
                <a:gd name="T6" fmla="*/ 12125513 w 1739900"/>
                <a:gd name="T7" fmla="*/ 9407 h 199752"/>
                <a:gd name="T8" fmla="*/ 12214664 w 1739900"/>
                <a:gd name="T9" fmla="*/ 9407 h 199752"/>
                <a:gd name="T10" fmla="*/ 0 60000 65536"/>
                <a:gd name="T11" fmla="*/ 0 60000 65536"/>
                <a:gd name="T12" fmla="*/ 0 60000 65536"/>
                <a:gd name="T13" fmla="*/ 0 60000 65536"/>
                <a:gd name="T14" fmla="*/ 0 60000 65536"/>
                <a:gd name="T15" fmla="*/ 0 w 1739900"/>
                <a:gd name="T16" fmla="*/ 0 h 199752"/>
                <a:gd name="T17" fmla="*/ 1739900 w 1739900"/>
                <a:gd name="T18" fmla="*/ 199752 h 199752"/>
              </a:gdLst>
              <a:ahLst/>
              <a:cxnLst>
                <a:cxn ang="T10">
                  <a:pos x="T0" y="T1"/>
                </a:cxn>
                <a:cxn ang="T11">
                  <a:pos x="T2" y="T3"/>
                </a:cxn>
                <a:cxn ang="T12">
                  <a:pos x="T4" y="T5"/>
                </a:cxn>
                <a:cxn ang="T13">
                  <a:pos x="T6" y="T7"/>
                </a:cxn>
                <a:cxn ang="T14">
                  <a:pos x="T8" y="T9"/>
                </a:cxn>
              </a:cxnLst>
              <a:rect l="T15" t="T16" r="T17" b="T18"/>
              <a:pathLst>
                <a:path w="1739900" h="199752">
                  <a:moveTo>
                    <a:pt x="0" y="199752"/>
                  </a:moveTo>
                  <a:cubicBezTo>
                    <a:pt x="1191" y="133168"/>
                    <a:pt x="2381" y="66584"/>
                    <a:pt x="3572" y="0"/>
                  </a:cubicBezTo>
                  <a:lnTo>
                    <a:pt x="1731764" y="0"/>
                  </a:lnTo>
                  <a:lnTo>
                    <a:pt x="1727200" y="174352"/>
                  </a:lnTo>
                  <a:lnTo>
                    <a:pt x="1739900" y="174352"/>
                  </a:lnTo>
                </a:path>
              </a:pathLst>
            </a:custGeom>
            <a:noFill/>
            <a:ln w="127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1746" name="Rectangle 24"/>
            <p:cNvSpPr>
              <a:spLocks noChangeArrowheads="1"/>
            </p:cNvSpPr>
            <p:nvPr/>
          </p:nvSpPr>
          <p:spPr bwMode="auto">
            <a:xfrm>
              <a:off x="4085199" y="908449"/>
              <a:ext cx="1418042" cy="321433"/>
            </a:xfrm>
            <a:prstGeom prst="rect">
              <a:avLst/>
            </a:prstGeom>
            <a:noFill/>
            <a:ln>
              <a:noFill/>
            </a:ln>
            <a:extLst>
              <a:ext uri="{909E8E84-426E-40DD-AFC4-6F175D3DCCD1}">
                <a14:hiddenFill xmlns:a14="http://schemas.microsoft.com/office/drawing/2010/main">
                  <a:solidFill>
                    <a:srgbClr val="777777"/>
                  </a:solidFill>
                </a14:hiddenFill>
              </a:ext>
              <a:ext uri="{91240B29-F687-4F45-9708-019B960494DF}">
                <a14:hiddenLine xmlns:a14="http://schemas.microsoft.com/office/drawing/2010/main" w="9525">
                  <a:solidFill>
                    <a:srgbClr val="5F5F5F"/>
                  </a:solidFill>
                  <a:miter lim="800000"/>
                  <a:headEnd/>
                  <a:tailEnd/>
                </a14:hiddenLine>
              </a:ext>
            </a:extLst>
          </p:spPr>
          <p:txBody>
            <a:bodyPr wrap="square">
              <a:spAutoFit/>
            </a:bodyPr>
            <a:lstStyle/>
            <a:p>
              <a:pPr algn="ctr" eaLnBrk="0" hangingPunct="0"/>
              <a:r>
                <a:rPr lang="en-US" sz="1400" b="0" dirty="0">
                  <a:cs typeface="Arial" charset="0"/>
                </a:rPr>
                <a:t>P &lt; 0.05*</a:t>
              </a:r>
              <a:endParaRPr lang="en-US" sz="1400" b="0" dirty="0">
                <a:latin typeface="Times New Roman" charset="0"/>
              </a:endParaRPr>
            </a:p>
          </p:txBody>
        </p:sp>
        <p:sp>
          <p:nvSpPr>
            <p:cNvPr id="31747" name="Rectangle 25"/>
            <p:cNvSpPr>
              <a:spLocks noChangeArrowheads="1"/>
            </p:cNvSpPr>
            <p:nvPr/>
          </p:nvSpPr>
          <p:spPr bwMode="auto">
            <a:xfrm>
              <a:off x="1459881" y="1439392"/>
              <a:ext cx="1302870" cy="35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600" b="0" dirty="0">
                  <a:cs typeface="Arial" charset="0"/>
                </a:rPr>
                <a:t>Worsened</a:t>
              </a:r>
              <a:endParaRPr lang="en-US" sz="1600" b="0" dirty="0">
                <a:latin typeface="Times New Roman" charset="0"/>
              </a:endParaRPr>
            </a:p>
          </p:txBody>
        </p:sp>
        <p:sp>
          <p:nvSpPr>
            <p:cNvPr id="31748" name="Rectangle 26"/>
            <p:cNvSpPr>
              <a:spLocks noChangeArrowheads="1"/>
            </p:cNvSpPr>
            <p:nvPr/>
          </p:nvSpPr>
          <p:spPr bwMode="auto">
            <a:xfrm>
              <a:off x="1459880" y="2353792"/>
              <a:ext cx="1493502" cy="610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1200"/>
                </a:spcBef>
              </a:pPr>
              <a:r>
                <a:rPr lang="en-US" sz="1600" b="0">
                  <a:cs typeface="Arial" charset="0"/>
                </a:rPr>
                <a:t>Improved or </a:t>
              </a:r>
            </a:p>
            <a:p>
              <a:pPr eaLnBrk="0" hangingPunct="0"/>
              <a:r>
                <a:rPr lang="en-US" sz="1600" b="0">
                  <a:cs typeface="Arial" charset="0"/>
                </a:rPr>
                <a:t>unchanged</a:t>
              </a:r>
              <a:endParaRPr lang="en-US" sz="1600" b="0">
                <a:latin typeface="Times New Roman" charset="0"/>
              </a:endParaRPr>
            </a:p>
          </p:txBody>
        </p:sp>
        <p:sp>
          <p:nvSpPr>
            <p:cNvPr id="31749" name="Rectangle 11"/>
            <p:cNvSpPr>
              <a:spLocks noChangeArrowheads="1"/>
            </p:cNvSpPr>
            <p:nvPr/>
          </p:nvSpPr>
          <p:spPr bwMode="auto">
            <a:xfrm>
              <a:off x="3077542" y="1883495"/>
              <a:ext cx="10810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cs-CZ" sz="1600" b="0">
                <a:latin typeface="Arial" charset="0"/>
              </a:endParaRPr>
            </a:p>
          </p:txBody>
        </p:sp>
        <p:sp>
          <p:nvSpPr>
            <p:cNvPr id="31750" name="Rectangle 13"/>
            <p:cNvSpPr>
              <a:spLocks noChangeArrowheads="1"/>
            </p:cNvSpPr>
            <p:nvPr/>
          </p:nvSpPr>
          <p:spPr bwMode="auto">
            <a:xfrm>
              <a:off x="5068267" y="2070423"/>
              <a:ext cx="1081088" cy="156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cs-CZ" sz="1600" b="0">
                <a:latin typeface="Arial" charset="0"/>
              </a:endParaRPr>
            </a:p>
          </p:txBody>
        </p:sp>
        <p:sp>
          <p:nvSpPr>
            <p:cNvPr id="31751" name="Rectangle 21"/>
            <p:cNvSpPr>
              <a:spLocks noChangeArrowheads="1"/>
            </p:cNvSpPr>
            <p:nvPr/>
          </p:nvSpPr>
          <p:spPr bwMode="auto">
            <a:xfrm>
              <a:off x="2656855" y="3622999"/>
              <a:ext cx="1833562" cy="225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r>
                <a:rPr lang="en-US" sz="1400">
                  <a:latin typeface="Arial" charset="0"/>
                </a:rPr>
                <a:t>HM arm</a:t>
              </a:r>
              <a:endParaRPr lang="en-US" sz="1600" b="0">
                <a:latin typeface="Times New Roman" charset="0"/>
              </a:endParaRPr>
            </a:p>
          </p:txBody>
        </p:sp>
        <p:sp>
          <p:nvSpPr>
            <p:cNvPr id="31752" name="Rectangle 22"/>
            <p:cNvSpPr>
              <a:spLocks noChangeArrowheads="1"/>
            </p:cNvSpPr>
            <p:nvPr/>
          </p:nvSpPr>
          <p:spPr bwMode="auto">
            <a:xfrm>
              <a:off x="3107706" y="3840883"/>
              <a:ext cx="844658" cy="225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a:latin typeface="Arial" charset="0"/>
                </a:rPr>
                <a:t>(n = 333)</a:t>
              </a:r>
              <a:endParaRPr lang="en-US" sz="1600" b="0">
                <a:latin typeface="Times New Roman" charset="0"/>
              </a:endParaRPr>
            </a:p>
          </p:txBody>
        </p:sp>
        <p:sp>
          <p:nvSpPr>
            <p:cNvPr id="31753" name="Rectangle 23"/>
            <p:cNvSpPr>
              <a:spLocks noChangeArrowheads="1"/>
            </p:cNvSpPr>
            <p:nvPr/>
          </p:nvSpPr>
          <p:spPr bwMode="auto">
            <a:xfrm>
              <a:off x="5007942" y="3622999"/>
              <a:ext cx="1435099" cy="225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sz="1400">
                  <a:latin typeface="Arial" charset="0"/>
                </a:rPr>
                <a:t>Control arm</a:t>
              </a:r>
              <a:endParaRPr lang="en-US" sz="1600" b="0">
                <a:latin typeface="Times New Roman" charset="0"/>
              </a:endParaRPr>
            </a:p>
          </p:txBody>
        </p:sp>
        <p:sp>
          <p:nvSpPr>
            <p:cNvPr id="31754" name="Rectangle 24"/>
            <p:cNvSpPr>
              <a:spLocks noChangeArrowheads="1"/>
            </p:cNvSpPr>
            <p:nvPr/>
          </p:nvSpPr>
          <p:spPr bwMode="auto">
            <a:xfrm>
              <a:off x="5258768" y="3840883"/>
              <a:ext cx="844658" cy="225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a:latin typeface="Arial" charset="0"/>
                </a:rPr>
                <a:t>(n = 331)</a:t>
              </a:r>
              <a:endParaRPr lang="en-US" sz="1600" b="0">
                <a:latin typeface="Times New Roman" charset="0"/>
              </a:endParaRPr>
            </a:p>
          </p:txBody>
        </p:sp>
        <p:grpSp>
          <p:nvGrpSpPr>
            <p:cNvPr id="31755" name="Group 32"/>
            <p:cNvGrpSpPr>
              <a:grpSpLocks/>
            </p:cNvGrpSpPr>
            <p:nvPr/>
          </p:nvGrpSpPr>
          <p:grpSpPr bwMode="auto">
            <a:xfrm>
              <a:off x="3123580" y="1372717"/>
              <a:ext cx="900112" cy="2170509"/>
              <a:chOff x="1977" y="1461"/>
              <a:chExt cx="681" cy="1823"/>
            </a:xfrm>
          </p:grpSpPr>
          <p:sp>
            <p:nvSpPr>
              <p:cNvPr id="31767" name="Rectangle 27"/>
              <p:cNvSpPr>
                <a:spLocks noChangeArrowheads="1"/>
              </p:cNvSpPr>
              <p:nvPr/>
            </p:nvSpPr>
            <p:spPr bwMode="auto">
              <a:xfrm>
                <a:off x="1977" y="1810"/>
                <a:ext cx="681" cy="1474"/>
              </a:xfrm>
              <a:prstGeom prst="rect">
                <a:avLst/>
              </a:prstGeom>
              <a:solidFill>
                <a:srgbClr val="7F9C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cs-CZ" sz="1600" b="0">
                  <a:latin typeface="Arial" charset="0"/>
                </a:endParaRPr>
              </a:p>
            </p:txBody>
          </p:sp>
          <p:sp>
            <p:nvSpPr>
              <p:cNvPr id="31768" name="Rectangle 29"/>
              <p:cNvSpPr>
                <a:spLocks noChangeArrowheads="1"/>
              </p:cNvSpPr>
              <p:nvPr/>
            </p:nvSpPr>
            <p:spPr bwMode="auto">
              <a:xfrm>
                <a:off x="1977" y="1461"/>
                <a:ext cx="681" cy="349"/>
              </a:xfrm>
              <a:prstGeom prst="rect">
                <a:avLst/>
              </a:prstGeom>
              <a:solidFill>
                <a:srgbClr val="DDE5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cs-CZ" sz="1600" b="0">
                  <a:latin typeface="Arial" charset="0"/>
                </a:endParaRPr>
              </a:p>
            </p:txBody>
          </p:sp>
        </p:grpSp>
        <p:grpSp>
          <p:nvGrpSpPr>
            <p:cNvPr id="31756" name="Group 33"/>
            <p:cNvGrpSpPr>
              <a:grpSpLocks/>
            </p:cNvGrpSpPr>
            <p:nvPr/>
          </p:nvGrpSpPr>
          <p:grpSpPr bwMode="auto">
            <a:xfrm>
              <a:off x="5276230" y="1372717"/>
              <a:ext cx="900112" cy="2170509"/>
              <a:chOff x="3465" y="1461"/>
              <a:chExt cx="681" cy="1823"/>
            </a:xfrm>
          </p:grpSpPr>
          <p:sp>
            <p:nvSpPr>
              <p:cNvPr id="13334" name="Rectangle 28"/>
              <p:cNvSpPr>
                <a:spLocks noChangeArrowheads="1"/>
              </p:cNvSpPr>
              <p:nvPr/>
            </p:nvSpPr>
            <p:spPr bwMode="auto">
              <a:xfrm>
                <a:off x="3465" y="1966"/>
                <a:ext cx="681" cy="1318"/>
              </a:xfrm>
              <a:prstGeom prst="rect">
                <a:avLst/>
              </a:prstGeom>
              <a:solidFill>
                <a:srgbClr val="7F9CB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cs-CZ" sz="1600" b="0">
                  <a:latin typeface="Arial" charset="0"/>
                  <a:cs typeface="+mn-cs"/>
                </a:endParaRPr>
              </a:p>
            </p:txBody>
          </p:sp>
          <p:sp>
            <p:nvSpPr>
              <p:cNvPr id="31766" name="Rectangle 30"/>
              <p:cNvSpPr>
                <a:spLocks noChangeArrowheads="1"/>
              </p:cNvSpPr>
              <p:nvPr/>
            </p:nvSpPr>
            <p:spPr bwMode="auto">
              <a:xfrm>
                <a:off x="3465" y="1461"/>
                <a:ext cx="681" cy="505"/>
              </a:xfrm>
              <a:prstGeom prst="rect">
                <a:avLst/>
              </a:prstGeom>
              <a:solidFill>
                <a:srgbClr val="DDE5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cs-CZ" sz="1600" b="0">
                  <a:latin typeface="Arial" charset="0"/>
                </a:endParaRPr>
              </a:p>
            </p:txBody>
          </p:sp>
        </p:grpSp>
        <p:sp>
          <p:nvSpPr>
            <p:cNvPr id="31757" name="Rectangle 17"/>
            <p:cNvSpPr>
              <a:spLocks noChangeArrowheads="1"/>
            </p:cNvSpPr>
            <p:nvPr/>
          </p:nvSpPr>
          <p:spPr bwMode="auto">
            <a:xfrm>
              <a:off x="3248992" y="2513336"/>
              <a:ext cx="594248" cy="225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b="0">
                  <a:latin typeface="Arial" charset="0"/>
                </a:rPr>
                <a:t>81.1%</a:t>
              </a:r>
              <a:endParaRPr lang="en-US" sz="1600" b="0">
                <a:latin typeface="Times New Roman" charset="0"/>
              </a:endParaRPr>
            </a:p>
          </p:txBody>
        </p:sp>
        <p:sp>
          <p:nvSpPr>
            <p:cNvPr id="31758" name="Rectangle 18"/>
            <p:cNvSpPr>
              <a:spLocks noChangeArrowheads="1"/>
            </p:cNvSpPr>
            <p:nvPr/>
          </p:nvSpPr>
          <p:spPr bwMode="auto">
            <a:xfrm>
              <a:off x="5401642" y="2653830"/>
              <a:ext cx="594248" cy="225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b="0">
                  <a:latin typeface="Arial" charset="0"/>
                </a:rPr>
                <a:t>72.5%</a:t>
              </a:r>
              <a:endParaRPr lang="en-US" sz="1600" b="0">
                <a:latin typeface="Times New Roman" charset="0"/>
              </a:endParaRPr>
            </a:p>
          </p:txBody>
        </p:sp>
        <p:sp>
          <p:nvSpPr>
            <p:cNvPr id="31759" name="Rectangle 19"/>
            <p:cNvSpPr>
              <a:spLocks noChangeArrowheads="1"/>
            </p:cNvSpPr>
            <p:nvPr/>
          </p:nvSpPr>
          <p:spPr bwMode="auto">
            <a:xfrm>
              <a:off x="3248992" y="1484636"/>
              <a:ext cx="594248" cy="225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b="0">
                  <a:latin typeface="Arial" charset="0"/>
                </a:rPr>
                <a:t>18.9%</a:t>
              </a:r>
              <a:endParaRPr lang="en-US" sz="1600" b="0">
                <a:latin typeface="Times New Roman" charset="0"/>
              </a:endParaRPr>
            </a:p>
          </p:txBody>
        </p:sp>
        <p:sp>
          <p:nvSpPr>
            <p:cNvPr id="31760" name="Rectangle 20"/>
            <p:cNvSpPr>
              <a:spLocks noChangeArrowheads="1"/>
            </p:cNvSpPr>
            <p:nvPr/>
          </p:nvSpPr>
          <p:spPr bwMode="auto">
            <a:xfrm>
              <a:off x="5401642" y="1583457"/>
              <a:ext cx="594248" cy="225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b="0">
                  <a:latin typeface="Arial" charset="0"/>
                </a:rPr>
                <a:t>27.5%</a:t>
              </a:r>
              <a:endParaRPr lang="en-US" sz="1600" b="0">
                <a:latin typeface="Times New Roman" charset="0"/>
              </a:endParaRPr>
            </a:p>
          </p:txBody>
        </p:sp>
        <p:sp>
          <p:nvSpPr>
            <p:cNvPr id="13332" name="McK Footnote"/>
            <p:cNvSpPr txBox="1">
              <a:spLocks noChangeArrowheads="1"/>
            </p:cNvSpPr>
            <p:nvPr>
              <p:custDataLst>
                <p:tags r:id="rId1"/>
              </p:custDataLst>
            </p:nvPr>
          </p:nvSpPr>
          <p:spPr bwMode="auto">
            <a:xfrm>
              <a:off x="1680542" y="3818875"/>
              <a:ext cx="6419850" cy="17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74675" indent="-574675" defTabSz="895350" eaLnBrk="0" hangingPunct="0">
                <a:tabLst>
                  <a:tab pos="533400" algn="r"/>
                </a:tabLst>
                <a:defRPr b="1">
                  <a:solidFill>
                    <a:schemeClr val="tx1"/>
                  </a:solidFill>
                  <a:latin typeface="Verdana" charset="0"/>
                  <a:ea typeface="ＭＳ Ｐゴシック" charset="0"/>
                </a:defRPr>
              </a:lvl1pPr>
              <a:lvl2pPr marL="742950" indent="-285750" defTabSz="895350" eaLnBrk="0" hangingPunct="0">
                <a:tabLst>
                  <a:tab pos="533400" algn="r"/>
                </a:tabLst>
                <a:defRPr b="1">
                  <a:solidFill>
                    <a:schemeClr val="tx1"/>
                  </a:solidFill>
                  <a:latin typeface="Verdana" charset="0"/>
                  <a:ea typeface="ＭＳ Ｐゴシック" charset="0"/>
                </a:defRPr>
              </a:lvl2pPr>
              <a:lvl3pPr marL="1143000" indent="-228600" defTabSz="895350" eaLnBrk="0" hangingPunct="0">
                <a:tabLst>
                  <a:tab pos="533400" algn="r"/>
                </a:tabLst>
                <a:defRPr b="1">
                  <a:solidFill>
                    <a:schemeClr val="tx1"/>
                  </a:solidFill>
                  <a:latin typeface="Verdana" charset="0"/>
                  <a:ea typeface="ＭＳ Ｐゴシック" charset="0"/>
                </a:defRPr>
              </a:lvl3pPr>
              <a:lvl4pPr marL="1600200" indent="-228600" defTabSz="895350" eaLnBrk="0" hangingPunct="0">
                <a:tabLst>
                  <a:tab pos="533400" algn="r"/>
                </a:tabLst>
                <a:defRPr b="1">
                  <a:solidFill>
                    <a:schemeClr val="tx1"/>
                  </a:solidFill>
                  <a:latin typeface="Verdana" charset="0"/>
                  <a:ea typeface="ＭＳ Ｐゴシック" charset="0"/>
                </a:defRPr>
              </a:lvl4pPr>
              <a:lvl5pPr marL="2057400" indent="-228600" defTabSz="895350" eaLnBrk="0" hangingPunct="0">
                <a:tabLst>
                  <a:tab pos="533400" algn="r"/>
                </a:tabLst>
                <a:defRPr b="1">
                  <a:solidFill>
                    <a:schemeClr val="tx1"/>
                  </a:solidFill>
                  <a:latin typeface="Verdana" charset="0"/>
                  <a:ea typeface="ＭＳ Ｐゴシック" charset="0"/>
                </a:defRPr>
              </a:lvl5pPr>
              <a:lvl6pPr marL="2514600" indent="-228600" defTabSz="895350" eaLnBrk="0" fontAlgn="base" hangingPunct="0">
                <a:spcBef>
                  <a:spcPct val="0"/>
                </a:spcBef>
                <a:spcAft>
                  <a:spcPct val="0"/>
                </a:spcAft>
                <a:tabLst>
                  <a:tab pos="533400" algn="r"/>
                </a:tabLst>
                <a:defRPr b="1">
                  <a:solidFill>
                    <a:schemeClr val="tx1"/>
                  </a:solidFill>
                  <a:latin typeface="Verdana" charset="0"/>
                  <a:ea typeface="ＭＳ Ｐゴシック" charset="0"/>
                </a:defRPr>
              </a:lvl6pPr>
              <a:lvl7pPr marL="2971800" indent="-228600" defTabSz="895350" eaLnBrk="0" fontAlgn="base" hangingPunct="0">
                <a:spcBef>
                  <a:spcPct val="0"/>
                </a:spcBef>
                <a:spcAft>
                  <a:spcPct val="0"/>
                </a:spcAft>
                <a:tabLst>
                  <a:tab pos="533400" algn="r"/>
                </a:tabLst>
                <a:defRPr b="1">
                  <a:solidFill>
                    <a:schemeClr val="tx1"/>
                  </a:solidFill>
                  <a:latin typeface="Verdana" charset="0"/>
                  <a:ea typeface="ＭＳ Ｐゴシック" charset="0"/>
                </a:defRPr>
              </a:lvl7pPr>
              <a:lvl8pPr marL="3429000" indent="-228600" defTabSz="895350" eaLnBrk="0" fontAlgn="base" hangingPunct="0">
                <a:spcBef>
                  <a:spcPct val="0"/>
                </a:spcBef>
                <a:spcAft>
                  <a:spcPct val="0"/>
                </a:spcAft>
                <a:tabLst>
                  <a:tab pos="533400" algn="r"/>
                </a:tabLst>
                <a:defRPr b="1">
                  <a:solidFill>
                    <a:schemeClr val="tx1"/>
                  </a:solidFill>
                  <a:latin typeface="Verdana" charset="0"/>
                  <a:ea typeface="ＭＳ Ｐゴシック" charset="0"/>
                </a:defRPr>
              </a:lvl8pPr>
              <a:lvl9pPr marL="3886200" indent="-228600" defTabSz="895350" eaLnBrk="0" fontAlgn="base" hangingPunct="0">
                <a:spcBef>
                  <a:spcPct val="0"/>
                </a:spcBef>
                <a:spcAft>
                  <a:spcPct val="0"/>
                </a:spcAft>
                <a:tabLst>
                  <a:tab pos="533400" algn="r"/>
                </a:tabLst>
                <a:defRPr b="1">
                  <a:solidFill>
                    <a:schemeClr val="tx1"/>
                  </a:solidFill>
                  <a:latin typeface="Verdana" charset="0"/>
                  <a:ea typeface="ＭＳ Ｐゴシック" charset="0"/>
                </a:defRPr>
              </a:lvl9pPr>
            </a:lstStyle>
            <a:p>
              <a:pPr eaLnBrk="1" hangingPunct="1">
                <a:spcBef>
                  <a:spcPct val="20000"/>
                </a:spcBef>
                <a:defRPr/>
              </a:pPr>
              <a:r>
                <a:rPr lang="en-US" sz="1100" b="0" smtClean="0">
                  <a:latin typeface="Arial" charset="0"/>
                  <a:cs typeface="+mn-cs"/>
                </a:rPr>
                <a:t>	*	 </a:t>
              </a:r>
              <a:r>
                <a:rPr lang="en-US" sz="1100" b="0" smtClean="0">
                  <a:latin typeface="Arial" charset="0"/>
                  <a:cs typeface="+mn-cs"/>
                  <a:sym typeface="Symbol" charset="0"/>
                </a:rPr>
                <a:t></a:t>
              </a:r>
              <a:r>
                <a:rPr lang="en-US" sz="1100" b="0" baseline="30000" smtClean="0">
                  <a:latin typeface="Arial" charset="0"/>
                  <a:cs typeface="+mn-cs"/>
                </a:rPr>
                <a:t>2</a:t>
              </a:r>
              <a:r>
                <a:rPr lang="en-US" sz="1100" b="0" smtClean="0">
                  <a:latin typeface="Arial" charset="0"/>
                  <a:cs typeface="+mn-cs"/>
                </a:rPr>
                <a:t> test</a:t>
              </a:r>
              <a:r>
                <a:rPr lang="en-US" sz="800" b="0" smtClean="0">
                  <a:latin typeface="Arial" charset="0"/>
                  <a:cs typeface="+mn-cs"/>
                </a:rPr>
                <a:t> </a:t>
              </a:r>
            </a:p>
          </p:txBody>
        </p:sp>
        <p:sp>
          <p:nvSpPr>
            <p:cNvPr id="31764" name="Line 34"/>
            <p:cNvSpPr>
              <a:spLocks noChangeShapeType="1"/>
            </p:cNvSpPr>
            <p:nvPr/>
          </p:nvSpPr>
          <p:spPr bwMode="auto">
            <a:xfrm>
              <a:off x="2628280" y="3540845"/>
              <a:ext cx="3979862" cy="1191"/>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sz="1400"/>
            </a:p>
          </p:txBody>
        </p:sp>
      </p:grpSp>
      <p:sp>
        <p:nvSpPr>
          <p:cNvPr id="27" name="Rectangle 26"/>
          <p:cNvSpPr/>
          <p:nvPr/>
        </p:nvSpPr>
        <p:spPr>
          <a:xfrm>
            <a:off x="35505" y="4569976"/>
            <a:ext cx="3597935" cy="276999"/>
          </a:xfrm>
          <a:prstGeom prst="rect">
            <a:avLst/>
          </a:prstGeom>
        </p:spPr>
        <p:txBody>
          <a:bodyPr wrap="none">
            <a:spAutoFit/>
          </a:bodyPr>
          <a:lstStyle/>
          <a:p>
            <a:r>
              <a:rPr lang="fr-FR" sz="1200" dirty="0" err="1" smtClean="0">
                <a:solidFill>
                  <a:srgbClr val="666699"/>
                </a:solidFill>
              </a:rPr>
              <a:t>Hindricks</a:t>
            </a:r>
            <a:r>
              <a:rPr lang="fr-FR" sz="1200" dirty="0" smtClean="0">
                <a:solidFill>
                  <a:srgbClr val="666699"/>
                </a:solidFill>
              </a:rPr>
              <a:t> G, et </a:t>
            </a:r>
            <a:r>
              <a:rPr lang="fr-FR" sz="1200" dirty="0" err="1" smtClean="0">
                <a:solidFill>
                  <a:srgbClr val="666699"/>
                </a:solidFill>
              </a:rPr>
              <a:t>al.Lancet</a:t>
            </a:r>
            <a:r>
              <a:rPr lang="fr-FR" sz="1200" dirty="0">
                <a:solidFill>
                  <a:srgbClr val="666699"/>
                </a:solidFill>
              </a:rPr>
              <a:t>. </a:t>
            </a:r>
            <a:r>
              <a:rPr lang="fr-FR" sz="1200" dirty="0" smtClean="0">
                <a:solidFill>
                  <a:srgbClr val="666699"/>
                </a:solidFill>
              </a:rPr>
              <a:t>2014;384</a:t>
            </a:r>
            <a:r>
              <a:rPr lang="fr-FR" sz="1200" dirty="0">
                <a:solidFill>
                  <a:srgbClr val="666699"/>
                </a:solidFill>
              </a:rPr>
              <a:t>(9943):583-90.</a:t>
            </a:r>
            <a:endParaRPr lang="en-US" sz="1200" dirty="0">
              <a:solidFill>
                <a:srgbClr val="666699"/>
              </a:solidFill>
            </a:endParaRPr>
          </a:p>
        </p:txBody>
      </p:sp>
      <p:pic>
        <p:nvPicPr>
          <p:cNvPr id="28" name="Picture 9"/>
          <p:cNvPicPr>
            <a:picLocks noChangeAspect="1" noChangeArrowheads="1"/>
          </p:cNvPicPr>
          <p:nvPr/>
        </p:nvPicPr>
        <p:blipFill>
          <a:blip r:embed="rId4" cstate="email">
            <a:extLst>
              <a:ext uri="{28A0092B-C50C-407E-A947-70E740481C1C}">
                <a14:useLocalDpi xmlns:a14="http://schemas.microsoft.com/office/drawing/2010/main" val="0"/>
              </a:ext>
            </a:extLst>
          </a:blip>
          <a:srcRect b="19443"/>
          <a:stretch>
            <a:fillRect/>
          </a:stretch>
        </p:blipFill>
        <p:spPr bwMode="auto">
          <a:xfrm>
            <a:off x="4980954" y="1563638"/>
            <a:ext cx="3912096" cy="19978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10"/>
          <p:cNvSpPr txBox="1">
            <a:spLocks noChangeArrowheads="1"/>
          </p:cNvSpPr>
          <p:nvPr/>
        </p:nvSpPr>
        <p:spPr bwMode="gray">
          <a:xfrm>
            <a:off x="8005291" y="2140869"/>
            <a:ext cx="86409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100" b="1" dirty="0">
                <a:latin typeface="DINPro-Bold" charset="0"/>
                <a:ea typeface="MS PGothic" charset="0"/>
                <a:cs typeface="MS PGothic" charset="0"/>
              </a:rPr>
              <a:t>10 </a:t>
            </a:r>
            <a:r>
              <a:rPr lang="de-DE" sz="1100" b="1" dirty="0" err="1">
                <a:latin typeface="DINPro-Bold" charset="0"/>
                <a:ea typeface="MS PGothic" charset="0"/>
                <a:cs typeface="MS PGothic" charset="0"/>
              </a:rPr>
              <a:t>deaths</a:t>
            </a:r>
            <a:r>
              <a:rPr lang="de-DE" sz="1100" b="1" dirty="0">
                <a:latin typeface="DINPro-Bold" charset="0"/>
                <a:ea typeface="MS PGothic" charset="0"/>
                <a:cs typeface="MS PGothic" charset="0"/>
              </a:rPr>
              <a:t> (3.4%)</a:t>
            </a:r>
            <a:endParaRPr lang="en-US" sz="1100" b="1" dirty="0">
              <a:latin typeface="DINPro-Bold" charset="0"/>
              <a:ea typeface="MS PGothic" charset="0"/>
              <a:cs typeface="MS PGothic" charset="0"/>
            </a:endParaRPr>
          </a:p>
        </p:txBody>
      </p:sp>
      <p:sp>
        <p:nvSpPr>
          <p:cNvPr id="30" name="Text Box 11"/>
          <p:cNvSpPr txBox="1">
            <a:spLocks noChangeArrowheads="1"/>
          </p:cNvSpPr>
          <p:nvPr/>
        </p:nvSpPr>
        <p:spPr bwMode="gray">
          <a:xfrm>
            <a:off x="7075007" y="2715772"/>
            <a:ext cx="93029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100" b="1" dirty="0">
                <a:latin typeface="DINPro-Bold" charset="0"/>
                <a:ea typeface="MS PGothic" charset="0"/>
                <a:cs typeface="MS PGothic" charset="0"/>
              </a:rPr>
              <a:t>27 </a:t>
            </a:r>
            <a:r>
              <a:rPr lang="de-DE" sz="1100" b="1" dirty="0" err="1">
                <a:latin typeface="DINPro-Bold" charset="0"/>
                <a:ea typeface="MS PGothic" charset="0"/>
                <a:cs typeface="MS PGothic" charset="0"/>
              </a:rPr>
              <a:t>deaths</a:t>
            </a:r>
            <a:r>
              <a:rPr lang="de-DE" sz="1100" b="1" dirty="0">
                <a:latin typeface="DINPro-Bold" charset="0"/>
                <a:ea typeface="MS PGothic" charset="0"/>
                <a:cs typeface="MS PGothic" charset="0"/>
              </a:rPr>
              <a:t> (8.7%)</a:t>
            </a:r>
            <a:endParaRPr lang="en-US" sz="1100" b="1" dirty="0">
              <a:latin typeface="DINPro-Bold" charset="0"/>
              <a:ea typeface="MS PGothic" charset="0"/>
              <a:cs typeface="MS PGothic" charset="0"/>
            </a:endParaRPr>
          </a:p>
        </p:txBody>
      </p:sp>
      <p:pic>
        <p:nvPicPr>
          <p:cNvPr id="31" name="Picture 14"/>
          <p:cNvPicPr>
            <a:picLocks noChangeAspect="1" noChangeArrowheads="1"/>
          </p:cNvPicPr>
          <p:nvPr/>
        </p:nvPicPr>
        <p:blipFill>
          <a:blip r:embed="rId4" cstate="email">
            <a:extLst>
              <a:ext uri="{28A0092B-C50C-407E-A947-70E740481C1C}">
                <a14:useLocalDpi xmlns:a14="http://schemas.microsoft.com/office/drawing/2010/main" val="0"/>
              </a:ext>
            </a:extLst>
          </a:blip>
          <a:srcRect l="15770" t="93471" b="-2208"/>
          <a:stretch>
            <a:fillRect/>
          </a:stretch>
        </p:blipFill>
        <p:spPr bwMode="auto">
          <a:xfrm>
            <a:off x="4950168" y="1346948"/>
            <a:ext cx="3295183" cy="2166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5"/>
          <p:cNvPicPr>
            <a:picLocks noChangeAspect="1" noChangeArrowheads="1"/>
          </p:cNvPicPr>
          <p:nvPr/>
        </p:nvPicPr>
        <p:blipFill>
          <a:blip r:embed="rId5" cstate="email">
            <a:extLst>
              <a:ext uri="{28A0092B-C50C-407E-A947-70E740481C1C}">
                <a14:useLocalDpi xmlns:a14="http://schemas.microsoft.com/office/drawing/2010/main" val="0"/>
              </a:ext>
            </a:extLst>
          </a:blip>
          <a:srcRect l="70927" t="80412" b="10898"/>
          <a:stretch>
            <a:fillRect/>
          </a:stretch>
        </p:blipFill>
        <p:spPr bwMode="auto">
          <a:xfrm>
            <a:off x="7827140" y="3616278"/>
            <a:ext cx="1137348" cy="2155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724136" y="3723878"/>
            <a:ext cx="1967869" cy="369332"/>
          </a:xfrm>
          <a:prstGeom prst="rect">
            <a:avLst/>
          </a:prstGeom>
          <a:noFill/>
        </p:spPr>
        <p:txBody>
          <a:bodyPr wrap="none" rtlCol="0">
            <a:spAutoFit/>
          </a:bodyPr>
          <a:lstStyle/>
          <a:p>
            <a:r>
              <a:rPr lang="en-US" dirty="0" err="1" smtClean="0"/>
              <a:t>Celková</a:t>
            </a:r>
            <a:r>
              <a:rPr lang="en-US" dirty="0" smtClean="0"/>
              <a:t> </a:t>
            </a:r>
            <a:r>
              <a:rPr lang="en-US" dirty="0" err="1" smtClean="0"/>
              <a:t>mortalita</a:t>
            </a:r>
            <a:endParaRPr lang="en-US" dirty="0"/>
          </a:p>
        </p:txBody>
      </p:sp>
      <p:sp>
        <p:nvSpPr>
          <p:cNvPr id="33" name="TextBox 32"/>
          <p:cNvSpPr txBox="1"/>
          <p:nvPr/>
        </p:nvSpPr>
        <p:spPr>
          <a:xfrm>
            <a:off x="2135270" y="4083918"/>
            <a:ext cx="1788658" cy="369332"/>
          </a:xfrm>
          <a:prstGeom prst="rect">
            <a:avLst/>
          </a:prstGeom>
          <a:noFill/>
        </p:spPr>
        <p:txBody>
          <a:bodyPr wrap="none" rtlCol="0">
            <a:spAutoFit/>
          </a:bodyPr>
          <a:lstStyle/>
          <a:p>
            <a:r>
              <a:rPr lang="en-US" dirty="0" err="1" smtClean="0"/>
              <a:t>Srdeční</a:t>
            </a:r>
            <a:r>
              <a:rPr lang="en-US" dirty="0" smtClean="0"/>
              <a:t> </a:t>
            </a:r>
            <a:r>
              <a:rPr lang="en-US" dirty="0" err="1" smtClean="0"/>
              <a:t>selhání</a:t>
            </a:r>
            <a:endParaRPr lang="en-US" dirty="0"/>
          </a:p>
        </p:txBody>
      </p:sp>
    </p:spTree>
    <p:extLst>
      <p:ext uri="{BB962C8B-B14F-4D97-AF65-F5344CB8AC3E}">
        <p14:creationId xmlns:p14="http://schemas.microsoft.com/office/powerpoint/2010/main" val="277106123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0" y="205979"/>
            <a:ext cx="9144000" cy="857250"/>
          </a:xfrm>
        </p:spPr>
        <p:txBody>
          <a:bodyPr/>
          <a:lstStyle/>
          <a:p>
            <a:r>
              <a:rPr lang="en-US" sz="3600" b="0" dirty="0">
                <a:solidFill>
                  <a:srgbClr val="800000"/>
                </a:solidFill>
                <a:latin typeface="Arial" charset="0"/>
              </a:rPr>
              <a:t>1958: </a:t>
            </a:r>
            <a:r>
              <a:rPr lang="en-US" sz="3600" b="0" dirty="0" err="1">
                <a:solidFill>
                  <a:srgbClr val="800000"/>
                </a:solidFill>
                <a:latin typeface="Arial" charset="0"/>
              </a:rPr>
              <a:t>První</a:t>
            </a:r>
            <a:r>
              <a:rPr lang="en-US" sz="3600" b="0" dirty="0">
                <a:solidFill>
                  <a:srgbClr val="800000"/>
                </a:solidFill>
                <a:latin typeface="Arial" charset="0"/>
              </a:rPr>
              <a:t> </a:t>
            </a:r>
            <a:r>
              <a:rPr lang="en-US" sz="3600" b="0" dirty="0" err="1">
                <a:solidFill>
                  <a:srgbClr val="800000"/>
                </a:solidFill>
                <a:latin typeface="Arial" charset="0"/>
              </a:rPr>
              <a:t>implantace</a:t>
            </a:r>
            <a:r>
              <a:rPr lang="en-US" sz="3600" b="0" dirty="0">
                <a:solidFill>
                  <a:srgbClr val="800000"/>
                </a:solidFill>
                <a:latin typeface="Arial" charset="0"/>
              </a:rPr>
              <a:t> </a:t>
            </a:r>
            <a:r>
              <a:rPr lang="en-US" sz="3600" b="0" dirty="0" err="1">
                <a:solidFill>
                  <a:srgbClr val="800000"/>
                </a:solidFill>
                <a:latin typeface="Arial" charset="0"/>
              </a:rPr>
              <a:t>kardiostimulátoru</a:t>
            </a:r>
            <a:endParaRPr lang="en-US" sz="3600" b="0" dirty="0">
              <a:solidFill>
                <a:srgbClr val="800000"/>
              </a:solidFill>
              <a:latin typeface="Arial" charset="0"/>
            </a:endParaRPr>
          </a:p>
        </p:txBody>
      </p:sp>
      <p:pic>
        <p:nvPicPr>
          <p:cNvPr id="1029" name="Picture 3" descr="Untitled-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038600" y="2129408"/>
            <a:ext cx="1447800" cy="18104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4"/>
          <p:cNvSpPr>
            <a:spLocks noChangeArrowheads="1"/>
          </p:cNvSpPr>
          <p:nvPr/>
        </p:nvSpPr>
        <p:spPr bwMode="auto">
          <a:xfrm>
            <a:off x="381000" y="1444803"/>
            <a:ext cx="8763000" cy="262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31775" indent="-231775"/>
            <a:r>
              <a:rPr lang="en-US" sz="2000" b="1" dirty="0" err="1"/>
              <a:t>Elmquist</a:t>
            </a:r>
            <a:r>
              <a:rPr lang="en-US" sz="2000" b="1" dirty="0"/>
              <a:t> 	</a:t>
            </a:r>
            <a:r>
              <a:rPr lang="en-US" sz="2000" b="1" dirty="0" err="1"/>
              <a:t>Senning</a:t>
            </a:r>
            <a:r>
              <a:rPr lang="en-US" sz="1600" b="1" dirty="0"/>
              <a:t>	</a:t>
            </a:r>
            <a:r>
              <a:rPr lang="en-US" sz="2000" b="1" dirty="0"/>
              <a:t>Larsson	      </a:t>
            </a:r>
            <a:r>
              <a:rPr lang="en-US" sz="2000" b="1" dirty="0" err="1"/>
              <a:t>První</a:t>
            </a:r>
            <a:r>
              <a:rPr lang="en-US" sz="2000" b="1" dirty="0"/>
              <a:t> </a:t>
            </a:r>
            <a:r>
              <a:rPr lang="en-US" sz="2000" b="1" dirty="0" err="1"/>
              <a:t>implantabi</a:t>
            </a:r>
            <a:endParaRPr lang="en-US" sz="2000" b="1" dirty="0"/>
          </a:p>
          <a:p>
            <a:pPr marL="231775" indent="-231775"/>
            <a:r>
              <a:rPr lang="en-US" sz="1600" b="1" dirty="0"/>
              <a:t>(</a:t>
            </a:r>
            <a:r>
              <a:rPr lang="en-US" sz="1600" b="1" dirty="0" err="1"/>
              <a:t>inženýr</a:t>
            </a:r>
            <a:r>
              <a:rPr lang="en-US" sz="1600" b="1" dirty="0"/>
              <a:t>)</a:t>
            </a:r>
            <a:r>
              <a:rPr lang="en-US" sz="2000" b="1" dirty="0"/>
              <a:t>		</a:t>
            </a:r>
            <a:r>
              <a:rPr lang="en-US" sz="1600" b="1" dirty="0"/>
              <a:t>(</a:t>
            </a:r>
            <a:r>
              <a:rPr lang="en-US" sz="1600" b="1" dirty="0" err="1" smtClean="0"/>
              <a:t>kardiochirurg</a:t>
            </a:r>
            <a:r>
              <a:rPr lang="en-US" sz="1600" b="1" dirty="0"/>
              <a:t>)</a:t>
            </a:r>
            <a:r>
              <a:rPr lang="en-US" sz="2000" b="1" dirty="0"/>
              <a:t>	</a:t>
            </a:r>
            <a:r>
              <a:rPr lang="en-US" sz="1600" b="1" dirty="0"/>
              <a:t>(</a:t>
            </a:r>
            <a:r>
              <a:rPr lang="en-US" sz="1600" b="1" dirty="0" err="1"/>
              <a:t>Paci</a:t>
            </a:r>
            <a:r>
              <a:rPr lang="en-US" sz="1600" b="1" dirty="0" err="1">
                <a:cs typeface="Arial" charset="0"/>
              </a:rPr>
              <a:t>e</a:t>
            </a:r>
            <a:r>
              <a:rPr lang="en-US" sz="1600" b="1" dirty="0" err="1"/>
              <a:t>nt</a:t>
            </a:r>
            <a:r>
              <a:rPr lang="en-US" sz="1600" b="1" dirty="0"/>
              <a:t>)		        </a:t>
            </a:r>
            <a:r>
              <a:rPr lang="en-US" sz="1600" b="1" dirty="0" err="1"/>
              <a:t>kardiostimulátor</a:t>
            </a:r>
            <a:endParaRPr lang="en-GB" sz="1600" b="1" dirty="0"/>
          </a:p>
        </p:txBody>
      </p:sp>
      <p:graphicFrame>
        <p:nvGraphicFramePr>
          <p:cNvPr id="1026" name="Object 2"/>
          <p:cNvGraphicFramePr>
            <a:graphicFrameLocks noChangeAspect="1"/>
          </p:cNvGraphicFramePr>
          <p:nvPr>
            <p:extLst>
              <p:ext uri="{D42A27DB-BD31-4B8C-83A1-F6EECF244321}">
                <p14:modId xmlns:p14="http://schemas.microsoft.com/office/powerpoint/2010/main" val="1088023247"/>
              </p:ext>
            </p:extLst>
          </p:nvPr>
        </p:nvGraphicFramePr>
        <p:xfrm>
          <a:off x="2216159" y="2134171"/>
          <a:ext cx="1431925" cy="1805732"/>
        </p:xfrm>
        <a:graphic>
          <a:graphicData uri="http://schemas.openxmlformats.org/presentationml/2006/ole">
            <mc:AlternateContent xmlns:mc="http://schemas.openxmlformats.org/markup-compatibility/2006">
              <mc:Choice xmlns:v="urn:schemas-microsoft-com:vml" Requires="v">
                <p:oleObj spid="_x0000_s1045" name="Photo Editor Photo" r:id="rId5" imgW="2857899" imgH="4095238" progId="">
                  <p:embed/>
                </p:oleObj>
              </mc:Choice>
              <mc:Fallback>
                <p:oleObj name="Photo Editor Photo" r:id="rId5" imgW="2857899" imgH="409523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6159" y="2134171"/>
                        <a:ext cx="1431925" cy="1805732"/>
                      </a:xfrm>
                      <a:prstGeom prst="rect">
                        <a:avLst/>
                      </a:prstGeom>
                      <a:noFill/>
                      <a:ln>
                        <a:noFill/>
                      </a:ln>
                      <a:effectLst/>
                      <a:extLst/>
                    </p:spPr>
                  </p:pic>
                </p:oleObj>
              </mc:Fallback>
            </mc:AlternateContent>
          </a:graphicData>
        </a:graphic>
      </p:graphicFrame>
      <p:graphicFrame>
        <p:nvGraphicFramePr>
          <p:cNvPr id="1027" name="Object 3"/>
          <p:cNvGraphicFramePr>
            <a:graphicFrameLocks noChangeAspect="1"/>
          </p:cNvGraphicFramePr>
          <p:nvPr>
            <p:extLst>
              <p:ext uri="{D42A27DB-BD31-4B8C-83A1-F6EECF244321}">
                <p14:modId xmlns:p14="http://schemas.microsoft.com/office/powerpoint/2010/main" val="280634496"/>
              </p:ext>
            </p:extLst>
          </p:nvPr>
        </p:nvGraphicFramePr>
        <p:xfrm>
          <a:off x="404813" y="2134170"/>
          <a:ext cx="1414462" cy="1805731"/>
        </p:xfrm>
        <a:graphic>
          <a:graphicData uri="http://schemas.openxmlformats.org/presentationml/2006/ole">
            <mc:AlternateContent xmlns:mc="http://schemas.openxmlformats.org/markup-compatibility/2006">
              <mc:Choice xmlns:v="urn:schemas-microsoft-com:vml" Requires="v">
                <p:oleObj spid="_x0000_s1046" name="Photo Editor Photo" r:id="rId7" imgW="2838846" imgH="4123810" progId="">
                  <p:embed/>
                </p:oleObj>
              </mc:Choice>
              <mc:Fallback>
                <p:oleObj name="Photo Editor Photo" r:id="rId7" imgW="2838846" imgH="412381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813" y="2134170"/>
                        <a:ext cx="1414462" cy="1805731"/>
                      </a:xfrm>
                      <a:prstGeom prst="rect">
                        <a:avLst/>
                      </a:prstGeom>
                      <a:noFill/>
                      <a:ln>
                        <a:noFill/>
                      </a:ln>
                      <a:effectLst/>
                      <a:extLst/>
                    </p:spPr>
                  </p:pic>
                </p:oleObj>
              </mc:Fallback>
            </mc:AlternateContent>
          </a:graphicData>
        </a:graphic>
      </p:graphicFrame>
      <p:pic>
        <p:nvPicPr>
          <p:cNvPr id="5126" name="Picture 7"/>
          <p:cNvPicPr>
            <a:picLocks noChangeAspect="1" noChangeArrowheads="1"/>
          </p:cNvPicPr>
          <p:nvPr/>
        </p:nvPicPr>
        <p:blipFill>
          <a:blip r:embed="rId9"/>
          <a:srcRect/>
          <a:stretch>
            <a:fillRect/>
          </a:stretch>
        </p:blipFill>
        <p:spPr bwMode="auto">
          <a:xfrm>
            <a:off x="6372207" y="2129409"/>
            <a:ext cx="1728193" cy="17384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623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8024" y="205979"/>
            <a:ext cx="3898776" cy="857250"/>
          </a:xfrm>
        </p:spPr>
        <p:txBody>
          <a:bodyPr/>
          <a:lstStyle/>
          <a:p>
            <a:pPr algn="l"/>
            <a:r>
              <a:rPr lang="en-US" sz="2800" b="0" dirty="0" err="1" smtClean="0">
                <a:solidFill>
                  <a:srgbClr val="800000"/>
                </a:solidFill>
              </a:rPr>
              <a:t>Denní</a:t>
            </a:r>
            <a:r>
              <a:rPr lang="en-US" sz="2800" b="0" dirty="0" smtClean="0">
                <a:solidFill>
                  <a:srgbClr val="800000"/>
                </a:solidFill>
              </a:rPr>
              <a:t> </a:t>
            </a:r>
            <a:r>
              <a:rPr lang="en-US" sz="2800" b="0" dirty="0" err="1" smtClean="0">
                <a:solidFill>
                  <a:srgbClr val="800000"/>
                </a:solidFill>
              </a:rPr>
              <a:t>monitorace</a:t>
            </a:r>
            <a:r>
              <a:rPr lang="en-US" sz="2800" b="0" dirty="0" smtClean="0">
                <a:solidFill>
                  <a:srgbClr val="800000"/>
                </a:solidFill>
              </a:rPr>
              <a:t> ICD </a:t>
            </a:r>
            <a:r>
              <a:rPr lang="en-US" sz="2800" b="0" dirty="0" err="1" smtClean="0">
                <a:solidFill>
                  <a:srgbClr val="800000"/>
                </a:solidFill>
              </a:rPr>
              <a:t>přístrojů</a:t>
            </a:r>
            <a:r>
              <a:rPr lang="en-US" sz="2800" b="0" dirty="0" smtClean="0">
                <a:solidFill>
                  <a:srgbClr val="800000"/>
                </a:solidFill>
              </a:rPr>
              <a:t> </a:t>
            </a:r>
            <a:r>
              <a:rPr lang="en-US" sz="2800" b="0" dirty="0" err="1" smtClean="0">
                <a:solidFill>
                  <a:srgbClr val="800000"/>
                </a:solidFill>
              </a:rPr>
              <a:t>zlepšuje</a:t>
            </a:r>
            <a:r>
              <a:rPr lang="en-US" sz="2800" b="0" dirty="0" smtClean="0">
                <a:solidFill>
                  <a:srgbClr val="800000"/>
                </a:solidFill>
              </a:rPr>
              <a:t> </a:t>
            </a:r>
            <a:r>
              <a:rPr lang="en-US" sz="2800" b="0" dirty="0" err="1" smtClean="0">
                <a:solidFill>
                  <a:srgbClr val="800000"/>
                </a:solidFill>
              </a:rPr>
              <a:t>prognózu</a:t>
            </a:r>
            <a:endParaRPr lang="en-US" sz="2800" b="0" dirty="0">
              <a:solidFill>
                <a:srgbClr val="800000"/>
              </a:solidFill>
            </a:endParaRPr>
          </a:p>
        </p:txBody>
      </p:sp>
      <p:sp>
        <p:nvSpPr>
          <p:cNvPr id="4" name="Text Placeholder 3"/>
          <p:cNvSpPr>
            <a:spLocks noGrp="1"/>
          </p:cNvSpPr>
          <p:nvPr>
            <p:ph type="body" sz="quarter" idx="13"/>
          </p:nvPr>
        </p:nvSpPr>
        <p:spPr/>
        <p:txBody>
          <a:bodyPr/>
          <a:lstStyle/>
          <a:p>
            <a:endParaRPr lang="en-US"/>
          </a:p>
        </p:txBody>
      </p:sp>
      <p:pic>
        <p:nvPicPr>
          <p:cNvPr id="5" name="Picture 4" descr="Snímek obrazovky 2019-01-13 v 15.54.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99747" cy="5143500"/>
          </a:xfrm>
          <a:prstGeom prst="rect">
            <a:avLst/>
          </a:prstGeom>
        </p:spPr>
      </p:pic>
      <p:pic>
        <p:nvPicPr>
          <p:cNvPr id="6" name="Picture 5" descr="Snímek obrazovky 2019-01-13 v 15.55.3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60032" y="1275606"/>
            <a:ext cx="3672734" cy="2961630"/>
          </a:xfrm>
          <a:prstGeom prst="rect">
            <a:avLst/>
          </a:prstGeom>
        </p:spPr>
      </p:pic>
      <p:sp>
        <p:nvSpPr>
          <p:cNvPr id="7" name="Rectangle 6"/>
          <p:cNvSpPr/>
          <p:nvPr/>
        </p:nvSpPr>
        <p:spPr>
          <a:xfrm>
            <a:off x="4860040" y="4227938"/>
            <a:ext cx="3289783" cy="276999"/>
          </a:xfrm>
          <a:prstGeom prst="rect">
            <a:avLst/>
          </a:prstGeom>
        </p:spPr>
        <p:txBody>
          <a:bodyPr wrap="none">
            <a:spAutoFit/>
          </a:bodyPr>
          <a:lstStyle/>
          <a:p>
            <a:r>
              <a:rPr lang="en-US" sz="1200" dirty="0" err="1" smtClean="0">
                <a:solidFill>
                  <a:srgbClr val="666699"/>
                </a:solidFill>
              </a:rPr>
              <a:t>Hindricks</a:t>
            </a:r>
            <a:r>
              <a:rPr lang="en-US" sz="1200" dirty="0" smtClean="0">
                <a:solidFill>
                  <a:srgbClr val="666699"/>
                </a:solidFill>
              </a:rPr>
              <a:t> G, et al. EHJ (</a:t>
            </a:r>
            <a:r>
              <a:rPr lang="en-US" sz="1200" dirty="0">
                <a:solidFill>
                  <a:srgbClr val="666699"/>
                </a:solidFill>
              </a:rPr>
              <a:t>2017) 38, 1749–1755</a:t>
            </a:r>
          </a:p>
        </p:txBody>
      </p:sp>
    </p:spTree>
    <p:extLst>
      <p:ext uri="{BB962C8B-B14F-4D97-AF65-F5344CB8AC3E}">
        <p14:creationId xmlns:p14="http://schemas.microsoft.com/office/powerpoint/2010/main" val="9542498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3"/>
          <p:cNvSpPr>
            <a:spLocks/>
          </p:cNvSpPr>
          <p:nvPr/>
        </p:nvSpPr>
        <p:spPr bwMode="auto">
          <a:xfrm>
            <a:off x="1947863" y="775097"/>
            <a:ext cx="6400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4400">
              <a:ea typeface="ヒラギノ角ゴ Pro W3" charset="0"/>
              <a:cs typeface="ヒラギノ角ゴ Pro W3" charset="0"/>
            </a:endParaRPr>
          </a:p>
        </p:txBody>
      </p:sp>
      <p:sp>
        <p:nvSpPr>
          <p:cNvPr id="13314" name="Subtitle 4"/>
          <p:cNvSpPr>
            <a:spLocks/>
          </p:cNvSpPr>
          <p:nvPr/>
        </p:nvSpPr>
        <p:spPr bwMode="auto">
          <a:xfrm>
            <a:off x="1974850" y="1257300"/>
            <a:ext cx="617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endParaRPr lang="en-US" sz="2400" i="1">
              <a:ea typeface="ヒラギノ角ゴ Pro W3" charset="0"/>
              <a:cs typeface="ヒラギノ角ゴ Pro W3" charset="0"/>
            </a:endParaRPr>
          </a:p>
        </p:txBody>
      </p:sp>
      <p:sp>
        <p:nvSpPr>
          <p:cNvPr id="24580" name="Rectangle 4"/>
          <p:cNvSpPr>
            <a:spLocks noGrp="1" noChangeArrowheads="1"/>
          </p:cNvSpPr>
          <p:nvPr>
            <p:ph type="ctrTitle"/>
          </p:nvPr>
        </p:nvSpPr>
        <p:spPr>
          <a:xfrm>
            <a:off x="677872" y="1696641"/>
            <a:ext cx="7788275" cy="1143000"/>
          </a:xfrm>
        </p:spPr>
        <p:txBody>
          <a:bodyPr/>
          <a:lstStyle/>
          <a:p>
            <a:pPr>
              <a:defRPr/>
            </a:pPr>
            <a:r>
              <a:rPr lang="en-US" sz="4000" b="0" dirty="0" err="1" smtClean="0">
                <a:solidFill>
                  <a:srgbClr val="800000"/>
                </a:solidFill>
                <a:latin typeface="+mj-lt"/>
                <a:cs typeface="+mj-cs"/>
              </a:rPr>
              <a:t>Katetrizační</a:t>
            </a:r>
            <a:r>
              <a:rPr lang="en-US" sz="4000" b="0" dirty="0" smtClean="0">
                <a:solidFill>
                  <a:srgbClr val="800000"/>
                </a:solidFill>
                <a:latin typeface="+mj-lt"/>
                <a:cs typeface="+mj-cs"/>
              </a:rPr>
              <a:t> </a:t>
            </a:r>
            <a:r>
              <a:rPr lang="en-US" sz="4000" b="0" dirty="0" err="1" smtClean="0">
                <a:solidFill>
                  <a:srgbClr val="800000"/>
                </a:solidFill>
                <a:latin typeface="+mj-lt"/>
                <a:cs typeface="+mj-cs"/>
              </a:rPr>
              <a:t>ablace</a:t>
            </a:r>
            <a:endParaRPr lang="de-DE" sz="4000" b="0" dirty="0" smtClean="0">
              <a:solidFill>
                <a:srgbClr val="800000"/>
              </a:solidFill>
              <a:latin typeface="+mj-lt"/>
              <a:ea typeface="+mj-ea"/>
              <a:cs typeface="+mj-cs"/>
            </a:endParaRPr>
          </a:p>
        </p:txBody>
      </p:sp>
    </p:spTree>
    <p:extLst>
      <p:ext uri="{BB962C8B-B14F-4D97-AF65-F5344CB8AC3E}">
        <p14:creationId xmlns:p14="http://schemas.microsoft.com/office/powerpoint/2010/main" val="71125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155575" y="844159"/>
            <a:ext cx="8832850" cy="4212431"/>
          </a:xfrm>
          <a:prstGeom prst="rect">
            <a:avLst/>
          </a:prstGeom>
          <a:solidFill>
            <a:schemeClr val="accent6">
              <a:lumMod val="40000"/>
              <a:lumOff val="60000"/>
            </a:schemeClr>
          </a:solidFill>
          <a:ln w="9525">
            <a:noFill/>
            <a:miter lim="800000"/>
            <a:headEnd/>
            <a:tailEnd/>
          </a:ln>
          <a:effectLst/>
        </p:spPr>
        <p:txBody>
          <a:bodyPr wrap="none" anchor="ctr"/>
          <a:lstStyle/>
          <a:p>
            <a:pPr>
              <a:defRPr/>
            </a:pPr>
            <a:endParaRPr lang="cs-CZ"/>
          </a:p>
        </p:txBody>
      </p:sp>
      <p:pic>
        <p:nvPicPr>
          <p:cNvPr id="9" name="Picture 2" descr="82"/>
          <p:cNvPicPr>
            <a:picLocks noChangeAspect="1" noChangeArrowheads="1"/>
          </p:cNvPicPr>
          <p:nvPr/>
        </p:nvPicPr>
        <p:blipFill>
          <a:blip r:embed="rId2"/>
          <a:srcRect t="1772" b="5794"/>
          <a:stretch>
            <a:fillRect/>
          </a:stretch>
        </p:blipFill>
        <p:spPr bwMode="auto">
          <a:xfrm>
            <a:off x="304800" y="979886"/>
            <a:ext cx="8534400" cy="3913584"/>
          </a:xfrm>
          <a:prstGeom prst="rect">
            <a:avLst/>
          </a:prstGeom>
          <a:noFill/>
          <a:ln w="9525">
            <a:noFill/>
            <a:miter lim="800000"/>
            <a:headEnd/>
            <a:tailEnd/>
          </a:ln>
        </p:spPr>
      </p:pic>
      <p:sp>
        <p:nvSpPr>
          <p:cNvPr id="10" name="Text Box 7"/>
          <p:cNvSpPr txBox="1">
            <a:spLocks noChangeArrowheads="1"/>
          </p:cNvSpPr>
          <p:nvPr/>
        </p:nvSpPr>
        <p:spPr bwMode="auto">
          <a:xfrm>
            <a:off x="3897312" y="4857750"/>
            <a:ext cx="5283200" cy="338554"/>
          </a:xfrm>
          <a:prstGeom prst="rect">
            <a:avLst/>
          </a:prstGeom>
          <a:solidFill>
            <a:srgbClr val="666699"/>
          </a:solidFill>
          <a:ln w="12700" cap="sq">
            <a:noFill/>
            <a:miter lim="800000"/>
            <a:headEnd type="none" w="sm" len="sm"/>
            <a:tailEnd type="none" w="sm" len="sm"/>
          </a:ln>
        </p:spPr>
        <p:txBody>
          <a:bodyPr>
            <a:spAutoFit/>
          </a:bodyPr>
          <a:lstStyle/>
          <a:p>
            <a:pPr algn="r" eaLnBrk="0" hangingPunct="0">
              <a:spcBef>
                <a:spcPct val="50000"/>
              </a:spcBef>
            </a:pPr>
            <a:r>
              <a:rPr lang="de-DE" sz="1600" dirty="0" err="1">
                <a:solidFill>
                  <a:schemeClr val="bg1"/>
                </a:solidFill>
              </a:rPr>
              <a:t>Borggrefe</a:t>
            </a:r>
            <a:r>
              <a:rPr lang="de-DE" sz="1600" dirty="0">
                <a:solidFill>
                  <a:schemeClr val="bg1"/>
                </a:solidFill>
              </a:rPr>
              <a:t> </a:t>
            </a:r>
            <a:r>
              <a:rPr lang="de-DE" sz="1600" dirty="0">
                <a:solidFill>
                  <a:schemeClr val="bg1"/>
                </a:solidFill>
                <a:cs typeface="Arial" pitchFamily="34" charset="0"/>
              </a:rPr>
              <a:t>et al, J Am </a:t>
            </a:r>
            <a:r>
              <a:rPr lang="de-DE" sz="1600" dirty="0" err="1">
                <a:solidFill>
                  <a:schemeClr val="bg1"/>
                </a:solidFill>
                <a:cs typeface="Arial" pitchFamily="34" charset="0"/>
              </a:rPr>
              <a:t>Coll</a:t>
            </a:r>
            <a:r>
              <a:rPr lang="de-DE" sz="1600" dirty="0">
                <a:solidFill>
                  <a:schemeClr val="bg1"/>
                </a:solidFill>
                <a:cs typeface="Arial" pitchFamily="34" charset="0"/>
              </a:rPr>
              <a:t> </a:t>
            </a:r>
            <a:r>
              <a:rPr lang="de-DE" sz="1600" dirty="0" err="1">
                <a:solidFill>
                  <a:schemeClr val="bg1"/>
                </a:solidFill>
                <a:cs typeface="Arial" pitchFamily="34" charset="0"/>
              </a:rPr>
              <a:t>Cardiol</a:t>
            </a:r>
            <a:r>
              <a:rPr lang="de-DE" sz="1600" dirty="0">
                <a:solidFill>
                  <a:schemeClr val="bg1"/>
                </a:solidFill>
                <a:cs typeface="Arial" pitchFamily="34" charset="0"/>
              </a:rPr>
              <a:t> 1987; 10:576-582</a:t>
            </a:r>
            <a:endParaRPr lang="de-DE" sz="1600" dirty="0">
              <a:solidFill>
                <a:schemeClr val="bg1"/>
              </a:solidFill>
            </a:endParaRPr>
          </a:p>
        </p:txBody>
      </p:sp>
      <p:pic>
        <p:nvPicPr>
          <p:cNvPr id="6" name="Picture 2" descr="53"/>
          <p:cNvPicPr>
            <a:picLocks noChangeAspect="1" noChangeArrowheads="1"/>
          </p:cNvPicPr>
          <p:nvPr/>
        </p:nvPicPr>
        <p:blipFill>
          <a:blip r:embed="rId3"/>
          <a:srcRect t="12421" b="8623"/>
          <a:stretch>
            <a:fillRect/>
          </a:stretch>
        </p:blipFill>
        <p:spPr bwMode="auto">
          <a:xfrm>
            <a:off x="5170007" y="-13070"/>
            <a:ext cx="3944938" cy="3564732"/>
          </a:xfrm>
          <a:prstGeom prst="rect">
            <a:avLst/>
          </a:prstGeom>
          <a:noFill/>
          <a:ln w="9525">
            <a:noFill/>
            <a:miter lim="800000"/>
            <a:headEnd/>
            <a:tailEnd/>
          </a:ln>
        </p:spPr>
      </p:pic>
      <p:sp>
        <p:nvSpPr>
          <p:cNvPr id="7" name="Rectangle 4"/>
          <p:cNvSpPr>
            <a:spLocks noChangeArrowheads="1"/>
          </p:cNvSpPr>
          <p:nvPr/>
        </p:nvSpPr>
        <p:spPr bwMode="auto">
          <a:xfrm>
            <a:off x="395536" y="33357"/>
            <a:ext cx="684076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cs-CZ" sz="2400" dirty="0" smtClean="0">
                <a:solidFill>
                  <a:srgbClr val="800000"/>
                </a:solidFill>
              </a:rPr>
              <a:t>První RF ablace přídatné dráhy</a:t>
            </a:r>
            <a:endParaRPr lang="cs-CZ" sz="2400" dirty="0">
              <a:solidFill>
                <a:srgbClr val="800000"/>
              </a:solidFill>
            </a:endParaRPr>
          </a:p>
        </p:txBody>
      </p:sp>
    </p:spTree>
    <p:extLst>
      <p:ext uri="{BB962C8B-B14F-4D97-AF65-F5344CB8AC3E}">
        <p14:creationId xmlns:p14="http://schemas.microsoft.com/office/powerpoint/2010/main" val="1289294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285750" y="1018002"/>
            <a:ext cx="8572500" cy="3107531"/>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aphicFrame>
        <p:nvGraphicFramePr>
          <p:cNvPr id="2" name="Object 2"/>
          <p:cNvGraphicFramePr>
            <a:graphicFrameLocks/>
          </p:cNvGraphicFramePr>
          <p:nvPr>
            <p:extLst>
              <p:ext uri="{D42A27DB-BD31-4B8C-83A1-F6EECF244321}">
                <p14:modId xmlns:p14="http://schemas.microsoft.com/office/powerpoint/2010/main" val="1631928980"/>
              </p:ext>
            </p:extLst>
          </p:nvPr>
        </p:nvGraphicFramePr>
        <p:xfrm>
          <a:off x="323528" y="1062057"/>
          <a:ext cx="8568952" cy="3093873"/>
        </p:xfrm>
        <a:graphic>
          <a:graphicData uri="http://schemas.openxmlformats.org/drawingml/2006/chart">
            <c:chart xmlns:c="http://schemas.openxmlformats.org/drawingml/2006/chart" xmlns:r="http://schemas.openxmlformats.org/officeDocument/2006/relationships" r:id="rId3"/>
          </a:graphicData>
        </a:graphic>
      </p:graphicFrame>
      <p:sp>
        <p:nvSpPr>
          <p:cNvPr id="16387" name="Text Box 3"/>
          <p:cNvSpPr txBox="1">
            <a:spLocks noChangeArrowheads="1"/>
          </p:cNvSpPr>
          <p:nvPr/>
        </p:nvSpPr>
        <p:spPr bwMode="auto">
          <a:xfrm>
            <a:off x="467544" y="1635649"/>
            <a:ext cx="4410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cs-CZ">
                <a:solidFill>
                  <a:srgbClr val="FFFFFF"/>
                </a:solidFill>
                <a:latin typeface="Times New Roman" charset="0"/>
              </a:rPr>
              <a:t>%</a:t>
            </a:r>
          </a:p>
        </p:txBody>
      </p:sp>
      <p:sp>
        <p:nvSpPr>
          <p:cNvPr id="16388" name="Rectangle 4"/>
          <p:cNvSpPr>
            <a:spLocks noChangeArrowheads="1"/>
          </p:cNvSpPr>
          <p:nvPr/>
        </p:nvSpPr>
        <p:spPr bwMode="auto">
          <a:xfrm>
            <a:off x="251524" y="4515966"/>
            <a:ext cx="2659063"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eaLnBrk="0" hangingPunct="0">
              <a:tabLst>
                <a:tab pos="4624388" algn="l"/>
              </a:tabLst>
            </a:pPr>
            <a:r>
              <a:rPr lang="cs-CZ" b="1" dirty="0" err="1">
                <a:solidFill>
                  <a:srgbClr val="666699"/>
                </a:solidFill>
              </a:rPr>
              <a:t>Č</a:t>
            </a:r>
            <a:r>
              <a:rPr lang="en-US" b="1" dirty="0" err="1">
                <a:solidFill>
                  <a:srgbClr val="666699"/>
                </a:solidFill>
              </a:rPr>
              <a:t>ih</a:t>
            </a:r>
            <a:r>
              <a:rPr lang="cs-CZ" b="1" dirty="0">
                <a:solidFill>
                  <a:srgbClr val="666699"/>
                </a:solidFill>
              </a:rPr>
              <a:t>á</a:t>
            </a:r>
            <a:r>
              <a:rPr lang="en-US" b="1" dirty="0">
                <a:solidFill>
                  <a:srgbClr val="666699"/>
                </a:solidFill>
              </a:rPr>
              <a:t>k </a:t>
            </a:r>
            <a:r>
              <a:rPr lang="cs-CZ" b="1" dirty="0" err="1">
                <a:solidFill>
                  <a:srgbClr val="666699"/>
                </a:solidFill>
              </a:rPr>
              <a:t>R</a:t>
            </a:r>
            <a:r>
              <a:rPr lang="cs-CZ" b="1" dirty="0">
                <a:solidFill>
                  <a:srgbClr val="666699"/>
                </a:solidFill>
              </a:rPr>
              <a:t> et al, 2004</a:t>
            </a:r>
            <a:endParaRPr lang="en-US" b="1" dirty="0">
              <a:solidFill>
                <a:srgbClr val="666699"/>
              </a:solidFill>
            </a:endParaRPr>
          </a:p>
        </p:txBody>
      </p:sp>
      <p:sp>
        <p:nvSpPr>
          <p:cNvPr id="12293" name="Rectangle 5"/>
          <p:cNvSpPr>
            <a:spLocks noChangeArrowheads="1"/>
          </p:cNvSpPr>
          <p:nvPr/>
        </p:nvSpPr>
        <p:spPr bwMode="auto">
          <a:xfrm>
            <a:off x="0" y="-92546"/>
            <a:ext cx="9144000" cy="844154"/>
          </a:xfrm>
          <a:prstGeom prst="rect">
            <a:avLst/>
          </a:prstGeom>
          <a:noFill/>
          <a:ln w="9525">
            <a:noFill/>
            <a:miter lim="800000"/>
            <a:headEnd/>
            <a:tailEnd/>
          </a:ln>
          <a:effectLst/>
        </p:spPr>
        <p:txBody>
          <a:bodyPr lIns="92075" tIns="46038" rIns="92075" bIns="46038" anchor="ctr"/>
          <a:lstStyle/>
          <a:p>
            <a:pPr>
              <a:defRPr/>
            </a:pPr>
            <a:r>
              <a:rPr lang="cs-CZ" sz="2400" b="1" dirty="0">
                <a:solidFill>
                  <a:srgbClr val="800000"/>
                </a:solidFill>
                <a:latin typeface="+mj-lt"/>
                <a:ea typeface="+mn-ea"/>
                <a:cs typeface="+mn-cs"/>
              </a:rPr>
              <a:t>  </a:t>
            </a:r>
            <a:r>
              <a:rPr lang="cs-CZ" sz="2800" b="1" dirty="0" err="1">
                <a:solidFill>
                  <a:srgbClr val="800000"/>
                </a:solidFill>
                <a:latin typeface="+mj-lt"/>
                <a:ea typeface="+mn-ea"/>
                <a:cs typeface="+mn-cs"/>
              </a:rPr>
              <a:t>Czech</a:t>
            </a:r>
            <a:r>
              <a:rPr lang="cs-CZ" sz="2800" b="1" dirty="0">
                <a:solidFill>
                  <a:srgbClr val="800000"/>
                </a:solidFill>
                <a:latin typeface="+mj-lt"/>
                <a:ea typeface="+mn-ea"/>
                <a:cs typeface="+mn-cs"/>
              </a:rPr>
              <a:t> Registry </a:t>
            </a:r>
            <a:r>
              <a:rPr lang="cs-CZ" sz="2800" b="1" dirty="0" err="1">
                <a:solidFill>
                  <a:srgbClr val="800000"/>
                </a:solidFill>
                <a:latin typeface="+mj-lt"/>
                <a:ea typeface="+mn-ea"/>
                <a:cs typeface="+mn-cs"/>
              </a:rPr>
              <a:t>of</a:t>
            </a:r>
            <a:r>
              <a:rPr lang="cs-CZ" sz="2800" b="1" dirty="0">
                <a:solidFill>
                  <a:srgbClr val="800000"/>
                </a:solidFill>
                <a:latin typeface="+mj-lt"/>
                <a:ea typeface="+mn-ea"/>
                <a:cs typeface="+mn-cs"/>
              </a:rPr>
              <a:t> </a:t>
            </a:r>
            <a:r>
              <a:rPr lang="cs-CZ" sz="2800" b="1" dirty="0" err="1">
                <a:solidFill>
                  <a:srgbClr val="800000"/>
                </a:solidFill>
                <a:latin typeface="+mj-lt"/>
                <a:ea typeface="+mn-ea"/>
                <a:cs typeface="+mn-cs"/>
              </a:rPr>
              <a:t>Catheter</a:t>
            </a:r>
            <a:r>
              <a:rPr lang="cs-CZ" sz="2800" b="1" dirty="0">
                <a:solidFill>
                  <a:srgbClr val="800000"/>
                </a:solidFill>
                <a:latin typeface="+mj-lt"/>
                <a:ea typeface="+mn-ea"/>
                <a:cs typeface="+mn-cs"/>
              </a:rPr>
              <a:t> </a:t>
            </a:r>
            <a:r>
              <a:rPr lang="cs-CZ" sz="2800" b="1" dirty="0" err="1">
                <a:solidFill>
                  <a:srgbClr val="800000"/>
                </a:solidFill>
                <a:latin typeface="+mj-lt"/>
                <a:ea typeface="+mn-ea"/>
                <a:cs typeface="+mn-cs"/>
              </a:rPr>
              <a:t>Ablations</a:t>
            </a:r>
            <a:endParaRPr lang="en-US" b="1" dirty="0">
              <a:solidFill>
                <a:srgbClr val="800000"/>
              </a:solidFill>
              <a:latin typeface="+mj-lt"/>
              <a:ea typeface="+mn-ea"/>
              <a:cs typeface="+mn-cs"/>
            </a:endParaRPr>
          </a:p>
        </p:txBody>
      </p:sp>
      <p:sp>
        <p:nvSpPr>
          <p:cNvPr id="16390" name="Text Box 6"/>
          <p:cNvSpPr txBox="1">
            <a:spLocks noChangeArrowheads="1"/>
          </p:cNvSpPr>
          <p:nvPr/>
        </p:nvSpPr>
        <p:spPr bwMode="auto">
          <a:xfrm>
            <a:off x="251528" y="550399"/>
            <a:ext cx="57377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cs-CZ" sz="2000" dirty="0" smtClean="0">
                <a:solidFill>
                  <a:srgbClr val="800000"/>
                </a:solidFill>
              </a:rPr>
              <a:t>Úspěšnost konvenčních ablací</a:t>
            </a:r>
            <a:endParaRPr lang="cs-CZ" sz="2000" dirty="0">
              <a:solidFill>
                <a:srgbClr val="800000"/>
              </a:solidFill>
            </a:endParaRPr>
          </a:p>
        </p:txBody>
      </p:sp>
    </p:spTree>
    <p:extLst>
      <p:ext uri="{BB962C8B-B14F-4D97-AF65-F5344CB8AC3E}">
        <p14:creationId xmlns:p14="http://schemas.microsoft.com/office/powerpoint/2010/main" val="143012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11193" y="948934"/>
            <a:ext cx="7951787" cy="3620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Rectangle 5"/>
          <p:cNvSpPr>
            <a:spLocks noChangeArrowheads="1"/>
          </p:cNvSpPr>
          <p:nvPr/>
        </p:nvSpPr>
        <p:spPr bwMode="auto">
          <a:xfrm>
            <a:off x="0" y="0"/>
            <a:ext cx="9144000" cy="681038"/>
          </a:xfrm>
          <a:prstGeom prst="rect">
            <a:avLst/>
          </a:prstGeom>
          <a:noFill/>
          <a:ln w="9525">
            <a:noFill/>
            <a:miter lim="800000"/>
            <a:headEnd/>
            <a:tailEnd/>
          </a:ln>
          <a:effectLst/>
        </p:spPr>
        <p:txBody>
          <a:bodyPr lIns="92075" tIns="46038" rIns="92075" bIns="46038" anchor="ctr"/>
          <a:lstStyle/>
          <a:p>
            <a:pPr>
              <a:defRPr/>
            </a:pPr>
            <a:r>
              <a:rPr lang="cs-CZ" sz="2800" b="1" dirty="0">
                <a:solidFill>
                  <a:srgbClr val="800000"/>
                </a:solidFill>
                <a:latin typeface="Arial" pitchFamily="34" charset="0"/>
                <a:ea typeface="+mn-ea"/>
                <a:cs typeface="+mn-cs"/>
              </a:rPr>
              <a:t>  </a:t>
            </a:r>
            <a:r>
              <a:rPr lang="cs-CZ" sz="3200" b="1" dirty="0" err="1">
                <a:solidFill>
                  <a:srgbClr val="800000"/>
                </a:solidFill>
                <a:latin typeface="Arial" pitchFamily="34" charset="0"/>
                <a:ea typeface="+mn-ea"/>
                <a:cs typeface="+mn-cs"/>
              </a:rPr>
              <a:t>Spanish</a:t>
            </a:r>
            <a:r>
              <a:rPr lang="cs-CZ" sz="3200" b="1" dirty="0">
                <a:solidFill>
                  <a:srgbClr val="800000"/>
                </a:solidFill>
                <a:latin typeface="Arial" pitchFamily="34" charset="0"/>
                <a:ea typeface="+mn-ea"/>
                <a:cs typeface="+mn-cs"/>
              </a:rPr>
              <a:t> </a:t>
            </a:r>
            <a:r>
              <a:rPr lang="cs-CZ" sz="3200" b="1" dirty="0" err="1">
                <a:solidFill>
                  <a:srgbClr val="800000"/>
                </a:solidFill>
                <a:latin typeface="Arial" pitchFamily="34" charset="0"/>
                <a:ea typeface="+mn-ea"/>
                <a:cs typeface="+mn-cs"/>
              </a:rPr>
              <a:t>Ablation</a:t>
            </a:r>
            <a:r>
              <a:rPr lang="cs-CZ" sz="3200" b="1" dirty="0">
                <a:solidFill>
                  <a:srgbClr val="800000"/>
                </a:solidFill>
                <a:latin typeface="Arial" pitchFamily="34" charset="0"/>
                <a:ea typeface="+mn-ea"/>
                <a:cs typeface="+mn-cs"/>
              </a:rPr>
              <a:t> Registry</a:t>
            </a:r>
            <a:endParaRPr lang="en-US" sz="2000" b="1" dirty="0">
              <a:solidFill>
                <a:srgbClr val="800000"/>
              </a:solidFill>
              <a:latin typeface="Arial" pitchFamily="34" charset="0"/>
              <a:ea typeface="+mn-ea"/>
              <a:cs typeface="+mn-cs"/>
            </a:endParaRPr>
          </a:p>
        </p:txBody>
      </p:sp>
      <p:sp>
        <p:nvSpPr>
          <p:cNvPr id="18436" name="Rectangle 7"/>
          <p:cNvSpPr>
            <a:spLocks noChangeArrowheads="1"/>
          </p:cNvSpPr>
          <p:nvPr/>
        </p:nvSpPr>
        <p:spPr bwMode="auto">
          <a:xfrm>
            <a:off x="539552" y="4659982"/>
            <a:ext cx="5472286"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eaLnBrk="0" hangingPunct="0">
              <a:tabLst>
                <a:tab pos="4624388" algn="l"/>
              </a:tabLst>
            </a:pPr>
            <a:r>
              <a:rPr lang="cs-CZ" sz="1400" dirty="0" err="1">
                <a:solidFill>
                  <a:srgbClr val="666699"/>
                </a:solidFill>
              </a:rPr>
              <a:t>Garcia-Balao</a:t>
            </a:r>
            <a:r>
              <a:rPr lang="cs-CZ" sz="1400" dirty="0">
                <a:solidFill>
                  <a:srgbClr val="666699"/>
                </a:solidFill>
              </a:rPr>
              <a:t> I, et al.  </a:t>
            </a:r>
            <a:r>
              <a:rPr lang="cs-CZ" sz="1400" dirty="0" err="1">
                <a:solidFill>
                  <a:srgbClr val="666699"/>
                </a:solidFill>
              </a:rPr>
              <a:t>Rev</a:t>
            </a:r>
            <a:r>
              <a:rPr lang="cs-CZ" sz="1400" dirty="0">
                <a:solidFill>
                  <a:srgbClr val="666699"/>
                </a:solidFill>
              </a:rPr>
              <a:t> </a:t>
            </a:r>
            <a:r>
              <a:rPr lang="cs-CZ" sz="1400" dirty="0" err="1">
                <a:solidFill>
                  <a:srgbClr val="666699"/>
                </a:solidFill>
              </a:rPr>
              <a:t>Esp</a:t>
            </a:r>
            <a:r>
              <a:rPr lang="cs-CZ" sz="1400" dirty="0">
                <a:solidFill>
                  <a:srgbClr val="666699"/>
                </a:solidFill>
              </a:rPr>
              <a:t> </a:t>
            </a:r>
            <a:r>
              <a:rPr lang="cs-CZ" sz="1400" dirty="0" err="1">
                <a:solidFill>
                  <a:srgbClr val="666699"/>
                </a:solidFill>
              </a:rPr>
              <a:t>Cardiol</a:t>
            </a:r>
            <a:r>
              <a:rPr lang="cs-CZ" sz="1400" dirty="0">
                <a:solidFill>
                  <a:srgbClr val="666699"/>
                </a:solidFill>
              </a:rPr>
              <a:t> 2008</a:t>
            </a:r>
            <a:r>
              <a:rPr lang="en-US" sz="1400" dirty="0">
                <a:solidFill>
                  <a:srgbClr val="666699"/>
                </a:solidFill>
              </a:rPr>
              <a:t>;61:1287-97</a:t>
            </a:r>
          </a:p>
        </p:txBody>
      </p:sp>
      <p:sp>
        <p:nvSpPr>
          <p:cNvPr id="6" name="Text Box 6"/>
          <p:cNvSpPr txBox="1">
            <a:spLocks noChangeArrowheads="1"/>
          </p:cNvSpPr>
          <p:nvPr/>
        </p:nvSpPr>
        <p:spPr bwMode="auto">
          <a:xfrm>
            <a:off x="251528" y="550399"/>
            <a:ext cx="57377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cs-CZ" sz="2000" dirty="0" smtClean="0">
                <a:solidFill>
                  <a:srgbClr val="800000"/>
                </a:solidFill>
              </a:rPr>
              <a:t>Úspěšnost konvenčních ablací</a:t>
            </a:r>
            <a:endParaRPr lang="cs-CZ" sz="2000" dirty="0">
              <a:solidFill>
                <a:srgbClr val="800000"/>
              </a:solidFill>
            </a:endParaRPr>
          </a:p>
        </p:txBody>
      </p:sp>
    </p:spTree>
    <p:extLst>
      <p:ext uri="{BB962C8B-B14F-4D97-AF65-F5344CB8AC3E}">
        <p14:creationId xmlns:p14="http://schemas.microsoft.com/office/powerpoint/2010/main" val="2061774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Grp="1" noChangeArrowheads="1"/>
          </p:cNvSpPr>
          <p:nvPr>
            <p:ph type="ctrTitle"/>
          </p:nvPr>
        </p:nvSpPr>
        <p:spPr>
          <a:xfrm>
            <a:off x="571500" y="1500209"/>
            <a:ext cx="7772400" cy="1102519"/>
          </a:xfrm>
        </p:spPr>
        <p:txBody>
          <a:bodyPr/>
          <a:lstStyle/>
          <a:p>
            <a:pPr eaLnBrk="1" hangingPunct="1">
              <a:defRPr/>
            </a:pPr>
            <a:r>
              <a:rPr lang="cs-CZ" sz="4000" dirty="0" smtClean="0">
                <a:solidFill>
                  <a:srgbClr val="800000"/>
                </a:solidFill>
                <a:latin typeface="+mj-lt"/>
                <a:cs typeface="+mj-cs"/>
              </a:rPr>
              <a:t>Komplexní ablace</a:t>
            </a:r>
            <a:endParaRPr lang="cs-CZ" sz="4000" dirty="0">
              <a:solidFill>
                <a:srgbClr val="800000"/>
              </a:solidFill>
              <a:latin typeface="+mj-lt"/>
              <a:cs typeface="+mj-cs"/>
            </a:endParaRPr>
          </a:p>
        </p:txBody>
      </p:sp>
    </p:spTree>
    <p:extLst>
      <p:ext uri="{BB962C8B-B14F-4D97-AF65-F5344CB8AC3E}">
        <p14:creationId xmlns:p14="http://schemas.microsoft.com/office/powerpoint/2010/main" val="735053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kapka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55576" y="1005581"/>
            <a:ext cx="3240360" cy="2160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VLNA"/>
          <p:cNvPicPr>
            <a:picLocks noChangeAspect="1" noChangeArrowheads="1"/>
          </p:cNvPicPr>
          <p:nvPr/>
        </p:nvPicPr>
        <p:blipFill>
          <a:blip r:embed="rId3" cstate="email">
            <a:extLst>
              <a:ext uri="{28A0092B-C50C-407E-A947-70E740481C1C}">
                <a14:useLocalDpi xmlns:a14="http://schemas.microsoft.com/office/drawing/2010/main" val="0"/>
              </a:ext>
            </a:extLst>
          </a:blip>
          <a:srcRect l="2174" t="3253" b="1263"/>
          <a:stretch>
            <a:fillRect/>
          </a:stretch>
        </p:blipFill>
        <p:spPr bwMode="auto">
          <a:xfrm>
            <a:off x="5292080" y="1005581"/>
            <a:ext cx="3096344" cy="2160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51520" y="39614"/>
            <a:ext cx="6840760" cy="731936"/>
          </a:xfrm>
          <a:prstGeom prst="rect">
            <a:avLst/>
          </a:prstGeom>
        </p:spPr>
        <p:txBody>
          <a:bodyPr/>
          <a:lstStyle>
            <a:lvl1pPr algn="ctr" rtl="0" eaLnBrk="0" fontAlgn="base" hangingPunct="0">
              <a:spcBef>
                <a:spcPct val="0"/>
              </a:spcBef>
              <a:spcAft>
                <a:spcPct val="0"/>
              </a:spcAft>
              <a:defRPr sz="4400" b="1">
                <a:solidFill>
                  <a:srgbClr val="666699"/>
                </a:solidFill>
                <a:latin typeface="+mj-lt"/>
                <a:ea typeface="ＭＳ Ｐゴシック" charset="0"/>
                <a:cs typeface="+mj-cs"/>
              </a:defRPr>
            </a:lvl1pPr>
            <a:lvl2pPr algn="ctr" rtl="0" eaLnBrk="0" fontAlgn="base" hangingPunct="0">
              <a:spcBef>
                <a:spcPct val="0"/>
              </a:spcBef>
              <a:spcAft>
                <a:spcPct val="0"/>
              </a:spcAft>
              <a:defRPr sz="4400" b="1">
                <a:solidFill>
                  <a:srgbClr val="666699"/>
                </a:solidFill>
                <a:latin typeface="Arial" charset="0"/>
                <a:ea typeface="ＭＳ Ｐゴシック" charset="0"/>
              </a:defRPr>
            </a:lvl2pPr>
            <a:lvl3pPr algn="ctr" rtl="0" eaLnBrk="0" fontAlgn="base" hangingPunct="0">
              <a:spcBef>
                <a:spcPct val="0"/>
              </a:spcBef>
              <a:spcAft>
                <a:spcPct val="0"/>
              </a:spcAft>
              <a:defRPr sz="4400" b="1">
                <a:solidFill>
                  <a:srgbClr val="666699"/>
                </a:solidFill>
                <a:latin typeface="Arial" charset="0"/>
                <a:ea typeface="ＭＳ Ｐゴシック" charset="0"/>
              </a:defRPr>
            </a:lvl3pPr>
            <a:lvl4pPr algn="ctr" rtl="0" eaLnBrk="0" fontAlgn="base" hangingPunct="0">
              <a:spcBef>
                <a:spcPct val="0"/>
              </a:spcBef>
              <a:spcAft>
                <a:spcPct val="0"/>
              </a:spcAft>
              <a:defRPr sz="4400" b="1">
                <a:solidFill>
                  <a:srgbClr val="666699"/>
                </a:solidFill>
                <a:latin typeface="Arial" charset="0"/>
                <a:ea typeface="ＭＳ Ｐゴシック" charset="0"/>
              </a:defRPr>
            </a:lvl4pPr>
            <a:lvl5pPr algn="ctr" rtl="0" eaLnBrk="0" fontAlgn="base" hangingPunct="0">
              <a:spcBef>
                <a:spcPct val="0"/>
              </a:spcBef>
              <a:spcAft>
                <a:spcPct val="0"/>
              </a:spcAft>
              <a:defRPr sz="4400" b="1">
                <a:solidFill>
                  <a:srgbClr val="666699"/>
                </a:solidFill>
                <a:latin typeface="Arial" charset="0"/>
                <a:ea typeface="ＭＳ Ｐゴシック" charset="0"/>
              </a:defRPr>
            </a:lvl5pPr>
            <a:lvl6pPr marL="457200" algn="ctr" rtl="0" fontAlgn="base">
              <a:spcBef>
                <a:spcPct val="0"/>
              </a:spcBef>
              <a:spcAft>
                <a:spcPct val="0"/>
              </a:spcAft>
              <a:defRPr sz="4400" b="1">
                <a:solidFill>
                  <a:srgbClr val="666699"/>
                </a:solidFill>
                <a:latin typeface="Arial" charset="0"/>
              </a:defRPr>
            </a:lvl6pPr>
            <a:lvl7pPr marL="914400" algn="ctr" rtl="0" fontAlgn="base">
              <a:spcBef>
                <a:spcPct val="0"/>
              </a:spcBef>
              <a:spcAft>
                <a:spcPct val="0"/>
              </a:spcAft>
              <a:defRPr sz="4400" b="1">
                <a:solidFill>
                  <a:srgbClr val="666699"/>
                </a:solidFill>
                <a:latin typeface="Arial" charset="0"/>
              </a:defRPr>
            </a:lvl7pPr>
            <a:lvl8pPr marL="1371600" algn="ctr" rtl="0" fontAlgn="base">
              <a:spcBef>
                <a:spcPct val="0"/>
              </a:spcBef>
              <a:spcAft>
                <a:spcPct val="0"/>
              </a:spcAft>
              <a:defRPr sz="4400" b="1">
                <a:solidFill>
                  <a:srgbClr val="666699"/>
                </a:solidFill>
                <a:latin typeface="Arial" charset="0"/>
              </a:defRPr>
            </a:lvl8pPr>
            <a:lvl9pPr marL="1828800" algn="ctr" rtl="0" fontAlgn="base">
              <a:spcBef>
                <a:spcPct val="0"/>
              </a:spcBef>
              <a:spcAft>
                <a:spcPct val="0"/>
              </a:spcAft>
              <a:defRPr sz="4400" b="1">
                <a:solidFill>
                  <a:srgbClr val="666699"/>
                </a:solidFill>
                <a:latin typeface="Arial" charset="0"/>
              </a:defRPr>
            </a:lvl9pPr>
          </a:lstStyle>
          <a:p>
            <a:pPr algn="l"/>
            <a:r>
              <a:rPr lang="en-US" sz="2000" dirty="0" err="1" smtClean="0">
                <a:solidFill>
                  <a:srgbClr val="800000"/>
                </a:solidFill>
              </a:rPr>
              <a:t>Elektroanatomické</a:t>
            </a:r>
            <a:r>
              <a:rPr lang="en-US" sz="2000" dirty="0" smtClean="0">
                <a:solidFill>
                  <a:srgbClr val="800000"/>
                </a:solidFill>
              </a:rPr>
              <a:t> </a:t>
            </a:r>
            <a:r>
              <a:rPr lang="en-US" sz="2000" dirty="0" err="1" smtClean="0">
                <a:solidFill>
                  <a:srgbClr val="800000"/>
                </a:solidFill>
              </a:rPr>
              <a:t>mapovací</a:t>
            </a:r>
            <a:r>
              <a:rPr lang="en-US" sz="2000" dirty="0" smtClean="0">
                <a:solidFill>
                  <a:srgbClr val="800000"/>
                </a:solidFill>
              </a:rPr>
              <a:t> </a:t>
            </a:r>
            <a:r>
              <a:rPr lang="en-US" sz="2000" dirty="0" err="1" smtClean="0">
                <a:solidFill>
                  <a:srgbClr val="800000"/>
                </a:solidFill>
              </a:rPr>
              <a:t>systémy</a:t>
            </a:r>
            <a:r>
              <a:rPr lang="en-US" sz="2000" dirty="0" smtClean="0">
                <a:solidFill>
                  <a:srgbClr val="800000"/>
                </a:solidFill>
              </a:rPr>
              <a:t> </a:t>
            </a:r>
            <a:r>
              <a:rPr lang="en-US" sz="2000" dirty="0" err="1" smtClean="0">
                <a:solidFill>
                  <a:srgbClr val="800000"/>
                </a:solidFill>
              </a:rPr>
              <a:t>umož</a:t>
            </a:r>
            <a:r>
              <a:rPr lang="en-US" sz="2000" dirty="0" err="1">
                <a:solidFill>
                  <a:srgbClr val="800000"/>
                </a:solidFill>
              </a:rPr>
              <a:t>n</a:t>
            </a:r>
            <a:r>
              <a:rPr lang="en-US" sz="2000" dirty="0" err="1" smtClean="0">
                <a:solidFill>
                  <a:srgbClr val="800000"/>
                </a:solidFill>
              </a:rPr>
              <a:t>ily</a:t>
            </a:r>
            <a:r>
              <a:rPr lang="en-US" sz="2000" dirty="0" smtClean="0">
                <a:solidFill>
                  <a:srgbClr val="800000"/>
                </a:solidFill>
              </a:rPr>
              <a:t> </a:t>
            </a:r>
            <a:r>
              <a:rPr lang="en-US" sz="2000" dirty="0" err="1" smtClean="0">
                <a:solidFill>
                  <a:srgbClr val="800000"/>
                </a:solidFill>
              </a:rPr>
              <a:t>ověřit</a:t>
            </a:r>
            <a:r>
              <a:rPr lang="en-US" sz="2000" dirty="0" smtClean="0">
                <a:solidFill>
                  <a:srgbClr val="800000"/>
                </a:solidFill>
              </a:rPr>
              <a:t> </a:t>
            </a:r>
            <a:r>
              <a:rPr lang="en-US" sz="2000" dirty="0" err="1" smtClean="0">
                <a:solidFill>
                  <a:srgbClr val="800000"/>
                </a:solidFill>
              </a:rPr>
              <a:t>mechanismus</a:t>
            </a:r>
            <a:r>
              <a:rPr lang="en-US" sz="2000" dirty="0" smtClean="0">
                <a:solidFill>
                  <a:srgbClr val="800000"/>
                </a:solidFill>
              </a:rPr>
              <a:t> </a:t>
            </a:r>
            <a:r>
              <a:rPr lang="en-US" sz="2000" dirty="0" err="1" smtClean="0">
                <a:solidFill>
                  <a:srgbClr val="800000"/>
                </a:solidFill>
              </a:rPr>
              <a:t>vzniku</a:t>
            </a:r>
            <a:r>
              <a:rPr lang="en-US" sz="2000" dirty="0" smtClean="0">
                <a:solidFill>
                  <a:srgbClr val="800000"/>
                </a:solidFill>
              </a:rPr>
              <a:t> </a:t>
            </a:r>
            <a:r>
              <a:rPr lang="en-US" sz="2000" dirty="0" err="1" smtClean="0">
                <a:solidFill>
                  <a:srgbClr val="800000"/>
                </a:solidFill>
              </a:rPr>
              <a:t>arytmií</a:t>
            </a:r>
            <a:r>
              <a:rPr lang="en-US" sz="2000" dirty="0" smtClean="0">
                <a:solidFill>
                  <a:srgbClr val="800000"/>
                </a:solidFill>
              </a:rPr>
              <a:t> in vivo a </a:t>
            </a:r>
            <a:r>
              <a:rPr lang="en-US" sz="2000" dirty="0" err="1" smtClean="0">
                <a:solidFill>
                  <a:srgbClr val="800000"/>
                </a:solidFill>
              </a:rPr>
              <a:t>dovolily</a:t>
            </a:r>
            <a:r>
              <a:rPr lang="en-US" sz="2000" dirty="0" smtClean="0">
                <a:solidFill>
                  <a:srgbClr val="800000"/>
                </a:solidFill>
              </a:rPr>
              <a:t> </a:t>
            </a:r>
            <a:r>
              <a:rPr lang="en-US" sz="2000" dirty="0" err="1" smtClean="0">
                <a:solidFill>
                  <a:srgbClr val="800000"/>
                </a:solidFill>
              </a:rPr>
              <a:t>anotaci</a:t>
            </a:r>
            <a:r>
              <a:rPr lang="en-US" sz="2000" dirty="0" smtClean="0">
                <a:solidFill>
                  <a:srgbClr val="800000"/>
                </a:solidFill>
              </a:rPr>
              <a:t> </a:t>
            </a:r>
            <a:r>
              <a:rPr lang="en-US" sz="2000" dirty="0" err="1" smtClean="0">
                <a:solidFill>
                  <a:srgbClr val="800000"/>
                </a:solidFill>
              </a:rPr>
              <a:t>důležitých</a:t>
            </a:r>
            <a:r>
              <a:rPr lang="en-US" sz="2000" dirty="0" smtClean="0">
                <a:solidFill>
                  <a:srgbClr val="800000"/>
                </a:solidFill>
              </a:rPr>
              <a:t> </a:t>
            </a:r>
            <a:r>
              <a:rPr lang="en-US" sz="2000" dirty="0" err="1" smtClean="0">
                <a:solidFill>
                  <a:srgbClr val="800000"/>
                </a:solidFill>
              </a:rPr>
              <a:t>míst</a:t>
            </a:r>
            <a:r>
              <a:rPr lang="en-US" sz="2000" dirty="0" smtClean="0">
                <a:solidFill>
                  <a:srgbClr val="800000"/>
                </a:solidFill>
              </a:rPr>
              <a:t> v 3D </a:t>
            </a:r>
            <a:r>
              <a:rPr lang="en-US" sz="2000" dirty="0" err="1" smtClean="0">
                <a:solidFill>
                  <a:srgbClr val="800000"/>
                </a:solidFill>
              </a:rPr>
              <a:t>zobrazení</a:t>
            </a:r>
            <a:endParaRPr lang="en-US" sz="2000" dirty="0">
              <a:solidFill>
                <a:srgbClr val="800000"/>
              </a:solidFill>
            </a:endParaRPr>
          </a:p>
        </p:txBody>
      </p:sp>
      <p:sp>
        <p:nvSpPr>
          <p:cNvPr id="2" name="TextBox 1"/>
          <p:cNvSpPr txBox="1"/>
          <p:nvPr/>
        </p:nvSpPr>
        <p:spPr>
          <a:xfrm>
            <a:off x="1907704" y="957958"/>
            <a:ext cx="937276" cy="461665"/>
          </a:xfrm>
          <a:prstGeom prst="rect">
            <a:avLst/>
          </a:prstGeom>
          <a:noFill/>
        </p:spPr>
        <p:txBody>
          <a:bodyPr wrap="none" rtlCol="0">
            <a:spAutoFit/>
          </a:bodyPr>
          <a:lstStyle/>
          <a:p>
            <a:r>
              <a:rPr lang="en-US" sz="2400" dirty="0" smtClean="0"/>
              <a:t>Focal</a:t>
            </a:r>
            <a:endParaRPr lang="en-US" sz="2400" dirty="0"/>
          </a:p>
        </p:txBody>
      </p:sp>
      <p:sp>
        <p:nvSpPr>
          <p:cNvPr id="6" name="TextBox 5"/>
          <p:cNvSpPr txBox="1"/>
          <p:nvPr/>
        </p:nvSpPr>
        <p:spPr>
          <a:xfrm>
            <a:off x="6228207" y="957958"/>
            <a:ext cx="1364827" cy="461665"/>
          </a:xfrm>
          <a:prstGeom prst="rect">
            <a:avLst/>
          </a:prstGeom>
          <a:noFill/>
        </p:spPr>
        <p:txBody>
          <a:bodyPr wrap="none" rtlCol="0">
            <a:spAutoFit/>
          </a:bodyPr>
          <a:lstStyle/>
          <a:p>
            <a:r>
              <a:rPr lang="en-US" sz="2400" dirty="0" smtClean="0">
                <a:solidFill>
                  <a:schemeClr val="bg1"/>
                </a:solidFill>
              </a:rPr>
              <a:t>Re-entry</a:t>
            </a:r>
            <a:endParaRPr lang="en-US" sz="2400" dirty="0">
              <a:solidFill>
                <a:schemeClr val="bg1"/>
              </a:solidFill>
            </a:endParaRPr>
          </a:p>
        </p:txBody>
      </p:sp>
      <p:pic>
        <p:nvPicPr>
          <p:cNvPr id="7" name="Picture 2" descr="ANT4"/>
          <p:cNvPicPr>
            <a:picLocks noChangeAspect="1" noChangeArrowheads="1"/>
          </p:cNvPicPr>
          <p:nvPr/>
        </p:nvPicPr>
        <p:blipFill>
          <a:blip r:embed="rId4" cstate="email">
            <a:extLst>
              <a:ext uri="{28A0092B-C50C-407E-A947-70E740481C1C}">
                <a14:useLocalDpi xmlns:a14="http://schemas.microsoft.com/office/drawing/2010/main" val="0"/>
              </a:ext>
            </a:extLst>
          </a:blip>
          <a:srcRect l="7733" t="8791" b="899"/>
          <a:stretch>
            <a:fillRect/>
          </a:stretch>
        </p:blipFill>
        <p:spPr bwMode="auto">
          <a:xfrm>
            <a:off x="1115616" y="2679762"/>
            <a:ext cx="2596396" cy="23337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s ablaci 2 copy"/>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796136" y="2679762"/>
            <a:ext cx="2304256" cy="23222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166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3651870"/>
            <a:ext cx="3384376" cy="695232"/>
          </a:xfrm>
          <a:noFill/>
          <a:ln>
            <a:noFill/>
          </a:ln>
        </p:spPr>
        <p:style>
          <a:lnRef idx="2">
            <a:schemeClr val="accent4"/>
          </a:lnRef>
          <a:fillRef idx="1">
            <a:schemeClr val="lt1"/>
          </a:fillRef>
          <a:effectRef idx="0">
            <a:schemeClr val="accent4"/>
          </a:effectRef>
          <a:fontRef idx="minor">
            <a:schemeClr val="dk1"/>
          </a:fontRef>
        </p:style>
        <p:txBody>
          <a:bodyPr/>
          <a:lstStyle/>
          <a:p>
            <a:pPr algn="l"/>
            <a:r>
              <a:rPr lang="cs-CZ" sz="2000" b="0" dirty="0" err="1" smtClean="0">
                <a:solidFill>
                  <a:srgbClr val="800000"/>
                </a:solidFill>
              </a:rPr>
              <a:t>Elektroanatomické</a:t>
            </a:r>
            <a:r>
              <a:rPr lang="cs-CZ" sz="2000" b="0" dirty="0" smtClean="0">
                <a:solidFill>
                  <a:srgbClr val="800000"/>
                </a:solidFill>
              </a:rPr>
              <a:t> mapování a zobrazovací metody dovolují přesnou charakteristiku </a:t>
            </a:r>
            <a:r>
              <a:rPr lang="cs-CZ" sz="2000" b="0" dirty="0" err="1" smtClean="0">
                <a:solidFill>
                  <a:srgbClr val="800000"/>
                </a:solidFill>
              </a:rPr>
              <a:t>arytmogenního</a:t>
            </a:r>
            <a:r>
              <a:rPr lang="cs-CZ" sz="2000" b="0" dirty="0" smtClean="0">
                <a:solidFill>
                  <a:srgbClr val="800000"/>
                </a:solidFill>
              </a:rPr>
              <a:t> substrátu  </a:t>
            </a:r>
            <a:endParaRPr lang="cs-CZ" sz="2000" b="0" dirty="0">
              <a:solidFill>
                <a:srgbClr val="800000"/>
              </a:solidFill>
            </a:endParaRPr>
          </a:p>
        </p:txBody>
      </p:sp>
      <p:pic>
        <p:nvPicPr>
          <p:cNvPr id="2050" name="Picture 2" descr="\\psf\Home\Desktop\cemus\kt100.tif"/>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5849" r="59811"/>
          <a:stretch/>
        </p:blipFill>
        <p:spPr bwMode="auto">
          <a:xfrm>
            <a:off x="251557" y="141481"/>
            <a:ext cx="556373" cy="29703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psf\Home\Desktop\cemus\ktII100.tif"/>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53208" r="33018"/>
          <a:stretch/>
        </p:blipFill>
        <p:spPr bwMode="auto">
          <a:xfrm>
            <a:off x="971600" y="141481"/>
            <a:ext cx="534410" cy="29703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psf\Home\Desktop\cemus\ktIII100.tif"/>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61887" r="21698"/>
          <a:stretch/>
        </p:blipFill>
        <p:spPr bwMode="auto">
          <a:xfrm>
            <a:off x="1619672" y="141495"/>
            <a:ext cx="636900" cy="29703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cemus endo-epi.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1007" t="7626" r="20641" b="4117"/>
          <a:stretch/>
        </p:blipFill>
        <p:spPr>
          <a:xfrm>
            <a:off x="5534860" y="267494"/>
            <a:ext cx="3357620" cy="2822076"/>
          </a:xfrm>
          <a:prstGeom prst="rect">
            <a:avLst/>
          </a:prstGeom>
          <a:ln>
            <a:noFill/>
          </a:ln>
          <a:effectLst>
            <a:outerShdw blurRad="292100" dist="139700" dir="2700000" algn="tl" rotWithShape="0">
              <a:srgbClr val="333333">
                <a:alpha val="65000"/>
              </a:srgbClr>
            </a:outerShdw>
          </a:effectLst>
        </p:spPr>
      </p:pic>
      <p:pic>
        <p:nvPicPr>
          <p:cNvPr id="7" name="Picture 2" descr="\\psf\Home\Desktop\cemus\Patient 2016_05_26\KT 1\b endo bip pa.jpg"/>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l="27384" t="16878" r="27870" b="21010"/>
          <a:stretch/>
        </p:blipFill>
        <p:spPr bwMode="auto">
          <a:xfrm>
            <a:off x="2627794" y="249507"/>
            <a:ext cx="2808311" cy="20675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sf\Home\Desktop\cemus\Patient 2016_05_26\KT 1\x epi pa unip 3-8.jpg"/>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l="12501" r="12097"/>
          <a:stretch/>
        </p:blipFill>
        <p:spPr bwMode="auto">
          <a:xfrm>
            <a:off x="3419872" y="2283718"/>
            <a:ext cx="2808312" cy="2139702"/>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4"/>
          <p:cNvSpPr txBox="1">
            <a:spLocks noChangeArrowheads="1"/>
          </p:cNvSpPr>
          <p:nvPr/>
        </p:nvSpPr>
        <p:spPr bwMode="auto">
          <a:xfrm>
            <a:off x="2555780" y="135673"/>
            <a:ext cx="11509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1" lang="en-US" altLang="ja-JP" sz="2000" b="1" dirty="0" smtClean="0"/>
              <a:t>Bipolar </a:t>
            </a:r>
            <a:r>
              <a:rPr kumimoji="1" lang="en-US" altLang="ja-JP" sz="2000" b="1" dirty="0" err="1" smtClean="0"/>
              <a:t>endo</a:t>
            </a:r>
            <a:endParaRPr kumimoji="1" lang="ja-JP" altLang="en-US" sz="2000" b="1" dirty="0"/>
          </a:p>
        </p:txBody>
      </p:sp>
      <p:sp>
        <p:nvSpPr>
          <p:cNvPr id="12" name="テキスト ボックス 4"/>
          <p:cNvSpPr txBox="1">
            <a:spLocks noChangeArrowheads="1"/>
          </p:cNvSpPr>
          <p:nvPr/>
        </p:nvSpPr>
        <p:spPr bwMode="auto">
          <a:xfrm>
            <a:off x="5940158" y="3651870"/>
            <a:ext cx="1150937" cy="707886"/>
          </a:xfrm>
          <a:prstGeom prst="rect">
            <a:avLst/>
          </a:prstGeom>
          <a:solidFill>
            <a:schemeClr val="bg1"/>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1" lang="en-US" altLang="ja-JP" sz="2000" b="1" dirty="0" smtClean="0"/>
              <a:t>Bipolar </a:t>
            </a:r>
            <a:r>
              <a:rPr kumimoji="1" lang="en-US" altLang="ja-JP" sz="2000" b="1" dirty="0" err="1" smtClean="0"/>
              <a:t>epi</a:t>
            </a:r>
            <a:endParaRPr kumimoji="1" lang="ja-JP" altLang="en-US" sz="2000" b="1" dirty="0"/>
          </a:p>
        </p:txBody>
      </p:sp>
    </p:spTree>
    <p:extLst>
      <p:ext uri="{BB962C8B-B14F-4D97-AF65-F5344CB8AC3E}">
        <p14:creationId xmlns:p14="http://schemas.microsoft.com/office/powerpoint/2010/main" val="5619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ímek obrazovky 2018-09-15 v 12.56.42.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07904" y="0"/>
            <a:ext cx="5436096" cy="5143500"/>
          </a:xfrm>
          <a:prstGeom prst="rect">
            <a:avLst/>
          </a:prstGeom>
        </p:spPr>
      </p:pic>
      <p:sp>
        <p:nvSpPr>
          <p:cNvPr id="6" name="Rectangle 5"/>
          <p:cNvSpPr/>
          <p:nvPr/>
        </p:nvSpPr>
        <p:spPr>
          <a:xfrm>
            <a:off x="640879" y="4515966"/>
            <a:ext cx="2779001" cy="523220"/>
          </a:xfrm>
          <a:prstGeom prst="rect">
            <a:avLst/>
          </a:prstGeom>
        </p:spPr>
        <p:txBody>
          <a:bodyPr wrap="none">
            <a:spAutoFit/>
          </a:bodyPr>
          <a:lstStyle/>
          <a:p>
            <a:r>
              <a:rPr lang="en-US" sz="1400" dirty="0" err="1" smtClean="0"/>
              <a:t>Briceño</a:t>
            </a:r>
            <a:r>
              <a:rPr lang="en-US" sz="1400" dirty="0" smtClean="0"/>
              <a:t>  DF, et al.</a:t>
            </a:r>
          </a:p>
          <a:p>
            <a:r>
              <a:rPr lang="en-US" sz="1400" dirty="0"/>
              <a:t>Card </a:t>
            </a:r>
            <a:r>
              <a:rPr lang="en-US" sz="1400" dirty="0" err="1"/>
              <a:t>Electrophysiol</a:t>
            </a:r>
            <a:r>
              <a:rPr lang="en-US" sz="1400" dirty="0"/>
              <a:t> </a:t>
            </a:r>
            <a:r>
              <a:rPr lang="en-US" sz="1400" dirty="0" err="1"/>
              <a:t>Clin</a:t>
            </a:r>
            <a:r>
              <a:rPr lang="en-US" sz="1400" dirty="0"/>
              <a:t> - (2016) </a:t>
            </a:r>
          </a:p>
        </p:txBody>
      </p:sp>
      <p:grpSp>
        <p:nvGrpSpPr>
          <p:cNvPr id="10" name="Group 9"/>
          <p:cNvGrpSpPr/>
          <p:nvPr/>
        </p:nvGrpSpPr>
        <p:grpSpPr>
          <a:xfrm>
            <a:off x="539552" y="771550"/>
            <a:ext cx="2304256" cy="3584419"/>
            <a:chOff x="6012160" y="0"/>
            <a:chExt cx="2520280" cy="3944457"/>
          </a:xfrm>
        </p:grpSpPr>
        <p:sp>
          <p:nvSpPr>
            <p:cNvPr id="9" name="Rectangle 8"/>
            <p:cNvSpPr/>
            <p:nvPr/>
          </p:nvSpPr>
          <p:spPr>
            <a:xfrm>
              <a:off x="6012160" y="0"/>
              <a:ext cx="2520280" cy="393990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nímek obrazovky 2018-09-15 v 13.05.38.png"/>
            <p:cNvPicPr>
              <a:picLocks noChangeAspect="1"/>
            </p:cNvPicPr>
            <p:nvPr/>
          </p:nvPicPr>
          <p:blipFill rotWithShape="1">
            <a:blip r:embed="rId3" cstate="email">
              <a:extLst>
                <a:ext uri="{28A0092B-C50C-407E-A947-70E740481C1C}">
                  <a14:useLocalDpi xmlns:a14="http://schemas.microsoft.com/office/drawing/2010/main" val="0"/>
                </a:ext>
              </a:extLst>
            </a:blip>
            <a:srcRect l="8730"/>
            <a:stretch/>
          </p:blipFill>
          <p:spPr>
            <a:xfrm>
              <a:off x="6156176" y="0"/>
              <a:ext cx="2352506" cy="2018813"/>
            </a:xfrm>
            <a:prstGeom prst="rect">
              <a:avLst/>
            </a:prstGeom>
          </p:spPr>
        </p:pic>
        <p:pic>
          <p:nvPicPr>
            <p:cNvPr id="8" name="Picture 7" descr="Snímek obrazovky 2018-09-15 v 13.07.31.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84168" y="1995686"/>
              <a:ext cx="2390993" cy="1948771"/>
            </a:xfrm>
            <a:prstGeom prst="rect">
              <a:avLst/>
            </a:prstGeom>
          </p:spPr>
        </p:pic>
      </p:grpSp>
      <p:sp>
        <p:nvSpPr>
          <p:cNvPr id="11" name="Title 1"/>
          <p:cNvSpPr>
            <a:spLocks noGrp="1"/>
          </p:cNvSpPr>
          <p:nvPr>
            <p:ph type="title"/>
          </p:nvPr>
        </p:nvSpPr>
        <p:spPr>
          <a:xfrm>
            <a:off x="467544" y="1"/>
            <a:ext cx="4032448" cy="699542"/>
          </a:xfrm>
        </p:spPr>
        <p:txBody>
          <a:bodyPr/>
          <a:lstStyle/>
          <a:p>
            <a:pPr algn="l"/>
            <a:r>
              <a:rPr lang="en-US" sz="2400" b="0" dirty="0" err="1" smtClean="0">
                <a:solidFill>
                  <a:srgbClr val="800000"/>
                </a:solidFill>
                <a:latin typeface="+mj-lt"/>
              </a:rPr>
              <a:t>Metody</a:t>
            </a:r>
            <a:r>
              <a:rPr lang="en-US" sz="2400" b="0" dirty="0" smtClean="0">
                <a:solidFill>
                  <a:srgbClr val="800000"/>
                </a:solidFill>
                <a:latin typeface="+mj-lt"/>
              </a:rPr>
              <a:t> </a:t>
            </a:r>
            <a:r>
              <a:rPr lang="en-US" sz="2400" b="0" dirty="0" err="1" smtClean="0">
                <a:solidFill>
                  <a:srgbClr val="800000"/>
                </a:solidFill>
                <a:latin typeface="+mj-lt"/>
              </a:rPr>
              <a:t>modifikace</a:t>
            </a:r>
            <a:r>
              <a:rPr lang="en-US" sz="2400" b="0" dirty="0" smtClean="0">
                <a:solidFill>
                  <a:srgbClr val="800000"/>
                </a:solidFill>
                <a:latin typeface="+mj-lt"/>
              </a:rPr>
              <a:t> </a:t>
            </a:r>
            <a:r>
              <a:rPr lang="en-US" sz="2400" b="0" dirty="0" err="1" smtClean="0">
                <a:solidFill>
                  <a:srgbClr val="800000"/>
                </a:solidFill>
                <a:latin typeface="+mj-lt"/>
              </a:rPr>
              <a:t>substrátu</a:t>
            </a:r>
            <a:r>
              <a:rPr lang="en-US" sz="2400" b="0" dirty="0" smtClean="0">
                <a:solidFill>
                  <a:srgbClr val="800000"/>
                </a:solidFill>
                <a:latin typeface="+mj-lt"/>
              </a:rPr>
              <a:t> KT</a:t>
            </a:r>
            <a:endParaRPr lang="en-US" sz="2400" b="0" dirty="0">
              <a:solidFill>
                <a:srgbClr val="800000"/>
              </a:solidFill>
              <a:latin typeface="+mj-lt"/>
            </a:endParaRPr>
          </a:p>
        </p:txBody>
      </p:sp>
      <p:sp>
        <p:nvSpPr>
          <p:cNvPr id="12" name="Right Arrow Callout 11"/>
          <p:cNvSpPr/>
          <p:nvPr/>
        </p:nvSpPr>
        <p:spPr>
          <a:xfrm>
            <a:off x="2987824" y="2067694"/>
            <a:ext cx="720080" cy="936104"/>
          </a:xfrm>
          <a:prstGeom prst="rightArrowCallout">
            <a:avLst/>
          </a:prstGeom>
          <a:solidFill>
            <a:srgbClr val="6666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793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nímek obrazovky 2018-09-15 v 13.14.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39069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ChangeArrowheads="1"/>
          </p:cNvSpPr>
          <p:nvPr/>
        </p:nvSpPr>
        <p:spPr bwMode="auto">
          <a:xfrm>
            <a:off x="0" y="2661048"/>
            <a:ext cx="9144000" cy="110728"/>
          </a:xfrm>
          <a:prstGeom prst="rect">
            <a:avLst/>
          </a:prstGeom>
          <a:solidFill>
            <a:srgbClr val="0065A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17475" name="Rectangle 3"/>
          <p:cNvSpPr>
            <a:spLocks noChangeArrowheads="1"/>
          </p:cNvSpPr>
          <p:nvPr/>
        </p:nvSpPr>
        <p:spPr bwMode="auto">
          <a:xfrm>
            <a:off x="0" y="42866"/>
            <a:ext cx="914400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a:solidFill>
                  <a:schemeClr val="bg1"/>
                </a:solidFill>
              </a:rPr>
              <a:t>Pacemakers Through the Years</a:t>
            </a:r>
          </a:p>
        </p:txBody>
      </p:sp>
      <p:sp>
        <p:nvSpPr>
          <p:cNvPr id="617476" name="Text Box 4"/>
          <p:cNvSpPr txBox="1">
            <a:spLocks noChangeArrowheads="1"/>
          </p:cNvSpPr>
          <p:nvPr/>
        </p:nvSpPr>
        <p:spPr bwMode="auto">
          <a:xfrm>
            <a:off x="4327529" y="3303989"/>
            <a:ext cx="849313" cy="2462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a:solidFill>
                  <a:srgbClr val="0065A4"/>
                </a:solidFill>
              </a:rPr>
              <a:t>Synergist</a:t>
            </a:r>
            <a:r>
              <a:rPr lang="en-US" sz="1000" baseline="30000">
                <a:solidFill>
                  <a:srgbClr val="0065A4"/>
                </a:solidFill>
                <a:cs typeface="Arial" charset="0"/>
              </a:rPr>
              <a:t>™</a:t>
            </a:r>
          </a:p>
        </p:txBody>
      </p:sp>
      <p:sp>
        <p:nvSpPr>
          <p:cNvPr id="617477" name="Text Box 5"/>
          <p:cNvSpPr txBox="1">
            <a:spLocks noChangeArrowheads="1"/>
          </p:cNvSpPr>
          <p:nvPr/>
        </p:nvSpPr>
        <p:spPr bwMode="auto">
          <a:xfrm>
            <a:off x="4503738" y="2770587"/>
            <a:ext cx="463550" cy="276999"/>
          </a:xfrm>
          <a:prstGeom prst="rect">
            <a:avLst/>
          </a:prstGeom>
          <a:solidFill>
            <a:srgbClr val="66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sz="100">
              <a:solidFill>
                <a:schemeClr val="bg1"/>
              </a:solidFill>
            </a:endParaRPr>
          </a:p>
          <a:p>
            <a:pPr>
              <a:defRPr/>
            </a:pPr>
            <a:r>
              <a:rPr lang="en-US" sz="1000">
                <a:solidFill>
                  <a:schemeClr val="bg1"/>
                </a:solidFill>
              </a:rPr>
              <a:t>1989</a:t>
            </a:r>
          </a:p>
          <a:p>
            <a:pPr>
              <a:defRPr/>
            </a:pPr>
            <a:endParaRPr lang="en-US" sz="100">
              <a:solidFill>
                <a:schemeClr val="bg1"/>
              </a:solidFill>
            </a:endParaRPr>
          </a:p>
        </p:txBody>
      </p:sp>
      <p:sp>
        <p:nvSpPr>
          <p:cNvPr id="617478" name="Text Box 6"/>
          <p:cNvSpPr txBox="1">
            <a:spLocks noChangeArrowheads="1"/>
          </p:cNvSpPr>
          <p:nvPr/>
        </p:nvSpPr>
        <p:spPr bwMode="auto">
          <a:xfrm>
            <a:off x="3760796" y="1881192"/>
            <a:ext cx="774571" cy="2462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solidFill>
                  <a:srgbClr val="0065A4"/>
                </a:solidFill>
              </a:rPr>
              <a:t>Activitrax</a:t>
            </a:r>
            <a:r>
              <a:rPr lang="en-US" sz="1000" baseline="30000">
                <a:solidFill>
                  <a:srgbClr val="0065A4"/>
                </a:solidFill>
                <a:cs typeface="Arial" charset="0"/>
              </a:rPr>
              <a:t>®</a:t>
            </a:r>
          </a:p>
        </p:txBody>
      </p:sp>
      <p:sp>
        <p:nvSpPr>
          <p:cNvPr id="617479" name="Text Box 7"/>
          <p:cNvSpPr txBox="1">
            <a:spLocks noChangeArrowheads="1"/>
          </p:cNvSpPr>
          <p:nvPr/>
        </p:nvSpPr>
        <p:spPr bwMode="auto">
          <a:xfrm>
            <a:off x="3975100" y="2455073"/>
            <a:ext cx="469950" cy="276999"/>
          </a:xfrm>
          <a:prstGeom prst="rect">
            <a:avLst/>
          </a:prstGeom>
          <a:solidFill>
            <a:srgbClr val="66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00">
              <a:solidFill>
                <a:schemeClr val="bg1"/>
              </a:solidFill>
            </a:endParaRPr>
          </a:p>
          <a:p>
            <a:pPr>
              <a:defRPr/>
            </a:pPr>
            <a:r>
              <a:rPr lang="en-US" sz="1000">
                <a:solidFill>
                  <a:schemeClr val="bg1"/>
                </a:solidFill>
              </a:rPr>
              <a:t>1986</a:t>
            </a:r>
          </a:p>
          <a:p>
            <a:pPr>
              <a:defRPr/>
            </a:pPr>
            <a:endParaRPr lang="en-US" sz="100">
              <a:solidFill>
                <a:schemeClr val="bg1"/>
              </a:solidFill>
            </a:endParaRPr>
          </a:p>
        </p:txBody>
      </p:sp>
      <p:sp>
        <p:nvSpPr>
          <p:cNvPr id="617480" name="Text Box 8"/>
          <p:cNvSpPr txBox="1">
            <a:spLocks noChangeArrowheads="1"/>
          </p:cNvSpPr>
          <p:nvPr/>
        </p:nvSpPr>
        <p:spPr bwMode="auto">
          <a:xfrm>
            <a:off x="3087688" y="3302798"/>
            <a:ext cx="685800" cy="2462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a:solidFill>
                  <a:srgbClr val="0065A4"/>
                </a:solidFill>
              </a:rPr>
              <a:t>  Byrel</a:t>
            </a:r>
            <a:r>
              <a:rPr lang="en-US" sz="1000" baseline="30000">
                <a:solidFill>
                  <a:srgbClr val="0065A4"/>
                </a:solidFill>
              </a:rPr>
              <a:t>®  </a:t>
            </a:r>
            <a:endParaRPr lang="en-US" sz="1000">
              <a:solidFill>
                <a:srgbClr val="0065A4"/>
              </a:solidFill>
            </a:endParaRPr>
          </a:p>
        </p:txBody>
      </p:sp>
      <p:sp>
        <p:nvSpPr>
          <p:cNvPr id="617481" name="Text Box 9"/>
          <p:cNvSpPr txBox="1">
            <a:spLocks noChangeArrowheads="1"/>
          </p:cNvSpPr>
          <p:nvPr/>
        </p:nvSpPr>
        <p:spPr bwMode="auto">
          <a:xfrm>
            <a:off x="3190875" y="2769394"/>
            <a:ext cx="463550" cy="292388"/>
          </a:xfrm>
          <a:prstGeom prst="rect">
            <a:avLst/>
          </a:prstGeom>
          <a:solidFill>
            <a:srgbClr val="66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sz="200">
              <a:solidFill>
                <a:schemeClr val="bg1"/>
              </a:solidFill>
            </a:endParaRPr>
          </a:p>
          <a:p>
            <a:pPr>
              <a:defRPr/>
            </a:pPr>
            <a:r>
              <a:rPr lang="en-US" sz="1000">
                <a:solidFill>
                  <a:schemeClr val="bg1"/>
                </a:solidFill>
              </a:rPr>
              <a:t>1979</a:t>
            </a:r>
          </a:p>
          <a:p>
            <a:pPr>
              <a:defRPr/>
            </a:pPr>
            <a:endParaRPr lang="en-US" sz="100">
              <a:solidFill>
                <a:schemeClr val="bg1"/>
              </a:solidFill>
            </a:endParaRPr>
          </a:p>
        </p:txBody>
      </p:sp>
      <p:sp>
        <p:nvSpPr>
          <p:cNvPr id="617482" name="Text Box 10"/>
          <p:cNvSpPr txBox="1">
            <a:spLocks noChangeArrowheads="1"/>
          </p:cNvSpPr>
          <p:nvPr/>
        </p:nvSpPr>
        <p:spPr bwMode="auto">
          <a:xfrm>
            <a:off x="2278063" y="1878811"/>
            <a:ext cx="505580" cy="2462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solidFill>
                  <a:srgbClr val="0065A4"/>
                </a:solidFill>
              </a:rPr>
              <a:t> 5858 </a:t>
            </a:r>
          </a:p>
        </p:txBody>
      </p:sp>
      <p:sp>
        <p:nvSpPr>
          <p:cNvPr id="617483" name="Text Box 11"/>
          <p:cNvSpPr txBox="1">
            <a:spLocks noChangeArrowheads="1"/>
          </p:cNvSpPr>
          <p:nvPr/>
        </p:nvSpPr>
        <p:spPr bwMode="auto">
          <a:xfrm>
            <a:off x="2314575" y="2459836"/>
            <a:ext cx="469950" cy="276999"/>
          </a:xfrm>
          <a:prstGeom prst="rect">
            <a:avLst/>
          </a:prstGeom>
          <a:solidFill>
            <a:srgbClr val="66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00">
              <a:solidFill>
                <a:schemeClr val="bg1"/>
              </a:solidFill>
            </a:endParaRPr>
          </a:p>
          <a:p>
            <a:pPr>
              <a:defRPr/>
            </a:pPr>
            <a:r>
              <a:rPr lang="en-US" sz="1000">
                <a:solidFill>
                  <a:schemeClr val="bg1"/>
                </a:solidFill>
              </a:rPr>
              <a:t>1970</a:t>
            </a:r>
          </a:p>
          <a:p>
            <a:pPr>
              <a:defRPr/>
            </a:pPr>
            <a:endParaRPr lang="en-US" sz="100">
              <a:solidFill>
                <a:schemeClr val="bg1"/>
              </a:solidFill>
            </a:endParaRPr>
          </a:p>
        </p:txBody>
      </p:sp>
      <p:sp>
        <p:nvSpPr>
          <p:cNvPr id="617484" name="Text Box 12"/>
          <p:cNvSpPr txBox="1">
            <a:spLocks noChangeArrowheads="1"/>
          </p:cNvSpPr>
          <p:nvPr/>
        </p:nvSpPr>
        <p:spPr bwMode="auto">
          <a:xfrm>
            <a:off x="623893" y="1877621"/>
            <a:ext cx="523875" cy="2462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a:solidFill>
                  <a:srgbClr val="0065A4"/>
                </a:solidFill>
              </a:rPr>
              <a:t> 5800 </a:t>
            </a:r>
          </a:p>
        </p:txBody>
      </p:sp>
      <p:sp>
        <p:nvSpPr>
          <p:cNvPr id="617485" name="Text Box 13"/>
          <p:cNvSpPr txBox="1">
            <a:spLocks noChangeArrowheads="1"/>
          </p:cNvSpPr>
          <p:nvPr/>
        </p:nvSpPr>
        <p:spPr bwMode="auto">
          <a:xfrm>
            <a:off x="658813" y="2456263"/>
            <a:ext cx="469950" cy="276999"/>
          </a:xfrm>
          <a:prstGeom prst="rect">
            <a:avLst/>
          </a:prstGeom>
          <a:solidFill>
            <a:srgbClr val="66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00">
              <a:solidFill>
                <a:schemeClr val="bg1"/>
              </a:solidFill>
            </a:endParaRPr>
          </a:p>
          <a:p>
            <a:pPr>
              <a:defRPr/>
            </a:pPr>
            <a:r>
              <a:rPr lang="en-US" sz="1000">
                <a:solidFill>
                  <a:schemeClr val="bg1"/>
                </a:solidFill>
              </a:rPr>
              <a:t>1958</a:t>
            </a:r>
          </a:p>
          <a:p>
            <a:pPr>
              <a:defRPr/>
            </a:pPr>
            <a:endParaRPr lang="en-US" sz="100">
              <a:solidFill>
                <a:schemeClr val="bg1"/>
              </a:solidFill>
            </a:endParaRPr>
          </a:p>
        </p:txBody>
      </p:sp>
      <p:sp>
        <p:nvSpPr>
          <p:cNvPr id="617486" name="Text Box 14"/>
          <p:cNvSpPr txBox="1">
            <a:spLocks noChangeArrowheads="1"/>
          </p:cNvSpPr>
          <p:nvPr/>
        </p:nvSpPr>
        <p:spPr bwMode="auto">
          <a:xfrm>
            <a:off x="620713" y="3330183"/>
            <a:ext cx="1471612" cy="2462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a:solidFill>
                  <a:srgbClr val="0065A4"/>
                </a:solidFill>
              </a:rPr>
              <a:t>Chardack-Greatbatch</a:t>
            </a:r>
          </a:p>
        </p:txBody>
      </p:sp>
      <p:sp>
        <p:nvSpPr>
          <p:cNvPr id="617487" name="Text Box 15"/>
          <p:cNvSpPr txBox="1">
            <a:spLocks noChangeArrowheads="1"/>
          </p:cNvSpPr>
          <p:nvPr/>
        </p:nvSpPr>
        <p:spPr bwMode="auto">
          <a:xfrm>
            <a:off x="1057275" y="2768208"/>
            <a:ext cx="463550" cy="276999"/>
          </a:xfrm>
          <a:prstGeom prst="rect">
            <a:avLst/>
          </a:prstGeom>
          <a:solidFill>
            <a:srgbClr val="66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sz="100">
              <a:solidFill>
                <a:schemeClr val="bg1"/>
              </a:solidFill>
            </a:endParaRPr>
          </a:p>
          <a:p>
            <a:pPr>
              <a:defRPr/>
            </a:pPr>
            <a:r>
              <a:rPr lang="en-US" sz="1000">
                <a:solidFill>
                  <a:schemeClr val="bg1"/>
                </a:solidFill>
              </a:rPr>
              <a:t>1960</a:t>
            </a:r>
          </a:p>
          <a:p>
            <a:pPr>
              <a:defRPr/>
            </a:pPr>
            <a:endParaRPr lang="en-US" sz="100">
              <a:solidFill>
                <a:schemeClr val="bg1"/>
              </a:solidFill>
            </a:endParaRPr>
          </a:p>
        </p:txBody>
      </p:sp>
      <p:sp>
        <p:nvSpPr>
          <p:cNvPr id="617488" name="Text Box 16"/>
          <p:cNvSpPr txBox="1">
            <a:spLocks noChangeArrowheads="1"/>
          </p:cNvSpPr>
          <p:nvPr/>
        </p:nvSpPr>
        <p:spPr bwMode="auto">
          <a:xfrm>
            <a:off x="5043497" y="1870477"/>
            <a:ext cx="923925" cy="2462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a:solidFill>
                  <a:srgbClr val="0065A4"/>
                </a:solidFill>
              </a:rPr>
              <a:t>MicroMinix</a:t>
            </a:r>
            <a:r>
              <a:rPr lang="en-US" sz="1000" baseline="30000">
                <a:solidFill>
                  <a:srgbClr val="0065A4"/>
                </a:solidFill>
                <a:cs typeface="Arial" charset="0"/>
              </a:rPr>
              <a:t>®</a:t>
            </a:r>
            <a:endParaRPr lang="en-US" sz="1000">
              <a:solidFill>
                <a:srgbClr val="0065A4"/>
              </a:solidFill>
            </a:endParaRPr>
          </a:p>
        </p:txBody>
      </p:sp>
      <p:sp>
        <p:nvSpPr>
          <p:cNvPr id="617489" name="Text Box 17"/>
          <p:cNvSpPr txBox="1">
            <a:spLocks noChangeArrowheads="1"/>
          </p:cNvSpPr>
          <p:nvPr/>
        </p:nvSpPr>
        <p:spPr bwMode="auto">
          <a:xfrm>
            <a:off x="5287963" y="2456263"/>
            <a:ext cx="469950" cy="276999"/>
          </a:xfrm>
          <a:prstGeom prst="rect">
            <a:avLst/>
          </a:prstGeom>
          <a:solidFill>
            <a:srgbClr val="66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00">
              <a:solidFill>
                <a:schemeClr val="bg1"/>
              </a:solidFill>
            </a:endParaRPr>
          </a:p>
          <a:p>
            <a:pPr>
              <a:defRPr/>
            </a:pPr>
            <a:r>
              <a:rPr lang="en-US" sz="1000">
                <a:solidFill>
                  <a:schemeClr val="bg1"/>
                </a:solidFill>
              </a:rPr>
              <a:t>1990</a:t>
            </a:r>
          </a:p>
          <a:p>
            <a:pPr>
              <a:defRPr/>
            </a:pPr>
            <a:endParaRPr lang="en-US" sz="100">
              <a:solidFill>
                <a:schemeClr val="bg1"/>
              </a:solidFill>
            </a:endParaRPr>
          </a:p>
        </p:txBody>
      </p:sp>
      <p:sp>
        <p:nvSpPr>
          <p:cNvPr id="617490" name="Text Box 18"/>
          <p:cNvSpPr txBox="1">
            <a:spLocks noChangeArrowheads="1"/>
          </p:cNvSpPr>
          <p:nvPr/>
        </p:nvSpPr>
        <p:spPr bwMode="auto">
          <a:xfrm>
            <a:off x="5840419" y="3294464"/>
            <a:ext cx="519627" cy="2462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solidFill>
                  <a:srgbClr val="0065A4"/>
                </a:solidFill>
              </a:rPr>
              <a:t>Elite</a:t>
            </a:r>
            <a:r>
              <a:rPr lang="en-US" sz="1000" baseline="30000">
                <a:solidFill>
                  <a:srgbClr val="0065A4"/>
                </a:solidFill>
                <a:cs typeface="Arial" charset="0"/>
              </a:rPr>
              <a:t>™</a:t>
            </a:r>
          </a:p>
        </p:txBody>
      </p:sp>
      <p:sp>
        <p:nvSpPr>
          <p:cNvPr id="617491" name="Text Box 19"/>
          <p:cNvSpPr txBox="1">
            <a:spLocks noChangeArrowheads="1"/>
          </p:cNvSpPr>
          <p:nvPr/>
        </p:nvSpPr>
        <p:spPr bwMode="auto">
          <a:xfrm>
            <a:off x="5857875" y="2768208"/>
            <a:ext cx="469950" cy="276999"/>
          </a:xfrm>
          <a:prstGeom prst="rect">
            <a:avLst/>
          </a:prstGeom>
          <a:solidFill>
            <a:srgbClr val="66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00">
              <a:solidFill>
                <a:schemeClr val="bg1"/>
              </a:solidFill>
            </a:endParaRPr>
          </a:p>
          <a:p>
            <a:pPr>
              <a:defRPr/>
            </a:pPr>
            <a:r>
              <a:rPr lang="en-US" sz="1000">
                <a:solidFill>
                  <a:schemeClr val="bg1"/>
                </a:solidFill>
              </a:rPr>
              <a:t>1991</a:t>
            </a:r>
          </a:p>
          <a:p>
            <a:pPr>
              <a:defRPr/>
            </a:pPr>
            <a:endParaRPr lang="en-US" sz="100">
              <a:solidFill>
                <a:schemeClr val="bg1"/>
              </a:solidFill>
            </a:endParaRPr>
          </a:p>
        </p:txBody>
      </p:sp>
      <p:sp>
        <p:nvSpPr>
          <p:cNvPr id="617492" name="Text Box 20"/>
          <p:cNvSpPr txBox="1">
            <a:spLocks noChangeArrowheads="1"/>
          </p:cNvSpPr>
          <p:nvPr/>
        </p:nvSpPr>
        <p:spPr bwMode="auto">
          <a:xfrm>
            <a:off x="6983422" y="3295654"/>
            <a:ext cx="620683" cy="2462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solidFill>
                  <a:srgbClr val="0065A4"/>
                </a:solidFill>
              </a:rPr>
              <a:t>Kappa</a:t>
            </a:r>
            <a:r>
              <a:rPr lang="en-US" sz="1000" baseline="30000">
                <a:solidFill>
                  <a:srgbClr val="0065A4"/>
                </a:solidFill>
              </a:rPr>
              <a:t>®</a:t>
            </a:r>
            <a:endParaRPr lang="en-US" sz="1000">
              <a:solidFill>
                <a:srgbClr val="0065A4"/>
              </a:solidFill>
            </a:endParaRPr>
          </a:p>
        </p:txBody>
      </p:sp>
      <p:sp>
        <p:nvSpPr>
          <p:cNvPr id="617493" name="Text Box 21"/>
          <p:cNvSpPr txBox="1">
            <a:spLocks noChangeArrowheads="1"/>
          </p:cNvSpPr>
          <p:nvPr/>
        </p:nvSpPr>
        <p:spPr bwMode="auto">
          <a:xfrm>
            <a:off x="7048500" y="2769394"/>
            <a:ext cx="469950" cy="292388"/>
          </a:xfrm>
          <a:prstGeom prst="rect">
            <a:avLst/>
          </a:prstGeom>
          <a:solidFill>
            <a:srgbClr val="66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200">
              <a:solidFill>
                <a:schemeClr val="bg1"/>
              </a:solidFill>
            </a:endParaRPr>
          </a:p>
          <a:p>
            <a:pPr>
              <a:defRPr/>
            </a:pPr>
            <a:r>
              <a:rPr lang="en-US" sz="1000">
                <a:solidFill>
                  <a:schemeClr val="bg1"/>
                </a:solidFill>
              </a:rPr>
              <a:t>1998</a:t>
            </a:r>
          </a:p>
          <a:p>
            <a:pPr>
              <a:defRPr/>
            </a:pPr>
            <a:endParaRPr lang="en-US" sz="100">
              <a:solidFill>
                <a:schemeClr val="bg1"/>
              </a:solidFill>
            </a:endParaRPr>
          </a:p>
        </p:txBody>
      </p:sp>
      <p:sp>
        <p:nvSpPr>
          <p:cNvPr id="617494" name="Text Box 22"/>
          <p:cNvSpPr txBox="1">
            <a:spLocks noChangeArrowheads="1"/>
          </p:cNvSpPr>
          <p:nvPr/>
        </p:nvSpPr>
        <p:spPr bwMode="auto">
          <a:xfrm>
            <a:off x="6440488" y="1871667"/>
            <a:ext cx="651603" cy="2462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solidFill>
                  <a:srgbClr val="0065A4"/>
                </a:solidFill>
              </a:rPr>
              <a:t> Thera </a:t>
            </a:r>
            <a:r>
              <a:rPr lang="en-US" sz="1000" baseline="30000">
                <a:solidFill>
                  <a:srgbClr val="0065A4"/>
                </a:solidFill>
                <a:cs typeface="Arial" charset="0"/>
              </a:rPr>
              <a:t>®</a:t>
            </a:r>
            <a:r>
              <a:rPr lang="en-US" sz="1000">
                <a:solidFill>
                  <a:srgbClr val="0065A4"/>
                </a:solidFill>
              </a:rPr>
              <a:t> </a:t>
            </a:r>
          </a:p>
        </p:txBody>
      </p:sp>
      <p:sp>
        <p:nvSpPr>
          <p:cNvPr id="617495" name="Text Box 23"/>
          <p:cNvSpPr txBox="1">
            <a:spLocks noChangeArrowheads="1"/>
          </p:cNvSpPr>
          <p:nvPr/>
        </p:nvSpPr>
        <p:spPr bwMode="auto">
          <a:xfrm>
            <a:off x="6572250" y="2459836"/>
            <a:ext cx="469950" cy="276999"/>
          </a:xfrm>
          <a:prstGeom prst="rect">
            <a:avLst/>
          </a:prstGeom>
          <a:solidFill>
            <a:srgbClr val="66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00">
              <a:solidFill>
                <a:schemeClr val="bg1"/>
              </a:solidFill>
            </a:endParaRPr>
          </a:p>
          <a:p>
            <a:pPr>
              <a:defRPr/>
            </a:pPr>
            <a:r>
              <a:rPr lang="en-US" sz="1000">
                <a:solidFill>
                  <a:schemeClr val="bg1"/>
                </a:solidFill>
              </a:rPr>
              <a:t>1995</a:t>
            </a:r>
          </a:p>
          <a:p>
            <a:pPr>
              <a:defRPr/>
            </a:pPr>
            <a:endParaRPr lang="en-US" sz="100">
              <a:solidFill>
                <a:schemeClr val="bg1"/>
              </a:solidFill>
            </a:endParaRPr>
          </a:p>
        </p:txBody>
      </p:sp>
      <p:sp>
        <p:nvSpPr>
          <p:cNvPr id="617496" name="Text Box 24"/>
          <p:cNvSpPr txBox="1">
            <a:spLocks noChangeArrowheads="1"/>
          </p:cNvSpPr>
          <p:nvPr/>
        </p:nvSpPr>
        <p:spPr bwMode="auto">
          <a:xfrm>
            <a:off x="8128001" y="3289702"/>
            <a:ext cx="676608" cy="2462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solidFill>
                  <a:srgbClr val="0065A4"/>
                </a:solidFill>
              </a:rPr>
              <a:t>Adapta</a:t>
            </a:r>
            <a:r>
              <a:rPr lang="en-US" sz="1000" baseline="30000">
                <a:solidFill>
                  <a:srgbClr val="0065A4"/>
                </a:solidFill>
                <a:cs typeface="Arial" charset="0"/>
              </a:rPr>
              <a:t>™</a:t>
            </a:r>
          </a:p>
        </p:txBody>
      </p:sp>
      <p:sp>
        <p:nvSpPr>
          <p:cNvPr id="617497" name="Text Box 25"/>
          <p:cNvSpPr txBox="1">
            <a:spLocks noChangeArrowheads="1"/>
          </p:cNvSpPr>
          <p:nvPr/>
        </p:nvSpPr>
        <p:spPr bwMode="auto">
          <a:xfrm>
            <a:off x="8247063" y="2763445"/>
            <a:ext cx="469950" cy="276999"/>
          </a:xfrm>
          <a:prstGeom prst="rect">
            <a:avLst/>
          </a:prstGeom>
          <a:solidFill>
            <a:srgbClr val="66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00">
              <a:solidFill>
                <a:schemeClr val="bg1"/>
              </a:solidFill>
            </a:endParaRPr>
          </a:p>
          <a:p>
            <a:pPr>
              <a:defRPr/>
            </a:pPr>
            <a:r>
              <a:rPr lang="en-US" sz="1000">
                <a:solidFill>
                  <a:schemeClr val="bg1"/>
                </a:solidFill>
              </a:rPr>
              <a:t>2006</a:t>
            </a:r>
          </a:p>
          <a:p>
            <a:pPr>
              <a:defRPr/>
            </a:pPr>
            <a:endParaRPr lang="en-US" sz="100">
              <a:solidFill>
                <a:schemeClr val="bg1"/>
              </a:solidFill>
            </a:endParaRPr>
          </a:p>
        </p:txBody>
      </p:sp>
      <p:sp>
        <p:nvSpPr>
          <p:cNvPr id="617498" name="Text Box 26"/>
          <p:cNvSpPr txBox="1">
            <a:spLocks noChangeArrowheads="1"/>
          </p:cNvSpPr>
          <p:nvPr/>
        </p:nvSpPr>
        <p:spPr bwMode="auto">
          <a:xfrm>
            <a:off x="7694613" y="1874048"/>
            <a:ext cx="725304" cy="2462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solidFill>
                  <a:srgbClr val="0065A4"/>
                </a:solidFill>
              </a:rPr>
              <a:t>EnPulse</a:t>
            </a:r>
            <a:r>
              <a:rPr lang="en-US" sz="1000" baseline="30000">
                <a:solidFill>
                  <a:srgbClr val="0065A4"/>
                </a:solidFill>
                <a:cs typeface="Arial" charset="0"/>
              </a:rPr>
              <a:t>®</a:t>
            </a:r>
          </a:p>
        </p:txBody>
      </p:sp>
      <p:sp>
        <p:nvSpPr>
          <p:cNvPr id="617499" name="Text Box 27"/>
          <p:cNvSpPr txBox="1">
            <a:spLocks noChangeArrowheads="1"/>
          </p:cNvSpPr>
          <p:nvPr/>
        </p:nvSpPr>
        <p:spPr bwMode="auto">
          <a:xfrm>
            <a:off x="7842250" y="2455073"/>
            <a:ext cx="479618" cy="276999"/>
          </a:xfrm>
          <a:prstGeom prst="rect">
            <a:avLst/>
          </a:prstGeom>
          <a:solidFill>
            <a:srgbClr val="66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00">
              <a:solidFill>
                <a:schemeClr val="bg1"/>
              </a:solidFill>
            </a:endParaRPr>
          </a:p>
          <a:p>
            <a:pPr>
              <a:defRPr/>
            </a:pPr>
            <a:r>
              <a:rPr lang="en-US" sz="1000">
                <a:solidFill>
                  <a:schemeClr val="bg1"/>
                </a:solidFill>
              </a:rPr>
              <a:t>2004</a:t>
            </a:r>
          </a:p>
          <a:p>
            <a:pPr>
              <a:defRPr/>
            </a:pPr>
            <a:endParaRPr lang="en-US" sz="100">
              <a:solidFill>
                <a:schemeClr val="bg1"/>
              </a:solidFill>
            </a:endParaRPr>
          </a:p>
        </p:txBody>
      </p:sp>
      <p:pic>
        <p:nvPicPr>
          <p:cNvPr id="9243" name="Picture 28" descr="Chardack"/>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0200" y="3492104"/>
            <a:ext cx="2452688" cy="1569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4" name="Picture 29" descr="Byre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70175" y="3532589"/>
            <a:ext cx="1555750" cy="117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5" name="Picture 30" descr="585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674822" y="597696"/>
            <a:ext cx="1933575" cy="128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6" name="Picture 31" descr="Synergist"/>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156075" y="3546872"/>
            <a:ext cx="1398588" cy="95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7" name="Picture 32" descr="5800"/>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6522" y="372667"/>
            <a:ext cx="1851025" cy="1688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8" name="Picture 33" descr="Activatrix"/>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430597" y="1115616"/>
            <a:ext cx="1425575"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9" name="Picture 34" descr="Elite"/>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524500" y="3531398"/>
            <a:ext cx="1333500" cy="85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0" name="Picture 35" descr="MicroMinix"/>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132390" y="1182294"/>
            <a:ext cx="757237" cy="68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1" name="Picture 36" descr="KAPPA"/>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799272" y="3498056"/>
            <a:ext cx="1190625" cy="8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2" name="Picture 37" descr="Thera"/>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6272214" y="1072754"/>
            <a:ext cx="1081087" cy="79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3" name="Picture 38" descr="Adapta"/>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7977197" y="3512347"/>
            <a:ext cx="1100137" cy="79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4" name="Picture 39" descr="EnPulse"/>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7532688" y="1106096"/>
            <a:ext cx="996950" cy="78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512" name="Text Box 40"/>
          <p:cNvSpPr txBox="1">
            <a:spLocks noChangeArrowheads="1"/>
          </p:cNvSpPr>
          <p:nvPr/>
        </p:nvSpPr>
        <p:spPr bwMode="auto">
          <a:xfrm>
            <a:off x="-38100" y="1950244"/>
            <a:ext cx="18573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000">
                <a:solidFill>
                  <a:srgbClr val="004C7A"/>
                </a:solidFill>
              </a:rPr>
              <a:t>First External Pacemaker</a:t>
            </a:r>
            <a:r>
              <a:rPr lang="en-US">
                <a:solidFill>
                  <a:srgbClr val="004C7A"/>
                </a:solidFill>
              </a:rPr>
              <a:t> </a:t>
            </a:r>
          </a:p>
        </p:txBody>
      </p:sp>
      <p:sp>
        <p:nvSpPr>
          <p:cNvPr id="617513" name="Text Box 41"/>
          <p:cNvSpPr txBox="1">
            <a:spLocks noChangeArrowheads="1"/>
          </p:cNvSpPr>
          <p:nvPr/>
        </p:nvSpPr>
        <p:spPr bwMode="auto">
          <a:xfrm>
            <a:off x="342900" y="2850356"/>
            <a:ext cx="21145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1000">
                <a:solidFill>
                  <a:srgbClr val="004C7A"/>
                </a:solidFill>
              </a:rPr>
              <a:t>First Implantable Pacemaker</a:t>
            </a:r>
            <a:r>
              <a:rPr lang="en-US">
                <a:solidFill>
                  <a:srgbClr val="004C7A"/>
                </a:solidFill>
              </a:rPr>
              <a:t> </a:t>
            </a:r>
          </a:p>
        </p:txBody>
      </p:sp>
      <p:sp>
        <p:nvSpPr>
          <p:cNvPr id="617514" name="Text Box 42"/>
          <p:cNvSpPr txBox="1">
            <a:spLocks noChangeArrowheads="1"/>
          </p:cNvSpPr>
          <p:nvPr/>
        </p:nvSpPr>
        <p:spPr bwMode="auto">
          <a:xfrm>
            <a:off x="1609734" y="2100263"/>
            <a:ext cx="18573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000">
                <a:solidFill>
                  <a:srgbClr val="004C7A"/>
                </a:solidFill>
              </a:rPr>
              <a:t>Pediatric Asynchronous</a:t>
            </a:r>
            <a:br>
              <a:rPr lang="en-US" sz="1000">
                <a:solidFill>
                  <a:srgbClr val="004C7A"/>
                </a:solidFill>
              </a:rPr>
            </a:br>
            <a:r>
              <a:rPr lang="en-US" sz="1000">
                <a:solidFill>
                  <a:srgbClr val="004C7A"/>
                </a:solidFill>
              </a:rPr>
              <a:t>Pulse Generator</a:t>
            </a:r>
          </a:p>
        </p:txBody>
      </p:sp>
      <p:sp>
        <p:nvSpPr>
          <p:cNvPr id="617515" name="Text Box 43"/>
          <p:cNvSpPr txBox="1">
            <a:spLocks noChangeArrowheads="1"/>
          </p:cNvSpPr>
          <p:nvPr/>
        </p:nvSpPr>
        <p:spPr bwMode="auto">
          <a:xfrm>
            <a:off x="3238508" y="2150273"/>
            <a:ext cx="18573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000">
                <a:solidFill>
                  <a:srgbClr val="004C7A"/>
                </a:solidFill>
              </a:rPr>
              <a:t>Rate response</a:t>
            </a:r>
          </a:p>
        </p:txBody>
      </p:sp>
      <p:sp>
        <p:nvSpPr>
          <p:cNvPr id="617516" name="Text Box 44"/>
          <p:cNvSpPr txBox="1">
            <a:spLocks noChangeArrowheads="1"/>
          </p:cNvSpPr>
          <p:nvPr/>
        </p:nvSpPr>
        <p:spPr bwMode="auto">
          <a:xfrm>
            <a:off x="4572009" y="2107407"/>
            <a:ext cx="18573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000">
                <a:solidFill>
                  <a:srgbClr val="004C7A"/>
                </a:solidFill>
              </a:rPr>
              <a:t>Radically</a:t>
            </a:r>
            <a:br>
              <a:rPr lang="en-US" sz="1000">
                <a:solidFill>
                  <a:srgbClr val="004C7A"/>
                </a:solidFill>
              </a:rPr>
            </a:br>
            <a:r>
              <a:rPr lang="en-US" sz="1000">
                <a:solidFill>
                  <a:srgbClr val="004C7A"/>
                </a:solidFill>
              </a:rPr>
              <a:t>smaller size</a:t>
            </a:r>
          </a:p>
        </p:txBody>
      </p:sp>
      <p:sp>
        <p:nvSpPr>
          <p:cNvPr id="617517" name="Text Box 45"/>
          <p:cNvSpPr txBox="1">
            <a:spLocks noChangeArrowheads="1"/>
          </p:cNvSpPr>
          <p:nvPr/>
        </p:nvSpPr>
        <p:spPr bwMode="auto">
          <a:xfrm>
            <a:off x="5876934" y="2100263"/>
            <a:ext cx="18573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000">
                <a:solidFill>
                  <a:srgbClr val="004C7A"/>
                </a:solidFill>
              </a:rPr>
              <a:t>First Microprocessor-based, Mode switching</a:t>
            </a:r>
          </a:p>
        </p:txBody>
      </p:sp>
      <p:sp>
        <p:nvSpPr>
          <p:cNvPr id="617518" name="Text Box 46"/>
          <p:cNvSpPr txBox="1">
            <a:spLocks noChangeArrowheads="1"/>
          </p:cNvSpPr>
          <p:nvPr/>
        </p:nvSpPr>
        <p:spPr bwMode="auto">
          <a:xfrm>
            <a:off x="7115184" y="2100263"/>
            <a:ext cx="18573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000">
                <a:solidFill>
                  <a:srgbClr val="004C7A"/>
                </a:solidFill>
              </a:rPr>
              <a:t>Full</a:t>
            </a:r>
            <a:br>
              <a:rPr lang="en-US" sz="1000">
                <a:solidFill>
                  <a:srgbClr val="004C7A"/>
                </a:solidFill>
              </a:rPr>
            </a:br>
            <a:r>
              <a:rPr lang="en-US" sz="1000">
                <a:solidFill>
                  <a:srgbClr val="004C7A"/>
                </a:solidFill>
              </a:rPr>
              <a:t>Automaticity</a:t>
            </a:r>
          </a:p>
        </p:txBody>
      </p:sp>
      <p:sp>
        <p:nvSpPr>
          <p:cNvPr id="617519" name="Text Box 47"/>
          <p:cNvSpPr txBox="1">
            <a:spLocks noChangeArrowheads="1"/>
          </p:cNvSpPr>
          <p:nvPr/>
        </p:nvSpPr>
        <p:spPr bwMode="auto">
          <a:xfrm>
            <a:off x="7543809" y="2986088"/>
            <a:ext cx="18573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000">
                <a:solidFill>
                  <a:srgbClr val="004C7A"/>
                </a:solidFill>
              </a:rPr>
              <a:t>MVP, Full</a:t>
            </a:r>
            <a:br>
              <a:rPr lang="en-US" sz="1000">
                <a:solidFill>
                  <a:srgbClr val="004C7A"/>
                </a:solidFill>
              </a:rPr>
            </a:br>
            <a:r>
              <a:rPr lang="en-US" sz="1000">
                <a:solidFill>
                  <a:srgbClr val="004C7A"/>
                </a:solidFill>
              </a:rPr>
              <a:t>Automaticity</a:t>
            </a:r>
          </a:p>
        </p:txBody>
      </p:sp>
      <p:sp>
        <p:nvSpPr>
          <p:cNvPr id="617520" name="Text Box 48"/>
          <p:cNvSpPr txBox="1">
            <a:spLocks noChangeArrowheads="1"/>
          </p:cNvSpPr>
          <p:nvPr/>
        </p:nvSpPr>
        <p:spPr bwMode="auto">
          <a:xfrm>
            <a:off x="6286509" y="2978944"/>
            <a:ext cx="18573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000">
                <a:solidFill>
                  <a:srgbClr val="004C7A"/>
                </a:solidFill>
              </a:rPr>
              <a:t>Rate response via activity </a:t>
            </a:r>
            <a:br>
              <a:rPr lang="en-US" sz="1000">
                <a:solidFill>
                  <a:srgbClr val="004C7A"/>
                </a:solidFill>
              </a:rPr>
            </a:br>
            <a:r>
              <a:rPr lang="en-US" sz="1000">
                <a:solidFill>
                  <a:srgbClr val="004C7A"/>
                </a:solidFill>
              </a:rPr>
              <a:t>&amp; minute ventilation</a:t>
            </a:r>
          </a:p>
        </p:txBody>
      </p:sp>
      <p:sp>
        <p:nvSpPr>
          <p:cNvPr id="617521" name="Text Box 49"/>
          <p:cNvSpPr txBox="1">
            <a:spLocks noChangeArrowheads="1"/>
          </p:cNvSpPr>
          <p:nvPr/>
        </p:nvSpPr>
        <p:spPr bwMode="auto">
          <a:xfrm>
            <a:off x="3733809" y="3028955"/>
            <a:ext cx="20097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000">
                <a:solidFill>
                  <a:srgbClr val="004C7A"/>
                </a:solidFill>
              </a:rPr>
              <a:t>Dual chamber rate response</a:t>
            </a:r>
          </a:p>
        </p:txBody>
      </p:sp>
      <p:sp>
        <p:nvSpPr>
          <p:cNvPr id="50" name="Rectangle 2"/>
          <p:cNvSpPr>
            <a:spLocks noGrp="1" noChangeArrowheads="1"/>
          </p:cNvSpPr>
          <p:nvPr>
            <p:ph type="title"/>
          </p:nvPr>
        </p:nvSpPr>
        <p:spPr>
          <a:xfrm>
            <a:off x="2771780" y="40314"/>
            <a:ext cx="6202363" cy="659228"/>
          </a:xfrm>
        </p:spPr>
        <p:txBody>
          <a:bodyPr/>
          <a:lstStyle/>
          <a:p>
            <a:pPr>
              <a:defRPr/>
            </a:pPr>
            <a:r>
              <a:rPr lang="en-US" sz="3200" b="0" dirty="0" err="1" smtClean="0">
                <a:solidFill>
                  <a:srgbClr val="800000"/>
                </a:solidFill>
                <a:latin typeface="Arial" charset="0"/>
                <a:cs typeface="+mj-cs"/>
              </a:rPr>
              <a:t>Ukázka</a:t>
            </a:r>
            <a:r>
              <a:rPr lang="en-US" sz="3200" b="0" dirty="0" smtClean="0">
                <a:solidFill>
                  <a:srgbClr val="800000"/>
                </a:solidFill>
                <a:latin typeface="Arial" charset="0"/>
                <a:cs typeface="+mj-cs"/>
              </a:rPr>
              <a:t> </a:t>
            </a:r>
            <a:r>
              <a:rPr lang="en-US" sz="3200" b="0" dirty="0" err="1" smtClean="0">
                <a:solidFill>
                  <a:srgbClr val="800000"/>
                </a:solidFill>
                <a:latin typeface="Arial" charset="0"/>
                <a:cs typeface="+mj-cs"/>
              </a:rPr>
              <a:t>vývoje</a:t>
            </a:r>
            <a:r>
              <a:rPr lang="en-US" sz="3200" b="0" dirty="0" smtClean="0">
                <a:solidFill>
                  <a:srgbClr val="800000"/>
                </a:solidFill>
                <a:latin typeface="Arial" charset="0"/>
                <a:cs typeface="+mj-cs"/>
              </a:rPr>
              <a:t> </a:t>
            </a:r>
            <a:r>
              <a:rPr lang="en-US" sz="3200" b="0" dirty="0" err="1" smtClean="0">
                <a:solidFill>
                  <a:srgbClr val="800000"/>
                </a:solidFill>
                <a:latin typeface="Arial" charset="0"/>
                <a:cs typeface="+mj-cs"/>
              </a:rPr>
              <a:t>kardiostimulátorů</a:t>
            </a:r>
            <a:endParaRPr lang="en-US" sz="3200" b="0" dirty="0">
              <a:solidFill>
                <a:srgbClr val="800000"/>
              </a:solidFill>
              <a:latin typeface="Arial" charset="0"/>
              <a:cs typeface="+mj-cs"/>
            </a:endParaRPr>
          </a:p>
        </p:txBody>
      </p:sp>
    </p:spTree>
    <p:extLst>
      <p:ext uri="{BB962C8B-B14F-4D97-AF65-F5344CB8AC3E}">
        <p14:creationId xmlns:p14="http://schemas.microsoft.com/office/powerpoint/2010/main" val="37693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58316"/>
            <a:ext cx="7920880" cy="857250"/>
          </a:xfrm>
        </p:spPr>
        <p:txBody>
          <a:bodyPr/>
          <a:lstStyle/>
          <a:p>
            <a:pPr algn="l"/>
            <a:r>
              <a:rPr lang="en-US" sz="2800" b="0" dirty="0" err="1" smtClean="0">
                <a:solidFill>
                  <a:srgbClr val="800000"/>
                </a:solidFill>
                <a:latin typeface="+mj-lt"/>
              </a:rPr>
              <a:t>Dopad</a:t>
            </a:r>
            <a:r>
              <a:rPr lang="en-US" sz="2800" b="0" dirty="0" smtClean="0">
                <a:solidFill>
                  <a:srgbClr val="800000"/>
                </a:solidFill>
                <a:latin typeface="+mj-lt"/>
              </a:rPr>
              <a:t> </a:t>
            </a:r>
            <a:r>
              <a:rPr lang="en-US" sz="2800" b="0" dirty="0" err="1" smtClean="0">
                <a:solidFill>
                  <a:srgbClr val="800000"/>
                </a:solidFill>
                <a:latin typeface="+mj-lt"/>
              </a:rPr>
              <a:t>katetrizační</a:t>
            </a:r>
            <a:r>
              <a:rPr lang="en-US" sz="2800" b="0" dirty="0" smtClean="0">
                <a:solidFill>
                  <a:srgbClr val="800000"/>
                </a:solidFill>
                <a:latin typeface="+mj-lt"/>
              </a:rPr>
              <a:t> </a:t>
            </a:r>
            <a:r>
              <a:rPr lang="en-US" sz="2800" b="0" dirty="0" err="1" smtClean="0">
                <a:solidFill>
                  <a:srgbClr val="800000"/>
                </a:solidFill>
                <a:latin typeface="+mj-lt"/>
              </a:rPr>
              <a:t>ablace</a:t>
            </a:r>
            <a:r>
              <a:rPr lang="en-US" sz="2800" b="0" dirty="0" smtClean="0">
                <a:solidFill>
                  <a:srgbClr val="800000"/>
                </a:solidFill>
                <a:latin typeface="+mj-lt"/>
              </a:rPr>
              <a:t> KT </a:t>
            </a:r>
            <a:r>
              <a:rPr lang="en-US" sz="2800" b="0" dirty="0" err="1" smtClean="0">
                <a:solidFill>
                  <a:srgbClr val="800000"/>
                </a:solidFill>
                <a:latin typeface="+mj-lt"/>
              </a:rPr>
              <a:t>na</a:t>
            </a:r>
            <a:r>
              <a:rPr lang="en-US" sz="2800" b="0" dirty="0" smtClean="0">
                <a:solidFill>
                  <a:srgbClr val="800000"/>
                </a:solidFill>
                <a:latin typeface="+mj-lt"/>
              </a:rPr>
              <a:t> </a:t>
            </a:r>
            <a:r>
              <a:rPr lang="en-US" sz="2800" b="0" dirty="0" err="1" smtClean="0">
                <a:solidFill>
                  <a:srgbClr val="800000"/>
                </a:solidFill>
                <a:latin typeface="+mj-lt"/>
              </a:rPr>
              <a:t>mortalitu</a:t>
            </a:r>
            <a:r>
              <a:rPr lang="en-US" sz="2800" b="0" dirty="0" smtClean="0">
                <a:solidFill>
                  <a:srgbClr val="800000"/>
                </a:solidFill>
                <a:latin typeface="+mj-lt"/>
              </a:rPr>
              <a:t> – </a:t>
            </a:r>
            <a:r>
              <a:rPr lang="en-US" sz="2800" b="0" dirty="0" err="1" smtClean="0">
                <a:solidFill>
                  <a:srgbClr val="800000"/>
                </a:solidFill>
                <a:latin typeface="+mj-lt"/>
              </a:rPr>
              <a:t>naše</a:t>
            </a:r>
            <a:r>
              <a:rPr lang="en-US" sz="2800" b="0" dirty="0" smtClean="0">
                <a:solidFill>
                  <a:srgbClr val="800000"/>
                </a:solidFill>
                <a:latin typeface="+mj-lt"/>
              </a:rPr>
              <a:t> </a:t>
            </a:r>
            <a:r>
              <a:rPr lang="en-US" sz="2800" b="0" dirty="0" err="1" smtClean="0">
                <a:solidFill>
                  <a:srgbClr val="800000"/>
                </a:solidFill>
                <a:latin typeface="+mj-lt"/>
              </a:rPr>
              <a:t>retrospektivní</a:t>
            </a:r>
            <a:r>
              <a:rPr lang="en-US" sz="2800" b="0" dirty="0" smtClean="0">
                <a:solidFill>
                  <a:srgbClr val="800000"/>
                </a:solidFill>
                <a:latin typeface="+mj-lt"/>
              </a:rPr>
              <a:t> </a:t>
            </a:r>
            <a:r>
              <a:rPr lang="en-US" sz="2800" b="0" dirty="0" err="1" smtClean="0">
                <a:solidFill>
                  <a:srgbClr val="800000"/>
                </a:solidFill>
                <a:latin typeface="+mj-lt"/>
              </a:rPr>
              <a:t>analýza</a:t>
            </a:r>
            <a:endParaRPr lang="en-US" sz="2800" b="0" dirty="0">
              <a:solidFill>
                <a:srgbClr val="800000"/>
              </a:solidFill>
              <a:latin typeface="+mj-lt"/>
            </a:endParaRPr>
          </a:p>
        </p:txBody>
      </p:sp>
      <p:sp>
        <p:nvSpPr>
          <p:cNvPr id="3" name="Content Placeholder 2"/>
          <p:cNvSpPr>
            <a:spLocks noGrp="1"/>
          </p:cNvSpPr>
          <p:nvPr>
            <p:ph idx="1"/>
          </p:nvPr>
        </p:nvSpPr>
        <p:spPr>
          <a:xfrm>
            <a:off x="323528" y="1121494"/>
            <a:ext cx="4536504" cy="3394472"/>
          </a:xfrm>
        </p:spPr>
        <p:txBody>
          <a:bodyPr/>
          <a:lstStyle/>
          <a:p>
            <a:r>
              <a:rPr lang="en-US" sz="1200" b="0" dirty="0" smtClean="0"/>
              <a:t>2006-2013</a:t>
            </a:r>
          </a:p>
          <a:p>
            <a:r>
              <a:rPr lang="en-US" sz="1200" b="0" dirty="0" smtClean="0"/>
              <a:t>328 </a:t>
            </a:r>
            <a:r>
              <a:rPr lang="en-US" sz="1200" b="0" dirty="0" err="1" smtClean="0"/>
              <a:t>pts</a:t>
            </a:r>
            <a:r>
              <a:rPr lang="en-US" sz="1200" b="0" dirty="0" smtClean="0"/>
              <a:t> (</a:t>
            </a:r>
            <a:r>
              <a:rPr lang="en-US" sz="1200" b="0" dirty="0" err="1" smtClean="0"/>
              <a:t>věk</a:t>
            </a:r>
            <a:r>
              <a:rPr lang="en-US" sz="1200" b="0" dirty="0" smtClean="0"/>
              <a:t>: </a:t>
            </a:r>
            <a:r>
              <a:rPr lang="en-US" sz="1200" b="0" dirty="0"/>
              <a:t>63±12 </a:t>
            </a:r>
            <a:r>
              <a:rPr lang="en-US" sz="1200" b="0" dirty="0" smtClean="0"/>
              <a:t>let; </a:t>
            </a:r>
            <a:r>
              <a:rPr lang="cs-CZ" sz="1200" b="0" dirty="0"/>
              <a:t>88% </a:t>
            </a:r>
            <a:r>
              <a:rPr lang="en-US" sz="1200" b="0" dirty="0" smtClean="0"/>
              <a:t>M; </a:t>
            </a:r>
            <a:r>
              <a:rPr lang="en-US" sz="1200" b="0" dirty="0"/>
              <a:t>72</a:t>
            </a:r>
            <a:r>
              <a:rPr lang="cs-CZ" sz="1200" b="0" dirty="0"/>
              <a:t>% </a:t>
            </a:r>
            <a:r>
              <a:rPr lang="en-US" sz="1200" b="0" dirty="0" err="1" smtClean="0"/>
              <a:t>ischemická</a:t>
            </a:r>
            <a:r>
              <a:rPr lang="en-US" sz="1200" b="0" dirty="0" smtClean="0"/>
              <a:t> </a:t>
            </a:r>
            <a:r>
              <a:rPr lang="en-US" sz="1200" dirty="0"/>
              <a:t>K</a:t>
            </a:r>
            <a:r>
              <a:rPr lang="en-US" sz="1200" b="0" dirty="0" smtClean="0"/>
              <a:t>MP; </a:t>
            </a:r>
            <a:r>
              <a:rPr lang="en-US" sz="1200" b="0" dirty="0"/>
              <a:t>LVEF: 32±12</a:t>
            </a:r>
            <a:r>
              <a:rPr lang="cs-CZ" sz="1200" b="0" dirty="0"/>
              <a:t>%</a:t>
            </a:r>
            <a:r>
              <a:rPr lang="en-US" sz="1200" b="0" dirty="0" smtClean="0"/>
              <a:t>)</a:t>
            </a:r>
            <a:r>
              <a:rPr lang="cs-CZ" sz="1200" b="0" dirty="0" smtClean="0"/>
              <a:t> </a:t>
            </a:r>
            <a:endParaRPr lang="cs-CZ" sz="1200" b="0" dirty="0"/>
          </a:p>
          <a:p>
            <a:r>
              <a:rPr lang="en-US" sz="1200" b="0" dirty="0" smtClean="0"/>
              <a:t>93 </a:t>
            </a:r>
            <a:r>
              <a:rPr lang="en-US" sz="1200" b="0" dirty="0" err="1" smtClean="0"/>
              <a:t>pts</a:t>
            </a:r>
            <a:r>
              <a:rPr lang="en-US" sz="1200" b="0" dirty="0" smtClean="0"/>
              <a:t> (28%</a:t>
            </a:r>
            <a:r>
              <a:rPr lang="en-US" sz="1200" b="0" dirty="0"/>
              <a:t>) </a:t>
            </a:r>
            <a:r>
              <a:rPr lang="en-US" sz="1200" b="0" dirty="0" err="1" smtClean="0"/>
              <a:t>ablace</a:t>
            </a:r>
            <a:r>
              <a:rPr lang="en-US" sz="1200" b="0" dirty="0" smtClean="0"/>
              <a:t> </a:t>
            </a:r>
            <a:r>
              <a:rPr lang="en-US" sz="1200" b="0" dirty="0" err="1" smtClean="0"/>
              <a:t>při</a:t>
            </a:r>
            <a:r>
              <a:rPr lang="en-US" sz="1200" b="0" dirty="0" smtClean="0"/>
              <a:t> </a:t>
            </a:r>
            <a:r>
              <a:rPr lang="en-US" sz="1200" b="0" dirty="0" err="1" smtClean="0"/>
              <a:t>bouři</a:t>
            </a:r>
            <a:r>
              <a:rPr lang="en-US" sz="1200" b="0" dirty="0" smtClean="0"/>
              <a:t> (ES), NYHA III-IV 41 a 57 %</a:t>
            </a:r>
          </a:p>
          <a:p>
            <a:r>
              <a:rPr lang="en-US" sz="1200" b="0" dirty="0" err="1" smtClean="0"/>
              <a:t>Katetrizační</a:t>
            </a:r>
            <a:r>
              <a:rPr lang="en-US" sz="1200" b="0" dirty="0" smtClean="0"/>
              <a:t> </a:t>
            </a:r>
            <a:r>
              <a:rPr lang="en-US" sz="1200" b="0" dirty="0" err="1" smtClean="0"/>
              <a:t>ablace</a:t>
            </a:r>
            <a:r>
              <a:rPr lang="en-US" sz="1200" b="0" dirty="0" smtClean="0"/>
              <a:t> – </a:t>
            </a:r>
            <a:r>
              <a:rPr lang="en-US" sz="1200" b="0" dirty="0" err="1" smtClean="0"/>
              <a:t>integrovaný</a:t>
            </a:r>
            <a:r>
              <a:rPr lang="en-US" sz="1200" b="0" dirty="0" smtClean="0"/>
              <a:t> </a:t>
            </a:r>
            <a:r>
              <a:rPr lang="en-US" sz="1200" b="0" dirty="0" err="1" smtClean="0"/>
              <a:t>přístup</a:t>
            </a:r>
            <a:r>
              <a:rPr lang="en-US" sz="1200" b="0" dirty="0" smtClean="0"/>
              <a:t>, 466 </a:t>
            </a:r>
            <a:r>
              <a:rPr lang="en-US" sz="1200" b="0" dirty="0" err="1" smtClean="0"/>
              <a:t>procedur</a:t>
            </a:r>
            <a:endParaRPr lang="en-US" sz="1200" b="0" dirty="0" smtClean="0"/>
          </a:p>
          <a:p>
            <a:r>
              <a:rPr lang="en-US" sz="1200" b="0" dirty="0" smtClean="0"/>
              <a:t>FU: 1088±779 </a:t>
            </a:r>
            <a:r>
              <a:rPr lang="en-US" sz="1200" dirty="0" err="1" smtClean="0"/>
              <a:t>dní</a:t>
            </a:r>
            <a:endParaRPr lang="en-US" sz="1200" b="0" dirty="0" smtClean="0"/>
          </a:p>
          <a:p>
            <a:r>
              <a:rPr lang="en-US" sz="1200" b="0" dirty="0" smtClean="0"/>
              <a:t>40.9% </a:t>
            </a:r>
            <a:r>
              <a:rPr lang="en-US" sz="1200" b="0" dirty="0"/>
              <a:t>vs. </a:t>
            </a:r>
            <a:r>
              <a:rPr lang="en-US" sz="1200" b="0" dirty="0" smtClean="0"/>
              <a:t>31.9% </a:t>
            </a:r>
            <a:r>
              <a:rPr lang="en-US" sz="1200" b="0" dirty="0" err="1" smtClean="0"/>
              <a:t>pts</a:t>
            </a:r>
            <a:r>
              <a:rPr lang="en-US" sz="1200" b="0" dirty="0" smtClean="0"/>
              <a:t> </a:t>
            </a:r>
            <a:r>
              <a:rPr lang="en-US" sz="1200" b="0" dirty="0" err="1" smtClean="0"/>
              <a:t>zemřelo</a:t>
            </a:r>
            <a:r>
              <a:rPr lang="en-US" sz="1200" b="0" dirty="0" smtClean="0"/>
              <a:t> (log rank p</a:t>
            </a:r>
            <a:r>
              <a:rPr lang="en-US" sz="1200" b="0" dirty="0"/>
              <a:t>=0.02) </a:t>
            </a:r>
            <a:r>
              <a:rPr lang="en-US" sz="1200" b="0" dirty="0" err="1" smtClean="0"/>
              <a:t>ve</a:t>
            </a:r>
            <a:r>
              <a:rPr lang="en-US" sz="1200" b="0" dirty="0" smtClean="0"/>
              <a:t> </a:t>
            </a:r>
            <a:r>
              <a:rPr lang="en-US" sz="1200" b="0" dirty="0" err="1" smtClean="0"/>
              <a:t>skupině</a:t>
            </a:r>
            <a:r>
              <a:rPr lang="en-US" sz="1200" b="0" dirty="0" smtClean="0"/>
              <a:t> </a:t>
            </a:r>
            <a:r>
              <a:rPr lang="en-US" sz="1200" b="0" dirty="0"/>
              <a:t>ES vs. non-ES </a:t>
            </a:r>
            <a:endParaRPr lang="en-US" sz="1200" b="0" dirty="0" smtClean="0"/>
          </a:p>
          <a:p>
            <a:r>
              <a:rPr lang="en-US" sz="1100" b="0" dirty="0" err="1" smtClean="0"/>
              <a:t>Multivariační</a:t>
            </a:r>
            <a:r>
              <a:rPr lang="en-US" sz="1100" b="0" dirty="0" smtClean="0"/>
              <a:t> </a:t>
            </a:r>
            <a:r>
              <a:rPr lang="en-US" sz="1100" b="0" dirty="0" err="1" smtClean="0"/>
              <a:t>analýza</a:t>
            </a:r>
            <a:r>
              <a:rPr lang="en-US" sz="1100" b="0" dirty="0" smtClean="0"/>
              <a:t>, </a:t>
            </a:r>
            <a:r>
              <a:rPr lang="en-US" sz="1100" b="0" dirty="0"/>
              <a:t>5 </a:t>
            </a:r>
            <a:r>
              <a:rPr lang="en-US" sz="1100" dirty="0" err="1" smtClean="0"/>
              <a:t>faktorů</a:t>
            </a:r>
            <a:r>
              <a:rPr lang="en-US" sz="1100" dirty="0" smtClean="0"/>
              <a:t> </a:t>
            </a:r>
            <a:r>
              <a:rPr lang="en-US" sz="1100" dirty="0" err="1" smtClean="0"/>
              <a:t>spojených</a:t>
            </a:r>
            <a:r>
              <a:rPr lang="en-US" sz="1100" dirty="0" smtClean="0"/>
              <a:t> s </a:t>
            </a:r>
            <a:r>
              <a:rPr lang="en-US" sz="1100" dirty="0" err="1" smtClean="0"/>
              <a:t>celkovou</a:t>
            </a:r>
            <a:r>
              <a:rPr lang="en-US" sz="1100" dirty="0" smtClean="0"/>
              <a:t> </a:t>
            </a:r>
            <a:r>
              <a:rPr lang="en-US" sz="1100" dirty="0" err="1" smtClean="0"/>
              <a:t>mortalitou</a:t>
            </a:r>
            <a:r>
              <a:rPr lang="en-US" sz="1100" b="0" dirty="0" smtClean="0"/>
              <a:t>: </a:t>
            </a:r>
          </a:p>
          <a:p>
            <a:pPr lvl="1"/>
            <a:r>
              <a:rPr lang="en-US" sz="1000" dirty="0" err="1" smtClean="0"/>
              <a:t>Věk</a:t>
            </a:r>
            <a:r>
              <a:rPr lang="en-US" sz="1000" dirty="0" smtClean="0"/>
              <a:t> &gt; 70 let (HR: 1.6, 95% CI: 1.1-2.4, P=0.01)</a:t>
            </a:r>
          </a:p>
          <a:p>
            <a:pPr lvl="1"/>
            <a:r>
              <a:rPr lang="en-US" sz="1000" dirty="0" smtClean="0"/>
              <a:t>NYHA ≥</a:t>
            </a:r>
            <a:r>
              <a:rPr lang="en-US" sz="1000" dirty="0"/>
              <a:t>3 (HR: 1.9, 95% CI: 1.2-2.9, P=0.005)</a:t>
            </a:r>
          </a:p>
          <a:p>
            <a:pPr lvl="1"/>
            <a:r>
              <a:rPr lang="en-US" sz="1000" dirty="0" err="1" smtClean="0"/>
              <a:t>Kreatinin</a:t>
            </a:r>
            <a:r>
              <a:rPr lang="en-US" sz="1000" dirty="0" smtClean="0"/>
              <a:t> &gt;</a:t>
            </a:r>
            <a:r>
              <a:rPr lang="en-US" sz="1000" dirty="0"/>
              <a:t>115 </a:t>
            </a:r>
            <a:r>
              <a:rPr lang="en-US" sz="1000" dirty="0" err="1"/>
              <a:t>μmol</a:t>
            </a:r>
            <a:r>
              <a:rPr lang="en-US" sz="1000" dirty="0"/>
              <a:t>/L (HR: 1.6, 95% CI: 1.1-2.3, P=0.02)</a:t>
            </a:r>
          </a:p>
          <a:p>
            <a:pPr lvl="1"/>
            <a:r>
              <a:rPr lang="en-US" sz="1000" dirty="0"/>
              <a:t>LVEF ≤25% (HR: 2.4, 95% CI: 1.6-3.5, P=0.00004)</a:t>
            </a:r>
          </a:p>
          <a:p>
            <a:pPr lvl="1"/>
            <a:r>
              <a:rPr lang="en-US" sz="1000" dirty="0" err="1" smtClean="0"/>
              <a:t>Léčba</a:t>
            </a:r>
            <a:r>
              <a:rPr lang="en-US" sz="1000" dirty="0" smtClean="0"/>
              <a:t> </a:t>
            </a:r>
            <a:r>
              <a:rPr lang="en-US" sz="1000" dirty="0" err="1" smtClean="0"/>
              <a:t>amiodaronem</a:t>
            </a:r>
            <a:r>
              <a:rPr lang="en-US" sz="1000" dirty="0"/>
              <a:t> </a:t>
            </a:r>
            <a:r>
              <a:rPr lang="en-US" sz="1000" dirty="0" smtClean="0"/>
              <a:t>(</a:t>
            </a:r>
            <a:r>
              <a:rPr lang="en-US" sz="1000" dirty="0"/>
              <a:t>HR: 1.5, 95% CI: 1.0-2.2, P=0.03)</a:t>
            </a:r>
            <a:r>
              <a:rPr lang="cs-CZ" sz="1000" dirty="0"/>
              <a:t> </a:t>
            </a:r>
            <a:endParaRPr lang="en-US" sz="1000" dirty="0"/>
          </a:p>
          <a:p>
            <a:endParaRPr lang="en-US" sz="1200" b="0" dirty="0" smtClean="0"/>
          </a:p>
        </p:txBody>
      </p:sp>
      <p:sp>
        <p:nvSpPr>
          <p:cNvPr id="4" name="TextovéPole 4"/>
          <p:cNvSpPr txBox="1">
            <a:spLocks noChangeArrowheads="1"/>
          </p:cNvSpPr>
          <p:nvPr/>
        </p:nvSpPr>
        <p:spPr bwMode="auto">
          <a:xfrm>
            <a:off x="683568" y="4659982"/>
            <a:ext cx="4127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cs-CZ" sz="1600" dirty="0" err="1" smtClean="0">
                <a:solidFill>
                  <a:srgbClr val="666699"/>
                </a:solidFill>
              </a:rPr>
              <a:t>Aldhoon</a:t>
            </a:r>
            <a:r>
              <a:rPr lang="cs-CZ" sz="1600" dirty="0" smtClean="0">
                <a:solidFill>
                  <a:srgbClr val="666699"/>
                </a:solidFill>
              </a:rPr>
              <a:t> B, et al. </a:t>
            </a:r>
            <a:r>
              <a:rPr lang="hr-HR" sz="1600" dirty="0">
                <a:solidFill>
                  <a:srgbClr val="666699"/>
                </a:solidFill>
              </a:rPr>
              <a:t>PLOS ONE | DOI:</a:t>
            </a:r>
            <a:r>
              <a:rPr lang="hr-HR" sz="1600" dirty="0" smtClean="0">
                <a:solidFill>
                  <a:srgbClr val="666699"/>
                </a:solidFill>
              </a:rPr>
              <a:t>10.1371</a:t>
            </a:r>
            <a:endParaRPr lang="hr-HR" sz="1600" dirty="0">
              <a:solidFill>
                <a:srgbClr val="666699"/>
              </a:solidFill>
            </a:endParaRPr>
          </a:p>
        </p:txBody>
      </p:sp>
      <p:pic>
        <p:nvPicPr>
          <p:cNvPr id="5" name="Obrázek 4"/>
          <p:cNvPicPr/>
          <p:nvPr/>
        </p:nvPicPr>
        <p:blipFill>
          <a:blip r:embed="rId2" cstate="email">
            <a:extLst>
              <a:ext uri="{28A0092B-C50C-407E-A947-70E740481C1C}">
                <a14:useLocalDpi xmlns:a14="http://schemas.microsoft.com/office/drawing/2010/main" val="0"/>
              </a:ext>
            </a:extLst>
          </a:blip>
          <a:stretch>
            <a:fillRect/>
          </a:stretch>
        </p:blipFill>
        <p:spPr>
          <a:xfrm>
            <a:off x="4932040" y="1563638"/>
            <a:ext cx="3888432" cy="22322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995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4294967295"/>
          </p:nvPr>
        </p:nvSpPr>
        <p:spPr>
          <a:xfrm>
            <a:off x="6457950" y="4767267"/>
            <a:ext cx="2057400" cy="274637"/>
          </a:xfrm>
          <a:prstGeom prst="rect">
            <a:avLst/>
          </a:prstGeom>
        </p:spPr>
        <p:txBody>
          <a:bodyPr/>
          <a:lstStyle/>
          <a:p>
            <a:fld id="{05B4C081-147D-4E1C-AB71-55C53E42EAAB}" type="slidenum">
              <a:rPr lang="it-IT" smtClean="0"/>
              <a:t>51</a:t>
            </a:fld>
            <a:endParaRPr lang="it-IT"/>
          </a:p>
        </p:txBody>
      </p:sp>
      <p:pic>
        <p:nvPicPr>
          <p:cNvPr id="5" name="Picture 4" descr="Snímek obrazovky 2018-12-07 v 7.12.20.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1520" y="3"/>
            <a:ext cx="4896544" cy="2676019"/>
          </a:xfrm>
          <a:prstGeom prst="rect">
            <a:avLst/>
          </a:prstGeom>
        </p:spPr>
      </p:pic>
      <p:pic>
        <p:nvPicPr>
          <p:cNvPr id="6" name="Picture 5" descr="Snímek obrazovky 2018-12-07 v 7.1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4493" y="0"/>
            <a:ext cx="4037888" cy="5143500"/>
          </a:xfrm>
          <a:prstGeom prst="rect">
            <a:avLst/>
          </a:prstGeom>
        </p:spPr>
      </p:pic>
      <p:pic>
        <p:nvPicPr>
          <p:cNvPr id="7" name="Picture 6" descr="Snímek obrazovky 2018-12-07 v 7.13.34.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3528" y="2715766"/>
            <a:ext cx="4824536" cy="2310156"/>
          </a:xfrm>
          <a:prstGeom prst="rect">
            <a:avLst/>
          </a:prstGeom>
        </p:spPr>
      </p:pic>
      <p:sp>
        <p:nvSpPr>
          <p:cNvPr id="8" name="Rectangle 7"/>
          <p:cNvSpPr/>
          <p:nvPr/>
        </p:nvSpPr>
        <p:spPr>
          <a:xfrm>
            <a:off x="1331640" y="2499746"/>
            <a:ext cx="3572312" cy="276999"/>
          </a:xfrm>
          <a:prstGeom prst="rect">
            <a:avLst/>
          </a:prstGeom>
        </p:spPr>
        <p:txBody>
          <a:bodyPr wrap="none">
            <a:spAutoFit/>
          </a:bodyPr>
          <a:lstStyle/>
          <a:p>
            <a:r>
              <a:rPr lang="en-US" baseline="30000" dirty="0" smtClean="0"/>
              <a:t>n </a:t>
            </a:r>
            <a:r>
              <a:rPr lang="en-US" baseline="30000" dirty="0" err="1" smtClean="0"/>
              <a:t>engl</a:t>
            </a:r>
            <a:r>
              <a:rPr lang="en-US" baseline="30000" dirty="0" smtClean="0"/>
              <a:t> </a:t>
            </a:r>
            <a:r>
              <a:rPr lang="en-US" baseline="30000" dirty="0"/>
              <a:t>j med 377;24 </a:t>
            </a:r>
            <a:r>
              <a:rPr lang="en-US" baseline="30000" dirty="0" err="1"/>
              <a:t>nejm.org</a:t>
            </a:r>
            <a:r>
              <a:rPr lang="en-US" baseline="30000" dirty="0"/>
              <a:t> December 14, 2017</a:t>
            </a:r>
            <a:endParaRPr lang="en-US" dirty="0"/>
          </a:p>
        </p:txBody>
      </p:sp>
    </p:spTree>
    <p:extLst>
      <p:ext uri="{BB962C8B-B14F-4D97-AF65-F5344CB8AC3E}">
        <p14:creationId xmlns:p14="http://schemas.microsoft.com/office/powerpoint/2010/main" val="155479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483518"/>
            <a:ext cx="8964488" cy="3394472"/>
          </a:xfrm>
        </p:spPr>
        <p:txBody>
          <a:bodyPr/>
          <a:lstStyle/>
          <a:p>
            <a:r>
              <a:rPr lang="en-US" sz="1400" dirty="0" err="1" smtClean="0"/>
              <a:t>Repetitivní</a:t>
            </a:r>
            <a:r>
              <a:rPr lang="en-US" sz="1400" dirty="0" smtClean="0"/>
              <a:t> KT 2 </a:t>
            </a:r>
            <a:r>
              <a:rPr lang="en-US" sz="1400" dirty="0" err="1" smtClean="0"/>
              <a:t>morfologií</a:t>
            </a:r>
            <a:r>
              <a:rPr lang="en-US" sz="1400" dirty="0" smtClean="0"/>
              <a:t>, </a:t>
            </a:r>
            <a:r>
              <a:rPr lang="en-US" sz="1400" dirty="0" err="1" smtClean="0"/>
              <a:t>intramyokardiální</a:t>
            </a:r>
            <a:r>
              <a:rPr lang="en-US" sz="1400" dirty="0" smtClean="0"/>
              <a:t> </a:t>
            </a:r>
            <a:r>
              <a:rPr lang="en-US" sz="1400" dirty="0" err="1" smtClean="0"/>
              <a:t>tumot</a:t>
            </a:r>
            <a:r>
              <a:rPr lang="en-US" sz="1400" dirty="0" smtClean="0"/>
              <a:t> (30x56 mm)</a:t>
            </a:r>
          </a:p>
          <a:p>
            <a:r>
              <a:rPr lang="en-US" sz="1400" dirty="0" smtClean="0"/>
              <a:t>MRI, </a:t>
            </a:r>
            <a:r>
              <a:rPr lang="en-US" sz="1400" dirty="0"/>
              <a:t>F-FDG PET/</a:t>
            </a:r>
            <a:r>
              <a:rPr lang="en-US" sz="1400" dirty="0" smtClean="0"/>
              <a:t>CT</a:t>
            </a:r>
            <a:r>
              <a:rPr lang="cs-CZ" sz="1400" dirty="0" smtClean="0"/>
              <a:t>: benigní </a:t>
            </a:r>
            <a:r>
              <a:rPr lang="cs-CZ" sz="1400" dirty="0" err="1" smtClean="0"/>
              <a:t>chrakteristiky</a:t>
            </a:r>
            <a:r>
              <a:rPr lang="cs-CZ" sz="1400" dirty="0" smtClean="0"/>
              <a:t>  </a:t>
            </a:r>
          </a:p>
          <a:p>
            <a:r>
              <a:rPr lang="cs-CZ" sz="1400" dirty="0" smtClean="0"/>
              <a:t>ICD, mnohočetné výboje</a:t>
            </a:r>
          </a:p>
          <a:p>
            <a:r>
              <a:rPr lang="cs-CZ" sz="1400" dirty="0" smtClean="0"/>
              <a:t>Chirurgie: inoperabilní pro velikost, </a:t>
            </a:r>
            <a:r>
              <a:rPr lang="cs-CZ" sz="1400" dirty="0" err="1" smtClean="0"/>
              <a:t>cirkumferenční</a:t>
            </a:r>
            <a:r>
              <a:rPr lang="cs-CZ" sz="1400" dirty="0" smtClean="0"/>
              <a:t> </a:t>
            </a:r>
            <a:r>
              <a:rPr lang="cs-CZ" sz="1400" dirty="0" err="1" smtClean="0"/>
              <a:t>kryo</a:t>
            </a:r>
            <a:r>
              <a:rPr lang="cs-CZ" sz="1400" dirty="0" smtClean="0"/>
              <a:t>  </a:t>
            </a:r>
          </a:p>
          <a:p>
            <a:r>
              <a:rPr lang="cs-CZ" sz="1400" dirty="0" smtClean="0"/>
              <a:t>Katetrizační ablace 1 morfologie</a:t>
            </a:r>
            <a:endParaRPr lang="en-US" sz="1400" dirty="0" smtClean="0"/>
          </a:p>
          <a:p>
            <a:endParaRPr lang="en-US" sz="1400" dirty="0"/>
          </a:p>
        </p:txBody>
      </p:sp>
      <p:pic>
        <p:nvPicPr>
          <p:cNvPr id="4" name="Picture 3" descr="Fig 3 pet.jpg"/>
          <p:cNvPicPr>
            <a:picLocks noChangeAspect="1"/>
          </p:cNvPicPr>
          <p:nvPr/>
        </p:nvPicPr>
        <p:blipFill rotWithShape="1">
          <a:blip r:embed="rId2" cstate="email">
            <a:extLst>
              <a:ext uri="{28A0092B-C50C-407E-A947-70E740481C1C}">
                <a14:useLocalDpi xmlns:a14="http://schemas.microsoft.com/office/drawing/2010/main" val="0"/>
              </a:ext>
            </a:extLst>
          </a:blip>
          <a:srcRect r="11722"/>
          <a:stretch/>
        </p:blipFill>
        <p:spPr>
          <a:xfrm>
            <a:off x="539552" y="3129812"/>
            <a:ext cx="2733400" cy="2106234"/>
          </a:xfrm>
          <a:prstGeom prst="rect">
            <a:avLst/>
          </a:prstGeom>
          <a:ln>
            <a:noFill/>
          </a:ln>
          <a:effectLst>
            <a:outerShdw blurRad="292100" dist="139700" dir="2700000" algn="tl" rotWithShape="0">
              <a:srgbClr val="333333">
                <a:alpha val="65000"/>
              </a:srgbClr>
            </a:outerShdw>
          </a:effectLst>
        </p:spPr>
      </p:pic>
      <p:pic>
        <p:nvPicPr>
          <p:cNvPr id="5" name="Picture 4" descr="US_1_2_840_113619_2_391_513_1462288495_501_1_W0.jpg"/>
          <p:cNvPicPr>
            <a:picLocks noChangeAspect="1"/>
          </p:cNvPicPr>
          <p:nvPr/>
        </p:nvPicPr>
        <p:blipFill rotWithShape="1">
          <a:blip r:embed="rId3" cstate="email">
            <a:extLst>
              <a:ext uri="{28A0092B-C50C-407E-A947-70E740481C1C}">
                <a14:useLocalDpi xmlns:a14="http://schemas.microsoft.com/office/drawing/2010/main" val="0"/>
              </a:ext>
            </a:extLst>
          </a:blip>
          <a:srcRect l="19334" t="4879" r="24956" b="13371"/>
          <a:stretch/>
        </p:blipFill>
        <p:spPr>
          <a:xfrm>
            <a:off x="179512" y="1851670"/>
            <a:ext cx="2448272" cy="2106234"/>
          </a:xfrm>
          <a:prstGeom prst="rect">
            <a:avLst/>
          </a:prstGeom>
          <a:ln>
            <a:noFill/>
          </a:ln>
          <a:effectLst>
            <a:outerShdw blurRad="292100" dist="139700" dir="2700000" algn="tl" rotWithShape="0">
              <a:srgbClr val="333333">
                <a:alpha val="65000"/>
              </a:srgbClr>
            </a:outerShdw>
          </a:effectLst>
        </p:spPr>
      </p:pic>
      <p:pic>
        <p:nvPicPr>
          <p:cNvPr id="8" name="Picture 7" descr="Fig 4B.JPG"/>
          <p:cNvPicPr>
            <a:picLocks noChangeAspect="1"/>
          </p:cNvPicPr>
          <p:nvPr/>
        </p:nvPicPr>
        <p:blipFill rotWithShape="1">
          <a:blip r:embed="rId4" cstate="email">
            <a:extLst>
              <a:ext uri="{28A0092B-C50C-407E-A947-70E740481C1C}">
                <a14:useLocalDpi xmlns:a14="http://schemas.microsoft.com/office/drawing/2010/main" val="0"/>
              </a:ext>
            </a:extLst>
          </a:blip>
          <a:srcRect l="24272" t="7316" b="27751"/>
          <a:stretch/>
        </p:blipFill>
        <p:spPr>
          <a:xfrm>
            <a:off x="2987824" y="1779666"/>
            <a:ext cx="2952328" cy="2097683"/>
          </a:xfrm>
          <a:prstGeom prst="rect">
            <a:avLst/>
          </a:prstGeom>
          <a:ln>
            <a:noFill/>
          </a:ln>
          <a:effectLst>
            <a:outerShdw blurRad="292100" dist="139700" dir="2700000" algn="tl" rotWithShape="0">
              <a:srgbClr val="333333">
                <a:alpha val="65000"/>
              </a:srgbClr>
            </a:outerShdw>
          </a:effectLst>
        </p:spPr>
      </p:pic>
      <p:pic>
        <p:nvPicPr>
          <p:cNvPr id="7" name="Picture 6" descr="Image1.TIF"/>
          <p:cNvPicPr>
            <a:picLocks noChangeAspect="1"/>
          </p:cNvPicPr>
          <p:nvPr/>
        </p:nvPicPr>
        <p:blipFill rotWithShape="1">
          <a:blip r:embed="rId5" cstate="email">
            <a:extLst>
              <a:ext uri="{28A0092B-C50C-407E-A947-70E740481C1C}">
                <a14:useLocalDpi xmlns:a14="http://schemas.microsoft.com/office/drawing/2010/main" val="0"/>
              </a:ext>
            </a:extLst>
          </a:blip>
          <a:srcRect r="49028"/>
          <a:stretch/>
        </p:blipFill>
        <p:spPr>
          <a:xfrm>
            <a:off x="6084168" y="1707658"/>
            <a:ext cx="2520280" cy="2610431"/>
          </a:xfrm>
          <a:prstGeom prst="rect">
            <a:avLst/>
          </a:prstGeom>
          <a:ln>
            <a:noFill/>
          </a:ln>
          <a:effectLst>
            <a:outerShdw blurRad="292100" dist="139700" dir="2700000" algn="tl" rotWithShape="0">
              <a:srgbClr val="333333">
                <a:alpha val="65000"/>
              </a:srgbClr>
            </a:outerShdw>
          </a:effectLst>
        </p:spPr>
      </p:pic>
      <p:pic>
        <p:nvPicPr>
          <p:cNvPr id="9" name="Picture 8" descr="later view.jpg"/>
          <p:cNvPicPr>
            <a:picLocks noChangeAspect="1"/>
          </p:cNvPicPr>
          <p:nvPr/>
        </p:nvPicPr>
        <p:blipFill rotWithShape="1">
          <a:blip r:embed="rId6" cstate="email">
            <a:extLst>
              <a:ext uri="{28A0092B-C50C-407E-A947-70E740481C1C}">
                <a14:useLocalDpi xmlns:a14="http://schemas.microsoft.com/office/drawing/2010/main" val="0"/>
              </a:ext>
            </a:extLst>
          </a:blip>
          <a:srcRect t="19435" r="24523"/>
          <a:stretch/>
        </p:blipFill>
        <p:spPr>
          <a:xfrm>
            <a:off x="4355976" y="3507854"/>
            <a:ext cx="2214844" cy="1491630"/>
          </a:xfrm>
          <a:prstGeom prst="rect">
            <a:avLst/>
          </a:prstGeom>
          <a:ln>
            <a:noFill/>
          </a:ln>
          <a:effectLst>
            <a:outerShdw blurRad="292100" dist="139700" dir="2700000" algn="tl" rotWithShape="0">
              <a:srgbClr val="333333">
                <a:alpha val="65000"/>
              </a:srgbClr>
            </a:outerShdw>
          </a:effectLst>
        </p:spPr>
      </p:pic>
      <p:sp>
        <p:nvSpPr>
          <p:cNvPr id="10" name="Title 1"/>
          <p:cNvSpPr>
            <a:spLocks noGrp="1"/>
          </p:cNvSpPr>
          <p:nvPr>
            <p:ph type="title"/>
          </p:nvPr>
        </p:nvSpPr>
        <p:spPr>
          <a:xfrm>
            <a:off x="179512" y="24335"/>
            <a:ext cx="7886700" cy="459184"/>
          </a:xfrm>
        </p:spPr>
        <p:txBody>
          <a:bodyPr/>
          <a:lstStyle/>
          <a:p>
            <a:pPr algn="l"/>
            <a:r>
              <a:rPr lang="en-US" sz="2400" b="0" dirty="0" err="1" smtClean="0">
                <a:solidFill>
                  <a:srgbClr val="800000"/>
                </a:solidFill>
                <a:latin typeface="+mj-lt"/>
              </a:rPr>
              <a:t>První</a:t>
            </a:r>
            <a:r>
              <a:rPr lang="en-US" sz="2400" b="0" dirty="0" smtClean="0">
                <a:solidFill>
                  <a:srgbClr val="800000"/>
                </a:solidFill>
                <a:latin typeface="+mj-lt"/>
              </a:rPr>
              <a:t> </a:t>
            </a:r>
            <a:r>
              <a:rPr lang="en-US" sz="2400" b="0" dirty="0" err="1" smtClean="0">
                <a:solidFill>
                  <a:srgbClr val="800000"/>
                </a:solidFill>
                <a:latin typeface="+mj-lt"/>
              </a:rPr>
              <a:t>případ</a:t>
            </a:r>
            <a:r>
              <a:rPr lang="en-US" sz="2400" b="0" dirty="0" smtClean="0">
                <a:solidFill>
                  <a:srgbClr val="800000"/>
                </a:solidFill>
                <a:latin typeface="+mj-lt"/>
              </a:rPr>
              <a:t> </a:t>
            </a:r>
            <a:r>
              <a:rPr lang="en-US" sz="2400" b="0" dirty="0" err="1" smtClean="0">
                <a:solidFill>
                  <a:srgbClr val="800000"/>
                </a:solidFill>
                <a:latin typeface="+mj-lt"/>
              </a:rPr>
              <a:t>fibromu</a:t>
            </a:r>
            <a:r>
              <a:rPr lang="en-US" sz="2400" b="0" dirty="0" smtClean="0">
                <a:solidFill>
                  <a:srgbClr val="800000"/>
                </a:solidFill>
                <a:latin typeface="+mj-lt"/>
              </a:rPr>
              <a:t> </a:t>
            </a:r>
            <a:r>
              <a:rPr lang="en-US" sz="2400" b="0" dirty="0" err="1" smtClean="0">
                <a:solidFill>
                  <a:srgbClr val="800000"/>
                </a:solidFill>
                <a:latin typeface="+mj-lt"/>
              </a:rPr>
              <a:t>spojeného</a:t>
            </a:r>
            <a:r>
              <a:rPr lang="en-US" sz="2400" b="0" dirty="0" smtClean="0">
                <a:solidFill>
                  <a:srgbClr val="800000"/>
                </a:solidFill>
                <a:latin typeface="+mj-lt"/>
              </a:rPr>
              <a:t> s KT </a:t>
            </a:r>
            <a:r>
              <a:rPr lang="en-US" sz="2400" b="0" dirty="0" err="1" smtClean="0">
                <a:solidFill>
                  <a:srgbClr val="800000"/>
                </a:solidFill>
                <a:latin typeface="+mj-lt"/>
              </a:rPr>
              <a:t>více</a:t>
            </a:r>
            <a:r>
              <a:rPr lang="en-US" sz="2400" b="0" dirty="0" smtClean="0">
                <a:solidFill>
                  <a:srgbClr val="800000"/>
                </a:solidFill>
                <a:latin typeface="+mj-lt"/>
              </a:rPr>
              <a:t> </a:t>
            </a:r>
            <a:r>
              <a:rPr lang="en-US" sz="2400" b="0" dirty="0" err="1" smtClean="0">
                <a:solidFill>
                  <a:srgbClr val="800000"/>
                </a:solidFill>
                <a:latin typeface="+mj-lt"/>
              </a:rPr>
              <a:t>morfologií</a:t>
            </a:r>
            <a:endParaRPr lang="en-US" sz="2400" b="0" dirty="0">
              <a:solidFill>
                <a:srgbClr val="800000"/>
              </a:solidFill>
              <a:latin typeface="+mj-lt"/>
            </a:endParaRPr>
          </a:p>
        </p:txBody>
      </p:sp>
      <p:sp>
        <p:nvSpPr>
          <p:cNvPr id="11" name="TextBox 10"/>
          <p:cNvSpPr txBox="1"/>
          <p:nvPr/>
        </p:nvSpPr>
        <p:spPr>
          <a:xfrm>
            <a:off x="5724128" y="843557"/>
            <a:ext cx="3600400" cy="523220"/>
          </a:xfrm>
          <a:prstGeom prst="rect">
            <a:avLst/>
          </a:prstGeom>
          <a:noFill/>
        </p:spPr>
        <p:txBody>
          <a:bodyPr wrap="square" rtlCol="0">
            <a:spAutoFit/>
          </a:bodyPr>
          <a:lstStyle/>
          <a:p>
            <a:r>
              <a:rPr lang="en-US" sz="1400" dirty="0" err="1" smtClean="0">
                <a:solidFill>
                  <a:srgbClr val="666699"/>
                </a:solidFill>
              </a:rPr>
              <a:t>Hašková</a:t>
            </a:r>
            <a:r>
              <a:rPr lang="en-US" sz="1400" dirty="0" smtClean="0">
                <a:solidFill>
                  <a:srgbClr val="666699"/>
                </a:solidFill>
              </a:rPr>
              <a:t> J, et al. Heart Rhythm Case Reports 2019</a:t>
            </a:r>
            <a:endParaRPr lang="en-US" sz="1400" dirty="0">
              <a:solidFill>
                <a:srgbClr val="666699"/>
              </a:solidFill>
            </a:endParaRPr>
          </a:p>
        </p:txBody>
      </p:sp>
    </p:spTree>
    <p:extLst>
      <p:ext uri="{BB962C8B-B14F-4D97-AF65-F5344CB8AC3E}">
        <p14:creationId xmlns:p14="http://schemas.microsoft.com/office/powerpoint/2010/main" val="131359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229600" cy="573528"/>
          </a:xfrm>
        </p:spPr>
        <p:txBody>
          <a:bodyPr/>
          <a:lstStyle/>
          <a:p>
            <a:pPr algn="l"/>
            <a:r>
              <a:rPr lang="en-US" sz="2400" b="0" dirty="0" err="1" smtClean="0">
                <a:solidFill>
                  <a:srgbClr val="800000"/>
                </a:solidFill>
              </a:rPr>
              <a:t>Stereotaktická</a:t>
            </a:r>
            <a:r>
              <a:rPr lang="en-US" sz="2400" b="0" dirty="0" smtClean="0">
                <a:solidFill>
                  <a:srgbClr val="800000"/>
                </a:solidFill>
              </a:rPr>
              <a:t> </a:t>
            </a:r>
            <a:r>
              <a:rPr lang="en-US" sz="2400" b="0" dirty="0" err="1" smtClean="0">
                <a:solidFill>
                  <a:srgbClr val="800000"/>
                </a:solidFill>
              </a:rPr>
              <a:t>radiochirurgie</a:t>
            </a:r>
            <a:r>
              <a:rPr lang="en-US" sz="2400" b="0" dirty="0" smtClean="0">
                <a:solidFill>
                  <a:srgbClr val="800000"/>
                </a:solidFill>
              </a:rPr>
              <a:t> (25 </a:t>
            </a:r>
            <a:r>
              <a:rPr lang="en-US" sz="2400" b="0" dirty="0" err="1" smtClean="0">
                <a:solidFill>
                  <a:srgbClr val="800000"/>
                </a:solidFill>
              </a:rPr>
              <a:t>Gy</a:t>
            </a:r>
            <a:r>
              <a:rPr lang="en-US" sz="2400" b="0" dirty="0" smtClean="0">
                <a:solidFill>
                  <a:srgbClr val="800000"/>
                </a:solidFill>
              </a:rPr>
              <a:t>)</a:t>
            </a:r>
            <a:endParaRPr lang="en-US" sz="2400" b="0" dirty="0">
              <a:solidFill>
                <a:srgbClr val="800000"/>
              </a:solidFill>
            </a:endParaRPr>
          </a:p>
        </p:txBody>
      </p:sp>
      <p:pic>
        <p:nvPicPr>
          <p:cNvPr id="4" name="Picture 3" descr="Snímek obrazovky 2017-09-18 v 21.54.57.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1520" y="613320"/>
            <a:ext cx="5468292" cy="2966542"/>
          </a:xfrm>
          <a:prstGeom prst="rect">
            <a:avLst/>
          </a:prstGeom>
          <a:ln>
            <a:noFill/>
          </a:ln>
          <a:effectLst>
            <a:outerShdw blurRad="292100" dist="139700" dir="2700000" algn="tl" rotWithShape="0">
              <a:srgbClr val="333333">
                <a:alpha val="65000"/>
              </a:srgbClr>
            </a:outerShdw>
          </a:effectLst>
        </p:spPr>
      </p:pic>
      <p:pic>
        <p:nvPicPr>
          <p:cNvPr id="5" name="Obrázek 5" descr="kontrola pristroja 23.4.2018.jpg"/>
          <p:cNvPicPr>
            <a:picLocks noChangeAspect="1"/>
          </p:cNvPicPr>
          <p:nvPr/>
        </p:nvPicPr>
        <p:blipFill>
          <a:blip r:embed="rId3"/>
          <a:stretch>
            <a:fillRect/>
          </a:stretch>
        </p:blipFill>
        <p:spPr>
          <a:xfrm>
            <a:off x="38187378" y="20917587"/>
            <a:ext cx="6744102" cy="3987605"/>
          </a:xfrm>
          <a:prstGeom prst="rect">
            <a:avLst/>
          </a:prstGeom>
        </p:spPr>
      </p:pic>
      <p:pic>
        <p:nvPicPr>
          <p:cNvPr id="6" name="Obrázek 5" descr="kontrola pristroja 23.4.2018.jpg"/>
          <p:cNvPicPr>
            <a:picLocks noChangeAspect="1"/>
          </p:cNvPicPr>
          <p:nvPr/>
        </p:nvPicPr>
        <p:blipFill>
          <a:blip r:embed="rId3"/>
          <a:stretch>
            <a:fillRect/>
          </a:stretch>
        </p:blipFill>
        <p:spPr>
          <a:xfrm>
            <a:off x="38339778" y="21069984"/>
            <a:ext cx="6744102" cy="3987605"/>
          </a:xfrm>
          <a:prstGeom prst="rect">
            <a:avLst/>
          </a:prstGeom>
        </p:spPr>
      </p:pic>
      <p:pic>
        <p:nvPicPr>
          <p:cNvPr id="7" name="Obrázek 5" descr="kontrola pristroja 23.4.2018.jpg"/>
          <p:cNvPicPr>
            <a:picLocks noChangeAspect="1"/>
          </p:cNvPicPr>
          <p:nvPr/>
        </p:nvPicPr>
        <p:blipFill>
          <a:blip r:embed="rId3"/>
          <a:stretch>
            <a:fillRect/>
          </a:stretch>
        </p:blipFill>
        <p:spPr>
          <a:xfrm>
            <a:off x="38492178" y="21222382"/>
            <a:ext cx="6744102" cy="3987605"/>
          </a:xfrm>
          <a:prstGeom prst="rect">
            <a:avLst/>
          </a:prstGeom>
        </p:spPr>
      </p:pic>
      <p:pic>
        <p:nvPicPr>
          <p:cNvPr id="8" name="Obrázek 5" descr="kontrola pristroja 23.4.2018.jpg"/>
          <p:cNvPicPr>
            <a:picLocks noChangeAspect="1"/>
          </p:cNvPicPr>
          <p:nvPr/>
        </p:nvPicPr>
        <p:blipFill>
          <a:blip r:embed="rId3"/>
          <a:stretch>
            <a:fillRect/>
          </a:stretch>
        </p:blipFill>
        <p:spPr>
          <a:xfrm>
            <a:off x="4932040" y="1275618"/>
            <a:ext cx="3906668" cy="3204011"/>
          </a:xfrm>
          <a:prstGeom prst="rect">
            <a:avLst/>
          </a:prstGeom>
        </p:spPr>
      </p:pic>
      <p:sp>
        <p:nvSpPr>
          <p:cNvPr id="9" name="TextBox 8"/>
          <p:cNvSpPr txBox="1"/>
          <p:nvPr/>
        </p:nvSpPr>
        <p:spPr>
          <a:xfrm>
            <a:off x="251520" y="4443958"/>
            <a:ext cx="3600400" cy="523220"/>
          </a:xfrm>
          <a:prstGeom prst="rect">
            <a:avLst/>
          </a:prstGeom>
          <a:noFill/>
        </p:spPr>
        <p:txBody>
          <a:bodyPr wrap="square" rtlCol="0">
            <a:spAutoFit/>
          </a:bodyPr>
          <a:lstStyle/>
          <a:p>
            <a:r>
              <a:rPr lang="en-US" sz="1400" dirty="0" err="1" smtClean="0">
                <a:solidFill>
                  <a:srgbClr val="666699"/>
                </a:solidFill>
              </a:rPr>
              <a:t>Hašková</a:t>
            </a:r>
            <a:r>
              <a:rPr lang="en-US" sz="1400" dirty="0" smtClean="0">
                <a:solidFill>
                  <a:srgbClr val="666699"/>
                </a:solidFill>
              </a:rPr>
              <a:t> J, et al. Heart Rhythm Case Reports 2019</a:t>
            </a:r>
            <a:endParaRPr lang="en-US" sz="1400" dirty="0">
              <a:solidFill>
                <a:srgbClr val="666699"/>
              </a:solidFill>
            </a:endParaRPr>
          </a:p>
        </p:txBody>
      </p:sp>
    </p:spTree>
    <p:extLst>
      <p:ext uri="{BB962C8B-B14F-4D97-AF65-F5344CB8AC3E}">
        <p14:creationId xmlns:p14="http://schemas.microsoft.com/office/powerpoint/2010/main" val="369374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ChangeArrowheads="1"/>
          </p:cNvSpPr>
          <p:nvPr/>
        </p:nvSpPr>
        <p:spPr bwMode="auto">
          <a:xfrm>
            <a:off x="466725" y="4661297"/>
            <a:ext cx="6248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a:tabLst>
                <a:tab pos="4624388" algn="l"/>
              </a:tabLst>
            </a:pPr>
            <a:r>
              <a:rPr lang="cs-CZ" sz="1400" dirty="0" err="1">
                <a:solidFill>
                  <a:srgbClr val="666699"/>
                </a:solidFill>
              </a:rPr>
              <a:t>Haissaguerre</a:t>
            </a:r>
            <a:r>
              <a:rPr lang="cs-CZ" sz="1400" dirty="0">
                <a:solidFill>
                  <a:srgbClr val="666699"/>
                </a:solidFill>
              </a:rPr>
              <a:t> M, et al. N </a:t>
            </a:r>
            <a:r>
              <a:rPr lang="cs-CZ" sz="1400" dirty="0" err="1">
                <a:solidFill>
                  <a:srgbClr val="666699"/>
                </a:solidFill>
              </a:rPr>
              <a:t>Engl</a:t>
            </a:r>
            <a:r>
              <a:rPr lang="cs-CZ" sz="1400" dirty="0">
                <a:solidFill>
                  <a:srgbClr val="666699"/>
                </a:solidFill>
              </a:rPr>
              <a:t> J Med 1998</a:t>
            </a:r>
            <a:r>
              <a:rPr lang="en-US" sz="1400" dirty="0">
                <a:solidFill>
                  <a:srgbClr val="666699"/>
                </a:solidFill>
                <a:cs typeface="Times New Roman" charset="0"/>
              </a:rPr>
              <a:t>;</a:t>
            </a:r>
            <a:r>
              <a:rPr lang="cs-CZ" sz="1400" dirty="0">
                <a:solidFill>
                  <a:srgbClr val="666699"/>
                </a:solidFill>
              </a:rPr>
              <a:t>339:659</a:t>
            </a:r>
            <a:r>
              <a:rPr lang="en-US" sz="1400" dirty="0">
                <a:solidFill>
                  <a:srgbClr val="666699"/>
                </a:solidFill>
                <a:cs typeface="Times New Roman" charset="0"/>
              </a:rPr>
              <a:t>-</a:t>
            </a:r>
            <a:r>
              <a:rPr lang="cs-CZ" sz="1400" dirty="0">
                <a:solidFill>
                  <a:srgbClr val="666699"/>
                </a:solidFill>
              </a:rPr>
              <a:t>666</a:t>
            </a:r>
            <a:endParaRPr lang="en-US" sz="1400" dirty="0">
              <a:solidFill>
                <a:srgbClr val="666699"/>
              </a:solidFill>
            </a:endParaRPr>
          </a:p>
        </p:txBody>
      </p:sp>
      <p:sp>
        <p:nvSpPr>
          <p:cNvPr id="10243" name="Text Box 4"/>
          <p:cNvSpPr txBox="1">
            <a:spLocks noChangeArrowheads="1"/>
          </p:cNvSpPr>
          <p:nvPr/>
        </p:nvSpPr>
        <p:spPr bwMode="auto">
          <a:xfrm>
            <a:off x="533400" y="1028700"/>
            <a:ext cx="8229600" cy="338554"/>
          </a:xfrm>
          <a:prstGeom prst="rect">
            <a:avLst/>
          </a:prstGeom>
          <a:solidFill>
            <a:srgbClr val="666699"/>
          </a:solidFill>
          <a:ln w="12700">
            <a:solidFill>
              <a:schemeClr val="bg2"/>
            </a:solidFill>
            <a:miter lim="800000"/>
            <a:headEnd type="none" w="sm" len="sm"/>
            <a:tailEnd type="none" w="sm" len="sm"/>
          </a:ln>
        </p:spPr>
        <p:txBody>
          <a:bodyPr>
            <a:spAutoFit/>
          </a:bodyPr>
          <a:lstStyle>
            <a:lvl1pPr marL="101600" indent="-1016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b="1" dirty="0" err="1" smtClean="0">
                <a:solidFill>
                  <a:srgbClr val="FFFFFF"/>
                </a:solidFill>
              </a:rPr>
              <a:t>První</a:t>
            </a:r>
            <a:r>
              <a:rPr lang="en-US" sz="1600" b="1" dirty="0" smtClean="0">
                <a:solidFill>
                  <a:srgbClr val="FFFFFF"/>
                </a:solidFill>
              </a:rPr>
              <a:t> 3 </a:t>
            </a:r>
            <a:r>
              <a:rPr lang="en-US" sz="1600" b="1" dirty="0" err="1" smtClean="0">
                <a:solidFill>
                  <a:srgbClr val="FFFFFF"/>
                </a:solidFill>
              </a:rPr>
              <a:t>případy</a:t>
            </a:r>
            <a:r>
              <a:rPr lang="en-US" sz="1600" b="1" dirty="0" smtClean="0">
                <a:solidFill>
                  <a:srgbClr val="FFFFFF"/>
                </a:solidFill>
              </a:rPr>
              <a:t> </a:t>
            </a:r>
            <a:r>
              <a:rPr lang="cs-CZ" sz="1600" b="1" dirty="0" smtClean="0">
                <a:solidFill>
                  <a:srgbClr val="FFFFFF"/>
                </a:solidFill>
              </a:rPr>
              <a:t>„</a:t>
            </a:r>
            <a:r>
              <a:rPr lang="en-US" sz="1600" b="1" dirty="0" err="1" smtClean="0">
                <a:solidFill>
                  <a:srgbClr val="FFFFFF"/>
                </a:solidFill>
              </a:rPr>
              <a:t>neobvyklého</a:t>
            </a:r>
            <a:r>
              <a:rPr lang="cs-CZ" sz="1600" b="1" dirty="0" smtClean="0">
                <a:solidFill>
                  <a:srgbClr val="FFFFFF"/>
                </a:solidFill>
              </a:rPr>
              <a:t>" mechanismu původu FS</a:t>
            </a:r>
            <a:endParaRPr lang="cs-CZ" sz="1600" b="1" dirty="0">
              <a:solidFill>
                <a:srgbClr val="FFFFFF"/>
              </a:solidFill>
            </a:endParaRPr>
          </a:p>
        </p:txBody>
      </p:sp>
      <p:sp>
        <p:nvSpPr>
          <p:cNvPr id="10244" name="Rectangle 5"/>
          <p:cNvSpPr>
            <a:spLocks noChangeArrowheads="1"/>
          </p:cNvSpPr>
          <p:nvPr/>
        </p:nvSpPr>
        <p:spPr bwMode="auto">
          <a:xfrm>
            <a:off x="3071813" y="1425179"/>
            <a:ext cx="60007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a:tabLst>
                <a:tab pos="4624388" algn="l"/>
              </a:tabLst>
            </a:pPr>
            <a:r>
              <a:rPr lang="cs-CZ" sz="1400" b="1">
                <a:solidFill>
                  <a:srgbClr val="666699"/>
                </a:solidFill>
              </a:rPr>
              <a:t>Haissaguerre M, et al. J Cardiovasc Electrophysiol</a:t>
            </a:r>
            <a:r>
              <a:rPr lang="en-US" sz="1400" b="1">
                <a:solidFill>
                  <a:srgbClr val="666699"/>
                </a:solidFill>
                <a:cs typeface="Times New Roman" charset="0"/>
              </a:rPr>
              <a:t> 199</a:t>
            </a:r>
            <a:r>
              <a:rPr lang="cs-CZ" sz="1400" b="1">
                <a:solidFill>
                  <a:srgbClr val="666699"/>
                </a:solidFill>
              </a:rPr>
              <a:t>4</a:t>
            </a:r>
            <a:r>
              <a:rPr lang="en-US" sz="1400" b="1">
                <a:solidFill>
                  <a:srgbClr val="666699"/>
                </a:solidFill>
                <a:cs typeface="Times New Roman" charset="0"/>
              </a:rPr>
              <a:t>;</a:t>
            </a:r>
            <a:r>
              <a:rPr lang="cs-CZ" sz="1400" b="1">
                <a:solidFill>
                  <a:srgbClr val="666699"/>
                </a:solidFill>
              </a:rPr>
              <a:t>5</a:t>
            </a:r>
            <a:r>
              <a:rPr lang="en-US" sz="1400" b="1">
                <a:solidFill>
                  <a:srgbClr val="666699"/>
                </a:solidFill>
                <a:cs typeface="Times New Roman" charset="0"/>
              </a:rPr>
              <a:t>:</a:t>
            </a:r>
            <a:r>
              <a:rPr lang="cs-CZ" sz="1400" b="1">
                <a:solidFill>
                  <a:srgbClr val="666699"/>
                </a:solidFill>
              </a:rPr>
              <a:t>743-751</a:t>
            </a:r>
            <a:endParaRPr lang="en-US" sz="1400" b="1">
              <a:solidFill>
                <a:srgbClr val="666699"/>
              </a:solidFill>
            </a:endParaRPr>
          </a:p>
        </p:txBody>
      </p:sp>
      <p:sp>
        <p:nvSpPr>
          <p:cNvPr id="10245" name="Text Box 6"/>
          <p:cNvSpPr txBox="1">
            <a:spLocks noChangeArrowheads="1"/>
          </p:cNvSpPr>
          <p:nvPr/>
        </p:nvSpPr>
        <p:spPr bwMode="auto">
          <a:xfrm>
            <a:off x="533400" y="1714508"/>
            <a:ext cx="8229600" cy="830997"/>
          </a:xfrm>
          <a:prstGeom prst="rect">
            <a:avLst/>
          </a:prstGeom>
          <a:solidFill>
            <a:srgbClr val="666699"/>
          </a:solidFill>
          <a:ln w="12700">
            <a:solidFill>
              <a:schemeClr val="bg2"/>
            </a:solidFill>
            <a:miter lim="800000"/>
            <a:headEnd type="none" w="sm" len="sm"/>
            <a:tailEnd type="none" w="sm" len="sm"/>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b="1" dirty="0" err="1" smtClean="0">
                <a:solidFill>
                  <a:srgbClr val="FFFFFF"/>
                </a:solidFill>
              </a:rPr>
              <a:t>Klíčová</a:t>
            </a:r>
            <a:r>
              <a:rPr lang="en-US" sz="1600" b="1" dirty="0" smtClean="0">
                <a:solidFill>
                  <a:srgbClr val="FFFFFF"/>
                </a:solidFill>
              </a:rPr>
              <a:t> </a:t>
            </a:r>
            <a:r>
              <a:rPr lang="en-US" sz="1600" b="1" dirty="0" err="1" smtClean="0">
                <a:solidFill>
                  <a:srgbClr val="FFFFFF"/>
                </a:solidFill>
              </a:rPr>
              <a:t>práce</a:t>
            </a:r>
            <a:r>
              <a:rPr lang="en-US" sz="1600" b="1" dirty="0" smtClean="0">
                <a:solidFill>
                  <a:srgbClr val="FFFFFF"/>
                </a:solidFill>
              </a:rPr>
              <a:t> </a:t>
            </a:r>
            <a:r>
              <a:rPr lang="en-US" sz="1600" b="1" dirty="0" err="1" smtClean="0">
                <a:solidFill>
                  <a:srgbClr val="FFFFFF"/>
                </a:solidFill>
              </a:rPr>
              <a:t>popisující</a:t>
            </a:r>
            <a:r>
              <a:rPr lang="en-US" sz="1600" b="1" dirty="0" smtClean="0">
                <a:solidFill>
                  <a:srgbClr val="FFFFFF"/>
                </a:solidFill>
              </a:rPr>
              <a:t> </a:t>
            </a:r>
            <a:r>
              <a:rPr lang="en-US" sz="1600" b="1" dirty="0" err="1" smtClean="0">
                <a:solidFill>
                  <a:srgbClr val="FFFFFF"/>
                </a:solidFill>
              </a:rPr>
              <a:t>fokální</a:t>
            </a:r>
            <a:r>
              <a:rPr lang="en-US" sz="1600" b="1" dirty="0" smtClean="0">
                <a:solidFill>
                  <a:srgbClr val="FFFFFF"/>
                </a:solidFill>
              </a:rPr>
              <a:t> </a:t>
            </a:r>
            <a:r>
              <a:rPr lang="en-US" sz="1600" b="1" dirty="0" err="1" smtClean="0">
                <a:solidFill>
                  <a:srgbClr val="FFFFFF"/>
                </a:solidFill>
              </a:rPr>
              <a:t>zdroje</a:t>
            </a:r>
            <a:r>
              <a:rPr lang="en-US" sz="1600" b="1" dirty="0" smtClean="0">
                <a:solidFill>
                  <a:srgbClr val="FFFFFF"/>
                </a:solidFill>
              </a:rPr>
              <a:t> FS z </a:t>
            </a:r>
            <a:r>
              <a:rPr lang="en-US" sz="1600" b="1" dirty="0" err="1" smtClean="0">
                <a:solidFill>
                  <a:srgbClr val="FFFFFF"/>
                </a:solidFill>
              </a:rPr>
              <a:t>plicních</a:t>
            </a:r>
            <a:r>
              <a:rPr lang="en-US" sz="1600" b="1" dirty="0" smtClean="0">
                <a:solidFill>
                  <a:srgbClr val="FFFFFF"/>
                </a:solidFill>
              </a:rPr>
              <a:t> </a:t>
            </a:r>
            <a:r>
              <a:rPr lang="en-US" sz="1600" b="1" dirty="0" err="1" smtClean="0">
                <a:solidFill>
                  <a:srgbClr val="FFFFFF"/>
                </a:solidFill>
              </a:rPr>
              <a:t>žil</a:t>
            </a:r>
            <a:r>
              <a:rPr lang="en-US" sz="1600" b="1" dirty="0" smtClean="0">
                <a:solidFill>
                  <a:srgbClr val="FFFFFF"/>
                </a:solidFill>
              </a:rPr>
              <a:t> </a:t>
            </a:r>
          </a:p>
          <a:p>
            <a:pPr eaLnBrk="1" hangingPunct="1"/>
            <a:r>
              <a:rPr lang="cs-CZ" sz="1600" b="1" dirty="0" smtClean="0">
                <a:solidFill>
                  <a:srgbClr val="FFFFFF"/>
                </a:solidFill>
              </a:rPr>
              <a:t>45 </a:t>
            </a:r>
            <a:r>
              <a:rPr lang="cs-CZ" sz="1600" b="1" dirty="0" err="1">
                <a:solidFill>
                  <a:srgbClr val="FFFFFF"/>
                </a:solidFill>
              </a:rPr>
              <a:t>pts</a:t>
            </a:r>
            <a:r>
              <a:rPr lang="cs-CZ" sz="1600" b="1" dirty="0">
                <a:solidFill>
                  <a:srgbClr val="FFFFFF"/>
                </a:solidFill>
              </a:rPr>
              <a:t> </a:t>
            </a:r>
            <a:r>
              <a:rPr lang="en-US" sz="1600" b="1" dirty="0" smtClean="0">
                <a:solidFill>
                  <a:srgbClr val="FFFFFF"/>
                </a:solidFill>
              </a:rPr>
              <a:t>s </a:t>
            </a:r>
            <a:r>
              <a:rPr lang="en-US" sz="1600" b="1" dirty="0" err="1" smtClean="0">
                <a:solidFill>
                  <a:srgbClr val="FFFFFF"/>
                </a:solidFill>
              </a:rPr>
              <a:t>paroxysmální</a:t>
            </a:r>
            <a:r>
              <a:rPr lang="en-US" sz="1600" b="1" dirty="0" smtClean="0">
                <a:solidFill>
                  <a:srgbClr val="FFFFFF"/>
                </a:solidFill>
              </a:rPr>
              <a:t> FS</a:t>
            </a:r>
            <a:r>
              <a:rPr lang="cs-CZ" sz="1600" b="1" dirty="0" smtClean="0">
                <a:solidFill>
                  <a:srgbClr val="FFFFFF"/>
                </a:solidFill>
              </a:rPr>
              <a:t>, </a:t>
            </a:r>
            <a:r>
              <a:rPr lang="cs-CZ" sz="1600" b="1" dirty="0">
                <a:solidFill>
                  <a:srgbClr val="FFFFFF"/>
                </a:solidFill>
              </a:rPr>
              <a:t>95 % </a:t>
            </a:r>
            <a:r>
              <a:rPr lang="en-US" sz="1600" b="1" dirty="0" err="1" smtClean="0">
                <a:solidFill>
                  <a:srgbClr val="FFFFFF"/>
                </a:solidFill>
              </a:rPr>
              <a:t>ložiska</a:t>
            </a:r>
            <a:r>
              <a:rPr lang="en-US" sz="1600" b="1" dirty="0" smtClean="0">
                <a:solidFill>
                  <a:srgbClr val="FFFFFF"/>
                </a:solidFill>
              </a:rPr>
              <a:t> v </a:t>
            </a:r>
            <a:r>
              <a:rPr lang="en-US" sz="1600" b="1" dirty="0" err="1" smtClean="0">
                <a:solidFill>
                  <a:srgbClr val="FFFFFF"/>
                </a:solidFill>
              </a:rPr>
              <a:t>plicních</a:t>
            </a:r>
            <a:r>
              <a:rPr lang="en-US" sz="1600" b="1" dirty="0" smtClean="0">
                <a:solidFill>
                  <a:srgbClr val="FFFFFF"/>
                </a:solidFill>
              </a:rPr>
              <a:t> </a:t>
            </a:r>
            <a:r>
              <a:rPr lang="en-US" sz="1600" b="1" dirty="0" err="1" smtClean="0">
                <a:solidFill>
                  <a:srgbClr val="FFFFFF"/>
                </a:solidFill>
              </a:rPr>
              <a:t>žílách</a:t>
            </a:r>
            <a:endParaRPr lang="cs-CZ" sz="1600" b="1" dirty="0">
              <a:solidFill>
                <a:srgbClr val="FFFFFF"/>
              </a:solidFill>
            </a:endParaRPr>
          </a:p>
          <a:p>
            <a:pPr eaLnBrk="1" hangingPunct="1"/>
            <a:r>
              <a:rPr lang="cs-CZ" sz="1600" b="1" dirty="0">
                <a:solidFill>
                  <a:srgbClr val="FFFFFF"/>
                </a:solidFill>
              </a:rPr>
              <a:t>62 % </a:t>
            </a:r>
            <a:r>
              <a:rPr lang="en-US" sz="1600" b="1" dirty="0" err="1" smtClean="0">
                <a:solidFill>
                  <a:srgbClr val="FFFFFF"/>
                </a:solidFill>
              </a:rPr>
              <a:t>bez</a:t>
            </a:r>
            <a:r>
              <a:rPr lang="en-US" sz="1600" b="1" dirty="0" smtClean="0">
                <a:solidFill>
                  <a:srgbClr val="FFFFFF"/>
                </a:solidFill>
              </a:rPr>
              <a:t>  </a:t>
            </a:r>
            <a:r>
              <a:rPr lang="en-US" sz="1600" b="1" dirty="0" err="1" smtClean="0">
                <a:solidFill>
                  <a:srgbClr val="FFFFFF"/>
                </a:solidFill>
              </a:rPr>
              <a:t>rekurencí</a:t>
            </a:r>
            <a:r>
              <a:rPr lang="en-US" sz="1600" b="1" dirty="0" smtClean="0">
                <a:solidFill>
                  <a:srgbClr val="FFFFFF"/>
                </a:solidFill>
              </a:rPr>
              <a:t> </a:t>
            </a:r>
            <a:r>
              <a:rPr lang="en-US" sz="1600" b="1" dirty="0" err="1" smtClean="0">
                <a:solidFill>
                  <a:srgbClr val="FFFFFF"/>
                </a:solidFill>
              </a:rPr>
              <a:t>arytmie</a:t>
            </a:r>
            <a:r>
              <a:rPr lang="en-US" sz="1600" b="1" dirty="0" smtClean="0">
                <a:solidFill>
                  <a:srgbClr val="FFFFFF"/>
                </a:solidFill>
              </a:rPr>
              <a:t> </a:t>
            </a:r>
            <a:r>
              <a:rPr lang="en-US" sz="1600" b="1" dirty="0" err="1" smtClean="0">
                <a:solidFill>
                  <a:srgbClr val="FFFFFF"/>
                </a:solidFill>
              </a:rPr>
              <a:t>po</a:t>
            </a:r>
            <a:r>
              <a:rPr lang="en-US" sz="1600" b="1" dirty="0" smtClean="0">
                <a:solidFill>
                  <a:srgbClr val="FFFFFF"/>
                </a:solidFill>
              </a:rPr>
              <a:t> </a:t>
            </a:r>
            <a:r>
              <a:rPr lang="en-US" sz="1600" b="1" dirty="0" err="1">
                <a:solidFill>
                  <a:srgbClr val="FFFFFF"/>
                </a:solidFill>
              </a:rPr>
              <a:t>f</a:t>
            </a:r>
            <a:r>
              <a:rPr lang="en-US" sz="1600" b="1" dirty="0" err="1" smtClean="0">
                <a:solidFill>
                  <a:srgbClr val="FFFFFF"/>
                </a:solidFill>
              </a:rPr>
              <a:t>okální</a:t>
            </a:r>
            <a:r>
              <a:rPr lang="en-US" sz="1600" b="1" dirty="0" smtClean="0">
                <a:solidFill>
                  <a:srgbClr val="FFFFFF"/>
                </a:solidFill>
              </a:rPr>
              <a:t> </a:t>
            </a:r>
            <a:r>
              <a:rPr lang="en-US" sz="1600" b="1" dirty="0" err="1" smtClean="0">
                <a:solidFill>
                  <a:srgbClr val="FFFFFF"/>
                </a:solidFill>
              </a:rPr>
              <a:t>ablaci</a:t>
            </a:r>
            <a:r>
              <a:rPr lang="en-US" sz="1600" b="1" dirty="0" smtClean="0">
                <a:solidFill>
                  <a:srgbClr val="FFFFFF"/>
                </a:solidFill>
              </a:rPr>
              <a:t> </a:t>
            </a:r>
            <a:endParaRPr lang="cs-CZ" sz="1600" b="1" dirty="0">
              <a:solidFill>
                <a:srgbClr val="FFFFFF"/>
              </a:solidFill>
            </a:endParaRPr>
          </a:p>
        </p:txBody>
      </p:sp>
      <p:pic>
        <p:nvPicPr>
          <p:cNvPr id="9222" name="Picture 7" descr="sejmout0001"/>
          <p:cNvPicPr>
            <a:picLocks noChangeAspect="1" noChangeArrowheads="1"/>
          </p:cNvPicPr>
          <p:nvPr/>
        </p:nvPicPr>
        <p:blipFill>
          <a:blip r:embed="rId2"/>
          <a:srcRect l="7610" t="7607" r="6778" b="8717"/>
          <a:stretch>
            <a:fillRect/>
          </a:stretch>
        </p:blipFill>
        <p:spPr bwMode="auto">
          <a:xfrm>
            <a:off x="762000" y="2553900"/>
            <a:ext cx="3733800" cy="2053828"/>
          </a:xfrm>
          <a:prstGeom prst="rect">
            <a:avLst/>
          </a:prstGeom>
          <a:ln>
            <a:noFill/>
          </a:ln>
          <a:effectLst>
            <a:outerShdw blurRad="292100" dist="139700" dir="2700000" algn="tl" rotWithShape="0">
              <a:srgbClr val="333333">
                <a:alpha val="65000"/>
              </a:srgbClr>
            </a:outerShdw>
          </a:effectLst>
        </p:spPr>
      </p:pic>
      <p:pic>
        <p:nvPicPr>
          <p:cNvPr id="9223" name="Picture 8" descr="sejmout0002"/>
          <p:cNvPicPr>
            <a:picLocks noChangeAspect="1" noChangeArrowheads="1"/>
          </p:cNvPicPr>
          <p:nvPr/>
        </p:nvPicPr>
        <p:blipFill>
          <a:blip r:embed="rId3"/>
          <a:srcRect r="3088"/>
          <a:stretch>
            <a:fillRect/>
          </a:stretch>
        </p:blipFill>
        <p:spPr bwMode="auto">
          <a:xfrm>
            <a:off x="4697413" y="2600326"/>
            <a:ext cx="3886200" cy="1685925"/>
          </a:xfrm>
          <a:prstGeom prst="rect">
            <a:avLst/>
          </a:prstGeom>
          <a:ln>
            <a:noFill/>
          </a:ln>
          <a:effectLst>
            <a:outerShdw blurRad="292100" dist="139700" dir="2700000" algn="tl" rotWithShape="0">
              <a:srgbClr val="333333">
                <a:alpha val="65000"/>
              </a:srgbClr>
            </a:outerShdw>
          </a:effectLst>
        </p:spPr>
      </p:pic>
      <p:sp>
        <p:nvSpPr>
          <p:cNvPr id="78857" name="Rectangle 9"/>
          <p:cNvSpPr>
            <a:spLocks noChangeArrowheads="1"/>
          </p:cNvSpPr>
          <p:nvPr/>
        </p:nvSpPr>
        <p:spPr bwMode="auto">
          <a:xfrm>
            <a:off x="432048" y="160735"/>
            <a:ext cx="8820472" cy="685800"/>
          </a:xfrm>
          <a:prstGeom prst="rect">
            <a:avLst/>
          </a:prstGeom>
          <a:noFill/>
          <a:ln w="9525">
            <a:noFill/>
            <a:miter lim="800000"/>
            <a:headEnd/>
            <a:tailEnd/>
          </a:ln>
          <a:effectLst/>
        </p:spPr>
        <p:txBody>
          <a:bodyPr lIns="90488" tIns="44450" rIns="90488" bIns="44450" anchor="ctr"/>
          <a:lstStyle/>
          <a:p>
            <a:pPr defTabSz="762000"/>
            <a:r>
              <a:rPr lang="cs-CZ" sz="2400" dirty="0" smtClean="0">
                <a:solidFill>
                  <a:srgbClr val="800000"/>
                </a:solidFill>
              </a:rPr>
              <a:t>Popis fokálních spouštěčů FS: </a:t>
            </a:r>
            <a:endParaRPr lang="cs-CZ" sz="2400" dirty="0">
              <a:solidFill>
                <a:srgbClr val="800000"/>
              </a:solidFill>
            </a:endParaRPr>
          </a:p>
          <a:p>
            <a:pPr defTabSz="762000"/>
            <a:r>
              <a:rPr lang="cs-CZ" sz="2400" dirty="0">
                <a:solidFill>
                  <a:srgbClr val="800000"/>
                </a:solidFill>
              </a:rPr>
              <a:t>j</a:t>
            </a:r>
            <a:r>
              <a:rPr lang="cs-CZ" sz="2400" dirty="0" smtClean="0">
                <a:solidFill>
                  <a:srgbClr val="800000"/>
                </a:solidFill>
              </a:rPr>
              <a:t>eden z největších objevů týkajících se FS</a:t>
            </a:r>
            <a:endParaRPr lang="cs-CZ" sz="2400" dirty="0">
              <a:solidFill>
                <a:srgbClr val="800000"/>
              </a:solidFill>
            </a:endParaRPr>
          </a:p>
        </p:txBody>
      </p:sp>
    </p:spTree>
    <p:extLst>
      <p:ext uri="{BB962C8B-B14F-4D97-AF65-F5344CB8AC3E}">
        <p14:creationId xmlns:p14="http://schemas.microsoft.com/office/powerpoint/2010/main" val="341289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
          <p:cNvGrpSpPr>
            <a:grpSpLocks/>
          </p:cNvGrpSpPr>
          <p:nvPr/>
        </p:nvGrpSpPr>
        <p:grpSpPr bwMode="auto">
          <a:xfrm>
            <a:off x="417860" y="915508"/>
            <a:ext cx="6765595" cy="3976186"/>
            <a:chOff x="386" y="540"/>
            <a:chExt cx="4569" cy="3997"/>
          </a:xfrm>
        </p:grpSpPr>
        <p:pic>
          <p:nvPicPr>
            <p:cNvPr id="6150" name="Picture 3" descr="PREABL"/>
            <p:cNvPicPr>
              <a:picLocks noChangeAspect="1" noChangeArrowheads="1"/>
            </p:cNvPicPr>
            <p:nvPr/>
          </p:nvPicPr>
          <p:blipFill>
            <a:blip r:embed="rId2"/>
            <a:srcRect l="14546" t="2519" b="1732"/>
            <a:stretch>
              <a:fillRect/>
            </a:stretch>
          </p:blipFill>
          <p:spPr bwMode="auto">
            <a:xfrm>
              <a:off x="1237" y="576"/>
              <a:ext cx="3718" cy="3607"/>
            </a:xfrm>
            <a:prstGeom prst="rect">
              <a:avLst/>
            </a:prstGeom>
            <a:ln>
              <a:noFill/>
            </a:ln>
            <a:effectLst>
              <a:outerShdw blurRad="292100" dist="139700" dir="2700000" algn="tl" rotWithShape="0">
                <a:srgbClr val="333333">
                  <a:alpha val="65000"/>
                </a:srgbClr>
              </a:outerShdw>
            </a:effectLst>
          </p:spPr>
        </p:pic>
        <p:sp>
          <p:nvSpPr>
            <p:cNvPr id="6151" name="Text Box 4"/>
            <p:cNvSpPr txBox="1">
              <a:spLocks noChangeArrowheads="1"/>
            </p:cNvSpPr>
            <p:nvPr/>
          </p:nvSpPr>
          <p:spPr bwMode="auto">
            <a:xfrm>
              <a:off x="386" y="540"/>
              <a:ext cx="748" cy="3997"/>
            </a:xfrm>
            <a:prstGeom prst="rect">
              <a:avLst/>
            </a:prstGeom>
            <a:noFill/>
            <a:ln w="12700">
              <a:noFill/>
              <a:miter lim="800000"/>
              <a:headEnd type="none" w="sm" len="sm"/>
              <a:tailEnd type="none" w="sm" len="sm"/>
            </a:ln>
          </p:spPr>
          <p:txBody>
            <a:bodyPr wrap="none">
              <a:spAutoFit/>
            </a:bodyPr>
            <a:lstStyle/>
            <a:p>
              <a:pPr algn="r">
                <a:lnSpc>
                  <a:spcPct val="85000"/>
                </a:lnSpc>
              </a:pPr>
              <a:r>
                <a:rPr lang="cs-CZ" sz="1600" b="1" dirty="0"/>
                <a:t>I</a:t>
              </a:r>
            </a:p>
            <a:p>
              <a:pPr algn="r">
                <a:lnSpc>
                  <a:spcPct val="85000"/>
                </a:lnSpc>
              </a:pPr>
              <a:r>
                <a:rPr lang="cs-CZ" sz="1600" b="1" dirty="0" err="1"/>
                <a:t>aVF</a:t>
              </a:r>
              <a:endParaRPr lang="cs-CZ" sz="1600" b="1" dirty="0"/>
            </a:p>
            <a:p>
              <a:pPr algn="r">
                <a:lnSpc>
                  <a:spcPct val="85000"/>
                </a:lnSpc>
              </a:pPr>
              <a:r>
                <a:rPr lang="cs-CZ" sz="1600" b="1" dirty="0"/>
                <a:t>V1</a:t>
              </a:r>
            </a:p>
            <a:p>
              <a:pPr algn="r">
                <a:lnSpc>
                  <a:spcPct val="85000"/>
                </a:lnSpc>
              </a:pPr>
              <a:r>
                <a:rPr lang="cs-CZ" sz="1600" b="1" dirty="0"/>
                <a:t>V6</a:t>
              </a:r>
            </a:p>
            <a:p>
              <a:pPr algn="r">
                <a:lnSpc>
                  <a:spcPct val="85000"/>
                </a:lnSpc>
              </a:pPr>
              <a:r>
                <a:rPr lang="cs-CZ" sz="1600" b="1" dirty="0"/>
                <a:t>CS 5,6</a:t>
              </a:r>
            </a:p>
            <a:p>
              <a:pPr algn="r">
                <a:lnSpc>
                  <a:spcPct val="85000"/>
                </a:lnSpc>
              </a:pPr>
              <a:r>
                <a:rPr lang="cs-CZ" sz="1600" b="1" dirty="0"/>
                <a:t>CS 3,4</a:t>
              </a:r>
            </a:p>
            <a:p>
              <a:pPr algn="r">
                <a:lnSpc>
                  <a:spcPct val="85000"/>
                </a:lnSpc>
              </a:pPr>
              <a:r>
                <a:rPr lang="cs-CZ" sz="1600" b="1" dirty="0"/>
                <a:t>CS 1,2</a:t>
              </a:r>
            </a:p>
            <a:p>
              <a:pPr algn="r">
                <a:lnSpc>
                  <a:spcPct val="85000"/>
                </a:lnSpc>
              </a:pPr>
              <a:r>
                <a:rPr lang="cs-CZ" sz="1600" b="1" dirty="0"/>
                <a:t>RA 13,14</a:t>
              </a:r>
            </a:p>
            <a:p>
              <a:pPr algn="r">
                <a:lnSpc>
                  <a:spcPct val="85000"/>
                </a:lnSpc>
              </a:pPr>
              <a:r>
                <a:rPr lang="cs-CZ" sz="1600" b="1" dirty="0"/>
                <a:t>RA 9,10</a:t>
              </a:r>
            </a:p>
            <a:p>
              <a:pPr algn="r">
                <a:lnSpc>
                  <a:spcPct val="85000"/>
                </a:lnSpc>
              </a:pPr>
              <a:r>
                <a:rPr lang="cs-CZ" sz="1600" b="1" dirty="0"/>
                <a:t>RA 7,8</a:t>
              </a:r>
            </a:p>
            <a:p>
              <a:pPr algn="r">
                <a:lnSpc>
                  <a:spcPct val="85000"/>
                </a:lnSpc>
              </a:pPr>
              <a:r>
                <a:rPr lang="cs-CZ" sz="1600" b="1" dirty="0"/>
                <a:t>RA 5,6</a:t>
              </a:r>
            </a:p>
            <a:p>
              <a:pPr algn="r">
                <a:lnSpc>
                  <a:spcPct val="85000"/>
                </a:lnSpc>
              </a:pPr>
              <a:r>
                <a:rPr lang="cs-CZ" sz="1600" b="1" dirty="0"/>
                <a:t>RA 3,4</a:t>
              </a:r>
            </a:p>
            <a:p>
              <a:pPr algn="r">
                <a:lnSpc>
                  <a:spcPct val="85000"/>
                </a:lnSpc>
              </a:pPr>
              <a:r>
                <a:rPr lang="cs-CZ" sz="1600" b="1" dirty="0"/>
                <a:t>RA 1,2</a:t>
              </a:r>
            </a:p>
            <a:p>
              <a:pPr algn="r">
                <a:spcBef>
                  <a:spcPct val="20000"/>
                </a:spcBef>
              </a:pPr>
              <a:r>
                <a:rPr lang="cs-CZ" sz="1600" b="1" dirty="0"/>
                <a:t>ABL 1,2</a:t>
              </a:r>
            </a:p>
            <a:p>
              <a:pPr algn="r">
                <a:spcBef>
                  <a:spcPct val="20000"/>
                </a:spcBef>
              </a:pPr>
              <a:r>
                <a:rPr lang="cs-CZ" sz="1600" b="1" dirty="0"/>
                <a:t>ABL 3,4</a:t>
              </a:r>
            </a:p>
            <a:p>
              <a:pPr algn="r">
                <a:spcBef>
                  <a:spcPct val="20000"/>
                </a:spcBef>
              </a:pPr>
              <a:r>
                <a:rPr lang="cs-CZ" sz="1600" b="1" dirty="0"/>
                <a:t>ABL </a:t>
              </a:r>
              <a:r>
                <a:rPr lang="cs-CZ" sz="1600" b="1" dirty="0" err="1"/>
                <a:t>uni</a:t>
              </a:r>
              <a:endParaRPr lang="cs-CZ" sz="1600" b="1" dirty="0"/>
            </a:p>
            <a:p>
              <a:pPr algn="r"/>
              <a:endParaRPr lang="cs-CZ" b="1" dirty="0"/>
            </a:p>
          </p:txBody>
        </p:sp>
        <p:sp>
          <p:nvSpPr>
            <p:cNvPr id="6152" name="Line 5"/>
            <p:cNvSpPr>
              <a:spLocks noChangeShapeType="1"/>
            </p:cNvSpPr>
            <p:nvPr/>
          </p:nvSpPr>
          <p:spPr bwMode="auto">
            <a:xfrm flipV="1">
              <a:off x="1824" y="3264"/>
              <a:ext cx="170" cy="144"/>
            </a:xfrm>
            <a:prstGeom prst="line">
              <a:avLst/>
            </a:prstGeom>
            <a:noFill/>
            <a:ln w="57150">
              <a:solidFill>
                <a:srgbClr val="FFFFFF"/>
              </a:solidFill>
              <a:round/>
              <a:headEnd/>
              <a:tailEnd type="triangle" w="med" len="med"/>
            </a:ln>
          </p:spPr>
          <p:txBody>
            <a:bodyPr wrap="none" anchor="ctr"/>
            <a:lstStyle/>
            <a:p>
              <a:endParaRPr lang="cs-CZ"/>
            </a:p>
          </p:txBody>
        </p:sp>
      </p:grpSp>
      <p:pic>
        <p:nvPicPr>
          <p:cNvPr id="6147" name="Picture 6" descr="ANGIO1"/>
          <p:cNvPicPr>
            <a:picLocks noChangeAspect="1" noChangeArrowheads="1"/>
          </p:cNvPicPr>
          <p:nvPr/>
        </p:nvPicPr>
        <p:blipFill>
          <a:blip r:embed="rId3"/>
          <a:srcRect l="25542" t="28183" r="45815" b="30916"/>
          <a:stretch>
            <a:fillRect/>
          </a:stretch>
        </p:blipFill>
        <p:spPr bwMode="auto">
          <a:xfrm>
            <a:off x="6588224" y="1653648"/>
            <a:ext cx="2255838" cy="1909762"/>
          </a:xfrm>
          <a:prstGeom prst="rect">
            <a:avLst/>
          </a:prstGeom>
          <a:ln>
            <a:noFill/>
          </a:ln>
          <a:effectLst>
            <a:outerShdw blurRad="292100" dist="139700" dir="2700000" algn="tl" rotWithShape="0">
              <a:srgbClr val="333333">
                <a:alpha val="65000"/>
              </a:srgbClr>
            </a:outerShdw>
          </a:effectLst>
        </p:spPr>
      </p:pic>
      <p:sp>
        <p:nvSpPr>
          <p:cNvPr id="6148" name="Text Box 7"/>
          <p:cNvSpPr txBox="1">
            <a:spLocks noChangeArrowheads="1"/>
          </p:cNvSpPr>
          <p:nvPr/>
        </p:nvSpPr>
        <p:spPr bwMode="auto">
          <a:xfrm>
            <a:off x="251520" y="515456"/>
            <a:ext cx="8424936" cy="400110"/>
          </a:xfrm>
          <a:prstGeom prst="rect">
            <a:avLst/>
          </a:prstGeom>
          <a:noFill/>
          <a:ln w="12700">
            <a:noFill/>
            <a:miter lim="800000"/>
            <a:headEnd/>
            <a:tailEnd/>
          </a:ln>
        </p:spPr>
        <p:txBody>
          <a:bodyPr wrap="square">
            <a:spAutoFit/>
          </a:bodyPr>
          <a:lstStyle/>
          <a:p>
            <a:pPr algn="ctr" eaLnBrk="0" hangingPunct="0"/>
            <a:r>
              <a:rPr lang="cs-CZ" sz="2000" dirty="0" smtClean="0"/>
              <a:t>Mapování a ablace spouštěcího zdroje FS</a:t>
            </a:r>
            <a:endParaRPr lang="cs-CZ" sz="1600" dirty="0"/>
          </a:p>
        </p:txBody>
      </p:sp>
      <p:sp>
        <p:nvSpPr>
          <p:cNvPr id="69640" name="Rectangle 8"/>
          <p:cNvSpPr>
            <a:spLocks noChangeArrowheads="1"/>
          </p:cNvSpPr>
          <p:nvPr/>
        </p:nvSpPr>
        <p:spPr bwMode="auto">
          <a:xfrm>
            <a:off x="0" y="15"/>
            <a:ext cx="9144000" cy="562723"/>
          </a:xfrm>
          <a:prstGeom prst="rect">
            <a:avLst/>
          </a:prstGeom>
          <a:noFill/>
          <a:ln w="12700">
            <a:noFill/>
            <a:miter lim="800000"/>
            <a:headEnd/>
            <a:tailEnd/>
          </a:ln>
          <a:effectLst/>
        </p:spPr>
        <p:txBody>
          <a:bodyPr lIns="90488" tIns="44450" rIns="90488" bIns="44450" anchor="ctr"/>
          <a:lstStyle/>
          <a:p>
            <a:pPr algn="ctr">
              <a:defRPr/>
            </a:pPr>
            <a:r>
              <a:rPr lang="cs-CZ" sz="3200" dirty="0" smtClean="0">
                <a:solidFill>
                  <a:srgbClr val="800000"/>
                </a:solidFill>
              </a:rPr>
              <a:t>Jeden z našich prvních pacientů</a:t>
            </a:r>
            <a:endParaRPr lang="cs-CZ" sz="1600" dirty="0">
              <a:solidFill>
                <a:srgbClr val="800000"/>
              </a:solidFill>
            </a:endParaRPr>
          </a:p>
        </p:txBody>
      </p:sp>
    </p:spTree>
    <p:extLst>
      <p:ext uri="{BB962C8B-B14F-4D97-AF65-F5344CB8AC3E}">
        <p14:creationId xmlns:p14="http://schemas.microsoft.com/office/powerpoint/2010/main" val="2673150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5 Final layout of the ablation lines"/>
          <p:cNvPicPr>
            <a:picLocks noChangeAspect="1" noChangeArrowheads="1"/>
          </p:cNvPicPr>
          <p:nvPr/>
        </p:nvPicPr>
        <p:blipFill>
          <a:blip r:embed="rId2"/>
          <a:srcRect/>
          <a:stretch>
            <a:fillRect/>
          </a:stretch>
        </p:blipFill>
        <p:spPr bwMode="auto">
          <a:xfrm>
            <a:off x="0" y="1113235"/>
            <a:ext cx="9144000" cy="3022997"/>
          </a:xfrm>
          <a:prstGeom prst="rect">
            <a:avLst/>
          </a:prstGeom>
          <a:ln>
            <a:noFill/>
          </a:ln>
          <a:effectLst>
            <a:outerShdw blurRad="292100" dist="139700" dir="2700000" algn="tl" rotWithShape="0">
              <a:srgbClr val="333333">
                <a:alpha val="65000"/>
              </a:srgbClr>
            </a:outerShdw>
          </a:effectLst>
        </p:spPr>
      </p:pic>
      <p:sp>
        <p:nvSpPr>
          <p:cNvPr id="22531" name="Text Box 4"/>
          <p:cNvSpPr txBox="1">
            <a:spLocks noChangeArrowheads="1"/>
          </p:cNvSpPr>
          <p:nvPr/>
        </p:nvSpPr>
        <p:spPr bwMode="auto">
          <a:xfrm>
            <a:off x="3348042" y="4137422"/>
            <a:ext cx="2809821" cy="369332"/>
          </a:xfrm>
          <a:prstGeom prst="rect">
            <a:avLst/>
          </a:prstGeom>
          <a:noFill/>
          <a:ln w="9525">
            <a:noFill/>
            <a:miter lim="800000"/>
            <a:headEnd/>
            <a:tailEnd/>
          </a:ln>
        </p:spPr>
        <p:txBody>
          <a:bodyPr wrap="none">
            <a:spAutoFit/>
          </a:bodyPr>
          <a:lstStyle/>
          <a:p>
            <a:r>
              <a:rPr lang="cs-CZ" b="1">
                <a:solidFill>
                  <a:srgbClr val="666699"/>
                </a:solidFill>
              </a:rPr>
              <a:t>Syst</a:t>
            </a:r>
            <a:r>
              <a:rPr lang="en-US" b="1">
                <a:solidFill>
                  <a:srgbClr val="666699"/>
                </a:solidFill>
              </a:rPr>
              <a:t>e</a:t>
            </a:r>
            <a:r>
              <a:rPr lang="cs-CZ" b="1">
                <a:solidFill>
                  <a:srgbClr val="666699"/>
                </a:solidFill>
              </a:rPr>
              <a:t>m CARTO-MERGE</a:t>
            </a:r>
          </a:p>
        </p:txBody>
      </p:sp>
      <p:sp>
        <p:nvSpPr>
          <p:cNvPr id="544771" name="Rectangle 3"/>
          <p:cNvSpPr>
            <a:spLocks noChangeArrowheads="1"/>
          </p:cNvSpPr>
          <p:nvPr/>
        </p:nvSpPr>
        <p:spPr bwMode="auto">
          <a:xfrm>
            <a:off x="107504" y="58316"/>
            <a:ext cx="8892480" cy="857250"/>
          </a:xfrm>
          <a:prstGeom prst="rect">
            <a:avLst/>
          </a:prstGeom>
          <a:noFill/>
          <a:ln w="9525">
            <a:noFill/>
            <a:miter lim="800000"/>
            <a:headEnd/>
            <a:tailEnd/>
          </a:ln>
          <a:effectLst/>
        </p:spPr>
        <p:txBody>
          <a:bodyPr lIns="90488" tIns="44450" rIns="90488" bIns="44450" anchor="ctr"/>
          <a:lstStyle/>
          <a:p>
            <a:pPr defTabSz="762000">
              <a:defRPr/>
            </a:pPr>
            <a:r>
              <a:rPr lang="en-US" sz="3200" dirty="0" err="1" smtClean="0">
                <a:solidFill>
                  <a:srgbClr val="800000"/>
                </a:solidFill>
                <a:cs typeface="+mn-cs"/>
              </a:rPr>
              <a:t>Izolace</a:t>
            </a:r>
            <a:r>
              <a:rPr lang="en-US" sz="3200" dirty="0" smtClean="0">
                <a:solidFill>
                  <a:srgbClr val="800000"/>
                </a:solidFill>
                <a:cs typeface="+mn-cs"/>
              </a:rPr>
              <a:t> </a:t>
            </a:r>
            <a:r>
              <a:rPr lang="en-US" sz="3200" dirty="0" err="1" smtClean="0">
                <a:solidFill>
                  <a:srgbClr val="800000"/>
                </a:solidFill>
                <a:cs typeface="+mn-cs"/>
              </a:rPr>
              <a:t>plicních</a:t>
            </a:r>
            <a:r>
              <a:rPr lang="en-US" sz="3200" dirty="0" smtClean="0">
                <a:solidFill>
                  <a:srgbClr val="800000"/>
                </a:solidFill>
                <a:cs typeface="+mn-cs"/>
              </a:rPr>
              <a:t> </a:t>
            </a:r>
            <a:r>
              <a:rPr lang="en-US" sz="3200" dirty="0" err="1" smtClean="0">
                <a:solidFill>
                  <a:srgbClr val="800000"/>
                </a:solidFill>
                <a:cs typeface="+mn-cs"/>
              </a:rPr>
              <a:t>žil</a:t>
            </a:r>
            <a:r>
              <a:rPr lang="en-US" sz="3200" dirty="0" smtClean="0">
                <a:solidFill>
                  <a:srgbClr val="800000"/>
                </a:solidFill>
                <a:cs typeface="+mn-cs"/>
              </a:rPr>
              <a:t>: </a:t>
            </a:r>
            <a:r>
              <a:rPr lang="en-US" sz="3200" dirty="0" err="1" smtClean="0">
                <a:solidFill>
                  <a:srgbClr val="800000"/>
                </a:solidFill>
                <a:cs typeface="+mn-cs"/>
              </a:rPr>
              <a:t>základ</a:t>
            </a:r>
            <a:r>
              <a:rPr lang="en-US" sz="3200" dirty="0" smtClean="0">
                <a:solidFill>
                  <a:srgbClr val="800000"/>
                </a:solidFill>
                <a:cs typeface="+mn-cs"/>
              </a:rPr>
              <a:t> </a:t>
            </a:r>
            <a:r>
              <a:rPr lang="en-US" sz="3200" dirty="0" err="1" smtClean="0">
                <a:solidFill>
                  <a:srgbClr val="800000"/>
                </a:solidFill>
                <a:cs typeface="+mn-cs"/>
              </a:rPr>
              <a:t>katetrizační</a:t>
            </a:r>
            <a:r>
              <a:rPr lang="en-US" sz="3200" dirty="0" smtClean="0">
                <a:solidFill>
                  <a:srgbClr val="800000"/>
                </a:solidFill>
                <a:cs typeface="+mn-cs"/>
              </a:rPr>
              <a:t> </a:t>
            </a:r>
            <a:r>
              <a:rPr lang="en-US" sz="3200" dirty="0" err="1" smtClean="0">
                <a:solidFill>
                  <a:srgbClr val="800000"/>
                </a:solidFill>
                <a:cs typeface="+mn-cs"/>
              </a:rPr>
              <a:t>léčby</a:t>
            </a:r>
            <a:r>
              <a:rPr lang="en-US" sz="3200" dirty="0" smtClean="0">
                <a:solidFill>
                  <a:srgbClr val="800000"/>
                </a:solidFill>
                <a:cs typeface="+mn-cs"/>
              </a:rPr>
              <a:t> FS</a:t>
            </a:r>
            <a:endParaRPr lang="en-US" sz="3200" dirty="0">
              <a:solidFill>
                <a:srgbClr val="800000"/>
              </a:solidFill>
              <a:cs typeface="+mn-cs"/>
            </a:endParaRPr>
          </a:p>
        </p:txBody>
      </p:sp>
    </p:spTree>
    <p:extLst>
      <p:ext uri="{BB962C8B-B14F-4D97-AF65-F5344CB8AC3E}">
        <p14:creationId xmlns:p14="http://schemas.microsoft.com/office/powerpoint/2010/main" val="344303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Platshållare för innehåll 2"/>
          <p:cNvSpPr>
            <a:spLocks noGrp="1"/>
          </p:cNvSpPr>
          <p:nvPr>
            <p:ph idx="1"/>
          </p:nvPr>
        </p:nvSpPr>
        <p:spPr>
          <a:xfrm>
            <a:off x="150828" y="941817"/>
            <a:ext cx="4411266" cy="2387647"/>
          </a:xfrm>
        </p:spPr>
        <p:txBody>
          <a:bodyPr/>
          <a:lstStyle/>
          <a:p>
            <a:pPr>
              <a:spcBef>
                <a:spcPts val="0"/>
              </a:spcBef>
              <a:spcAft>
                <a:spcPts val="600"/>
              </a:spcAft>
            </a:pPr>
            <a:r>
              <a:rPr lang="en-US" altLang="en-US" sz="1600" dirty="0"/>
              <a:t>Background: </a:t>
            </a:r>
          </a:p>
          <a:p>
            <a:pPr lvl="1">
              <a:lnSpc>
                <a:spcPct val="100000"/>
              </a:lnSpc>
              <a:spcBef>
                <a:spcPts val="0"/>
              </a:spcBef>
            </a:pPr>
            <a:r>
              <a:rPr lang="en-US" altLang="en-US" sz="1400" dirty="0"/>
              <a:t>100.000 AF ablations/</a:t>
            </a:r>
            <a:r>
              <a:rPr lang="en-US" altLang="en-US" sz="1400" dirty="0" err="1"/>
              <a:t>yr</a:t>
            </a:r>
            <a:r>
              <a:rPr lang="en-US" altLang="en-US" sz="1400" dirty="0"/>
              <a:t> in EU </a:t>
            </a:r>
          </a:p>
          <a:p>
            <a:r>
              <a:rPr lang="en-US" altLang="en-US" sz="1600" dirty="0"/>
              <a:t>Method/ Patients: </a:t>
            </a:r>
          </a:p>
          <a:p>
            <a:pPr lvl="1">
              <a:lnSpc>
                <a:spcPts val="1700"/>
              </a:lnSpc>
            </a:pPr>
            <a:r>
              <a:rPr lang="en-US" altLang="en-US" sz="1400" dirty="0"/>
              <a:t>3630 AF pts from 107 centers in 27 countries </a:t>
            </a:r>
            <a:br>
              <a:rPr lang="en-US" altLang="en-US" sz="1400" dirty="0"/>
            </a:br>
            <a:r>
              <a:rPr lang="en-US" altLang="en-US" sz="1400" dirty="0"/>
              <a:t>First ablation 80%, “</a:t>
            </a:r>
            <a:r>
              <a:rPr lang="en-US" altLang="en-US" sz="1400" dirty="0" err="1"/>
              <a:t>Redos</a:t>
            </a:r>
            <a:r>
              <a:rPr lang="en-US" altLang="en-US" sz="1400" dirty="0"/>
              <a:t>” 20% </a:t>
            </a:r>
          </a:p>
          <a:p>
            <a:pPr lvl="1">
              <a:lnSpc>
                <a:spcPts val="1700"/>
              </a:lnSpc>
            </a:pPr>
            <a:r>
              <a:rPr lang="en-US" altLang="en-US" sz="1400" dirty="0"/>
              <a:t>Age 59 </a:t>
            </a:r>
            <a:r>
              <a:rPr lang="en-US" altLang="en-US" sz="1400" dirty="0" err="1"/>
              <a:t>yrs</a:t>
            </a:r>
            <a:r>
              <a:rPr lang="en-US" altLang="en-US" sz="1400" dirty="0"/>
              <a:t>, 32% females, </a:t>
            </a:r>
            <a:r>
              <a:rPr lang="en-US" altLang="en-US" sz="1400" dirty="0" err="1"/>
              <a:t>Px</a:t>
            </a:r>
            <a:r>
              <a:rPr lang="en-US" altLang="en-US" sz="1400" dirty="0"/>
              <a:t> (68%) persistent (24%), EHRA score 2-3 </a:t>
            </a:r>
            <a:r>
              <a:rPr lang="en-US" altLang="en-US" sz="1600" dirty="0"/>
              <a:t>,</a:t>
            </a:r>
          </a:p>
        </p:txBody>
      </p:sp>
      <p:sp>
        <p:nvSpPr>
          <p:cNvPr id="58372" name="textruta 1"/>
          <p:cNvSpPr txBox="1">
            <a:spLocks noChangeArrowheads="1"/>
          </p:cNvSpPr>
          <p:nvPr/>
        </p:nvSpPr>
        <p:spPr bwMode="auto">
          <a:xfrm>
            <a:off x="4518422" y="1275161"/>
            <a:ext cx="184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n-GB" altLang="en-US" sz="1800"/>
          </a:p>
        </p:txBody>
      </p:sp>
      <p:sp>
        <p:nvSpPr>
          <p:cNvPr id="58378" name="textruta 8"/>
          <p:cNvSpPr txBox="1">
            <a:spLocks noChangeArrowheads="1"/>
          </p:cNvSpPr>
          <p:nvPr/>
        </p:nvSpPr>
        <p:spPr bwMode="auto">
          <a:xfrm>
            <a:off x="581645" y="2933343"/>
            <a:ext cx="3680585" cy="1187294"/>
          </a:xfrm>
          <a:prstGeom prst="rect">
            <a:avLst/>
          </a:prstGeom>
          <a:solidFill>
            <a:schemeClr val="bg1"/>
          </a:solidFill>
          <a:ln>
            <a:solidFill>
              <a:schemeClr val="tx1"/>
            </a:solidFill>
          </a:ln>
          <a:extLst/>
        </p:spPr>
        <p:txBody>
          <a:bodyPr wrap="square" lIns="274320" anchor="ctr">
            <a:no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1200" b="1" dirty="0">
                <a:latin typeface="+mn-lt"/>
              </a:rPr>
              <a:t>Complications</a:t>
            </a:r>
            <a:r>
              <a:rPr lang="en-US" altLang="en-US" sz="1200" dirty="0">
                <a:latin typeface="+mn-lt"/>
              </a:rPr>
              <a:t>: Overall 16.3%</a:t>
            </a:r>
          </a:p>
          <a:p>
            <a:pPr marL="285750" indent="-285750" eaLnBrk="1" hangingPunct="1">
              <a:spcBef>
                <a:spcPct val="0"/>
              </a:spcBef>
              <a:buClr>
                <a:schemeClr val="tx2"/>
              </a:buClr>
              <a:buFont typeface="Wingdings" panose="05000000000000000000" pitchFamily="2" charset="2"/>
              <a:buChar char="à"/>
            </a:pPr>
            <a:r>
              <a:rPr lang="en-US" altLang="en-US" sz="1200" dirty="0">
                <a:latin typeface="+mn-lt"/>
              </a:rPr>
              <a:t>In hospital 	7.8 %,  </a:t>
            </a:r>
          </a:p>
          <a:p>
            <a:pPr marL="285750" indent="-285750" eaLnBrk="1" hangingPunct="1">
              <a:spcBef>
                <a:spcPct val="0"/>
              </a:spcBef>
              <a:buClr>
                <a:schemeClr val="tx2"/>
              </a:buClr>
              <a:buFont typeface="Wingdings" panose="05000000000000000000" pitchFamily="2" charset="2"/>
              <a:buChar char="à"/>
            </a:pPr>
            <a:r>
              <a:rPr lang="en-US" altLang="en-US" sz="1200" dirty="0">
                <a:latin typeface="+mn-lt"/>
              </a:rPr>
              <a:t>12 months  	10.7 % </a:t>
            </a:r>
          </a:p>
          <a:p>
            <a:pPr marL="285750" indent="-285750" eaLnBrk="1" hangingPunct="1">
              <a:spcBef>
                <a:spcPct val="0"/>
              </a:spcBef>
              <a:buClr>
                <a:schemeClr val="tx2"/>
              </a:buClr>
              <a:buFont typeface="Wingdings" panose="05000000000000000000" pitchFamily="2" charset="2"/>
              <a:buChar char="à"/>
            </a:pPr>
            <a:r>
              <a:rPr lang="en-US" altLang="en-US" sz="1200" dirty="0">
                <a:latin typeface="+mn-lt"/>
              </a:rPr>
              <a:t>1 procedure related </a:t>
            </a:r>
            <a:r>
              <a:rPr lang="en-US" altLang="en-US" sz="1200" b="1" dirty="0">
                <a:latin typeface="+mn-lt"/>
              </a:rPr>
              <a:t>death</a:t>
            </a:r>
            <a:r>
              <a:rPr lang="en-US" altLang="en-US" sz="1200" dirty="0">
                <a:latin typeface="+mn-lt"/>
              </a:rPr>
              <a:t> due to </a:t>
            </a:r>
            <a:r>
              <a:rPr lang="en-US" altLang="en-US" sz="1200" dirty="0" smtClean="0">
                <a:latin typeface="+mn-lt"/>
              </a:rPr>
              <a:t>AE </a:t>
            </a:r>
            <a:r>
              <a:rPr lang="en-US" altLang="en-US" sz="1200" dirty="0">
                <a:latin typeface="+mn-lt"/>
              </a:rPr>
              <a:t>fistula</a:t>
            </a:r>
          </a:p>
          <a:p>
            <a:pPr marL="285750" indent="-285750" eaLnBrk="1" hangingPunct="1">
              <a:spcBef>
                <a:spcPct val="0"/>
              </a:spcBef>
              <a:buClr>
                <a:schemeClr val="tx2"/>
              </a:buClr>
              <a:buFont typeface="Wingdings" panose="05000000000000000000" pitchFamily="2" charset="2"/>
              <a:buChar char="à"/>
            </a:pPr>
            <a:r>
              <a:rPr lang="en-US" altLang="en-US" sz="1200" dirty="0">
                <a:latin typeface="+mn-lt"/>
              </a:rPr>
              <a:t>12 month mortality 0.5%</a:t>
            </a:r>
          </a:p>
        </p:txBody>
      </p:sp>
      <p:cxnSp>
        <p:nvCxnSpPr>
          <p:cNvPr id="16" name="Straight Connector 6"/>
          <p:cNvCxnSpPr/>
          <p:nvPr/>
        </p:nvCxnSpPr>
        <p:spPr>
          <a:xfrm flipH="1">
            <a:off x="497657" y="701733"/>
            <a:ext cx="8189144" cy="0"/>
          </a:xfrm>
          <a:prstGeom prst="line">
            <a:avLst/>
          </a:prstGeom>
          <a:ln w="25400" cmpd="sng">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4605766" y="878070"/>
            <a:ext cx="4175054" cy="3674092"/>
            <a:chOff x="6141021" y="1170745"/>
            <a:chExt cx="5566739" cy="4898789"/>
          </a:xfrm>
        </p:grpSpPr>
        <p:sp>
          <p:nvSpPr>
            <p:cNvPr id="18" name="Rectangle 17"/>
            <p:cNvSpPr/>
            <p:nvPr/>
          </p:nvSpPr>
          <p:spPr>
            <a:xfrm>
              <a:off x="6141021" y="1353789"/>
              <a:ext cx="5566739" cy="4220699"/>
            </a:xfrm>
            <a:prstGeom prst="rect">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j-lt"/>
              </a:endParaRPr>
            </a:p>
          </p:txBody>
        </p:sp>
        <p:sp>
          <p:nvSpPr>
            <p:cNvPr id="19" name="TextBox 18"/>
            <p:cNvSpPr txBox="1"/>
            <p:nvPr/>
          </p:nvSpPr>
          <p:spPr>
            <a:xfrm>
              <a:off x="6377090" y="1170745"/>
              <a:ext cx="5191518" cy="451405"/>
            </a:xfrm>
            <a:prstGeom prst="rect">
              <a:avLst/>
            </a:prstGeom>
            <a:solidFill>
              <a:schemeClr val="bg1"/>
            </a:solidFill>
          </p:spPr>
          <p:txBody>
            <a:bodyPr wrap="square" rtlCol="0">
              <a:spAutoFit/>
            </a:bodyPr>
            <a:lstStyle/>
            <a:p>
              <a:r>
                <a:rPr lang="en-US" sz="1600" b="1" dirty="0">
                  <a:solidFill>
                    <a:schemeClr val="bg2"/>
                  </a:solidFill>
                  <a:latin typeface="+mn-lt"/>
                </a:rPr>
                <a:t>Freedom from AF recurrence  +/- AAD</a:t>
              </a:r>
            </a:p>
          </p:txBody>
        </p:sp>
        <p:grpSp>
          <p:nvGrpSpPr>
            <p:cNvPr id="12" name="Group 11"/>
            <p:cNvGrpSpPr/>
            <p:nvPr/>
          </p:nvGrpSpPr>
          <p:grpSpPr>
            <a:xfrm>
              <a:off x="6150413" y="1741965"/>
              <a:ext cx="5475669" cy="4327569"/>
              <a:chOff x="6208713" y="1506907"/>
              <a:chExt cx="5475669" cy="4327569"/>
            </a:xfrm>
          </p:grpSpPr>
          <p:pic>
            <p:nvPicPr>
              <p:cNvPr id="5" name="Imagen 1"/>
              <p:cNvPicPr>
                <a:picLocks noChangeAspect="1"/>
              </p:cNvPicPr>
              <p:nvPr/>
            </p:nvPicPr>
            <p:blipFill rotWithShape="1">
              <a:blip r:embed="rId3"/>
              <a:srcRect l="9220" b="40368"/>
              <a:stretch/>
            </p:blipFill>
            <p:spPr>
              <a:xfrm>
                <a:off x="6850380" y="1598915"/>
                <a:ext cx="4775702" cy="2028205"/>
              </a:xfrm>
              <a:prstGeom prst="rect">
                <a:avLst/>
              </a:prstGeom>
              <a:ln>
                <a:noFill/>
              </a:ln>
            </p:spPr>
          </p:pic>
          <p:sp>
            <p:nvSpPr>
              <p:cNvPr id="58375" name="textruta 3"/>
              <p:cNvSpPr txBox="1">
                <a:spLocks noChangeArrowheads="1"/>
              </p:cNvSpPr>
              <p:nvPr/>
            </p:nvSpPr>
            <p:spPr bwMode="auto">
              <a:xfrm>
                <a:off x="10365927" y="1970345"/>
                <a:ext cx="1144571" cy="369332"/>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r" eaLnBrk="1" hangingPunct="1">
                  <a:spcBef>
                    <a:spcPct val="0"/>
                  </a:spcBef>
                  <a:buFontTx/>
                  <a:buNone/>
                </a:pPr>
                <a:r>
                  <a:rPr lang="sv-SE" altLang="en-US" sz="1200" b="1" dirty="0">
                    <a:solidFill>
                      <a:srgbClr val="2A25D9"/>
                    </a:solidFill>
                    <a:latin typeface="+mn-lt"/>
                  </a:rPr>
                  <a:t>Px  75%</a:t>
                </a:r>
                <a:endParaRPr lang="en-GB" altLang="en-US" sz="1200" b="1" dirty="0">
                  <a:solidFill>
                    <a:srgbClr val="2A25D9"/>
                  </a:solidFill>
                  <a:latin typeface="+mn-lt"/>
                </a:endParaRPr>
              </a:p>
            </p:txBody>
          </p:sp>
          <p:sp>
            <p:nvSpPr>
              <p:cNvPr id="58376" name="textruta 5"/>
              <p:cNvSpPr txBox="1">
                <a:spLocks noChangeArrowheads="1"/>
              </p:cNvSpPr>
              <p:nvPr/>
            </p:nvSpPr>
            <p:spPr bwMode="auto">
              <a:xfrm>
                <a:off x="9519207" y="2696267"/>
                <a:ext cx="1991291" cy="369332"/>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r" eaLnBrk="1" hangingPunct="1">
                  <a:spcBef>
                    <a:spcPct val="0"/>
                  </a:spcBef>
                  <a:buFontTx/>
                  <a:buNone/>
                </a:pPr>
                <a:r>
                  <a:rPr lang="sv-SE" altLang="en-US" sz="1200" b="1" dirty="0">
                    <a:solidFill>
                      <a:srgbClr val="6E2D02"/>
                    </a:solidFill>
                    <a:latin typeface="+mn-lt"/>
                  </a:rPr>
                  <a:t>Persistent  71%</a:t>
                </a:r>
                <a:endParaRPr lang="en-GB" altLang="en-US" sz="1200" b="1" dirty="0">
                  <a:solidFill>
                    <a:srgbClr val="6E2D02"/>
                  </a:solidFill>
                  <a:latin typeface="+mn-lt"/>
                </a:endParaRPr>
              </a:p>
            </p:txBody>
          </p:sp>
          <p:sp>
            <p:nvSpPr>
              <p:cNvPr id="7" name="textruta 6"/>
              <p:cNvSpPr txBox="1"/>
              <p:nvPr/>
            </p:nvSpPr>
            <p:spPr>
              <a:xfrm>
                <a:off x="9257442" y="2941395"/>
                <a:ext cx="2253056" cy="369332"/>
              </a:xfrm>
              <a:prstGeom prst="rect">
                <a:avLst/>
              </a:prstGeom>
              <a:noFill/>
              <a:ln w="19050">
                <a:noFill/>
              </a:ln>
            </p:spPr>
            <p:txBody>
              <a:bodyPr wrap="square">
                <a:spAutoFit/>
              </a:bodyPr>
              <a:lstStyle/>
              <a:p>
                <a:pPr algn="r">
                  <a:defRPr/>
                </a:pPr>
                <a:r>
                  <a:rPr lang="sv-SE" sz="1200" b="1" dirty="0">
                    <a:latin typeface="+mn-lt"/>
                    <a:ea typeface="+mn-ea"/>
                    <a:cs typeface="Arial" pitchFamily="34" charset="0"/>
                  </a:rPr>
                  <a:t>Long-</a:t>
                </a:r>
                <a:r>
                  <a:rPr lang="sv-SE" sz="1200" b="1" dirty="0" err="1">
                    <a:latin typeface="+mn-lt"/>
                    <a:ea typeface="+mn-ea"/>
                    <a:cs typeface="Arial" pitchFamily="34" charset="0"/>
                  </a:rPr>
                  <a:t>standing</a:t>
                </a:r>
                <a:r>
                  <a:rPr lang="sv-SE" sz="1200" b="1" dirty="0">
                    <a:latin typeface="+mn-lt"/>
                    <a:ea typeface="+mn-ea"/>
                    <a:cs typeface="Arial" pitchFamily="34" charset="0"/>
                  </a:rPr>
                  <a:t>  68%</a:t>
                </a:r>
                <a:endParaRPr lang="en-GB" sz="1200" b="1" dirty="0">
                  <a:latin typeface="+mn-lt"/>
                  <a:ea typeface="+mn-ea"/>
                  <a:cs typeface="Arial" pitchFamily="34" charset="0"/>
                </a:endParaRPr>
              </a:p>
            </p:txBody>
          </p:sp>
          <p:sp>
            <p:nvSpPr>
              <p:cNvPr id="20" name="textruta 6"/>
              <p:cNvSpPr txBox="1"/>
              <p:nvPr/>
            </p:nvSpPr>
            <p:spPr>
              <a:xfrm>
                <a:off x="7759700" y="3639314"/>
                <a:ext cx="3649770" cy="574516"/>
              </a:xfrm>
              <a:prstGeom prst="rect">
                <a:avLst/>
              </a:prstGeom>
              <a:solidFill>
                <a:schemeClr val="bg1"/>
              </a:solidFill>
              <a:ln w="19050">
                <a:noFill/>
              </a:ln>
            </p:spPr>
            <p:txBody>
              <a:bodyPr wrap="square">
                <a:spAutoFit/>
              </a:bodyPr>
              <a:lstStyle/>
              <a:p>
                <a:pPr algn="ctr">
                  <a:defRPr/>
                </a:pPr>
                <a:r>
                  <a:rPr lang="sv-SE" sz="1100" b="1" dirty="0">
                    <a:latin typeface="+mn-lt"/>
                    <a:ea typeface="+mn-ea"/>
                    <a:cs typeface="Arial" pitchFamily="34" charset="0"/>
                  </a:rPr>
                  <a:t>Time to first reported recurrence (in days)</a:t>
                </a:r>
                <a:endParaRPr lang="en-GB" sz="1100" b="1" dirty="0">
                  <a:latin typeface="+mn-lt"/>
                  <a:ea typeface="+mn-ea"/>
                  <a:cs typeface="Arial" pitchFamily="34" charset="0"/>
                </a:endParaRPr>
              </a:p>
            </p:txBody>
          </p:sp>
          <p:sp>
            <p:nvSpPr>
              <p:cNvPr id="21" name="TextBox 20"/>
              <p:cNvSpPr txBox="1"/>
              <p:nvPr/>
            </p:nvSpPr>
            <p:spPr>
              <a:xfrm>
                <a:off x="6208713" y="4193002"/>
                <a:ext cx="5475669" cy="1641474"/>
              </a:xfrm>
              <a:prstGeom prst="rect">
                <a:avLst/>
              </a:prstGeom>
              <a:solidFill>
                <a:schemeClr val="bg1"/>
              </a:solidFill>
            </p:spPr>
            <p:txBody>
              <a:bodyPr wrap="square" rtlCol="0">
                <a:spAutoFit/>
              </a:bodyPr>
              <a:lstStyle/>
              <a:p>
                <a:pPr>
                  <a:spcAft>
                    <a:spcPts val="1200"/>
                  </a:spcAft>
                  <a:tabLst>
                    <a:tab pos="1371600" algn="ctr"/>
                    <a:tab pos="2343150" algn="ctr"/>
                    <a:tab pos="3257550" algn="ctr"/>
                    <a:tab pos="4171950" algn="ctr"/>
                    <a:tab pos="5086350" algn="ctr"/>
                  </a:tabLst>
                </a:pPr>
                <a:r>
                  <a:rPr lang="fr-FR" sz="700" b="1" dirty="0">
                    <a:solidFill>
                      <a:srgbClr val="2A25D9"/>
                    </a:solidFill>
                    <a:latin typeface="+mn-lt"/>
                  </a:rPr>
                  <a:t>1:1:Paroxysmal</a:t>
                </a:r>
                <a:r>
                  <a:rPr lang="fr-FR" sz="900" b="1" dirty="0">
                    <a:solidFill>
                      <a:srgbClr val="2A25D9"/>
                    </a:solidFill>
                    <a:latin typeface="+mn-lt"/>
                  </a:rPr>
                  <a:t>	2163	1649	1555	1451	406</a:t>
                </a:r>
              </a:p>
              <a:p>
                <a:pPr>
                  <a:spcAft>
                    <a:spcPts val="1200"/>
                  </a:spcAft>
                  <a:tabLst>
                    <a:tab pos="1371600" algn="ctr"/>
                    <a:tab pos="2343150" algn="ctr"/>
                    <a:tab pos="3257550" algn="ctr"/>
                    <a:tab pos="4171950" algn="ctr"/>
                    <a:tab pos="5086350" algn="ctr"/>
                  </a:tabLst>
                </a:pPr>
                <a:r>
                  <a:rPr lang="fr-FR" sz="700" b="1" dirty="0">
                    <a:solidFill>
                      <a:srgbClr val="6E2D02"/>
                    </a:solidFill>
                    <a:latin typeface="+mn-lt"/>
                  </a:rPr>
                  <a:t>2:2:Persistent</a:t>
                </a:r>
                <a:r>
                  <a:rPr lang="fr-FR" sz="900" b="1" dirty="0">
                    <a:solidFill>
                      <a:srgbClr val="6E2D02"/>
                    </a:solidFill>
                    <a:latin typeface="+mn-lt"/>
                  </a:rPr>
                  <a:t>	857	614	560	516	137</a:t>
                </a:r>
              </a:p>
              <a:p>
                <a:pPr>
                  <a:spcAft>
                    <a:spcPts val="1200"/>
                  </a:spcAft>
                  <a:tabLst>
                    <a:tab pos="1371600" algn="ctr"/>
                    <a:tab pos="2343150" algn="ctr"/>
                    <a:tab pos="3257550" algn="ctr"/>
                    <a:tab pos="4171950" algn="ctr"/>
                    <a:tab pos="5086350" algn="ctr"/>
                  </a:tabLst>
                </a:pPr>
                <a:r>
                  <a:rPr lang="fr-FR" sz="700" b="1" dirty="0">
                    <a:latin typeface="+mn-lt"/>
                  </a:rPr>
                  <a:t>3: 3:LS persistent</a:t>
                </a:r>
                <a:r>
                  <a:rPr lang="fr-FR" sz="900" b="1" dirty="0">
                    <a:latin typeface="+mn-lt"/>
                  </a:rPr>
                  <a:t>	151	104	93	88	33</a:t>
                </a:r>
                <a:endParaRPr lang="en-US" sz="900" b="1" dirty="0">
                  <a:latin typeface="+mn-lt"/>
                </a:endParaRPr>
              </a:p>
            </p:txBody>
          </p:sp>
          <p:sp>
            <p:nvSpPr>
              <p:cNvPr id="22" name="TextBox 21"/>
              <p:cNvSpPr txBox="1"/>
              <p:nvPr/>
            </p:nvSpPr>
            <p:spPr>
              <a:xfrm>
                <a:off x="7919956" y="2623904"/>
                <a:ext cx="1221903" cy="902811"/>
              </a:xfrm>
              <a:prstGeom prst="rect">
                <a:avLst/>
              </a:prstGeom>
              <a:solidFill>
                <a:schemeClr val="bg1"/>
              </a:solidFill>
            </p:spPr>
            <p:txBody>
              <a:bodyPr wrap="square" rtlCol="0">
                <a:spAutoFit/>
              </a:bodyPr>
              <a:lstStyle/>
              <a:p>
                <a:pPr>
                  <a:spcAft>
                    <a:spcPts val="600"/>
                  </a:spcAft>
                  <a:tabLst>
                    <a:tab pos="1371600" algn="ctr"/>
                    <a:tab pos="2343150" algn="ctr"/>
                    <a:tab pos="3257550" algn="ctr"/>
                    <a:tab pos="4171950" algn="ctr"/>
                    <a:tab pos="5086350" algn="ctr"/>
                  </a:tabLst>
                </a:pPr>
                <a:r>
                  <a:rPr lang="fr-FR" sz="700" b="1" dirty="0">
                    <a:solidFill>
                      <a:srgbClr val="2A25D9"/>
                    </a:solidFill>
                    <a:latin typeface="+mn-lt"/>
                  </a:rPr>
                  <a:t>1:1:Paroxysmal</a:t>
                </a:r>
              </a:p>
              <a:p>
                <a:pPr>
                  <a:spcAft>
                    <a:spcPts val="600"/>
                  </a:spcAft>
                  <a:tabLst>
                    <a:tab pos="1371600" algn="ctr"/>
                    <a:tab pos="2343150" algn="ctr"/>
                    <a:tab pos="3257550" algn="ctr"/>
                    <a:tab pos="4171950" algn="ctr"/>
                    <a:tab pos="5086350" algn="ctr"/>
                  </a:tabLst>
                </a:pPr>
                <a:r>
                  <a:rPr lang="fr-FR" sz="700" b="1" dirty="0">
                    <a:solidFill>
                      <a:srgbClr val="6E2D02"/>
                    </a:solidFill>
                    <a:latin typeface="+mn-lt"/>
                  </a:rPr>
                  <a:t>2:2:Persistent</a:t>
                </a:r>
              </a:p>
              <a:p>
                <a:pPr>
                  <a:spcAft>
                    <a:spcPts val="600"/>
                  </a:spcAft>
                  <a:tabLst>
                    <a:tab pos="1371600" algn="ctr"/>
                    <a:tab pos="2343150" algn="ctr"/>
                    <a:tab pos="3257550" algn="ctr"/>
                    <a:tab pos="4171950" algn="ctr"/>
                    <a:tab pos="5086350" algn="ctr"/>
                  </a:tabLst>
                </a:pPr>
                <a:r>
                  <a:rPr lang="fr-FR" sz="700" b="1" dirty="0">
                    <a:latin typeface="+mn-lt"/>
                  </a:rPr>
                  <a:t>3: 3:LS persistent</a:t>
                </a:r>
                <a:endParaRPr lang="en-US" sz="700" b="1" dirty="0">
                  <a:latin typeface="+mn-lt"/>
                </a:endParaRPr>
              </a:p>
            </p:txBody>
          </p:sp>
          <p:cxnSp>
            <p:nvCxnSpPr>
              <p:cNvPr id="10" name="Straight Connector 9"/>
              <p:cNvCxnSpPr/>
              <p:nvPr/>
            </p:nvCxnSpPr>
            <p:spPr>
              <a:xfrm>
                <a:off x="7745716" y="2733569"/>
                <a:ext cx="174239" cy="0"/>
              </a:xfrm>
              <a:prstGeom prst="line">
                <a:avLst/>
              </a:prstGeom>
              <a:ln>
                <a:solidFill>
                  <a:srgbClr val="2A25D9"/>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45716" y="2918815"/>
                <a:ext cx="174239" cy="0"/>
              </a:xfrm>
              <a:prstGeom prst="line">
                <a:avLst/>
              </a:prstGeom>
              <a:ln>
                <a:solidFill>
                  <a:srgbClr val="6E2D0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745716" y="3099446"/>
                <a:ext cx="17423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textruta 6"/>
              <p:cNvSpPr txBox="1"/>
              <p:nvPr/>
            </p:nvSpPr>
            <p:spPr>
              <a:xfrm rot="16200000">
                <a:off x="5720992" y="2304229"/>
                <a:ext cx="2169160" cy="574516"/>
              </a:xfrm>
              <a:prstGeom prst="rect">
                <a:avLst/>
              </a:prstGeom>
              <a:solidFill>
                <a:schemeClr val="bg1"/>
              </a:solidFill>
              <a:ln w="19050">
                <a:noFill/>
              </a:ln>
            </p:spPr>
            <p:txBody>
              <a:bodyPr wrap="square">
                <a:spAutoFit/>
              </a:bodyPr>
              <a:lstStyle/>
              <a:p>
                <a:pPr algn="ctr">
                  <a:defRPr/>
                </a:pPr>
                <a:r>
                  <a:rPr lang="sv-SE" sz="1100" b="1" dirty="0">
                    <a:latin typeface="+mn-lt"/>
                    <a:ea typeface="+mn-ea"/>
                    <a:cs typeface="Arial" pitchFamily="34" charset="0"/>
                  </a:rPr>
                  <a:t>Probability of event (%)</a:t>
                </a:r>
                <a:endParaRPr lang="en-GB" sz="1100" b="1" dirty="0">
                  <a:latin typeface="+mn-lt"/>
                  <a:ea typeface="+mn-ea"/>
                  <a:cs typeface="Arial" pitchFamily="34" charset="0"/>
                </a:endParaRPr>
              </a:p>
            </p:txBody>
          </p:sp>
        </p:grpSp>
      </p:grpSp>
      <p:sp>
        <p:nvSpPr>
          <p:cNvPr id="30" name="textruta 13"/>
          <p:cNvSpPr txBox="1">
            <a:spLocks noChangeArrowheads="1"/>
          </p:cNvSpPr>
          <p:nvPr/>
        </p:nvSpPr>
        <p:spPr bwMode="auto">
          <a:xfrm>
            <a:off x="-49845" y="1818674"/>
            <a:ext cx="9223877" cy="969100"/>
          </a:xfrm>
          <a:prstGeom prst="rect">
            <a:avLst/>
          </a:prstGeom>
          <a:solidFill>
            <a:schemeClr val="accent6">
              <a:lumMod val="40000"/>
              <a:lumOff val="60000"/>
            </a:schemeClr>
          </a:solidFill>
          <a:ln>
            <a:noFill/>
          </a:ln>
          <a:effectLst>
            <a:outerShdw blurRad="63500" algn="ctr" rotWithShape="0">
              <a:prstClr val="black">
                <a:alpha val="40000"/>
              </a:prstClr>
            </a:outerShdw>
          </a:effectLst>
        </p:spPr>
        <p:txBody>
          <a:bodyPr wrap="square" anchor="ctr">
            <a:no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sz="2400" b="1" dirty="0" err="1" smtClean="0">
                <a:latin typeface="+mn-lt"/>
                <a:ea typeface="+mn-ea"/>
              </a:rPr>
              <a:t>Katetrizační</a:t>
            </a:r>
            <a:r>
              <a:rPr lang="en-US" altLang="en-US" sz="2400" b="1" dirty="0" smtClean="0">
                <a:latin typeface="+mn-lt"/>
                <a:ea typeface="+mn-ea"/>
              </a:rPr>
              <a:t> </a:t>
            </a:r>
            <a:r>
              <a:rPr lang="en-US" altLang="en-US" sz="2400" b="1" dirty="0" err="1" smtClean="0">
                <a:latin typeface="+mn-lt"/>
                <a:ea typeface="+mn-ea"/>
              </a:rPr>
              <a:t>ablace</a:t>
            </a:r>
            <a:r>
              <a:rPr lang="en-US" altLang="en-US" sz="2400" b="1" dirty="0" smtClean="0">
                <a:latin typeface="+mn-lt"/>
                <a:ea typeface="+mn-ea"/>
              </a:rPr>
              <a:t> FS </a:t>
            </a:r>
            <a:r>
              <a:rPr lang="en-US" altLang="en-US" sz="2400" b="1" dirty="0" err="1" smtClean="0">
                <a:latin typeface="+mn-lt"/>
                <a:ea typeface="+mn-ea"/>
              </a:rPr>
              <a:t>byla</a:t>
            </a:r>
            <a:r>
              <a:rPr lang="en-US" altLang="en-US" sz="2400" b="1" dirty="0" smtClean="0">
                <a:latin typeface="+mn-lt"/>
                <a:ea typeface="+mn-ea"/>
              </a:rPr>
              <a:t> v </a:t>
            </a:r>
            <a:r>
              <a:rPr lang="en-US" altLang="en-US" sz="2400" b="1" dirty="0" err="1" smtClean="0">
                <a:latin typeface="+mn-lt"/>
                <a:ea typeface="+mn-ea"/>
              </a:rPr>
              <a:t>Evropě</a:t>
            </a:r>
            <a:r>
              <a:rPr lang="en-US" altLang="en-US" sz="2400" b="1" dirty="0" smtClean="0">
                <a:latin typeface="+mn-lt"/>
                <a:ea typeface="+mn-ea"/>
              </a:rPr>
              <a:t> </a:t>
            </a:r>
            <a:r>
              <a:rPr lang="en-US" altLang="en-US" sz="2400" b="1" dirty="0" err="1" smtClean="0">
                <a:latin typeface="+mn-lt"/>
                <a:ea typeface="+mn-ea"/>
              </a:rPr>
              <a:t>úspěšná</a:t>
            </a:r>
            <a:r>
              <a:rPr lang="en-US" altLang="en-US" sz="2400" b="1" dirty="0" smtClean="0">
                <a:latin typeface="+mn-lt"/>
                <a:ea typeface="+mn-ea"/>
              </a:rPr>
              <a:t> v 70</a:t>
            </a:r>
            <a:r>
              <a:rPr lang="en-US" altLang="en-US" sz="2400" b="1" dirty="0">
                <a:latin typeface="+mn-lt"/>
                <a:ea typeface="+mn-ea"/>
              </a:rPr>
              <a:t>% </a:t>
            </a:r>
            <a:r>
              <a:rPr lang="en-US" altLang="en-US" sz="2400" b="1" dirty="0" smtClean="0">
                <a:latin typeface="+mn-lt"/>
                <a:ea typeface="+mn-ea"/>
              </a:rPr>
              <a:t>s </a:t>
            </a:r>
            <a:r>
              <a:rPr lang="en-US" altLang="en-US" sz="2400" b="1" dirty="0" err="1" smtClean="0">
                <a:latin typeface="+mn-lt"/>
                <a:ea typeface="+mn-ea"/>
              </a:rPr>
              <a:t>přijatelnou</a:t>
            </a:r>
            <a:r>
              <a:rPr lang="en-US" altLang="en-US" sz="2400" b="1" dirty="0" smtClean="0">
                <a:latin typeface="+mn-lt"/>
                <a:ea typeface="+mn-ea"/>
              </a:rPr>
              <a:t> </a:t>
            </a:r>
            <a:r>
              <a:rPr lang="en-US" altLang="en-US" sz="2400" b="1" dirty="0" err="1" smtClean="0">
                <a:latin typeface="+mn-lt"/>
                <a:ea typeface="+mn-ea"/>
              </a:rPr>
              <a:t>bezpečností</a:t>
            </a:r>
            <a:r>
              <a:rPr lang="en-US" altLang="en-US" sz="2400" b="1" dirty="0" smtClean="0">
                <a:latin typeface="+mn-lt"/>
                <a:ea typeface="+mn-ea"/>
              </a:rPr>
              <a:t> </a:t>
            </a:r>
            <a:endParaRPr lang="en-US" altLang="en-US" sz="2400" b="1" dirty="0">
              <a:latin typeface="+mn-lt"/>
              <a:ea typeface="+mn-ea"/>
            </a:endParaRPr>
          </a:p>
        </p:txBody>
      </p:sp>
      <p:sp>
        <p:nvSpPr>
          <p:cNvPr id="29" name="Rectangle 28"/>
          <p:cNvSpPr/>
          <p:nvPr/>
        </p:nvSpPr>
        <p:spPr>
          <a:xfrm>
            <a:off x="539552" y="4569972"/>
            <a:ext cx="4906787" cy="369332"/>
          </a:xfrm>
          <a:prstGeom prst="rect">
            <a:avLst/>
          </a:prstGeom>
        </p:spPr>
        <p:txBody>
          <a:bodyPr wrap="none">
            <a:spAutoFit/>
          </a:bodyPr>
          <a:lstStyle/>
          <a:p>
            <a:r>
              <a:rPr lang="fi-FI" dirty="0" err="1" smtClean="0">
                <a:solidFill>
                  <a:srgbClr val="666699"/>
                </a:solidFill>
              </a:rPr>
              <a:t>Arbelo</a:t>
            </a:r>
            <a:r>
              <a:rPr lang="fi-FI" dirty="0" smtClean="0">
                <a:solidFill>
                  <a:srgbClr val="666699"/>
                </a:solidFill>
              </a:rPr>
              <a:t> E, et al. EHJ. </a:t>
            </a:r>
            <a:r>
              <a:rPr lang="fi-FI" dirty="0">
                <a:solidFill>
                  <a:srgbClr val="666699"/>
                </a:solidFill>
              </a:rPr>
              <a:t>2017 Jan 18. pii: </a:t>
            </a:r>
            <a:r>
              <a:rPr lang="fi-FI" dirty="0" smtClean="0">
                <a:solidFill>
                  <a:srgbClr val="666699"/>
                </a:solidFill>
              </a:rPr>
              <a:t>ehw564</a:t>
            </a:r>
            <a:endParaRPr lang="en-US" dirty="0">
              <a:solidFill>
                <a:srgbClr val="666699"/>
              </a:solidFill>
            </a:endParaRPr>
          </a:p>
        </p:txBody>
      </p:sp>
      <p:sp>
        <p:nvSpPr>
          <p:cNvPr id="28" name="Rubrik 1"/>
          <p:cNvSpPr>
            <a:spLocks noGrp="1"/>
          </p:cNvSpPr>
          <p:nvPr>
            <p:ph type="title"/>
          </p:nvPr>
        </p:nvSpPr>
        <p:spPr>
          <a:xfrm>
            <a:off x="403972" y="205983"/>
            <a:ext cx="8740028" cy="606549"/>
          </a:xfrm>
        </p:spPr>
        <p:txBody>
          <a:bodyPr/>
          <a:lstStyle/>
          <a:p>
            <a:r>
              <a:rPr lang="en-US" altLang="en-US" sz="2400" dirty="0">
                <a:solidFill>
                  <a:srgbClr val="800000"/>
                </a:solidFill>
                <a:latin typeface="+mj-lt"/>
              </a:rPr>
              <a:t>1 </a:t>
            </a:r>
            <a:r>
              <a:rPr lang="en-US" altLang="en-US" sz="2400" dirty="0" err="1">
                <a:solidFill>
                  <a:srgbClr val="800000"/>
                </a:solidFill>
                <a:latin typeface="+mj-lt"/>
              </a:rPr>
              <a:t>yr</a:t>
            </a:r>
            <a:r>
              <a:rPr lang="en-US" altLang="en-US" sz="2400" dirty="0">
                <a:solidFill>
                  <a:srgbClr val="800000"/>
                </a:solidFill>
                <a:latin typeface="+mj-lt"/>
              </a:rPr>
              <a:t> follow up of ESC/EHRA AF ablation registry</a:t>
            </a:r>
          </a:p>
        </p:txBody>
      </p:sp>
    </p:spTree>
    <p:extLst>
      <p:ext uri="{BB962C8B-B14F-4D97-AF65-F5344CB8AC3E}">
        <p14:creationId xmlns:p14="http://schemas.microsoft.com/office/powerpoint/2010/main" val="345541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9" presetClass="emph" presetSubtype="0" grpId="0" nodeType="withEffect">
                                  <p:stCondLst>
                                    <p:cond delay="0"/>
                                  </p:stCondLst>
                                  <p:childTnLst>
                                    <p:set>
                                      <p:cBhvr rctx="PPT">
                                        <p:cTn id="9" dur="indefinite"/>
                                        <p:tgtEl>
                                          <p:spTgt spid="58371">
                                            <p:txEl>
                                              <p:pRg st="0" end="0"/>
                                            </p:txEl>
                                          </p:spTgt>
                                        </p:tgtEl>
                                        <p:attrNameLst>
                                          <p:attrName>style.opacity</p:attrName>
                                        </p:attrNameLst>
                                      </p:cBhvr>
                                      <p:to>
                                        <p:strVal val="0.5"/>
                                      </p:to>
                                    </p:set>
                                    <p:animEffect filter="image" prLst="opacity: 0.5">
                                      <p:cBhvr rctx="IE">
                                        <p:cTn id="10" dur="indefinite"/>
                                        <p:tgtEl>
                                          <p:spTgt spid="58371">
                                            <p:txEl>
                                              <p:pRg st="0" end="0"/>
                                            </p:txEl>
                                          </p:spTgt>
                                        </p:tgtEl>
                                      </p:cBhvr>
                                    </p:animEffect>
                                  </p:childTnLst>
                                </p:cTn>
                              </p:par>
                              <p:par>
                                <p:cTn id="11" presetID="9" presetClass="emph" presetSubtype="0" grpId="0" nodeType="withEffect">
                                  <p:stCondLst>
                                    <p:cond delay="0"/>
                                  </p:stCondLst>
                                  <p:childTnLst>
                                    <p:set>
                                      <p:cBhvr rctx="PPT">
                                        <p:cTn id="12" dur="indefinite"/>
                                        <p:tgtEl>
                                          <p:spTgt spid="58371">
                                            <p:txEl>
                                              <p:pRg st="1" end="1"/>
                                            </p:txEl>
                                          </p:spTgt>
                                        </p:tgtEl>
                                        <p:attrNameLst>
                                          <p:attrName>style.opacity</p:attrName>
                                        </p:attrNameLst>
                                      </p:cBhvr>
                                      <p:to>
                                        <p:strVal val="0.5"/>
                                      </p:to>
                                    </p:set>
                                    <p:animEffect filter="image" prLst="opacity: 0.5">
                                      <p:cBhvr rctx="IE">
                                        <p:cTn id="13" dur="indefinite"/>
                                        <p:tgtEl>
                                          <p:spTgt spid="58371">
                                            <p:txEl>
                                              <p:pRg st="1" end="1"/>
                                            </p:txEl>
                                          </p:spTgt>
                                        </p:tgtEl>
                                      </p:cBhvr>
                                    </p:animEffect>
                                  </p:childTnLst>
                                </p:cTn>
                              </p:par>
                              <p:par>
                                <p:cTn id="14" presetID="9" presetClass="emph" presetSubtype="0" grpId="0" nodeType="withEffect">
                                  <p:stCondLst>
                                    <p:cond delay="0"/>
                                  </p:stCondLst>
                                  <p:childTnLst>
                                    <p:set>
                                      <p:cBhvr rctx="PPT">
                                        <p:cTn id="15" dur="indefinite"/>
                                        <p:tgtEl>
                                          <p:spTgt spid="58371">
                                            <p:txEl>
                                              <p:pRg st="2" end="2"/>
                                            </p:txEl>
                                          </p:spTgt>
                                        </p:tgtEl>
                                        <p:attrNameLst>
                                          <p:attrName>style.opacity</p:attrName>
                                        </p:attrNameLst>
                                      </p:cBhvr>
                                      <p:to>
                                        <p:strVal val="0.5"/>
                                      </p:to>
                                    </p:set>
                                    <p:animEffect filter="image" prLst="opacity: 0.5">
                                      <p:cBhvr rctx="IE">
                                        <p:cTn id="16" dur="indefinite"/>
                                        <p:tgtEl>
                                          <p:spTgt spid="58371">
                                            <p:txEl>
                                              <p:pRg st="2" end="2"/>
                                            </p:txEl>
                                          </p:spTgt>
                                        </p:tgtEl>
                                      </p:cBhvr>
                                    </p:animEffect>
                                  </p:childTnLst>
                                </p:cTn>
                              </p:par>
                              <p:par>
                                <p:cTn id="17" presetID="9" presetClass="emph" presetSubtype="0" grpId="0" nodeType="withEffect">
                                  <p:stCondLst>
                                    <p:cond delay="0"/>
                                  </p:stCondLst>
                                  <p:childTnLst>
                                    <p:set>
                                      <p:cBhvr rctx="PPT">
                                        <p:cTn id="18" dur="indefinite"/>
                                        <p:tgtEl>
                                          <p:spTgt spid="58371">
                                            <p:txEl>
                                              <p:pRg st="3" end="3"/>
                                            </p:txEl>
                                          </p:spTgt>
                                        </p:tgtEl>
                                        <p:attrNameLst>
                                          <p:attrName>style.opacity</p:attrName>
                                        </p:attrNameLst>
                                      </p:cBhvr>
                                      <p:to>
                                        <p:strVal val="0.5"/>
                                      </p:to>
                                    </p:set>
                                    <p:animEffect filter="image" prLst="opacity: 0.5">
                                      <p:cBhvr rctx="IE">
                                        <p:cTn id="19" dur="indefinite"/>
                                        <p:tgtEl>
                                          <p:spTgt spid="58371">
                                            <p:txEl>
                                              <p:pRg st="3" end="3"/>
                                            </p:txEl>
                                          </p:spTgt>
                                        </p:tgtEl>
                                      </p:cBhvr>
                                    </p:animEffect>
                                  </p:childTnLst>
                                </p:cTn>
                              </p:par>
                              <p:par>
                                <p:cTn id="20" presetID="9" presetClass="emph" presetSubtype="0" grpId="0" nodeType="withEffect">
                                  <p:stCondLst>
                                    <p:cond delay="0"/>
                                  </p:stCondLst>
                                  <p:childTnLst>
                                    <p:set>
                                      <p:cBhvr rctx="PPT">
                                        <p:cTn id="21" dur="indefinite"/>
                                        <p:tgtEl>
                                          <p:spTgt spid="58371">
                                            <p:txEl>
                                              <p:pRg st="4" end="4"/>
                                            </p:txEl>
                                          </p:spTgt>
                                        </p:tgtEl>
                                        <p:attrNameLst>
                                          <p:attrName>style.opacity</p:attrName>
                                        </p:attrNameLst>
                                      </p:cBhvr>
                                      <p:to>
                                        <p:strVal val="0.5"/>
                                      </p:to>
                                    </p:set>
                                    <p:animEffect filter="image" prLst="opacity: 0.5">
                                      <p:cBhvr rctx="IE">
                                        <p:cTn id="22" dur="indefinite"/>
                                        <p:tgtEl>
                                          <p:spTgt spid="58371">
                                            <p:txEl>
                                              <p:pRg st="4" end="4"/>
                                            </p:txEl>
                                          </p:spTgt>
                                        </p:tgtEl>
                                      </p:cBhvr>
                                    </p:animEffect>
                                  </p:childTnLst>
                                </p:cTn>
                              </p:par>
                              <p:par>
                                <p:cTn id="23" presetID="9" presetClass="emph" presetSubtype="0" nodeType="withEffect">
                                  <p:stCondLst>
                                    <p:cond delay="0"/>
                                  </p:stCondLst>
                                  <p:childTnLst>
                                    <p:set>
                                      <p:cBhvr rctx="PPT">
                                        <p:cTn id="24" dur="indefinite"/>
                                        <p:tgtEl>
                                          <p:spTgt spid="13"/>
                                        </p:tgtEl>
                                        <p:attrNameLst>
                                          <p:attrName>style.opacity</p:attrName>
                                        </p:attrNameLst>
                                      </p:cBhvr>
                                      <p:to>
                                        <p:strVal val="0.5"/>
                                      </p:to>
                                    </p:set>
                                    <p:animEffect filter="image" prLst="opacity: 0.5">
                                      <p:cBhvr rctx="IE">
                                        <p:cTn id="25" dur="indefinite"/>
                                        <p:tgtEl>
                                          <p:spTgt spid="13"/>
                                        </p:tgtEl>
                                      </p:cBhvr>
                                    </p:animEffect>
                                  </p:childTnLst>
                                </p:cTn>
                              </p:par>
                              <p:par>
                                <p:cTn id="26" presetID="9" presetClass="emph" presetSubtype="0" grpId="0" nodeType="withEffect">
                                  <p:stCondLst>
                                    <p:cond delay="0"/>
                                  </p:stCondLst>
                                  <p:childTnLst>
                                    <p:set>
                                      <p:cBhvr rctx="PPT">
                                        <p:cTn id="27" dur="indefinite"/>
                                        <p:tgtEl>
                                          <p:spTgt spid="58378"/>
                                        </p:tgtEl>
                                        <p:attrNameLst>
                                          <p:attrName>style.opacity</p:attrName>
                                        </p:attrNameLst>
                                      </p:cBhvr>
                                      <p:to>
                                        <p:strVal val="0.5"/>
                                      </p:to>
                                    </p:set>
                                    <p:animEffect filter="image" prLst="opacity: 0.5">
                                      <p:cBhvr rctx="IE">
                                        <p:cTn id="28" dur="indefinite"/>
                                        <p:tgtEl>
                                          <p:spTgt spid="58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P spid="58378" grpId="0" animBg="1"/>
      <p:bldP spid="3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ímek obrazovky 2017-09-16 v 8.49.24.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504947"/>
            <a:ext cx="9144000" cy="4126560"/>
          </a:xfrm>
          <a:prstGeom prst="rect">
            <a:avLst/>
          </a:prstGeom>
        </p:spPr>
      </p:pic>
      <p:sp>
        <p:nvSpPr>
          <p:cNvPr id="2" name="Title 1"/>
          <p:cNvSpPr>
            <a:spLocks noGrp="1"/>
          </p:cNvSpPr>
          <p:nvPr>
            <p:ph type="title"/>
          </p:nvPr>
        </p:nvSpPr>
        <p:spPr>
          <a:xfrm>
            <a:off x="457200" y="76332"/>
            <a:ext cx="8229600" cy="615127"/>
          </a:xfrm>
        </p:spPr>
        <p:txBody>
          <a:bodyPr>
            <a:normAutofit fontScale="90000"/>
          </a:bodyPr>
          <a:lstStyle/>
          <a:p>
            <a:r>
              <a:rPr lang="en-US" dirty="0" smtClean="0">
                <a:solidFill>
                  <a:srgbClr val="8064A2"/>
                </a:solidFill>
              </a:rPr>
              <a:t>CASTLE AF </a:t>
            </a:r>
            <a:endParaRPr lang="en-US" dirty="0">
              <a:solidFill>
                <a:srgbClr val="8064A2"/>
              </a:solidFill>
            </a:endParaRPr>
          </a:p>
        </p:txBody>
      </p:sp>
      <p:sp>
        <p:nvSpPr>
          <p:cNvPr id="5" name="Rectangle 4"/>
          <p:cNvSpPr/>
          <p:nvPr/>
        </p:nvSpPr>
        <p:spPr>
          <a:xfrm>
            <a:off x="395543" y="4587986"/>
            <a:ext cx="4386149" cy="307777"/>
          </a:xfrm>
          <a:prstGeom prst="rect">
            <a:avLst/>
          </a:prstGeom>
        </p:spPr>
        <p:txBody>
          <a:bodyPr wrap="none">
            <a:spAutoFit/>
          </a:bodyPr>
          <a:lstStyle/>
          <a:p>
            <a:r>
              <a:rPr lang="nb-NO" sz="1400" dirty="0" err="1" smtClean="0">
                <a:solidFill>
                  <a:srgbClr val="666699"/>
                </a:solidFill>
              </a:rPr>
              <a:t>Marrouche</a:t>
            </a:r>
            <a:r>
              <a:rPr lang="nb-NO" sz="1400" dirty="0" smtClean="0">
                <a:solidFill>
                  <a:srgbClr val="666699"/>
                </a:solidFill>
              </a:rPr>
              <a:t> NF, et al. N </a:t>
            </a:r>
            <a:r>
              <a:rPr lang="nb-NO" sz="1400" dirty="0" err="1">
                <a:solidFill>
                  <a:srgbClr val="666699"/>
                </a:solidFill>
              </a:rPr>
              <a:t>Engl</a:t>
            </a:r>
            <a:r>
              <a:rPr lang="nb-NO" sz="1400" dirty="0">
                <a:solidFill>
                  <a:srgbClr val="666699"/>
                </a:solidFill>
              </a:rPr>
              <a:t> J Med 2018;378:417-27.</a:t>
            </a:r>
            <a:endParaRPr lang="en-US" sz="1400" dirty="0">
              <a:solidFill>
                <a:srgbClr val="666699"/>
              </a:solidFill>
            </a:endParaRPr>
          </a:p>
        </p:txBody>
      </p:sp>
      <p:pic>
        <p:nvPicPr>
          <p:cNvPr id="6" name="Picture 5" descr="Snímek obrazovky 2018-04-05 v 14.20.57.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5536" y="1131590"/>
            <a:ext cx="4002380" cy="3024336"/>
          </a:xfrm>
          <a:prstGeom prst="rect">
            <a:avLst/>
          </a:prstGeom>
          <a:ln>
            <a:noFill/>
          </a:ln>
          <a:effectLst>
            <a:outerShdw blurRad="292100" dist="139700" dir="2700000" algn="tl" rotWithShape="0">
              <a:srgbClr val="333333">
                <a:alpha val="65000"/>
              </a:srgbClr>
            </a:outerShdw>
          </a:effectLst>
        </p:spPr>
      </p:pic>
      <p:pic>
        <p:nvPicPr>
          <p:cNvPr id="7" name="Picture 6" descr="Snímek obrazovky 2018-04-05 v 14.21.31.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88130" y="1131590"/>
            <a:ext cx="4016318" cy="30243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90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51520" y="0"/>
            <a:ext cx="8210550" cy="385763"/>
          </a:xfrm>
          <a:prstGeom prst="rect">
            <a:avLst/>
          </a:prstGeom>
          <a:noFill/>
          <a:ln w="9525">
            <a:noFill/>
            <a:miter lim="800000"/>
            <a:headEnd/>
            <a:tailEnd/>
          </a:ln>
        </p:spPr>
        <p:txBody>
          <a:bodyPr/>
          <a:lstStyle/>
          <a:p>
            <a:r>
              <a:rPr lang="en-GB" altLang="en-US" sz="2800" dirty="0" err="1" smtClean="0">
                <a:solidFill>
                  <a:srgbClr val="800000"/>
                </a:solidFill>
              </a:rPr>
              <a:t>Naše</a:t>
            </a:r>
            <a:r>
              <a:rPr lang="en-GB" altLang="en-US" sz="2800" dirty="0" smtClean="0">
                <a:solidFill>
                  <a:srgbClr val="800000"/>
                </a:solidFill>
              </a:rPr>
              <a:t> </a:t>
            </a:r>
            <a:r>
              <a:rPr lang="en-GB" altLang="en-US" sz="2800" dirty="0" err="1" smtClean="0">
                <a:solidFill>
                  <a:srgbClr val="800000"/>
                </a:solidFill>
              </a:rPr>
              <a:t>recentní</a:t>
            </a:r>
            <a:r>
              <a:rPr lang="en-GB" altLang="en-US" sz="2800" dirty="0" smtClean="0">
                <a:solidFill>
                  <a:srgbClr val="800000"/>
                </a:solidFill>
              </a:rPr>
              <a:t> </a:t>
            </a:r>
            <a:r>
              <a:rPr lang="en-GB" altLang="en-US" sz="2800" dirty="0" err="1" smtClean="0">
                <a:solidFill>
                  <a:srgbClr val="800000"/>
                </a:solidFill>
              </a:rPr>
              <a:t>retrospektivní</a:t>
            </a:r>
            <a:r>
              <a:rPr lang="en-GB" altLang="en-US" sz="2800" dirty="0" smtClean="0">
                <a:solidFill>
                  <a:srgbClr val="800000"/>
                </a:solidFill>
              </a:rPr>
              <a:t> </a:t>
            </a:r>
            <a:r>
              <a:rPr lang="en-GB" altLang="en-US" sz="2800" dirty="0" err="1" smtClean="0">
                <a:solidFill>
                  <a:srgbClr val="800000"/>
                </a:solidFill>
              </a:rPr>
              <a:t>analýza</a:t>
            </a:r>
            <a:r>
              <a:rPr lang="en-GB" altLang="en-US" sz="2800" dirty="0" smtClean="0">
                <a:solidFill>
                  <a:srgbClr val="800000"/>
                </a:solidFill>
              </a:rPr>
              <a:t> </a:t>
            </a:r>
            <a:endParaRPr lang="en-US" altLang="en-US" sz="3200" dirty="0">
              <a:solidFill>
                <a:srgbClr val="800000"/>
              </a:solidFill>
            </a:endParaRPr>
          </a:p>
        </p:txBody>
      </p:sp>
      <p:graphicFrame>
        <p:nvGraphicFramePr>
          <p:cNvPr id="7" name="Tabulka 6"/>
          <p:cNvGraphicFramePr>
            <a:graphicFrameLocks noGrp="1"/>
          </p:cNvGraphicFramePr>
          <p:nvPr>
            <p:extLst>
              <p:ext uri="{D42A27DB-BD31-4B8C-83A1-F6EECF244321}">
                <p14:modId xmlns:p14="http://schemas.microsoft.com/office/powerpoint/2010/main" val="1256776728"/>
              </p:ext>
            </p:extLst>
          </p:nvPr>
        </p:nvGraphicFramePr>
        <p:xfrm>
          <a:off x="262036" y="557599"/>
          <a:ext cx="3219103" cy="3954780"/>
        </p:xfrm>
        <a:graphic>
          <a:graphicData uri="http://schemas.openxmlformats.org/drawingml/2006/table">
            <a:tbl>
              <a:tblPr bandRow="1">
                <a:tableStyleId>{93296810-A885-4BE3-A3E7-6D5BEEA58F35}</a:tableStyleId>
              </a:tblPr>
              <a:tblGrid>
                <a:gridCol w="2130202">
                  <a:extLst>
                    <a:ext uri="{9D8B030D-6E8A-4147-A177-3AD203B41FA5}">
                      <a16:colId xmlns:a16="http://schemas.microsoft.com/office/drawing/2014/main" xmlns="" val="20000"/>
                    </a:ext>
                  </a:extLst>
                </a:gridCol>
                <a:gridCol w="1088901">
                  <a:extLst>
                    <a:ext uri="{9D8B030D-6E8A-4147-A177-3AD203B41FA5}">
                      <a16:colId xmlns:a16="http://schemas.microsoft.com/office/drawing/2014/main" xmlns="" val="20001"/>
                    </a:ext>
                  </a:extLst>
                </a:gridCol>
              </a:tblGrid>
              <a:tr h="251460">
                <a:tc>
                  <a:txBody>
                    <a:bodyPr/>
                    <a:lstStyle/>
                    <a:p>
                      <a:r>
                        <a:rPr lang="cs-CZ" sz="1200" b="1" dirty="0" smtClean="0">
                          <a:solidFill>
                            <a:srgbClr val="FF0000"/>
                          </a:solidFill>
                        </a:rPr>
                        <a:t>Pacienti</a:t>
                      </a:r>
                      <a:endParaRPr lang="en-GB" sz="1200" b="1" dirty="0">
                        <a:solidFill>
                          <a:srgbClr val="FF0000"/>
                        </a:solidFill>
                      </a:endParaRPr>
                    </a:p>
                  </a:txBody>
                  <a:tcPr marT="34290" marB="34290"/>
                </a:tc>
                <a:tc>
                  <a:txBody>
                    <a:bodyPr/>
                    <a:lstStyle/>
                    <a:p>
                      <a:pPr algn="ctr"/>
                      <a:r>
                        <a:rPr lang="cs-CZ" sz="1200" b="1" dirty="0">
                          <a:solidFill>
                            <a:srgbClr val="FF0000"/>
                          </a:solidFill>
                        </a:rPr>
                        <a:t>2888</a:t>
                      </a:r>
                      <a:endParaRPr lang="en-GB" sz="1200" b="1" dirty="0">
                        <a:solidFill>
                          <a:srgbClr val="FF0000"/>
                        </a:solidFill>
                      </a:endParaRPr>
                    </a:p>
                  </a:txBody>
                  <a:tcPr marT="34290" marB="34290"/>
                </a:tc>
                <a:extLst>
                  <a:ext uri="{0D108BD9-81ED-4DB2-BD59-A6C34878D82A}">
                    <a16:rowId xmlns:a16="http://schemas.microsoft.com/office/drawing/2014/main" xmlns="" val="10000"/>
                  </a:ext>
                </a:extLst>
              </a:tr>
              <a:tr h="251460">
                <a:tc>
                  <a:txBody>
                    <a:bodyPr/>
                    <a:lstStyle/>
                    <a:p>
                      <a:r>
                        <a:rPr lang="en-GB" sz="1200" b="1" dirty="0" err="1" smtClean="0">
                          <a:solidFill>
                            <a:srgbClr val="FF0000"/>
                          </a:solidFill>
                        </a:rPr>
                        <a:t>Výkony</a:t>
                      </a:r>
                      <a:endParaRPr lang="en-GB" sz="1200" b="1" dirty="0">
                        <a:solidFill>
                          <a:srgbClr val="FF0000"/>
                        </a:solidFill>
                      </a:endParaRPr>
                    </a:p>
                  </a:txBody>
                  <a:tcPr marT="34290" marB="34290"/>
                </a:tc>
                <a:tc>
                  <a:txBody>
                    <a:bodyPr/>
                    <a:lstStyle/>
                    <a:p>
                      <a:pPr algn="ctr"/>
                      <a:r>
                        <a:rPr lang="cs-CZ" sz="1200" b="1" dirty="0">
                          <a:solidFill>
                            <a:srgbClr val="FF0000"/>
                          </a:solidFill>
                        </a:rPr>
                        <a:t>3940</a:t>
                      </a:r>
                    </a:p>
                  </a:txBody>
                  <a:tcPr marT="34290" marB="34290"/>
                </a:tc>
                <a:extLst>
                  <a:ext uri="{0D108BD9-81ED-4DB2-BD59-A6C34878D82A}">
                    <a16:rowId xmlns:a16="http://schemas.microsoft.com/office/drawing/2014/main" xmlns="" val="10001"/>
                  </a:ext>
                </a:extLst>
              </a:tr>
              <a:tr h="251460">
                <a:tc>
                  <a:txBody>
                    <a:bodyPr/>
                    <a:lstStyle/>
                    <a:p>
                      <a:r>
                        <a:rPr lang="en-GB" sz="1200" b="1" dirty="0" err="1" smtClean="0">
                          <a:solidFill>
                            <a:srgbClr val="FF0000"/>
                          </a:solidFill>
                        </a:rPr>
                        <a:t>Výkony</a:t>
                      </a:r>
                      <a:r>
                        <a:rPr lang="en-GB" sz="1200" b="1" dirty="0" smtClean="0">
                          <a:solidFill>
                            <a:srgbClr val="FF0000"/>
                          </a:solidFill>
                        </a:rPr>
                        <a:t>/</a:t>
                      </a:r>
                      <a:r>
                        <a:rPr lang="en-GB" sz="1200" b="1" dirty="0" err="1" smtClean="0">
                          <a:solidFill>
                            <a:srgbClr val="FF0000"/>
                          </a:solidFill>
                        </a:rPr>
                        <a:t>pacient</a:t>
                      </a:r>
                      <a:endParaRPr lang="en-GB" sz="1200" b="1" dirty="0">
                        <a:solidFill>
                          <a:srgbClr val="FF0000"/>
                        </a:solidFill>
                      </a:endParaRPr>
                    </a:p>
                  </a:txBody>
                  <a:tcPr marT="34290" marB="34290"/>
                </a:tc>
                <a:tc>
                  <a:txBody>
                    <a:bodyPr/>
                    <a:lstStyle/>
                    <a:p>
                      <a:pPr algn="ctr"/>
                      <a:r>
                        <a:rPr lang="cs-CZ" sz="1200" b="1" dirty="0">
                          <a:solidFill>
                            <a:srgbClr val="FF0000"/>
                          </a:solidFill>
                        </a:rPr>
                        <a:t>1.4 ± 0.7</a:t>
                      </a:r>
                    </a:p>
                  </a:txBody>
                  <a:tcPr marT="34290" marB="34290"/>
                </a:tc>
                <a:extLst>
                  <a:ext uri="{0D108BD9-81ED-4DB2-BD59-A6C34878D82A}">
                    <a16:rowId xmlns:a16="http://schemas.microsoft.com/office/drawing/2014/main" xmlns="" val="10002"/>
                  </a:ext>
                </a:extLst>
              </a:tr>
              <a:tr h="251460">
                <a:tc>
                  <a:txBody>
                    <a:bodyPr/>
                    <a:lstStyle/>
                    <a:p>
                      <a:r>
                        <a:rPr lang="cs-CZ" sz="1200" b="1" dirty="0" err="1" smtClean="0"/>
                        <a:t>Paroxysm</a:t>
                      </a:r>
                      <a:r>
                        <a:rPr lang="en-GB" sz="1200" b="1" dirty="0" err="1" smtClean="0"/>
                        <a:t>ální</a:t>
                      </a:r>
                      <a:r>
                        <a:rPr lang="en-GB" sz="1200" b="1" baseline="0" dirty="0" smtClean="0"/>
                        <a:t> FS</a:t>
                      </a:r>
                      <a:endParaRPr lang="en-GB" sz="1200" b="1" dirty="0"/>
                    </a:p>
                  </a:txBody>
                  <a:tcPr marT="34290" marB="34290"/>
                </a:tc>
                <a:tc>
                  <a:txBody>
                    <a:bodyPr/>
                    <a:lstStyle/>
                    <a:p>
                      <a:pPr algn="ctr"/>
                      <a:r>
                        <a:rPr lang="cs-CZ" sz="1200" b="1" dirty="0"/>
                        <a:t>66.9%</a:t>
                      </a:r>
                    </a:p>
                  </a:txBody>
                  <a:tcPr marT="34290" marB="34290"/>
                </a:tc>
                <a:extLst>
                  <a:ext uri="{0D108BD9-81ED-4DB2-BD59-A6C34878D82A}">
                    <a16:rowId xmlns:a16="http://schemas.microsoft.com/office/drawing/2014/main" xmlns="" val="10003"/>
                  </a:ext>
                </a:extLst>
              </a:tr>
              <a:tr h="251460">
                <a:tc>
                  <a:txBody>
                    <a:bodyPr/>
                    <a:lstStyle/>
                    <a:p>
                      <a:r>
                        <a:rPr lang="cs-CZ" sz="1200" b="1" dirty="0" smtClean="0"/>
                        <a:t>Muži</a:t>
                      </a:r>
                      <a:endParaRPr lang="en-GB" sz="1200" b="1" dirty="0"/>
                    </a:p>
                  </a:txBody>
                  <a:tcPr marT="34290" marB="34290"/>
                </a:tc>
                <a:tc>
                  <a:txBody>
                    <a:bodyPr/>
                    <a:lstStyle/>
                    <a:p>
                      <a:pPr algn="ctr"/>
                      <a:r>
                        <a:rPr lang="cs-CZ" sz="1200" b="1" dirty="0"/>
                        <a:t>68.8%</a:t>
                      </a:r>
                      <a:endParaRPr lang="en-GB" sz="1200" b="1" dirty="0"/>
                    </a:p>
                  </a:txBody>
                  <a:tcPr marT="34290" marB="34290"/>
                </a:tc>
                <a:extLst>
                  <a:ext uri="{0D108BD9-81ED-4DB2-BD59-A6C34878D82A}">
                    <a16:rowId xmlns:a16="http://schemas.microsoft.com/office/drawing/2014/main" xmlns="" val="10004"/>
                  </a:ext>
                </a:extLst>
              </a:tr>
              <a:tr h="251460">
                <a:tc>
                  <a:txBody>
                    <a:bodyPr/>
                    <a:lstStyle/>
                    <a:p>
                      <a:r>
                        <a:rPr lang="en-GB" sz="1200" b="1" dirty="0" err="1" smtClean="0"/>
                        <a:t>Věk</a:t>
                      </a:r>
                      <a:r>
                        <a:rPr lang="cs-CZ" sz="1200" b="1" dirty="0" smtClean="0"/>
                        <a:t> (</a:t>
                      </a:r>
                      <a:r>
                        <a:rPr lang="en-GB" sz="1200" b="1" dirty="0" err="1" smtClean="0"/>
                        <a:t>roky</a:t>
                      </a:r>
                      <a:r>
                        <a:rPr lang="cs-CZ" sz="1200" b="1" dirty="0" smtClean="0"/>
                        <a:t>)</a:t>
                      </a:r>
                      <a:endParaRPr lang="en-GB" sz="1200" b="1" dirty="0"/>
                    </a:p>
                  </a:txBody>
                  <a:tcPr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200" b="1" dirty="0"/>
                        <a:t>59 ± 10</a:t>
                      </a:r>
                      <a:endParaRPr lang="en-GB" sz="1200" b="1" dirty="0"/>
                    </a:p>
                  </a:txBody>
                  <a:tcPr marT="34290" marB="34290"/>
                </a:tc>
                <a:extLst>
                  <a:ext uri="{0D108BD9-81ED-4DB2-BD59-A6C34878D82A}">
                    <a16:rowId xmlns:a16="http://schemas.microsoft.com/office/drawing/2014/main" xmlns="" val="10005"/>
                  </a:ext>
                </a:extLst>
              </a:tr>
              <a:tr h="251460">
                <a:tc>
                  <a:txBody>
                    <a:bodyPr/>
                    <a:lstStyle/>
                    <a:p>
                      <a:r>
                        <a:rPr lang="en-GB" sz="1200" b="1" dirty="0" err="1" smtClean="0"/>
                        <a:t>Srdeční</a:t>
                      </a:r>
                      <a:r>
                        <a:rPr lang="en-GB" sz="1200" b="1" dirty="0" smtClean="0"/>
                        <a:t> </a:t>
                      </a:r>
                      <a:r>
                        <a:rPr lang="en-GB" sz="1200" b="1" dirty="0" err="1" smtClean="0"/>
                        <a:t>selhání</a:t>
                      </a:r>
                      <a:endParaRPr lang="en-GB" sz="1200" b="1" dirty="0"/>
                    </a:p>
                  </a:txBody>
                  <a:tcPr marT="34290" marB="34290"/>
                </a:tc>
                <a:tc>
                  <a:txBody>
                    <a:bodyPr/>
                    <a:lstStyle/>
                    <a:p>
                      <a:pPr algn="ctr"/>
                      <a:r>
                        <a:rPr lang="cs-CZ" sz="1200" b="1" dirty="0"/>
                        <a:t>15.7%</a:t>
                      </a:r>
                      <a:endParaRPr lang="en-GB" sz="1200" b="1" dirty="0"/>
                    </a:p>
                  </a:txBody>
                  <a:tcPr marT="34290" marB="34290"/>
                </a:tc>
                <a:extLst>
                  <a:ext uri="{0D108BD9-81ED-4DB2-BD59-A6C34878D82A}">
                    <a16:rowId xmlns:a16="http://schemas.microsoft.com/office/drawing/2014/main" xmlns="" val="10006"/>
                  </a:ext>
                </a:extLst>
              </a:tr>
              <a:tr h="251460">
                <a:tc>
                  <a:txBody>
                    <a:bodyPr/>
                    <a:lstStyle/>
                    <a:p>
                      <a:r>
                        <a:rPr lang="cs-CZ" sz="1200" b="1" dirty="0" smtClean="0"/>
                        <a:t>H</a:t>
                      </a:r>
                      <a:r>
                        <a:rPr lang="en-GB" sz="1200" b="1" dirty="0" err="1" smtClean="0"/>
                        <a:t>ypertenze</a:t>
                      </a:r>
                      <a:endParaRPr lang="en-GB" sz="1200" b="1" dirty="0"/>
                    </a:p>
                  </a:txBody>
                  <a:tcPr marT="34290" marB="34290"/>
                </a:tc>
                <a:tc>
                  <a:txBody>
                    <a:bodyPr/>
                    <a:lstStyle/>
                    <a:p>
                      <a:pPr algn="ctr"/>
                      <a:r>
                        <a:rPr lang="cs-CZ" sz="1200" b="1" dirty="0"/>
                        <a:t>59.4%</a:t>
                      </a:r>
                    </a:p>
                  </a:txBody>
                  <a:tcPr marT="34290" marB="34290"/>
                </a:tc>
                <a:extLst>
                  <a:ext uri="{0D108BD9-81ED-4DB2-BD59-A6C34878D82A}">
                    <a16:rowId xmlns:a16="http://schemas.microsoft.com/office/drawing/2014/main" xmlns="" val="10007"/>
                  </a:ext>
                </a:extLst>
              </a:tr>
              <a:tr h="251460">
                <a:tc>
                  <a:txBody>
                    <a:bodyPr/>
                    <a:lstStyle/>
                    <a:p>
                      <a:r>
                        <a:rPr lang="cs-CZ" sz="1200" b="1" dirty="0"/>
                        <a:t>Diabetes</a:t>
                      </a:r>
                      <a:endParaRPr lang="en-GB" sz="1200" b="1" dirty="0"/>
                    </a:p>
                  </a:txBody>
                  <a:tcPr marT="34290" marB="34290"/>
                </a:tc>
                <a:tc>
                  <a:txBody>
                    <a:bodyPr/>
                    <a:lstStyle/>
                    <a:p>
                      <a:pPr algn="ctr"/>
                      <a:r>
                        <a:rPr lang="cs-CZ" sz="1200" b="1" dirty="0"/>
                        <a:t>12.0%</a:t>
                      </a:r>
                    </a:p>
                  </a:txBody>
                  <a:tcPr marT="34290" marB="34290"/>
                </a:tc>
                <a:extLst>
                  <a:ext uri="{0D108BD9-81ED-4DB2-BD59-A6C34878D82A}">
                    <a16:rowId xmlns:a16="http://schemas.microsoft.com/office/drawing/2014/main" xmlns="" val="10008"/>
                  </a:ext>
                </a:extLst>
              </a:tr>
              <a:tr h="251460">
                <a:tc>
                  <a:txBody>
                    <a:bodyPr/>
                    <a:lstStyle/>
                    <a:p>
                      <a:r>
                        <a:rPr lang="en-GB" sz="1200" b="1" dirty="0" smtClean="0"/>
                        <a:t>CMP </a:t>
                      </a:r>
                      <a:r>
                        <a:rPr lang="cs-CZ" sz="1200" b="1" dirty="0"/>
                        <a:t>/ TIA</a:t>
                      </a:r>
                      <a:endParaRPr lang="en-GB" sz="1200" b="1" dirty="0"/>
                    </a:p>
                  </a:txBody>
                  <a:tcPr marT="34290" marB="34290"/>
                </a:tc>
                <a:tc>
                  <a:txBody>
                    <a:bodyPr/>
                    <a:lstStyle/>
                    <a:p>
                      <a:pPr algn="ctr"/>
                      <a:r>
                        <a:rPr lang="cs-CZ" sz="1200" b="1" dirty="0"/>
                        <a:t>5.8%</a:t>
                      </a:r>
                      <a:endParaRPr lang="en-GB" sz="1200" b="1" dirty="0"/>
                    </a:p>
                  </a:txBody>
                  <a:tcPr marT="34290" marB="34290"/>
                </a:tc>
                <a:extLst>
                  <a:ext uri="{0D108BD9-81ED-4DB2-BD59-A6C34878D82A}">
                    <a16:rowId xmlns:a16="http://schemas.microsoft.com/office/drawing/2014/main" xmlns="" val="10009"/>
                  </a:ext>
                </a:extLst>
              </a:tr>
              <a:tr h="434340">
                <a:tc>
                  <a:txBody>
                    <a:bodyPr/>
                    <a:lstStyle/>
                    <a:p>
                      <a:r>
                        <a:rPr lang="en-GB" sz="1200" b="1" dirty="0" smtClean="0"/>
                        <a:t>ICHS</a:t>
                      </a:r>
                      <a:r>
                        <a:rPr lang="cs-CZ" sz="1200" b="1" dirty="0" smtClean="0"/>
                        <a:t> </a:t>
                      </a:r>
                      <a:r>
                        <a:rPr lang="cs-CZ" sz="1200" b="1" dirty="0"/>
                        <a:t>/ </a:t>
                      </a:r>
                      <a:r>
                        <a:rPr lang="en-GB" sz="1200" b="1" dirty="0" err="1" smtClean="0"/>
                        <a:t>periferní</a:t>
                      </a:r>
                      <a:r>
                        <a:rPr lang="en-GB" sz="1200" b="1" dirty="0" smtClean="0"/>
                        <a:t> art</a:t>
                      </a:r>
                      <a:r>
                        <a:rPr lang="en-GB" sz="1200" b="1" baseline="0" dirty="0" smtClean="0"/>
                        <a:t> </a:t>
                      </a:r>
                      <a:r>
                        <a:rPr lang="en-GB" sz="1200" b="1" baseline="0" dirty="0" err="1" smtClean="0"/>
                        <a:t>onem</a:t>
                      </a:r>
                      <a:endParaRPr lang="en-GB" sz="1200" b="1" dirty="0"/>
                    </a:p>
                  </a:txBody>
                  <a:tcPr marT="34290" marB="34290"/>
                </a:tc>
                <a:tc>
                  <a:txBody>
                    <a:bodyPr/>
                    <a:lstStyle/>
                    <a:p>
                      <a:pPr algn="ctr"/>
                      <a:r>
                        <a:rPr lang="cs-CZ" sz="1200" b="1" dirty="0"/>
                        <a:t>8.6%</a:t>
                      </a:r>
                      <a:endParaRPr lang="en-GB" sz="1200" b="1" dirty="0"/>
                    </a:p>
                  </a:txBody>
                  <a:tcPr marT="34290" marB="34290"/>
                </a:tc>
                <a:extLst>
                  <a:ext uri="{0D108BD9-81ED-4DB2-BD59-A6C34878D82A}">
                    <a16:rowId xmlns:a16="http://schemas.microsoft.com/office/drawing/2014/main" xmlns="" val="10010"/>
                  </a:ext>
                </a:extLst>
              </a:tr>
              <a:tr h="251460">
                <a:tc>
                  <a:txBody>
                    <a:bodyPr/>
                    <a:lstStyle/>
                    <a:p>
                      <a:r>
                        <a:rPr lang="cs-CZ" sz="1200" b="1" dirty="0"/>
                        <a:t>CHA</a:t>
                      </a:r>
                      <a:r>
                        <a:rPr lang="cs-CZ" sz="1200" b="1" baseline="-25000" dirty="0"/>
                        <a:t>2</a:t>
                      </a:r>
                      <a:r>
                        <a:rPr lang="cs-CZ" sz="1200" b="1" dirty="0"/>
                        <a:t>DS</a:t>
                      </a:r>
                      <a:r>
                        <a:rPr lang="cs-CZ" sz="1200" b="1" baseline="-25000" dirty="0"/>
                        <a:t>2</a:t>
                      </a:r>
                      <a:r>
                        <a:rPr lang="cs-CZ" sz="1200" b="1" dirty="0"/>
                        <a:t>-VASc</a:t>
                      </a:r>
                      <a:endParaRPr lang="en-GB" sz="1200" b="1" dirty="0"/>
                    </a:p>
                  </a:txBody>
                  <a:tcPr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200" b="1" dirty="0"/>
                        <a:t>1.7 ± 1.3</a:t>
                      </a:r>
                      <a:endParaRPr lang="en-GB" sz="1200" b="1" dirty="0"/>
                    </a:p>
                  </a:txBody>
                  <a:tcPr marT="34290" marB="34290"/>
                </a:tc>
                <a:extLst>
                  <a:ext uri="{0D108BD9-81ED-4DB2-BD59-A6C34878D82A}">
                    <a16:rowId xmlns:a16="http://schemas.microsoft.com/office/drawing/2014/main" xmlns="" val="10011"/>
                  </a:ext>
                </a:extLst>
              </a:tr>
              <a:tr h="251460">
                <a:tc>
                  <a:txBody>
                    <a:bodyPr/>
                    <a:lstStyle/>
                    <a:p>
                      <a:r>
                        <a:rPr lang="en-GB" sz="1200" b="1" dirty="0"/>
                        <a:t>LVEF </a:t>
                      </a:r>
                      <a:r>
                        <a:rPr lang="cs-CZ" sz="1200" b="1" dirty="0"/>
                        <a:t>(%)</a:t>
                      </a:r>
                      <a:endParaRPr lang="en-GB" sz="1200" b="1" dirty="0"/>
                    </a:p>
                  </a:txBody>
                  <a:tcPr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200" b="1" dirty="0"/>
                        <a:t>56 ± 8</a:t>
                      </a:r>
                      <a:endParaRPr lang="en-GB" sz="1200" b="1" dirty="0"/>
                    </a:p>
                  </a:txBody>
                  <a:tcPr marT="34290" marB="34290"/>
                </a:tc>
                <a:extLst>
                  <a:ext uri="{0D108BD9-81ED-4DB2-BD59-A6C34878D82A}">
                    <a16:rowId xmlns:a16="http://schemas.microsoft.com/office/drawing/2014/main" xmlns="" val="10012"/>
                  </a:ext>
                </a:extLst>
              </a:tr>
              <a:tr h="251460">
                <a:tc>
                  <a:txBody>
                    <a:bodyPr/>
                    <a:lstStyle/>
                    <a:p>
                      <a:r>
                        <a:rPr lang="cs-CZ" sz="1200" b="1" dirty="0"/>
                        <a:t>L</a:t>
                      </a:r>
                      <a:r>
                        <a:rPr lang="en-GB" sz="1200" b="1" dirty="0"/>
                        <a:t>A</a:t>
                      </a:r>
                      <a:r>
                        <a:rPr lang="cs-CZ" sz="1200" b="1" dirty="0"/>
                        <a:t> (mm)</a:t>
                      </a:r>
                      <a:endParaRPr lang="en-GB" sz="1200" b="1" dirty="0"/>
                    </a:p>
                  </a:txBody>
                  <a:tcPr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200" b="1" dirty="0"/>
                        <a:t>43 ± 6</a:t>
                      </a:r>
                      <a:endParaRPr lang="en-GB" sz="1200" b="1" dirty="0"/>
                    </a:p>
                  </a:txBody>
                  <a:tcPr marT="34290" marB="34290"/>
                </a:tc>
                <a:extLst>
                  <a:ext uri="{0D108BD9-81ED-4DB2-BD59-A6C34878D82A}">
                    <a16:rowId xmlns:a16="http://schemas.microsoft.com/office/drawing/2014/main" xmlns="" val="10013"/>
                  </a:ext>
                </a:extLst>
              </a:tr>
              <a:tr h="251460">
                <a:tc>
                  <a:txBody>
                    <a:bodyPr/>
                    <a:lstStyle/>
                    <a:p>
                      <a:r>
                        <a:rPr lang="en-GB" sz="1200" b="1" dirty="0" err="1" smtClean="0"/>
                        <a:t>Samotná</a:t>
                      </a:r>
                      <a:r>
                        <a:rPr lang="en-GB" sz="1200" b="1" dirty="0" smtClean="0"/>
                        <a:t> </a:t>
                      </a:r>
                      <a:r>
                        <a:rPr lang="en-GB" sz="1200" b="1" dirty="0" err="1" smtClean="0"/>
                        <a:t>izolace</a:t>
                      </a:r>
                      <a:r>
                        <a:rPr lang="en-GB" sz="1200" b="1" baseline="0" dirty="0" smtClean="0"/>
                        <a:t> PŽ</a:t>
                      </a:r>
                      <a:endParaRPr lang="en-GB" sz="1200" b="1" dirty="0"/>
                    </a:p>
                  </a:txBody>
                  <a:tcPr marT="34290" marB="34290"/>
                </a:tc>
                <a:tc>
                  <a:txBody>
                    <a:bodyPr/>
                    <a:lstStyle/>
                    <a:p>
                      <a:pPr algn="ctr"/>
                      <a:r>
                        <a:rPr lang="cs-CZ" sz="1200" b="1" dirty="0"/>
                        <a:t>68.1%</a:t>
                      </a:r>
                    </a:p>
                  </a:txBody>
                  <a:tcPr marT="34290" marB="34290"/>
                </a:tc>
                <a:extLst>
                  <a:ext uri="{0D108BD9-81ED-4DB2-BD59-A6C34878D82A}">
                    <a16:rowId xmlns:a16="http://schemas.microsoft.com/office/drawing/2014/main" xmlns="" val="10014"/>
                  </a:ext>
                </a:extLst>
              </a:tr>
            </a:tbl>
          </a:graphicData>
        </a:graphic>
      </p:graphicFrame>
      <p:sp>
        <p:nvSpPr>
          <p:cNvPr id="8" name="Obdélník 7"/>
          <p:cNvSpPr/>
          <p:nvPr/>
        </p:nvSpPr>
        <p:spPr>
          <a:xfrm>
            <a:off x="209550" y="928688"/>
            <a:ext cx="3282330" cy="3533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ovéPole 5"/>
          <p:cNvSpPr txBox="1"/>
          <p:nvPr/>
        </p:nvSpPr>
        <p:spPr>
          <a:xfrm>
            <a:off x="4066966" y="651688"/>
            <a:ext cx="4608512" cy="369332"/>
          </a:xfrm>
          <a:prstGeom prst="rect">
            <a:avLst/>
          </a:prstGeom>
          <a:noFill/>
        </p:spPr>
        <p:txBody>
          <a:bodyPr wrap="square" rtlCol="0">
            <a:spAutoFit/>
          </a:bodyPr>
          <a:lstStyle/>
          <a:p>
            <a:pPr algn="ctr"/>
            <a:r>
              <a:rPr lang="cs-CZ" dirty="0" smtClean="0"/>
              <a:t>Období:</a:t>
            </a:r>
            <a:r>
              <a:rPr lang="en-GB" dirty="0" smtClean="0"/>
              <a:t> </a:t>
            </a:r>
            <a:r>
              <a:rPr lang="en-GB" dirty="0" err="1" smtClean="0"/>
              <a:t>leden</a:t>
            </a:r>
            <a:r>
              <a:rPr lang="en-GB" dirty="0" smtClean="0"/>
              <a:t> </a:t>
            </a:r>
            <a:r>
              <a:rPr lang="en-GB" dirty="0"/>
              <a:t>2001 – </a:t>
            </a:r>
            <a:r>
              <a:rPr lang="en-GB" dirty="0" err="1" smtClean="0"/>
              <a:t>červenec</a:t>
            </a:r>
            <a:r>
              <a:rPr lang="en-GB" dirty="0" smtClean="0"/>
              <a:t> </a:t>
            </a:r>
            <a:r>
              <a:rPr lang="en-GB" dirty="0"/>
              <a:t>2016</a:t>
            </a:r>
          </a:p>
        </p:txBody>
      </p:sp>
      <p:grpSp>
        <p:nvGrpSpPr>
          <p:cNvPr id="10" name="Group 9"/>
          <p:cNvGrpSpPr/>
          <p:nvPr/>
        </p:nvGrpSpPr>
        <p:grpSpPr>
          <a:xfrm>
            <a:off x="3651287" y="1329612"/>
            <a:ext cx="5308570" cy="3041350"/>
            <a:chOff x="3651287" y="1477347"/>
            <a:chExt cx="5308570" cy="3379278"/>
          </a:xfrm>
        </p:grpSpPr>
        <p:pic>
          <p:nvPicPr>
            <p:cNvPr id="2" name="Obrázek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655044" y="1477347"/>
              <a:ext cx="5304813" cy="3315508"/>
            </a:xfrm>
            <a:prstGeom prst="rect">
              <a:avLst/>
            </a:prstGeom>
          </p:spPr>
        </p:pic>
        <p:sp>
          <p:nvSpPr>
            <p:cNvPr id="5" name="TextBox 4"/>
            <p:cNvSpPr txBox="1"/>
            <p:nvPr/>
          </p:nvSpPr>
          <p:spPr>
            <a:xfrm>
              <a:off x="6291094" y="4565947"/>
              <a:ext cx="380627" cy="290678"/>
            </a:xfrm>
            <a:prstGeom prst="rect">
              <a:avLst/>
            </a:prstGeom>
            <a:solidFill>
              <a:srgbClr val="FFFDDA"/>
            </a:solidFill>
          </p:spPr>
          <p:txBody>
            <a:bodyPr wrap="none" rtlCol="0">
              <a:spAutoFit/>
            </a:bodyPr>
            <a:lstStyle/>
            <a:p>
              <a:r>
                <a:rPr lang="en-US" sz="1100" dirty="0" err="1" smtClean="0"/>
                <a:t>rok</a:t>
              </a:r>
              <a:endParaRPr lang="en-US" sz="1100" dirty="0"/>
            </a:p>
          </p:txBody>
        </p:sp>
        <p:sp>
          <p:nvSpPr>
            <p:cNvPr id="9" name="TextBox 8"/>
            <p:cNvSpPr txBox="1"/>
            <p:nvPr/>
          </p:nvSpPr>
          <p:spPr>
            <a:xfrm rot="16200000">
              <a:off x="3105711" y="2755004"/>
              <a:ext cx="1368152" cy="276999"/>
            </a:xfrm>
            <a:prstGeom prst="rect">
              <a:avLst/>
            </a:prstGeom>
            <a:solidFill>
              <a:srgbClr val="FFFDDA"/>
            </a:solidFill>
          </p:spPr>
          <p:txBody>
            <a:bodyPr wrap="square" rtlCol="0">
              <a:spAutoFit/>
            </a:bodyPr>
            <a:lstStyle/>
            <a:p>
              <a:r>
                <a:rPr lang="en-US" sz="1200" dirty="0"/>
                <a:t> </a:t>
              </a:r>
              <a:r>
                <a:rPr lang="en-US" sz="1200" dirty="0" smtClean="0"/>
                <a:t> </a:t>
              </a:r>
              <a:r>
                <a:rPr lang="en-US" sz="1200" dirty="0" err="1" smtClean="0"/>
                <a:t>Počet</a:t>
              </a:r>
              <a:r>
                <a:rPr lang="en-US" sz="1200" dirty="0" smtClean="0"/>
                <a:t> </a:t>
              </a:r>
              <a:r>
                <a:rPr lang="en-US" sz="1200" dirty="0" err="1" smtClean="0"/>
                <a:t>výkonů</a:t>
              </a:r>
              <a:r>
                <a:rPr lang="en-US" sz="1200" dirty="0" smtClean="0"/>
                <a:t>    </a:t>
              </a:r>
              <a:endParaRPr lang="en-US" sz="1200" dirty="0"/>
            </a:p>
          </p:txBody>
        </p:sp>
      </p:grpSp>
      <p:sp>
        <p:nvSpPr>
          <p:cNvPr id="11" name="TextBox 10"/>
          <p:cNvSpPr txBox="1"/>
          <p:nvPr/>
        </p:nvSpPr>
        <p:spPr>
          <a:xfrm>
            <a:off x="179512" y="4600110"/>
            <a:ext cx="3674604" cy="338554"/>
          </a:xfrm>
          <a:prstGeom prst="rect">
            <a:avLst/>
          </a:prstGeom>
          <a:noFill/>
        </p:spPr>
        <p:txBody>
          <a:bodyPr wrap="none" rtlCol="0">
            <a:spAutoFit/>
          </a:bodyPr>
          <a:lstStyle/>
          <a:p>
            <a:r>
              <a:rPr lang="en-US" sz="1600" dirty="0" err="1" smtClean="0">
                <a:solidFill>
                  <a:srgbClr val="666699"/>
                </a:solidFill>
              </a:rPr>
              <a:t>Wichterle</a:t>
            </a:r>
            <a:r>
              <a:rPr lang="en-US" sz="1600" dirty="0" smtClean="0">
                <a:solidFill>
                  <a:srgbClr val="666699"/>
                </a:solidFill>
              </a:rPr>
              <a:t> D, et al. </a:t>
            </a:r>
            <a:r>
              <a:rPr lang="en-US" sz="1600" dirty="0" err="1" smtClean="0">
                <a:solidFill>
                  <a:srgbClr val="666699"/>
                </a:solidFill>
              </a:rPr>
              <a:t>Nepublikovaná</a:t>
            </a:r>
            <a:r>
              <a:rPr lang="en-US" sz="1600" dirty="0" smtClean="0">
                <a:solidFill>
                  <a:srgbClr val="666699"/>
                </a:solidFill>
              </a:rPr>
              <a:t> data</a:t>
            </a:r>
            <a:endParaRPr lang="en-US" sz="1600" dirty="0">
              <a:solidFill>
                <a:srgbClr val="666699"/>
              </a:solidFill>
            </a:endParaRPr>
          </a:p>
        </p:txBody>
      </p:sp>
    </p:spTree>
    <p:extLst>
      <p:ext uri="{BB962C8B-B14F-4D97-AF65-F5344CB8AC3E}">
        <p14:creationId xmlns:p14="http://schemas.microsoft.com/office/powerpoint/2010/main" val="401599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p:cNvSpPr>
            <a:spLocks noGrp="1"/>
          </p:cNvSpPr>
          <p:nvPr>
            <p:ph type="title"/>
          </p:nvPr>
        </p:nvSpPr>
        <p:spPr>
          <a:xfrm>
            <a:off x="8" y="310344"/>
            <a:ext cx="9143999" cy="857250"/>
          </a:xfrm>
        </p:spPr>
        <p:txBody>
          <a:bodyPr/>
          <a:lstStyle/>
          <a:p>
            <a:r>
              <a:rPr lang="cs-CZ" sz="3200" b="0" dirty="0">
                <a:solidFill>
                  <a:srgbClr val="800000"/>
                </a:solidFill>
                <a:latin typeface="Arial" charset="0"/>
              </a:rPr>
              <a:t>ICD – </a:t>
            </a:r>
            <a:r>
              <a:rPr lang="cs-CZ" sz="3200" b="0" dirty="0" smtClean="0">
                <a:solidFill>
                  <a:srgbClr val="800000"/>
                </a:solidFill>
                <a:latin typeface="Arial" charset="0"/>
              </a:rPr>
              <a:t>Nový koncept boje s náhlou srdeční smrtí </a:t>
            </a:r>
            <a:br>
              <a:rPr lang="cs-CZ" sz="3200" b="0" dirty="0" smtClean="0">
                <a:solidFill>
                  <a:srgbClr val="800000"/>
                </a:solidFill>
                <a:latin typeface="Arial" charset="0"/>
              </a:rPr>
            </a:br>
            <a:endParaRPr lang="cs-CZ" sz="3200" b="0" dirty="0">
              <a:solidFill>
                <a:srgbClr val="800000"/>
              </a:solidFill>
              <a:latin typeface="Arial" charset="0"/>
            </a:endParaRPr>
          </a:p>
        </p:txBody>
      </p:sp>
      <p:pic>
        <p:nvPicPr>
          <p:cNvPr id="25603" name="Picture 2" descr="http://t0.gstatic.com/images?q=tbn:ANd9GcQhUDhDoPfmBH099y_n9NS48OEdXwuK11IEGgO7Qpwx9tvtJtf3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36" y="915570"/>
            <a:ext cx="2808313" cy="3481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ovéPole 5"/>
          <p:cNvSpPr txBox="1">
            <a:spLocks noChangeArrowheads="1"/>
          </p:cNvSpPr>
          <p:nvPr/>
        </p:nvSpPr>
        <p:spPr bwMode="auto">
          <a:xfrm>
            <a:off x="827585" y="4413547"/>
            <a:ext cx="1954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cs-CZ" b="1" dirty="0"/>
              <a:t>Michel </a:t>
            </a:r>
            <a:r>
              <a:rPr lang="cs-CZ" b="1" dirty="0" err="1"/>
              <a:t>Mirowski</a:t>
            </a:r>
            <a:endParaRPr lang="cs-CZ" b="1" dirty="0"/>
          </a:p>
        </p:txBody>
      </p:sp>
      <p:pic>
        <p:nvPicPr>
          <p:cNvPr id="7" name="Picture 4" descr="3Intec"/>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47872" y="915566"/>
            <a:ext cx="2784063" cy="3456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1Imp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00193" y="2283718"/>
            <a:ext cx="2567151" cy="2033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228184" y="915570"/>
            <a:ext cx="2736304" cy="1200329"/>
          </a:xfrm>
          <a:prstGeom prst="rect">
            <a:avLst/>
          </a:prstGeom>
          <a:noFill/>
        </p:spPr>
        <p:txBody>
          <a:bodyPr wrap="square" rtlCol="0">
            <a:spAutoFit/>
          </a:bodyPr>
          <a:lstStyle/>
          <a:p>
            <a:r>
              <a:rPr lang="en-US" dirty="0" err="1" smtClean="0"/>
              <a:t>První</a:t>
            </a:r>
            <a:r>
              <a:rPr lang="en-US" dirty="0" smtClean="0"/>
              <a:t> </a:t>
            </a:r>
            <a:r>
              <a:rPr lang="en-US" dirty="0" err="1" smtClean="0"/>
              <a:t>implantace</a:t>
            </a:r>
            <a:r>
              <a:rPr lang="en-US" dirty="0" smtClean="0"/>
              <a:t> </a:t>
            </a:r>
            <a:r>
              <a:rPr lang="en-US" dirty="0" err="1" smtClean="0"/>
              <a:t>na</a:t>
            </a:r>
            <a:r>
              <a:rPr lang="en-US" dirty="0" smtClean="0"/>
              <a:t> </a:t>
            </a:r>
            <a:r>
              <a:rPr lang="en-US" dirty="0" err="1" smtClean="0"/>
              <a:t>světě</a:t>
            </a:r>
            <a:r>
              <a:rPr lang="en-US" dirty="0" smtClean="0"/>
              <a:t> 1980, </a:t>
            </a:r>
          </a:p>
          <a:p>
            <a:r>
              <a:rPr lang="en-US" dirty="0" err="1" smtClean="0"/>
              <a:t>první</a:t>
            </a:r>
            <a:r>
              <a:rPr lang="en-US" dirty="0" smtClean="0"/>
              <a:t> v ČR 31.10.2984 v IKEM </a:t>
            </a:r>
            <a:r>
              <a:rPr lang="en-US" dirty="0" err="1" smtClean="0"/>
              <a:t>Praha</a:t>
            </a:r>
            <a:endParaRPr lang="en-US" dirty="0" smtClean="0"/>
          </a:p>
        </p:txBody>
      </p:sp>
      <p:sp>
        <p:nvSpPr>
          <p:cNvPr id="3" name="TextBox 2"/>
          <p:cNvSpPr txBox="1"/>
          <p:nvPr/>
        </p:nvSpPr>
        <p:spPr>
          <a:xfrm>
            <a:off x="3779915" y="4362658"/>
            <a:ext cx="1723849" cy="369332"/>
          </a:xfrm>
          <a:prstGeom prst="rect">
            <a:avLst/>
          </a:prstGeom>
          <a:noFill/>
        </p:spPr>
        <p:txBody>
          <a:bodyPr wrap="none" rtlCol="0">
            <a:spAutoFit/>
          </a:bodyPr>
          <a:lstStyle/>
          <a:p>
            <a:r>
              <a:rPr lang="en-US" dirty="0" smtClean="0"/>
              <a:t>1. </a:t>
            </a:r>
            <a:r>
              <a:rPr lang="en-US" dirty="0" err="1" smtClean="0"/>
              <a:t>přístroj</a:t>
            </a:r>
            <a:r>
              <a:rPr lang="en-US" dirty="0" smtClean="0"/>
              <a:t> v ČR</a:t>
            </a:r>
            <a:endParaRPr lang="en-US" dirty="0"/>
          </a:p>
        </p:txBody>
      </p:sp>
    </p:spTree>
    <p:extLst>
      <p:ext uri="{BB962C8B-B14F-4D97-AF65-F5344CB8AC3E}">
        <p14:creationId xmlns:p14="http://schemas.microsoft.com/office/powerpoint/2010/main" val="180981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831" y="0"/>
            <a:ext cx="9144000" cy="5143500"/>
          </a:xfrm>
          <a:prstGeom prst="rect">
            <a:avLst/>
          </a:prstGeom>
          <a:solidFill>
            <a:srgbClr val="FFFFFF"/>
          </a:solidFill>
        </p:spPr>
      </p:pic>
      <p:sp>
        <p:nvSpPr>
          <p:cNvPr id="3" name="Rectangle 2"/>
          <p:cNvSpPr>
            <a:spLocks noChangeArrowheads="1"/>
          </p:cNvSpPr>
          <p:nvPr/>
        </p:nvSpPr>
        <p:spPr bwMode="auto">
          <a:xfrm>
            <a:off x="433388" y="0"/>
            <a:ext cx="8210550" cy="385763"/>
          </a:xfrm>
          <a:prstGeom prst="rect">
            <a:avLst/>
          </a:prstGeom>
          <a:solidFill>
            <a:srgbClr val="FFFFFF"/>
          </a:solidFill>
          <a:ln w="9525">
            <a:noFill/>
            <a:miter lim="800000"/>
            <a:headEnd/>
            <a:tailEnd/>
          </a:ln>
        </p:spPr>
        <p:txBody>
          <a:bodyPr/>
          <a:lstStyle/>
          <a:p>
            <a:pPr algn="ctr"/>
            <a:r>
              <a:rPr lang="en-GB" altLang="en-US" sz="2800" dirty="0" err="1" smtClean="0">
                <a:solidFill>
                  <a:srgbClr val="800000"/>
                </a:solidFill>
              </a:rPr>
              <a:t>Dobrá</a:t>
            </a:r>
            <a:r>
              <a:rPr lang="en-GB" altLang="en-US" sz="2800" dirty="0" smtClean="0">
                <a:solidFill>
                  <a:srgbClr val="800000"/>
                </a:solidFill>
              </a:rPr>
              <a:t> </a:t>
            </a:r>
            <a:r>
              <a:rPr lang="en-GB" altLang="en-US" sz="2800" dirty="0" err="1" smtClean="0">
                <a:solidFill>
                  <a:srgbClr val="800000"/>
                </a:solidFill>
              </a:rPr>
              <a:t>kontrola</a:t>
            </a:r>
            <a:r>
              <a:rPr lang="en-GB" altLang="en-US" sz="2800" dirty="0" smtClean="0">
                <a:solidFill>
                  <a:srgbClr val="800000"/>
                </a:solidFill>
              </a:rPr>
              <a:t> </a:t>
            </a:r>
            <a:r>
              <a:rPr lang="en-GB" altLang="en-US" sz="2800" dirty="0" err="1" smtClean="0">
                <a:solidFill>
                  <a:srgbClr val="800000"/>
                </a:solidFill>
              </a:rPr>
              <a:t>rytmu</a:t>
            </a:r>
            <a:endParaRPr lang="en-US" altLang="en-US" sz="3200" dirty="0">
              <a:solidFill>
                <a:srgbClr val="800000"/>
              </a:solidFill>
            </a:endParaRPr>
          </a:p>
        </p:txBody>
      </p:sp>
      <p:sp>
        <p:nvSpPr>
          <p:cNvPr id="4" name="TextBox 3"/>
          <p:cNvSpPr txBox="1"/>
          <p:nvPr/>
        </p:nvSpPr>
        <p:spPr>
          <a:xfrm>
            <a:off x="1403648" y="433112"/>
            <a:ext cx="1942058" cy="369332"/>
          </a:xfrm>
          <a:prstGeom prst="rect">
            <a:avLst/>
          </a:prstGeom>
          <a:solidFill>
            <a:srgbClr val="FFFFFF"/>
          </a:solidFill>
        </p:spPr>
        <p:txBody>
          <a:bodyPr wrap="none" rtlCol="0">
            <a:spAutoFit/>
          </a:bodyPr>
          <a:lstStyle/>
          <a:p>
            <a:r>
              <a:rPr lang="en-US" dirty="0" err="1" smtClean="0"/>
              <a:t>Paroxysmální</a:t>
            </a:r>
            <a:r>
              <a:rPr lang="en-US" dirty="0" smtClean="0"/>
              <a:t> FS</a:t>
            </a:r>
            <a:endParaRPr lang="en-US" dirty="0"/>
          </a:p>
        </p:txBody>
      </p:sp>
      <p:sp>
        <p:nvSpPr>
          <p:cNvPr id="5" name="TextBox 4"/>
          <p:cNvSpPr txBox="1"/>
          <p:nvPr/>
        </p:nvSpPr>
        <p:spPr>
          <a:xfrm>
            <a:off x="5940153" y="433112"/>
            <a:ext cx="1736698" cy="369332"/>
          </a:xfrm>
          <a:prstGeom prst="rect">
            <a:avLst/>
          </a:prstGeom>
          <a:solidFill>
            <a:srgbClr val="FFFFFF"/>
          </a:solidFill>
        </p:spPr>
        <p:txBody>
          <a:bodyPr wrap="none" rtlCol="0">
            <a:spAutoFit/>
          </a:bodyPr>
          <a:lstStyle/>
          <a:p>
            <a:r>
              <a:rPr lang="en-US" dirty="0" err="1" smtClean="0"/>
              <a:t>Perzistující</a:t>
            </a:r>
            <a:r>
              <a:rPr lang="en-US" dirty="0" smtClean="0"/>
              <a:t>  FS</a:t>
            </a:r>
            <a:endParaRPr lang="en-US" dirty="0"/>
          </a:p>
        </p:txBody>
      </p:sp>
      <p:sp>
        <p:nvSpPr>
          <p:cNvPr id="6" name="TextBox 5"/>
          <p:cNvSpPr txBox="1"/>
          <p:nvPr/>
        </p:nvSpPr>
        <p:spPr>
          <a:xfrm>
            <a:off x="323528" y="4838801"/>
            <a:ext cx="3674604" cy="338554"/>
          </a:xfrm>
          <a:prstGeom prst="rect">
            <a:avLst/>
          </a:prstGeom>
          <a:noFill/>
        </p:spPr>
        <p:txBody>
          <a:bodyPr wrap="none" rtlCol="0">
            <a:spAutoFit/>
          </a:bodyPr>
          <a:lstStyle/>
          <a:p>
            <a:r>
              <a:rPr lang="en-US" sz="1600" dirty="0" err="1" smtClean="0">
                <a:solidFill>
                  <a:srgbClr val="666699"/>
                </a:solidFill>
              </a:rPr>
              <a:t>Wichterle</a:t>
            </a:r>
            <a:r>
              <a:rPr lang="en-US" sz="1600" dirty="0" smtClean="0">
                <a:solidFill>
                  <a:srgbClr val="666699"/>
                </a:solidFill>
              </a:rPr>
              <a:t> D, et al. </a:t>
            </a:r>
            <a:r>
              <a:rPr lang="en-US" sz="1600" dirty="0" err="1" smtClean="0">
                <a:solidFill>
                  <a:srgbClr val="666699"/>
                </a:solidFill>
              </a:rPr>
              <a:t>Nepublikovaná</a:t>
            </a:r>
            <a:r>
              <a:rPr lang="en-US" sz="1600" dirty="0" smtClean="0">
                <a:solidFill>
                  <a:srgbClr val="666699"/>
                </a:solidFill>
              </a:rPr>
              <a:t> data</a:t>
            </a:r>
            <a:endParaRPr lang="en-US" sz="1600" dirty="0">
              <a:solidFill>
                <a:srgbClr val="666699"/>
              </a:solidFill>
            </a:endParaRPr>
          </a:p>
        </p:txBody>
      </p:sp>
      <p:sp>
        <p:nvSpPr>
          <p:cNvPr id="7" name="TextBox 6"/>
          <p:cNvSpPr txBox="1"/>
          <p:nvPr/>
        </p:nvSpPr>
        <p:spPr>
          <a:xfrm>
            <a:off x="323528" y="4127123"/>
            <a:ext cx="3186840" cy="369332"/>
          </a:xfrm>
          <a:prstGeom prst="rect">
            <a:avLst/>
          </a:prstGeom>
          <a:noFill/>
        </p:spPr>
        <p:txBody>
          <a:bodyPr wrap="none" rtlCol="0">
            <a:spAutoFit/>
          </a:bodyPr>
          <a:lstStyle/>
          <a:p>
            <a:r>
              <a:rPr lang="en-US" dirty="0" err="1" smtClean="0">
                <a:solidFill>
                  <a:srgbClr val="FF0000"/>
                </a:solidFill>
              </a:rPr>
              <a:t>Dobrá</a:t>
            </a:r>
            <a:r>
              <a:rPr lang="en-US" dirty="0" smtClean="0">
                <a:solidFill>
                  <a:srgbClr val="FF0000"/>
                </a:solidFill>
              </a:rPr>
              <a:t> </a:t>
            </a:r>
            <a:r>
              <a:rPr lang="en-US" dirty="0" err="1" smtClean="0">
                <a:solidFill>
                  <a:srgbClr val="FF0000"/>
                </a:solidFill>
              </a:rPr>
              <a:t>kontrola</a:t>
            </a:r>
            <a:r>
              <a:rPr lang="en-US" dirty="0" smtClean="0">
                <a:solidFill>
                  <a:srgbClr val="FF0000"/>
                </a:solidFill>
              </a:rPr>
              <a:t> </a:t>
            </a:r>
            <a:r>
              <a:rPr lang="en-US" dirty="0" err="1" smtClean="0">
                <a:solidFill>
                  <a:srgbClr val="FF0000"/>
                </a:solidFill>
              </a:rPr>
              <a:t>rytmu</a:t>
            </a:r>
            <a:r>
              <a:rPr lang="en-US" dirty="0" smtClean="0">
                <a:solidFill>
                  <a:srgbClr val="FF0000"/>
                </a:solidFill>
              </a:rPr>
              <a:t>: 88.2 %</a:t>
            </a:r>
            <a:endParaRPr lang="en-US" dirty="0">
              <a:solidFill>
                <a:srgbClr val="FF0000"/>
              </a:solidFill>
            </a:endParaRPr>
          </a:p>
        </p:txBody>
      </p:sp>
      <p:sp>
        <p:nvSpPr>
          <p:cNvPr id="8" name="TextBox 7"/>
          <p:cNvSpPr txBox="1"/>
          <p:nvPr/>
        </p:nvSpPr>
        <p:spPr>
          <a:xfrm>
            <a:off x="4644008" y="4127123"/>
            <a:ext cx="3186840" cy="369332"/>
          </a:xfrm>
          <a:prstGeom prst="rect">
            <a:avLst/>
          </a:prstGeom>
          <a:noFill/>
        </p:spPr>
        <p:txBody>
          <a:bodyPr wrap="none" rtlCol="0">
            <a:spAutoFit/>
          </a:bodyPr>
          <a:lstStyle/>
          <a:p>
            <a:r>
              <a:rPr lang="en-US" dirty="0" err="1" smtClean="0">
                <a:solidFill>
                  <a:srgbClr val="FF0000"/>
                </a:solidFill>
              </a:rPr>
              <a:t>Dobrá</a:t>
            </a:r>
            <a:r>
              <a:rPr lang="en-US" dirty="0" smtClean="0">
                <a:solidFill>
                  <a:srgbClr val="FF0000"/>
                </a:solidFill>
              </a:rPr>
              <a:t> </a:t>
            </a:r>
            <a:r>
              <a:rPr lang="en-US" dirty="0" err="1" smtClean="0">
                <a:solidFill>
                  <a:srgbClr val="FF0000"/>
                </a:solidFill>
              </a:rPr>
              <a:t>kontrola</a:t>
            </a:r>
            <a:r>
              <a:rPr lang="en-US" dirty="0" smtClean="0">
                <a:solidFill>
                  <a:srgbClr val="FF0000"/>
                </a:solidFill>
              </a:rPr>
              <a:t> </a:t>
            </a:r>
            <a:r>
              <a:rPr lang="en-US" dirty="0" err="1" smtClean="0">
                <a:solidFill>
                  <a:srgbClr val="FF0000"/>
                </a:solidFill>
              </a:rPr>
              <a:t>rytmu</a:t>
            </a:r>
            <a:r>
              <a:rPr lang="en-US" dirty="0" smtClean="0">
                <a:solidFill>
                  <a:srgbClr val="FF0000"/>
                </a:solidFill>
              </a:rPr>
              <a:t>: 71.1 %</a:t>
            </a:r>
            <a:endParaRPr lang="en-US" dirty="0">
              <a:solidFill>
                <a:srgbClr val="FF0000"/>
              </a:solidFill>
            </a:endParaRPr>
          </a:p>
        </p:txBody>
      </p:sp>
    </p:spTree>
    <p:extLst>
      <p:ext uri="{BB962C8B-B14F-4D97-AF65-F5344CB8AC3E}">
        <p14:creationId xmlns:p14="http://schemas.microsoft.com/office/powerpoint/2010/main" val="246236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0" y="109076"/>
            <a:ext cx="9144000" cy="523220"/>
          </a:xfrm>
          <a:prstGeom prst="rect">
            <a:avLst/>
          </a:prstGeom>
          <a:noFill/>
        </p:spPr>
        <p:txBody>
          <a:bodyPr wrap="square" rtlCol="0">
            <a:spAutoFit/>
          </a:bodyPr>
          <a:lstStyle/>
          <a:p>
            <a:pPr algn="ctr"/>
            <a:r>
              <a:rPr lang="en-GB" sz="2800" dirty="0" err="1" smtClean="0">
                <a:solidFill>
                  <a:srgbClr val="800000"/>
                </a:solidFill>
              </a:rPr>
              <a:t>Mortalitní</a:t>
            </a:r>
            <a:r>
              <a:rPr lang="en-GB" sz="2800" dirty="0" smtClean="0">
                <a:solidFill>
                  <a:srgbClr val="800000"/>
                </a:solidFill>
              </a:rPr>
              <a:t> benefit </a:t>
            </a:r>
            <a:r>
              <a:rPr lang="en-GB" sz="2800" dirty="0" err="1" smtClean="0">
                <a:solidFill>
                  <a:srgbClr val="800000"/>
                </a:solidFill>
              </a:rPr>
              <a:t>udržování</a:t>
            </a:r>
            <a:r>
              <a:rPr lang="en-GB" sz="2800" dirty="0" smtClean="0">
                <a:solidFill>
                  <a:srgbClr val="800000"/>
                </a:solidFill>
              </a:rPr>
              <a:t> </a:t>
            </a:r>
            <a:r>
              <a:rPr lang="en-GB" sz="2800" dirty="0" err="1" smtClean="0">
                <a:solidFill>
                  <a:srgbClr val="800000"/>
                </a:solidFill>
              </a:rPr>
              <a:t>sinusového</a:t>
            </a:r>
            <a:r>
              <a:rPr lang="en-GB" sz="2800" dirty="0" smtClean="0">
                <a:solidFill>
                  <a:srgbClr val="800000"/>
                </a:solidFill>
              </a:rPr>
              <a:t> </a:t>
            </a:r>
            <a:r>
              <a:rPr lang="en-GB" sz="2800" dirty="0" err="1" smtClean="0">
                <a:solidFill>
                  <a:srgbClr val="800000"/>
                </a:solidFill>
              </a:rPr>
              <a:t>rytmu</a:t>
            </a:r>
            <a:endParaRPr lang="cs-CZ" sz="2800" dirty="0">
              <a:solidFill>
                <a:srgbClr val="800000"/>
              </a:solidFill>
            </a:endParaRPr>
          </a:p>
        </p:txBody>
      </p:sp>
      <p:grpSp>
        <p:nvGrpSpPr>
          <p:cNvPr id="14" name="Group 13"/>
          <p:cNvGrpSpPr/>
          <p:nvPr/>
        </p:nvGrpSpPr>
        <p:grpSpPr>
          <a:xfrm>
            <a:off x="899592" y="757148"/>
            <a:ext cx="7308304" cy="4120600"/>
            <a:chOff x="971600" y="997294"/>
            <a:chExt cx="7308304" cy="4578444"/>
          </a:xfrm>
        </p:grpSpPr>
        <p:pic>
          <p:nvPicPr>
            <p:cNvPr id="3" name="Obrázek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71600" y="997294"/>
              <a:ext cx="7308304" cy="4567690"/>
            </a:xfrm>
            <a:prstGeom prst="rect">
              <a:avLst/>
            </a:prstGeom>
            <a:ln>
              <a:noFill/>
            </a:ln>
            <a:effectLst>
              <a:outerShdw blurRad="292100" dist="139700" dir="2700000" algn="tl" rotWithShape="0">
                <a:srgbClr val="333333">
                  <a:alpha val="65000"/>
                </a:srgbClr>
              </a:outerShdw>
            </a:effectLst>
          </p:spPr>
        </p:pic>
        <p:sp>
          <p:nvSpPr>
            <p:cNvPr id="2" name="Ovál 1"/>
            <p:cNvSpPr/>
            <p:nvPr/>
          </p:nvSpPr>
          <p:spPr>
            <a:xfrm>
              <a:off x="5220072" y="3457567"/>
              <a:ext cx="1296144" cy="720080"/>
            </a:xfrm>
            <a:prstGeom prst="ellipse">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cs-CZ" sz="2000" b="1" dirty="0">
                  <a:solidFill>
                    <a:srgbClr val="00B050"/>
                  </a:solidFill>
                </a:rPr>
                <a:t>61.3%</a:t>
              </a:r>
              <a:endParaRPr lang="en-GB" sz="1600" b="1" dirty="0">
                <a:solidFill>
                  <a:srgbClr val="00B050"/>
                </a:solidFill>
              </a:endParaRPr>
            </a:p>
          </p:txBody>
        </p:sp>
        <p:sp>
          <p:nvSpPr>
            <p:cNvPr id="9" name="TextBox 8"/>
            <p:cNvSpPr txBox="1"/>
            <p:nvPr/>
          </p:nvSpPr>
          <p:spPr>
            <a:xfrm rot="16200000">
              <a:off x="-258031" y="3030474"/>
              <a:ext cx="2840788" cy="338554"/>
            </a:xfrm>
            <a:prstGeom prst="rect">
              <a:avLst/>
            </a:prstGeom>
            <a:solidFill>
              <a:srgbClr val="FFFDDA"/>
            </a:solidFill>
          </p:spPr>
          <p:txBody>
            <a:bodyPr wrap="none" rtlCol="0">
              <a:spAutoFit/>
            </a:bodyPr>
            <a:lstStyle/>
            <a:p>
              <a:r>
                <a:rPr lang="en-US" sz="1600" dirty="0" smtClean="0"/>
                <a:t>       </a:t>
              </a:r>
              <a:r>
                <a:rPr lang="en-US" sz="1600" dirty="0" err="1" smtClean="0"/>
                <a:t>Kumulativní</a:t>
              </a:r>
              <a:r>
                <a:rPr lang="en-US" sz="1600" dirty="0" smtClean="0"/>
                <a:t> </a:t>
              </a:r>
              <a:r>
                <a:rPr lang="en-US" sz="1600" dirty="0" err="1" smtClean="0"/>
                <a:t>přežívání</a:t>
              </a:r>
              <a:endParaRPr lang="en-US" sz="1600" dirty="0"/>
            </a:p>
          </p:txBody>
        </p:sp>
        <p:sp>
          <p:nvSpPr>
            <p:cNvPr id="10" name="TextBox 9"/>
            <p:cNvSpPr txBox="1"/>
            <p:nvPr/>
          </p:nvSpPr>
          <p:spPr>
            <a:xfrm>
              <a:off x="3179491" y="5233764"/>
              <a:ext cx="3480741" cy="341974"/>
            </a:xfrm>
            <a:prstGeom prst="rect">
              <a:avLst/>
            </a:prstGeom>
            <a:solidFill>
              <a:srgbClr val="FFFDDA"/>
            </a:solidFill>
          </p:spPr>
          <p:txBody>
            <a:bodyPr wrap="square" rtlCol="0">
              <a:spAutoFit/>
            </a:bodyPr>
            <a:lstStyle/>
            <a:p>
              <a:r>
                <a:rPr lang="en-US" sz="1400" dirty="0" smtClean="0"/>
                <a:t>       </a:t>
              </a:r>
              <a:r>
                <a:rPr lang="en-US" sz="1400" dirty="0" err="1" smtClean="0"/>
                <a:t>Doba</a:t>
              </a:r>
              <a:r>
                <a:rPr lang="en-US" sz="1400" dirty="0" smtClean="0"/>
                <a:t> od </a:t>
              </a:r>
              <a:r>
                <a:rPr lang="en-US" sz="1400" dirty="0" err="1" smtClean="0"/>
                <a:t>indexové</a:t>
              </a:r>
              <a:r>
                <a:rPr lang="en-US" sz="1400" dirty="0" smtClean="0"/>
                <a:t> </a:t>
              </a:r>
              <a:r>
                <a:rPr lang="en-US" sz="1400" dirty="0" err="1" smtClean="0"/>
                <a:t>ablace</a:t>
              </a:r>
              <a:r>
                <a:rPr lang="en-US" sz="1400" dirty="0" smtClean="0"/>
                <a:t> (</a:t>
              </a:r>
              <a:r>
                <a:rPr lang="en-US" sz="1400" dirty="0" err="1" smtClean="0"/>
                <a:t>roky</a:t>
              </a:r>
              <a:r>
                <a:rPr lang="en-US" sz="1400" dirty="0" smtClean="0"/>
                <a:t>)      </a:t>
              </a:r>
              <a:endParaRPr lang="en-US" sz="1400" dirty="0"/>
            </a:p>
          </p:txBody>
        </p:sp>
        <p:sp>
          <p:nvSpPr>
            <p:cNvPr id="11" name="TextBox 10"/>
            <p:cNvSpPr txBox="1"/>
            <p:nvPr/>
          </p:nvSpPr>
          <p:spPr>
            <a:xfrm>
              <a:off x="1979712" y="1006778"/>
              <a:ext cx="5328592" cy="376171"/>
            </a:xfrm>
            <a:prstGeom prst="rect">
              <a:avLst/>
            </a:prstGeom>
            <a:solidFill>
              <a:srgbClr val="FFFDDA"/>
            </a:solidFill>
          </p:spPr>
          <p:txBody>
            <a:bodyPr wrap="square" rtlCol="0">
              <a:spAutoFit/>
            </a:bodyPr>
            <a:lstStyle/>
            <a:p>
              <a:r>
                <a:rPr lang="en-US" sz="1600" dirty="0" smtClean="0"/>
                <a:t>                   </a:t>
              </a:r>
              <a:r>
                <a:rPr lang="en-US" sz="1600" dirty="0" err="1" smtClean="0"/>
                <a:t>Celková</a:t>
              </a:r>
              <a:r>
                <a:rPr lang="en-US" sz="1600" dirty="0" smtClean="0"/>
                <a:t> </a:t>
              </a:r>
              <a:r>
                <a:rPr lang="en-US" sz="1600" dirty="0" err="1" smtClean="0"/>
                <a:t>mortalita</a:t>
              </a:r>
              <a:r>
                <a:rPr lang="en-US" sz="1600" dirty="0" smtClean="0"/>
                <a:t> </a:t>
              </a:r>
              <a:r>
                <a:rPr lang="en-US" sz="1600" dirty="0" err="1" smtClean="0"/>
                <a:t>po</a:t>
              </a:r>
              <a:r>
                <a:rPr lang="en-US" sz="1600" dirty="0" smtClean="0"/>
                <a:t> </a:t>
              </a:r>
              <a:r>
                <a:rPr lang="en-US" sz="1600" dirty="0" err="1" smtClean="0"/>
                <a:t>ablaci</a:t>
              </a:r>
              <a:r>
                <a:rPr lang="en-US" sz="1600" dirty="0" smtClean="0"/>
                <a:t> </a:t>
              </a:r>
              <a:r>
                <a:rPr lang="en-US" sz="1600" dirty="0" err="1" smtClean="0"/>
                <a:t>fibrilace</a:t>
              </a:r>
              <a:r>
                <a:rPr lang="en-US" sz="1600" dirty="0" smtClean="0"/>
                <a:t> </a:t>
              </a:r>
              <a:r>
                <a:rPr lang="en-US" sz="1600" dirty="0" err="1" smtClean="0"/>
                <a:t>síní</a:t>
              </a:r>
              <a:r>
                <a:rPr lang="en-US" sz="1600" dirty="0" smtClean="0"/>
                <a:t>    </a:t>
              </a:r>
              <a:endParaRPr lang="en-US" sz="1600" dirty="0"/>
            </a:p>
          </p:txBody>
        </p:sp>
        <p:sp>
          <p:nvSpPr>
            <p:cNvPr id="4" name="TextBox 3"/>
            <p:cNvSpPr txBox="1"/>
            <p:nvPr/>
          </p:nvSpPr>
          <p:spPr>
            <a:xfrm>
              <a:off x="2715298" y="3721596"/>
              <a:ext cx="2432766" cy="341974"/>
            </a:xfrm>
            <a:prstGeom prst="rect">
              <a:avLst/>
            </a:prstGeom>
            <a:solidFill>
              <a:srgbClr val="FFFFFF"/>
            </a:solidFill>
          </p:spPr>
          <p:txBody>
            <a:bodyPr wrap="square" rtlCol="0">
              <a:spAutoFit/>
            </a:bodyPr>
            <a:lstStyle/>
            <a:p>
              <a:r>
                <a:rPr lang="en-US" sz="1400" dirty="0" err="1" smtClean="0"/>
                <a:t>Dobrá</a:t>
              </a:r>
              <a:r>
                <a:rPr lang="en-US" sz="1400" dirty="0" smtClean="0"/>
                <a:t> </a:t>
              </a:r>
              <a:r>
                <a:rPr lang="en-US" sz="1400" dirty="0" err="1" smtClean="0"/>
                <a:t>kontrola</a:t>
              </a:r>
              <a:r>
                <a:rPr lang="en-US" sz="1400" dirty="0" smtClean="0"/>
                <a:t> </a:t>
              </a:r>
              <a:r>
                <a:rPr lang="en-US" sz="1400" dirty="0" err="1" smtClean="0"/>
                <a:t>arytmie</a:t>
              </a:r>
              <a:endParaRPr lang="en-US" sz="1400" dirty="0"/>
            </a:p>
          </p:txBody>
        </p:sp>
        <p:sp>
          <p:nvSpPr>
            <p:cNvPr id="12" name="TextBox 11"/>
            <p:cNvSpPr txBox="1"/>
            <p:nvPr/>
          </p:nvSpPr>
          <p:spPr>
            <a:xfrm>
              <a:off x="3131840" y="3980011"/>
              <a:ext cx="530965" cy="512961"/>
            </a:xfrm>
            <a:prstGeom prst="rect">
              <a:avLst/>
            </a:prstGeom>
            <a:solidFill>
              <a:srgbClr val="FFFFFF"/>
            </a:solidFill>
          </p:spPr>
          <p:txBody>
            <a:bodyPr wrap="none" rtlCol="0">
              <a:spAutoFit/>
            </a:bodyPr>
            <a:lstStyle/>
            <a:p>
              <a:r>
                <a:rPr lang="en-US" sz="1200" dirty="0" smtClean="0"/>
                <a:t>ANO</a:t>
              </a:r>
            </a:p>
            <a:p>
              <a:r>
                <a:rPr lang="en-US" sz="1200" dirty="0" smtClean="0"/>
                <a:t>NE</a:t>
              </a:r>
              <a:endParaRPr lang="en-US" sz="1200" dirty="0"/>
            </a:p>
          </p:txBody>
        </p:sp>
        <p:sp>
          <p:nvSpPr>
            <p:cNvPr id="13" name="Rectangle 12"/>
            <p:cNvSpPr/>
            <p:nvPr/>
          </p:nvSpPr>
          <p:spPr>
            <a:xfrm>
              <a:off x="3635896" y="4009628"/>
              <a:ext cx="1440160" cy="50405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a:off x="179513" y="4859339"/>
            <a:ext cx="3674604" cy="338554"/>
          </a:xfrm>
          <a:prstGeom prst="rect">
            <a:avLst/>
          </a:prstGeom>
          <a:noFill/>
        </p:spPr>
        <p:txBody>
          <a:bodyPr wrap="none" rtlCol="0">
            <a:spAutoFit/>
          </a:bodyPr>
          <a:lstStyle/>
          <a:p>
            <a:r>
              <a:rPr lang="en-US" sz="1600" dirty="0" err="1" smtClean="0">
                <a:solidFill>
                  <a:srgbClr val="666699"/>
                </a:solidFill>
              </a:rPr>
              <a:t>Wichterle</a:t>
            </a:r>
            <a:r>
              <a:rPr lang="en-US" sz="1600" dirty="0" smtClean="0">
                <a:solidFill>
                  <a:srgbClr val="666699"/>
                </a:solidFill>
              </a:rPr>
              <a:t> D, et al. </a:t>
            </a:r>
            <a:r>
              <a:rPr lang="en-US" sz="1600" dirty="0" err="1" smtClean="0">
                <a:solidFill>
                  <a:srgbClr val="666699"/>
                </a:solidFill>
              </a:rPr>
              <a:t>Nepublikovaná</a:t>
            </a:r>
            <a:r>
              <a:rPr lang="en-US" sz="1600" dirty="0" smtClean="0">
                <a:solidFill>
                  <a:srgbClr val="666699"/>
                </a:solidFill>
              </a:rPr>
              <a:t> data</a:t>
            </a:r>
            <a:endParaRPr lang="en-US" sz="1600" dirty="0">
              <a:solidFill>
                <a:srgbClr val="666699"/>
              </a:solidFill>
            </a:endParaRPr>
          </a:p>
        </p:txBody>
      </p:sp>
    </p:spTree>
    <p:extLst>
      <p:ext uri="{BB962C8B-B14F-4D97-AF65-F5344CB8AC3E}">
        <p14:creationId xmlns:p14="http://schemas.microsoft.com/office/powerpoint/2010/main" val="125436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8024" y="1635646"/>
            <a:ext cx="4176464" cy="857250"/>
          </a:xfrm>
        </p:spPr>
        <p:txBody>
          <a:bodyPr/>
          <a:lstStyle/>
          <a:p>
            <a:r>
              <a:rPr lang="en-US" dirty="0" err="1" smtClean="0">
                <a:solidFill>
                  <a:srgbClr val="800000"/>
                </a:solidFill>
              </a:rPr>
              <a:t>Počet</a:t>
            </a:r>
            <a:r>
              <a:rPr lang="en-US" dirty="0" smtClean="0">
                <a:solidFill>
                  <a:srgbClr val="800000"/>
                </a:solidFill>
              </a:rPr>
              <a:t> </a:t>
            </a:r>
            <a:r>
              <a:rPr lang="en-US" dirty="0" err="1" smtClean="0">
                <a:solidFill>
                  <a:srgbClr val="800000"/>
                </a:solidFill>
              </a:rPr>
              <a:t>ablací</a:t>
            </a:r>
            <a:r>
              <a:rPr lang="en-US" dirty="0" smtClean="0">
                <a:solidFill>
                  <a:srgbClr val="800000"/>
                </a:solidFill>
              </a:rPr>
              <a:t> </a:t>
            </a:r>
            <a:r>
              <a:rPr lang="en-US" dirty="0" err="1" smtClean="0">
                <a:solidFill>
                  <a:srgbClr val="800000"/>
                </a:solidFill>
              </a:rPr>
              <a:t>na</a:t>
            </a:r>
            <a:r>
              <a:rPr lang="en-US" dirty="0" smtClean="0">
                <a:solidFill>
                  <a:srgbClr val="800000"/>
                </a:solidFill>
              </a:rPr>
              <a:t> 1 mil </a:t>
            </a:r>
            <a:r>
              <a:rPr lang="en-US" dirty="0" err="1" smtClean="0">
                <a:solidFill>
                  <a:srgbClr val="800000"/>
                </a:solidFill>
              </a:rPr>
              <a:t>obyvatel</a:t>
            </a:r>
            <a:r>
              <a:rPr lang="en-US" dirty="0" smtClean="0">
                <a:solidFill>
                  <a:srgbClr val="800000"/>
                </a:solidFill>
              </a:rPr>
              <a:t> v </a:t>
            </a:r>
            <a:r>
              <a:rPr lang="en-US" dirty="0" err="1" smtClean="0">
                <a:solidFill>
                  <a:srgbClr val="800000"/>
                </a:solidFill>
              </a:rPr>
              <a:t>Evropě</a:t>
            </a:r>
            <a:endParaRPr lang="en-US" dirty="0">
              <a:solidFill>
                <a:srgbClr val="800000"/>
              </a:solidFill>
            </a:endParaRPr>
          </a:p>
        </p:txBody>
      </p:sp>
      <p:sp>
        <p:nvSpPr>
          <p:cNvPr id="4" name="Rectangle 3"/>
          <p:cNvSpPr/>
          <p:nvPr/>
        </p:nvSpPr>
        <p:spPr>
          <a:xfrm>
            <a:off x="4479667" y="2433260"/>
            <a:ext cx="184666" cy="276999"/>
          </a:xfrm>
          <a:prstGeom prst="rect">
            <a:avLst/>
          </a:prstGeom>
        </p:spPr>
        <p:txBody>
          <a:bodyPr wrap="none">
            <a:spAutoFit/>
          </a:bodyPr>
          <a:lstStyle/>
          <a:p>
            <a:r>
              <a:rPr lang="en-US" baseline="30000" dirty="0"/>
              <a:t> </a:t>
            </a:r>
            <a:endParaRPr lang="en-US" dirty="0"/>
          </a:p>
        </p:txBody>
      </p:sp>
      <p:pic>
        <p:nvPicPr>
          <p:cNvPr id="5" name="Picture 4" descr="Snímek obrazovky 2018-11-16 v 22.30.26.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4296"/>
            <a:ext cx="4427984" cy="5143500"/>
          </a:xfrm>
          <a:prstGeom prst="rect">
            <a:avLst/>
          </a:prstGeom>
        </p:spPr>
      </p:pic>
      <p:sp>
        <p:nvSpPr>
          <p:cNvPr id="6" name="TextBox 5"/>
          <p:cNvSpPr txBox="1"/>
          <p:nvPr/>
        </p:nvSpPr>
        <p:spPr>
          <a:xfrm>
            <a:off x="5004048" y="3795886"/>
            <a:ext cx="3562844" cy="369332"/>
          </a:xfrm>
          <a:prstGeom prst="rect">
            <a:avLst/>
          </a:prstGeom>
          <a:noFill/>
        </p:spPr>
        <p:txBody>
          <a:bodyPr wrap="none" rtlCol="0">
            <a:spAutoFit/>
          </a:bodyPr>
          <a:lstStyle/>
          <a:p>
            <a:r>
              <a:rPr lang="en-US" dirty="0" err="1" smtClean="0"/>
              <a:t>Timmis</a:t>
            </a:r>
            <a:r>
              <a:rPr lang="en-US" dirty="0" smtClean="0"/>
              <a:t> A, et al. </a:t>
            </a:r>
            <a:r>
              <a:rPr lang="en-US" dirty="0" err="1" smtClean="0"/>
              <a:t>Eur</a:t>
            </a:r>
            <a:r>
              <a:rPr lang="en-US" dirty="0" smtClean="0"/>
              <a:t> Heart J 2018</a:t>
            </a:r>
            <a:endParaRPr lang="en-US" dirty="0"/>
          </a:p>
        </p:txBody>
      </p:sp>
      <p:sp>
        <p:nvSpPr>
          <p:cNvPr id="3" name="Rounded Rectangle 2"/>
          <p:cNvSpPr/>
          <p:nvPr/>
        </p:nvSpPr>
        <p:spPr>
          <a:xfrm>
            <a:off x="251520" y="4443958"/>
            <a:ext cx="3600400" cy="144016"/>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8657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0" y="2"/>
            <a:ext cx="9144000" cy="483517"/>
          </a:xfrm>
        </p:spPr>
        <p:txBody>
          <a:bodyPr/>
          <a:lstStyle/>
          <a:p>
            <a:pPr eaLnBrk="1" hangingPunct="1"/>
            <a:r>
              <a:rPr lang="cs-CZ" sz="3600" dirty="0">
                <a:solidFill>
                  <a:srgbClr val="800000"/>
                </a:solidFill>
                <a:effectLst>
                  <a:outerShdw blurRad="38100" dist="38100" dir="2700000" algn="tl">
                    <a:srgbClr val="DDDDDD"/>
                  </a:outerShdw>
                </a:effectLst>
                <a:latin typeface="Arial" charset="0"/>
              </a:rPr>
              <a:t>Závěry</a:t>
            </a:r>
          </a:p>
        </p:txBody>
      </p:sp>
      <p:sp>
        <p:nvSpPr>
          <p:cNvPr id="109571" name="Rectangle 3"/>
          <p:cNvSpPr>
            <a:spLocks noChangeArrowheads="1"/>
          </p:cNvSpPr>
          <p:nvPr/>
        </p:nvSpPr>
        <p:spPr bwMode="auto">
          <a:xfrm>
            <a:off x="251520" y="483518"/>
            <a:ext cx="8640762" cy="3960440"/>
          </a:xfrm>
          <a:prstGeom prst="rect">
            <a:avLst/>
          </a:prstGeom>
          <a:solidFill>
            <a:srgbClr val="FFFFFF"/>
          </a:solidFill>
          <a:ln w="12700">
            <a:noFill/>
            <a:miter lim="800000"/>
            <a:headEnd/>
            <a:tailEnd/>
          </a:ln>
          <a:effectLst/>
        </p:spPr>
        <p:txBody>
          <a:bodyPr lIns="90488" tIns="44450" rIns="90488" bIns="44450"/>
          <a:lstStyle/>
          <a:p>
            <a:pPr marL="342900" indent="-342900" defTabSz="762000">
              <a:lnSpc>
                <a:spcPct val="110000"/>
              </a:lnSpc>
              <a:spcBef>
                <a:spcPts val="372"/>
              </a:spcBef>
              <a:buFontTx/>
              <a:buChar char="•"/>
              <a:tabLst>
                <a:tab pos="1625600" algn="l"/>
              </a:tabLst>
            </a:pPr>
            <a:r>
              <a:rPr lang="cs-CZ" dirty="0" smtClean="0">
                <a:latin typeface="+mj-lt"/>
                <a:cs typeface="Lucida Grande CE"/>
              </a:rPr>
              <a:t>V léčbě </a:t>
            </a:r>
            <a:r>
              <a:rPr lang="cs-CZ" dirty="0" err="1" smtClean="0">
                <a:latin typeface="+mj-lt"/>
                <a:cs typeface="Lucida Grande CE"/>
              </a:rPr>
              <a:t>bradyarytmií</a:t>
            </a:r>
            <a:r>
              <a:rPr lang="cs-CZ" dirty="0" smtClean="0">
                <a:latin typeface="+mj-lt"/>
                <a:cs typeface="Lucida Grande CE"/>
              </a:rPr>
              <a:t> se začínají uplatňovat směry jako bezelektrodová stimulace nebo stimulace </a:t>
            </a:r>
            <a:r>
              <a:rPr lang="cs-CZ" dirty="0" err="1" smtClean="0">
                <a:latin typeface="+mj-lt"/>
                <a:cs typeface="Lucida Grande CE"/>
              </a:rPr>
              <a:t>Hisova</a:t>
            </a:r>
            <a:r>
              <a:rPr lang="cs-CZ" dirty="0" smtClean="0">
                <a:latin typeface="+mj-lt"/>
                <a:cs typeface="Lucida Grande CE"/>
              </a:rPr>
              <a:t> svazku</a:t>
            </a:r>
          </a:p>
          <a:p>
            <a:pPr marL="342900" indent="-342900" defTabSz="762000">
              <a:lnSpc>
                <a:spcPct val="110000"/>
              </a:lnSpc>
              <a:spcBef>
                <a:spcPts val="372"/>
              </a:spcBef>
              <a:buFontTx/>
              <a:buChar char="•"/>
              <a:tabLst>
                <a:tab pos="1625600" algn="l"/>
              </a:tabLst>
            </a:pPr>
            <a:r>
              <a:rPr lang="cs-CZ" dirty="0" smtClean="0">
                <a:latin typeface="+mj-lt"/>
                <a:cs typeface="Lucida Grande CE"/>
              </a:rPr>
              <a:t>Subkutánní defibrilátory se stávají realitou (v budoucnosti budou </a:t>
            </a:r>
            <a:r>
              <a:rPr lang="cs-CZ" dirty="0" err="1" smtClean="0">
                <a:latin typeface="+mj-lt"/>
                <a:cs typeface="Lucida Grande CE"/>
              </a:rPr>
              <a:t>impantovány</a:t>
            </a:r>
            <a:r>
              <a:rPr lang="cs-CZ" dirty="0" smtClean="0">
                <a:latin typeface="+mj-lt"/>
                <a:cs typeface="Lucida Grande CE"/>
              </a:rPr>
              <a:t> spolu s </a:t>
            </a:r>
            <a:r>
              <a:rPr lang="cs-CZ" dirty="0" err="1" smtClean="0">
                <a:latin typeface="+mj-lt"/>
                <a:cs typeface="Lucida Grande CE"/>
              </a:rPr>
              <a:t>bezelektorodovými</a:t>
            </a:r>
            <a:r>
              <a:rPr lang="cs-CZ" dirty="0" smtClean="0">
                <a:latin typeface="+mj-lt"/>
                <a:cs typeface="Lucida Grande CE"/>
              </a:rPr>
              <a:t> stimulátory)</a:t>
            </a:r>
            <a:endParaRPr lang="cs-CZ" dirty="0">
              <a:latin typeface="+mj-lt"/>
              <a:cs typeface="Lucida Grande CE"/>
            </a:endParaRPr>
          </a:p>
          <a:p>
            <a:pPr marL="342900" indent="-342900" defTabSz="762000">
              <a:lnSpc>
                <a:spcPct val="110000"/>
              </a:lnSpc>
              <a:spcBef>
                <a:spcPts val="372"/>
              </a:spcBef>
              <a:buFontTx/>
              <a:buChar char="•"/>
              <a:tabLst>
                <a:tab pos="1625600" algn="l"/>
              </a:tabLst>
            </a:pPr>
            <a:r>
              <a:rPr lang="cs-CZ" dirty="0" smtClean="0">
                <a:latin typeface="+mj-lt"/>
                <a:cs typeface="Lucida Grande CE"/>
              </a:rPr>
              <a:t>Subkutánní monitorace </a:t>
            </a:r>
            <a:r>
              <a:rPr lang="cs-CZ" dirty="0" err="1" smtClean="0">
                <a:latin typeface="+mj-lt"/>
                <a:cs typeface="Lucida Grande CE"/>
              </a:rPr>
              <a:t>přístpívá</a:t>
            </a:r>
            <a:r>
              <a:rPr lang="cs-CZ" dirty="0" smtClean="0">
                <a:latin typeface="+mj-lt"/>
                <a:cs typeface="Lucida Grande CE"/>
              </a:rPr>
              <a:t> k diagnostice synkop a fibrilace síní u </a:t>
            </a:r>
            <a:r>
              <a:rPr lang="cs-CZ" dirty="0" err="1" smtClean="0">
                <a:latin typeface="+mj-lt"/>
                <a:cs typeface="Lucida Grande CE"/>
              </a:rPr>
              <a:t>mozkých</a:t>
            </a:r>
            <a:r>
              <a:rPr lang="cs-CZ" dirty="0" smtClean="0">
                <a:latin typeface="+mj-lt"/>
                <a:cs typeface="Lucida Grande CE"/>
              </a:rPr>
              <a:t> příhod nejasného původu</a:t>
            </a:r>
          </a:p>
          <a:p>
            <a:pPr marL="342900" indent="-342900" defTabSz="762000">
              <a:lnSpc>
                <a:spcPct val="110000"/>
              </a:lnSpc>
              <a:spcBef>
                <a:spcPts val="372"/>
              </a:spcBef>
              <a:buFontTx/>
              <a:buChar char="•"/>
              <a:tabLst>
                <a:tab pos="1625600" algn="l"/>
              </a:tabLst>
            </a:pPr>
            <a:r>
              <a:rPr lang="cs-CZ" dirty="0" err="1" smtClean="0">
                <a:latin typeface="+mj-lt"/>
                <a:cs typeface="Lucida Grande CE"/>
              </a:rPr>
              <a:t>Telemonitoring</a:t>
            </a:r>
            <a:r>
              <a:rPr lang="cs-CZ" dirty="0" smtClean="0">
                <a:latin typeface="+mj-lt"/>
                <a:cs typeface="Lucida Grande CE"/>
              </a:rPr>
              <a:t> přístrojů umožňuje nejen technické kontroly přístrojů, ale i sledování progrese srdečního selhání a může zlepšit prognózu nemocných</a:t>
            </a:r>
          </a:p>
          <a:p>
            <a:pPr marL="342900" indent="-342900" defTabSz="762000">
              <a:lnSpc>
                <a:spcPct val="110000"/>
              </a:lnSpc>
              <a:spcBef>
                <a:spcPts val="372"/>
              </a:spcBef>
              <a:buFontTx/>
              <a:buChar char="•"/>
              <a:tabLst>
                <a:tab pos="1625600" algn="l"/>
              </a:tabLst>
            </a:pPr>
            <a:r>
              <a:rPr lang="cs-CZ" dirty="0">
                <a:latin typeface="+mj-lt"/>
                <a:cs typeface="Lucida Grande CE"/>
              </a:rPr>
              <a:t>Katetrizační ablace je metodou volby k prevenci recidiv komorových </a:t>
            </a:r>
            <a:r>
              <a:rPr lang="cs-CZ" dirty="0" err="1">
                <a:latin typeface="+mj-lt"/>
                <a:cs typeface="Lucida Grande CE"/>
              </a:rPr>
              <a:t>tachyarytmií</a:t>
            </a:r>
            <a:r>
              <a:rPr lang="cs-CZ" dirty="0">
                <a:latin typeface="+mj-lt"/>
                <a:cs typeface="Lucida Grande CE"/>
              </a:rPr>
              <a:t> při strukturním onemocnění </a:t>
            </a:r>
            <a:r>
              <a:rPr lang="cs-CZ" dirty="0" smtClean="0">
                <a:latin typeface="+mj-lt"/>
                <a:cs typeface="Lucida Grande CE"/>
              </a:rPr>
              <a:t>srdce (může </a:t>
            </a:r>
            <a:r>
              <a:rPr lang="cs-CZ" dirty="0" err="1" smtClean="0">
                <a:latin typeface="+mj-lt"/>
                <a:cs typeface="Lucida Grande CE"/>
              </a:rPr>
              <a:t>zlepovat</a:t>
            </a:r>
            <a:r>
              <a:rPr lang="cs-CZ" dirty="0" smtClean="0">
                <a:latin typeface="+mj-lt"/>
                <a:cs typeface="Lucida Grande CE"/>
              </a:rPr>
              <a:t> i prognózu)</a:t>
            </a:r>
            <a:endParaRPr lang="cs-CZ" dirty="0">
              <a:latin typeface="+mj-lt"/>
              <a:cs typeface="Lucida Grande CE"/>
            </a:endParaRPr>
          </a:p>
          <a:p>
            <a:pPr marL="342900" indent="-342900" defTabSz="762000">
              <a:lnSpc>
                <a:spcPct val="110000"/>
              </a:lnSpc>
              <a:spcBef>
                <a:spcPts val="372"/>
              </a:spcBef>
              <a:buFontTx/>
              <a:buChar char="•"/>
              <a:tabLst>
                <a:tab pos="1625600" algn="l"/>
              </a:tabLst>
            </a:pPr>
            <a:r>
              <a:rPr lang="cs-CZ" dirty="0" smtClean="0">
                <a:latin typeface="+mj-lt"/>
                <a:cs typeface="Lucida Grande CE"/>
              </a:rPr>
              <a:t>U </a:t>
            </a:r>
            <a:r>
              <a:rPr lang="cs-CZ" dirty="0">
                <a:latin typeface="+mj-lt"/>
                <a:cs typeface="Lucida Grande CE"/>
              </a:rPr>
              <a:t>fibrilace síní je katetrizační ablace indikována </a:t>
            </a:r>
            <a:r>
              <a:rPr lang="cs-CZ" dirty="0" smtClean="0">
                <a:latin typeface="+mj-lt"/>
                <a:cs typeface="Lucida Grande CE"/>
              </a:rPr>
              <a:t>při selhání </a:t>
            </a:r>
            <a:r>
              <a:rPr lang="cs-CZ" dirty="0">
                <a:latin typeface="+mj-lt"/>
                <a:cs typeface="Lucida Grande CE"/>
              </a:rPr>
              <a:t>léčby </a:t>
            </a:r>
            <a:r>
              <a:rPr lang="cs-CZ" dirty="0" smtClean="0">
                <a:latin typeface="+mj-lt"/>
                <a:cs typeface="Lucida Grande CE"/>
              </a:rPr>
              <a:t>AA a předběžná data svědčí pro to, že ablace může přinést i zlepšení prognózy</a:t>
            </a:r>
            <a:endParaRPr lang="cs-CZ" dirty="0">
              <a:latin typeface="+mj-lt"/>
              <a:cs typeface="Lucida Grande CE"/>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HI-Prague Castl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00122" y="141689"/>
            <a:ext cx="7354887" cy="43612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2051058" y="303613"/>
            <a:ext cx="49222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cs-CZ" sz="2400" b="1">
                <a:solidFill>
                  <a:srgbClr val="666699"/>
                </a:solidFill>
              </a:rPr>
              <a:t>Děkuji Vám za Vaši pozornost….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descr="m3_icd_evolution_pacemakers"/>
          <p:cNvPicPr>
            <a:picLocks noChangeAspect="1" noChangeArrowheads="1"/>
          </p:cNvPicPr>
          <p:nvPr/>
        </p:nvPicPr>
        <p:blipFill>
          <a:blip r:embed="rId3"/>
          <a:srcRect/>
          <a:stretch>
            <a:fillRect/>
          </a:stretch>
        </p:blipFill>
        <p:spPr bwMode="auto">
          <a:xfrm>
            <a:off x="9" y="1006083"/>
            <a:ext cx="9148763" cy="3313509"/>
          </a:xfrm>
          <a:prstGeom prst="rect">
            <a:avLst/>
          </a:prstGeom>
          <a:ln>
            <a:noFill/>
          </a:ln>
          <a:effectLst>
            <a:outerShdw blurRad="292100" dist="139700" dir="2700000" algn="tl" rotWithShape="0">
              <a:srgbClr val="333333">
                <a:alpha val="65000"/>
              </a:srgbClr>
            </a:outerShdw>
          </a:effectLst>
        </p:spPr>
      </p:pic>
      <p:sp>
        <p:nvSpPr>
          <p:cNvPr id="28675" name="Rectangle 2"/>
          <p:cNvSpPr>
            <a:spLocks noGrp="1" noChangeArrowheads="1"/>
          </p:cNvSpPr>
          <p:nvPr>
            <p:ph type="title"/>
          </p:nvPr>
        </p:nvSpPr>
        <p:spPr>
          <a:xfrm>
            <a:off x="755659" y="0"/>
            <a:ext cx="7770813" cy="857250"/>
          </a:xfrm>
        </p:spPr>
        <p:txBody>
          <a:bodyPr/>
          <a:lstStyle/>
          <a:p>
            <a:r>
              <a:rPr lang="en-US" sz="4000" b="0" dirty="0" err="1">
                <a:solidFill>
                  <a:srgbClr val="800000"/>
                </a:solidFill>
                <a:latin typeface="Arial" charset="0"/>
              </a:rPr>
              <a:t>Vývoj</a:t>
            </a:r>
            <a:r>
              <a:rPr lang="en-US" sz="4000" b="0" dirty="0">
                <a:solidFill>
                  <a:srgbClr val="800000"/>
                </a:solidFill>
                <a:latin typeface="Arial" charset="0"/>
              </a:rPr>
              <a:t> </a:t>
            </a:r>
            <a:r>
              <a:rPr lang="en-US" sz="4000" b="0" dirty="0" err="1">
                <a:solidFill>
                  <a:srgbClr val="800000"/>
                </a:solidFill>
                <a:latin typeface="Arial" charset="0"/>
              </a:rPr>
              <a:t>technologie</a:t>
            </a:r>
            <a:r>
              <a:rPr lang="en-US" sz="4000" b="0" dirty="0">
                <a:solidFill>
                  <a:srgbClr val="800000"/>
                </a:solidFill>
                <a:latin typeface="Arial" charset="0"/>
              </a:rPr>
              <a:t> ICD</a:t>
            </a:r>
          </a:p>
        </p:txBody>
      </p:sp>
    </p:spTree>
    <p:extLst>
      <p:ext uri="{BB962C8B-B14F-4D97-AF65-F5344CB8AC3E}">
        <p14:creationId xmlns:p14="http://schemas.microsoft.com/office/powerpoint/2010/main" val="152831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457950" y="4767267"/>
            <a:ext cx="2057400" cy="274637"/>
          </a:xfrm>
          <a:prstGeom prst="rect">
            <a:avLst/>
          </a:prstGeom>
        </p:spPr>
        <p:txBody>
          <a:bodyPr/>
          <a:lstStyle/>
          <a:p>
            <a:fld id="{05B4C081-147D-4E1C-AB71-55C53E42EAAB}" type="slidenum">
              <a:rPr lang="it-IT" smtClean="0"/>
              <a:t>8</a:t>
            </a:fld>
            <a:endParaRPr lang="it-IT"/>
          </a:p>
        </p:txBody>
      </p:sp>
      <p:pic>
        <p:nvPicPr>
          <p:cNvPr id="5" name="Picture 4" descr="Snímek obrazovky 2018-12-06 v 18.43.42.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 y="0"/>
            <a:ext cx="4020207" cy="5143500"/>
          </a:xfrm>
          <a:prstGeom prst="rect">
            <a:avLst/>
          </a:prstGeom>
        </p:spPr>
      </p:pic>
      <p:pic>
        <p:nvPicPr>
          <p:cNvPr id="6" name="Picture 5" descr="Snímek obrazovky 2018-12-06 v 18.44.18.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01644" y="0"/>
            <a:ext cx="4042356" cy="5143500"/>
          </a:xfrm>
          <a:prstGeom prst="rect">
            <a:avLst/>
          </a:prstGeom>
        </p:spPr>
      </p:pic>
      <p:sp>
        <p:nvSpPr>
          <p:cNvPr id="7" name="Rectangle 6"/>
          <p:cNvSpPr/>
          <p:nvPr/>
        </p:nvSpPr>
        <p:spPr>
          <a:xfrm>
            <a:off x="6732244" y="195490"/>
            <a:ext cx="2479615" cy="276999"/>
          </a:xfrm>
          <a:prstGeom prst="rect">
            <a:avLst/>
          </a:prstGeom>
        </p:spPr>
        <p:txBody>
          <a:bodyPr wrap="none">
            <a:spAutoFit/>
          </a:bodyPr>
          <a:lstStyle/>
          <a:p>
            <a:r>
              <a:rPr lang="en-US" sz="1200" dirty="0" err="1" smtClean="0">
                <a:solidFill>
                  <a:srgbClr val="835CAD"/>
                </a:solidFill>
              </a:rPr>
              <a:t>Timmis</a:t>
            </a:r>
            <a:r>
              <a:rPr lang="en-US" sz="1200" dirty="0" smtClean="0">
                <a:solidFill>
                  <a:srgbClr val="835CAD"/>
                </a:solidFill>
              </a:rPr>
              <a:t> A, et al. EHJ (</a:t>
            </a:r>
            <a:r>
              <a:rPr lang="en-US" sz="1200" dirty="0">
                <a:solidFill>
                  <a:srgbClr val="835CAD"/>
                </a:solidFill>
              </a:rPr>
              <a:t>2017</a:t>
            </a:r>
            <a:r>
              <a:rPr lang="en-US" sz="1200" dirty="0" smtClean="0">
                <a:solidFill>
                  <a:srgbClr val="835CAD"/>
                </a:solidFill>
              </a:rPr>
              <a:t>), </a:t>
            </a:r>
            <a:r>
              <a:rPr lang="en-US" sz="1200" dirty="0">
                <a:solidFill>
                  <a:srgbClr val="835CAD"/>
                </a:solidFill>
              </a:rPr>
              <a:t>1–72</a:t>
            </a:r>
          </a:p>
        </p:txBody>
      </p:sp>
      <p:sp>
        <p:nvSpPr>
          <p:cNvPr id="8" name="Nadpis 1"/>
          <p:cNvSpPr txBox="1">
            <a:spLocks/>
          </p:cNvSpPr>
          <p:nvPr/>
        </p:nvSpPr>
        <p:spPr>
          <a:xfrm>
            <a:off x="1619672" y="51474"/>
            <a:ext cx="3888432" cy="993775"/>
          </a:xfrm>
          <a:prstGeom prst="rect">
            <a:avLst/>
          </a:prstGeom>
        </p:spPr>
        <p:txBody>
          <a:bodyPr/>
          <a:lstStyle>
            <a:lvl1pPr algn="l" defTabSz="914400" rtl="0" eaLnBrk="1" latinLnBrk="0" hangingPunct="1">
              <a:spcBef>
                <a:spcPct val="0"/>
              </a:spcBef>
              <a:buNone/>
              <a:defRPr sz="2400" b="1" i="0" kern="1200">
                <a:solidFill>
                  <a:srgbClr val="008799"/>
                </a:solidFill>
                <a:latin typeface="Verdana"/>
                <a:ea typeface="+mj-ea"/>
                <a:cs typeface="Verdana"/>
              </a:defRPr>
            </a:lvl1pPr>
          </a:lstStyle>
          <a:p>
            <a:pPr>
              <a:defRPr/>
            </a:pPr>
            <a:r>
              <a:rPr lang="cs-CZ" sz="3200" b="0" dirty="0" smtClean="0">
                <a:solidFill>
                  <a:srgbClr val="800000"/>
                </a:solidFill>
                <a:latin typeface="+mj-lt"/>
                <a:cs typeface="+mj-cs"/>
              </a:rPr>
              <a:t>CV </a:t>
            </a:r>
            <a:r>
              <a:rPr lang="cs-CZ" sz="3200" b="0" dirty="0" err="1" smtClean="0">
                <a:solidFill>
                  <a:srgbClr val="800000"/>
                </a:solidFill>
                <a:latin typeface="+mj-lt"/>
                <a:cs typeface="+mj-cs"/>
              </a:rPr>
              <a:t>disease</a:t>
            </a:r>
            <a:r>
              <a:rPr lang="cs-CZ" sz="3200" b="0" dirty="0" smtClean="0">
                <a:solidFill>
                  <a:srgbClr val="800000"/>
                </a:solidFill>
                <a:latin typeface="+mj-lt"/>
                <a:cs typeface="+mj-cs"/>
              </a:rPr>
              <a:t> </a:t>
            </a:r>
            <a:r>
              <a:rPr lang="cs-CZ" sz="3200" b="0" dirty="0" err="1" smtClean="0">
                <a:solidFill>
                  <a:srgbClr val="800000"/>
                </a:solidFill>
                <a:latin typeface="+mj-lt"/>
                <a:cs typeface="+mj-cs"/>
              </a:rPr>
              <a:t>statistics</a:t>
            </a:r>
            <a:r>
              <a:rPr lang="cs-CZ" sz="3200" b="0" dirty="0" smtClean="0">
                <a:solidFill>
                  <a:srgbClr val="800000"/>
                </a:solidFill>
                <a:latin typeface="+mj-lt"/>
                <a:cs typeface="+mj-cs"/>
              </a:rPr>
              <a:t> (EU)</a:t>
            </a:r>
            <a:endParaRPr lang="cs-CZ" sz="3200" b="0" dirty="0">
              <a:solidFill>
                <a:srgbClr val="800000"/>
              </a:solidFill>
              <a:latin typeface="+mj-lt"/>
              <a:cs typeface="+mj-cs"/>
            </a:endParaRPr>
          </a:p>
        </p:txBody>
      </p:sp>
      <p:sp>
        <p:nvSpPr>
          <p:cNvPr id="9" name="TextBox 8"/>
          <p:cNvSpPr txBox="1"/>
          <p:nvPr/>
        </p:nvSpPr>
        <p:spPr>
          <a:xfrm>
            <a:off x="107510" y="4659982"/>
            <a:ext cx="712029" cy="400110"/>
          </a:xfrm>
          <a:prstGeom prst="rect">
            <a:avLst/>
          </a:prstGeom>
          <a:noFill/>
        </p:spPr>
        <p:txBody>
          <a:bodyPr wrap="none" rtlCol="0">
            <a:spAutoFit/>
          </a:bodyPr>
          <a:lstStyle/>
          <a:p>
            <a:r>
              <a:rPr lang="en-US" sz="2000" b="1" dirty="0" smtClean="0">
                <a:solidFill>
                  <a:srgbClr val="835CAD"/>
                </a:solidFill>
              </a:rPr>
              <a:t>PMs</a:t>
            </a:r>
            <a:endParaRPr lang="en-US" sz="2000" b="1" dirty="0">
              <a:solidFill>
                <a:srgbClr val="835CAD"/>
              </a:solidFill>
            </a:endParaRPr>
          </a:p>
        </p:txBody>
      </p:sp>
      <p:sp>
        <p:nvSpPr>
          <p:cNvPr id="10" name="TextBox 9"/>
          <p:cNvSpPr txBox="1"/>
          <p:nvPr/>
        </p:nvSpPr>
        <p:spPr>
          <a:xfrm>
            <a:off x="5004056" y="4659982"/>
            <a:ext cx="769011" cy="400110"/>
          </a:xfrm>
          <a:prstGeom prst="rect">
            <a:avLst/>
          </a:prstGeom>
          <a:noFill/>
        </p:spPr>
        <p:txBody>
          <a:bodyPr wrap="none" rtlCol="0">
            <a:spAutoFit/>
          </a:bodyPr>
          <a:lstStyle/>
          <a:p>
            <a:r>
              <a:rPr lang="en-US" sz="2000" b="1" dirty="0" smtClean="0">
                <a:solidFill>
                  <a:srgbClr val="835CAD"/>
                </a:solidFill>
              </a:rPr>
              <a:t>ICDs</a:t>
            </a:r>
            <a:endParaRPr lang="en-US" sz="2000" b="1" dirty="0">
              <a:solidFill>
                <a:srgbClr val="835CAD"/>
              </a:solidFill>
            </a:endParaRPr>
          </a:p>
        </p:txBody>
      </p:sp>
      <p:sp>
        <p:nvSpPr>
          <p:cNvPr id="11" name="Rounded Rectangle 10"/>
          <p:cNvSpPr/>
          <p:nvPr/>
        </p:nvSpPr>
        <p:spPr>
          <a:xfrm>
            <a:off x="395536" y="4155926"/>
            <a:ext cx="3168352" cy="144016"/>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5436096" y="4587977"/>
            <a:ext cx="3312368" cy="216024"/>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74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a:xfrm>
            <a:off x="457200" y="160735"/>
            <a:ext cx="8229600" cy="857250"/>
          </a:xfrm>
        </p:spPr>
        <p:txBody>
          <a:bodyPr/>
          <a:lstStyle/>
          <a:p>
            <a:pPr>
              <a:defRPr/>
            </a:pPr>
            <a:r>
              <a:rPr lang="cs-CZ" sz="3600" dirty="0" smtClean="0">
                <a:solidFill>
                  <a:srgbClr val="800000"/>
                </a:solidFill>
                <a:effectLst>
                  <a:outerShdw blurRad="38100" dist="38100" dir="2700000" algn="tl">
                    <a:srgbClr val="DDDDDD"/>
                  </a:outerShdw>
                </a:effectLst>
                <a:latin typeface="+mj-lt"/>
                <a:cs typeface="+mj-cs"/>
              </a:rPr>
              <a:t>Nové trendy v </a:t>
            </a:r>
            <a:r>
              <a:rPr lang="cs-CZ" sz="3600" dirty="0" err="1" smtClean="0">
                <a:solidFill>
                  <a:srgbClr val="800000"/>
                </a:solidFill>
                <a:effectLst>
                  <a:outerShdw blurRad="38100" dist="38100" dir="2700000" algn="tl">
                    <a:srgbClr val="DDDDDD"/>
                  </a:outerShdw>
                </a:effectLst>
                <a:latin typeface="+mj-lt"/>
                <a:cs typeface="+mj-cs"/>
              </a:rPr>
              <a:t>implantologii</a:t>
            </a:r>
            <a:endParaRPr lang="cs-CZ" sz="3600" dirty="0">
              <a:solidFill>
                <a:srgbClr val="800000"/>
              </a:solidFill>
              <a:effectLst>
                <a:outerShdw blurRad="38100" dist="38100" dir="2700000" algn="tl">
                  <a:srgbClr val="DDDDDD"/>
                </a:outerShdw>
              </a:effectLst>
              <a:latin typeface="+mj-lt"/>
              <a:cs typeface="+mj-cs"/>
            </a:endParaRPr>
          </a:p>
        </p:txBody>
      </p:sp>
      <p:sp>
        <p:nvSpPr>
          <p:cNvPr id="2" name="Zástupný symbol pro obsah 2"/>
          <p:cNvSpPr>
            <a:spLocks noGrp="1"/>
          </p:cNvSpPr>
          <p:nvPr>
            <p:ph idx="1"/>
          </p:nvPr>
        </p:nvSpPr>
        <p:spPr>
          <a:xfrm>
            <a:off x="526876" y="1125141"/>
            <a:ext cx="7429500" cy="3394472"/>
          </a:xfrm>
        </p:spPr>
        <p:txBody>
          <a:bodyPr/>
          <a:lstStyle/>
          <a:p>
            <a:r>
              <a:rPr lang="cs-CZ" sz="2400" dirty="0" smtClean="0">
                <a:latin typeface="Arial" charset="0"/>
              </a:rPr>
              <a:t>Bezelektrodové stimulátory</a:t>
            </a:r>
            <a:endParaRPr lang="cs-CZ" sz="2400" dirty="0">
              <a:latin typeface="Arial" charset="0"/>
            </a:endParaRPr>
          </a:p>
          <a:p>
            <a:r>
              <a:rPr lang="cs-CZ" sz="2400" dirty="0" smtClean="0">
                <a:latin typeface="Arial" charset="0"/>
              </a:rPr>
              <a:t>Stimulace </a:t>
            </a:r>
            <a:r>
              <a:rPr lang="cs-CZ" sz="2400" dirty="0" err="1" smtClean="0">
                <a:latin typeface="Arial" charset="0"/>
              </a:rPr>
              <a:t>Hisova</a:t>
            </a:r>
            <a:r>
              <a:rPr lang="cs-CZ" sz="2400" dirty="0" smtClean="0">
                <a:latin typeface="Arial" charset="0"/>
              </a:rPr>
              <a:t> svazku</a:t>
            </a:r>
          </a:p>
          <a:p>
            <a:r>
              <a:rPr lang="cs-CZ" sz="2400" dirty="0" smtClean="0">
                <a:latin typeface="Arial" charset="0"/>
              </a:rPr>
              <a:t>Extravaskulární ICD </a:t>
            </a:r>
          </a:p>
          <a:p>
            <a:r>
              <a:rPr lang="cs-CZ" sz="2400" dirty="0" err="1" smtClean="0">
                <a:latin typeface="Arial" charset="0"/>
              </a:rPr>
              <a:t>Injektabilní</a:t>
            </a:r>
            <a:r>
              <a:rPr lang="cs-CZ" sz="2400" dirty="0" smtClean="0">
                <a:latin typeface="Arial" charset="0"/>
              </a:rPr>
              <a:t> monitory </a:t>
            </a:r>
          </a:p>
          <a:p>
            <a:r>
              <a:rPr lang="cs-CZ" sz="2400" dirty="0" err="1" smtClean="0">
                <a:latin typeface="Arial" charset="0"/>
              </a:rPr>
              <a:t>Telemonitoring</a:t>
            </a:r>
            <a:r>
              <a:rPr lang="cs-CZ" sz="2400" dirty="0" smtClean="0">
                <a:latin typeface="Arial" charset="0"/>
              </a:rPr>
              <a:t> přístrojů</a:t>
            </a:r>
            <a:endParaRPr lang="cs-CZ" sz="2400" dirty="0">
              <a:latin typeface="Arial" charset="0"/>
            </a:endParaRPr>
          </a:p>
        </p:txBody>
      </p:sp>
      <p:pic>
        <p:nvPicPr>
          <p:cNvPr id="4" name="Divočina.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5076056" y="1131592"/>
            <a:ext cx="3312368" cy="32204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972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RESIZE" val="Yes"/>
</p:tagLst>
</file>

<file path=ppt/tags/tag2.xml><?xml version="1.0" encoding="utf-8"?>
<p:tagLst xmlns:a="http://schemas.openxmlformats.org/drawingml/2006/main" xmlns:r="http://schemas.openxmlformats.org/officeDocument/2006/relationships" xmlns:p="http://schemas.openxmlformats.org/presentationml/2006/main">
  <p:tag name="RESIZE" val="Yes"/>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2526</TotalTime>
  <Words>4235</Words>
  <Application>Microsoft Office PowerPoint</Application>
  <PresentationFormat>On-screen Show (16:9)</PresentationFormat>
  <Paragraphs>510</Paragraphs>
  <Slides>64</Slides>
  <Notes>23</Notes>
  <HiddenSlides>0</HiddenSlides>
  <MMClips>2</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9" baseType="lpstr">
      <vt:lpstr>Arial</vt:lpstr>
      <vt:lpstr>Times New Roman</vt:lpstr>
      <vt:lpstr>Calibri</vt:lpstr>
      <vt:lpstr>ヒラギノ角ゴ Pro W3</vt:lpstr>
      <vt:lpstr>DINPro-Bold</vt:lpstr>
      <vt:lpstr>ＭＳ Ｐゴシック</vt:lpstr>
      <vt:lpstr>Verdana</vt:lpstr>
      <vt:lpstr>Helvetica</vt:lpstr>
      <vt:lpstr>Symbol</vt:lpstr>
      <vt:lpstr>Wingdings</vt:lpstr>
      <vt:lpstr>Lucida Grande CE</vt:lpstr>
      <vt:lpstr>Bradley Hand ITC</vt:lpstr>
      <vt:lpstr>Effra</vt:lpstr>
      <vt:lpstr>Výchozí návrh</vt:lpstr>
      <vt:lpstr>Photo Editor Photo</vt:lpstr>
      <vt:lpstr> </vt:lpstr>
      <vt:lpstr>PowerPoint Presentation</vt:lpstr>
      <vt:lpstr>Implantabilní přístroje (kardiostimulátory, ICD)</vt:lpstr>
      <vt:lpstr>1958: První implantace kardiostimulátoru</vt:lpstr>
      <vt:lpstr>Ukázka vývoje kardiostimulátorů</vt:lpstr>
      <vt:lpstr>ICD – Nový koncept boje s náhlou srdeční smrtí  </vt:lpstr>
      <vt:lpstr>Vývoj technologie ICD</vt:lpstr>
      <vt:lpstr>PowerPoint Presentation</vt:lpstr>
      <vt:lpstr>Nové trendy v implantologii</vt:lpstr>
      <vt:lpstr>Bezelektrodové kardiostimulátory</vt:lpstr>
      <vt:lpstr>PowerPoint Presentation</vt:lpstr>
      <vt:lpstr>PowerPoint Presentation</vt:lpstr>
      <vt:lpstr>PowerPoint Presentation</vt:lpstr>
      <vt:lpstr>Počet větších komplikací o 48% nižší u systémů Micra vs transvenózní přístroje</vt:lpstr>
      <vt:lpstr>PowerPoint Presentation</vt:lpstr>
      <vt:lpstr>Bezelektrodová stimulace: přenos akustické energie</vt:lpstr>
      <vt:lpstr>PowerPoint Presentation</vt:lpstr>
      <vt:lpstr>Příslib pro budoucnost? Torpedový kardiostimulátor – bez elektrod a baterií</vt:lpstr>
      <vt:lpstr>Extravaskulární ICD</vt:lpstr>
      <vt:lpstr>Od myšlenky k realitě …</vt:lpstr>
      <vt:lpstr>Předpoklad: pacienti s nižším rizikem nemusí nutně potřebovat ICD se všemi vymoženostmi</vt:lpstr>
      <vt:lpstr>System in situ (Cameron Health – Boston Scientific)</vt:lpstr>
      <vt:lpstr>PowerPoint Presentation</vt:lpstr>
      <vt:lpstr>PowerPoint Presentation</vt:lpstr>
      <vt:lpstr>Stimulace Hisova svazku</vt:lpstr>
      <vt:lpstr>Anatomie Hisova svazku</vt:lpstr>
      <vt:lpstr>PowerPoint Presentation</vt:lpstr>
      <vt:lpstr>PowerPoint Presentation</vt:lpstr>
      <vt:lpstr>Selektivní stimulace Hisova svazku</vt:lpstr>
      <vt:lpstr>Úspěšnost stimulace Hisova svazku</vt:lpstr>
      <vt:lpstr>Subkutánní monitorace</vt:lpstr>
      <vt:lpstr>Implantabilní monitory v dg synkopy</vt:lpstr>
      <vt:lpstr>PowerPoint Presentation</vt:lpstr>
      <vt:lpstr>Telemonitorace přístrojů</vt:lpstr>
      <vt:lpstr>Trend TKS v ČR: 2010-2015</vt:lpstr>
      <vt:lpstr>Nová technologická platforma podporuje automatické a denní přenosy dat</vt:lpstr>
      <vt:lpstr>Home Monitoring  Příklad poruchy integrity elektrody ICD </vt:lpstr>
      <vt:lpstr>AWARE Study</vt:lpstr>
      <vt:lpstr>Studie In Time: prokázala zlepšení srdečního selhání i prognózy u pacientů s CHHS a telemonitorací</vt:lpstr>
      <vt:lpstr>Denní monitorace ICD přístrojů zlepšuje prognózu</vt:lpstr>
      <vt:lpstr>Katetrizační ablace</vt:lpstr>
      <vt:lpstr>PowerPoint Presentation</vt:lpstr>
      <vt:lpstr>PowerPoint Presentation</vt:lpstr>
      <vt:lpstr>PowerPoint Presentation</vt:lpstr>
      <vt:lpstr>Komplexní ablace</vt:lpstr>
      <vt:lpstr>PowerPoint Presentation</vt:lpstr>
      <vt:lpstr>Elektroanatomické mapování a zobrazovací metody dovolují přesnou charakteristiku arytmogenního substrátu  </vt:lpstr>
      <vt:lpstr>Metody modifikace substrátu KT</vt:lpstr>
      <vt:lpstr>PowerPoint Presentation</vt:lpstr>
      <vt:lpstr>Dopad katetrizační ablace KT na mortalitu – naše retrospektivní analýza</vt:lpstr>
      <vt:lpstr>PowerPoint Presentation</vt:lpstr>
      <vt:lpstr>První případ fibromu spojeného s KT více morfologií</vt:lpstr>
      <vt:lpstr>Stereotaktická radiochirurgie (25 Gy)</vt:lpstr>
      <vt:lpstr>PowerPoint Presentation</vt:lpstr>
      <vt:lpstr>PowerPoint Presentation</vt:lpstr>
      <vt:lpstr>PowerPoint Presentation</vt:lpstr>
      <vt:lpstr>1 yr follow up of ESC/EHRA AF ablation registry</vt:lpstr>
      <vt:lpstr>CASTLE AF </vt:lpstr>
      <vt:lpstr>PowerPoint Presentation</vt:lpstr>
      <vt:lpstr>PowerPoint Presentation</vt:lpstr>
      <vt:lpstr>PowerPoint Presentation</vt:lpstr>
      <vt:lpstr>Počet ablací na 1 mil obyvatel v Evropě</vt:lpstr>
      <vt:lpstr>Závěry</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Josef Kautzner</dc:creator>
  <cp:lastModifiedBy>Windows User</cp:lastModifiedBy>
  <cp:revision>158</cp:revision>
  <dcterms:created xsi:type="dcterms:W3CDTF">2009-04-28T09:15:43Z</dcterms:created>
  <dcterms:modified xsi:type="dcterms:W3CDTF">2019-01-18T12:54:42Z</dcterms:modified>
</cp:coreProperties>
</file>