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302" r:id="rId4"/>
    <p:sldId id="300" r:id="rId5"/>
    <p:sldId id="275" r:id="rId6"/>
    <p:sldId id="283" r:id="rId7"/>
    <p:sldId id="274" r:id="rId8"/>
    <p:sldId id="276" r:id="rId9"/>
    <p:sldId id="288" r:id="rId10"/>
    <p:sldId id="290" r:id="rId11"/>
    <p:sldId id="289" r:id="rId12"/>
    <p:sldId id="293" r:id="rId13"/>
    <p:sldId id="277" r:id="rId14"/>
    <p:sldId id="292" r:id="rId15"/>
    <p:sldId id="286" r:id="rId16"/>
    <p:sldId id="295" r:id="rId17"/>
    <p:sldId id="294" r:id="rId18"/>
    <p:sldId id="287" r:id="rId19"/>
    <p:sldId id="298" r:id="rId20"/>
    <p:sldId id="29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imka, Jakub" initials="ŠJ" lastIdx="1" clrIdx="0">
    <p:extLst>
      <p:ext uri="{19B8F6BF-5375-455C-9EA6-DF929625EA0E}">
        <p15:presenceInfo xmlns:p15="http://schemas.microsoft.com/office/powerpoint/2012/main" userId="Šimka, Jaku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ka\Desktop\Medina\Kardiologie\Arytmologie\HK%20CRT%20upgrade\HK_CRT_upgrade_celkov&#225;_tabul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ka\Desktop\Medina\Kardiologie\Arytmologie\HK%20CRT%20upgrade\HK_CRT_upgrade_celkov&#225;_tabul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ka\Desktop\Medina\Kardiologie\Arytmologie\HK%20CRT%20upgrade\HK_CRT_upgrade_celkov&#225;_tabulk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ka\Desktop\Medina\Kardiologie\Arytmologie\HK%20CRT%20upgrade\HK_CRT_upgrade_celkov&#225;_tabulk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noProof="0" dirty="0">
                <a:latin typeface="Tw Cen MT" panose="020B0602020104020603" pitchFamily="34" charset="-18"/>
              </a:rPr>
              <a:t>Dyspnea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List1!$B$8</c:f>
              <c:strCache>
                <c:ptCount val="1"/>
                <c:pt idx="0">
                  <c:v>NYHA improvement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List1!$C$7:$D$7</c:f>
              <c:strCache>
                <c:ptCount val="2"/>
                <c:pt idx="0">
                  <c:v>CRT-P</c:v>
                </c:pt>
                <c:pt idx="1">
                  <c:v>CRT-D </c:v>
                </c:pt>
              </c:strCache>
            </c:strRef>
          </c:cat>
          <c:val>
            <c:numRef>
              <c:f>List1!$C$8:$D$8</c:f>
              <c:numCache>
                <c:formatCode>General</c:formatCode>
                <c:ptCount val="2"/>
                <c:pt idx="0">
                  <c:v>33.299999999999997</c:v>
                </c:pt>
                <c:pt idx="1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E-48EF-B8A9-9ED366F08D59}"/>
            </c:ext>
          </c:extLst>
        </c:ser>
        <c:ser>
          <c:idx val="1"/>
          <c:order val="1"/>
          <c:tx>
            <c:strRef>
              <c:f>List1!$B$9</c:f>
              <c:strCache>
                <c:ptCount val="1"/>
                <c:pt idx="0">
                  <c:v>NYHA non-improvement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List1!$C$7:$D$7</c:f>
              <c:strCache>
                <c:ptCount val="2"/>
                <c:pt idx="0">
                  <c:v>CRT-P</c:v>
                </c:pt>
                <c:pt idx="1">
                  <c:v>CRT-D </c:v>
                </c:pt>
              </c:strCache>
            </c:strRef>
          </c:cat>
          <c:val>
            <c:numRef>
              <c:f>List1!$C$9:$D$9</c:f>
              <c:numCache>
                <c:formatCode>General</c:formatCode>
                <c:ptCount val="2"/>
                <c:pt idx="0">
                  <c:v>66.7</c:v>
                </c:pt>
                <c:pt idx="1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E-48EF-B8A9-9ED366F08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963128"/>
        <c:axId val="597967392"/>
      </c:barChart>
      <c:catAx>
        <c:axId val="59796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+mn-cs"/>
              </a:defRPr>
            </a:pPr>
            <a:endParaRPr lang="cs-CZ"/>
          </a:p>
        </c:txPr>
        <c:crossAx val="597967392"/>
        <c:crosses val="autoZero"/>
        <c:auto val="1"/>
        <c:lblAlgn val="ctr"/>
        <c:lblOffset val="100"/>
        <c:noMultiLvlLbl val="0"/>
      </c:catAx>
      <c:valAx>
        <c:axId val="5979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+mn-cs"/>
              </a:defRPr>
            </a:pPr>
            <a:endParaRPr lang="cs-CZ"/>
          </a:p>
        </c:txPr>
        <c:crossAx val="59796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>
                <a:latin typeface="Tw Cen MT" panose="020B0602020104020603" pitchFamily="34" charset="-18"/>
              </a:rPr>
              <a:t>LVEF</a:t>
            </a:r>
            <a:endParaRPr lang="en-US" sz="2400" b="1" dirty="0">
              <a:latin typeface="Tw Cen MT" panose="020B0602020104020603" pitchFamily="34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List1!$B$17</c:f>
              <c:strCache>
                <c:ptCount val="1"/>
                <c:pt idx="0">
                  <c:v>Before upgrade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List1!$C$16:$D$16</c:f>
              <c:strCache>
                <c:ptCount val="2"/>
                <c:pt idx="0">
                  <c:v>CRT-P</c:v>
                </c:pt>
                <c:pt idx="1">
                  <c:v>CRT-D </c:v>
                </c:pt>
              </c:strCache>
            </c:strRef>
          </c:cat>
          <c:val>
            <c:numRef>
              <c:f>List1!$C$17:$D$17</c:f>
              <c:numCache>
                <c:formatCode>0.00%</c:formatCode>
                <c:ptCount val="2"/>
                <c:pt idx="0">
                  <c:v>0.317</c:v>
                </c:pt>
                <c:pt idx="1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B-438E-AAD9-DAE46BF30B9D}"/>
            </c:ext>
          </c:extLst>
        </c:ser>
        <c:ser>
          <c:idx val="1"/>
          <c:order val="1"/>
          <c:tx>
            <c:strRef>
              <c:f>List1!$B$18</c:f>
              <c:strCache>
                <c:ptCount val="1"/>
                <c:pt idx="0">
                  <c:v>After upgrade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List1!$C$16:$D$16</c:f>
              <c:strCache>
                <c:ptCount val="2"/>
                <c:pt idx="0">
                  <c:v>CRT-P</c:v>
                </c:pt>
                <c:pt idx="1">
                  <c:v>CRT-D </c:v>
                </c:pt>
              </c:strCache>
            </c:strRef>
          </c:cat>
          <c:val>
            <c:numRef>
              <c:f>List1!$C$18:$D$18</c:f>
              <c:numCache>
                <c:formatCode>0.00%</c:formatCode>
                <c:ptCount val="2"/>
                <c:pt idx="0">
                  <c:v>0.45400000000000001</c:v>
                </c:pt>
                <c:pt idx="1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B-438E-AAD9-DAE46BF30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027920"/>
        <c:axId val="338033168"/>
      </c:barChart>
      <c:catAx>
        <c:axId val="33802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+mn-cs"/>
              </a:defRPr>
            </a:pPr>
            <a:endParaRPr lang="cs-CZ"/>
          </a:p>
        </c:txPr>
        <c:crossAx val="338033168"/>
        <c:crosses val="autoZero"/>
        <c:auto val="1"/>
        <c:lblAlgn val="ctr"/>
        <c:lblOffset val="100"/>
        <c:noMultiLvlLbl val="0"/>
      </c:catAx>
      <c:valAx>
        <c:axId val="33803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+mn-cs"/>
              </a:defRPr>
            </a:pPr>
            <a:endParaRPr lang="cs-CZ"/>
          </a:p>
        </c:txPr>
        <c:crossAx val="33802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noProof="0" dirty="0">
                <a:latin typeface="Tw Cen MT" panose="020B0602020104020603" pitchFamily="34" charset="-18"/>
              </a:rPr>
              <a:t>Dyspnea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List1!$B$13</c:f>
              <c:strCache>
                <c:ptCount val="1"/>
                <c:pt idx="0">
                  <c:v>NYHA improvement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List1!$C$12:$D$12</c:f>
              <c:strCache>
                <c:ptCount val="2"/>
                <c:pt idx="0">
                  <c:v>ICMP</c:v>
                </c:pt>
                <c:pt idx="1">
                  <c:v>N-ICMP</c:v>
                </c:pt>
              </c:strCache>
            </c:strRef>
          </c:cat>
          <c:val>
            <c:numRef>
              <c:f>List1!$C$13:$D$13</c:f>
              <c:numCache>
                <c:formatCode>General</c:formatCode>
                <c:ptCount val="2"/>
                <c:pt idx="0">
                  <c:v>46.7</c:v>
                </c:pt>
                <c:pt idx="1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2-4590-992C-E1D70EE76DC1}"/>
            </c:ext>
          </c:extLst>
        </c:ser>
        <c:ser>
          <c:idx val="1"/>
          <c:order val="1"/>
          <c:tx>
            <c:strRef>
              <c:f>List1!$B$14</c:f>
              <c:strCache>
                <c:ptCount val="1"/>
                <c:pt idx="0">
                  <c:v>NYHA non-improvement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List1!$C$12:$D$12</c:f>
              <c:strCache>
                <c:ptCount val="2"/>
                <c:pt idx="0">
                  <c:v>ICMP</c:v>
                </c:pt>
                <c:pt idx="1">
                  <c:v>N-ICMP</c:v>
                </c:pt>
              </c:strCache>
            </c:strRef>
          </c:cat>
          <c:val>
            <c:numRef>
              <c:f>List1!$C$14:$D$14</c:f>
              <c:numCache>
                <c:formatCode>General</c:formatCode>
                <c:ptCount val="2"/>
                <c:pt idx="0">
                  <c:v>53.2</c:v>
                </c:pt>
                <c:pt idx="1">
                  <c:v>65.099999999999994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2-4590-992C-E1D70EE76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034808"/>
        <c:axId val="338027592"/>
      </c:barChart>
      <c:catAx>
        <c:axId val="33803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+mn-cs"/>
              </a:defRPr>
            </a:pPr>
            <a:endParaRPr lang="cs-CZ"/>
          </a:p>
        </c:txPr>
        <c:crossAx val="338027592"/>
        <c:crosses val="autoZero"/>
        <c:auto val="1"/>
        <c:lblAlgn val="ctr"/>
        <c:lblOffset val="100"/>
        <c:noMultiLvlLbl val="0"/>
      </c:catAx>
      <c:valAx>
        <c:axId val="33802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+mn-cs"/>
              </a:defRPr>
            </a:pPr>
            <a:endParaRPr lang="cs-CZ"/>
          </a:p>
        </c:txPr>
        <c:crossAx val="33803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>
                <a:latin typeface="Tw Cen MT" panose="020B0602020104020603" pitchFamily="34" charset="-18"/>
              </a:rPr>
              <a:t>LVEF</a:t>
            </a:r>
            <a:endParaRPr lang="en-US" sz="2400" b="1" dirty="0">
              <a:latin typeface="Tw Cen MT" panose="020B0602020104020603" pitchFamily="34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List1!$B$22</c:f>
              <c:strCache>
                <c:ptCount val="1"/>
                <c:pt idx="0">
                  <c:v>Before upgrade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List1!$C$21:$D$21</c:f>
              <c:strCache>
                <c:ptCount val="2"/>
                <c:pt idx="0">
                  <c:v>ICMP</c:v>
                </c:pt>
                <c:pt idx="1">
                  <c:v>N-ICMP</c:v>
                </c:pt>
              </c:strCache>
            </c:strRef>
          </c:cat>
          <c:val>
            <c:numRef>
              <c:f>List1!$C$22:$D$22</c:f>
              <c:numCache>
                <c:formatCode>0.00%</c:formatCode>
                <c:ptCount val="2"/>
                <c:pt idx="0">
                  <c:v>0.26800000000000002</c:v>
                </c:pt>
                <c:pt idx="1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B-45A3-856F-204AE3ED05FD}"/>
            </c:ext>
          </c:extLst>
        </c:ser>
        <c:ser>
          <c:idx val="1"/>
          <c:order val="1"/>
          <c:tx>
            <c:strRef>
              <c:f>List1!$B$23</c:f>
              <c:strCache>
                <c:ptCount val="1"/>
                <c:pt idx="0">
                  <c:v>After upgrade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List1!$C$21:$D$21</c:f>
              <c:strCache>
                <c:ptCount val="2"/>
                <c:pt idx="0">
                  <c:v>ICMP</c:v>
                </c:pt>
                <c:pt idx="1">
                  <c:v>N-ICMP</c:v>
                </c:pt>
              </c:strCache>
            </c:strRef>
          </c:cat>
          <c:val>
            <c:numRef>
              <c:f>List1!$C$23:$D$23</c:f>
              <c:numCache>
                <c:formatCode>0.00%</c:formatCode>
                <c:ptCount val="2"/>
                <c:pt idx="0">
                  <c:v>0.35399999999999998</c:v>
                </c:pt>
                <c:pt idx="1">
                  <c:v>0.46300000000000002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2B-45A3-856F-204AE3ED0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009880"/>
        <c:axId val="338011520"/>
      </c:barChart>
      <c:catAx>
        <c:axId val="33800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+mn-cs"/>
              </a:defRPr>
            </a:pPr>
            <a:endParaRPr lang="cs-CZ"/>
          </a:p>
        </c:txPr>
        <c:crossAx val="338011520"/>
        <c:crosses val="autoZero"/>
        <c:auto val="1"/>
        <c:lblAlgn val="ctr"/>
        <c:lblOffset val="100"/>
        <c:noMultiLvlLbl val="0"/>
      </c:catAx>
      <c:valAx>
        <c:axId val="33801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-18"/>
                <a:ea typeface="+mn-ea"/>
                <a:cs typeface="+mn-cs"/>
              </a:defRPr>
            </a:pPr>
            <a:endParaRPr lang="cs-CZ"/>
          </a:p>
        </c:txPr>
        <c:crossAx val="338009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9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6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0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5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77B3AA-1595-4D0F-96AE-066AB242F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5F5CAD-486A-450C-83EC-242068112B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C8384-6B70-4CA2-8F05-19B8A3A9A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434008"/>
            <a:ext cx="10058400" cy="24963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5400" b="1" dirty="0">
                <a:solidFill>
                  <a:schemeClr val="tx2">
                    <a:lumMod val="7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Klinické hodnocení pacientů po upgrade na srdeční resynchronizační léčbu</a:t>
            </a:r>
            <a:endParaRPr lang="cs-CZ" sz="5400" dirty="0">
              <a:solidFill>
                <a:schemeClr val="tx2">
                  <a:lumMod val="75000"/>
                </a:schemeClr>
              </a:solidFill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5A08DF-C9B7-4A6C-B977-71BC6A1A7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801" y="2930320"/>
            <a:ext cx="10058400" cy="31109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>
                <a:latin typeface="Tw Cen MT" panose="020B0602020104020603" pitchFamily="34" charset="-18"/>
              </a:rPr>
              <a:t>AUTOŘI: 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Jakub Šimka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Eva Čermáková</a:t>
            </a:r>
            <a:r>
              <a:rPr lang="en-US" baseline="30000" dirty="0">
                <a:solidFill>
                  <a:srgbClr val="000000"/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Jiří Dokoupil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Rudolf Praus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Jiří Popelka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Jakub </a:t>
            </a:r>
            <a:r>
              <a:rPr lang="en-US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Střítecký</a:t>
            </a:r>
            <a:r>
              <a:rPr lang="en-US" baseline="30000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Miroslav Měšťan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Miloslav Tauchman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Zdeněk </a:t>
            </a:r>
            <a:r>
              <a:rPr lang="cs-CZ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Tušl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Josef Jandík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Luděk Haman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Kamil Sedláček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Petr Pařízek</a:t>
            </a:r>
            <a:r>
              <a:rPr lang="en-US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baseline="300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1800" baseline="300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I. interní </a:t>
            </a:r>
            <a:r>
              <a:rPr lang="cs-CZ" sz="1800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kardioangiologická</a:t>
            </a:r>
            <a:r>
              <a:rPr lang="cs-CZ" sz="18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klinika lékařské fakulty a fakultní nemocnice Hradec králové</a:t>
            </a:r>
            <a:endParaRPr lang="cs-CZ" sz="18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Ústav lékařské biofyziky, lékařská fakulta v Hradci králové, univerzita </a:t>
            </a:r>
            <a:r>
              <a:rPr lang="cs-CZ" sz="1800" dirty="0" err="1">
                <a:solidFill>
                  <a:schemeClr val="tx2">
                    <a:lumMod val="7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karlova</a:t>
            </a:r>
            <a:endParaRPr lang="cs-CZ" sz="1800" dirty="0">
              <a:solidFill>
                <a:schemeClr val="tx2">
                  <a:lumMod val="75000"/>
                </a:schemeClr>
              </a:solidFill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039" descr="UK kulata 4 kopieB">
            <a:extLst>
              <a:ext uri="{FF2B5EF4-FFF2-40B4-BE49-F238E27FC236}">
                <a16:creationId xmlns:a16="http://schemas.microsoft.com/office/drawing/2014/main" id="{80EB055F-9557-45A1-AB6D-4CE34316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8" y="1087382"/>
            <a:ext cx="1953644" cy="18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32" descr="Logo FNHK">
            <a:extLst>
              <a:ext uri="{FF2B5EF4-FFF2-40B4-BE49-F238E27FC236}">
                <a16:creationId xmlns:a16="http://schemas.microsoft.com/office/drawing/2014/main" id="{E3472983-DD58-4ADE-9B0F-FEA06057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50" y="1087381"/>
            <a:ext cx="1857592" cy="18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73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B71F-E517-4A62-A669-C35162D4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Metody</a:t>
            </a:r>
            <a:endParaRPr lang="en-US" b="1" dirty="0">
              <a:latin typeface="Tw Cen MT" panose="020B0602020104020603" pitchFamily="34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7C594E-F59C-4049-82BC-0472777A5E64}"/>
              </a:ext>
            </a:extLst>
          </p:cNvPr>
          <p:cNvSpPr txBox="1"/>
          <p:nvPr/>
        </p:nvSpPr>
        <p:spPr>
          <a:xfrm>
            <a:off x="4111329" y="1932867"/>
            <a:ext cx="3233531" cy="70788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-18"/>
              </a:rPr>
              <a:t>107</a:t>
            </a:r>
          </a:p>
          <a:p>
            <a:pPr algn="ctr"/>
            <a:r>
              <a:rPr lang="cs-CZ" sz="2000" dirty="0">
                <a:latin typeface="Tw Cen MT" panose="020B0602020104020603" pitchFamily="34" charset="-18"/>
              </a:rPr>
              <a:t>Celkem upgrade na CRT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F48CBE3-A500-45B4-A45E-0A96C3E47A6E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5728094" y="2640753"/>
            <a:ext cx="1" cy="20521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C0158AB-7EBB-49ED-B392-C1CCEB8263C9}"/>
              </a:ext>
            </a:extLst>
          </p:cNvPr>
          <p:cNvCxnSpPr>
            <a:cxnSpLocks/>
          </p:cNvCxnSpPr>
          <p:nvPr/>
        </p:nvCxnSpPr>
        <p:spPr>
          <a:xfrm>
            <a:off x="5728094" y="2954201"/>
            <a:ext cx="2240249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490154-63F3-4B08-8762-73D827B1C95C}"/>
              </a:ext>
            </a:extLst>
          </p:cNvPr>
          <p:cNvSpPr txBox="1"/>
          <p:nvPr/>
        </p:nvSpPr>
        <p:spPr>
          <a:xfrm>
            <a:off x="7968343" y="2600258"/>
            <a:ext cx="3233531" cy="101566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w Cen MT" panose="020B0602020104020603" pitchFamily="34" charset="-18"/>
              </a:rPr>
              <a:t>4</a:t>
            </a:r>
            <a:endParaRPr lang="en-US" sz="2000" b="1" dirty="0">
              <a:latin typeface="Tw Cen MT" panose="020B0602020104020603" pitchFamily="34" charset="-18"/>
            </a:endParaRPr>
          </a:p>
          <a:p>
            <a:pPr algn="ctr"/>
            <a:r>
              <a:rPr lang="cs-CZ" sz="2000" dirty="0">
                <a:latin typeface="Tw Cen MT" panose="020B0602020104020603" pitchFamily="34" charset="-18"/>
              </a:rPr>
              <a:t>Smrt během klinického sledování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A003974-6831-409E-A4EB-EEDEC61B906C}"/>
              </a:ext>
            </a:extLst>
          </p:cNvPr>
          <p:cNvSpPr txBox="1"/>
          <p:nvPr/>
        </p:nvSpPr>
        <p:spPr>
          <a:xfrm>
            <a:off x="4111329" y="4692905"/>
            <a:ext cx="3233531" cy="101566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w Cen MT" panose="020B0602020104020603" pitchFamily="34" charset="-18"/>
              </a:rPr>
              <a:t>96</a:t>
            </a:r>
            <a:endParaRPr lang="en-US" sz="2000" b="1" dirty="0">
              <a:latin typeface="Tw Cen MT" panose="020B0602020104020603" pitchFamily="34" charset="-18"/>
            </a:endParaRPr>
          </a:p>
          <a:p>
            <a:pPr algn="ctr"/>
            <a:r>
              <a:rPr lang="cs-CZ" sz="2000" dirty="0">
                <a:latin typeface="Tw Cen MT" panose="020B0602020104020603" pitchFamily="34" charset="-18"/>
              </a:rPr>
              <a:t>Celkem zařazení pacienti s upgrade na CRT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EE8BD93-CF37-4C4E-8751-747BDC53420C}"/>
              </a:ext>
            </a:extLst>
          </p:cNvPr>
          <p:cNvCxnSpPr>
            <a:cxnSpLocks/>
          </p:cNvCxnSpPr>
          <p:nvPr/>
        </p:nvCxnSpPr>
        <p:spPr>
          <a:xfrm>
            <a:off x="5728094" y="4357382"/>
            <a:ext cx="2240249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F494F42-DC34-46E3-832E-97ADDB5436B2}"/>
              </a:ext>
            </a:extLst>
          </p:cNvPr>
          <p:cNvSpPr txBox="1"/>
          <p:nvPr/>
        </p:nvSpPr>
        <p:spPr>
          <a:xfrm>
            <a:off x="7968343" y="3985019"/>
            <a:ext cx="3233531" cy="101566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-18"/>
              </a:rPr>
              <a:t>7</a:t>
            </a:r>
          </a:p>
          <a:p>
            <a:pPr algn="ctr"/>
            <a:r>
              <a:rPr lang="cs-CZ" sz="2000" dirty="0">
                <a:latin typeface="Tw Cen MT" panose="020B0602020104020603" pitchFamily="34" charset="-18"/>
              </a:rPr>
              <a:t>Nemožnost podstoupit klinickou kontrolu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C25EF55-6FE3-44EB-A900-6416366D892F}"/>
              </a:ext>
            </a:extLst>
          </p:cNvPr>
          <p:cNvCxnSpPr>
            <a:cxnSpLocks/>
          </p:cNvCxnSpPr>
          <p:nvPr/>
        </p:nvCxnSpPr>
        <p:spPr>
          <a:xfrm flipH="1">
            <a:off x="3362264" y="5400791"/>
            <a:ext cx="749065" cy="2452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8DF292B-6EB0-46DE-A1EC-FD7EC581699C}"/>
              </a:ext>
            </a:extLst>
          </p:cNvPr>
          <p:cNvCxnSpPr>
            <a:cxnSpLocks/>
          </p:cNvCxnSpPr>
          <p:nvPr/>
        </p:nvCxnSpPr>
        <p:spPr>
          <a:xfrm>
            <a:off x="7344860" y="5400791"/>
            <a:ext cx="735813" cy="2452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135196B-5555-4794-B2E4-568F9DFDA7CA}"/>
              </a:ext>
            </a:extLst>
          </p:cNvPr>
          <p:cNvSpPr txBox="1"/>
          <p:nvPr/>
        </p:nvSpPr>
        <p:spPr>
          <a:xfrm>
            <a:off x="8080673" y="5528866"/>
            <a:ext cx="3233531" cy="70788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w Cen MT" panose="020B0602020104020603" pitchFamily="34" charset="-18"/>
              </a:rPr>
              <a:t>39</a:t>
            </a:r>
            <a:endParaRPr lang="en-US" sz="2000" b="1" dirty="0">
              <a:latin typeface="Tw Cen MT" panose="020B0602020104020603" pitchFamily="34" charset="-18"/>
            </a:endParaRPr>
          </a:p>
          <a:p>
            <a:pPr algn="ctr"/>
            <a:r>
              <a:rPr lang="en-US" sz="2000" dirty="0">
                <a:latin typeface="Tw Cen MT" panose="020B0602020104020603" pitchFamily="34" charset="-18"/>
              </a:rPr>
              <a:t>CRT</a:t>
            </a:r>
            <a:r>
              <a:rPr lang="cs-CZ" sz="2000" dirty="0">
                <a:latin typeface="Tw Cen MT" panose="020B0602020104020603" pitchFamily="34" charset="-18"/>
              </a:rPr>
              <a:t>-D </a:t>
            </a:r>
            <a:r>
              <a:rPr lang="en-US" sz="2000" dirty="0">
                <a:latin typeface="Tw Cen MT" panose="020B0602020104020603" pitchFamily="34" charset="-18"/>
              </a:rPr>
              <a:t>upgrade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AA12108-5F9D-44DB-9CDF-E3B6C28D9312}"/>
              </a:ext>
            </a:extLst>
          </p:cNvPr>
          <p:cNvSpPr txBox="1"/>
          <p:nvPr/>
        </p:nvSpPr>
        <p:spPr>
          <a:xfrm>
            <a:off x="128733" y="5552452"/>
            <a:ext cx="3233531" cy="70788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w Cen MT" panose="020B0602020104020603" pitchFamily="34" charset="-18"/>
              </a:rPr>
              <a:t>5</a:t>
            </a:r>
            <a:r>
              <a:rPr lang="en-US" sz="2000" b="1" dirty="0">
                <a:latin typeface="Tw Cen MT" panose="020B0602020104020603" pitchFamily="34" charset="-18"/>
              </a:rPr>
              <a:t>7</a:t>
            </a:r>
          </a:p>
          <a:p>
            <a:pPr algn="ctr"/>
            <a:r>
              <a:rPr lang="en-US" sz="2000" dirty="0">
                <a:latin typeface="Tw Cen MT" panose="020B0602020104020603" pitchFamily="34" charset="-18"/>
              </a:rPr>
              <a:t>CRT</a:t>
            </a:r>
            <a:r>
              <a:rPr lang="cs-CZ" sz="2000" dirty="0">
                <a:latin typeface="Tw Cen MT" panose="020B0602020104020603" pitchFamily="34" charset="-18"/>
              </a:rPr>
              <a:t>-P </a:t>
            </a:r>
            <a:r>
              <a:rPr lang="en-US" sz="2000" dirty="0">
                <a:latin typeface="Tw Cen MT" panose="020B0602020104020603" pitchFamily="34" charset="-18"/>
              </a:rPr>
              <a:t>upgrade</a:t>
            </a:r>
          </a:p>
        </p:txBody>
      </p:sp>
    </p:spTree>
    <p:extLst>
      <p:ext uri="{BB962C8B-B14F-4D97-AF65-F5344CB8AC3E}">
        <p14:creationId xmlns:p14="http://schemas.microsoft.com/office/powerpoint/2010/main" val="231011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B71F-E517-4A62-A669-C35162D4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Metody</a:t>
            </a:r>
            <a:endParaRPr lang="en-US" b="1" dirty="0">
              <a:latin typeface="Tw Cen MT" panose="020B0602020104020603" pitchFamily="34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7C594E-F59C-4049-82BC-0472777A5E64}"/>
              </a:ext>
            </a:extLst>
          </p:cNvPr>
          <p:cNvSpPr txBox="1"/>
          <p:nvPr/>
        </p:nvSpPr>
        <p:spPr>
          <a:xfrm>
            <a:off x="1245704" y="2445371"/>
            <a:ext cx="3233531" cy="70788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-18"/>
              </a:rPr>
              <a:t>7</a:t>
            </a:r>
            <a:r>
              <a:rPr lang="cs-CZ" sz="2000" b="1" dirty="0">
                <a:latin typeface="Tw Cen MT" panose="020B0602020104020603" pitchFamily="34" charset="-18"/>
              </a:rPr>
              <a:t>3</a:t>
            </a:r>
            <a:endParaRPr lang="en-US" sz="2000" b="1" dirty="0">
              <a:latin typeface="Tw Cen MT" panose="020B0602020104020603" pitchFamily="34" charset="-18"/>
            </a:endParaRPr>
          </a:p>
          <a:p>
            <a:pPr algn="ctr"/>
            <a:r>
              <a:rPr lang="cs-CZ" sz="2000" dirty="0">
                <a:latin typeface="Tw Cen MT" panose="020B0602020104020603" pitchFamily="34" charset="-18"/>
              </a:rPr>
              <a:t>Kardiostimulátor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F48CBE3-A500-45B4-A45E-0A96C3E47A6E}"/>
              </a:ext>
            </a:extLst>
          </p:cNvPr>
          <p:cNvCxnSpPr>
            <a:cxnSpLocks/>
            <a:stCxn id="4" idx="2"/>
            <a:endCxn id="26" idx="0"/>
          </p:cNvCxnSpPr>
          <p:nvPr/>
        </p:nvCxnSpPr>
        <p:spPr>
          <a:xfrm>
            <a:off x="2862470" y="3153257"/>
            <a:ext cx="20824" cy="19707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E91BD3D-A18B-474D-BF98-6C2CF882C51B}"/>
              </a:ext>
            </a:extLst>
          </p:cNvPr>
          <p:cNvSpPr txBox="1"/>
          <p:nvPr/>
        </p:nvSpPr>
        <p:spPr>
          <a:xfrm>
            <a:off x="6791109" y="2476702"/>
            <a:ext cx="3233531" cy="101566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w Cen MT" panose="020B0602020104020603" pitchFamily="34" charset="-18"/>
              </a:rPr>
              <a:t>23</a:t>
            </a:r>
            <a:endParaRPr lang="en-US" sz="2000" b="1" dirty="0">
              <a:latin typeface="Tw Cen MT" panose="020B0602020104020603" pitchFamily="34" charset="-18"/>
            </a:endParaRPr>
          </a:p>
          <a:p>
            <a:pPr algn="ctr"/>
            <a:r>
              <a:rPr lang="cs-CZ" sz="2000" dirty="0" err="1">
                <a:latin typeface="Tw Cen MT" panose="020B0602020104020603" pitchFamily="34" charset="-18"/>
              </a:rPr>
              <a:t>Implantabilní</a:t>
            </a:r>
            <a:r>
              <a:rPr lang="cs-CZ" sz="2000" dirty="0">
                <a:latin typeface="Tw Cen MT" panose="020B0602020104020603" pitchFamily="34" charset="-18"/>
              </a:rPr>
              <a:t> </a:t>
            </a:r>
            <a:r>
              <a:rPr lang="cs-CZ" sz="2000" dirty="0" err="1">
                <a:latin typeface="Tw Cen MT" panose="020B0602020104020603" pitchFamily="34" charset="-18"/>
              </a:rPr>
              <a:t>kardioverter</a:t>
            </a:r>
            <a:r>
              <a:rPr lang="cs-CZ" sz="2000" dirty="0">
                <a:latin typeface="Tw Cen MT" panose="020B0602020104020603" pitchFamily="34" charset="-18"/>
              </a:rPr>
              <a:t>-defibrilátor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6A4BF53-65E9-45F8-A9F8-5D49962AB634}"/>
              </a:ext>
            </a:extLst>
          </p:cNvPr>
          <p:cNvSpPr txBox="1"/>
          <p:nvPr/>
        </p:nvSpPr>
        <p:spPr>
          <a:xfrm>
            <a:off x="1266528" y="5124014"/>
            <a:ext cx="3233531" cy="70788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w Cen MT" panose="020B0602020104020603" pitchFamily="34" charset="-18"/>
              </a:rPr>
              <a:t>57</a:t>
            </a:r>
            <a:endParaRPr lang="en-US" sz="2000" b="1" dirty="0">
              <a:latin typeface="Tw Cen MT" panose="020B0602020104020603" pitchFamily="34" charset="-18"/>
            </a:endParaRPr>
          </a:p>
          <a:p>
            <a:pPr algn="ctr"/>
            <a:r>
              <a:rPr lang="cs-CZ" sz="2000" dirty="0">
                <a:latin typeface="Tw Cen MT" panose="020B0602020104020603" pitchFamily="34" charset="-18"/>
              </a:rPr>
              <a:t>CRT-P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97C7CD0-6BC1-4C49-9254-2D25AC934EA5}"/>
              </a:ext>
            </a:extLst>
          </p:cNvPr>
          <p:cNvSpPr txBox="1"/>
          <p:nvPr/>
        </p:nvSpPr>
        <p:spPr>
          <a:xfrm>
            <a:off x="6679412" y="5124014"/>
            <a:ext cx="3233531" cy="70788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w Cen MT" panose="020B0602020104020603" pitchFamily="34" charset="-18"/>
              </a:rPr>
              <a:t>39</a:t>
            </a:r>
            <a:endParaRPr lang="en-US" sz="2000" b="1" dirty="0">
              <a:latin typeface="Tw Cen MT" panose="020B0602020104020603" pitchFamily="34" charset="-18"/>
            </a:endParaRPr>
          </a:p>
          <a:p>
            <a:pPr algn="ctr"/>
            <a:r>
              <a:rPr lang="cs-CZ" sz="2000" dirty="0">
                <a:latin typeface="Tw Cen MT" panose="020B0602020104020603" pitchFamily="34" charset="-18"/>
              </a:rPr>
              <a:t>CRT-D</a:t>
            </a:r>
            <a:endParaRPr lang="en-US" sz="2000" dirty="0">
              <a:latin typeface="Tw Cen MT" panose="020B0602020104020603" pitchFamily="34" charset="-18"/>
            </a:endParaRP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16106A69-4337-45C1-B3DA-6BAF8D0B668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275353" y="3492365"/>
            <a:ext cx="20825" cy="16316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95CA70B-9FBC-4FC6-AA4A-DA3ACDD84BD5}"/>
              </a:ext>
            </a:extLst>
          </p:cNvPr>
          <p:cNvCxnSpPr>
            <a:cxnSpLocks/>
          </p:cNvCxnSpPr>
          <p:nvPr/>
        </p:nvCxnSpPr>
        <p:spPr>
          <a:xfrm>
            <a:off x="4479235" y="3153257"/>
            <a:ext cx="2200177" cy="196738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6F1CBEF-47DC-48A2-ABFC-3333FA835B5A}"/>
              </a:ext>
            </a:extLst>
          </p:cNvPr>
          <p:cNvSpPr txBox="1"/>
          <p:nvPr/>
        </p:nvSpPr>
        <p:spPr>
          <a:xfrm>
            <a:off x="5439396" y="3706062"/>
            <a:ext cx="1219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w Cen MT" panose="020B0602020104020603" pitchFamily="34" charset="-18"/>
              </a:rPr>
              <a:t>n = 16</a:t>
            </a:r>
            <a:endParaRPr lang="en-US" sz="2200" dirty="0">
              <a:latin typeface="Tw Cen MT" panose="020B0602020104020603" pitchFamily="34" charset="-18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F89306C-1130-445F-8D85-3D16A28CFCB9}"/>
              </a:ext>
            </a:extLst>
          </p:cNvPr>
          <p:cNvSpPr txBox="1"/>
          <p:nvPr/>
        </p:nvSpPr>
        <p:spPr>
          <a:xfrm>
            <a:off x="3033804" y="3835739"/>
            <a:ext cx="1219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Tw Cen MT" panose="020B0602020104020603" pitchFamily="34" charset="-18"/>
              </a:rPr>
              <a:t>n = 56</a:t>
            </a:r>
            <a:endParaRPr lang="en-US" sz="2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5191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Výsledky – demografická data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E7E34CF-13D5-4BE0-BFA2-766C5349B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82251"/>
              </p:ext>
            </p:extLst>
          </p:nvPr>
        </p:nvGraphicFramePr>
        <p:xfrm>
          <a:off x="2576222" y="1738685"/>
          <a:ext cx="7071361" cy="406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8173">
                  <a:extLst>
                    <a:ext uri="{9D8B030D-6E8A-4147-A177-3AD203B41FA5}">
                      <a16:colId xmlns:a16="http://schemas.microsoft.com/office/drawing/2014/main" val="2780605683"/>
                    </a:ext>
                  </a:extLst>
                </a:gridCol>
                <a:gridCol w="1713188">
                  <a:extLst>
                    <a:ext uri="{9D8B030D-6E8A-4147-A177-3AD203B41FA5}">
                      <a16:colId xmlns:a16="http://schemas.microsoft.com/office/drawing/2014/main" val="1445834598"/>
                    </a:ext>
                  </a:extLst>
                </a:gridCol>
              </a:tblGrid>
              <a:tr h="451752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Demografická data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27753"/>
                  </a:ext>
                </a:extLst>
              </a:tr>
              <a:tr h="451752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Věk (roky)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74 ± 8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660916"/>
                  </a:ext>
                </a:extLst>
              </a:tr>
              <a:tr h="451752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Mužské pohlaví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70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360"/>
                  </a:ext>
                </a:extLst>
              </a:tr>
              <a:tr h="451752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BMI (kg/m</a:t>
                      </a:r>
                      <a:r>
                        <a:rPr lang="cs-CZ" sz="2200" baseline="30000" noProof="0" dirty="0">
                          <a:latin typeface="Tw Cen MT" panose="020B0602020104020603" pitchFamily="34" charset="-18"/>
                        </a:rPr>
                        <a:t>2</a:t>
                      </a: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)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30 ± 5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11730"/>
                  </a:ext>
                </a:extLst>
              </a:tr>
              <a:tr h="451752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Procento komorové stimulace 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77 ± 35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88056"/>
                  </a:ext>
                </a:extLst>
              </a:tr>
              <a:tr h="451752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Doba do upgrade 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78 ± 60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53998"/>
                  </a:ext>
                </a:extLst>
              </a:tr>
              <a:tr h="451752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Stimulovaný QRS komplex 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(</a:t>
                      </a:r>
                      <a:r>
                        <a:rPr lang="en-US" sz="2200" noProof="0" dirty="0" err="1">
                          <a:latin typeface="Tw Cen MT" panose="020B0602020104020603" pitchFamily="34" charset="-18"/>
                        </a:rPr>
                        <a:t>ms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184 ± 25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25840"/>
                  </a:ext>
                </a:extLst>
              </a:tr>
              <a:tr h="45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EFLK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29 ± 10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40435"/>
                  </a:ext>
                </a:extLst>
              </a:tr>
              <a:tr h="451752">
                <a:tc>
                  <a:txBody>
                    <a:bodyPr/>
                    <a:lstStyle/>
                    <a:p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LVEDD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60 ± 8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24882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D0C28C9-A350-4C56-86F8-FCC613428519}"/>
              </a:ext>
            </a:extLst>
          </p:cNvPr>
          <p:cNvSpPr txBox="1"/>
          <p:nvPr/>
        </p:nvSpPr>
        <p:spPr>
          <a:xfrm>
            <a:off x="351182" y="5920408"/>
            <a:ext cx="1148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-18"/>
              </a:rPr>
              <a:t>BMI = body mass index, </a:t>
            </a:r>
            <a:r>
              <a:rPr lang="cs-CZ" sz="2000" dirty="0">
                <a:latin typeface="Tw Cen MT" panose="020B0602020104020603" pitchFamily="34" charset="-18"/>
              </a:rPr>
              <a:t>EFLK</a:t>
            </a:r>
            <a:r>
              <a:rPr lang="en-US" sz="2000" dirty="0">
                <a:latin typeface="Tw Cen MT" panose="020B0602020104020603" pitchFamily="34" charset="-18"/>
              </a:rPr>
              <a:t> = </a:t>
            </a:r>
            <a:r>
              <a:rPr lang="cs-CZ" sz="2000" dirty="0">
                <a:latin typeface="Tw Cen MT" panose="020B0602020104020603" pitchFamily="34" charset="-18"/>
              </a:rPr>
              <a:t>ejekční frakce levé komory</a:t>
            </a:r>
            <a:r>
              <a:rPr lang="en-US" sz="2000" dirty="0">
                <a:latin typeface="Tw Cen MT" panose="020B0602020104020603" pitchFamily="34" charset="-18"/>
              </a:rPr>
              <a:t>, LVEDD = left ventricle end-diastolic diameter</a:t>
            </a:r>
          </a:p>
        </p:txBody>
      </p:sp>
    </p:spTree>
    <p:extLst>
      <p:ext uri="{BB962C8B-B14F-4D97-AF65-F5344CB8AC3E}">
        <p14:creationId xmlns:p14="http://schemas.microsoft.com/office/powerpoint/2010/main" val="8393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Výsledky – charakteristika pacientů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E7E34CF-13D5-4BE0-BFA2-766C5349B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03477"/>
              </p:ext>
            </p:extLst>
          </p:nvPr>
        </p:nvGraphicFramePr>
        <p:xfrm>
          <a:off x="2293406" y="1974575"/>
          <a:ext cx="7639643" cy="393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4573">
                  <a:extLst>
                    <a:ext uri="{9D8B030D-6E8A-4147-A177-3AD203B41FA5}">
                      <a16:colId xmlns:a16="http://schemas.microsoft.com/office/drawing/2014/main" val="2780605683"/>
                    </a:ext>
                  </a:extLst>
                </a:gridCol>
                <a:gridCol w="952950">
                  <a:extLst>
                    <a:ext uri="{9D8B030D-6E8A-4147-A177-3AD203B41FA5}">
                      <a16:colId xmlns:a16="http://schemas.microsoft.com/office/drawing/2014/main" val="1445834598"/>
                    </a:ext>
                  </a:extLst>
                </a:gridCol>
                <a:gridCol w="942120">
                  <a:extLst>
                    <a:ext uri="{9D8B030D-6E8A-4147-A177-3AD203B41FA5}">
                      <a16:colId xmlns:a16="http://schemas.microsoft.com/office/drawing/2014/main" val="3320193273"/>
                    </a:ext>
                  </a:extLst>
                </a:gridCol>
              </a:tblGrid>
              <a:tr h="431792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Komorbidity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N 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27753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Infarkt myokardu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46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48 %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11730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r>
                        <a:rPr lang="en-US" sz="2200" noProof="0" dirty="0" err="1">
                          <a:latin typeface="Tw Cen MT" panose="020B0602020104020603" pitchFamily="34" charset="-18"/>
                        </a:rPr>
                        <a:t>Arteri</a:t>
                      </a:r>
                      <a:r>
                        <a:rPr lang="cs-CZ" sz="2200" noProof="0" dirty="0" err="1">
                          <a:latin typeface="Tw Cen MT" panose="020B0602020104020603" pitchFamily="34" charset="-18"/>
                        </a:rPr>
                        <a:t>ální</a:t>
                      </a: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 hypertenze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80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83 %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88056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Fibrilace síní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66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69 %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53998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Operace pro chlopenní vady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29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30 %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25840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Chronická obstrukční plicní nemoc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10 %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40435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Diabetes mellitus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44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46 %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24882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Chronické renální selhání 3. stupně a více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56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58 %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97309"/>
                  </a:ext>
                </a:extLst>
              </a:tr>
              <a:tr h="437789">
                <a:tc>
                  <a:txBody>
                    <a:bodyPr/>
                    <a:lstStyle/>
                    <a:p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Anemi</a:t>
                      </a: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e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38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40 %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2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81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Výsledky – medikace pacientů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E7E34CF-13D5-4BE0-BFA2-766C5349B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57593"/>
              </p:ext>
            </p:extLst>
          </p:nvPr>
        </p:nvGraphicFramePr>
        <p:xfrm>
          <a:off x="2716695" y="1737359"/>
          <a:ext cx="7288696" cy="41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681">
                  <a:extLst>
                    <a:ext uri="{9D8B030D-6E8A-4147-A177-3AD203B41FA5}">
                      <a16:colId xmlns:a16="http://schemas.microsoft.com/office/drawing/2014/main" val="2780605683"/>
                    </a:ext>
                  </a:extLst>
                </a:gridCol>
                <a:gridCol w="909175">
                  <a:extLst>
                    <a:ext uri="{9D8B030D-6E8A-4147-A177-3AD203B41FA5}">
                      <a16:colId xmlns:a16="http://schemas.microsoft.com/office/drawing/2014/main" val="1445834598"/>
                    </a:ext>
                  </a:extLst>
                </a:gridCol>
                <a:gridCol w="898840">
                  <a:extLst>
                    <a:ext uri="{9D8B030D-6E8A-4147-A177-3AD203B41FA5}">
                      <a16:colId xmlns:a16="http://schemas.microsoft.com/office/drawing/2014/main" val="3320193273"/>
                    </a:ext>
                  </a:extLst>
                </a:gridCol>
              </a:tblGrid>
              <a:tr h="419926">
                <a:tc>
                  <a:txBody>
                    <a:bodyPr/>
                    <a:lstStyle/>
                    <a:p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Medikamentózní léčba</a:t>
                      </a:r>
                      <a:endParaRPr lang="en-US" sz="20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N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27753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Kličková diuretika</a:t>
                      </a:r>
                      <a:endParaRPr lang="en-US" sz="20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64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67 %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660916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Tw Cen MT" panose="020B0602020104020603" pitchFamily="34" charset="-18"/>
                        </a:rPr>
                        <a:t>ACE inhibitor</a:t>
                      </a:r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,</a:t>
                      </a:r>
                      <a:r>
                        <a:rPr lang="en-US" sz="2000" noProof="0" dirty="0">
                          <a:latin typeface="Tw Cen MT" panose="020B0602020104020603" pitchFamily="34" charset="-18"/>
                        </a:rPr>
                        <a:t> AR </a:t>
                      </a:r>
                      <a:r>
                        <a:rPr lang="en-US" sz="2000" noProof="0" dirty="0" err="1">
                          <a:latin typeface="Tw Cen MT" panose="020B0602020104020603" pitchFamily="34" charset="-18"/>
                        </a:rPr>
                        <a:t>blo</a:t>
                      </a:r>
                      <a:r>
                        <a:rPr lang="cs-CZ" sz="2000" noProof="0" dirty="0" err="1">
                          <a:latin typeface="Tw Cen MT" panose="020B0602020104020603" pitchFamily="34" charset="-18"/>
                        </a:rPr>
                        <a:t>kátor</a:t>
                      </a:r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, ARNI</a:t>
                      </a:r>
                      <a:endParaRPr lang="en-US" sz="20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70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73 %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11730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MRA, antagonisté </a:t>
                      </a:r>
                      <a:r>
                        <a:rPr lang="cs-CZ" sz="2000" noProof="0" dirty="0" err="1">
                          <a:latin typeface="Tw Cen MT" panose="020B0602020104020603" pitchFamily="34" charset="-18"/>
                        </a:rPr>
                        <a:t>mineralokortikoidních</a:t>
                      </a:r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 receptorů</a:t>
                      </a:r>
                      <a:endParaRPr lang="en-US" sz="20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45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47 %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88056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betablokátory</a:t>
                      </a:r>
                      <a:endParaRPr lang="en-US" sz="20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83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86 %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53998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Tw Cen MT" panose="020B0602020104020603" pitchFamily="34" charset="-18"/>
                        </a:rPr>
                        <a:t>Amiodaron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39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41 %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24882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latin typeface="Tw Cen MT" panose="020B0602020104020603" pitchFamily="34" charset="-18"/>
                        </a:rPr>
                        <a:t>Anti</a:t>
                      </a:r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koagulace</a:t>
                      </a:r>
                      <a:endParaRPr lang="en-US" sz="20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63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66 %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97309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noProof="0" dirty="0">
                          <a:latin typeface="Tw Cen MT" panose="020B0602020104020603" pitchFamily="34" charset="-18"/>
                        </a:rPr>
                        <a:t>NOACs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22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23 %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22036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noProof="0" dirty="0">
                          <a:latin typeface="Tw Cen MT" panose="020B0602020104020603" pitchFamily="34" charset="-18"/>
                        </a:rPr>
                        <a:t>Warfarin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41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43 %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22602"/>
                  </a:ext>
                </a:extLst>
              </a:tr>
              <a:tr h="419926">
                <a:tc>
                  <a:txBody>
                    <a:bodyPr/>
                    <a:lstStyle/>
                    <a:p>
                      <a:r>
                        <a:rPr lang="cs-CZ" sz="2000" noProof="0" dirty="0" err="1">
                          <a:latin typeface="Tw Cen MT" panose="020B0602020104020603" pitchFamily="34" charset="-18"/>
                        </a:rPr>
                        <a:t>Protidestičková</a:t>
                      </a:r>
                      <a:r>
                        <a:rPr lang="cs-CZ" sz="2000" noProof="0" dirty="0">
                          <a:latin typeface="Tw Cen MT" panose="020B0602020104020603" pitchFamily="34" charset="-18"/>
                        </a:rPr>
                        <a:t> léčba</a:t>
                      </a:r>
                      <a:endParaRPr lang="en-US" sz="20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45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w Cen MT" panose="020B0602020104020603" pitchFamily="34" charset="-18"/>
                        </a:rPr>
                        <a:t>47 %</a:t>
                      </a:r>
                      <a:endParaRPr lang="en-US" sz="20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97298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01BEC77-5A8C-433B-8595-E97F592336F2}"/>
              </a:ext>
            </a:extLst>
          </p:cNvPr>
          <p:cNvSpPr txBox="1"/>
          <p:nvPr/>
        </p:nvSpPr>
        <p:spPr>
          <a:xfrm>
            <a:off x="0" y="593661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w Cen MT" panose="020B0602020104020603" pitchFamily="34" charset="-18"/>
              </a:rPr>
              <a:t>ACE = angiotensin converting enzyme, AR = angiotensin receptor, </a:t>
            </a:r>
            <a:r>
              <a:rPr lang="cs-CZ" sz="1600" dirty="0">
                <a:latin typeface="Tw Cen MT" panose="020B0602020104020603" pitchFamily="34" charset="-18"/>
              </a:rPr>
              <a:t>ARNI = </a:t>
            </a:r>
            <a:r>
              <a:rPr lang="en-US" sz="1600" dirty="0">
                <a:latin typeface="Tw Cen MT" panose="020B0602020104020603" pitchFamily="34" charset="-18"/>
              </a:rPr>
              <a:t>angiotensin and </a:t>
            </a:r>
            <a:r>
              <a:rPr lang="en-US" sz="1600" dirty="0" err="1">
                <a:latin typeface="Tw Cen MT" panose="020B0602020104020603" pitchFamily="34" charset="-18"/>
              </a:rPr>
              <a:t>neprilysin</a:t>
            </a:r>
            <a:r>
              <a:rPr lang="cs-CZ" sz="1600" dirty="0">
                <a:latin typeface="Tw Cen MT" panose="020B0602020104020603" pitchFamily="34" charset="-18"/>
              </a:rPr>
              <a:t> </a:t>
            </a:r>
            <a:r>
              <a:rPr lang="en-US" sz="1600" dirty="0">
                <a:latin typeface="Tw Cen MT" panose="020B0602020104020603" pitchFamily="34" charset="-18"/>
              </a:rPr>
              <a:t>inhibitors</a:t>
            </a:r>
            <a:r>
              <a:rPr lang="cs-CZ" sz="1600" dirty="0">
                <a:latin typeface="Tw Cen MT" panose="020B0602020104020603" pitchFamily="34" charset="-18"/>
              </a:rPr>
              <a:t>, </a:t>
            </a:r>
            <a:r>
              <a:rPr lang="en-US" sz="1600" dirty="0">
                <a:latin typeface="Tw Cen MT" panose="020B0602020104020603" pitchFamily="34" charset="-18"/>
              </a:rPr>
              <a:t>NOAC = new oral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46076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Výsledky - primární cíle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6B237B3-E4CF-440E-91F4-1E39E9F07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36290"/>
              </p:ext>
            </p:extLst>
          </p:nvPr>
        </p:nvGraphicFramePr>
        <p:xfrm>
          <a:off x="3078480" y="2985788"/>
          <a:ext cx="6096000" cy="25603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841796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313810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92064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Před upgrade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Po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upgrade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7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NYHA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n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n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3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Třída I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2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27606"/>
                  </a:ext>
                </a:extLst>
              </a:tr>
              <a:tr h="367675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Třída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38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51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56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Třída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55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29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9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Třída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420"/>
                  </a:ext>
                </a:extLst>
              </a:tr>
            </a:tbl>
          </a:graphicData>
        </a:graphic>
      </p:graphicFrame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C0F2626-4C8E-4D80-8BCA-83DE1B1A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84214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Klinické zlepšení alespoň o jeden stupeň NYHA klasifikace bylo dosaženo u 41 % pacientů</a:t>
            </a:r>
            <a:endParaRPr lang="en-US" sz="2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853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Výsledky - primární cíle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6B237B3-E4CF-440E-91F4-1E39E9F07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78911"/>
              </p:ext>
            </p:extLst>
          </p:nvPr>
        </p:nvGraphicFramePr>
        <p:xfrm>
          <a:off x="1710856" y="2380726"/>
          <a:ext cx="8831245" cy="344321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16721">
                  <a:extLst>
                    <a:ext uri="{9D8B030D-6E8A-4147-A177-3AD203B41FA5}">
                      <a16:colId xmlns:a16="http://schemas.microsoft.com/office/drawing/2014/main" val="1984179607"/>
                    </a:ext>
                  </a:extLst>
                </a:gridCol>
                <a:gridCol w="2138327">
                  <a:extLst>
                    <a:ext uri="{9D8B030D-6E8A-4147-A177-3AD203B41FA5}">
                      <a16:colId xmlns:a16="http://schemas.microsoft.com/office/drawing/2014/main" val="3831381098"/>
                    </a:ext>
                  </a:extLst>
                </a:gridCol>
                <a:gridCol w="1968385">
                  <a:extLst>
                    <a:ext uri="{9D8B030D-6E8A-4147-A177-3AD203B41FA5}">
                      <a16:colId xmlns:a16="http://schemas.microsoft.com/office/drawing/2014/main" val="1292064451"/>
                    </a:ext>
                  </a:extLst>
                </a:gridCol>
                <a:gridCol w="2207812">
                  <a:extLst>
                    <a:ext uri="{9D8B030D-6E8A-4147-A177-3AD203B41FA5}">
                      <a16:colId xmlns:a16="http://schemas.microsoft.com/office/drawing/2014/main" val="1675791140"/>
                    </a:ext>
                  </a:extLst>
                </a:gridCol>
              </a:tblGrid>
              <a:tr h="380890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Echokardiografie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Před 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Po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73864"/>
                  </a:ext>
                </a:extLst>
              </a:tr>
              <a:tr h="380890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EFLK (%)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29 ± 10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41 ± 14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latin typeface="Tw Cen MT" panose="020B0602020104020603" pitchFamily="34" charset="-18"/>
                        </a:rPr>
                        <a:t>p &lt; 0,001*</a:t>
                      </a:r>
                      <a:endParaRPr lang="en-US" sz="2200" b="1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32112"/>
                  </a:ext>
                </a:extLst>
              </a:tr>
              <a:tr h="456175">
                <a:tc>
                  <a:txBody>
                    <a:bodyPr/>
                    <a:lstStyle/>
                    <a:p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LVEDD</a:t>
                      </a: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 (mm)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60 ± 8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58 ± 9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latin typeface="Tw Cen MT" panose="020B0602020104020603" pitchFamily="34" charset="-18"/>
                        </a:rPr>
                        <a:t>p = 0,003*</a:t>
                      </a:r>
                      <a:endParaRPr lang="en-US" sz="2200" b="1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27606"/>
                  </a:ext>
                </a:extLst>
              </a:tr>
              <a:tr h="380890"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Mitrální regurgitace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25006"/>
                  </a:ext>
                </a:extLst>
              </a:tr>
              <a:tr h="38089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2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5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95154"/>
                  </a:ext>
                </a:extLst>
              </a:tr>
              <a:tr h="38089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Malá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30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35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420"/>
                  </a:ext>
                </a:extLst>
              </a:tr>
              <a:tr h="38089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200" i="0" noProof="0" dirty="0">
                          <a:latin typeface="Tw Cen MT" panose="020B0602020104020603" pitchFamily="34" charset="-18"/>
                        </a:rPr>
                        <a:t>Střední</a:t>
                      </a:r>
                      <a:endParaRPr lang="en-US" sz="2200" i="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37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36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41238"/>
                  </a:ext>
                </a:extLst>
              </a:tr>
              <a:tr h="38089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Významná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26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19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5144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BD348BA-80BE-4EED-AB0B-3D8045E939F2}"/>
              </a:ext>
            </a:extLst>
          </p:cNvPr>
          <p:cNvSpPr txBox="1"/>
          <p:nvPr/>
        </p:nvSpPr>
        <p:spPr>
          <a:xfrm>
            <a:off x="30480" y="594417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Tw Cen MT" panose="020B0602020104020603" pitchFamily="34" charset="-18"/>
              </a:rPr>
              <a:t>EFLK</a:t>
            </a:r>
            <a:r>
              <a:rPr lang="en-US" sz="2000" dirty="0">
                <a:latin typeface="Tw Cen MT" panose="020B0602020104020603" pitchFamily="34" charset="-18"/>
              </a:rPr>
              <a:t> = </a:t>
            </a:r>
            <a:r>
              <a:rPr lang="cs-CZ" sz="2000" dirty="0">
                <a:latin typeface="Tw Cen MT" panose="020B0602020104020603" pitchFamily="34" charset="-18"/>
              </a:rPr>
              <a:t>ejekční frakce levé komory</a:t>
            </a:r>
            <a:r>
              <a:rPr lang="en-US" sz="2000" dirty="0">
                <a:latin typeface="Tw Cen MT" panose="020B0602020104020603" pitchFamily="34" charset="-18"/>
              </a:rPr>
              <a:t>, LVEDD = left ventricle end-diastolic diameter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D23570-B1B8-45DD-A23C-68DC0C988ABD}"/>
              </a:ext>
            </a:extLst>
          </p:cNvPr>
          <p:cNvSpPr txBox="1"/>
          <p:nvPr/>
        </p:nvSpPr>
        <p:spPr>
          <a:xfrm>
            <a:off x="30480" y="1860387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Tw Cen MT" panose="020B0602020104020603" pitchFamily="34" charset="-18"/>
              </a:rPr>
              <a:t>Ke zlepšení EFLK o ≥ 10% došlo u 57 (58,7 %) pacientů </a:t>
            </a:r>
            <a:endParaRPr lang="en-US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8308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Výsledky - primární cíle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6B237B3-E4CF-440E-91F4-1E39E9F07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42563"/>
              </p:ext>
            </p:extLst>
          </p:nvPr>
        </p:nvGraphicFramePr>
        <p:xfrm>
          <a:off x="576658" y="3037586"/>
          <a:ext cx="11099642" cy="1950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63167">
                  <a:extLst>
                    <a:ext uri="{9D8B030D-6E8A-4147-A177-3AD203B41FA5}">
                      <a16:colId xmlns:a16="http://schemas.microsoft.com/office/drawing/2014/main" val="1984179607"/>
                    </a:ext>
                  </a:extLst>
                </a:gridCol>
                <a:gridCol w="2687578">
                  <a:extLst>
                    <a:ext uri="{9D8B030D-6E8A-4147-A177-3AD203B41FA5}">
                      <a16:colId xmlns:a16="http://schemas.microsoft.com/office/drawing/2014/main" val="3831381098"/>
                    </a:ext>
                  </a:extLst>
                </a:gridCol>
                <a:gridCol w="2473985">
                  <a:extLst>
                    <a:ext uri="{9D8B030D-6E8A-4147-A177-3AD203B41FA5}">
                      <a16:colId xmlns:a16="http://schemas.microsoft.com/office/drawing/2014/main" val="1292064451"/>
                    </a:ext>
                  </a:extLst>
                </a:gridCol>
                <a:gridCol w="2774912">
                  <a:extLst>
                    <a:ext uri="{9D8B030D-6E8A-4147-A177-3AD203B41FA5}">
                      <a16:colId xmlns:a16="http://schemas.microsoft.com/office/drawing/2014/main" val="1675791140"/>
                    </a:ext>
                  </a:extLst>
                </a:gridCol>
              </a:tblGrid>
              <a:tr h="425907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Před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Po</a:t>
                      </a:r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 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73864"/>
                  </a:ext>
                </a:extLst>
              </a:tr>
              <a:tr h="425907">
                <a:tc>
                  <a:txBody>
                    <a:bodyPr/>
                    <a:lstStyle/>
                    <a:p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QRS</a:t>
                      </a:r>
                      <a:endParaRPr lang="cs-CZ" sz="2200" noProof="0" dirty="0">
                        <a:latin typeface="Tw Cen MT" panose="020B0602020104020603" pitchFamily="34" charset="-18"/>
                      </a:endParaRPr>
                    </a:p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(</a:t>
                      </a:r>
                      <a:r>
                        <a:rPr lang="cs-CZ" sz="2200" noProof="0" dirty="0" err="1">
                          <a:latin typeface="Tw Cen MT" panose="020B0602020104020603" pitchFamily="34" charset="-18"/>
                        </a:rPr>
                        <a:t>ms</a:t>
                      </a: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)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185</a:t>
                      </a:r>
                    </a:p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(IQR 170 – 200)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141</a:t>
                      </a:r>
                    </a:p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(IQR 132 – 154)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latin typeface="Tw Cen MT" panose="020B0602020104020603" pitchFamily="34" charset="-18"/>
                        </a:rPr>
                        <a:t>p &lt; 0,001*</a:t>
                      </a:r>
                      <a:endParaRPr lang="en-US" sz="2200" b="1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32112"/>
                  </a:ext>
                </a:extLst>
              </a:tr>
              <a:tr h="425907">
                <a:tc>
                  <a:txBody>
                    <a:bodyPr/>
                    <a:lstStyle/>
                    <a:p>
                      <a:r>
                        <a:rPr lang="en-US" sz="2200" noProof="0" dirty="0">
                          <a:latin typeface="Tw Cen MT" panose="020B0602020104020603" pitchFamily="34" charset="-18"/>
                        </a:rPr>
                        <a:t>NT-pro-BNP</a:t>
                      </a:r>
                      <a:endParaRPr lang="cs-CZ" sz="2200" noProof="0" dirty="0">
                        <a:latin typeface="Tw Cen MT" panose="020B0602020104020603" pitchFamily="34" charset="-18"/>
                      </a:endParaRPr>
                    </a:p>
                    <a:p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 (</a:t>
                      </a:r>
                      <a:r>
                        <a:rPr lang="cs-CZ" sz="2200" noProof="0" dirty="0" err="1">
                          <a:latin typeface="Tw Cen MT" panose="020B0602020104020603" pitchFamily="34" charset="-18"/>
                        </a:rPr>
                        <a:t>ng</a:t>
                      </a:r>
                      <a:r>
                        <a:rPr lang="cs-CZ" sz="2200" noProof="0" dirty="0">
                          <a:latin typeface="Tw Cen MT" panose="020B0602020104020603" pitchFamily="34" charset="-18"/>
                        </a:rPr>
                        <a:t>/l)</a:t>
                      </a:r>
                      <a:endParaRPr lang="en-US" sz="22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1999</a:t>
                      </a:r>
                    </a:p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 (IQR 833 – 4883)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1175 </a:t>
                      </a:r>
                    </a:p>
                    <a:p>
                      <a:pPr algn="ctr"/>
                      <a:r>
                        <a:rPr lang="cs-CZ" sz="2200" dirty="0">
                          <a:latin typeface="Tw Cen MT" panose="020B0602020104020603" pitchFamily="34" charset="-18"/>
                        </a:rPr>
                        <a:t>(IQR 659 – 2429)</a:t>
                      </a:r>
                      <a:endParaRPr lang="en-US" sz="220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latin typeface="Tw Cen MT" panose="020B0602020104020603" pitchFamily="34" charset="-18"/>
                        </a:rPr>
                        <a:t>p = 0,003*</a:t>
                      </a:r>
                      <a:endParaRPr lang="en-US" sz="2200" b="1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27606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C0022B08-F258-4596-88F9-706E1788E191}"/>
              </a:ext>
            </a:extLst>
          </p:cNvPr>
          <p:cNvSpPr txBox="1"/>
          <p:nvPr/>
        </p:nvSpPr>
        <p:spPr>
          <a:xfrm>
            <a:off x="30479" y="231096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Tw Cen MT" panose="020B0602020104020603" pitchFamily="34" charset="-18"/>
              </a:rPr>
              <a:t>Výsledky jsou uvedené v mediánu pro negativní test normality dat</a:t>
            </a:r>
            <a:endParaRPr lang="en-US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9572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Sekundární cíle: CRT-P vs CRT-D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11FD1845-C3C7-4969-B8D5-6B0536520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113405"/>
              </p:ext>
            </p:extLst>
          </p:nvPr>
        </p:nvGraphicFramePr>
        <p:xfrm>
          <a:off x="410819" y="1737360"/>
          <a:ext cx="4929808" cy="41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242DBEE5-C7AB-4AE1-8766-B501F968E7A2}"/>
              </a:ext>
            </a:extLst>
          </p:cNvPr>
          <p:cNvSpPr txBox="1">
            <a:spLocks/>
          </p:cNvSpPr>
          <p:nvPr/>
        </p:nvSpPr>
        <p:spPr>
          <a:xfrm>
            <a:off x="2421236" y="5885290"/>
            <a:ext cx="1323450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w Cen MT" panose="020B0602020104020603" pitchFamily="34" charset="-18"/>
              </a:rPr>
              <a:t>p = 0,07</a:t>
            </a:r>
            <a:endParaRPr lang="en-US" sz="2400" dirty="0">
              <a:latin typeface="Tw Cen MT" panose="020B0602020104020603" pitchFamily="34" charset="-18"/>
            </a:endParaRP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38D40FD3-0978-4DF8-B58F-5CF72B11E4FD}"/>
              </a:ext>
            </a:extLst>
          </p:cNvPr>
          <p:cNvSpPr txBox="1">
            <a:spLocks/>
          </p:cNvSpPr>
          <p:nvPr/>
        </p:nvSpPr>
        <p:spPr>
          <a:xfrm>
            <a:off x="1943466" y="4074507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33%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D2CFD7EB-0046-46AB-88F4-43B90FEC3F5F}"/>
              </a:ext>
            </a:extLst>
          </p:cNvPr>
          <p:cNvSpPr txBox="1">
            <a:spLocks/>
          </p:cNvSpPr>
          <p:nvPr/>
        </p:nvSpPr>
        <p:spPr>
          <a:xfrm>
            <a:off x="3916208" y="3839849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53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A5A1AC2C-6A94-4879-A098-DDAFE797F7EE}"/>
              </a:ext>
            </a:extLst>
          </p:cNvPr>
          <p:cNvSpPr txBox="1">
            <a:spLocks/>
          </p:cNvSpPr>
          <p:nvPr/>
        </p:nvSpPr>
        <p:spPr>
          <a:xfrm>
            <a:off x="6572008" y="4074507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32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FDDD793A-32EE-4E17-8513-5D1C4DC4193C}"/>
              </a:ext>
            </a:extLst>
          </p:cNvPr>
          <p:cNvSpPr txBox="1">
            <a:spLocks/>
          </p:cNvSpPr>
          <p:nvPr/>
        </p:nvSpPr>
        <p:spPr>
          <a:xfrm>
            <a:off x="7349153" y="3749512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45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714FF483-A563-41B1-82E0-9A4469C5EAF8}"/>
              </a:ext>
            </a:extLst>
          </p:cNvPr>
          <p:cNvSpPr txBox="1">
            <a:spLocks/>
          </p:cNvSpPr>
          <p:nvPr/>
        </p:nvSpPr>
        <p:spPr>
          <a:xfrm>
            <a:off x="9357679" y="4075831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25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3" name="Zástupný obsah 2">
            <a:extLst>
              <a:ext uri="{FF2B5EF4-FFF2-40B4-BE49-F238E27FC236}">
                <a16:creationId xmlns:a16="http://schemas.microsoft.com/office/drawing/2014/main" id="{89B39E31-DBA1-4484-8DBE-26588CE5845D}"/>
              </a:ext>
            </a:extLst>
          </p:cNvPr>
          <p:cNvSpPr txBox="1">
            <a:spLocks/>
          </p:cNvSpPr>
          <p:nvPr/>
        </p:nvSpPr>
        <p:spPr>
          <a:xfrm>
            <a:off x="10134824" y="3929616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34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FB269CE9-0FB3-459F-AD69-6C9710EC267C}"/>
              </a:ext>
            </a:extLst>
          </p:cNvPr>
          <p:cNvSpPr txBox="1">
            <a:spLocks/>
          </p:cNvSpPr>
          <p:nvPr/>
        </p:nvSpPr>
        <p:spPr>
          <a:xfrm>
            <a:off x="8135257" y="5885290"/>
            <a:ext cx="1323450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Tw Cen MT" panose="020B0602020104020603" pitchFamily="34" charset="-18"/>
              </a:rPr>
              <a:t>p = 0,02*</a:t>
            </a:r>
            <a:endParaRPr lang="en-US" sz="2400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25" name="Graf 24">
            <a:extLst>
              <a:ext uri="{FF2B5EF4-FFF2-40B4-BE49-F238E27FC236}">
                <a16:creationId xmlns:a16="http://schemas.microsoft.com/office/drawing/2014/main" id="{2728BEB3-9F04-44B8-A247-594A190C2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372688"/>
              </p:ext>
            </p:extLst>
          </p:nvPr>
        </p:nvGraphicFramePr>
        <p:xfrm>
          <a:off x="5237766" y="1759730"/>
          <a:ext cx="6663947" cy="412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5F3B799D-FA19-4109-A08E-E3495A14CF74}"/>
              </a:ext>
            </a:extLst>
          </p:cNvPr>
          <p:cNvSpPr txBox="1">
            <a:spLocks/>
          </p:cNvSpPr>
          <p:nvPr/>
        </p:nvSpPr>
        <p:spPr>
          <a:xfrm>
            <a:off x="6607977" y="4020930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32%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7" name="Zástupný obsah 2">
            <a:extLst>
              <a:ext uri="{FF2B5EF4-FFF2-40B4-BE49-F238E27FC236}">
                <a16:creationId xmlns:a16="http://schemas.microsoft.com/office/drawing/2014/main" id="{62C1B056-289F-4481-83BC-E31269D490AB}"/>
              </a:ext>
            </a:extLst>
          </p:cNvPr>
          <p:cNvSpPr txBox="1">
            <a:spLocks/>
          </p:cNvSpPr>
          <p:nvPr/>
        </p:nvSpPr>
        <p:spPr>
          <a:xfrm>
            <a:off x="7487798" y="3646083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45%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8" name="Zástupný obsah 2">
            <a:extLst>
              <a:ext uri="{FF2B5EF4-FFF2-40B4-BE49-F238E27FC236}">
                <a16:creationId xmlns:a16="http://schemas.microsoft.com/office/drawing/2014/main" id="{738A2978-A8A9-48A7-8584-89C518CDB8E9}"/>
              </a:ext>
            </a:extLst>
          </p:cNvPr>
          <p:cNvSpPr txBox="1">
            <a:spLocks/>
          </p:cNvSpPr>
          <p:nvPr/>
        </p:nvSpPr>
        <p:spPr>
          <a:xfrm>
            <a:off x="9570914" y="4074507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25%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9" name="Zástupný obsah 2">
            <a:extLst>
              <a:ext uri="{FF2B5EF4-FFF2-40B4-BE49-F238E27FC236}">
                <a16:creationId xmlns:a16="http://schemas.microsoft.com/office/drawing/2014/main" id="{846E600B-BCAF-4AF9-9D8B-B05BA58D03F2}"/>
              </a:ext>
            </a:extLst>
          </p:cNvPr>
          <p:cNvSpPr txBox="1">
            <a:spLocks/>
          </p:cNvSpPr>
          <p:nvPr/>
        </p:nvSpPr>
        <p:spPr>
          <a:xfrm>
            <a:off x="10435048" y="3905068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34%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2138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Sekundární cíle: Ischemická vs neischemická kardiomyopatie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6F4BB1C-101E-4096-8C04-05F0095A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46348"/>
              </p:ext>
            </p:extLst>
          </p:nvPr>
        </p:nvGraphicFramePr>
        <p:xfrm>
          <a:off x="618309" y="1737360"/>
          <a:ext cx="4572000" cy="402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1ABC72DD-F875-4BD6-B636-5D5D09913BA5}"/>
              </a:ext>
            </a:extLst>
          </p:cNvPr>
          <p:cNvSpPr txBox="1">
            <a:spLocks/>
          </p:cNvSpPr>
          <p:nvPr/>
        </p:nvSpPr>
        <p:spPr>
          <a:xfrm>
            <a:off x="2072894" y="3749039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47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587F448-8035-447C-B457-F98BA75DD9BE}"/>
              </a:ext>
            </a:extLst>
          </p:cNvPr>
          <p:cNvSpPr txBox="1">
            <a:spLocks/>
          </p:cNvSpPr>
          <p:nvPr/>
        </p:nvSpPr>
        <p:spPr>
          <a:xfrm>
            <a:off x="3828744" y="3909547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35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F55B3603-EFA1-4A45-B336-E82BDF220BCE}"/>
              </a:ext>
            </a:extLst>
          </p:cNvPr>
          <p:cNvSpPr txBox="1">
            <a:spLocks/>
          </p:cNvSpPr>
          <p:nvPr/>
        </p:nvSpPr>
        <p:spPr>
          <a:xfrm>
            <a:off x="2374159" y="5760719"/>
            <a:ext cx="1323450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w Cen MT" panose="020B0602020104020603" pitchFamily="34" charset="-18"/>
              </a:rPr>
              <a:t>p = 0,25</a:t>
            </a:r>
            <a:endParaRPr lang="en-US" sz="2400" dirty="0">
              <a:latin typeface="Tw Cen MT" panose="020B0602020104020603" pitchFamily="34" charset="-18"/>
            </a:endParaRP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8C80A63-224B-43F0-8BF3-D9D51A56A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582625"/>
              </p:ext>
            </p:extLst>
          </p:nvPr>
        </p:nvGraphicFramePr>
        <p:xfrm>
          <a:off x="5355710" y="1737358"/>
          <a:ext cx="6415376" cy="412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D4AEC333-66DE-400C-BD61-D2282AE03B1A}"/>
              </a:ext>
            </a:extLst>
          </p:cNvPr>
          <p:cNvSpPr txBox="1">
            <a:spLocks/>
          </p:cNvSpPr>
          <p:nvPr/>
        </p:nvSpPr>
        <p:spPr>
          <a:xfrm>
            <a:off x="8125289" y="5760719"/>
            <a:ext cx="1323450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Tw Cen MT" panose="020B0602020104020603" pitchFamily="34" charset="-18"/>
              </a:rPr>
              <a:t>p &lt; 0,01*</a:t>
            </a:r>
            <a:endParaRPr lang="en-US" sz="2400" b="1" dirty="0">
              <a:latin typeface="Tw Cen MT" panose="020B0602020104020603" pitchFamily="34" charset="-18"/>
            </a:endParaRP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17F812D2-2A6F-4FE4-A302-596D2547FE89}"/>
              </a:ext>
            </a:extLst>
          </p:cNvPr>
          <p:cNvSpPr txBox="1">
            <a:spLocks/>
          </p:cNvSpPr>
          <p:nvPr/>
        </p:nvSpPr>
        <p:spPr>
          <a:xfrm>
            <a:off x="6692855" y="3963251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27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9B37DC56-ED46-4CFF-B2BE-847345C5E9B7}"/>
              </a:ext>
            </a:extLst>
          </p:cNvPr>
          <p:cNvSpPr txBox="1">
            <a:spLocks/>
          </p:cNvSpPr>
          <p:nvPr/>
        </p:nvSpPr>
        <p:spPr>
          <a:xfrm>
            <a:off x="7522758" y="3750741"/>
            <a:ext cx="602531" cy="4284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35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0B274897-1C12-4453-A6C2-7DE2398AD321}"/>
              </a:ext>
            </a:extLst>
          </p:cNvPr>
          <p:cNvSpPr txBox="1">
            <a:spLocks/>
          </p:cNvSpPr>
          <p:nvPr/>
        </p:nvSpPr>
        <p:spPr>
          <a:xfrm>
            <a:off x="9516575" y="3939427"/>
            <a:ext cx="602531" cy="39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32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92CC43AA-9C89-4676-AFE1-831245348909}"/>
              </a:ext>
            </a:extLst>
          </p:cNvPr>
          <p:cNvSpPr txBox="1">
            <a:spLocks/>
          </p:cNvSpPr>
          <p:nvPr/>
        </p:nvSpPr>
        <p:spPr>
          <a:xfrm>
            <a:off x="10272642" y="3571963"/>
            <a:ext cx="602531" cy="39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  <a:latin typeface="Tw Cen MT" panose="020B0602020104020603" pitchFamily="34" charset="-18"/>
              </a:rPr>
              <a:t>46</a:t>
            </a:r>
            <a:r>
              <a:rPr lang="cs-CZ" dirty="0">
                <a:solidFill>
                  <a:schemeClr val="bg1"/>
                </a:solidFill>
                <a:latin typeface="Tw Cen MT" panose="020B0602020104020603" pitchFamily="34" charset="-18"/>
              </a:rPr>
              <a:t>%</a:t>
            </a:r>
            <a:endParaRPr lang="en-US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1267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DE10D-251A-4AC4-87D8-BC184BB5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Deklarace konfliktu zájmů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DBE2A27-F359-4958-85E1-C62BAFE34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19218"/>
              </p:ext>
            </p:extLst>
          </p:nvPr>
        </p:nvGraphicFramePr>
        <p:xfrm>
          <a:off x="1780282" y="1737360"/>
          <a:ext cx="8692396" cy="461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66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02349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91046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58734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714568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45074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4507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4507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4507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6570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4507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</a:t>
                      </a: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Q40</a:t>
                      </a:r>
                      <a:r>
                        <a:rPr lang="en-US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/03 </a:t>
                      </a:r>
                      <a:r>
                        <a:rPr lang="cs-CZ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Specifický vysokoškolský výzkum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6570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43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67B7-8109-4BBA-B07D-4D7FFBD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932"/>
            <a:ext cx="10058400" cy="81648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Prediktory pro zlepšení EFLK po výkonu</a:t>
            </a:r>
            <a:endParaRPr lang="en-US" b="1" dirty="0">
              <a:latin typeface="Tw Cen MT" panose="020B0602020104020603" pitchFamily="34" charset="-18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9E8A3AC-E8F3-4E5F-B92B-6E3B62C81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51278"/>
              </p:ext>
            </p:extLst>
          </p:nvPr>
        </p:nvGraphicFramePr>
        <p:xfrm>
          <a:off x="954314" y="931815"/>
          <a:ext cx="10283372" cy="491744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56708">
                  <a:extLst>
                    <a:ext uri="{9D8B030D-6E8A-4147-A177-3AD203B41FA5}">
                      <a16:colId xmlns:a16="http://schemas.microsoft.com/office/drawing/2014/main" val="1984179607"/>
                    </a:ext>
                  </a:extLst>
                </a:gridCol>
                <a:gridCol w="1663772">
                  <a:extLst>
                    <a:ext uri="{9D8B030D-6E8A-4147-A177-3AD203B41FA5}">
                      <a16:colId xmlns:a16="http://schemas.microsoft.com/office/drawing/2014/main" val="3831381098"/>
                    </a:ext>
                  </a:extLst>
                </a:gridCol>
                <a:gridCol w="2292048">
                  <a:extLst>
                    <a:ext uri="{9D8B030D-6E8A-4147-A177-3AD203B41FA5}">
                      <a16:colId xmlns:a16="http://schemas.microsoft.com/office/drawing/2014/main" val="1292064451"/>
                    </a:ext>
                  </a:extLst>
                </a:gridCol>
                <a:gridCol w="2570844">
                  <a:extLst>
                    <a:ext uri="{9D8B030D-6E8A-4147-A177-3AD203B41FA5}">
                      <a16:colId xmlns:a16="http://schemas.microsoft.com/office/drawing/2014/main" val="1675791140"/>
                    </a:ext>
                  </a:extLst>
                </a:gridCol>
              </a:tblGrid>
              <a:tr h="351246">
                <a:tc>
                  <a:txBody>
                    <a:bodyPr/>
                    <a:lstStyle/>
                    <a:p>
                      <a:r>
                        <a:rPr lang="en-US" sz="1600" noProof="0" dirty="0" err="1">
                          <a:latin typeface="Tw Cen MT" panose="020B0602020104020603" pitchFamily="34" charset="-18"/>
                        </a:rPr>
                        <a:t>Parametr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P </a:t>
                      </a:r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hodnota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73864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QRS </a:t>
                      </a:r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zúžení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0,97 – 1,02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>
                          <a:latin typeface="Tw Cen MT" panose="020B0602020104020603" pitchFamily="34" charset="-18"/>
                        </a:rPr>
                        <a:t>0,671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32112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End-diastolic volume indexed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0,90 – 0,97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latin typeface="Tw Cen MT" panose="020B0602020104020603" pitchFamily="34" charset="-18"/>
                        </a:rPr>
                        <a:t>&lt; 0,001*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27606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Čas do upgrade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0,99 – 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>
                          <a:latin typeface="Tw Cen MT" panose="020B0602020104020603" pitchFamily="34" charset="-18"/>
                        </a:rPr>
                        <a:t>0,766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95154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N</a:t>
                      </a:r>
                      <a:r>
                        <a:rPr lang="cs-CZ" sz="1600" noProof="0" dirty="0" err="1">
                          <a:latin typeface="Tw Cen MT" panose="020B0602020104020603" pitchFamily="34" charset="-18"/>
                        </a:rPr>
                        <a:t>eischemická</a:t>
                      </a:r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 etiologie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45,59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1,57 – 1322,18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latin typeface="Tw Cen MT" panose="020B0602020104020603" pitchFamily="34" charset="-18"/>
                        </a:rPr>
                        <a:t>0,020*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15362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Ischemic</a:t>
                      </a:r>
                      <a:r>
                        <a:rPr lang="cs-CZ" sz="1600" noProof="0" dirty="0" err="1">
                          <a:latin typeface="Tw Cen MT" panose="020B0602020104020603" pitchFamily="34" charset="-18"/>
                        </a:rPr>
                        <a:t>ká</a:t>
                      </a:r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 etiologie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0,002 – 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latin typeface="Tw Cen MT" panose="020B0602020104020603" pitchFamily="34" charset="-18"/>
                        </a:rPr>
                        <a:t>0,025*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388793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Předchozí </a:t>
                      </a:r>
                      <a:r>
                        <a:rPr lang="cs-CZ" sz="1600" noProof="0" dirty="0" err="1">
                          <a:latin typeface="Tw Cen MT" panose="020B0602020104020603" pitchFamily="34" charset="-18"/>
                        </a:rPr>
                        <a:t>revaskularizace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0,56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0,08 – 3,75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latin typeface="Tw Cen MT" panose="020B0602020104020603" pitchFamily="34" charset="-18"/>
                        </a:rPr>
                        <a:t>0,537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737191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en-US" sz="1600" noProof="0" dirty="0" err="1">
                          <a:latin typeface="Tw Cen MT" panose="020B0602020104020603" pitchFamily="34" charset="-18"/>
                        </a:rPr>
                        <a:t>Arteri</a:t>
                      </a:r>
                      <a:r>
                        <a:rPr lang="cs-CZ" sz="1600" noProof="0" dirty="0" err="1">
                          <a:latin typeface="Tw Cen MT" panose="020B0602020104020603" pitchFamily="34" charset="-18"/>
                        </a:rPr>
                        <a:t>ální</a:t>
                      </a:r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 hypertenze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0,40 – 12,48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>
                          <a:latin typeface="Tw Cen MT" panose="020B0602020104020603" pitchFamily="34" charset="-18"/>
                        </a:rPr>
                        <a:t>0,351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95551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Fibrilace síní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1,27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0,32 – 5,11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>
                          <a:latin typeface="Tw Cen MT" panose="020B0602020104020603" pitchFamily="34" charset="-18"/>
                        </a:rPr>
                        <a:t>0,728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5005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Operace pro chlopenní vady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3,77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0,98 – 14,57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latin typeface="Tw Cen MT" panose="020B0602020104020603" pitchFamily="34" charset="-18"/>
                        </a:rPr>
                        <a:t>0,048*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762684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Chronická obstrukční plicní nemoc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3,18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0,48 – 20,92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>
                          <a:latin typeface="Tw Cen MT" panose="020B0602020104020603" pitchFamily="34" charset="-18"/>
                        </a:rPr>
                        <a:t>0,230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420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Diabetes me</a:t>
                      </a:r>
                      <a:r>
                        <a:rPr lang="cs-CZ" sz="1600" noProof="0" dirty="0" err="1">
                          <a:latin typeface="Tw Cen MT" panose="020B0602020104020603" pitchFamily="34" charset="-18"/>
                        </a:rPr>
                        <a:t>litus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3,69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0,96 – 14,19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latin typeface="Tw Cen MT" panose="020B0602020104020603" pitchFamily="34" charset="-18"/>
                        </a:rPr>
                        <a:t>0,048*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00459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Anemi</a:t>
                      </a:r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e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0,11 – 1,70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latin typeface="Tw Cen MT" panose="020B0602020104020603" pitchFamily="34" charset="-18"/>
                        </a:rPr>
                        <a:t>0,215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34600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r>
                        <a:rPr lang="cs-CZ" sz="1600" noProof="0" dirty="0">
                          <a:latin typeface="Tw Cen MT" panose="020B0602020104020603" pitchFamily="34" charset="-18"/>
                        </a:rPr>
                        <a:t>Chronické renální selhání</a:t>
                      </a:r>
                      <a:endParaRPr lang="en-US" sz="1600" noProof="0" dirty="0"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Tw Cen MT" panose="020B0602020104020603" pitchFamily="34" charset="-18"/>
                        </a:rPr>
                        <a:t>0,61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latin typeface="Tw Cen MT" panose="020B0602020104020603" pitchFamily="34" charset="-18"/>
                        </a:rPr>
                        <a:t>0,18 – 2,12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latin typeface="Tw Cen MT" panose="020B0602020104020603" pitchFamily="34" charset="-18"/>
                        </a:rPr>
                        <a:t>0,439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548844"/>
                  </a:ext>
                </a:extLst>
              </a:tr>
            </a:tbl>
          </a:graphicData>
        </a:graphic>
      </p:graphicFrame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405D61B-D649-43B6-AA49-BB78DBBB27EE}"/>
              </a:ext>
            </a:extLst>
          </p:cNvPr>
          <p:cNvSpPr txBox="1">
            <a:spLocks/>
          </p:cNvSpPr>
          <p:nvPr/>
        </p:nvSpPr>
        <p:spPr>
          <a:xfrm>
            <a:off x="1211943" y="5926185"/>
            <a:ext cx="8229316" cy="4694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w Cen MT" panose="020B0602020104020603" pitchFamily="34" charset="-18"/>
              </a:rPr>
              <a:t>Regresní model </a:t>
            </a:r>
            <a:endParaRPr lang="en-US" sz="2400" dirty="0">
              <a:latin typeface="Tw Cen MT" panose="020B0602020104020603" pitchFamily="34" charset="-18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FA2A9238-296E-414C-BE51-9A2BEA438273}"/>
              </a:ext>
            </a:extLst>
          </p:cNvPr>
          <p:cNvSpPr txBox="1">
            <a:spLocks/>
          </p:cNvSpPr>
          <p:nvPr/>
        </p:nvSpPr>
        <p:spPr>
          <a:xfrm>
            <a:off x="10160000" y="5926184"/>
            <a:ext cx="1640114" cy="4694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w Cen MT" panose="020B0602020104020603" pitchFamily="34" charset="-18"/>
              </a:rPr>
              <a:t>R</a:t>
            </a:r>
            <a:r>
              <a:rPr lang="cs-CZ" sz="2400" b="1" baseline="30000" dirty="0">
                <a:latin typeface="Tw Cen MT" panose="020B0602020104020603" pitchFamily="34" charset="-18"/>
              </a:rPr>
              <a:t>2</a:t>
            </a:r>
            <a:r>
              <a:rPr lang="cs-CZ" sz="2400" b="1" dirty="0">
                <a:latin typeface="Tw Cen MT" panose="020B0602020104020603" pitchFamily="34" charset="-18"/>
              </a:rPr>
              <a:t> = 0,344</a:t>
            </a:r>
            <a:endParaRPr lang="en-US" sz="2400" b="1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5573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183B4-10A0-4312-9DB6-ACC3E9E0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Závěr</a:t>
            </a:r>
            <a:endParaRPr lang="en-US" b="1" dirty="0">
              <a:latin typeface="Tw Cen MT" panose="020B0602020104020603" pitchFamily="34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C10A9-6448-4A55-B88F-54EA02C7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69006" cy="4395409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Primární cíle</a:t>
            </a:r>
            <a:endParaRPr lang="en-US" sz="2400" b="1" dirty="0"/>
          </a:p>
          <a:p>
            <a:pPr lvl="1"/>
            <a:r>
              <a:rPr lang="cs-CZ" sz="2200" dirty="0">
                <a:latin typeface="Tw Cen MT" panose="020B0602020104020603" pitchFamily="34" charset="-18"/>
              </a:rPr>
              <a:t>Zlepšení EFLK průměrně o 12 % po upgrade na CRT</a:t>
            </a:r>
            <a:r>
              <a:rPr lang="en-US" sz="2200" dirty="0">
                <a:latin typeface="Tw Cen MT" panose="020B0602020104020603" pitchFamily="34" charset="-18"/>
              </a:rPr>
              <a:t> </a:t>
            </a: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Klinické zlepšení alespoň o 1 stupeň ve třídě NYHA u 41 % pacientů</a:t>
            </a: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Zúžení 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QRS 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komplexu o průměrně 42 </a:t>
            </a:r>
            <a:r>
              <a:rPr lang="cs-CZ" sz="2200" dirty="0" err="1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ms</a:t>
            </a:r>
            <a:endParaRPr lang="cs-CZ" sz="2200" dirty="0">
              <a:effectLst/>
              <a:latin typeface="Tw Cen MT" panose="020B0602020104020603" pitchFamily="34" charset="-18"/>
              <a:ea typeface="Calibri" panose="020F0502020204030204" pitchFamily="34" charset="0"/>
            </a:endParaRP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Pokles 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NT-pro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-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BNP 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o medián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 153 ng/l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400" b="1" dirty="0"/>
              <a:t>Sekundární cíle</a:t>
            </a:r>
            <a:endParaRPr lang="en-US" sz="2400" b="1" dirty="0"/>
          </a:p>
          <a:p>
            <a:pPr lvl="1"/>
            <a:r>
              <a:rPr lang="cs-CZ" sz="2200" dirty="0">
                <a:latin typeface="Tw Cen MT" panose="020B0602020104020603" pitchFamily="34" charset="-18"/>
              </a:rPr>
              <a:t>Zlepšení dušnosti se statisticky významně nelišilo mezi skupinami CRT-P vs CRT-D a mezi skupinami s ischemickou vs neischemickou kardiomyopatií</a:t>
            </a:r>
            <a:endParaRPr lang="en-US" sz="2200" dirty="0">
              <a:latin typeface="Tw Cen MT" panose="020B0602020104020603" pitchFamily="34" charset="-18"/>
            </a:endParaRPr>
          </a:p>
          <a:p>
            <a:pPr lvl="1"/>
            <a:r>
              <a:rPr lang="cs-CZ" sz="2200" dirty="0">
                <a:latin typeface="Tw Cen MT" panose="020B0602020104020603" pitchFamily="34" charset="-18"/>
              </a:rPr>
              <a:t>Signifikantní větší zlepšení EFLK bylo dosaženo u pacientů se CRT-P a neischemickou kardiomyopatií než u pacientů se CRT-D a ischemickou kardiomyopatií</a:t>
            </a:r>
            <a:endParaRPr lang="en-US" sz="2200" dirty="0">
              <a:latin typeface="Tw Cen MT" panose="020B0602020104020603" pitchFamily="34" charset="-18"/>
            </a:endParaRPr>
          </a:p>
          <a:p>
            <a:pPr lvl="1"/>
            <a:r>
              <a:rPr lang="cs-CZ" sz="2200" dirty="0">
                <a:latin typeface="Tw Cen MT" panose="020B0602020104020603" pitchFamily="34" charset="-18"/>
              </a:rPr>
              <a:t>Neischemická kardiomyopatie, přechozí operace pro chlopenní vady a diabetes </a:t>
            </a:r>
            <a:r>
              <a:rPr lang="cs-CZ" sz="2200" dirty="0" err="1">
                <a:latin typeface="Tw Cen MT" panose="020B0602020104020603" pitchFamily="34" charset="-18"/>
              </a:rPr>
              <a:t>mellitus</a:t>
            </a:r>
            <a:r>
              <a:rPr lang="cs-CZ" sz="2200" dirty="0">
                <a:latin typeface="Tw Cen MT" panose="020B0602020104020603" pitchFamily="34" charset="-18"/>
              </a:rPr>
              <a:t> byly nalezeny jako prediktory pro pozitivní odpověď na léčbu</a:t>
            </a:r>
            <a:endParaRPr lang="en-US" sz="2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6062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DE10D-251A-4AC4-87D8-BC184BB5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Úvod</a:t>
            </a:r>
            <a:endParaRPr lang="en-US" b="1" dirty="0">
              <a:latin typeface="Tw Cen MT" panose="020B0602020104020603" pitchFamily="34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89BA64-F85F-45E6-AED6-5DF6A2F57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5628" r="9883" b="16442"/>
          <a:stretch/>
        </p:blipFill>
        <p:spPr>
          <a:xfrm>
            <a:off x="148419" y="2490374"/>
            <a:ext cx="5978060" cy="2340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DA06A5-BEBF-43A8-8084-C1CF2C6314A3}"/>
              </a:ext>
            </a:extLst>
          </p:cNvPr>
          <p:cNvSpPr txBox="1"/>
          <p:nvPr/>
        </p:nvSpPr>
        <p:spPr>
          <a:xfrm>
            <a:off x="2822713" y="5917563"/>
            <a:ext cx="654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-18"/>
              </a:rPr>
              <a:t>Glikson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-18"/>
              </a:rPr>
              <a:t> M et al.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European Heart Journal. 2021; 42: 3427–3520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-18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C17B73-418B-4C59-A9B5-D21EA9172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3" t="45989" r="36196" b="28942"/>
          <a:stretch/>
        </p:blipFill>
        <p:spPr>
          <a:xfrm>
            <a:off x="6250878" y="2490374"/>
            <a:ext cx="579270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DE10D-251A-4AC4-87D8-BC184BB5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CRT </a:t>
            </a:r>
            <a:r>
              <a:rPr lang="cs-CZ" b="1" dirty="0" err="1">
                <a:latin typeface="Tw Cen MT" panose="020B0602020104020603" pitchFamily="34" charset="-18"/>
              </a:rPr>
              <a:t>Survey</a:t>
            </a:r>
            <a:r>
              <a:rPr lang="cs-CZ" b="1" dirty="0">
                <a:latin typeface="Tw Cen MT" panose="020B0602020104020603" pitchFamily="34" charset="-18"/>
              </a:rPr>
              <a:t> II</a:t>
            </a:r>
            <a:endParaRPr lang="en-US" b="1" dirty="0">
              <a:latin typeface="Tw Cen MT" panose="020B0602020104020603" pitchFamily="34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D08AD8-392A-4122-9772-34E2D8414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10" y="1871094"/>
            <a:ext cx="4253999" cy="3877512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w Cen MT" panose="020B0602020104020603" pitchFamily="34" charset="-18"/>
              </a:rPr>
              <a:t>Upgrade na srdeční resynchronizační léčbu:</a:t>
            </a:r>
          </a:p>
          <a:p>
            <a:r>
              <a:rPr lang="cs-CZ" sz="2400" dirty="0">
                <a:latin typeface="Tw Cen MT" panose="020B0602020104020603" pitchFamily="34" charset="-18"/>
              </a:rPr>
              <a:t>- celkově 28 % </a:t>
            </a:r>
          </a:p>
          <a:p>
            <a:r>
              <a:rPr lang="cs-CZ" sz="2400" b="1" dirty="0">
                <a:latin typeface="Tw Cen MT" panose="020B0602020104020603" pitchFamily="34" charset="-18"/>
              </a:rPr>
              <a:t>- Česká republika  29 %</a:t>
            </a:r>
            <a:endParaRPr lang="en-US" sz="2400" b="1" dirty="0">
              <a:latin typeface="Tw Cen MT" panose="020B0602020104020603" pitchFamily="34" charset="-18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DA06A5-BEBF-43A8-8084-C1CF2C6314A3}"/>
              </a:ext>
            </a:extLst>
          </p:cNvPr>
          <p:cNvSpPr txBox="1"/>
          <p:nvPr/>
        </p:nvSpPr>
        <p:spPr>
          <a:xfrm>
            <a:off x="7572085" y="5425441"/>
            <a:ext cx="450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-18"/>
              </a:rPr>
              <a:t>Dickstein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-18"/>
              </a:rPr>
              <a:t> K et al.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European 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Journal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of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Heart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Failure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20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18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; 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20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: 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1039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–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w Cen MT" panose="020B0602020104020603" pitchFamily="34" charset="-18"/>
                <a:ea typeface="Calibri" panose="020F0502020204030204" pitchFamily="34" charset="0"/>
              </a:rPr>
              <a:t>1051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94A7BE-31E8-4ABA-99CA-F207CD134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2209" r="38043" b="27525"/>
          <a:stretch/>
        </p:blipFill>
        <p:spPr>
          <a:xfrm>
            <a:off x="496185" y="1737360"/>
            <a:ext cx="7190025" cy="45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E6485-7BED-482C-8511-E873019C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w Cen MT" panose="020B0602020104020603" pitchFamily="34" charset="-18"/>
              </a:rPr>
              <a:t>Stimulací navozená kardiomyopatie</a:t>
            </a:r>
            <a:endParaRPr lang="en-US" sz="4000" b="1" dirty="0">
              <a:latin typeface="Tw Cen MT" panose="020B0602020104020603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B96A97-0AC1-4A0E-A678-F2BCA815D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t="25322" r="16905" b="39677"/>
          <a:stretch/>
        </p:blipFill>
        <p:spPr>
          <a:xfrm>
            <a:off x="244114" y="2245360"/>
            <a:ext cx="11764732" cy="3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E6485-7BED-482C-8511-E873019C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w Cen MT" panose="020B0602020104020603" pitchFamily="34" charset="-18"/>
              </a:rPr>
              <a:t>Stimulací navozená kardiomyopatie</a:t>
            </a:r>
            <a:endParaRPr lang="en-US" sz="4000" b="1" dirty="0">
              <a:latin typeface="Tw Cen MT" panose="020B0602020104020603" pitchFamily="34" charset="-18"/>
            </a:endParaRPr>
          </a:p>
        </p:txBody>
      </p:sp>
      <p:pic>
        <p:nvPicPr>
          <p:cNvPr id="4" name="Matousek pred upgrade">
            <a:hlinkClick r:id="" action="ppaction://media"/>
            <a:extLst>
              <a:ext uri="{FF2B5EF4-FFF2-40B4-BE49-F238E27FC236}">
                <a16:creationId xmlns:a16="http://schemas.microsoft.com/office/drawing/2014/main" id="{A64FFDC7-DCB7-4E71-BBAD-1EFE9C3D6C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6483" t="13864" r="10185" b="682"/>
          <a:stretch>
            <a:fillRect/>
          </a:stretch>
        </p:blipFill>
        <p:spPr>
          <a:xfrm>
            <a:off x="864400" y="1749237"/>
            <a:ext cx="5262080" cy="4598973"/>
          </a:xfrm>
          <a:prstGeom prst="rect">
            <a:avLst/>
          </a:prstGeom>
        </p:spPr>
      </p:pic>
      <p:pic>
        <p:nvPicPr>
          <p:cNvPr id="5" name="Matousek po upgrade">
            <a:hlinkClick r:id="" action="ppaction://media"/>
            <a:extLst>
              <a:ext uri="{FF2B5EF4-FFF2-40B4-BE49-F238E27FC236}">
                <a16:creationId xmlns:a16="http://schemas.microsoft.com/office/drawing/2014/main" id="{8A26A45B-13DA-4BAF-A45B-ED6853FEE62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21291" t="13641" r="17753" b="3610"/>
          <a:stretch>
            <a:fillRect/>
          </a:stretch>
        </p:blipFill>
        <p:spPr>
          <a:xfrm>
            <a:off x="6496050" y="1749237"/>
            <a:ext cx="4505325" cy="45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5C479-9722-41C6-A5F1-560520BD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Cíle studie</a:t>
            </a:r>
            <a:endParaRPr lang="en-US" b="1" dirty="0">
              <a:latin typeface="Tw Cen MT" panose="020B0602020104020603" pitchFamily="34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2F1C2-7E90-4ED5-A17D-1EE0BEFDF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3787"/>
            <a:ext cx="10058400" cy="4023360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Tw Cen MT" panose="020B0602020104020603" pitchFamily="34" charset="-18"/>
                <a:cs typeface="Times New Roman" panose="02020603050405020304" pitchFamily="18" charset="0"/>
              </a:rPr>
              <a:t>Primární cíl</a:t>
            </a:r>
            <a:endParaRPr lang="en-US" sz="2400" b="1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zhodnoti</a:t>
            </a:r>
            <a:r>
              <a:rPr lang="cs-CZ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 efekt upgrade na CRT v klinických, EKG, echokardiografických a laboratorních parametrech</a:t>
            </a:r>
            <a:endParaRPr lang="cs-CZ" sz="2200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w Cen MT" panose="020B0602020104020603" pitchFamily="34" charset="-18"/>
                <a:cs typeface="Times New Roman" panose="02020603050405020304" pitchFamily="18" charset="0"/>
              </a:rPr>
              <a:t>Sekundární cíle</a:t>
            </a:r>
            <a:endParaRPr lang="en-US" sz="2400" b="1" dirty="0">
              <a:latin typeface="Tw Cen MT" panose="020B0602020104020603" pitchFamily="34" charset="-18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orovnat efekt léčby ve dvou skupinách pacientů: s kardiostimulátorem (CRT-P) a </a:t>
            </a:r>
            <a:r>
              <a:rPr lang="cs-CZ" sz="2200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kardioverterem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-defibrilátorem (CRT-D)</a:t>
            </a: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porovnat efekt léčby u pacientů s ischemickou a neischemickou kardiomyopatií</a:t>
            </a:r>
          </a:p>
          <a:p>
            <a:pPr lvl="1"/>
            <a:r>
              <a:rPr lang="cs-CZ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nalézt prediktory pro zlepšení EFLK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7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B71F-E517-4A62-A669-C35162D4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Metody</a:t>
            </a:r>
            <a:endParaRPr lang="en-US" b="1" dirty="0">
              <a:latin typeface="Tw Cen MT" panose="020B0602020104020603" pitchFamily="34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A28FF-CD84-401B-A3AE-FB162BAF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Design studie</a:t>
            </a:r>
            <a:r>
              <a:rPr lang="en-US" sz="2400" b="1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rospektivní</a:t>
            </a:r>
            <a:r>
              <a:rPr lang="cs-CZ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nerandomizovaná observační studie</a:t>
            </a:r>
            <a:endParaRPr lang="en-US" sz="24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Zařazovací kritéria</a:t>
            </a:r>
            <a:r>
              <a:rPr lang="cs-CZ" sz="2400" b="1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všichni pacienti, kteří podstoupili upgrade na CRT od </a:t>
            </a:r>
            <a:r>
              <a:rPr lang="en-US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9/2018 </a:t>
            </a:r>
            <a:r>
              <a:rPr lang="cs-CZ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9/2020</a:t>
            </a:r>
            <a:r>
              <a:rPr lang="cs-CZ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ve Fakultní nemocnici Hradec Králové</a:t>
            </a:r>
            <a:endParaRPr lang="en-US" sz="24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Sledování: </a:t>
            </a:r>
            <a:r>
              <a:rPr lang="en-US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US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cs-CZ" sz="24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měsíce po provedení upgrade</a:t>
            </a:r>
          </a:p>
          <a:p>
            <a:r>
              <a:rPr lang="cs-CZ" sz="2400" b="1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Kritéria pro vyřazení</a:t>
            </a:r>
            <a:endParaRPr lang="cs-CZ" sz="2400" b="1" dirty="0"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Smrt během sledovaného období</a:t>
            </a:r>
            <a:endParaRPr lang="en-US" sz="22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Nekompletní data</a:t>
            </a:r>
          </a:p>
          <a:p>
            <a:pPr lvl="1"/>
            <a:r>
              <a:rPr lang="cs-CZ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Odmítnutí zařazení do studie</a:t>
            </a:r>
            <a:endParaRPr lang="en-US" sz="2200" dirty="0"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Nedostavení se na klinickou kontrolu</a:t>
            </a:r>
            <a:endParaRPr lang="en-US" sz="22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9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B71F-E517-4A62-A669-C35162D4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Metody</a:t>
            </a:r>
            <a:endParaRPr lang="en-US" b="1" dirty="0">
              <a:latin typeface="Tw Cen MT" panose="020B0602020104020603" pitchFamily="34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A28FF-CD84-401B-A3AE-FB162BAF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1814"/>
          </a:xfrm>
        </p:spPr>
        <p:txBody>
          <a:bodyPr>
            <a:normAutofit/>
          </a:bodyPr>
          <a:lstStyle/>
          <a:p>
            <a:r>
              <a:rPr lang="cs-CZ" sz="2400" b="1" dirty="0" err="1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Parame</a:t>
            </a:r>
            <a:r>
              <a:rPr lang="en-US" sz="2400" b="1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400" b="1" dirty="0" err="1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ry</a:t>
            </a:r>
            <a:r>
              <a:rPr lang="en-US" sz="2400" b="1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Klinické symptomy - NYHA klasifikace</a:t>
            </a:r>
            <a:endParaRPr lang="en-US" sz="22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en-US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šířka </a:t>
            </a:r>
            <a:r>
              <a:rPr lang="en-US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QRS </a:t>
            </a:r>
            <a:r>
              <a:rPr lang="cs-CZ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komplexu</a:t>
            </a:r>
            <a:endParaRPr lang="en-US" sz="2200" dirty="0"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Laboratorní markery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- NT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BNP</a:t>
            </a:r>
            <a:endParaRPr lang="cs-CZ" sz="22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Výpis z přístroje 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- % 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komorové stimulace</a:t>
            </a:r>
            <a:endParaRPr lang="en-US" sz="22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Transthorakální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echokardiografie – EFLK, end-diastolický rozměr (EDD), end-systolický rozměr (ESD), mitrální a trikuspidální regurgitace, plicní hypertenze</a:t>
            </a:r>
            <a:endParaRPr lang="en-US" dirty="0"/>
          </a:p>
          <a:p>
            <a:r>
              <a:rPr lang="cs-CZ" sz="2400" b="1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Statistická analýza:</a:t>
            </a:r>
          </a:p>
          <a:p>
            <a:pPr lvl="1"/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Wilcoxon paired test</a:t>
            </a:r>
            <a:endParaRPr lang="cs-CZ" sz="22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wo sample t-test</a:t>
            </a:r>
            <a:endParaRPr lang="cs-CZ" sz="2200" dirty="0">
              <a:effectLst/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Pearson´s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Chi</a:t>
            </a:r>
            <a:r>
              <a:rPr lang="cs-CZ" sz="22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-square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974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482AB"/>
      </a:accent1>
      <a:accent2>
        <a:srgbClr val="1C6294"/>
      </a:accent2>
      <a:accent3>
        <a:srgbClr val="2683C6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12519</TotalTime>
  <Words>1141</Words>
  <Application>Microsoft Office PowerPoint</Application>
  <PresentationFormat>Širokoúhlá obrazovka</PresentationFormat>
  <Paragraphs>320</Paragraphs>
  <Slides>21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Tw Cen MT</vt:lpstr>
      <vt:lpstr>Wingdings</vt:lpstr>
      <vt:lpstr>Retrospektiva</vt:lpstr>
      <vt:lpstr>Klinické hodnocení pacientů po upgrade na srdeční resynchronizační léčbu</vt:lpstr>
      <vt:lpstr>Deklarace konfliktu zájmů</vt:lpstr>
      <vt:lpstr>Úvod</vt:lpstr>
      <vt:lpstr>CRT Survey II</vt:lpstr>
      <vt:lpstr>Stimulací navozená kardiomyopatie</vt:lpstr>
      <vt:lpstr>Stimulací navozená kardiomyopatie</vt:lpstr>
      <vt:lpstr>Cíle studie</vt:lpstr>
      <vt:lpstr>Metody</vt:lpstr>
      <vt:lpstr>Metody</vt:lpstr>
      <vt:lpstr>Metody</vt:lpstr>
      <vt:lpstr>Metody</vt:lpstr>
      <vt:lpstr>Výsledky – demografická data</vt:lpstr>
      <vt:lpstr>Výsledky – charakteristika pacientů</vt:lpstr>
      <vt:lpstr>Výsledky – medikace pacientů</vt:lpstr>
      <vt:lpstr>Výsledky - primární cíle</vt:lpstr>
      <vt:lpstr>Výsledky - primární cíle</vt:lpstr>
      <vt:lpstr>Výsledky - primární cíle</vt:lpstr>
      <vt:lpstr>Sekundární cíle: CRT-P vs CRT-D</vt:lpstr>
      <vt:lpstr>Sekundární cíle: Ischemická vs neischemická kardiomyopatie</vt:lpstr>
      <vt:lpstr>Prediktory pro zlepšení EFLK po výkonu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Jakub Šimka</dc:creator>
  <cp:lastModifiedBy>Ludmila Klímová</cp:lastModifiedBy>
  <cp:revision>221</cp:revision>
  <dcterms:created xsi:type="dcterms:W3CDTF">2020-11-29T19:05:41Z</dcterms:created>
  <dcterms:modified xsi:type="dcterms:W3CDTF">2021-11-15T15:54:01Z</dcterms:modified>
</cp:coreProperties>
</file>