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8" r:id="rId4"/>
    <p:sldMasterId id="2147483711" r:id="rId5"/>
    <p:sldMasterId id="2147483723" r:id="rId6"/>
  </p:sldMasterIdLst>
  <p:notesMasterIdLst>
    <p:notesMasterId r:id="rId50"/>
  </p:notesMasterIdLst>
  <p:sldIdLst>
    <p:sldId id="256" r:id="rId7"/>
    <p:sldId id="458" r:id="rId8"/>
    <p:sldId id="455" r:id="rId9"/>
    <p:sldId id="447" r:id="rId10"/>
    <p:sldId id="435" r:id="rId11"/>
    <p:sldId id="263" r:id="rId12"/>
    <p:sldId id="275" r:id="rId13"/>
    <p:sldId id="262" r:id="rId14"/>
    <p:sldId id="264" r:id="rId15"/>
    <p:sldId id="272" r:id="rId16"/>
    <p:sldId id="274" r:id="rId17"/>
    <p:sldId id="419" r:id="rId18"/>
    <p:sldId id="292" r:id="rId19"/>
    <p:sldId id="445" r:id="rId20"/>
    <p:sldId id="444" r:id="rId21"/>
    <p:sldId id="449" r:id="rId22"/>
    <p:sldId id="446" r:id="rId23"/>
    <p:sldId id="436" r:id="rId24"/>
    <p:sldId id="442" r:id="rId25"/>
    <p:sldId id="443" r:id="rId26"/>
    <p:sldId id="261" r:id="rId27"/>
    <p:sldId id="286" r:id="rId28"/>
    <p:sldId id="269" r:id="rId29"/>
    <p:sldId id="416" r:id="rId30"/>
    <p:sldId id="439" r:id="rId31"/>
    <p:sldId id="423" r:id="rId32"/>
    <p:sldId id="279" r:id="rId33"/>
    <p:sldId id="453" r:id="rId34"/>
    <p:sldId id="451" r:id="rId35"/>
    <p:sldId id="450" r:id="rId36"/>
    <p:sldId id="270" r:id="rId37"/>
    <p:sldId id="280" r:id="rId38"/>
    <p:sldId id="428" r:id="rId39"/>
    <p:sldId id="432" r:id="rId40"/>
    <p:sldId id="452" r:id="rId41"/>
    <p:sldId id="454" r:id="rId42"/>
    <p:sldId id="457" r:id="rId43"/>
    <p:sldId id="290" r:id="rId44"/>
    <p:sldId id="456" r:id="rId45"/>
    <p:sldId id="384" r:id="rId46"/>
    <p:sldId id="433" r:id="rId47"/>
    <p:sldId id="282" r:id="rId48"/>
    <p:sldId id="430" r:id="rId4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A2BDD315-9454-473A-9714-BCA7B252AC4D}">
          <p14:sldIdLst>
            <p14:sldId id="256"/>
            <p14:sldId id="458"/>
            <p14:sldId id="455"/>
            <p14:sldId id="447"/>
            <p14:sldId id="435"/>
            <p14:sldId id="263"/>
            <p14:sldId id="275"/>
            <p14:sldId id="262"/>
            <p14:sldId id="264"/>
            <p14:sldId id="272"/>
            <p14:sldId id="274"/>
            <p14:sldId id="419"/>
            <p14:sldId id="292"/>
            <p14:sldId id="445"/>
            <p14:sldId id="444"/>
            <p14:sldId id="449"/>
            <p14:sldId id="446"/>
            <p14:sldId id="436"/>
            <p14:sldId id="442"/>
            <p14:sldId id="443"/>
            <p14:sldId id="261"/>
            <p14:sldId id="286"/>
            <p14:sldId id="269"/>
            <p14:sldId id="416"/>
            <p14:sldId id="439"/>
            <p14:sldId id="423"/>
            <p14:sldId id="279"/>
            <p14:sldId id="453"/>
            <p14:sldId id="451"/>
            <p14:sldId id="450"/>
            <p14:sldId id="270"/>
            <p14:sldId id="280"/>
            <p14:sldId id="428"/>
            <p14:sldId id="432"/>
            <p14:sldId id="452"/>
            <p14:sldId id="454"/>
            <p14:sldId id="457"/>
            <p14:sldId id="290"/>
            <p14:sldId id="456"/>
            <p14:sldId id="384"/>
            <p14:sldId id="433"/>
            <p14:sldId id="282"/>
            <p14:sldId id="430"/>
          </p14:sldIdLst>
        </p14:section>
        <p14:section name="Oddíl bez názvu" id="{8C331B38-619E-452C-A103-4C36507CBB4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76" autoAdjust="0"/>
    <p:restoredTop sz="91968" autoAdjust="0"/>
  </p:normalViewPr>
  <p:slideViewPr>
    <p:cSldViewPr snapToGrid="0">
      <p:cViewPr varScale="1">
        <p:scale>
          <a:sx n="79" d="100"/>
          <a:sy n="79" d="100"/>
        </p:scale>
        <p:origin x="1042" y="67"/>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2784"/>
    </p:cViewPr>
  </p:sorterViewPr>
  <p:notesViewPr>
    <p:cSldViewPr snapToGrid="0">
      <p:cViewPr varScale="1">
        <p:scale>
          <a:sx n="51" d="100"/>
          <a:sy n="51" d="100"/>
        </p:scale>
        <p:origin x="176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8" Type="http://schemas.openxmlformats.org/officeDocument/2006/relationships/slide" Target="slides/slide2.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8A7C36-B37C-457B-83B2-F1570455D51F}" type="datetimeFigureOut">
              <a:rPr lang="en-GB" smtClean="0"/>
              <a:t>25/02/2022</a:t>
            </a:fld>
            <a:endParaRPr lang="en-GB"/>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BC0219-94C8-478B-BF43-382709A3B448}" type="slidenum">
              <a:rPr lang="en-GB" smtClean="0"/>
              <a:t>‹#›</a:t>
            </a:fld>
            <a:endParaRPr lang="en-GB"/>
          </a:p>
        </p:txBody>
      </p:sp>
    </p:spTree>
    <p:extLst>
      <p:ext uri="{BB962C8B-B14F-4D97-AF65-F5344CB8AC3E}">
        <p14:creationId xmlns:p14="http://schemas.microsoft.com/office/powerpoint/2010/main" val="721122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dirty="0"/>
          </a:p>
        </p:txBody>
      </p:sp>
      <p:sp>
        <p:nvSpPr>
          <p:cNvPr id="4" name="Zástupný symbol pro číslo snímku 3"/>
          <p:cNvSpPr>
            <a:spLocks noGrp="1"/>
          </p:cNvSpPr>
          <p:nvPr>
            <p:ph type="sldNum" sz="quarter" idx="5"/>
          </p:nvPr>
        </p:nvSpPr>
        <p:spPr/>
        <p:txBody>
          <a:bodyPr/>
          <a:lstStyle/>
          <a:p>
            <a:fld id="{E2BC0219-94C8-478B-BF43-382709A3B448}" type="slidenum">
              <a:rPr lang="en-GB" smtClean="0"/>
              <a:t>12</a:t>
            </a:fld>
            <a:endParaRPr lang="en-GB"/>
          </a:p>
        </p:txBody>
      </p:sp>
    </p:spTree>
    <p:extLst>
      <p:ext uri="{BB962C8B-B14F-4D97-AF65-F5344CB8AC3E}">
        <p14:creationId xmlns:p14="http://schemas.microsoft.com/office/powerpoint/2010/main" val="1053794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dirty="0"/>
          </a:p>
        </p:txBody>
      </p:sp>
      <p:sp>
        <p:nvSpPr>
          <p:cNvPr id="4" name="Zástupný symbol pro číslo snímku 3"/>
          <p:cNvSpPr>
            <a:spLocks noGrp="1"/>
          </p:cNvSpPr>
          <p:nvPr>
            <p:ph type="sldNum" sz="quarter" idx="5"/>
          </p:nvPr>
        </p:nvSpPr>
        <p:spPr/>
        <p:txBody>
          <a:bodyPr/>
          <a:lstStyle/>
          <a:p>
            <a:fld id="{E2BC0219-94C8-478B-BF43-382709A3B448}" type="slidenum">
              <a:rPr lang="en-GB" smtClean="0"/>
              <a:t>19</a:t>
            </a:fld>
            <a:endParaRPr lang="en-GB"/>
          </a:p>
        </p:txBody>
      </p:sp>
    </p:spTree>
    <p:extLst>
      <p:ext uri="{BB962C8B-B14F-4D97-AF65-F5344CB8AC3E}">
        <p14:creationId xmlns:p14="http://schemas.microsoft.com/office/powerpoint/2010/main" val="30402839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dirty="0"/>
          </a:p>
        </p:txBody>
      </p:sp>
      <p:sp>
        <p:nvSpPr>
          <p:cNvPr id="4" name="Zástupný symbol pro číslo snímku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BC0219-94C8-478B-BF43-382709A3B44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00653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idx="2"/>
          </p:nvPr>
        </p:nvSpPr>
        <p:spPr>
          <a:xfrm>
            <a:off x="1143000" y="685800"/>
            <a:ext cx="4572000" cy="3429000"/>
          </a:xfrm>
          <a:prstGeom prst="rect">
            <a:avLst/>
          </a:prstGeom>
          <a:noFill/>
          <a:ln w="12700">
            <a:miter lim="800000"/>
          </a:ln>
        </p:spPr>
      </p:sp>
      <p:sp>
        <p:nvSpPr>
          <p:cNvPr id="6147" name="Notes Placeholder 2"/>
          <p:cNvSpPr>
            <a:spLocks noGrp="1"/>
          </p:cNvSpPr>
          <p:nvPr>
            <p:ph type="body" idx="3"/>
          </p:nvPr>
        </p:nvSpPr>
        <p:spPr>
          <a:xfrm>
            <a:off x="685800" y="4343400"/>
            <a:ext cx="5486400" cy="4114800"/>
          </a:xfrm>
          <a:prstGeom prst="rect">
            <a:avLst/>
          </a:prstGeom>
          <a:noFill/>
          <a:ln w="9525">
            <a:noFill/>
            <a:miter lim="800000"/>
          </a:ln>
        </p:spPr>
        <p:txBody>
          <a:bodyPr vert="horz" wrap="square" lIns="91440" tIns="45720" rIns="91440" bIns="45720" anchor="t" anchorCtr="0">
            <a:noAutofit/>
          </a:bodyPr>
          <a:lstStyle>
            <a:lvl1pPr marL="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1pPr>
            <a:lvl2pPr marL="4572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2pPr>
            <a:lvl3pPr marL="9144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3pPr>
            <a:lvl4pPr marL="13716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4pPr>
            <a:lvl5pPr marL="18288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5pPr>
          </a:lstStyle>
          <a:p>
            <a:pPr marL="0" lvl="0" indent="0"/>
            <a:r>
              <a:rPr lang="en-US" altLang="en-US" b="1">
                <a:latin typeface="Arial" pitchFamily="34" charset="0"/>
                <a:ea typeface="Arial" pitchFamily="34" charset="0"/>
              </a:rPr>
              <a:t>Figure 11 </a:t>
            </a:r>
            <a:r>
              <a:rPr lang="en-US" altLang="en-US">
                <a:latin typeface="Arial" pitchFamily="34" charset="0"/>
                <a:ea typeface="Arial" pitchFamily="34" charset="0"/>
              </a:rPr>
              <a:t>Management of non-cardiac surgery (NCS) in patients with severe aortic stenosis. AV = aortic valve; BAV = balloon aortic valvuloplasty; NCS = non cardiac surgery; SAVR = surgical aortic valve replacement; TAVI = transcatheter aortic valve implantation.
</a:t>
            </a:r>
          </a:p>
          <a:p>
            <a:pPr marL="0" lvl="0" indent="0"/>
            <a:r>
              <a:rPr lang="en-US" altLang="en-US">
                <a:latin typeface="Arial" pitchFamily="34" charset="0"/>
                <a:ea typeface="Arial" pitchFamily="34" charset="0"/>
              </a:rPr>
              <a:t>Unless provided in the caption above, the following copyright applies to the content of this slide: This article has been co-published with permission in the European Heart Journal and European Journal of Cardio-Thoracic Surgery. © the European Society of Cardiology and the European Association for Cardio-Thoracic Surgery 2021. All rights reserved. The articles are identical except for minor stylistic and spelling differences in keeping with each journal’s style. Either citation can be used when citing this article. For permissions, please email journals.permissions@oup.com.</a:t>
            </a:r>
          </a:p>
        </p:txBody>
      </p:sp>
      <p:sp>
        <p:nvSpPr>
          <p:cNvPr id="6148" name="Slide Number Placeholder 3"/>
          <p:cNvSpPr>
            <a:spLocks noGrp="1"/>
          </p:cNvSpPr>
          <p:nvPr>
            <p:ph type="sldNum"/>
          </p:nvPr>
        </p:nvSpPr>
        <p:spPr>
          <a:xfrm>
            <a:off x="3884612" y="8685212"/>
            <a:ext cx="2971800" cy="457200"/>
          </a:xfrm>
          <a:prstGeom prst="rect">
            <a:avLst/>
          </a:prstGeom>
          <a:noFill/>
          <a:ln>
            <a:noFill/>
            <a:miter lim="800000"/>
          </a:ln>
        </p:spPr>
        <p:txBody>
          <a:bodyPr anchor="b" anchorCtr="0">
            <a:noAutofit/>
          </a:bodyPr>
          <a:lstStyle>
            <a:lvl1pPr marL="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5pPr>
          </a:lstStyle>
          <a:p>
            <a:pPr marL="0" lvl="0" indent="0" algn="r" eaLnBrk="1" hangingPunct="1"/>
            <a:fld id="{2FDCAEEF-DF41-4ACF-ACA2-58CA8E12BE92}" type="slidenum">
              <a:rPr lang="en-US" altLang="en-US" sz="1200"/>
              <a:t>21</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dirty="0"/>
          </a:p>
        </p:txBody>
      </p:sp>
      <p:sp>
        <p:nvSpPr>
          <p:cNvPr id="4" name="Zástupný symbol pro číslo snímku 3"/>
          <p:cNvSpPr>
            <a:spLocks noGrp="1"/>
          </p:cNvSpPr>
          <p:nvPr>
            <p:ph type="sldNum" sz="quarter" idx="5"/>
          </p:nvPr>
        </p:nvSpPr>
        <p:spPr/>
        <p:txBody>
          <a:bodyPr/>
          <a:lstStyle/>
          <a:p>
            <a:fld id="{E2BC0219-94C8-478B-BF43-382709A3B448}" type="slidenum">
              <a:rPr lang="en-GB" smtClean="0"/>
              <a:t>22</a:t>
            </a:fld>
            <a:endParaRPr lang="en-GB"/>
          </a:p>
        </p:txBody>
      </p:sp>
    </p:spTree>
    <p:extLst>
      <p:ext uri="{BB962C8B-B14F-4D97-AF65-F5344CB8AC3E}">
        <p14:creationId xmlns:p14="http://schemas.microsoft.com/office/powerpoint/2010/main" val="3862359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a:extLst>
              <a:ext uri="{FF2B5EF4-FFF2-40B4-BE49-F238E27FC236}">
                <a16:creationId xmlns:a16="http://schemas.microsoft.com/office/drawing/2014/main" id="{5B7B55C2-2702-4103-A5D8-35EED168B9E1}"/>
              </a:ext>
            </a:extLst>
          </p:cNvPr>
          <p:cNvSpPr txBox="1">
            <a:spLocks noChangeArrowheads="1"/>
          </p:cNvSpPr>
          <p:nvPr/>
        </p:nvSpPr>
        <p:spPr bwMode="auto">
          <a:xfrm>
            <a:off x="1587500" y="1006475"/>
            <a:ext cx="4595813" cy="34480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anose="05000000000000000000" pitchFamily="2" charset="2"/>
              <a:buNone/>
              <a:tabLst/>
              <a:defRPr/>
            </a:pPr>
            <a:endParaRPr kumimoji="0" lang="en-GB" sz="2400" b="0" i="0" u="none" strike="noStrike" kern="1200" cap="none" spc="0" normalizeH="0" baseline="0" noProof="0">
              <a:ln>
                <a:noFill/>
              </a:ln>
              <a:solidFill>
                <a:srgbClr val="000000"/>
              </a:solidFill>
              <a:effectLst/>
              <a:uLnTx/>
              <a:uFillTx/>
              <a:latin typeface="Times New Roman" panose="02020603050405020304" pitchFamily="18" charset="0"/>
              <a:ea typeface="+mn-ea"/>
            </a:endParaRPr>
          </a:p>
        </p:txBody>
      </p:sp>
      <p:sp>
        <p:nvSpPr>
          <p:cNvPr id="4098" name="Text Box 2">
            <a:extLst>
              <a:ext uri="{FF2B5EF4-FFF2-40B4-BE49-F238E27FC236}">
                <a16:creationId xmlns:a16="http://schemas.microsoft.com/office/drawing/2014/main" id="{D456E7A6-4BDA-4D47-8AB6-014CCEE1AF8A}"/>
              </a:ext>
            </a:extLst>
          </p:cNvPr>
          <p:cNvSpPr txBox="1">
            <a:spLocks noGrp="1" noChangeArrowheads="1"/>
          </p:cNvSpPr>
          <p:nvPr>
            <p:ph type="body"/>
          </p:nvPr>
        </p:nvSpPr>
        <p:spPr bwMode="auto">
          <a:xfrm>
            <a:off x="1185863" y="4787900"/>
            <a:ext cx="5407025" cy="38258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85725" indent="-85725" eaLnBrk="1">
              <a:lnSpc>
                <a:spcPct val="93000"/>
              </a:lnSpc>
              <a:spcBef>
                <a:spcPct val="0"/>
              </a:spcBef>
              <a:buSzPct val="45000"/>
              <a:buFont typeface="Wingdings" panose="05000000000000000000" pitchFamily="2" charset="2"/>
              <a:buNone/>
              <a:tabLst>
                <a:tab pos="723900" algn="l"/>
                <a:tab pos="1447800" algn="l"/>
                <a:tab pos="2171700" algn="l"/>
                <a:tab pos="2895600" algn="l"/>
                <a:tab pos="3619500" algn="l"/>
                <a:tab pos="4343400" algn="l"/>
                <a:tab pos="5067300" algn="l"/>
              </a:tabLst>
            </a:pPr>
            <a:r>
              <a:rPr lang="en-GB" altLang="cs-CZ">
                <a:latin typeface="Arial" panose="020B0604020202020204" pitchFamily="34" charset="0"/>
                <a:cs typeface="msgothic" charset="0"/>
              </a:rPr>
              <a:t>Management of anaesthesia for patients with significant stenotic valvular heart disease who do not meet standard criteria for valvular intervention but require moderate-risk elective non-cardiac surgery. Key points for optimal medical and appropriate anaesthetic management in patients with significant stenotic VHD undergoing NCS. As a general rule, stenotic lesions are less well tolerated than regurgitant ones. In case of moderate or greater VHD or moderate-risk elective NCS, current guideline recommendations suggest close invasive intraoperative and postoperative haemodynamic monitoring (with 12 lead ECG and a right heart catheter and/or intra-arterial blood pressure) in an intensive care setting. Intraoperative TEE imaging for LV chamber size and function monitoring is also encouraged. BP, blood pressure; CAD, coronary artery disease; HR, heart rate; LV, left ventricle; MAP, mean arterial pressure; NCS, non-cardiac surgery; PDE, phosphodiesterase; RV, right ventricle; SVT, supraventricular tachycardia; TEE, transesophageal echocardiography; VHD, valvular heart disease.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2BC0219-94C8-478B-BF43-382709A3B448}" type="slidenum">
              <a:rPr lang="en-GB" smtClean="0"/>
              <a:t>32</a:t>
            </a:fld>
            <a:endParaRPr lang="en-GB"/>
          </a:p>
        </p:txBody>
      </p:sp>
    </p:spTree>
    <p:extLst>
      <p:ext uri="{BB962C8B-B14F-4D97-AF65-F5344CB8AC3E}">
        <p14:creationId xmlns:p14="http://schemas.microsoft.com/office/powerpoint/2010/main" val="296844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AFD42ED-DB12-4763-8748-B0F3210C2EFD}" type="datetimeFigureOut">
              <a:rPr lang="en-US" smtClean="0"/>
              <a:t>2/25/2022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AF78D8-2E6B-4394-B9F1-08F6D8421DBA}" type="slidenum">
              <a:rPr lang="en-US" smtClean="0"/>
              <a:t>‹#›</a:t>
            </a:fld>
            <a:endParaRPr lang="en-US"/>
          </a:p>
        </p:txBody>
      </p:sp>
    </p:spTree>
    <p:extLst>
      <p:ext uri="{BB962C8B-B14F-4D97-AF65-F5344CB8AC3E}">
        <p14:creationId xmlns:p14="http://schemas.microsoft.com/office/powerpoint/2010/main" val="4229810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FD42ED-DB12-4763-8748-B0F3210C2EFD}" type="datetimeFigureOut">
              <a:rPr lang="en-US" smtClean="0"/>
              <a:t>2/25/2022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AF78D8-2E6B-4394-B9F1-08F6D8421DBA}" type="slidenum">
              <a:rPr lang="en-US" smtClean="0"/>
              <a:t>‹#›</a:t>
            </a:fld>
            <a:endParaRPr lang="en-US"/>
          </a:p>
        </p:txBody>
      </p:sp>
    </p:spTree>
    <p:extLst>
      <p:ext uri="{BB962C8B-B14F-4D97-AF65-F5344CB8AC3E}">
        <p14:creationId xmlns:p14="http://schemas.microsoft.com/office/powerpoint/2010/main" val="3794570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FD42ED-DB12-4763-8748-B0F3210C2EFD}" type="datetimeFigureOut">
              <a:rPr lang="en-US" smtClean="0"/>
              <a:t>2/25/2022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AF78D8-2E6B-4394-B9F1-08F6D8421DBA}" type="slidenum">
              <a:rPr lang="en-US" smtClean="0"/>
              <a:t>‹#›</a:t>
            </a:fld>
            <a:endParaRPr lang="en-US"/>
          </a:p>
        </p:txBody>
      </p:sp>
    </p:spTree>
    <p:extLst>
      <p:ext uri="{BB962C8B-B14F-4D97-AF65-F5344CB8AC3E}">
        <p14:creationId xmlns:p14="http://schemas.microsoft.com/office/powerpoint/2010/main" val="32998209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cs-CZ"/>
              <a:t>Kliknutím lze upravit styl.</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en-US" dirty="0"/>
          </a:p>
        </p:txBody>
      </p:sp>
      <p:sp>
        <p:nvSpPr>
          <p:cNvPr id="4" name="Date Placeholder 3">
            <a:extLst>
              <a:ext uri="{FF2B5EF4-FFF2-40B4-BE49-F238E27FC236}">
                <a16:creationId xmlns:a16="http://schemas.microsoft.com/office/drawing/2014/main" id="{AE5D88CE-6C0F-4331-9E98-A985AA07B8F0}"/>
              </a:ext>
            </a:extLst>
          </p:cNvPr>
          <p:cNvSpPr>
            <a:spLocks noGrp="1"/>
          </p:cNvSpPr>
          <p:nvPr>
            <p:ph type="dt" sz="half" idx="10"/>
          </p:nvPr>
        </p:nvSpPr>
        <p:spPr/>
        <p:txBody>
          <a:bodyPr/>
          <a:lstStyle>
            <a:lvl1pPr>
              <a:defRPr/>
            </a:lvl1pPr>
          </a:lstStyle>
          <a:p>
            <a:pPr>
              <a:defRPr/>
            </a:pPr>
            <a:fld id="{81796877-3656-405B-9B61-E28C0CB097DA}" type="datetimeFigureOut">
              <a:rPr lang="cs-CZ"/>
              <a:pPr>
                <a:defRPr/>
              </a:pPr>
              <a:t>25.02.2022</a:t>
            </a:fld>
            <a:endParaRPr lang="cs-CZ"/>
          </a:p>
        </p:txBody>
      </p:sp>
      <p:sp>
        <p:nvSpPr>
          <p:cNvPr id="5" name="Slide Number Placeholder 5">
            <a:extLst>
              <a:ext uri="{FF2B5EF4-FFF2-40B4-BE49-F238E27FC236}">
                <a16:creationId xmlns:a16="http://schemas.microsoft.com/office/drawing/2014/main" id="{7C470083-C00B-4663-A523-7A17AA66930A}"/>
              </a:ext>
            </a:extLst>
          </p:cNvPr>
          <p:cNvSpPr>
            <a:spLocks noGrp="1"/>
          </p:cNvSpPr>
          <p:nvPr>
            <p:ph type="sldNum" sz="quarter" idx="11"/>
          </p:nvPr>
        </p:nvSpPr>
        <p:spPr/>
        <p:txBody>
          <a:bodyPr/>
          <a:lstStyle>
            <a:lvl1pPr>
              <a:defRPr/>
            </a:lvl1pPr>
          </a:lstStyle>
          <a:p>
            <a:fld id="{25EB865B-DE92-42E9-9F9F-5A52480BDE57}" type="slidenum">
              <a:rPr lang="cs-CZ" altLang="cs-CZ"/>
              <a:pPr/>
              <a:t>‹#›</a:t>
            </a:fld>
            <a:endParaRPr lang="cs-CZ" altLang="cs-CZ"/>
          </a:p>
        </p:txBody>
      </p:sp>
      <p:sp>
        <p:nvSpPr>
          <p:cNvPr id="6" name="Footer Placeholder 4">
            <a:extLst>
              <a:ext uri="{FF2B5EF4-FFF2-40B4-BE49-F238E27FC236}">
                <a16:creationId xmlns:a16="http://schemas.microsoft.com/office/drawing/2014/main" id="{8B8E8EC6-DE6F-4206-B9B9-DB4D05655A9A}"/>
              </a:ext>
            </a:extLst>
          </p:cNvPr>
          <p:cNvSpPr>
            <a:spLocks noGrp="1"/>
          </p:cNvSpPr>
          <p:nvPr>
            <p:ph type="ftr" sz="quarter" idx="12"/>
          </p:nvPr>
        </p:nvSpPr>
        <p:spPr/>
        <p:txBody>
          <a:bodyPr/>
          <a:lstStyle>
            <a:lvl1pPr>
              <a:defRPr/>
            </a:lvl1pPr>
          </a:lstStyle>
          <a:p>
            <a:pPr>
              <a:defRPr/>
            </a:pPr>
            <a:endParaRPr lang="cs-CZ"/>
          </a:p>
        </p:txBody>
      </p:sp>
    </p:spTree>
    <p:extLst>
      <p:ext uri="{BB962C8B-B14F-4D97-AF65-F5344CB8AC3E}">
        <p14:creationId xmlns:p14="http://schemas.microsoft.com/office/powerpoint/2010/main" val="610249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Nadpis a obsa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Content Placeholder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a:extLst>
              <a:ext uri="{FF2B5EF4-FFF2-40B4-BE49-F238E27FC236}">
                <a16:creationId xmlns:a16="http://schemas.microsoft.com/office/drawing/2014/main" id="{CE1A07A8-6113-4CBA-9C04-DF146EAFABCC}"/>
              </a:ext>
            </a:extLst>
          </p:cNvPr>
          <p:cNvSpPr>
            <a:spLocks noGrp="1"/>
          </p:cNvSpPr>
          <p:nvPr>
            <p:ph type="dt" sz="half" idx="10"/>
          </p:nvPr>
        </p:nvSpPr>
        <p:spPr/>
        <p:txBody>
          <a:bodyPr/>
          <a:lstStyle>
            <a:lvl1pPr>
              <a:defRPr/>
            </a:lvl1pPr>
          </a:lstStyle>
          <a:p>
            <a:pPr>
              <a:defRPr/>
            </a:pPr>
            <a:fld id="{2A5DCC9B-3B45-44C8-AC1D-AD362DF84F16}" type="datetimeFigureOut">
              <a:rPr lang="cs-CZ"/>
              <a:pPr>
                <a:defRPr/>
              </a:pPr>
              <a:t>25.02.2022</a:t>
            </a:fld>
            <a:endParaRPr lang="cs-CZ"/>
          </a:p>
        </p:txBody>
      </p:sp>
      <p:sp>
        <p:nvSpPr>
          <p:cNvPr id="5" name="Slide Number Placeholder 5">
            <a:extLst>
              <a:ext uri="{FF2B5EF4-FFF2-40B4-BE49-F238E27FC236}">
                <a16:creationId xmlns:a16="http://schemas.microsoft.com/office/drawing/2014/main" id="{4F01963E-D6E5-4D56-88D1-FB7B0ED08976}"/>
              </a:ext>
            </a:extLst>
          </p:cNvPr>
          <p:cNvSpPr>
            <a:spLocks noGrp="1"/>
          </p:cNvSpPr>
          <p:nvPr>
            <p:ph type="sldNum" sz="quarter" idx="11"/>
          </p:nvPr>
        </p:nvSpPr>
        <p:spPr/>
        <p:txBody>
          <a:bodyPr/>
          <a:lstStyle>
            <a:lvl1pPr>
              <a:defRPr/>
            </a:lvl1pPr>
          </a:lstStyle>
          <a:p>
            <a:fld id="{3F801265-B94C-46B6-B4D6-1008229806C3}" type="slidenum">
              <a:rPr lang="cs-CZ" altLang="cs-CZ"/>
              <a:pPr/>
              <a:t>‹#›</a:t>
            </a:fld>
            <a:endParaRPr lang="cs-CZ" altLang="cs-CZ"/>
          </a:p>
        </p:txBody>
      </p:sp>
      <p:sp>
        <p:nvSpPr>
          <p:cNvPr id="6" name="Footer Placeholder 4">
            <a:extLst>
              <a:ext uri="{FF2B5EF4-FFF2-40B4-BE49-F238E27FC236}">
                <a16:creationId xmlns:a16="http://schemas.microsoft.com/office/drawing/2014/main" id="{34B3FDBD-6DEF-4B36-8F23-1242CE4BD50F}"/>
              </a:ext>
            </a:extLst>
          </p:cNvPr>
          <p:cNvSpPr>
            <a:spLocks noGrp="1"/>
          </p:cNvSpPr>
          <p:nvPr>
            <p:ph type="ftr" sz="quarter" idx="12"/>
          </p:nvPr>
        </p:nvSpPr>
        <p:spPr/>
        <p:txBody>
          <a:bodyPr/>
          <a:lstStyle>
            <a:lvl1pPr>
              <a:defRPr/>
            </a:lvl1pPr>
          </a:lstStyle>
          <a:p>
            <a:pPr>
              <a:defRPr/>
            </a:pPr>
            <a:endParaRPr lang="cs-CZ"/>
          </a:p>
        </p:txBody>
      </p:sp>
    </p:spTree>
    <p:extLst>
      <p:ext uri="{BB962C8B-B14F-4D97-AF65-F5344CB8AC3E}">
        <p14:creationId xmlns:p14="http://schemas.microsoft.com/office/powerpoint/2010/main" val="20075616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cs-CZ"/>
              <a:t>Kliknutím lze upravit styl.</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a:extLst>
              <a:ext uri="{FF2B5EF4-FFF2-40B4-BE49-F238E27FC236}">
                <a16:creationId xmlns:a16="http://schemas.microsoft.com/office/drawing/2014/main" id="{04239474-B3B1-49F6-A725-D96DCFD820DA}"/>
              </a:ext>
            </a:extLst>
          </p:cNvPr>
          <p:cNvSpPr>
            <a:spLocks noGrp="1"/>
          </p:cNvSpPr>
          <p:nvPr>
            <p:ph type="dt" sz="half" idx="10"/>
          </p:nvPr>
        </p:nvSpPr>
        <p:spPr/>
        <p:txBody>
          <a:bodyPr/>
          <a:lstStyle>
            <a:lvl1pPr>
              <a:defRPr/>
            </a:lvl1pPr>
          </a:lstStyle>
          <a:p>
            <a:pPr>
              <a:defRPr/>
            </a:pPr>
            <a:fld id="{84699DD7-379D-4E4A-B155-3484BAB8859F}" type="datetimeFigureOut">
              <a:rPr lang="cs-CZ"/>
              <a:pPr>
                <a:defRPr/>
              </a:pPr>
              <a:t>25.02.2022</a:t>
            </a:fld>
            <a:endParaRPr lang="cs-CZ"/>
          </a:p>
        </p:txBody>
      </p:sp>
      <p:sp>
        <p:nvSpPr>
          <p:cNvPr id="5" name="Slide Number Placeholder 5">
            <a:extLst>
              <a:ext uri="{FF2B5EF4-FFF2-40B4-BE49-F238E27FC236}">
                <a16:creationId xmlns:a16="http://schemas.microsoft.com/office/drawing/2014/main" id="{105CAFF7-4669-4ED0-9C55-6F88446C9A58}"/>
              </a:ext>
            </a:extLst>
          </p:cNvPr>
          <p:cNvSpPr>
            <a:spLocks noGrp="1"/>
          </p:cNvSpPr>
          <p:nvPr>
            <p:ph type="sldNum" sz="quarter" idx="11"/>
          </p:nvPr>
        </p:nvSpPr>
        <p:spPr/>
        <p:txBody>
          <a:bodyPr/>
          <a:lstStyle>
            <a:lvl1pPr>
              <a:defRPr/>
            </a:lvl1pPr>
          </a:lstStyle>
          <a:p>
            <a:fld id="{C2916D0D-E9C0-453B-BB3F-CA2178C956E3}" type="slidenum">
              <a:rPr lang="cs-CZ" altLang="cs-CZ"/>
              <a:pPr/>
              <a:t>‹#›</a:t>
            </a:fld>
            <a:endParaRPr lang="cs-CZ" altLang="cs-CZ"/>
          </a:p>
        </p:txBody>
      </p:sp>
      <p:sp>
        <p:nvSpPr>
          <p:cNvPr id="6" name="Footer Placeholder 4">
            <a:extLst>
              <a:ext uri="{FF2B5EF4-FFF2-40B4-BE49-F238E27FC236}">
                <a16:creationId xmlns:a16="http://schemas.microsoft.com/office/drawing/2014/main" id="{18D58927-D85D-47FA-95A4-1EA75D8B3432}"/>
              </a:ext>
            </a:extLst>
          </p:cNvPr>
          <p:cNvSpPr>
            <a:spLocks noGrp="1"/>
          </p:cNvSpPr>
          <p:nvPr>
            <p:ph type="ftr" sz="quarter" idx="12"/>
          </p:nvPr>
        </p:nvSpPr>
        <p:spPr/>
        <p:txBody>
          <a:bodyPr/>
          <a:lstStyle>
            <a:lvl1pPr>
              <a:defRPr/>
            </a:lvl1pPr>
          </a:lstStyle>
          <a:p>
            <a:pPr>
              <a:defRPr/>
            </a:pPr>
            <a:endParaRPr lang="cs-CZ"/>
          </a:p>
        </p:txBody>
      </p:sp>
    </p:spTree>
    <p:extLst>
      <p:ext uri="{BB962C8B-B14F-4D97-AF65-F5344CB8AC3E}">
        <p14:creationId xmlns:p14="http://schemas.microsoft.com/office/powerpoint/2010/main" val="40249606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Dva obsahy">
    <p:spTree>
      <p:nvGrpSpPr>
        <p:cNvPr id="1" name=""/>
        <p:cNvGrpSpPr/>
        <p:nvPr/>
      </p:nvGrpSpPr>
      <p:grpSpPr>
        <a:xfrm>
          <a:off x="0" y="0"/>
          <a:ext cx="0" cy="0"/>
          <a:chOff x="0" y="0"/>
          <a:chExt cx="0" cy="0"/>
        </a:xfrm>
      </p:grpSpPr>
      <p:sp>
        <p:nvSpPr>
          <p:cNvPr id="9" name="Title 8"/>
          <p:cNvSpPr>
            <a:spLocks noGrp="1"/>
          </p:cNvSpPr>
          <p:nvPr>
            <p:ph type="title"/>
          </p:nvPr>
        </p:nvSpPr>
        <p:spPr>
          <a:xfrm>
            <a:off x="914400" y="1544715"/>
            <a:ext cx="7315200" cy="1154097"/>
          </a:xfrm>
        </p:spPr>
        <p:txBody>
          <a:bodyPr/>
          <a:lstStyle/>
          <a:p>
            <a:r>
              <a:rPr lang="cs-CZ"/>
              <a:t>Kliknutím lze upravit styl.</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5" name="Date Placeholder 3">
            <a:extLst>
              <a:ext uri="{FF2B5EF4-FFF2-40B4-BE49-F238E27FC236}">
                <a16:creationId xmlns:a16="http://schemas.microsoft.com/office/drawing/2014/main" id="{D9B26429-677B-432E-A670-ABFA4B2E80A7}"/>
              </a:ext>
            </a:extLst>
          </p:cNvPr>
          <p:cNvSpPr>
            <a:spLocks noGrp="1"/>
          </p:cNvSpPr>
          <p:nvPr>
            <p:ph type="dt" sz="half" idx="15"/>
          </p:nvPr>
        </p:nvSpPr>
        <p:spPr/>
        <p:txBody>
          <a:bodyPr/>
          <a:lstStyle>
            <a:lvl1pPr>
              <a:defRPr/>
            </a:lvl1pPr>
          </a:lstStyle>
          <a:p>
            <a:pPr>
              <a:defRPr/>
            </a:pPr>
            <a:fld id="{FDA224CF-FAB2-4AB9-884F-F19E39F94837}" type="datetimeFigureOut">
              <a:rPr lang="cs-CZ"/>
              <a:pPr>
                <a:defRPr/>
              </a:pPr>
              <a:t>25.02.2022</a:t>
            </a:fld>
            <a:endParaRPr lang="cs-CZ"/>
          </a:p>
        </p:txBody>
      </p:sp>
      <p:sp>
        <p:nvSpPr>
          <p:cNvPr id="6" name="Slide Number Placeholder 5">
            <a:extLst>
              <a:ext uri="{FF2B5EF4-FFF2-40B4-BE49-F238E27FC236}">
                <a16:creationId xmlns:a16="http://schemas.microsoft.com/office/drawing/2014/main" id="{95529D3C-1334-4C09-8CBB-C148D904586C}"/>
              </a:ext>
            </a:extLst>
          </p:cNvPr>
          <p:cNvSpPr>
            <a:spLocks noGrp="1"/>
          </p:cNvSpPr>
          <p:nvPr>
            <p:ph type="sldNum" sz="quarter" idx="16"/>
          </p:nvPr>
        </p:nvSpPr>
        <p:spPr/>
        <p:txBody>
          <a:bodyPr/>
          <a:lstStyle>
            <a:lvl1pPr>
              <a:defRPr/>
            </a:lvl1pPr>
          </a:lstStyle>
          <a:p>
            <a:fld id="{218E27CD-11D0-41D6-A9B7-12E4F88B8D62}" type="slidenum">
              <a:rPr lang="cs-CZ" altLang="cs-CZ"/>
              <a:pPr/>
              <a:t>‹#›</a:t>
            </a:fld>
            <a:endParaRPr lang="cs-CZ" altLang="cs-CZ"/>
          </a:p>
        </p:txBody>
      </p:sp>
      <p:sp>
        <p:nvSpPr>
          <p:cNvPr id="7" name="Footer Placeholder 4">
            <a:extLst>
              <a:ext uri="{FF2B5EF4-FFF2-40B4-BE49-F238E27FC236}">
                <a16:creationId xmlns:a16="http://schemas.microsoft.com/office/drawing/2014/main" id="{6F1FAB80-E959-4302-BD7E-3EFB12001B84}"/>
              </a:ext>
            </a:extLst>
          </p:cNvPr>
          <p:cNvSpPr>
            <a:spLocks noGrp="1"/>
          </p:cNvSpPr>
          <p:nvPr>
            <p:ph type="ftr" sz="quarter" idx="17"/>
          </p:nvPr>
        </p:nvSpPr>
        <p:spPr/>
        <p:txBody>
          <a:bodyPr/>
          <a:lstStyle>
            <a:lvl1pPr>
              <a:defRPr/>
            </a:lvl1pPr>
          </a:lstStyle>
          <a:p>
            <a:pPr>
              <a:defRPr/>
            </a:pPr>
            <a:endParaRPr lang="cs-CZ"/>
          </a:p>
        </p:txBody>
      </p:sp>
    </p:spTree>
    <p:extLst>
      <p:ext uri="{BB962C8B-B14F-4D97-AF65-F5344CB8AC3E}">
        <p14:creationId xmlns:p14="http://schemas.microsoft.com/office/powerpoint/2010/main" val="34395654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Porovnání">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10" name="Title 9"/>
          <p:cNvSpPr>
            <a:spLocks noGrp="1"/>
          </p:cNvSpPr>
          <p:nvPr>
            <p:ph type="title"/>
          </p:nvPr>
        </p:nvSpPr>
        <p:spPr>
          <a:xfrm>
            <a:off x="914400" y="1544715"/>
            <a:ext cx="7315200" cy="1154097"/>
          </a:xfrm>
        </p:spPr>
        <p:txBody>
          <a:bodyPr/>
          <a:lstStyle/>
          <a:p>
            <a:r>
              <a:rPr lang="cs-CZ"/>
              <a:t>Kliknutím lze upravit styl.</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3">
            <a:extLst>
              <a:ext uri="{FF2B5EF4-FFF2-40B4-BE49-F238E27FC236}">
                <a16:creationId xmlns:a16="http://schemas.microsoft.com/office/drawing/2014/main" id="{3EBA7B9F-A4B9-4505-A74B-22C61FAC24F1}"/>
              </a:ext>
            </a:extLst>
          </p:cNvPr>
          <p:cNvSpPr>
            <a:spLocks noGrp="1"/>
          </p:cNvSpPr>
          <p:nvPr>
            <p:ph type="dt" sz="half" idx="15"/>
          </p:nvPr>
        </p:nvSpPr>
        <p:spPr/>
        <p:txBody>
          <a:bodyPr/>
          <a:lstStyle>
            <a:lvl1pPr>
              <a:defRPr/>
            </a:lvl1pPr>
          </a:lstStyle>
          <a:p>
            <a:pPr>
              <a:defRPr/>
            </a:pPr>
            <a:fld id="{F1F82DDE-429B-4EC0-AF68-382AA8D0C902}" type="datetimeFigureOut">
              <a:rPr lang="cs-CZ"/>
              <a:pPr>
                <a:defRPr/>
              </a:pPr>
              <a:t>25.02.2022</a:t>
            </a:fld>
            <a:endParaRPr lang="cs-CZ"/>
          </a:p>
        </p:txBody>
      </p:sp>
      <p:sp>
        <p:nvSpPr>
          <p:cNvPr id="8" name="Slide Number Placeholder 5">
            <a:extLst>
              <a:ext uri="{FF2B5EF4-FFF2-40B4-BE49-F238E27FC236}">
                <a16:creationId xmlns:a16="http://schemas.microsoft.com/office/drawing/2014/main" id="{19E444E1-4586-429E-8634-01D92DBC690B}"/>
              </a:ext>
            </a:extLst>
          </p:cNvPr>
          <p:cNvSpPr>
            <a:spLocks noGrp="1"/>
          </p:cNvSpPr>
          <p:nvPr>
            <p:ph type="sldNum" sz="quarter" idx="16"/>
          </p:nvPr>
        </p:nvSpPr>
        <p:spPr/>
        <p:txBody>
          <a:bodyPr/>
          <a:lstStyle>
            <a:lvl1pPr>
              <a:defRPr/>
            </a:lvl1pPr>
          </a:lstStyle>
          <a:p>
            <a:fld id="{2B0EB55A-1174-42F1-9ACB-6E6AEB74F89E}" type="slidenum">
              <a:rPr lang="cs-CZ" altLang="cs-CZ"/>
              <a:pPr/>
              <a:t>‹#›</a:t>
            </a:fld>
            <a:endParaRPr lang="cs-CZ" altLang="cs-CZ"/>
          </a:p>
        </p:txBody>
      </p:sp>
      <p:sp>
        <p:nvSpPr>
          <p:cNvPr id="9" name="Footer Placeholder 4">
            <a:extLst>
              <a:ext uri="{FF2B5EF4-FFF2-40B4-BE49-F238E27FC236}">
                <a16:creationId xmlns:a16="http://schemas.microsoft.com/office/drawing/2014/main" id="{99D6CFCB-1B7F-44EF-8F04-61A569D58A72}"/>
              </a:ext>
            </a:extLst>
          </p:cNvPr>
          <p:cNvSpPr>
            <a:spLocks noGrp="1"/>
          </p:cNvSpPr>
          <p:nvPr>
            <p:ph type="ftr" sz="quarter" idx="17"/>
          </p:nvPr>
        </p:nvSpPr>
        <p:spPr/>
        <p:txBody>
          <a:bodyPr/>
          <a:lstStyle>
            <a:lvl1pPr>
              <a:defRPr/>
            </a:lvl1pPr>
          </a:lstStyle>
          <a:p>
            <a:pPr>
              <a:defRPr/>
            </a:pPr>
            <a:endParaRPr lang="cs-CZ"/>
          </a:p>
        </p:txBody>
      </p:sp>
    </p:spTree>
    <p:extLst>
      <p:ext uri="{BB962C8B-B14F-4D97-AF65-F5344CB8AC3E}">
        <p14:creationId xmlns:p14="http://schemas.microsoft.com/office/powerpoint/2010/main" val="24453949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Date Placeholder 3">
            <a:extLst>
              <a:ext uri="{FF2B5EF4-FFF2-40B4-BE49-F238E27FC236}">
                <a16:creationId xmlns:a16="http://schemas.microsoft.com/office/drawing/2014/main" id="{3DE0D002-4E73-4A48-9B3A-5CE2E603DF0E}"/>
              </a:ext>
            </a:extLst>
          </p:cNvPr>
          <p:cNvSpPr>
            <a:spLocks noGrp="1"/>
          </p:cNvSpPr>
          <p:nvPr>
            <p:ph type="dt" sz="half" idx="10"/>
          </p:nvPr>
        </p:nvSpPr>
        <p:spPr/>
        <p:txBody>
          <a:bodyPr/>
          <a:lstStyle>
            <a:lvl1pPr>
              <a:defRPr/>
            </a:lvl1pPr>
          </a:lstStyle>
          <a:p>
            <a:pPr>
              <a:defRPr/>
            </a:pPr>
            <a:fld id="{72253D31-72FB-40F7-9781-CB2FFB8AF55C}" type="datetimeFigureOut">
              <a:rPr lang="cs-CZ"/>
              <a:pPr>
                <a:defRPr/>
              </a:pPr>
              <a:t>25.02.2022</a:t>
            </a:fld>
            <a:endParaRPr lang="cs-CZ"/>
          </a:p>
        </p:txBody>
      </p:sp>
      <p:sp>
        <p:nvSpPr>
          <p:cNvPr id="4" name="Slide Number Placeholder 5">
            <a:extLst>
              <a:ext uri="{FF2B5EF4-FFF2-40B4-BE49-F238E27FC236}">
                <a16:creationId xmlns:a16="http://schemas.microsoft.com/office/drawing/2014/main" id="{FE320788-B047-42EA-B5B0-EACCCA59A298}"/>
              </a:ext>
            </a:extLst>
          </p:cNvPr>
          <p:cNvSpPr>
            <a:spLocks noGrp="1"/>
          </p:cNvSpPr>
          <p:nvPr>
            <p:ph type="sldNum" sz="quarter" idx="11"/>
          </p:nvPr>
        </p:nvSpPr>
        <p:spPr/>
        <p:txBody>
          <a:bodyPr/>
          <a:lstStyle>
            <a:lvl1pPr>
              <a:defRPr/>
            </a:lvl1pPr>
          </a:lstStyle>
          <a:p>
            <a:fld id="{D6025B1A-34DA-47B6-8B68-05FE6EAB8E76}" type="slidenum">
              <a:rPr lang="cs-CZ" altLang="cs-CZ"/>
              <a:pPr/>
              <a:t>‹#›</a:t>
            </a:fld>
            <a:endParaRPr lang="cs-CZ" altLang="cs-CZ"/>
          </a:p>
        </p:txBody>
      </p:sp>
      <p:sp>
        <p:nvSpPr>
          <p:cNvPr id="5" name="Footer Placeholder 4">
            <a:extLst>
              <a:ext uri="{FF2B5EF4-FFF2-40B4-BE49-F238E27FC236}">
                <a16:creationId xmlns:a16="http://schemas.microsoft.com/office/drawing/2014/main" id="{A3081842-D73D-43A9-852D-991411DE5BB9}"/>
              </a:ext>
            </a:extLst>
          </p:cNvPr>
          <p:cNvSpPr>
            <a:spLocks noGrp="1"/>
          </p:cNvSpPr>
          <p:nvPr>
            <p:ph type="ftr" sz="quarter" idx="12"/>
          </p:nvPr>
        </p:nvSpPr>
        <p:spPr/>
        <p:txBody>
          <a:bodyPr/>
          <a:lstStyle>
            <a:lvl1pPr>
              <a:defRPr/>
            </a:lvl1pPr>
          </a:lstStyle>
          <a:p>
            <a:pPr>
              <a:defRPr/>
            </a:pPr>
            <a:endParaRPr lang="cs-CZ"/>
          </a:p>
        </p:txBody>
      </p:sp>
    </p:spTree>
    <p:extLst>
      <p:ext uri="{BB962C8B-B14F-4D97-AF65-F5344CB8AC3E}">
        <p14:creationId xmlns:p14="http://schemas.microsoft.com/office/powerpoint/2010/main" val="23947448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14F9279-2C89-4957-964A-2266193FDED9}"/>
              </a:ext>
            </a:extLst>
          </p:cNvPr>
          <p:cNvSpPr>
            <a:spLocks noGrp="1"/>
          </p:cNvSpPr>
          <p:nvPr>
            <p:ph type="dt" sz="half" idx="10"/>
          </p:nvPr>
        </p:nvSpPr>
        <p:spPr/>
        <p:txBody>
          <a:bodyPr/>
          <a:lstStyle>
            <a:lvl1pPr>
              <a:defRPr/>
            </a:lvl1pPr>
          </a:lstStyle>
          <a:p>
            <a:pPr>
              <a:defRPr/>
            </a:pPr>
            <a:fld id="{1ED4024A-464E-4236-830A-CBD864550D48}" type="datetimeFigureOut">
              <a:rPr lang="cs-CZ"/>
              <a:pPr>
                <a:defRPr/>
              </a:pPr>
              <a:t>25.02.2022</a:t>
            </a:fld>
            <a:endParaRPr lang="cs-CZ"/>
          </a:p>
        </p:txBody>
      </p:sp>
      <p:sp>
        <p:nvSpPr>
          <p:cNvPr id="3" name="Slide Number Placeholder 5">
            <a:extLst>
              <a:ext uri="{FF2B5EF4-FFF2-40B4-BE49-F238E27FC236}">
                <a16:creationId xmlns:a16="http://schemas.microsoft.com/office/drawing/2014/main" id="{38D34D9C-C233-4A77-B9AA-61A5F4303E9F}"/>
              </a:ext>
            </a:extLst>
          </p:cNvPr>
          <p:cNvSpPr>
            <a:spLocks noGrp="1"/>
          </p:cNvSpPr>
          <p:nvPr>
            <p:ph type="sldNum" sz="quarter" idx="11"/>
          </p:nvPr>
        </p:nvSpPr>
        <p:spPr/>
        <p:txBody>
          <a:bodyPr/>
          <a:lstStyle>
            <a:lvl1pPr>
              <a:defRPr/>
            </a:lvl1pPr>
          </a:lstStyle>
          <a:p>
            <a:fld id="{E94090A3-406B-4D46-8766-586539D75CFA}" type="slidenum">
              <a:rPr lang="cs-CZ" altLang="cs-CZ"/>
              <a:pPr/>
              <a:t>‹#›</a:t>
            </a:fld>
            <a:endParaRPr lang="cs-CZ" altLang="cs-CZ"/>
          </a:p>
        </p:txBody>
      </p:sp>
      <p:sp>
        <p:nvSpPr>
          <p:cNvPr id="4" name="Footer Placeholder 4">
            <a:extLst>
              <a:ext uri="{FF2B5EF4-FFF2-40B4-BE49-F238E27FC236}">
                <a16:creationId xmlns:a16="http://schemas.microsoft.com/office/drawing/2014/main" id="{0DB657EF-5943-474C-AE9A-3DAFA5B47349}"/>
              </a:ext>
            </a:extLst>
          </p:cNvPr>
          <p:cNvSpPr>
            <a:spLocks noGrp="1"/>
          </p:cNvSpPr>
          <p:nvPr>
            <p:ph type="ftr" sz="quarter" idx="12"/>
          </p:nvPr>
        </p:nvSpPr>
        <p:spPr/>
        <p:txBody>
          <a:bodyPr/>
          <a:lstStyle>
            <a:lvl1pPr>
              <a:defRPr/>
            </a:lvl1pPr>
          </a:lstStyle>
          <a:p>
            <a:pPr>
              <a:defRPr/>
            </a:pPr>
            <a:endParaRPr lang="cs-CZ"/>
          </a:p>
        </p:txBody>
      </p:sp>
    </p:spTree>
    <p:extLst>
      <p:ext uri="{BB962C8B-B14F-4D97-AF65-F5344CB8AC3E}">
        <p14:creationId xmlns:p14="http://schemas.microsoft.com/office/powerpoint/2010/main" val="1623700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ormAutofit/>
          </a:bodyPr>
          <a:lstStyle>
            <a:lvl1pPr algn="l">
              <a:defRPr sz="2800" b="0"/>
            </a:lvl1pPr>
          </a:lstStyle>
          <a:p>
            <a:r>
              <a:rPr lang="cs-CZ"/>
              <a:t>Kliknutím lze upravit styl.</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3">
            <a:extLst>
              <a:ext uri="{FF2B5EF4-FFF2-40B4-BE49-F238E27FC236}">
                <a16:creationId xmlns:a16="http://schemas.microsoft.com/office/drawing/2014/main" id="{601F84D4-03FE-4000-B730-CA58B99322D8}"/>
              </a:ext>
            </a:extLst>
          </p:cNvPr>
          <p:cNvSpPr>
            <a:spLocks noGrp="1"/>
          </p:cNvSpPr>
          <p:nvPr>
            <p:ph type="dt" sz="half" idx="10"/>
          </p:nvPr>
        </p:nvSpPr>
        <p:spPr/>
        <p:txBody>
          <a:bodyPr/>
          <a:lstStyle>
            <a:lvl1pPr>
              <a:defRPr/>
            </a:lvl1pPr>
          </a:lstStyle>
          <a:p>
            <a:pPr>
              <a:defRPr/>
            </a:pPr>
            <a:fld id="{B55BE31B-2D4C-411F-8F03-A2238584E4B5}" type="datetimeFigureOut">
              <a:rPr lang="cs-CZ"/>
              <a:pPr>
                <a:defRPr/>
              </a:pPr>
              <a:t>25.02.2022</a:t>
            </a:fld>
            <a:endParaRPr lang="cs-CZ"/>
          </a:p>
        </p:txBody>
      </p:sp>
      <p:sp>
        <p:nvSpPr>
          <p:cNvPr id="6" name="Slide Number Placeholder 5">
            <a:extLst>
              <a:ext uri="{FF2B5EF4-FFF2-40B4-BE49-F238E27FC236}">
                <a16:creationId xmlns:a16="http://schemas.microsoft.com/office/drawing/2014/main" id="{F372069D-AB94-4D11-9358-615D8002BB4C}"/>
              </a:ext>
            </a:extLst>
          </p:cNvPr>
          <p:cNvSpPr>
            <a:spLocks noGrp="1"/>
          </p:cNvSpPr>
          <p:nvPr>
            <p:ph type="sldNum" sz="quarter" idx="11"/>
          </p:nvPr>
        </p:nvSpPr>
        <p:spPr/>
        <p:txBody>
          <a:bodyPr/>
          <a:lstStyle>
            <a:lvl1pPr>
              <a:defRPr/>
            </a:lvl1pPr>
          </a:lstStyle>
          <a:p>
            <a:fld id="{16A97B42-325F-45DB-A129-63AD717D0EB4}" type="slidenum">
              <a:rPr lang="cs-CZ" altLang="cs-CZ"/>
              <a:pPr/>
              <a:t>‹#›</a:t>
            </a:fld>
            <a:endParaRPr lang="cs-CZ" altLang="cs-CZ"/>
          </a:p>
        </p:txBody>
      </p:sp>
      <p:sp>
        <p:nvSpPr>
          <p:cNvPr id="7" name="Footer Placeholder 4">
            <a:extLst>
              <a:ext uri="{FF2B5EF4-FFF2-40B4-BE49-F238E27FC236}">
                <a16:creationId xmlns:a16="http://schemas.microsoft.com/office/drawing/2014/main" id="{53FAE84A-2EAC-435B-B453-1C67CBE7779F}"/>
              </a:ext>
            </a:extLst>
          </p:cNvPr>
          <p:cNvSpPr>
            <a:spLocks noGrp="1"/>
          </p:cNvSpPr>
          <p:nvPr>
            <p:ph type="ftr" sz="quarter" idx="12"/>
          </p:nvPr>
        </p:nvSpPr>
        <p:spPr/>
        <p:txBody>
          <a:bodyPr/>
          <a:lstStyle>
            <a:lvl1pPr>
              <a:defRPr/>
            </a:lvl1pPr>
          </a:lstStyle>
          <a:p>
            <a:pPr>
              <a:defRPr/>
            </a:pPr>
            <a:endParaRPr lang="cs-CZ"/>
          </a:p>
        </p:txBody>
      </p:sp>
    </p:spTree>
    <p:extLst>
      <p:ext uri="{BB962C8B-B14F-4D97-AF65-F5344CB8AC3E}">
        <p14:creationId xmlns:p14="http://schemas.microsoft.com/office/powerpoint/2010/main" val="3784988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FD42ED-DB12-4763-8748-B0F3210C2EFD}" type="datetimeFigureOut">
              <a:rPr lang="en-US" smtClean="0"/>
              <a:t>2/25/2022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AF78D8-2E6B-4394-B9F1-08F6D8421DBA}" type="slidenum">
              <a:rPr lang="en-US" smtClean="0"/>
              <a:t>‹#›</a:t>
            </a:fld>
            <a:endParaRPr lang="en-US"/>
          </a:p>
        </p:txBody>
      </p:sp>
    </p:spTree>
    <p:extLst>
      <p:ext uri="{BB962C8B-B14F-4D97-AF65-F5344CB8AC3E}">
        <p14:creationId xmlns:p14="http://schemas.microsoft.com/office/powerpoint/2010/main" val="16414633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ormAutofit/>
          </a:bodyPr>
          <a:lstStyle>
            <a:lvl1pPr algn="l">
              <a:defRPr sz="2800" b="0"/>
            </a:lvl1pPr>
          </a:lstStyle>
          <a:p>
            <a:r>
              <a:rPr lang="cs-CZ"/>
              <a:t>Kliknutím lze upravit styl.</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endParaRPr lang="en-US" noProof="0"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3">
            <a:extLst>
              <a:ext uri="{FF2B5EF4-FFF2-40B4-BE49-F238E27FC236}">
                <a16:creationId xmlns:a16="http://schemas.microsoft.com/office/drawing/2014/main" id="{29CEC414-CCED-4711-AD99-18FF10A6B464}"/>
              </a:ext>
            </a:extLst>
          </p:cNvPr>
          <p:cNvSpPr>
            <a:spLocks noGrp="1"/>
          </p:cNvSpPr>
          <p:nvPr>
            <p:ph type="dt" sz="half" idx="10"/>
          </p:nvPr>
        </p:nvSpPr>
        <p:spPr/>
        <p:txBody>
          <a:bodyPr/>
          <a:lstStyle>
            <a:lvl1pPr>
              <a:defRPr/>
            </a:lvl1pPr>
          </a:lstStyle>
          <a:p>
            <a:pPr>
              <a:defRPr/>
            </a:pPr>
            <a:fld id="{D53E9618-EB72-4D32-B782-301C88FF3178}" type="datetimeFigureOut">
              <a:rPr lang="cs-CZ"/>
              <a:pPr>
                <a:defRPr/>
              </a:pPr>
              <a:t>25.02.2022</a:t>
            </a:fld>
            <a:endParaRPr lang="cs-CZ"/>
          </a:p>
        </p:txBody>
      </p:sp>
      <p:sp>
        <p:nvSpPr>
          <p:cNvPr id="6" name="Slide Number Placeholder 5">
            <a:extLst>
              <a:ext uri="{FF2B5EF4-FFF2-40B4-BE49-F238E27FC236}">
                <a16:creationId xmlns:a16="http://schemas.microsoft.com/office/drawing/2014/main" id="{492771AF-F622-4F72-B4FC-74B942D8F310}"/>
              </a:ext>
            </a:extLst>
          </p:cNvPr>
          <p:cNvSpPr>
            <a:spLocks noGrp="1"/>
          </p:cNvSpPr>
          <p:nvPr>
            <p:ph type="sldNum" sz="quarter" idx="11"/>
          </p:nvPr>
        </p:nvSpPr>
        <p:spPr/>
        <p:txBody>
          <a:bodyPr/>
          <a:lstStyle>
            <a:lvl1pPr>
              <a:defRPr/>
            </a:lvl1pPr>
          </a:lstStyle>
          <a:p>
            <a:fld id="{9C65BD70-0669-431F-A0B1-072E38D794FD}" type="slidenum">
              <a:rPr lang="cs-CZ" altLang="cs-CZ"/>
              <a:pPr/>
              <a:t>‹#›</a:t>
            </a:fld>
            <a:endParaRPr lang="cs-CZ" altLang="cs-CZ"/>
          </a:p>
        </p:txBody>
      </p:sp>
      <p:sp>
        <p:nvSpPr>
          <p:cNvPr id="7" name="Footer Placeholder 4">
            <a:extLst>
              <a:ext uri="{FF2B5EF4-FFF2-40B4-BE49-F238E27FC236}">
                <a16:creationId xmlns:a16="http://schemas.microsoft.com/office/drawing/2014/main" id="{EB2334FA-BB49-4DE4-86CE-66D9A5D88F82}"/>
              </a:ext>
            </a:extLst>
          </p:cNvPr>
          <p:cNvSpPr>
            <a:spLocks noGrp="1"/>
          </p:cNvSpPr>
          <p:nvPr>
            <p:ph type="ftr" sz="quarter" idx="12"/>
          </p:nvPr>
        </p:nvSpPr>
        <p:spPr/>
        <p:txBody>
          <a:bodyPr/>
          <a:lstStyle>
            <a:lvl1pPr>
              <a:defRPr/>
            </a:lvl1pPr>
          </a:lstStyle>
          <a:p>
            <a:pPr>
              <a:defRPr/>
            </a:pPr>
            <a:endParaRPr lang="cs-CZ"/>
          </a:p>
        </p:txBody>
      </p:sp>
    </p:spTree>
    <p:extLst>
      <p:ext uri="{BB962C8B-B14F-4D97-AF65-F5344CB8AC3E}">
        <p14:creationId xmlns:p14="http://schemas.microsoft.com/office/powerpoint/2010/main" val="17486097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Vertical Text Placeholder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a:extLst>
              <a:ext uri="{FF2B5EF4-FFF2-40B4-BE49-F238E27FC236}">
                <a16:creationId xmlns:a16="http://schemas.microsoft.com/office/drawing/2014/main" id="{F07F8C3F-8A08-4C7C-8F1C-5B230792640B}"/>
              </a:ext>
            </a:extLst>
          </p:cNvPr>
          <p:cNvSpPr>
            <a:spLocks noGrp="1"/>
          </p:cNvSpPr>
          <p:nvPr>
            <p:ph type="dt" sz="half" idx="10"/>
          </p:nvPr>
        </p:nvSpPr>
        <p:spPr/>
        <p:txBody>
          <a:bodyPr/>
          <a:lstStyle>
            <a:lvl1pPr>
              <a:defRPr/>
            </a:lvl1pPr>
          </a:lstStyle>
          <a:p>
            <a:pPr>
              <a:defRPr/>
            </a:pPr>
            <a:fld id="{D563D114-D4E4-46D4-BFD0-AA273584D355}" type="datetimeFigureOut">
              <a:rPr lang="cs-CZ"/>
              <a:pPr>
                <a:defRPr/>
              </a:pPr>
              <a:t>25.02.2022</a:t>
            </a:fld>
            <a:endParaRPr lang="cs-CZ"/>
          </a:p>
        </p:txBody>
      </p:sp>
      <p:sp>
        <p:nvSpPr>
          <p:cNvPr id="5" name="Slide Number Placeholder 5">
            <a:extLst>
              <a:ext uri="{FF2B5EF4-FFF2-40B4-BE49-F238E27FC236}">
                <a16:creationId xmlns:a16="http://schemas.microsoft.com/office/drawing/2014/main" id="{88AD3AB0-CC14-4978-AA19-52E9668CA015}"/>
              </a:ext>
            </a:extLst>
          </p:cNvPr>
          <p:cNvSpPr>
            <a:spLocks noGrp="1"/>
          </p:cNvSpPr>
          <p:nvPr>
            <p:ph type="sldNum" sz="quarter" idx="11"/>
          </p:nvPr>
        </p:nvSpPr>
        <p:spPr/>
        <p:txBody>
          <a:bodyPr/>
          <a:lstStyle>
            <a:lvl1pPr>
              <a:defRPr/>
            </a:lvl1pPr>
          </a:lstStyle>
          <a:p>
            <a:fld id="{F5AD57BB-D8F8-4CA7-920D-69239B2107BF}" type="slidenum">
              <a:rPr lang="cs-CZ" altLang="cs-CZ"/>
              <a:pPr/>
              <a:t>‹#›</a:t>
            </a:fld>
            <a:endParaRPr lang="cs-CZ" altLang="cs-CZ"/>
          </a:p>
        </p:txBody>
      </p:sp>
      <p:sp>
        <p:nvSpPr>
          <p:cNvPr id="6" name="Footer Placeholder 4">
            <a:extLst>
              <a:ext uri="{FF2B5EF4-FFF2-40B4-BE49-F238E27FC236}">
                <a16:creationId xmlns:a16="http://schemas.microsoft.com/office/drawing/2014/main" id="{71FE4D59-ABCB-4270-8CD2-1200965E2452}"/>
              </a:ext>
            </a:extLst>
          </p:cNvPr>
          <p:cNvSpPr>
            <a:spLocks noGrp="1"/>
          </p:cNvSpPr>
          <p:nvPr>
            <p:ph type="ftr" sz="quarter" idx="12"/>
          </p:nvPr>
        </p:nvSpPr>
        <p:spPr/>
        <p:txBody>
          <a:bodyPr/>
          <a:lstStyle>
            <a:lvl1pPr>
              <a:defRPr/>
            </a:lvl1pPr>
          </a:lstStyle>
          <a:p>
            <a:pPr>
              <a:defRPr/>
            </a:pPr>
            <a:endParaRPr lang="cs-CZ"/>
          </a:p>
        </p:txBody>
      </p:sp>
    </p:spTree>
    <p:extLst>
      <p:ext uri="{BB962C8B-B14F-4D97-AF65-F5344CB8AC3E}">
        <p14:creationId xmlns:p14="http://schemas.microsoft.com/office/powerpoint/2010/main" val="8208736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cs-CZ"/>
              <a:t>Kliknutím lze upravit styl.</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a:extLst>
              <a:ext uri="{FF2B5EF4-FFF2-40B4-BE49-F238E27FC236}">
                <a16:creationId xmlns:a16="http://schemas.microsoft.com/office/drawing/2014/main" id="{C57F0317-AA99-4F2F-B620-A3CC0FA5FEDA}"/>
              </a:ext>
            </a:extLst>
          </p:cNvPr>
          <p:cNvSpPr>
            <a:spLocks noGrp="1"/>
          </p:cNvSpPr>
          <p:nvPr>
            <p:ph type="dt" sz="half" idx="10"/>
          </p:nvPr>
        </p:nvSpPr>
        <p:spPr/>
        <p:txBody>
          <a:bodyPr/>
          <a:lstStyle>
            <a:lvl1pPr>
              <a:defRPr/>
            </a:lvl1pPr>
          </a:lstStyle>
          <a:p>
            <a:pPr>
              <a:defRPr/>
            </a:pPr>
            <a:fld id="{B15C5EB9-ED2D-471E-9DE9-3FF30BFD34DE}" type="datetimeFigureOut">
              <a:rPr lang="cs-CZ"/>
              <a:pPr>
                <a:defRPr/>
              </a:pPr>
              <a:t>25.02.2022</a:t>
            </a:fld>
            <a:endParaRPr lang="cs-CZ"/>
          </a:p>
        </p:txBody>
      </p:sp>
      <p:sp>
        <p:nvSpPr>
          <p:cNvPr id="5" name="Slide Number Placeholder 5">
            <a:extLst>
              <a:ext uri="{FF2B5EF4-FFF2-40B4-BE49-F238E27FC236}">
                <a16:creationId xmlns:a16="http://schemas.microsoft.com/office/drawing/2014/main" id="{11EB9B46-A809-4368-AB8C-F1E46DA05B6A}"/>
              </a:ext>
            </a:extLst>
          </p:cNvPr>
          <p:cNvSpPr>
            <a:spLocks noGrp="1"/>
          </p:cNvSpPr>
          <p:nvPr>
            <p:ph type="sldNum" sz="quarter" idx="11"/>
          </p:nvPr>
        </p:nvSpPr>
        <p:spPr/>
        <p:txBody>
          <a:bodyPr/>
          <a:lstStyle>
            <a:lvl1pPr>
              <a:defRPr/>
            </a:lvl1pPr>
          </a:lstStyle>
          <a:p>
            <a:fld id="{FE24C00C-002A-4010-B7E1-3DB1FAF7ED15}" type="slidenum">
              <a:rPr lang="cs-CZ" altLang="cs-CZ"/>
              <a:pPr/>
              <a:t>‹#›</a:t>
            </a:fld>
            <a:endParaRPr lang="cs-CZ" altLang="cs-CZ"/>
          </a:p>
        </p:txBody>
      </p:sp>
      <p:sp>
        <p:nvSpPr>
          <p:cNvPr id="6" name="Footer Placeholder 4">
            <a:extLst>
              <a:ext uri="{FF2B5EF4-FFF2-40B4-BE49-F238E27FC236}">
                <a16:creationId xmlns:a16="http://schemas.microsoft.com/office/drawing/2014/main" id="{CE44CE82-246D-4333-BF55-620BF45BA167}"/>
              </a:ext>
            </a:extLst>
          </p:cNvPr>
          <p:cNvSpPr>
            <a:spLocks noGrp="1"/>
          </p:cNvSpPr>
          <p:nvPr>
            <p:ph type="ftr" sz="quarter" idx="12"/>
          </p:nvPr>
        </p:nvSpPr>
        <p:spPr/>
        <p:txBody>
          <a:bodyPr/>
          <a:lstStyle>
            <a:lvl1pPr>
              <a:defRPr/>
            </a:lvl1pPr>
          </a:lstStyle>
          <a:p>
            <a:pPr>
              <a:defRPr/>
            </a:pPr>
            <a:endParaRPr lang="cs-CZ"/>
          </a:p>
        </p:txBody>
      </p:sp>
    </p:spTree>
    <p:extLst>
      <p:ext uri="{BB962C8B-B14F-4D97-AF65-F5344CB8AC3E}">
        <p14:creationId xmlns:p14="http://schemas.microsoft.com/office/powerpoint/2010/main" val="4897844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25.02.2022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extLst>
      <p:ext uri="{BB962C8B-B14F-4D97-AF65-F5344CB8AC3E}">
        <p14:creationId xmlns:p14="http://schemas.microsoft.com/office/powerpoint/2010/main" val="14259834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25.02.2022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extLst>
      <p:ext uri="{BB962C8B-B14F-4D97-AF65-F5344CB8AC3E}">
        <p14:creationId xmlns:p14="http://schemas.microsoft.com/office/powerpoint/2010/main" val="2227766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25.02.2022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extLst>
      <p:ext uri="{BB962C8B-B14F-4D97-AF65-F5344CB8AC3E}">
        <p14:creationId xmlns:p14="http://schemas.microsoft.com/office/powerpoint/2010/main" val="30686224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25.02.2022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extLst>
      <p:ext uri="{BB962C8B-B14F-4D97-AF65-F5344CB8AC3E}">
        <p14:creationId xmlns:p14="http://schemas.microsoft.com/office/powerpoint/2010/main" val="26448981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18A2481B-5154-415F-B752-558547769AA3}" type="datetimeFigureOut">
              <a:rPr lang="cs-CZ" smtClean="0"/>
              <a:pPr/>
              <a:t>25.02.2022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20264769-77EF-4CD0-90DE-F7D7F2D423C4}" type="slidenum">
              <a:rPr lang="cs-CZ" smtClean="0"/>
              <a:pPr/>
              <a:t>‹#›</a:t>
            </a:fld>
            <a:endParaRPr lang="cs-CZ"/>
          </a:p>
        </p:txBody>
      </p:sp>
    </p:spTree>
    <p:extLst>
      <p:ext uri="{BB962C8B-B14F-4D97-AF65-F5344CB8AC3E}">
        <p14:creationId xmlns:p14="http://schemas.microsoft.com/office/powerpoint/2010/main" val="406273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18A2481B-5154-415F-B752-558547769AA3}" type="datetimeFigureOut">
              <a:rPr lang="cs-CZ" smtClean="0"/>
              <a:pPr/>
              <a:t>25.02.2022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20264769-77EF-4CD0-90DE-F7D7F2D423C4}" type="slidenum">
              <a:rPr lang="cs-CZ" smtClean="0"/>
              <a:pPr/>
              <a:t>‹#›</a:t>
            </a:fld>
            <a:endParaRPr lang="cs-CZ"/>
          </a:p>
        </p:txBody>
      </p:sp>
    </p:spTree>
    <p:extLst>
      <p:ext uri="{BB962C8B-B14F-4D97-AF65-F5344CB8AC3E}">
        <p14:creationId xmlns:p14="http://schemas.microsoft.com/office/powerpoint/2010/main" val="8916137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8A2481B-5154-415F-B752-558547769AA3}" type="datetimeFigureOut">
              <a:rPr lang="cs-CZ" smtClean="0"/>
              <a:pPr/>
              <a:t>25.02.2022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a:t>
            </a:fld>
            <a:endParaRPr lang="cs-CZ"/>
          </a:p>
        </p:txBody>
      </p:sp>
    </p:spTree>
    <p:extLst>
      <p:ext uri="{BB962C8B-B14F-4D97-AF65-F5344CB8AC3E}">
        <p14:creationId xmlns:p14="http://schemas.microsoft.com/office/powerpoint/2010/main" val="795318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AFD42ED-DB12-4763-8748-B0F3210C2EFD}" type="datetimeFigureOut">
              <a:rPr lang="en-US" smtClean="0"/>
              <a:t>2/25/2022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AF78D8-2E6B-4394-B9F1-08F6D8421DBA}" type="slidenum">
              <a:rPr lang="en-US" smtClean="0"/>
              <a:t>‹#›</a:t>
            </a:fld>
            <a:endParaRPr lang="en-US"/>
          </a:p>
        </p:txBody>
      </p:sp>
    </p:spTree>
    <p:extLst>
      <p:ext uri="{BB962C8B-B14F-4D97-AF65-F5344CB8AC3E}">
        <p14:creationId xmlns:p14="http://schemas.microsoft.com/office/powerpoint/2010/main" val="14686375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25.02.2022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extLst>
      <p:ext uri="{BB962C8B-B14F-4D97-AF65-F5344CB8AC3E}">
        <p14:creationId xmlns:p14="http://schemas.microsoft.com/office/powerpoint/2010/main" val="30051979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25.02.2022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extLst>
      <p:ext uri="{BB962C8B-B14F-4D97-AF65-F5344CB8AC3E}">
        <p14:creationId xmlns:p14="http://schemas.microsoft.com/office/powerpoint/2010/main" val="40161876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25.02.2022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extLst>
      <p:ext uri="{BB962C8B-B14F-4D97-AF65-F5344CB8AC3E}">
        <p14:creationId xmlns:p14="http://schemas.microsoft.com/office/powerpoint/2010/main" val="31681127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25.02.2022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extLst>
      <p:ext uri="{BB962C8B-B14F-4D97-AF65-F5344CB8AC3E}">
        <p14:creationId xmlns:p14="http://schemas.microsoft.com/office/powerpoint/2010/main" val="9463307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objAndTx">
  <p:cSld name="Nadpis, obsah a text">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648200" y="1600200"/>
            <a:ext cx="4038600" cy="4525963"/>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Rectangle 4"/>
          <p:cNvSpPr>
            <a:spLocks noGrp="1" noChangeArrowheads="1"/>
          </p:cNvSpPr>
          <p:nvPr>
            <p:ph type="dt" sz="half" idx="10"/>
          </p:nvPr>
        </p:nvSpPr>
        <p:spPr/>
        <p:txBody>
          <a:bodyPr/>
          <a:lstStyle>
            <a:lvl1pPr>
              <a:defRPr/>
            </a:lvl1pPr>
          </a:lstStyle>
          <a:p>
            <a:pPr>
              <a:defRPr/>
            </a:pPr>
            <a:endParaRPr lang="cs-CZ"/>
          </a:p>
        </p:txBody>
      </p:sp>
      <p:sp>
        <p:nvSpPr>
          <p:cNvPr id="6" name="Rectangle 5"/>
          <p:cNvSpPr>
            <a:spLocks noGrp="1" noChangeArrowheads="1"/>
          </p:cNvSpPr>
          <p:nvPr>
            <p:ph type="ftr" sz="quarter" idx="11"/>
          </p:nvPr>
        </p:nvSpPr>
        <p:spPr/>
        <p:txBody>
          <a:bodyPr/>
          <a:lstStyle>
            <a:lvl1pPr>
              <a:defRPr/>
            </a:lvl1pPr>
          </a:lstStyle>
          <a:p>
            <a:pPr>
              <a:defRPr/>
            </a:pPr>
            <a:endParaRPr lang="cs-CZ"/>
          </a:p>
        </p:txBody>
      </p:sp>
      <p:sp>
        <p:nvSpPr>
          <p:cNvPr id="7" name="Rectangle 6"/>
          <p:cNvSpPr>
            <a:spLocks noGrp="1" noChangeArrowheads="1"/>
          </p:cNvSpPr>
          <p:nvPr>
            <p:ph type="sldNum" sz="quarter" idx="12"/>
          </p:nvPr>
        </p:nvSpPr>
        <p:spPr/>
        <p:txBody>
          <a:bodyPr/>
          <a:lstStyle>
            <a:lvl1pPr>
              <a:defRPr/>
            </a:lvl1pPr>
          </a:lstStyle>
          <a:p>
            <a:pPr>
              <a:defRPr/>
            </a:pPr>
            <a:fld id="{BF9132E4-2F18-4070-88D9-3B2082B63C0C}" type="slidenum">
              <a:rPr lang="cs-CZ"/>
              <a:pPr>
                <a:defRPr/>
              </a:pPr>
              <a:t>‹#›</a:t>
            </a:fld>
            <a:endParaRPr lang="cs-CZ"/>
          </a:p>
        </p:txBody>
      </p:sp>
    </p:spTree>
    <p:extLst>
      <p:ext uri="{BB962C8B-B14F-4D97-AF65-F5344CB8AC3E}">
        <p14:creationId xmlns:p14="http://schemas.microsoft.com/office/powerpoint/2010/main" val="39529182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cSld name="Nadpis, text a obsah">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p>
            <a:r>
              <a:rPr lang="cs-CZ"/>
              <a:t>Klepnutím lze upravit styl předlohy nadpisů.</a:t>
            </a:r>
          </a:p>
        </p:txBody>
      </p:sp>
      <p:sp>
        <p:nvSpPr>
          <p:cNvPr id="3" name="Zástupný symbol pro text 2"/>
          <p:cNvSpPr>
            <a:spLocks noGrp="1"/>
          </p:cNvSpPr>
          <p:nvPr>
            <p:ph type="body" sz="half" idx="1"/>
          </p:nvPr>
        </p:nvSpPr>
        <p:spPr>
          <a:xfrm>
            <a:off x="457200" y="1600200"/>
            <a:ext cx="4038600" cy="4525963"/>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787A1FFF-6097-44BC-A678-2E78B95B76A2}" type="datetimeFigureOut">
              <a:rPr lang="cs-CZ"/>
              <a:pPr>
                <a:defRPr/>
              </a:pPr>
              <a:t>25.02.2022</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42CE63BC-57B9-4E2B-9DDA-AC89654F943C}" type="slidenum">
              <a:rPr lang="cs-CZ"/>
              <a:pPr>
                <a:defRPr/>
              </a:pPr>
              <a:t>‹#›</a:t>
            </a:fld>
            <a:endParaRPr lang="cs-CZ"/>
          </a:p>
        </p:txBody>
      </p:sp>
    </p:spTree>
    <p:extLst>
      <p:ext uri="{BB962C8B-B14F-4D97-AF65-F5344CB8AC3E}">
        <p14:creationId xmlns:p14="http://schemas.microsoft.com/office/powerpoint/2010/main" val="5432351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5539"/>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215"/>
            </a:lvl1pPr>
            <a:lvl2pPr marL="422041" indent="0" algn="ctr">
              <a:buNone/>
              <a:defRPr sz="1846"/>
            </a:lvl2pPr>
            <a:lvl3pPr marL="844083" indent="0" algn="ctr">
              <a:buNone/>
              <a:defRPr sz="1662"/>
            </a:lvl3pPr>
            <a:lvl4pPr marL="1266124" indent="0" algn="ctr">
              <a:buNone/>
              <a:defRPr sz="1477"/>
            </a:lvl4pPr>
            <a:lvl5pPr marL="1688165" indent="0" algn="ctr">
              <a:buNone/>
              <a:defRPr sz="1477"/>
            </a:lvl5pPr>
            <a:lvl6pPr marL="2110207" indent="0" algn="ctr">
              <a:buNone/>
              <a:defRPr sz="1477"/>
            </a:lvl6pPr>
            <a:lvl7pPr marL="2532248" indent="0" algn="ctr">
              <a:buNone/>
              <a:defRPr sz="1477"/>
            </a:lvl7pPr>
            <a:lvl8pPr marL="2954289" indent="0" algn="ctr">
              <a:buNone/>
              <a:defRPr sz="1477"/>
            </a:lvl8pPr>
            <a:lvl9pPr marL="3376331" indent="0" algn="ctr">
              <a:buNone/>
              <a:defRPr sz="1477"/>
            </a:lvl9pPr>
          </a:lstStyle>
          <a:p>
            <a:r>
              <a:rPr lang="en-US"/>
              <a:t>Click to edit Master subtitle style</a:t>
            </a:r>
          </a:p>
        </p:txBody>
      </p:sp>
      <p:sp>
        <p:nvSpPr>
          <p:cNvPr id="4" name="Date Placeholder 3"/>
          <p:cNvSpPr>
            <a:spLocks noGrp="1"/>
          </p:cNvSpPr>
          <p:nvPr>
            <p:ph type="dt" sz="half" idx="10"/>
          </p:nvPr>
        </p:nvSpPr>
        <p:spPr/>
        <p:txBody>
          <a:bodyPr/>
          <a:lstStyle/>
          <a:p>
            <a:fld id="{DAFD42ED-DB12-4763-8748-B0F3210C2EFD}" type="datetimeFigureOut">
              <a:rPr lang="en-US" smtClean="0"/>
              <a:pPr/>
              <a:t>2/25/2022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AF78D8-2E6B-4394-B9F1-08F6D8421DBA}" type="slidenum">
              <a:rPr lang="en-US" smtClean="0"/>
              <a:pPr/>
              <a:t>‹#›</a:t>
            </a:fld>
            <a:endParaRPr lang="en-US"/>
          </a:p>
        </p:txBody>
      </p:sp>
    </p:spTree>
    <p:extLst>
      <p:ext uri="{BB962C8B-B14F-4D97-AF65-F5344CB8AC3E}">
        <p14:creationId xmlns:p14="http://schemas.microsoft.com/office/powerpoint/2010/main" val="39803357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AFD42ED-DB12-4763-8748-B0F3210C2EFD}" type="datetimeFigureOut">
              <a:rPr lang="en-US" smtClean="0"/>
              <a:pPr/>
              <a:t>2/25/2022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AF78D8-2E6B-4394-B9F1-08F6D8421DBA}" type="slidenum">
              <a:rPr lang="en-US" smtClean="0"/>
              <a:pPr/>
              <a:t>‹#›</a:t>
            </a:fld>
            <a:endParaRPr lang="en-US"/>
          </a:p>
        </p:txBody>
      </p:sp>
    </p:spTree>
    <p:extLst>
      <p:ext uri="{BB962C8B-B14F-4D97-AF65-F5344CB8AC3E}">
        <p14:creationId xmlns:p14="http://schemas.microsoft.com/office/powerpoint/2010/main" val="25923070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5539"/>
            </a:lvl1pPr>
          </a:lstStyle>
          <a:p>
            <a:r>
              <a:rPr lang="en-US"/>
              <a:t>Click to edit Master title style</a:t>
            </a:r>
          </a:p>
        </p:txBody>
      </p:sp>
      <p:sp>
        <p:nvSpPr>
          <p:cNvPr id="3" name="Text Placeholder 2"/>
          <p:cNvSpPr>
            <a:spLocks noGrp="1"/>
          </p:cNvSpPr>
          <p:nvPr>
            <p:ph type="body" idx="1"/>
          </p:nvPr>
        </p:nvSpPr>
        <p:spPr>
          <a:xfrm>
            <a:off x="623888" y="4589465"/>
            <a:ext cx="7886700" cy="1500187"/>
          </a:xfrm>
        </p:spPr>
        <p:txBody>
          <a:bodyPr/>
          <a:lstStyle>
            <a:lvl1pPr marL="0" indent="0">
              <a:buNone/>
              <a:defRPr sz="2215">
                <a:solidFill>
                  <a:schemeClr val="tx1">
                    <a:tint val="75000"/>
                  </a:schemeClr>
                </a:solidFill>
              </a:defRPr>
            </a:lvl1pPr>
            <a:lvl2pPr marL="422041" indent="0">
              <a:buNone/>
              <a:defRPr sz="1846">
                <a:solidFill>
                  <a:schemeClr val="tx1">
                    <a:tint val="75000"/>
                  </a:schemeClr>
                </a:solidFill>
              </a:defRPr>
            </a:lvl2pPr>
            <a:lvl3pPr marL="844083" indent="0">
              <a:buNone/>
              <a:defRPr sz="1662">
                <a:solidFill>
                  <a:schemeClr val="tx1">
                    <a:tint val="75000"/>
                  </a:schemeClr>
                </a:solidFill>
              </a:defRPr>
            </a:lvl3pPr>
            <a:lvl4pPr marL="1266124" indent="0">
              <a:buNone/>
              <a:defRPr sz="1477">
                <a:solidFill>
                  <a:schemeClr val="tx1">
                    <a:tint val="75000"/>
                  </a:schemeClr>
                </a:solidFill>
              </a:defRPr>
            </a:lvl4pPr>
            <a:lvl5pPr marL="1688165" indent="0">
              <a:buNone/>
              <a:defRPr sz="1477">
                <a:solidFill>
                  <a:schemeClr val="tx1">
                    <a:tint val="75000"/>
                  </a:schemeClr>
                </a:solidFill>
              </a:defRPr>
            </a:lvl5pPr>
            <a:lvl6pPr marL="2110207" indent="0">
              <a:buNone/>
              <a:defRPr sz="1477">
                <a:solidFill>
                  <a:schemeClr val="tx1">
                    <a:tint val="75000"/>
                  </a:schemeClr>
                </a:solidFill>
              </a:defRPr>
            </a:lvl6pPr>
            <a:lvl7pPr marL="2532248" indent="0">
              <a:buNone/>
              <a:defRPr sz="1477">
                <a:solidFill>
                  <a:schemeClr val="tx1">
                    <a:tint val="75000"/>
                  </a:schemeClr>
                </a:solidFill>
              </a:defRPr>
            </a:lvl7pPr>
            <a:lvl8pPr marL="2954289" indent="0">
              <a:buNone/>
              <a:defRPr sz="1477">
                <a:solidFill>
                  <a:schemeClr val="tx1">
                    <a:tint val="75000"/>
                  </a:schemeClr>
                </a:solidFill>
              </a:defRPr>
            </a:lvl8pPr>
            <a:lvl9pPr marL="3376331" indent="0">
              <a:buNone/>
              <a:defRPr sz="1477">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AFD42ED-DB12-4763-8748-B0F3210C2EFD}" type="datetimeFigureOut">
              <a:rPr lang="en-US" smtClean="0"/>
              <a:pPr/>
              <a:t>2/25/2022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AF78D8-2E6B-4394-B9F1-08F6D8421DBA}" type="slidenum">
              <a:rPr lang="en-US" smtClean="0"/>
              <a:pPr/>
              <a:t>‹#›</a:t>
            </a:fld>
            <a:endParaRPr lang="en-US"/>
          </a:p>
        </p:txBody>
      </p:sp>
    </p:spTree>
    <p:extLst>
      <p:ext uri="{BB962C8B-B14F-4D97-AF65-F5344CB8AC3E}">
        <p14:creationId xmlns:p14="http://schemas.microsoft.com/office/powerpoint/2010/main" val="11140068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AFD42ED-DB12-4763-8748-B0F3210C2EFD}" type="datetimeFigureOut">
              <a:rPr lang="en-US" smtClean="0"/>
              <a:pPr/>
              <a:t>2/25/2022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AF78D8-2E6B-4394-B9F1-08F6D8421DBA}" type="slidenum">
              <a:rPr lang="en-US" smtClean="0"/>
              <a:pPr/>
              <a:t>‹#›</a:t>
            </a:fld>
            <a:endParaRPr lang="en-US"/>
          </a:p>
        </p:txBody>
      </p:sp>
    </p:spTree>
    <p:extLst>
      <p:ext uri="{BB962C8B-B14F-4D97-AF65-F5344CB8AC3E}">
        <p14:creationId xmlns:p14="http://schemas.microsoft.com/office/powerpoint/2010/main" val="791401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AFD42ED-DB12-4763-8748-B0F3210C2EFD}" type="datetimeFigureOut">
              <a:rPr lang="en-US" smtClean="0"/>
              <a:t>2/25/2022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AF78D8-2E6B-4394-B9F1-08F6D8421DBA}" type="slidenum">
              <a:rPr lang="en-US" smtClean="0"/>
              <a:t>‹#›</a:t>
            </a:fld>
            <a:endParaRPr lang="en-US"/>
          </a:p>
        </p:txBody>
      </p:sp>
    </p:spTree>
    <p:extLst>
      <p:ext uri="{BB962C8B-B14F-4D97-AF65-F5344CB8AC3E}">
        <p14:creationId xmlns:p14="http://schemas.microsoft.com/office/powerpoint/2010/main" val="33944696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2" y="365127"/>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1" y="1681163"/>
            <a:ext cx="3868340" cy="823912"/>
          </a:xfrm>
        </p:spPr>
        <p:txBody>
          <a:bodyPr anchor="b"/>
          <a:lstStyle>
            <a:lvl1pPr marL="0" indent="0">
              <a:buNone/>
              <a:defRPr sz="2215"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a:t>Edit Master text styles</a:t>
            </a:r>
          </a:p>
        </p:txBody>
      </p:sp>
      <p:sp>
        <p:nvSpPr>
          <p:cNvPr id="4" name="Content Placeholder 3"/>
          <p:cNvSpPr>
            <a:spLocks noGrp="1"/>
          </p:cNvSpPr>
          <p:nvPr>
            <p:ph sz="half" idx="2"/>
          </p:nvPr>
        </p:nvSpPr>
        <p:spPr>
          <a:xfrm>
            <a:off x="629841"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215"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AFD42ED-DB12-4763-8748-B0F3210C2EFD}" type="datetimeFigureOut">
              <a:rPr lang="en-US" smtClean="0"/>
              <a:pPr/>
              <a:t>2/25/2022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AF78D8-2E6B-4394-B9F1-08F6D8421DBA}" type="slidenum">
              <a:rPr lang="en-US" smtClean="0"/>
              <a:pPr/>
              <a:t>‹#›</a:t>
            </a:fld>
            <a:endParaRPr lang="en-US"/>
          </a:p>
        </p:txBody>
      </p:sp>
    </p:spTree>
    <p:extLst>
      <p:ext uri="{BB962C8B-B14F-4D97-AF65-F5344CB8AC3E}">
        <p14:creationId xmlns:p14="http://schemas.microsoft.com/office/powerpoint/2010/main" val="4383224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AFD42ED-DB12-4763-8748-B0F3210C2EFD}" type="datetimeFigureOut">
              <a:rPr lang="en-US" smtClean="0"/>
              <a:pPr/>
              <a:t>2/25/2022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AF78D8-2E6B-4394-B9F1-08F6D8421DBA}" type="slidenum">
              <a:rPr lang="en-US" smtClean="0"/>
              <a:pPr/>
              <a:t>‹#›</a:t>
            </a:fld>
            <a:endParaRPr lang="en-US"/>
          </a:p>
        </p:txBody>
      </p:sp>
    </p:spTree>
    <p:extLst>
      <p:ext uri="{BB962C8B-B14F-4D97-AF65-F5344CB8AC3E}">
        <p14:creationId xmlns:p14="http://schemas.microsoft.com/office/powerpoint/2010/main" val="20492945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FD42ED-DB12-4763-8748-B0F3210C2EFD}" type="datetimeFigureOut">
              <a:rPr lang="en-US" smtClean="0"/>
              <a:pPr/>
              <a:t>2/25/2022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AF78D8-2E6B-4394-B9F1-08F6D8421DBA}" type="slidenum">
              <a:rPr lang="en-US" smtClean="0"/>
              <a:pPr/>
              <a:t>‹#›</a:t>
            </a:fld>
            <a:endParaRPr lang="en-US"/>
          </a:p>
        </p:txBody>
      </p:sp>
    </p:spTree>
    <p:extLst>
      <p:ext uri="{BB962C8B-B14F-4D97-AF65-F5344CB8AC3E}">
        <p14:creationId xmlns:p14="http://schemas.microsoft.com/office/powerpoint/2010/main" val="32114413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2" y="457200"/>
            <a:ext cx="2949178" cy="1600200"/>
          </a:xfrm>
        </p:spPr>
        <p:txBody>
          <a:bodyPr anchor="b"/>
          <a:lstStyle>
            <a:lvl1pPr>
              <a:defRPr sz="2954"/>
            </a:lvl1pPr>
          </a:lstStyle>
          <a:p>
            <a:r>
              <a:rPr lang="en-US"/>
              <a:t>Click to edit Master title style</a:t>
            </a:r>
          </a:p>
        </p:txBody>
      </p:sp>
      <p:sp>
        <p:nvSpPr>
          <p:cNvPr id="3" name="Content Placeholder 2"/>
          <p:cNvSpPr>
            <a:spLocks noGrp="1"/>
          </p:cNvSpPr>
          <p:nvPr>
            <p:ph idx="1"/>
          </p:nvPr>
        </p:nvSpPr>
        <p:spPr>
          <a:xfrm>
            <a:off x="3887391" y="987427"/>
            <a:ext cx="4629150" cy="4873625"/>
          </a:xfrm>
        </p:spPr>
        <p:txBody>
          <a:bodyPr/>
          <a:lstStyle>
            <a:lvl1pPr>
              <a:defRPr sz="2954"/>
            </a:lvl1pPr>
            <a:lvl2pPr>
              <a:defRPr sz="2585"/>
            </a:lvl2pPr>
            <a:lvl3pPr>
              <a:defRPr sz="2215"/>
            </a:lvl3pPr>
            <a:lvl4pPr>
              <a:defRPr sz="1846"/>
            </a:lvl4pPr>
            <a:lvl5pPr>
              <a:defRPr sz="1846"/>
            </a:lvl5pPr>
            <a:lvl6pPr>
              <a:defRPr sz="1846"/>
            </a:lvl6pPr>
            <a:lvl7pPr>
              <a:defRPr sz="1846"/>
            </a:lvl7pPr>
            <a:lvl8pPr>
              <a:defRPr sz="1846"/>
            </a:lvl8pPr>
            <a:lvl9pPr>
              <a:defRPr sz="1846"/>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2" y="2057400"/>
            <a:ext cx="2949178" cy="3811588"/>
          </a:xfrm>
        </p:spPr>
        <p:txBody>
          <a:bodyPr/>
          <a:lstStyle>
            <a:lvl1pPr marL="0" indent="0">
              <a:buNone/>
              <a:defRPr sz="1477"/>
            </a:lvl1pPr>
            <a:lvl2pPr marL="422041" indent="0">
              <a:buNone/>
              <a:defRPr sz="1292"/>
            </a:lvl2pPr>
            <a:lvl3pPr marL="844083" indent="0">
              <a:buNone/>
              <a:defRPr sz="1108"/>
            </a:lvl3pPr>
            <a:lvl4pPr marL="1266124" indent="0">
              <a:buNone/>
              <a:defRPr sz="923"/>
            </a:lvl4pPr>
            <a:lvl5pPr marL="1688165" indent="0">
              <a:buNone/>
              <a:defRPr sz="923"/>
            </a:lvl5pPr>
            <a:lvl6pPr marL="2110207" indent="0">
              <a:buNone/>
              <a:defRPr sz="923"/>
            </a:lvl6pPr>
            <a:lvl7pPr marL="2532248" indent="0">
              <a:buNone/>
              <a:defRPr sz="923"/>
            </a:lvl7pPr>
            <a:lvl8pPr marL="2954289" indent="0">
              <a:buNone/>
              <a:defRPr sz="923"/>
            </a:lvl8pPr>
            <a:lvl9pPr marL="3376331" indent="0">
              <a:buNone/>
              <a:defRPr sz="923"/>
            </a:lvl9pPr>
          </a:lstStyle>
          <a:p>
            <a:pPr lvl="0"/>
            <a:r>
              <a:rPr lang="en-US"/>
              <a:t>Edit Master text styles</a:t>
            </a:r>
          </a:p>
        </p:txBody>
      </p:sp>
      <p:sp>
        <p:nvSpPr>
          <p:cNvPr id="5" name="Date Placeholder 4"/>
          <p:cNvSpPr>
            <a:spLocks noGrp="1"/>
          </p:cNvSpPr>
          <p:nvPr>
            <p:ph type="dt" sz="half" idx="10"/>
          </p:nvPr>
        </p:nvSpPr>
        <p:spPr/>
        <p:txBody>
          <a:bodyPr/>
          <a:lstStyle/>
          <a:p>
            <a:fld id="{DAFD42ED-DB12-4763-8748-B0F3210C2EFD}" type="datetimeFigureOut">
              <a:rPr lang="en-US" smtClean="0"/>
              <a:pPr/>
              <a:t>2/25/2022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AF78D8-2E6B-4394-B9F1-08F6D8421DBA}" type="slidenum">
              <a:rPr lang="en-US" smtClean="0"/>
              <a:pPr/>
              <a:t>‹#›</a:t>
            </a:fld>
            <a:endParaRPr lang="en-US"/>
          </a:p>
        </p:txBody>
      </p:sp>
    </p:spTree>
    <p:extLst>
      <p:ext uri="{BB962C8B-B14F-4D97-AF65-F5344CB8AC3E}">
        <p14:creationId xmlns:p14="http://schemas.microsoft.com/office/powerpoint/2010/main" val="9337147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2" y="457200"/>
            <a:ext cx="2949178" cy="1600200"/>
          </a:xfrm>
        </p:spPr>
        <p:txBody>
          <a:bodyPr anchor="b"/>
          <a:lstStyle>
            <a:lvl1pPr>
              <a:defRPr sz="2954"/>
            </a:lvl1pPr>
          </a:lstStyle>
          <a:p>
            <a:r>
              <a:rPr lang="en-US"/>
              <a:t>Click to edit Master title style</a:t>
            </a:r>
          </a:p>
        </p:txBody>
      </p:sp>
      <p:sp>
        <p:nvSpPr>
          <p:cNvPr id="3" name="Picture Placeholder 2"/>
          <p:cNvSpPr>
            <a:spLocks noGrp="1"/>
          </p:cNvSpPr>
          <p:nvPr>
            <p:ph type="pic" idx="1"/>
          </p:nvPr>
        </p:nvSpPr>
        <p:spPr>
          <a:xfrm>
            <a:off x="3887391" y="987427"/>
            <a:ext cx="4629150" cy="4873625"/>
          </a:xfrm>
        </p:spPr>
        <p:txBody>
          <a:bodyPr/>
          <a:lstStyle>
            <a:lvl1pPr marL="0" indent="0">
              <a:buNone/>
              <a:defRPr sz="2954"/>
            </a:lvl1pPr>
            <a:lvl2pPr marL="422041" indent="0">
              <a:buNone/>
              <a:defRPr sz="2585"/>
            </a:lvl2pPr>
            <a:lvl3pPr marL="844083" indent="0">
              <a:buNone/>
              <a:defRPr sz="2215"/>
            </a:lvl3pPr>
            <a:lvl4pPr marL="1266124" indent="0">
              <a:buNone/>
              <a:defRPr sz="1846"/>
            </a:lvl4pPr>
            <a:lvl5pPr marL="1688165" indent="0">
              <a:buNone/>
              <a:defRPr sz="1846"/>
            </a:lvl5pPr>
            <a:lvl6pPr marL="2110207" indent="0">
              <a:buNone/>
              <a:defRPr sz="1846"/>
            </a:lvl6pPr>
            <a:lvl7pPr marL="2532248" indent="0">
              <a:buNone/>
              <a:defRPr sz="1846"/>
            </a:lvl7pPr>
            <a:lvl8pPr marL="2954289" indent="0">
              <a:buNone/>
              <a:defRPr sz="1846"/>
            </a:lvl8pPr>
            <a:lvl9pPr marL="3376331" indent="0">
              <a:buNone/>
              <a:defRPr sz="1846"/>
            </a:lvl9pPr>
          </a:lstStyle>
          <a:p>
            <a:endParaRPr lang="en-US"/>
          </a:p>
        </p:txBody>
      </p:sp>
      <p:sp>
        <p:nvSpPr>
          <p:cNvPr id="4" name="Text Placeholder 3"/>
          <p:cNvSpPr>
            <a:spLocks noGrp="1"/>
          </p:cNvSpPr>
          <p:nvPr>
            <p:ph type="body" sz="half" idx="2"/>
          </p:nvPr>
        </p:nvSpPr>
        <p:spPr>
          <a:xfrm>
            <a:off x="629842" y="2057400"/>
            <a:ext cx="2949178" cy="3811588"/>
          </a:xfrm>
        </p:spPr>
        <p:txBody>
          <a:bodyPr/>
          <a:lstStyle>
            <a:lvl1pPr marL="0" indent="0">
              <a:buNone/>
              <a:defRPr sz="1477"/>
            </a:lvl1pPr>
            <a:lvl2pPr marL="422041" indent="0">
              <a:buNone/>
              <a:defRPr sz="1292"/>
            </a:lvl2pPr>
            <a:lvl3pPr marL="844083" indent="0">
              <a:buNone/>
              <a:defRPr sz="1108"/>
            </a:lvl3pPr>
            <a:lvl4pPr marL="1266124" indent="0">
              <a:buNone/>
              <a:defRPr sz="923"/>
            </a:lvl4pPr>
            <a:lvl5pPr marL="1688165" indent="0">
              <a:buNone/>
              <a:defRPr sz="923"/>
            </a:lvl5pPr>
            <a:lvl6pPr marL="2110207" indent="0">
              <a:buNone/>
              <a:defRPr sz="923"/>
            </a:lvl6pPr>
            <a:lvl7pPr marL="2532248" indent="0">
              <a:buNone/>
              <a:defRPr sz="923"/>
            </a:lvl7pPr>
            <a:lvl8pPr marL="2954289" indent="0">
              <a:buNone/>
              <a:defRPr sz="923"/>
            </a:lvl8pPr>
            <a:lvl9pPr marL="3376331" indent="0">
              <a:buNone/>
              <a:defRPr sz="923"/>
            </a:lvl9pPr>
          </a:lstStyle>
          <a:p>
            <a:pPr lvl="0"/>
            <a:r>
              <a:rPr lang="en-US"/>
              <a:t>Edit Master text styles</a:t>
            </a:r>
          </a:p>
        </p:txBody>
      </p:sp>
      <p:sp>
        <p:nvSpPr>
          <p:cNvPr id="5" name="Date Placeholder 4"/>
          <p:cNvSpPr>
            <a:spLocks noGrp="1"/>
          </p:cNvSpPr>
          <p:nvPr>
            <p:ph type="dt" sz="half" idx="10"/>
          </p:nvPr>
        </p:nvSpPr>
        <p:spPr/>
        <p:txBody>
          <a:bodyPr/>
          <a:lstStyle/>
          <a:p>
            <a:fld id="{DAFD42ED-DB12-4763-8748-B0F3210C2EFD}" type="datetimeFigureOut">
              <a:rPr lang="en-US" smtClean="0"/>
              <a:pPr/>
              <a:t>2/25/2022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AF78D8-2E6B-4394-B9F1-08F6D8421DBA}" type="slidenum">
              <a:rPr lang="en-US" smtClean="0"/>
              <a:pPr/>
              <a:t>‹#›</a:t>
            </a:fld>
            <a:endParaRPr lang="en-US"/>
          </a:p>
        </p:txBody>
      </p:sp>
    </p:spTree>
    <p:extLst>
      <p:ext uri="{BB962C8B-B14F-4D97-AF65-F5344CB8AC3E}">
        <p14:creationId xmlns:p14="http://schemas.microsoft.com/office/powerpoint/2010/main" val="19275966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AFD42ED-DB12-4763-8748-B0F3210C2EFD}" type="datetimeFigureOut">
              <a:rPr lang="en-US" smtClean="0"/>
              <a:pPr/>
              <a:t>2/25/2022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AF78D8-2E6B-4394-B9F1-08F6D8421DBA}" type="slidenum">
              <a:rPr lang="en-US" smtClean="0"/>
              <a:pPr/>
              <a:t>‹#›</a:t>
            </a:fld>
            <a:endParaRPr lang="en-US"/>
          </a:p>
        </p:txBody>
      </p:sp>
    </p:spTree>
    <p:extLst>
      <p:ext uri="{BB962C8B-B14F-4D97-AF65-F5344CB8AC3E}">
        <p14:creationId xmlns:p14="http://schemas.microsoft.com/office/powerpoint/2010/main" val="420040803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AFD42ED-DB12-4763-8748-B0F3210C2EFD}" type="datetimeFigureOut">
              <a:rPr lang="en-US" smtClean="0"/>
              <a:pPr/>
              <a:t>2/25/2022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AF78D8-2E6B-4394-B9F1-08F6D8421DBA}" type="slidenum">
              <a:rPr lang="en-US" smtClean="0"/>
              <a:pPr/>
              <a:t>‹#›</a:t>
            </a:fld>
            <a:endParaRPr lang="en-US"/>
          </a:p>
        </p:txBody>
      </p:sp>
    </p:spTree>
    <p:extLst>
      <p:ext uri="{BB962C8B-B14F-4D97-AF65-F5344CB8AC3E}">
        <p14:creationId xmlns:p14="http://schemas.microsoft.com/office/powerpoint/2010/main" val="20153692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28651" y="365128"/>
            <a:ext cx="78867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5377057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67FE3D-2375-499A-BBBD-934CBC63AEBE}"/>
              </a:ext>
            </a:extLst>
          </p:cNvPr>
          <p:cNvSpPr>
            <a:spLocks noGrp="1"/>
          </p:cNvSpPr>
          <p:nvPr>
            <p:ph type="ctrTitle"/>
          </p:nvPr>
        </p:nvSpPr>
        <p:spPr>
          <a:xfrm>
            <a:off x="1143360" y="1121879"/>
            <a:ext cx="6857280" cy="2387771"/>
          </a:xfrm>
        </p:spPr>
        <p:txBody>
          <a:bodyPr anchor="b"/>
          <a:lstStyle>
            <a:lvl1pPr algn="ctr">
              <a:defRPr sz="5443"/>
            </a:lvl1pPr>
          </a:lstStyle>
          <a:p>
            <a:r>
              <a:rPr lang="cs-CZ"/>
              <a:t>Kliknutím lze upravit styl.</a:t>
            </a:r>
            <a:endParaRPr lang="en-GB"/>
          </a:p>
        </p:txBody>
      </p:sp>
      <p:sp>
        <p:nvSpPr>
          <p:cNvPr id="3" name="Podnadpis 2">
            <a:extLst>
              <a:ext uri="{FF2B5EF4-FFF2-40B4-BE49-F238E27FC236}">
                <a16:creationId xmlns:a16="http://schemas.microsoft.com/office/drawing/2014/main" id="{FB5D5D23-047E-4E9F-AA9A-8BFAC43BCF1C}"/>
              </a:ext>
            </a:extLst>
          </p:cNvPr>
          <p:cNvSpPr>
            <a:spLocks noGrp="1"/>
          </p:cNvSpPr>
          <p:nvPr>
            <p:ph type="subTitle" idx="1"/>
          </p:nvPr>
        </p:nvSpPr>
        <p:spPr>
          <a:xfrm>
            <a:off x="1143360" y="3601819"/>
            <a:ext cx="6857280" cy="1656174"/>
          </a:xfrm>
        </p:spPr>
        <p:txBody>
          <a:bodyPr/>
          <a:lstStyle>
            <a:lvl1pPr marL="0" indent="0" algn="ctr">
              <a:buNone/>
              <a:defRPr sz="2177"/>
            </a:lvl1pPr>
            <a:lvl2pPr marL="414726" indent="0" algn="ctr">
              <a:buNone/>
              <a:defRPr sz="1814"/>
            </a:lvl2pPr>
            <a:lvl3pPr marL="829452" indent="0" algn="ctr">
              <a:buNone/>
              <a:defRPr sz="1633"/>
            </a:lvl3pPr>
            <a:lvl4pPr marL="1244178" indent="0" algn="ctr">
              <a:buNone/>
              <a:defRPr sz="1451"/>
            </a:lvl4pPr>
            <a:lvl5pPr marL="1658904" indent="0" algn="ctr">
              <a:buNone/>
              <a:defRPr sz="1451"/>
            </a:lvl5pPr>
            <a:lvl6pPr marL="2073631" indent="0" algn="ctr">
              <a:buNone/>
              <a:defRPr sz="1451"/>
            </a:lvl6pPr>
            <a:lvl7pPr marL="2488357" indent="0" algn="ctr">
              <a:buNone/>
              <a:defRPr sz="1451"/>
            </a:lvl7pPr>
            <a:lvl8pPr marL="2903083" indent="0" algn="ctr">
              <a:buNone/>
              <a:defRPr sz="1451"/>
            </a:lvl8pPr>
            <a:lvl9pPr marL="3317809" indent="0" algn="ctr">
              <a:buNone/>
              <a:defRPr sz="1451"/>
            </a:lvl9pPr>
          </a:lstStyle>
          <a:p>
            <a:r>
              <a:rPr lang="cs-CZ"/>
              <a:t>Kliknutím můžete upravit styl předlohy.</a:t>
            </a:r>
            <a:endParaRPr lang="en-GB"/>
          </a:p>
        </p:txBody>
      </p:sp>
    </p:spTree>
    <p:extLst>
      <p:ext uri="{BB962C8B-B14F-4D97-AF65-F5344CB8AC3E}">
        <p14:creationId xmlns:p14="http://schemas.microsoft.com/office/powerpoint/2010/main" val="332888610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9E0E23-4176-4051-A95D-D4C3BEF2291C}"/>
              </a:ext>
            </a:extLst>
          </p:cNvPr>
          <p:cNvSpPr>
            <a:spLocks noGrp="1"/>
          </p:cNvSpPr>
          <p:nvPr>
            <p:ph type="title"/>
          </p:nvPr>
        </p:nvSpPr>
        <p:spPr/>
        <p:txBody>
          <a:bodyPr/>
          <a:lstStyle/>
          <a:p>
            <a:r>
              <a:rPr lang="cs-CZ"/>
              <a:t>Kliknutím lze upravit styl.</a:t>
            </a:r>
            <a:endParaRPr lang="en-GB"/>
          </a:p>
        </p:txBody>
      </p:sp>
      <p:sp>
        <p:nvSpPr>
          <p:cNvPr id="3" name="Zástupný obsah 2">
            <a:extLst>
              <a:ext uri="{FF2B5EF4-FFF2-40B4-BE49-F238E27FC236}">
                <a16:creationId xmlns:a16="http://schemas.microsoft.com/office/drawing/2014/main" id="{E9BD84DF-CEAC-4967-9E25-CF69783E6BD4}"/>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Tree>
    <p:extLst>
      <p:ext uri="{BB962C8B-B14F-4D97-AF65-F5344CB8AC3E}">
        <p14:creationId xmlns:p14="http://schemas.microsoft.com/office/powerpoint/2010/main" val="545116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AFD42ED-DB12-4763-8748-B0F3210C2EFD}" type="datetimeFigureOut">
              <a:rPr lang="en-US" smtClean="0"/>
              <a:t>2/25/2022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AF78D8-2E6B-4394-B9F1-08F6D8421DBA}" type="slidenum">
              <a:rPr lang="en-US" smtClean="0"/>
              <a:t>‹#›</a:t>
            </a:fld>
            <a:endParaRPr lang="en-US"/>
          </a:p>
        </p:txBody>
      </p:sp>
    </p:spTree>
    <p:extLst>
      <p:ext uri="{BB962C8B-B14F-4D97-AF65-F5344CB8AC3E}">
        <p14:creationId xmlns:p14="http://schemas.microsoft.com/office/powerpoint/2010/main" val="410677239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7585EC-B96C-4358-B83D-487C71990997}"/>
              </a:ext>
            </a:extLst>
          </p:cNvPr>
          <p:cNvSpPr>
            <a:spLocks noGrp="1"/>
          </p:cNvSpPr>
          <p:nvPr>
            <p:ph type="title"/>
          </p:nvPr>
        </p:nvSpPr>
        <p:spPr>
          <a:xfrm>
            <a:off x="623521" y="1709460"/>
            <a:ext cx="7886880" cy="2852939"/>
          </a:xfrm>
        </p:spPr>
        <p:txBody>
          <a:bodyPr anchor="b"/>
          <a:lstStyle>
            <a:lvl1pPr>
              <a:defRPr sz="5443"/>
            </a:lvl1pPr>
          </a:lstStyle>
          <a:p>
            <a:r>
              <a:rPr lang="cs-CZ"/>
              <a:t>Kliknutím lze upravit styl.</a:t>
            </a:r>
            <a:endParaRPr lang="en-GB"/>
          </a:p>
        </p:txBody>
      </p:sp>
      <p:sp>
        <p:nvSpPr>
          <p:cNvPr id="3" name="Zástupný text 2">
            <a:extLst>
              <a:ext uri="{FF2B5EF4-FFF2-40B4-BE49-F238E27FC236}">
                <a16:creationId xmlns:a16="http://schemas.microsoft.com/office/drawing/2014/main" id="{CA12A8EF-C3B4-4D92-B177-859A8E017A26}"/>
              </a:ext>
            </a:extLst>
          </p:cNvPr>
          <p:cNvSpPr>
            <a:spLocks noGrp="1"/>
          </p:cNvSpPr>
          <p:nvPr>
            <p:ph type="body" idx="1"/>
          </p:nvPr>
        </p:nvSpPr>
        <p:spPr>
          <a:xfrm>
            <a:off x="623521" y="4589763"/>
            <a:ext cx="7886880" cy="1499197"/>
          </a:xfrm>
        </p:spPr>
        <p:txBody>
          <a:bodyPr/>
          <a:lstStyle>
            <a:lvl1pPr marL="0" indent="0">
              <a:buNone/>
              <a:defRPr sz="2177"/>
            </a:lvl1pPr>
            <a:lvl2pPr marL="414726" indent="0">
              <a:buNone/>
              <a:defRPr sz="1814"/>
            </a:lvl2pPr>
            <a:lvl3pPr marL="829452" indent="0">
              <a:buNone/>
              <a:defRPr sz="1633"/>
            </a:lvl3pPr>
            <a:lvl4pPr marL="1244178" indent="0">
              <a:buNone/>
              <a:defRPr sz="1451"/>
            </a:lvl4pPr>
            <a:lvl5pPr marL="1658904" indent="0">
              <a:buNone/>
              <a:defRPr sz="1451"/>
            </a:lvl5pPr>
            <a:lvl6pPr marL="2073631" indent="0">
              <a:buNone/>
              <a:defRPr sz="1451"/>
            </a:lvl6pPr>
            <a:lvl7pPr marL="2488357" indent="0">
              <a:buNone/>
              <a:defRPr sz="1451"/>
            </a:lvl7pPr>
            <a:lvl8pPr marL="2903083" indent="0">
              <a:buNone/>
              <a:defRPr sz="1451"/>
            </a:lvl8pPr>
            <a:lvl9pPr marL="3317809" indent="0">
              <a:buNone/>
              <a:defRPr sz="1451"/>
            </a:lvl9pPr>
          </a:lstStyle>
          <a:p>
            <a:pPr lvl="0"/>
            <a:r>
              <a:rPr lang="cs-CZ"/>
              <a:t>Po kliknutí můžete upravovat styly textu v předloze.</a:t>
            </a:r>
          </a:p>
        </p:txBody>
      </p:sp>
    </p:spTree>
    <p:extLst>
      <p:ext uri="{BB962C8B-B14F-4D97-AF65-F5344CB8AC3E}">
        <p14:creationId xmlns:p14="http://schemas.microsoft.com/office/powerpoint/2010/main" val="19824623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E8C25F-1E40-44FD-98D8-257CEFA8E43E}"/>
              </a:ext>
            </a:extLst>
          </p:cNvPr>
          <p:cNvSpPr>
            <a:spLocks noGrp="1"/>
          </p:cNvSpPr>
          <p:nvPr>
            <p:ph type="title"/>
          </p:nvPr>
        </p:nvSpPr>
        <p:spPr/>
        <p:txBody>
          <a:bodyPr/>
          <a:lstStyle/>
          <a:p>
            <a:r>
              <a:rPr lang="cs-CZ"/>
              <a:t>Kliknutím lze upravit styl.</a:t>
            </a:r>
            <a:endParaRPr lang="en-GB"/>
          </a:p>
        </p:txBody>
      </p:sp>
      <p:sp>
        <p:nvSpPr>
          <p:cNvPr id="3" name="Zástupný obsah 2">
            <a:extLst>
              <a:ext uri="{FF2B5EF4-FFF2-40B4-BE49-F238E27FC236}">
                <a16:creationId xmlns:a16="http://schemas.microsoft.com/office/drawing/2014/main" id="{BDF1EE1B-067E-421F-A205-7132CF441601}"/>
              </a:ext>
            </a:extLst>
          </p:cNvPr>
          <p:cNvSpPr>
            <a:spLocks noGrp="1"/>
          </p:cNvSpPr>
          <p:nvPr>
            <p:ph sz="half" idx="1"/>
          </p:nvPr>
        </p:nvSpPr>
        <p:spPr>
          <a:xfrm>
            <a:off x="671040" y="1906761"/>
            <a:ext cx="3833280" cy="4319014"/>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4" name="Zástupný obsah 3">
            <a:extLst>
              <a:ext uri="{FF2B5EF4-FFF2-40B4-BE49-F238E27FC236}">
                <a16:creationId xmlns:a16="http://schemas.microsoft.com/office/drawing/2014/main" id="{4FB3CD8A-FA84-4D15-9BD6-BD533C2FF400}"/>
              </a:ext>
            </a:extLst>
          </p:cNvPr>
          <p:cNvSpPr>
            <a:spLocks noGrp="1"/>
          </p:cNvSpPr>
          <p:nvPr>
            <p:ph sz="half" idx="2"/>
          </p:nvPr>
        </p:nvSpPr>
        <p:spPr>
          <a:xfrm>
            <a:off x="4642561" y="1906761"/>
            <a:ext cx="3834720" cy="4319014"/>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Tree>
    <p:extLst>
      <p:ext uri="{BB962C8B-B14F-4D97-AF65-F5344CB8AC3E}">
        <p14:creationId xmlns:p14="http://schemas.microsoft.com/office/powerpoint/2010/main" val="117794675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B08DB3-64A7-43E8-BCF6-DE9428F2EC26}"/>
              </a:ext>
            </a:extLst>
          </p:cNvPr>
          <p:cNvSpPr>
            <a:spLocks noGrp="1"/>
          </p:cNvSpPr>
          <p:nvPr>
            <p:ph type="title"/>
          </p:nvPr>
        </p:nvSpPr>
        <p:spPr>
          <a:xfrm>
            <a:off x="629281" y="365798"/>
            <a:ext cx="7886880" cy="1324939"/>
          </a:xfrm>
        </p:spPr>
        <p:txBody>
          <a:bodyPr/>
          <a:lstStyle/>
          <a:p>
            <a:r>
              <a:rPr lang="cs-CZ"/>
              <a:t>Kliknutím lze upravit styl.</a:t>
            </a:r>
            <a:endParaRPr lang="en-GB"/>
          </a:p>
        </p:txBody>
      </p:sp>
      <p:sp>
        <p:nvSpPr>
          <p:cNvPr id="3" name="Zástupný text 2">
            <a:extLst>
              <a:ext uri="{FF2B5EF4-FFF2-40B4-BE49-F238E27FC236}">
                <a16:creationId xmlns:a16="http://schemas.microsoft.com/office/drawing/2014/main" id="{324D4E56-35E7-4768-B817-6C43F1DFA2C0}"/>
              </a:ext>
            </a:extLst>
          </p:cNvPr>
          <p:cNvSpPr>
            <a:spLocks noGrp="1"/>
          </p:cNvSpPr>
          <p:nvPr>
            <p:ph type="body" idx="1"/>
          </p:nvPr>
        </p:nvSpPr>
        <p:spPr>
          <a:xfrm>
            <a:off x="629280" y="1680657"/>
            <a:ext cx="3869280" cy="823766"/>
          </a:xfrm>
        </p:spPr>
        <p:txBody>
          <a:bodyPr anchor="b"/>
          <a:lstStyle>
            <a:lvl1pPr marL="0" indent="0">
              <a:buNone/>
              <a:defRPr sz="2177" b="1"/>
            </a:lvl1pPr>
            <a:lvl2pPr marL="414726" indent="0">
              <a:buNone/>
              <a:defRPr sz="1814" b="1"/>
            </a:lvl2pPr>
            <a:lvl3pPr marL="829452" indent="0">
              <a:buNone/>
              <a:defRPr sz="1633" b="1"/>
            </a:lvl3pPr>
            <a:lvl4pPr marL="1244178" indent="0">
              <a:buNone/>
              <a:defRPr sz="1451" b="1"/>
            </a:lvl4pPr>
            <a:lvl5pPr marL="1658904" indent="0">
              <a:buNone/>
              <a:defRPr sz="1451" b="1"/>
            </a:lvl5pPr>
            <a:lvl6pPr marL="2073631" indent="0">
              <a:buNone/>
              <a:defRPr sz="1451" b="1"/>
            </a:lvl6pPr>
            <a:lvl7pPr marL="2488357" indent="0">
              <a:buNone/>
              <a:defRPr sz="1451" b="1"/>
            </a:lvl7pPr>
            <a:lvl8pPr marL="2903083" indent="0">
              <a:buNone/>
              <a:defRPr sz="1451" b="1"/>
            </a:lvl8pPr>
            <a:lvl9pPr marL="3317809" indent="0">
              <a:buNone/>
              <a:defRPr sz="1451"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D1F15F82-4F62-4627-B66A-56C9AB303BF1}"/>
              </a:ext>
            </a:extLst>
          </p:cNvPr>
          <p:cNvSpPr>
            <a:spLocks noGrp="1"/>
          </p:cNvSpPr>
          <p:nvPr>
            <p:ph sz="half" idx="2"/>
          </p:nvPr>
        </p:nvSpPr>
        <p:spPr>
          <a:xfrm>
            <a:off x="629280" y="2504424"/>
            <a:ext cx="3869280" cy="3685346"/>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5" name="Zástupný text 4">
            <a:extLst>
              <a:ext uri="{FF2B5EF4-FFF2-40B4-BE49-F238E27FC236}">
                <a16:creationId xmlns:a16="http://schemas.microsoft.com/office/drawing/2014/main" id="{5F3A2A17-F8E0-448F-A1F6-CA19C5D6196B}"/>
              </a:ext>
            </a:extLst>
          </p:cNvPr>
          <p:cNvSpPr>
            <a:spLocks noGrp="1"/>
          </p:cNvSpPr>
          <p:nvPr>
            <p:ph type="body" sz="quarter" idx="3"/>
          </p:nvPr>
        </p:nvSpPr>
        <p:spPr>
          <a:xfrm>
            <a:off x="4629600" y="1680657"/>
            <a:ext cx="3886560" cy="823766"/>
          </a:xfrm>
        </p:spPr>
        <p:txBody>
          <a:bodyPr anchor="b"/>
          <a:lstStyle>
            <a:lvl1pPr marL="0" indent="0">
              <a:buNone/>
              <a:defRPr sz="2177" b="1"/>
            </a:lvl1pPr>
            <a:lvl2pPr marL="414726" indent="0">
              <a:buNone/>
              <a:defRPr sz="1814" b="1"/>
            </a:lvl2pPr>
            <a:lvl3pPr marL="829452" indent="0">
              <a:buNone/>
              <a:defRPr sz="1633" b="1"/>
            </a:lvl3pPr>
            <a:lvl4pPr marL="1244178" indent="0">
              <a:buNone/>
              <a:defRPr sz="1451" b="1"/>
            </a:lvl4pPr>
            <a:lvl5pPr marL="1658904" indent="0">
              <a:buNone/>
              <a:defRPr sz="1451" b="1"/>
            </a:lvl5pPr>
            <a:lvl6pPr marL="2073631" indent="0">
              <a:buNone/>
              <a:defRPr sz="1451" b="1"/>
            </a:lvl6pPr>
            <a:lvl7pPr marL="2488357" indent="0">
              <a:buNone/>
              <a:defRPr sz="1451" b="1"/>
            </a:lvl7pPr>
            <a:lvl8pPr marL="2903083" indent="0">
              <a:buNone/>
              <a:defRPr sz="1451" b="1"/>
            </a:lvl8pPr>
            <a:lvl9pPr marL="3317809" indent="0">
              <a:buNone/>
              <a:defRPr sz="1451"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AC30F97D-FB2B-461A-8911-057E40ADCF5A}"/>
              </a:ext>
            </a:extLst>
          </p:cNvPr>
          <p:cNvSpPr>
            <a:spLocks noGrp="1"/>
          </p:cNvSpPr>
          <p:nvPr>
            <p:ph sz="quarter" idx="4"/>
          </p:nvPr>
        </p:nvSpPr>
        <p:spPr>
          <a:xfrm>
            <a:off x="4629600" y="2504424"/>
            <a:ext cx="3886560" cy="3685346"/>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Tree>
    <p:extLst>
      <p:ext uri="{BB962C8B-B14F-4D97-AF65-F5344CB8AC3E}">
        <p14:creationId xmlns:p14="http://schemas.microsoft.com/office/powerpoint/2010/main" val="380499418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64E48F-5F7F-453E-8847-7D7138C78540}"/>
              </a:ext>
            </a:extLst>
          </p:cNvPr>
          <p:cNvSpPr>
            <a:spLocks noGrp="1"/>
          </p:cNvSpPr>
          <p:nvPr>
            <p:ph type="title"/>
          </p:nvPr>
        </p:nvSpPr>
        <p:spPr/>
        <p:txBody>
          <a:bodyPr/>
          <a:lstStyle/>
          <a:p>
            <a:r>
              <a:rPr lang="cs-CZ"/>
              <a:t>Kliknutím lze upravit styl.</a:t>
            </a:r>
            <a:endParaRPr lang="en-GB"/>
          </a:p>
        </p:txBody>
      </p:sp>
    </p:spTree>
    <p:extLst>
      <p:ext uri="{BB962C8B-B14F-4D97-AF65-F5344CB8AC3E}">
        <p14:creationId xmlns:p14="http://schemas.microsoft.com/office/powerpoint/2010/main" val="377143238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01753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B4E5D8-6C22-43A4-9F2D-18757691678A}"/>
              </a:ext>
            </a:extLst>
          </p:cNvPr>
          <p:cNvSpPr>
            <a:spLocks noGrp="1"/>
          </p:cNvSpPr>
          <p:nvPr>
            <p:ph type="title"/>
          </p:nvPr>
        </p:nvSpPr>
        <p:spPr>
          <a:xfrm>
            <a:off x="629280" y="456528"/>
            <a:ext cx="2949120" cy="1601448"/>
          </a:xfrm>
        </p:spPr>
        <p:txBody>
          <a:bodyPr anchor="b"/>
          <a:lstStyle>
            <a:lvl1pPr>
              <a:defRPr sz="2903"/>
            </a:lvl1pPr>
          </a:lstStyle>
          <a:p>
            <a:r>
              <a:rPr lang="cs-CZ"/>
              <a:t>Kliknutím lze upravit styl.</a:t>
            </a:r>
            <a:endParaRPr lang="en-GB"/>
          </a:p>
        </p:txBody>
      </p:sp>
      <p:sp>
        <p:nvSpPr>
          <p:cNvPr id="3" name="Zástupný obsah 2">
            <a:extLst>
              <a:ext uri="{FF2B5EF4-FFF2-40B4-BE49-F238E27FC236}">
                <a16:creationId xmlns:a16="http://schemas.microsoft.com/office/drawing/2014/main" id="{E99A57ED-BB66-49FB-AFCC-326BCC959AA7}"/>
              </a:ext>
            </a:extLst>
          </p:cNvPr>
          <p:cNvSpPr>
            <a:spLocks noGrp="1"/>
          </p:cNvSpPr>
          <p:nvPr>
            <p:ph idx="1"/>
          </p:nvPr>
        </p:nvSpPr>
        <p:spPr>
          <a:xfrm>
            <a:off x="3888000" y="987944"/>
            <a:ext cx="4628160" cy="4873472"/>
          </a:xfrm>
        </p:spPr>
        <p:txBody>
          <a:bodyPr/>
          <a:lstStyle>
            <a:lvl1pPr>
              <a:defRPr sz="2903"/>
            </a:lvl1pPr>
            <a:lvl2pPr>
              <a:defRPr sz="2540"/>
            </a:lvl2pPr>
            <a:lvl3pPr>
              <a:defRPr sz="2177"/>
            </a:lvl3pPr>
            <a:lvl4pPr>
              <a:defRPr sz="1814"/>
            </a:lvl4pPr>
            <a:lvl5pPr>
              <a:defRPr sz="1814"/>
            </a:lvl5pPr>
            <a:lvl6pPr>
              <a:defRPr sz="1814"/>
            </a:lvl6pPr>
            <a:lvl7pPr>
              <a:defRPr sz="1814"/>
            </a:lvl7pPr>
            <a:lvl8pPr>
              <a:defRPr sz="1814"/>
            </a:lvl8pPr>
            <a:lvl9pPr>
              <a:defRPr sz="1814"/>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4" name="Zástupný text 3">
            <a:extLst>
              <a:ext uri="{FF2B5EF4-FFF2-40B4-BE49-F238E27FC236}">
                <a16:creationId xmlns:a16="http://schemas.microsoft.com/office/drawing/2014/main" id="{183958A8-3E57-412B-8172-53A32BB14689}"/>
              </a:ext>
            </a:extLst>
          </p:cNvPr>
          <p:cNvSpPr>
            <a:spLocks noGrp="1"/>
          </p:cNvSpPr>
          <p:nvPr>
            <p:ph type="body" sz="half" idx="2"/>
          </p:nvPr>
        </p:nvSpPr>
        <p:spPr>
          <a:xfrm>
            <a:off x="629280" y="2057977"/>
            <a:ext cx="2949120" cy="3810640"/>
          </a:xfrm>
        </p:spPr>
        <p:txBody>
          <a:bodyPr/>
          <a:lstStyle>
            <a:lvl1pPr marL="0" indent="0">
              <a:buNone/>
              <a:defRPr sz="1451"/>
            </a:lvl1pPr>
            <a:lvl2pPr marL="414726" indent="0">
              <a:buNone/>
              <a:defRPr sz="1270"/>
            </a:lvl2pPr>
            <a:lvl3pPr marL="829452" indent="0">
              <a:buNone/>
              <a:defRPr sz="1089"/>
            </a:lvl3pPr>
            <a:lvl4pPr marL="1244178" indent="0">
              <a:buNone/>
              <a:defRPr sz="907"/>
            </a:lvl4pPr>
            <a:lvl5pPr marL="1658904" indent="0">
              <a:buNone/>
              <a:defRPr sz="907"/>
            </a:lvl5pPr>
            <a:lvl6pPr marL="2073631" indent="0">
              <a:buNone/>
              <a:defRPr sz="907"/>
            </a:lvl6pPr>
            <a:lvl7pPr marL="2488357" indent="0">
              <a:buNone/>
              <a:defRPr sz="907"/>
            </a:lvl7pPr>
            <a:lvl8pPr marL="2903083" indent="0">
              <a:buNone/>
              <a:defRPr sz="907"/>
            </a:lvl8pPr>
            <a:lvl9pPr marL="3317809" indent="0">
              <a:buNone/>
              <a:defRPr sz="907"/>
            </a:lvl9pPr>
          </a:lstStyle>
          <a:p>
            <a:pPr lvl="0"/>
            <a:r>
              <a:rPr lang="cs-CZ"/>
              <a:t>Po kliknutí můžete upravovat styly textu v předloze.</a:t>
            </a:r>
          </a:p>
        </p:txBody>
      </p:sp>
    </p:spTree>
    <p:extLst>
      <p:ext uri="{BB962C8B-B14F-4D97-AF65-F5344CB8AC3E}">
        <p14:creationId xmlns:p14="http://schemas.microsoft.com/office/powerpoint/2010/main" val="270222299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3BDBC8-F0F9-427A-9944-DB0E3C08B69D}"/>
              </a:ext>
            </a:extLst>
          </p:cNvPr>
          <p:cNvSpPr>
            <a:spLocks noGrp="1"/>
          </p:cNvSpPr>
          <p:nvPr>
            <p:ph type="title"/>
          </p:nvPr>
        </p:nvSpPr>
        <p:spPr>
          <a:xfrm>
            <a:off x="629280" y="456528"/>
            <a:ext cx="2949120" cy="1601448"/>
          </a:xfrm>
        </p:spPr>
        <p:txBody>
          <a:bodyPr anchor="b"/>
          <a:lstStyle>
            <a:lvl1pPr>
              <a:defRPr sz="2903"/>
            </a:lvl1pPr>
          </a:lstStyle>
          <a:p>
            <a:r>
              <a:rPr lang="cs-CZ"/>
              <a:t>Kliknutím lze upravit styl.</a:t>
            </a:r>
            <a:endParaRPr lang="en-GB"/>
          </a:p>
        </p:txBody>
      </p:sp>
      <p:sp>
        <p:nvSpPr>
          <p:cNvPr id="3" name="Zástupný symbol obrázku 2">
            <a:extLst>
              <a:ext uri="{FF2B5EF4-FFF2-40B4-BE49-F238E27FC236}">
                <a16:creationId xmlns:a16="http://schemas.microsoft.com/office/drawing/2014/main" id="{4B9DADB7-3FA8-475B-BA08-AD0727182D84}"/>
              </a:ext>
            </a:extLst>
          </p:cNvPr>
          <p:cNvSpPr>
            <a:spLocks noGrp="1"/>
          </p:cNvSpPr>
          <p:nvPr>
            <p:ph type="pic" idx="1"/>
          </p:nvPr>
        </p:nvSpPr>
        <p:spPr>
          <a:xfrm>
            <a:off x="3888000" y="987944"/>
            <a:ext cx="4628160" cy="4873472"/>
          </a:xfrm>
        </p:spPr>
        <p:txBody>
          <a:bodyPr/>
          <a:lstStyle>
            <a:lvl1pPr marL="0" indent="0">
              <a:buNone/>
              <a:defRPr sz="2903"/>
            </a:lvl1pPr>
            <a:lvl2pPr marL="414726" indent="0">
              <a:buNone/>
              <a:defRPr sz="2540"/>
            </a:lvl2pPr>
            <a:lvl3pPr marL="829452" indent="0">
              <a:buNone/>
              <a:defRPr sz="2177"/>
            </a:lvl3pPr>
            <a:lvl4pPr marL="1244178" indent="0">
              <a:buNone/>
              <a:defRPr sz="1814"/>
            </a:lvl4pPr>
            <a:lvl5pPr marL="1658904" indent="0">
              <a:buNone/>
              <a:defRPr sz="1814"/>
            </a:lvl5pPr>
            <a:lvl6pPr marL="2073631" indent="0">
              <a:buNone/>
              <a:defRPr sz="1814"/>
            </a:lvl6pPr>
            <a:lvl7pPr marL="2488357" indent="0">
              <a:buNone/>
              <a:defRPr sz="1814"/>
            </a:lvl7pPr>
            <a:lvl8pPr marL="2903083" indent="0">
              <a:buNone/>
              <a:defRPr sz="1814"/>
            </a:lvl8pPr>
            <a:lvl9pPr marL="3317809" indent="0">
              <a:buNone/>
              <a:defRPr sz="1814"/>
            </a:lvl9pPr>
          </a:lstStyle>
          <a:p>
            <a:endParaRPr lang="en-GB"/>
          </a:p>
        </p:txBody>
      </p:sp>
      <p:sp>
        <p:nvSpPr>
          <p:cNvPr id="4" name="Zástupný text 3">
            <a:extLst>
              <a:ext uri="{FF2B5EF4-FFF2-40B4-BE49-F238E27FC236}">
                <a16:creationId xmlns:a16="http://schemas.microsoft.com/office/drawing/2014/main" id="{64CDD7B3-F295-4139-A235-A47733BCCA77}"/>
              </a:ext>
            </a:extLst>
          </p:cNvPr>
          <p:cNvSpPr>
            <a:spLocks noGrp="1"/>
          </p:cNvSpPr>
          <p:nvPr>
            <p:ph type="body" sz="half" idx="2"/>
          </p:nvPr>
        </p:nvSpPr>
        <p:spPr>
          <a:xfrm>
            <a:off x="629280" y="2057977"/>
            <a:ext cx="2949120" cy="3810640"/>
          </a:xfrm>
        </p:spPr>
        <p:txBody>
          <a:bodyPr/>
          <a:lstStyle>
            <a:lvl1pPr marL="0" indent="0">
              <a:buNone/>
              <a:defRPr sz="1451"/>
            </a:lvl1pPr>
            <a:lvl2pPr marL="414726" indent="0">
              <a:buNone/>
              <a:defRPr sz="1270"/>
            </a:lvl2pPr>
            <a:lvl3pPr marL="829452" indent="0">
              <a:buNone/>
              <a:defRPr sz="1089"/>
            </a:lvl3pPr>
            <a:lvl4pPr marL="1244178" indent="0">
              <a:buNone/>
              <a:defRPr sz="907"/>
            </a:lvl4pPr>
            <a:lvl5pPr marL="1658904" indent="0">
              <a:buNone/>
              <a:defRPr sz="907"/>
            </a:lvl5pPr>
            <a:lvl6pPr marL="2073631" indent="0">
              <a:buNone/>
              <a:defRPr sz="907"/>
            </a:lvl6pPr>
            <a:lvl7pPr marL="2488357" indent="0">
              <a:buNone/>
              <a:defRPr sz="907"/>
            </a:lvl7pPr>
            <a:lvl8pPr marL="2903083" indent="0">
              <a:buNone/>
              <a:defRPr sz="907"/>
            </a:lvl8pPr>
            <a:lvl9pPr marL="3317809" indent="0">
              <a:buNone/>
              <a:defRPr sz="907"/>
            </a:lvl9pPr>
          </a:lstStyle>
          <a:p>
            <a:pPr lvl="0"/>
            <a:r>
              <a:rPr lang="cs-CZ"/>
              <a:t>Po kliknutí můžete upravovat styly textu v předloze.</a:t>
            </a:r>
          </a:p>
        </p:txBody>
      </p:sp>
    </p:spTree>
    <p:extLst>
      <p:ext uri="{BB962C8B-B14F-4D97-AF65-F5344CB8AC3E}">
        <p14:creationId xmlns:p14="http://schemas.microsoft.com/office/powerpoint/2010/main" val="38874836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002B69-AC18-4896-9978-0D18D69739A3}"/>
              </a:ext>
            </a:extLst>
          </p:cNvPr>
          <p:cNvSpPr>
            <a:spLocks noGrp="1"/>
          </p:cNvSpPr>
          <p:nvPr>
            <p:ph type="title"/>
          </p:nvPr>
        </p:nvSpPr>
        <p:spPr/>
        <p:txBody>
          <a:bodyPr/>
          <a:lstStyle/>
          <a:p>
            <a:r>
              <a:rPr lang="cs-CZ"/>
              <a:t>Kliknutím lze upravit styl.</a:t>
            </a:r>
            <a:endParaRPr lang="en-GB"/>
          </a:p>
        </p:txBody>
      </p:sp>
      <p:sp>
        <p:nvSpPr>
          <p:cNvPr id="3" name="Zástupný symbol pro svislý text 2">
            <a:extLst>
              <a:ext uri="{FF2B5EF4-FFF2-40B4-BE49-F238E27FC236}">
                <a16:creationId xmlns:a16="http://schemas.microsoft.com/office/drawing/2014/main" id="{77BD94FA-07C5-45FF-9805-972A8AE15D7C}"/>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Tree>
    <p:extLst>
      <p:ext uri="{BB962C8B-B14F-4D97-AF65-F5344CB8AC3E}">
        <p14:creationId xmlns:p14="http://schemas.microsoft.com/office/powerpoint/2010/main" val="2902292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0B6ED7B8-0396-47CB-A773-3AA9B31808AF}"/>
              </a:ext>
            </a:extLst>
          </p:cNvPr>
          <p:cNvSpPr>
            <a:spLocks noGrp="1"/>
          </p:cNvSpPr>
          <p:nvPr>
            <p:ph type="title" orient="vert"/>
          </p:nvPr>
        </p:nvSpPr>
        <p:spPr>
          <a:xfrm>
            <a:off x="6526081" y="568860"/>
            <a:ext cx="1951200" cy="5656914"/>
          </a:xfrm>
        </p:spPr>
        <p:txBody>
          <a:bodyPr vert="eaVert"/>
          <a:lstStyle/>
          <a:p>
            <a:r>
              <a:rPr lang="cs-CZ"/>
              <a:t>Kliknutím lze upravit styl.</a:t>
            </a:r>
            <a:endParaRPr lang="en-GB"/>
          </a:p>
        </p:txBody>
      </p:sp>
      <p:sp>
        <p:nvSpPr>
          <p:cNvPr id="3" name="Zástupný symbol pro svislý text 2">
            <a:extLst>
              <a:ext uri="{FF2B5EF4-FFF2-40B4-BE49-F238E27FC236}">
                <a16:creationId xmlns:a16="http://schemas.microsoft.com/office/drawing/2014/main" id="{41B21DDA-66CE-41D2-922A-4FCECE326790}"/>
              </a:ext>
            </a:extLst>
          </p:cNvPr>
          <p:cNvSpPr>
            <a:spLocks noGrp="1"/>
          </p:cNvSpPr>
          <p:nvPr>
            <p:ph type="body" orient="vert" idx="1"/>
          </p:nvPr>
        </p:nvSpPr>
        <p:spPr>
          <a:xfrm>
            <a:off x="671040" y="568860"/>
            <a:ext cx="5716800" cy="5656914"/>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GB"/>
          </a:p>
        </p:txBody>
      </p:sp>
    </p:spTree>
    <p:extLst>
      <p:ext uri="{BB962C8B-B14F-4D97-AF65-F5344CB8AC3E}">
        <p14:creationId xmlns:p14="http://schemas.microsoft.com/office/powerpoint/2010/main" val="192733021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8F6FC572-8376-4287-BBA0-8B7370ABD152}" type="datetimeFigureOut">
              <a:rPr lang="en-150" smtClean="0"/>
              <a:t>02/25/2022</a:t>
            </a:fld>
            <a:endParaRPr lang="en-150"/>
          </a:p>
        </p:txBody>
      </p:sp>
      <p:sp>
        <p:nvSpPr>
          <p:cNvPr id="5" name="Footer Placeholder 4"/>
          <p:cNvSpPr>
            <a:spLocks noGrp="1"/>
          </p:cNvSpPr>
          <p:nvPr>
            <p:ph type="ftr" sz="quarter" idx="11"/>
          </p:nvPr>
        </p:nvSpPr>
        <p:spPr/>
        <p:txBody>
          <a:bodyPr/>
          <a:lstStyle/>
          <a:p>
            <a:endParaRPr lang="en-150"/>
          </a:p>
        </p:txBody>
      </p:sp>
      <p:sp>
        <p:nvSpPr>
          <p:cNvPr id="6" name="Slide Number Placeholder 5"/>
          <p:cNvSpPr>
            <a:spLocks noGrp="1"/>
          </p:cNvSpPr>
          <p:nvPr>
            <p:ph type="sldNum" sz="quarter" idx="12"/>
          </p:nvPr>
        </p:nvSpPr>
        <p:spPr/>
        <p:txBody>
          <a:bodyPr/>
          <a:lstStyle/>
          <a:p>
            <a:fld id="{A5CE01EA-4AC6-4FDF-8E44-FFDD0A921C39}" type="slidenum">
              <a:rPr lang="en-150" smtClean="0"/>
              <a:t>‹#›</a:t>
            </a:fld>
            <a:endParaRPr lang="en-150"/>
          </a:p>
        </p:txBody>
      </p:sp>
    </p:spTree>
    <p:extLst>
      <p:ext uri="{BB962C8B-B14F-4D97-AF65-F5344CB8AC3E}">
        <p14:creationId xmlns:p14="http://schemas.microsoft.com/office/powerpoint/2010/main" val="3613318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AFD42ED-DB12-4763-8748-B0F3210C2EFD}" type="datetimeFigureOut">
              <a:rPr lang="en-US" smtClean="0"/>
              <a:t>2/25/2022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AF78D8-2E6B-4394-B9F1-08F6D8421DBA}" type="slidenum">
              <a:rPr lang="en-US" smtClean="0"/>
              <a:t>‹#›</a:t>
            </a:fld>
            <a:endParaRPr lang="en-US"/>
          </a:p>
        </p:txBody>
      </p:sp>
    </p:spTree>
    <p:extLst>
      <p:ext uri="{BB962C8B-B14F-4D97-AF65-F5344CB8AC3E}">
        <p14:creationId xmlns:p14="http://schemas.microsoft.com/office/powerpoint/2010/main" val="3048470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F6FC572-8376-4287-BBA0-8B7370ABD152}" type="datetimeFigureOut">
              <a:rPr lang="en-150" smtClean="0"/>
              <a:t>02/25/2022</a:t>
            </a:fld>
            <a:endParaRPr lang="en-150"/>
          </a:p>
        </p:txBody>
      </p:sp>
      <p:sp>
        <p:nvSpPr>
          <p:cNvPr id="5" name="Footer Placeholder 4"/>
          <p:cNvSpPr>
            <a:spLocks noGrp="1"/>
          </p:cNvSpPr>
          <p:nvPr>
            <p:ph type="ftr" sz="quarter" idx="11"/>
          </p:nvPr>
        </p:nvSpPr>
        <p:spPr/>
        <p:txBody>
          <a:bodyPr/>
          <a:lstStyle/>
          <a:p>
            <a:endParaRPr lang="en-150"/>
          </a:p>
        </p:txBody>
      </p:sp>
      <p:sp>
        <p:nvSpPr>
          <p:cNvPr id="6" name="Slide Number Placeholder 5"/>
          <p:cNvSpPr>
            <a:spLocks noGrp="1"/>
          </p:cNvSpPr>
          <p:nvPr>
            <p:ph type="sldNum" sz="quarter" idx="12"/>
          </p:nvPr>
        </p:nvSpPr>
        <p:spPr/>
        <p:txBody>
          <a:bodyPr/>
          <a:lstStyle/>
          <a:p>
            <a:fld id="{A5CE01EA-4AC6-4FDF-8E44-FFDD0A921C39}" type="slidenum">
              <a:rPr lang="en-150" smtClean="0"/>
              <a:t>‹#›</a:t>
            </a:fld>
            <a:endParaRPr lang="en-150"/>
          </a:p>
        </p:txBody>
      </p:sp>
    </p:spTree>
    <p:extLst>
      <p:ext uri="{BB962C8B-B14F-4D97-AF65-F5344CB8AC3E}">
        <p14:creationId xmlns:p14="http://schemas.microsoft.com/office/powerpoint/2010/main" val="360627217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cs-CZ"/>
              <a:t>Kliknutím lze upravit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8F6FC572-8376-4287-BBA0-8B7370ABD152}" type="datetimeFigureOut">
              <a:rPr lang="en-150" smtClean="0"/>
              <a:t>02/25/2022</a:t>
            </a:fld>
            <a:endParaRPr lang="en-150"/>
          </a:p>
        </p:txBody>
      </p:sp>
      <p:sp>
        <p:nvSpPr>
          <p:cNvPr id="5" name="Footer Placeholder 4"/>
          <p:cNvSpPr>
            <a:spLocks noGrp="1"/>
          </p:cNvSpPr>
          <p:nvPr>
            <p:ph type="ftr" sz="quarter" idx="11"/>
          </p:nvPr>
        </p:nvSpPr>
        <p:spPr/>
        <p:txBody>
          <a:bodyPr/>
          <a:lstStyle/>
          <a:p>
            <a:endParaRPr lang="en-150"/>
          </a:p>
        </p:txBody>
      </p:sp>
      <p:sp>
        <p:nvSpPr>
          <p:cNvPr id="6" name="Slide Number Placeholder 5"/>
          <p:cNvSpPr>
            <a:spLocks noGrp="1"/>
          </p:cNvSpPr>
          <p:nvPr>
            <p:ph type="sldNum" sz="quarter" idx="12"/>
          </p:nvPr>
        </p:nvSpPr>
        <p:spPr/>
        <p:txBody>
          <a:bodyPr/>
          <a:lstStyle/>
          <a:p>
            <a:fld id="{A5CE01EA-4AC6-4FDF-8E44-FFDD0A921C39}" type="slidenum">
              <a:rPr lang="en-150" smtClean="0"/>
              <a:t>‹#›</a:t>
            </a:fld>
            <a:endParaRPr lang="en-150"/>
          </a:p>
        </p:txBody>
      </p:sp>
    </p:spTree>
    <p:extLst>
      <p:ext uri="{BB962C8B-B14F-4D97-AF65-F5344CB8AC3E}">
        <p14:creationId xmlns:p14="http://schemas.microsoft.com/office/powerpoint/2010/main" val="217790897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8F6FC572-8376-4287-BBA0-8B7370ABD152}" type="datetimeFigureOut">
              <a:rPr lang="en-150" smtClean="0"/>
              <a:t>02/25/2022</a:t>
            </a:fld>
            <a:endParaRPr lang="en-150"/>
          </a:p>
        </p:txBody>
      </p:sp>
      <p:sp>
        <p:nvSpPr>
          <p:cNvPr id="6" name="Footer Placeholder 5"/>
          <p:cNvSpPr>
            <a:spLocks noGrp="1"/>
          </p:cNvSpPr>
          <p:nvPr>
            <p:ph type="ftr" sz="quarter" idx="11"/>
          </p:nvPr>
        </p:nvSpPr>
        <p:spPr/>
        <p:txBody>
          <a:bodyPr/>
          <a:lstStyle/>
          <a:p>
            <a:endParaRPr lang="en-150"/>
          </a:p>
        </p:txBody>
      </p:sp>
      <p:sp>
        <p:nvSpPr>
          <p:cNvPr id="7" name="Slide Number Placeholder 6"/>
          <p:cNvSpPr>
            <a:spLocks noGrp="1"/>
          </p:cNvSpPr>
          <p:nvPr>
            <p:ph type="sldNum" sz="quarter" idx="12"/>
          </p:nvPr>
        </p:nvSpPr>
        <p:spPr/>
        <p:txBody>
          <a:bodyPr/>
          <a:lstStyle/>
          <a:p>
            <a:fld id="{A5CE01EA-4AC6-4FDF-8E44-FFDD0A921C39}" type="slidenum">
              <a:rPr lang="en-150" smtClean="0"/>
              <a:t>‹#›</a:t>
            </a:fld>
            <a:endParaRPr lang="en-150"/>
          </a:p>
        </p:txBody>
      </p:sp>
    </p:spTree>
    <p:extLst>
      <p:ext uri="{BB962C8B-B14F-4D97-AF65-F5344CB8AC3E}">
        <p14:creationId xmlns:p14="http://schemas.microsoft.com/office/powerpoint/2010/main" val="31738017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cs-CZ"/>
              <a:t>Kliknutím lze upravit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629842" y="2505075"/>
            <a:ext cx="3868340"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4629150" y="2505075"/>
            <a:ext cx="3887391"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8F6FC572-8376-4287-BBA0-8B7370ABD152}" type="datetimeFigureOut">
              <a:rPr lang="en-150" smtClean="0"/>
              <a:t>02/25/2022</a:t>
            </a:fld>
            <a:endParaRPr lang="en-150"/>
          </a:p>
        </p:txBody>
      </p:sp>
      <p:sp>
        <p:nvSpPr>
          <p:cNvPr id="8" name="Footer Placeholder 7"/>
          <p:cNvSpPr>
            <a:spLocks noGrp="1"/>
          </p:cNvSpPr>
          <p:nvPr>
            <p:ph type="ftr" sz="quarter" idx="11"/>
          </p:nvPr>
        </p:nvSpPr>
        <p:spPr/>
        <p:txBody>
          <a:bodyPr/>
          <a:lstStyle/>
          <a:p>
            <a:endParaRPr lang="en-150"/>
          </a:p>
        </p:txBody>
      </p:sp>
      <p:sp>
        <p:nvSpPr>
          <p:cNvPr id="9" name="Slide Number Placeholder 8"/>
          <p:cNvSpPr>
            <a:spLocks noGrp="1"/>
          </p:cNvSpPr>
          <p:nvPr>
            <p:ph type="sldNum" sz="quarter" idx="12"/>
          </p:nvPr>
        </p:nvSpPr>
        <p:spPr/>
        <p:txBody>
          <a:bodyPr/>
          <a:lstStyle/>
          <a:p>
            <a:fld id="{A5CE01EA-4AC6-4FDF-8E44-FFDD0A921C39}" type="slidenum">
              <a:rPr lang="en-150" smtClean="0"/>
              <a:t>‹#›</a:t>
            </a:fld>
            <a:endParaRPr lang="en-150"/>
          </a:p>
        </p:txBody>
      </p:sp>
    </p:spTree>
    <p:extLst>
      <p:ext uri="{BB962C8B-B14F-4D97-AF65-F5344CB8AC3E}">
        <p14:creationId xmlns:p14="http://schemas.microsoft.com/office/powerpoint/2010/main" val="354518229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8F6FC572-8376-4287-BBA0-8B7370ABD152}" type="datetimeFigureOut">
              <a:rPr lang="en-150" smtClean="0"/>
              <a:t>02/25/2022</a:t>
            </a:fld>
            <a:endParaRPr lang="en-150"/>
          </a:p>
        </p:txBody>
      </p:sp>
      <p:sp>
        <p:nvSpPr>
          <p:cNvPr id="4" name="Footer Placeholder 3"/>
          <p:cNvSpPr>
            <a:spLocks noGrp="1"/>
          </p:cNvSpPr>
          <p:nvPr>
            <p:ph type="ftr" sz="quarter" idx="11"/>
          </p:nvPr>
        </p:nvSpPr>
        <p:spPr/>
        <p:txBody>
          <a:bodyPr/>
          <a:lstStyle/>
          <a:p>
            <a:endParaRPr lang="en-150"/>
          </a:p>
        </p:txBody>
      </p:sp>
      <p:sp>
        <p:nvSpPr>
          <p:cNvPr id="5" name="Slide Number Placeholder 4"/>
          <p:cNvSpPr>
            <a:spLocks noGrp="1"/>
          </p:cNvSpPr>
          <p:nvPr>
            <p:ph type="sldNum" sz="quarter" idx="12"/>
          </p:nvPr>
        </p:nvSpPr>
        <p:spPr/>
        <p:txBody>
          <a:bodyPr/>
          <a:lstStyle/>
          <a:p>
            <a:fld id="{A5CE01EA-4AC6-4FDF-8E44-FFDD0A921C39}" type="slidenum">
              <a:rPr lang="en-150" smtClean="0"/>
              <a:t>‹#›</a:t>
            </a:fld>
            <a:endParaRPr lang="en-150"/>
          </a:p>
        </p:txBody>
      </p:sp>
    </p:spTree>
    <p:extLst>
      <p:ext uri="{BB962C8B-B14F-4D97-AF65-F5344CB8AC3E}">
        <p14:creationId xmlns:p14="http://schemas.microsoft.com/office/powerpoint/2010/main" val="41690897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6FC572-8376-4287-BBA0-8B7370ABD152}" type="datetimeFigureOut">
              <a:rPr lang="en-150" smtClean="0"/>
              <a:t>02/25/2022</a:t>
            </a:fld>
            <a:endParaRPr lang="en-150"/>
          </a:p>
        </p:txBody>
      </p:sp>
      <p:sp>
        <p:nvSpPr>
          <p:cNvPr id="3" name="Footer Placeholder 2"/>
          <p:cNvSpPr>
            <a:spLocks noGrp="1"/>
          </p:cNvSpPr>
          <p:nvPr>
            <p:ph type="ftr" sz="quarter" idx="11"/>
          </p:nvPr>
        </p:nvSpPr>
        <p:spPr/>
        <p:txBody>
          <a:bodyPr/>
          <a:lstStyle/>
          <a:p>
            <a:endParaRPr lang="en-150"/>
          </a:p>
        </p:txBody>
      </p:sp>
      <p:sp>
        <p:nvSpPr>
          <p:cNvPr id="4" name="Slide Number Placeholder 3"/>
          <p:cNvSpPr>
            <a:spLocks noGrp="1"/>
          </p:cNvSpPr>
          <p:nvPr>
            <p:ph type="sldNum" sz="quarter" idx="12"/>
          </p:nvPr>
        </p:nvSpPr>
        <p:spPr/>
        <p:txBody>
          <a:bodyPr/>
          <a:lstStyle/>
          <a:p>
            <a:fld id="{A5CE01EA-4AC6-4FDF-8E44-FFDD0A921C39}" type="slidenum">
              <a:rPr lang="en-150" smtClean="0"/>
              <a:t>‹#›</a:t>
            </a:fld>
            <a:endParaRPr lang="en-150"/>
          </a:p>
        </p:txBody>
      </p:sp>
    </p:spTree>
    <p:extLst>
      <p:ext uri="{BB962C8B-B14F-4D97-AF65-F5344CB8AC3E}">
        <p14:creationId xmlns:p14="http://schemas.microsoft.com/office/powerpoint/2010/main" val="126774885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a:t>Kliknutím lze upravit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8F6FC572-8376-4287-BBA0-8B7370ABD152}" type="datetimeFigureOut">
              <a:rPr lang="en-150" smtClean="0"/>
              <a:t>02/25/2022</a:t>
            </a:fld>
            <a:endParaRPr lang="en-150"/>
          </a:p>
        </p:txBody>
      </p:sp>
      <p:sp>
        <p:nvSpPr>
          <p:cNvPr id="6" name="Footer Placeholder 5"/>
          <p:cNvSpPr>
            <a:spLocks noGrp="1"/>
          </p:cNvSpPr>
          <p:nvPr>
            <p:ph type="ftr" sz="quarter" idx="11"/>
          </p:nvPr>
        </p:nvSpPr>
        <p:spPr/>
        <p:txBody>
          <a:bodyPr/>
          <a:lstStyle/>
          <a:p>
            <a:endParaRPr lang="en-150"/>
          </a:p>
        </p:txBody>
      </p:sp>
      <p:sp>
        <p:nvSpPr>
          <p:cNvPr id="7" name="Slide Number Placeholder 6"/>
          <p:cNvSpPr>
            <a:spLocks noGrp="1"/>
          </p:cNvSpPr>
          <p:nvPr>
            <p:ph type="sldNum" sz="quarter" idx="12"/>
          </p:nvPr>
        </p:nvSpPr>
        <p:spPr/>
        <p:txBody>
          <a:bodyPr/>
          <a:lstStyle/>
          <a:p>
            <a:fld id="{A5CE01EA-4AC6-4FDF-8E44-FFDD0A921C39}" type="slidenum">
              <a:rPr lang="en-150" smtClean="0"/>
              <a:t>‹#›</a:t>
            </a:fld>
            <a:endParaRPr lang="en-150"/>
          </a:p>
        </p:txBody>
      </p:sp>
    </p:spTree>
    <p:extLst>
      <p:ext uri="{BB962C8B-B14F-4D97-AF65-F5344CB8AC3E}">
        <p14:creationId xmlns:p14="http://schemas.microsoft.com/office/powerpoint/2010/main" val="399096727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8F6FC572-8376-4287-BBA0-8B7370ABD152}" type="datetimeFigureOut">
              <a:rPr lang="en-150" smtClean="0"/>
              <a:t>02/25/2022</a:t>
            </a:fld>
            <a:endParaRPr lang="en-150"/>
          </a:p>
        </p:txBody>
      </p:sp>
      <p:sp>
        <p:nvSpPr>
          <p:cNvPr id="6" name="Footer Placeholder 5"/>
          <p:cNvSpPr>
            <a:spLocks noGrp="1"/>
          </p:cNvSpPr>
          <p:nvPr>
            <p:ph type="ftr" sz="quarter" idx="11"/>
          </p:nvPr>
        </p:nvSpPr>
        <p:spPr/>
        <p:txBody>
          <a:bodyPr/>
          <a:lstStyle/>
          <a:p>
            <a:endParaRPr lang="en-150"/>
          </a:p>
        </p:txBody>
      </p:sp>
      <p:sp>
        <p:nvSpPr>
          <p:cNvPr id="7" name="Slide Number Placeholder 6"/>
          <p:cNvSpPr>
            <a:spLocks noGrp="1"/>
          </p:cNvSpPr>
          <p:nvPr>
            <p:ph type="sldNum" sz="quarter" idx="12"/>
          </p:nvPr>
        </p:nvSpPr>
        <p:spPr/>
        <p:txBody>
          <a:bodyPr/>
          <a:lstStyle/>
          <a:p>
            <a:fld id="{A5CE01EA-4AC6-4FDF-8E44-FFDD0A921C39}" type="slidenum">
              <a:rPr lang="en-150" smtClean="0"/>
              <a:t>‹#›</a:t>
            </a:fld>
            <a:endParaRPr lang="en-150"/>
          </a:p>
        </p:txBody>
      </p:sp>
    </p:spTree>
    <p:extLst>
      <p:ext uri="{BB962C8B-B14F-4D97-AF65-F5344CB8AC3E}">
        <p14:creationId xmlns:p14="http://schemas.microsoft.com/office/powerpoint/2010/main" val="397946595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F6FC572-8376-4287-BBA0-8B7370ABD152}" type="datetimeFigureOut">
              <a:rPr lang="en-150" smtClean="0"/>
              <a:t>02/25/2022</a:t>
            </a:fld>
            <a:endParaRPr lang="en-150"/>
          </a:p>
        </p:txBody>
      </p:sp>
      <p:sp>
        <p:nvSpPr>
          <p:cNvPr id="5" name="Footer Placeholder 4"/>
          <p:cNvSpPr>
            <a:spLocks noGrp="1"/>
          </p:cNvSpPr>
          <p:nvPr>
            <p:ph type="ftr" sz="quarter" idx="11"/>
          </p:nvPr>
        </p:nvSpPr>
        <p:spPr/>
        <p:txBody>
          <a:bodyPr/>
          <a:lstStyle/>
          <a:p>
            <a:endParaRPr lang="en-150"/>
          </a:p>
        </p:txBody>
      </p:sp>
      <p:sp>
        <p:nvSpPr>
          <p:cNvPr id="6" name="Slide Number Placeholder 5"/>
          <p:cNvSpPr>
            <a:spLocks noGrp="1"/>
          </p:cNvSpPr>
          <p:nvPr>
            <p:ph type="sldNum" sz="quarter" idx="12"/>
          </p:nvPr>
        </p:nvSpPr>
        <p:spPr/>
        <p:txBody>
          <a:bodyPr/>
          <a:lstStyle/>
          <a:p>
            <a:fld id="{A5CE01EA-4AC6-4FDF-8E44-FFDD0A921C39}" type="slidenum">
              <a:rPr lang="en-150" smtClean="0"/>
              <a:t>‹#›</a:t>
            </a:fld>
            <a:endParaRPr lang="en-150"/>
          </a:p>
        </p:txBody>
      </p:sp>
    </p:spTree>
    <p:extLst>
      <p:ext uri="{BB962C8B-B14F-4D97-AF65-F5344CB8AC3E}">
        <p14:creationId xmlns:p14="http://schemas.microsoft.com/office/powerpoint/2010/main" val="340332321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F6FC572-8376-4287-BBA0-8B7370ABD152}" type="datetimeFigureOut">
              <a:rPr lang="en-150" smtClean="0"/>
              <a:t>02/25/2022</a:t>
            </a:fld>
            <a:endParaRPr lang="en-150"/>
          </a:p>
        </p:txBody>
      </p:sp>
      <p:sp>
        <p:nvSpPr>
          <p:cNvPr id="5" name="Footer Placeholder 4"/>
          <p:cNvSpPr>
            <a:spLocks noGrp="1"/>
          </p:cNvSpPr>
          <p:nvPr>
            <p:ph type="ftr" sz="quarter" idx="11"/>
          </p:nvPr>
        </p:nvSpPr>
        <p:spPr/>
        <p:txBody>
          <a:bodyPr/>
          <a:lstStyle/>
          <a:p>
            <a:endParaRPr lang="en-150"/>
          </a:p>
        </p:txBody>
      </p:sp>
      <p:sp>
        <p:nvSpPr>
          <p:cNvPr id="6" name="Slide Number Placeholder 5"/>
          <p:cNvSpPr>
            <a:spLocks noGrp="1"/>
          </p:cNvSpPr>
          <p:nvPr>
            <p:ph type="sldNum" sz="quarter" idx="12"/>
          </p:nvPr>
        </p:nvSpPr>
        <p:spPr/>
        <p:txBody>
          <a:bodyPr/>
          <a:lstStyle/>
          <a:p>
            <a:fld id="{A5CE01EA-4AC6-4FDF-8E44-FFDD0A921C39}" type="slidenum">
              <a:rPr lang="en-150" smtClean="0"/>
              <a:t>‹#›</a:t>
            </a:fld>
            <a:endParaRPr lang="en-150"/>
          </a:p>
        </p:txBody>
      </p:sp>
    </p:spTree>
    <p:extLst>
      <p:ext uri="{BB962C8B-B14F-4D97-AF65-F5344CB8AC3E}">
        <p14:creationId xmlns:p14="http://schemas.microsoft.com/office/powerpoint/2010/main" val="2471138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FD42ED-DB12-4763-8748-B0F3210C2EFD}" type="datetimeFigureOut">
              <a:rPr lang="en-US" smtClean="0"/>
              <a:t>2/25/2022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AF78D8-2E6B-4394-B9F1-08F6D8421DBA}" type="slidenum">
              <a:rPr lang="en-US" smtClean="0"/>
              <a:t>‹#›</a:t>
            </a:fld>
            <a:endParaRPr lang="en-US"/>
          </a:p>
        </p:txBody>
      </p:sp>
    </p:spTree>
    <p:extLst>
      <p:ext uri="{BB962C8B-B14F-4D97-AF65-F5344CB8AC3E}">
        <p14:creationId xmlns:p14="http://schemas.microsoft.com/office/powerpoint/2010/main" val="1295936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AFD42ED-DB12-4763-8748-B0F3210C2EFD}" type="datetimeFigureOut">
              <a:rPr lang="en-US" smtClean="0"/>
              <a:t>2/25/2022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AF78D8-2E6B-4394-B9F1-08F6D8421DBA}" type="slidenum">
              <a:rPr lang="en-US" smtClean="0"/>
              <a:t>‹#›</a:t>
            </a:fld>
            <a:endParaRPr lang="en-US"/>
          </a:p>
        </p:txBody>
      </p:sp>
    </p:spTree>
    <p:extLst>
      <p:ext uri="{BB962C8B-B14F-4D97-AF65-F5344CB8AC3E}">
        <p14:creationId xmlns:p14="http://schemas.microsoft.com/office/powerpoint/2010/main" val="1911744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AFD42ED-DB12-4763-8748-B0F3210C2EFD}" type="datetimeFigureOut">
              <a:rPr lang="en-US" smtClean="0"/>
              <a:t>2/25/2022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AF78D8-2E6B-4394-B9F1-08F6D8421DBA}" type="slidenum">
              <a:rPr lang="en-US" smtClean="0"/>
              <a:t>‹#›</a:t>
            </a:fld>
            <a:endParaRPr lang="en-US"/>
          </a:p>
        </p:txBody>
      </p:sp>
    </p:spTree>
    <p:extLst>
      <p:ext uri="{BB962C8B-B14F-4D97-AF65-F5344CB8AC3E}">
        <p14:creationId xmlns:p14="http://schemas.microsoft.com/office/powerpoint/2010/main" val="1323722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FD42ED-DB12-4763-8748-B0F3210C2EFD}" type="datetimeFigureOut">
              <a:rPr lang="en-US" smtClean="0"/>
              <a:t>2/25/2022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AF78D8-2E6B-4394-B9F1-08F6D8421DBA}" type="slidenum">
              <a:rPr lang="en-US" smtClean="0"/>
              <a:t>‹#›</a:t>
            </a:fld>
            <a:endParaRPr lang="en-US"/>
          </a:p>
        </p:txBody>
      </p:sp>
    </p:spTree>
    <p:extLst>
      <p:ext uri="{BB962C8B-B14F-4D97-AF65-F5344CB8AC3E}">
        <p14:creationId xmlns:p14="http://schemas.microsoft.com/office/powerpoint/2010/main" val="26988392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86CE372-D676-4895-AA3E-8449C16F4DC6}"/>
              </a:ext>
            </a:extLst>
          </p:cNvPr>
          <p:cNvSpPr/>
          <p:nvPr/>
        </p:nvSpPr>
        <p:spPr>
          <a:xfrm>
            <a:off x="8435975" y="573088"/>
            <a:ext cx="85725" cy="5730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a:extLst>
              <a:ext uri="{FF2B5EF4-FFF2-40B4-BE49-F238E27FC236}">
                <a16:creationId xmlns:a16="http://schemas.microsoft.com/office/drawing/2014/main" id="{153D42C2-6526-4226-95B5-F37660573380}"/>
              </a:ext>
            </a:extLst>
          </p:cNvPr>
          <p:cNvSpPr/>
          <p:nvPr/>
        </p:nvSpPr>
        <p:spPr>
          <a:xfrm>
            <a:off x="8569325" y="573088"/>
            <a:ext cx="576263" cy="5730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28" name="Title Placeholder 1">
            <a:extLst>
              <a:ext uri="{FF2B5EF4-FFF2-40B4-BE49-F238E27FC236}">
                <a16:creationId xmlns:a16="http://schemas.microsoft.com/office/drawing/2014/main" id="{AC6960C9-654B-457D-9EA2-3752FC998CC3}"/>
              </a:ext>
            </a:extLst>
          </p:cNvPr>
          <p:cNvSpPr>
            <a:spLocks noGrp="1"/>
          </p:cNvSpPr>
          <p:nvPr>
            <p:ph type="title"/>
          </p:nvPr>
        </p:nvSpPr>
        <p:spPr bwMode="auto">
          <a:xfrm>
            <a:off x="914400" y="1544638"/>
            <a:ext cx="7315200"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cs-CZ" altLang="cs-CZ"/>
              <a:t>Kliknutím lze upravit styl.</a:t>
            </a:r>
            <a:endParaRPr lang="en-US" altLang="cs-CZ"/>
          </a:p>
        </p:txBody>
      </p:sp>
      <p:sp>
        <p:nvSpPr>
          <p:cNvPr id="1029" name="Text Placeholder 2">
            <a:extLst>
              <a:ext uri="{FF2B5EF4-FFF2-40B4-BE49-F238E27FC236}">
                <a16:creationId xmlns:a16="http://schemas.microsoft.com/office/drawing/2014/main" id="{320A6285-E95B-45A4-9DBF-33FAB26BA00E}"/>
              </a:ext>
            </a:extLst>
          </p:cNvPr>
          <p:cNvSpPr>
            <a:spLocks noGrp="1"/>
          </p:cNvSpPr>
          <p:nvPr>
            <p:ph type="body" idx="1"/>
          </p:nvPr>
        </p:nvSpPr>
        <p:spPr bwMode="auto">
          <a:xfrm>
            <a:off x="914400" y="2770188"/>
            <a:ext cx="7315200" cy="353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a:t>Kliknutím lze upravit styly předlohy textu.</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endParaRPr lang="en-US" altLang="cs-CZ"/>
          </a:p>
        </p:txBody>
      </p:sp>
      <p:sp>
        <p:nvSpPr>
          <p:cNvPr id="4" name="Date Placeholder 3">
            <a:extLst>
              <a:ext uri="{FF2B5EF4-FFF2-40B4-BE49-F238E27FC236}">
                <a16:creationId xmlns:a16="http://schemas.microsoft.com/office/drawing/2014/main" id="{BC662E30-7822-4624-AB80-23A6A9F6BF3D}"/>
              </a:ext>
            </a:extLst>
          </p:cNvPr>
          <p:cNvSpPr>
            <a:spLocks noGrp="1"/>
          </p:cNvSpPr>
          <p:nvPr>
            <p:ph type="dt" sz="half" idx="2"/>
          </p:nvPr>
        </p:nvSpPr>
        <p:spPr>
          <a:xfrm>
            <a:off x="6007100" y="549275"/>
            <a:ext cx="1189038" cy="296863"/>
          </a:xfrm>
          <a:prstGeom prst="rect">
            <a:avLst/>
          </a:prstGeom>
        </p:spPr>
        <p:txBody>
          <a:bodyPr vert="horz" lIns="91440" tIns="45720" rIns="91440" bIns="45720" rtlCol="0" anchor="ctr"/>
          <a:lstStyle>
            <a:lvl1pPr algn="l" fontAlgn="auto">
              <a:spcBef>
                <a:spcPts val="0"/>
              </a:spcBef>
              <a:spcAft>
                <a:spcPts val="0"/>
              </a:spcAft>
              <a:defRPr sz="1200">
                <a:solidFill>
                  <a:schemeClr val="tx1">
                    <a:alpha val="50000"/>
                  </a:schemeClr>
                </a:solidFill>
                <a:latin typeface="+mn-lt"/>
                <a:cs typeface="+mn-cs"/>
              </a:defRPr>
            </a:lvl1pPr>
          </a:lstStyle>
          <a:p>
            <a:pPr>
              <a:defRPr/>
            </a:pPr>
            <a:fld id="{FA75B12C-FEC7-49EA-9AA9-BA988703F1B8}" type="datetimeFigureOut">
              <a:rPr lang="cs-CZ"/>
              <a:pPr>
                <a:defRPr/>
              </a:pPr>
              <a:t>25.02.2022</a:t>
            </a:fld>
            <a:endParaRPr lang="cs-CZ"/>
          </a:p>
        </p:txBody>
      </p:sp>
      <p:sp>
        <p:nvSpPr>
          <p:cNvPr id="6" name="Slide Number Placeholder 5">
            <a:extLst>
              <a:ext uri="{FF2B5EF4-FFF2-40B4-BE49-F238E27FC236}">
                <a16:creationId xmlns:a16="http://schemas.microsoft.com/office/drawing/2014/main" id="{1BC85234-79B2-4781-ACB5-E46B1FCD0D9C}"/>
              </a:ext>
            </a:extLst>
          </p:cNvPr>
          <p:cNvSpPr>
            <a:spLocks noGrp="1"/>
          </p:cNvSpPr>
          <p:nvPr>
            <p:ph type="sldNum" sz="quarter" idx="4"/>
          </p:nvPr>
        </p:nvSpPr>
        <p:spPr>
          <a:xfrm>
            <a:off x="7315200" y="549275"/>
            <a:ext cx="939800" cy="301625"/>
          </a:xfrm>
          <a:prstGeom prst="rect">
            <a:avLst/>
          </a:prstGeom>
        </p:spPr>
        <p:txBody>
          <a:bodyPr vert="horz" wrap="square" lIns="91440" tIns="45720" rIns="91440" bIns="45720" numCol="1" anchor="ctr" anchorCtr="0" compatLnSpc="1">
            <a:prstTxWarp prst="textNoShape">
              <a:avLst/>
            </a:prstTxWarp>
          </a:bodyPr>
          <a:lstStyle>
            <a:lvl1pPr algn="r">
              <a:defRPr sz="1200"/>
            </a:lvl1pPr>
          </a:lstStyle>
          <a:p>
            <a:fld id="{DF020255-97B9-4991-8867-B3B07CA7E9BF}" type="slidenum">
              <a:rPr lang="cs-CZ" altLang="cs-CZ"/>
              <a:pPr/>
              <a:t>‹#›</a:t>
            </a:fld>
            <a:endParaRPr lang="cs-CZ" altLang="cs-CZ"/>
          </a:p>
        </p:txBody>
      </p:sp>
      <p:sp>
        <p:nvSpPr>
          <p:cNvPr id="5" name="Footer Placeholder 4">
            <a:extLst>
              <a:ext uri="{FF2B5EF4-FFF2-40B4-BE49-F238E27FC236}">
                <a16:creationId xmlns:a16="http://schemas.microsoft.com/office/drawing/2014/main" id="{46173023-FADE-4781-AA6F-7D6097B8D35F}"/>
              </a:ext>
            </a:extLst>
          </p:cNvPr>
          <p:cNvSpPr>
            <a:spLocks noGrp="1"/>
          </p:cNvSpPr>
          <p:nvPr>
            <p:ph type="ftr" sz="quarter" idx="3"/>
          </p:nvPr>
        </p:nvSpPr>
        <p:spPr>
          <a:xfrm>
            <a:off x="6008688" y="855663"/>
            <a:ext cx="2246312" cy="301625"/>
          </a:xfrm>
          <a:prstGeom prst="rect">
            <a:avLst/>
          </a:prstGeom>
        </p:spPr>
        <p:txBody>
          <a:bodyPr vert="horz" lIns="91440" tIns="0" rIns="91440" bIns="45720" rtlCol="0" anchor="t"/>
          <a:lstStyle>
            <a:lvl1pPr algn="l" fontAlgn="auto">
              <a:spcBef>
                <a:spcPts val="0"/>
              </a:spcBef>
              <a:spcAft>
                <a:spcPts val="0"/>
              </a:spcAft>
              <a:defRPr sz="1000">
                <a:solidFill>
                  <a:schemeClr val="tx1"/>
                </a:solidFill>
                <a:latin typeface="+mn-lt"/>
                <a:cs typeface="+mn-cs"/>
              </a:defRPr>
            </a:lvl1pPr>
          </a:lstStyle>
          <a:p>
            <a:pPr>
              <a:defRPr/>
            </a:pPr>
            <a:endParaRPr lang="cs-CZ"/>
          </a:p>
        </p:txBody>
      </p:sp>
    </p:spTree>
    <p:extLst>
      <p:ext uri="{BB962C8B-B14F-4D97-AF65-F5344CB8AC3E}">
        <p14:creationId xmlns:p14="http://schemas.microsoft.com/office/powerpoint/2010/main" val="1972241031"/>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eaLnBrk="0" fontAlgn="base" hangingPunct="0">
        <a:spcBef>
          <a:spcPct val="20000"/>
        </a:spcBef>
        <a:spcAft>
          <a:spcPct val="0"/>
        </a:spcAft>
        <a:buClr>
          <a:schemeClr val="tx2"/>
        </a:buClr>
        <a:buFont typeface="Wingdings" panose="05000000000000000000" pitchFamily="2" charset="2"/>
        <a:buChar char="§"/>
        <a:defRPr sz="2000" kern="1200">
          <a:solidFill>
            <a:schemeClr val="tx1"/>
          </a:solidFill>
          <a:latin typeface="+mn-lt"/>
          <a:ea typeface="+mn-ea"/>
          <a:cs typeface="+mn-cs"/>
        </a:defRPr>
      </a:lvl1pPr>
      <a:lvl2pPr marL="501650" indent="-182563" algn="l" rtl="0" eaLnBrk="0" fontAlgn="base" hangingPunct="0">
        <a:spcBef>
          <a:spcPct val="20000"/>
        </a:spcBef>
        <a:spcAft>
          <a:spcPct val="0"/>
        </a:spcAft>
        <a:buClr>
          <a:schemeClr val="tx2"/>
        </a:buClr>
        <a:buFont typeface="Wingdings" panose="05000000000000000000" pitchFamily="2" charset="2"/>
        <a:buChar char="§"/>
        <a:defRPr kern="1200">
          <a:solidFill>
            <a:schemeClr val="tx1"/>
          </a:solidFill>
          <a:latin typeface="+mn-lt"/>
          <a:ea typeface="+mn-ea"/>
          <a:cs typeface="+mn-cs"/>
        </a:defRPr>
      </a:lvl2pPr>
      <a:lvl3pPr marL="685800" indent="-182563" algn="l" rtl="0" eaLnBrk="0" fontAlgn="base" hangingPunct="0">
        <a:spcBef>
          <a:spcPct val="20000"/>
        </a:spcBef>
        <a:spcAft>
          <a:spcPct val="0"/>
        </a:spcAft>
        <a:buClr>
          <a:schemeClr val="tx2"/>
        </a:buClr>
        <a:buFont typeface="Wingdings" panose="05000000000000000000" pitchFamily="2" charset="2"/>
        <a:buChar char="§"/>
        <a:defRPr sz="1600" kern="1200">
          <a:solidFill>
            <a:schemeClr val="tx1"/>
          </a:solidFill>
          <a:latin typeface="+mn-lt"/>
          <a:ea typeface="+mn-ea"/>
          <a:cs typeface="+mn-cs"/>
        </a:defRPr>
      </a:lvl3pPr>
      <a:lvl4pPr marL="914400" indent="-182563" algn="l" rtl="0" eaLnBrk="0" fontAlgn="base" hangingPunct="0">
        <a:spcBef>
          <a:spcPct val="20000"/>
        </a:spcBef>
        <a:spcAft>
          <a:spcPct val="0"/>
        </a:spcAft>
        <a:buClr>
          <a:schemeClr val="tx2"/>
        </a:buClr>
        <a:buFont typeface="Wingdings" panose="05000000000000000000" pitchFamily="2" charset="2"/>
        <a:buChar char="§"/>
        <a:defRPr sz="1400" kern="1200">
          <a:solidFill>
            <a:schemeClr val="tx1"/>
          </a:solidFill>
          <a:latin typeface="+mn-lt"/>
          <a:ea typeface="+mn-ea"/>
          <a:cs typeface="+mn-cs"/>
        </a:defRPr>
      </a:lvl4pPr>
      <a:lvl5pPr marL="1143000" indent="-182563" algn="l" rtl="0" eaLnBrk="0" fontAlgn="base" hangingPunct="0">
        <a:spcBef>
          <a:spcPct val="20000"/>
        </a:spcBef>
        <a:spcAft>
          <a:spcPct val="0"/>
        </a:spcAft>
        <a:buClr>
          <a:schemeClr val="tx2"/>
        </a:buClr>
        <a:buFont typeface="Wingdings" panose="05000000000000000000" pitchFamily="2"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A2481B-5154-415F-B752-558547769AA3}" type="datetimeFigureOut">
              <a:rPr lang="cs-CZ" smtClean="0"/>
              <a:pPr/>
              <a:t>25.02.2022</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264769-77EF-4CD0-90DE-F7D7F2D423C4}" type="slidenum">
              <a:rPr lang="cs-CZ" smtClean="0"/>
              <a:pPr/>
              <a:t>‹#›</a:t>
            </a:fld>
            <a:endParaRPr lang="cs-CZ"/>
          </a:p>
        </p:txBody>
      </p:sp>
    </p:spTree>
    <p:extLst>
      <p:ext uri="{BB962C8B-B14F-4D97-AF65-F5344CB8AC3E}">
        <p14:creationId xmlns:p14="http://schemas.microsoft.com/office/powerpoint/2010/main" val="232652751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365127"/>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1"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108">
                <a:solidFill>
                  <a:schemeClr val="tx1">
                    <a:tint val="75000"/>
                  </a:schemeClr>
                </a:solidFill>
              </a:defRPr>
            </a:lvl1pPr>
          </a:lstStyle>
          <a:p>
            <a:fld id="{DAFD42ED-DB12-4763-8748-B0F3210C2EFD}" type="datetimeFigureOut">
              <a:rPr lang="en-US" smtClean="0"/>
              <a:pPr/>
              <a:t>2/25/2022</a:t>
            </a:fld>
            <a:endParaRPr lang="en-US"/>
          </a:p>
        </p:txBody>
      </p:sp>
      <p:sp>
        <p:nvSpPr>
          <p:cNvPr id="5" name="Footer Placeholder 4"/>
          <p:cNvSpPr>
            <a:spLocks noGrp="1"/>
          </p:cNvSpPr>
          <p:nvPr>
            <p:ph type="ftr" sz="quarter" idx="3"/>
          </p:nvPr>
        </p:nvSpPr>
        <p:spPr>
          <a:xfrm>
            <a:off x="3028951" y="6356352"/>
            <a:ext cx="3086100" cy="365125"/>
          </a:xfrm>
          <a:prstGeom prst="rect">
            <a:avLst/>
          </a:prstGeom>
        </p:spPr>
        <p:txBody>
          <a:bodyPr vert="horz" lIns="91440" tIns="45720" rIns="91440" bIns="45720" rtlCol="0" anchor="ctr"/>
          <a:lstStyle>
            <a:lvl1pPr algn="ctr">
              <a:defRPr sz="1108">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108">
                <a:solidFill>
                  <a:schemeClr val="tx1">
                    <a:tint val="75000"/>
                  </a:schemeClr>
                </a:solidFill>
              </a:defRPr>
            </a:lvl1pPr>
          </a:lstStyle>
          <a:p>
            <a:fld id="{B6AF78D8-2E6B-4394-B9F1-08F6D8421DBA}" type="slidenum">
              <a:rPr lang="en-US" smtClean="0"/>
              <a:pPr/>
              <a:t>‹#›</a:t>
            </a:fld>
            <a:endParaRPr lang="en-US"/>
          </a:p>
        </p:txBody>
      </p:sp>
    </p:spTree>
    <p:extLst>
      <p:ext uri="{BB962C8B-B14F-4D97-AF65-F5344CB8AC3E}">
        <p14:creationId xmlns:p14="http://schemas.microsoft.com/office/powerpoint/2010/main" val="414210645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txStyles>
    <p:titleStyle>
      <a:lvl1pPr algn="l" defTabSz="844083" rtl="0" eaLnBrk="1" latinLnBrk="0" hangingPunct="1">
        <a:lnSpc>
          <a:spcPct val="90000"/>
        </a:lnSpc>
        <a:spcBef>
          <a:spcPct val="0"/>
        </a:spcBef>
        <a:buNone/>
        <a:defRPr sz="4062" kern="1200">
          <a:solidFill>
            <a:schemeClr val="tx1"/>
          </a:solidFill>
          <a:latin typeface="+mj-lt"/>
          <a:ea typeface="+mj-ea"/>
          <a:cs typeface="+mj-cs"/>
        </a:defRPr>
      </a:lvl1pPr>
    </p:titleStyle>
    <p:bodyStyle>
      <a:lvl1pPr marL="211021" indent="-211021" algn="l" defTabSz="844083" rtl="0" eaLnBrk="1" latinLnBrk="0" hangingPunct="1">
        <a:lnSpc>
          <a:spcPct val="90000"/>
        </a:lnSpc>
        <a:spcBef>
          <a:spcPts val="923"/>
        </a:spcBef>
        <a:buFont typeface="Arial" panose="020B0604020202020204" pitchFamily="34" charset="0"/>
        <a:buChar char="•"/>
        <a:defRPr sz="2585" kern="1200">
          <a:solidFill>
            <a:schemeClr val="tx1"/>
          </a:solidFill>
          <a:latin typeface="+mn-lt"/>
          <a:ea typeface="+mn-ea"/>
          <a:cs typeface="+mn-cs"/>
        </a:defRPr>
      </a:lvl1pPr>
      <a:lvl2pPr marL="633062" indent="-211021" algn="l" defTabSz="844083" rtl="0" eaLnBrk="1" latinLnBrk="0" hangingPunct="1">
        <a:lnSpc>
          <a:spcPct val="90000"/>
        </a:lnSpc>
        <a:spcBef>
          <a:spcPts val="462"/>
        </a:spcBef>
        <a:buFont typeface="Arial" panose="020B0604020202020204" pitchFamily="34" charset="0"/>
        <a:buChar char="•"/>
        <a:defRPr sz="2215" kern="1200">
          <a:solidFill>
            <a:schemeClr val="tx1"/>
          </a:solidFill>
          <a:latin typeface="+mn-lt"/>
          <a:ea typeface="+mn-ea"/>
          <a:cs typeface="+mn-cs"/>
        </a:defRPr>
      </a:lvl2pPr>
      <a:lvl3pPr marL="1055103" indent="-211021" algn="l" defTabSz="844083" rtl="0" eaLnBrk="1" latinLnBrk="0" hangingPunct="1">
        <a:lnSpc>
          <a:spcPct val="90000"/>
        </a:lnSpc>
        <a:spcBef>
          <a:spcPts val="462"/>
        </a:spcBef>
        <a:buFont typeface="Arial" panose="020B0604020202020204" pitchFamily="34" charset="0"/>
        <a:buChar char="•"/>
        <a:defRPr sz="1846" kern="1200">
          <a:solidFill>
            <a:schemeClr val="tx1"/>
          </a:solidFill>
          <a:latin typeface="+mn-lt"/>
          <a:ea typeface="+mn-ea"/>
          <a:cs typeface="+mn-cs"/>
        </a:defRPr>
      </a:lvl3pPr>
      <a:lvl4pPr marL="1477145"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4pPr>
      <a:lvl5pPr marL="1899186"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5pPr>
      <a:lvl6pPr marL="2321227"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6pPr>
      <a:lvl7pPr marL="2743269"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7pPr>
      <a:lvl8pPr marL="3165310"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8pPr>
      <a:lvl9pPr marL="3587351" indent="-211021" algn="l" defTabSz="844083" rtl="0" eaLnBrk="1" latinLnBrk="0" hangingPunct="1">
        <a:lnSpc>
          <a:spcPct val="90000"/>
        </a:lnSpc>
        <a:spcBef>
          <a:spcPts val="462"/>
        </a:spcBef>
        <a:buFont typeface="Arial" panose="020B0604020202020204" pitchFamily="34" charset="0"/>
        <a:buChar char="•"/>
        <a:defRPr sz="1662"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a:extLst>
              <a:ext uri="{FF2B5EF4-FFF2-40B4-BE49-F238E27FC236}">
                <a16:creationId xmlns:a16="http://schemas.microsoft.com/office/drawing/2014/main" id="{22B67853-03CC-43AC-8485-6FF5DB9623C7}"/>
              </a:ext>
            </a:extLst>
          </p:cNvPr>
          <p:cNvSpPr>
            <a:spLocks noGrp="1" noChangeArrowheads="1"/>
          </p:cNvSpPr>
          <p:nvPr>
            <p:ph type="title"/>
          </p:nvPr>
        </p:nvSpPr>
        <p:spPr bwMode="auto">
          <a:xfrm>
            <a:off x="671040" y="568861"/>
            <a:ext cx="7806240" cy="11434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cs-CZ"/>
              <a:t>Click to edit the title text format</a:t>
            </a:r>
          </a:p>
        </p:txBody>
      </p:sp>
      <p:sp>
        <p:nvSpPr>
          <p:cNvPr id="1026" name="Rectangle 2">
            <a:extLst>
              <a:ext uri="{FF2B5EF4-FFF2-40B4-BE49-F238E27FC236}">
                <a16:creationId xmlns:a16="http://schemas.microsoft.com/office/drawing/2014/main" id="{8DBB377C-081D-4C47-B0BC-962E8540BD7B}"/>
              </a:ext>
            </a:extLst>
          </p:cNvPr>
          <p:cNvSpPr>
            <a:spLocks noGrp="1" noChangeArrowheads="1"/>
          </p:cNvSpPr>
          <p:nvPr>
            <p:ph type="body" idx="1"/>
          </p:nvPr>
        </p:nvSpPr>
        <p:spPr bwMode="auto">
          <a:xfrm>
            <a:off x="671040" y="1906761"/>
            <a:ext cx="7806240" cy="43190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cs-CZ"/>
              <a:t>Click to edit the outline text format</a:t>
            </a:r>
          </a:p>
          <a:p>
            <a:pPr lvl="1"/>
            <a:r>
              <a:rPr lang="en-GB" altLang="cs-CZ"/>
              <a:t>Second Outline Level</a:t>
            </a:r>
          </a:p>
          <a:p>
            <a:pPr lvl="2"/>
            <a:r>
              <a:rPr lang="en-GB" altLang="cs-CZ"/>
              <a:t>Third Outline Level</a:t>
            </a:r>
          </a:p>
          <a:p>
            <a:pPr lvl="3"/>
            <a:r>
              <a:rPr lang="en-GB" altLang="cs-CZ"/>
              <a:t>Fourth Outline Level</a:t>
            </a:r>
          </a:p>
          <a:p>
            <a:pPr lvl="4"/>
            <a:r>
              <a:rPr lang="en-GB" altLang="cs-CZ"/>
              <a:t>Fifth Outline Level</a:t>
            </a:r>
          </a:p>
          <a:p>
            <a:pPr lvl="4"/>
            <a:r>
              <a:rPr lang="en-GB" altLang="cs-CZ"/>
              <a:t>Sixth Outline Level</a:t>
            </a:r>
          </a:p>
          <a:p>
            <a:pPr lvl="4"/>
            <a:r>
              <a:rPr lang="en-GB" altLang="cs-CZ"/>
              <a:t>Seventh Outline Level</a:t>
            </a:r>
          </a:p>
          <a:p>
            <a:pPr lvl="4"/>
            <a:r>
              <a:rPr lang="en-GB" altLang="cs-CZ"/>
              <a:t>Eighth Outline Level</a:t>
            </a:r>
          </a:p>
          <a:p>
            <a:pPr lvl="4"/>
            <a:r>
              <a:rPr lang="en-GB" altLang="cs-CZ"/>
              <a:t>Ninth Outline Level</a:t>
            </a:r>
          </a:p>
        </p:txBody>
      </p:sp>
    </p:spTree>
    <p:extLst>
      <p:ext uri="{BB962C8B-B14F-4D97-AF65-F5344CB8AC3E}">
        <p14:creationId xmlns:p14="http://schemas.microsoft.com/office/powerpoint/2010/main" val="818234444"/>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ctr" defTabSz="414726" rtl="0" fontAlgn="base" hangingPunct="0">
        <a:lnSpc>
          <a:spcPct val="93000"/>
        </a:lnSpc>
        <a:spcBef>
          <a:spcPct val="0"/>
        </a:spcBef>
        <a:spcAft>
          <a:spcPct val="0"/>
        </a:spcAft>
        <a:buClr>
          <a:srgbClr val="000000"/>
        </a:buClr>
        <a:buSzPct val="45000"/>
        <a:buFont typeface="Wingdings" panose="05000000000000000000" pitchFamily="2" charset="2"/>
        <a:defRPr sz="2540" b="1" kern="1200">
          <a:solidFill>
            <a:srgbClr val="000000"/>
          </a:solidFill>
          <a:latin typeface="+mj-lt"/>
          <a:ea typeface="+mj-ea"/>
          <a:cs typeface="+mj-cs"/>
        </a:defRPr>
      </a:lvl1pPr>
      <a:lvl2pPr marL="391686" indent="-195843" algn="ctr" defTabSz="414726" rtl="0" fontAlgn="base" hangingPunct="0">
        <a:lnSpc>
          <a:spcPct val="93000"/>
        </a:lnSpc>
        <a:spcBef>
          <a:spcPct val="0"/>
        </a:spcBef>
        <a:spcAft>
          <a:spcPct val="0"/>
        </a:spcAft>
        <a:buClr>
          <a:srgbClr val="000000"/>
        </a:buClr>
        <a:buSzPct val="45000"/>
        <a:buFont typeface="Wingdings" panose="05000000000000000000" pitchFamily="2" charset="2"/>
        <a:defRPr sz="2540" b="1">
          <a:solidFill>
            <a:srgbClr val="000000"/>
          </a:solidFill>
          <a:latin typeface="Times New Roman" panose="02020603050405020304" pitchFamily="18" charset="0"/>
          <a:cs typeface="msgothic" charset="0"/>
        </a:defRPr>
      </a:lvl2pPr>
      <a:lvl3pPr marL="587529" indent="-195843" algn="ctr" defTabSz="414726" rtl="0" fontAlgn="base" hangingPunct="0">
        <a:lnSpc>
          <a:spcPct val="93000"/>
        </a:lnSpc>
        <a:spcBef>
          <a:spcPct val="0"/>
        </a:spcBef>
        <a:spcAft>
          <a:spcPct val="0"/>
        </a:spcAft>
        <a:buClr>
          <a:srgbClr val="000000"/>
        </a:buClr>
        <a:buSzPct val="45000"/>
        <a:buFont typeface="Wingdings" panose="05000000000000000000" pitchFamily="2" charset="2"/>
        <a:defRPr sz="2540" b="1">
          <a:solidFill>
            <a:srgbClr val="000000"/>
          </a:solidFill>
          <a:latin typeface="Times New Roman" panose="02020603050405020304" pitchFamily="18" charset="0"/>
          <a:cs typeface="msgothic" charset="0"/>
        </a:defRPr>
      </a:lvl3pPr>
      <a:lvl4pPr marL="783372" indent="-195843" algn="ctr" defTabSz="414726" rtl="0" fontAlgn="base" hangingPunct="0">
        <a:lnSpc>
          <a:spcPct val="93000"/>
        </a:lnSpc>
        <a:spcBef>
          <a:spcPct val="0"/>
        </a:spcBef>
        <a:spcAft>
          <a:spcPct val="0"/>
        </a:spcAft>
        <a:buClr>
          <a:srgbClr val="000000"/>
        </a:buClr>
        <a:buSzPct val="45000"/>
        <a:buFont typeface="Wingdings" panose="05000000000000000000" pitchFamily="2" charset="2"/>
        <a:defRPr sz="2540" b="1">
          <a:solidFill>
            <a:srgbClr val="000000"/>
          </a:solidFill>
          <a:latin typeface="Times New Roman" panose="02020603050405020304" pitchFamily="18" charset="0"/>
          <a:cs typeface="msgothic" charset="0"/>
        </a:defRPr>
      </a:lvl4pPr>
      <a:lvl5pPr marL="979214" indent="-195843" algn="ctr" defTabSz="414726" rtl="0" fontAlgn="base" hangingPunct="0">
        <a:lnSpc>
          <a:spcPct val="93000"/>
        </a:lnSpc>
        <a:spcBef>
          <a:spcPct val="0"/>
        </a:spcBef>
        <a:spcAft>
          <a:spcPct val="0"/>
        </a:spcAft>
        <a:buClr>
          <a:srgbClr val="000000"/>
        </a:buClr>
        <a:buSzPct val="45000"/>
        <a:buFont typeface="Wingdings" panose="05000000000000000000" pitchFamily="2" charset="2"/>
        <a:defRPr sz="2540" b="1">
          <a:solidFill>
            <a:srgbClr val="000000"/>
          </a:solidFill>
          <a:latin typeface="Times New Roman" panose="02020603050405020304" pitchFamily="18" charset="0"/>
          <a:cs typeface="msgothic" charset="0"/>
        </a:defRPr>
      </a:lvl5pPr>
      <a:lvl6pPr marL="1393941" indent="-195843" algn="ctr" defTabSz="414726" rtl="0" fontAlgn="base" hangingPunct="0">
        <a:lnSpc>
          <a:spcPct val="93000"/>
        </a:lnSpc>
        <a:spcBef>
          <a:spcPct val="0"/>
        </a:spcBef>
        <a:spcAft>
          <a:spcPct val="0"/>
        </a:spcAft>
        <a:buClr>
          <a:srgbClr val="000000"/>
        </a:buClr>
        <a:buSzPct val="45000"/>
        <a:buFont typeface="Wingdings" panose="05000000000000000000" pitchFamily="2" charset="2"/>
        <a:defRPr sz="2540" b="1">
          <a:solidFill>
            <a:srgbClr val="000000"/>
          </a:solidFill>
          <a:latin typeface="Times New Roman" panose="02020603050405020304" pitchFamily="18" charset="0"/>
          <a:cs typeface="msgothic" charset="0"/>
        </a:defRPr>
      </a:lvl6pPr>
      <a:lvl7pPr marL="1808667" indent="-195843" algn="ctr" defTabSz="414726" rtl="0" fontAlgn="base" hangingPunct="0">
        <a:lnSpc>
          <a:spcPct val="93000"/>
        </a:lnSpc>
        <a:spcBef>
          <a:spcPct val="0"/>
        </a:spcBef>
        <a:spcAft>
          <a:spcPct val="0"/>
        </a:spcAft>
        <a:buClr>
          <a:srgbClr val="000000"/>
        </a:buClr>
        <a:buSzPct val="45000"/>
        <a:buFont typeface="Wingdings" panose="05000000000000000000" pitchFamily="2" charset="2"/>
        <a:defRPr sz="2540" b="1">
          <a:solidFill>
            <a:srgbClr val="000000"/>
          </a:solidFill>
          <a:latin typeface="Times New Roman" panose="02020603050405020304" pitchFamily="18" charset="0"/>
          <a:cs typeface="msgothic" charset="0"/>
        </a:defRPr>
      </a:lvl7pPr>
      <a:lvl8pPr marL="2223393" indent="-195843" algn="ctr" defTabSz="414726" rtl="0" fontAlgn="base" hangingPunct="0">
        <a:lnSpc>
          <a:spcPct val="93000"/>
        </a:lnSpc>
        <a:spcBef>
          <a:spcPct val="0"/>
        </a:spcBef>
        <a:spcAft>
          <a:spcPct val="0"/>
        </a:spcAft>
        <a:buClr>
          <a:srgbClr val="000000"/>
        </a:buClr>
        <a:buSzPct val="45000"/>
        <a:buFont typeface="Wingdings" panose="05000000000000000000" pitchFamily="2" charset="2"/>
        <a:defRPr sz="2540" b="1">
          <a:solidFill>
            <a:srgbClr val="000000"/>
          </a:solidFill>
          <a:latin typeface="Times New Roman" panose="02020603050405020304" pitchFamily="18" charset="0"/>
          <a:cs typeface="msgothic" charset="0"/>
        </a:defRPr>
      </a:lvl8pPr>
      <a:lvl9pPr marL="2638119" indent="-195843" algn="ctr" defTabSz="414726" rtl="0" fontAlgn="base" hangingPunct="0">
        <a:lnSpc>
          <a:spcPct val="93000"/>
        </a:lnSpc>
        <a:spcBef>
          <a:spcPct val="0"/>
        </a:spcBef>
        <a:spcAft>
          <a:spcPct val="0"/>
        </a:spcAft>
        <a:buClr>
          <a:srgbClr val="000000"/>
        </a:buClr>
        <a:buSzPct val="45000"/>
        <a:buFont typeface="Wingdings" panose="05000000000000000000" pitchFamily="2" charset="2"/>
        <a:defRPr sz="2540" b="1">
          <a:solidFill>
            <a:srgbClr val="000000"/>
          </a:solidFill>
          <a:latin typeface="Times New Roman" panose="02020603050405020304" pitchFamily="18" charset="0"/>
          <a:cs typeface="msgothic" charset="0"/>
        </a:defRPr>
      </a:lvl9pPr>
    </p:titleStyle>
    <p:bodyStyle>
      <a:lvl1pPr marL="391686" indent="-293764" algn="l" defTabSz="414726" rtl="0" fontAlgn="base" hangingPunct="0">
        <a:lnSpc>
          <a:spcPct val="93000"/>
        </a:lnSpc>
        <a:spcBef>
          <a:spcPct val="0"/>
        </a:spcBef>
        <a:spcAft>
          <a:spcPts val="806"/>
        </a:spcAft>
        <a:buClr>
          <a:srgbClr val="000000"/>
        </a:buClr>
        <a:buSzPct val="100000"/>
        <a:buFont typeface="Arial" panose="020B0604020202020204" pitchFamily="34" charset="0"/>
        <a:buChar char="•"/>
        <a:defRPr sz="1814" kern="1200">
          <a:solidFill>
            <a:srgbClr val="000000"/>
          </a:solidFill>
          <a:latin typeface="+mn-lt"/>
          <a:ea typeface="+mn-ea"/>
          <a:cs typeface="+mn-cs"/>
        </a:defRPr>
      </a:lvl1pPr>
      <a:lvl2pPr marL="783372" indent="-260644" algn="l" defTabSz="414726" rtl="0" fontAlgn="base" hangingPunct="0">
        <a:lnSpc>
          <a:spcPct val="93000"/>
        </a:lnSpc>
        <a:spcBef>
          <a:spcPct val="0"/>
        </a:spcBef>
        <a:spcAft>
          <a:spcPts val="1032"/>
        </a:spcAft>
        <a:buClr>
          <a:srgbClr val="000000"/>
        </a:buClr>
        <a:buSzPct val="75000"/>
        <a:buFont typeface="Symbol" panose="05050102010706020507" pitchFamily="18" charset="2"/>
        <a:buChar char=""/>
        <a:defRPr sz="2358" kern="1200">
          <a:solidFill>
            <a:srgbClr val="000000"/>
          </a:solidFill>
          <a:latin typeface="+mn-lt"/>
          <a:ea typeface="+mn-ea"/>
          <a:cs typeface="+mn-cs"/>
        </a:defRPr>
      </a:lvl2pPr>
      <a:lvl3pPr marL="1175057" indent="-195843" algn="l" defTabSz="414726" rtl="0" fontAlgn="base" hangingPunct="0">
        <a:lnSpc>
          <a:spcPct val="93000"/>
        </a:lnSpc>
        <a:spcBef>
          <a:spcPct val="0"/>
        </a:spcBef>
        <a:spcAft>
          <a:spcPts val="771"/>
        </a:spcAft>
        <a:buClr>
          <a:srgbClr val="000000"/>
        </a:buClr>
        <a:buSzPct val="45000"/>
        <a:buFont typeface="Wingdings" panose="05000000000000000000" pitchFamily="2" charset="2"/>
        <a:buChar char=""/>
        <a:defRPr sz="2177" kern="1200">
          <a:solidFill>
            <a:srgbClr val="000000"/>
          </a:solidFill>
          <a:latin typeface="+mn-lt"/>
          <a:ea typeface="+mn-ea"/>
          <a:cs typeface="+mn-cs"/>
        </a:defRPr>
      </a:lvl3pPr>
      <a:lvl4pPr marL="1566743" indent="-195843" algn="l" defTabSz="414726" rtl="0" fontAlgn="base" hangingPunct="0">
        <a:lnSpc>
          <a:spcPct val="93000"/>
        </a:lnSpc>
        <a:spcBef>
          <a:spcPct val="0"/>
        </a:spcBef>
        <a:spcAft>
          <a:spcPts val="522"/>
        </a:spcAft>
        <a:buClr>
          <a:srgbClr val="000000"/>
        </a:buClr>
        <a:buSzPct val="75000"/>
        <a:buFont typeface="Symbol" panose="05050102010706020507" pitchFamily="18" charset="2"/>
        <a:buChar char=""/>
        <a:defRPr sz="1814" kern="1200">
          <a:solidFill>
            <a:srgbClr val="000000"/>
          </a:solidFill>
          <a:latin typeface="+mn-lt"/>
          <a:ea typeface="+mn-ea"/>
          <a:cs typeface="+mn-cs"/>
        </a:defRPr>
      </a:lvl4pPr>
      <a:lvl5pPr marL="1958429" indent="-195843" algn="l" defTabSz="414726" rtl="0" fontAlgn="base" hangingPunct="0">
        <a:lnSpc>
          <a:spcPct val="93000"/>
        </a:lnSpc>
        <a:spcBef>
          <a:spcPct val="0"/>
        </a:spcBef>
        <a:spcAft>
          <a:spcPts val="261"/>
        </a:spcAft>
        <a:buClr>
          <a:srgbClr val="000000"/>
        </a:buClr>
        <a:buSzPct val="45000"/>
        <a:buFont typeface="Wingdings" panose="05000000000000000000" pitchFamily="2" charset="2"/>
        <a:buChar char=""/>
        <a:defRPr sz="1814" kern="1200">
          <a:solidFill>
            <a:srgbClr val="000000"/>
          </a:solidFill>
          <a:latin typeface="+mn-lt"/>
          <a:ea typeface="+mn-ea"/>
          <a:cs typeface="+mn-cs"/>
        </a:defRPr>
      </a:lvl5pPr>
      <a:lvl6pPr marL="2280994" indent="-207363" algn="l" defTabSz="829452"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6pPr>
      <a:lvl7pPr marL="2695720" indent="-207363" algn="l" defTabSz="829452"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7pPr>
      <a:lvl8pPr marL="3110446" indent="-207363" algn="l" defTabSz="829452"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8pPr>
      <a:lvl9pPr marL="3525172" indent="-207363" algn="l" defTabSz="829452"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9pPr>
    </p:bodyStyle>
    <p:otherStyle>
      <a:defPPr>
        <a:defRPr lang="cs-CZ"/>
      </a:defPPr>
      <a:lvl1pPr marL="0" algn="l" defTabSz="829452" rtl="0" eaLnBrk="1" latinLnBrk="0" hangingPunct="1">
        <a:defRPr sz="1633" kern="1200">
          <a:solidFill>
            <a:schemeClr val="tx1"/>
          </a:solidFill>
          <a:latin typeface="+mn-lt"/>
          <a:ea typeface="+mn-ea"/>
          <a:cs typeface="+mn-cs"/>
        </a:defRPr>
      </a:lvl1pPr>
      <a:lvl2pPr marL="414726" algn="l" defTabSz="829452" rtl="0" eaLnBrk="1" latinLnBrk="0" hangingPunct="1">
        <a:defRPr sz="1633" kern="1200">
          <a:solidFill>
            <a:schemeClr val="tx1"/>
          </a:solidFill>
          <a:latin typeface="+mn-lt"/>
          <a:ea typeface="+mn-ea"/>
          <a:cs typeface="+mn-cs"/>
        </a:defRPr>
      </a:lvl2pPr>
      <a:lvl3pPr marL="829452" algn="l" defTabSz="829452" rtl="0" eaLnBrk="1" latinLnBrk="0" hangingPunct="1">
        <a:defRPr sz="1633" kern="1200">
          <a:solidFill>
            <a:schemeClr val="tx1"/>
          </a:solidFill>
          <a:latin typeface="+mn-lt"/>
          <a:ea typeface="+mn-ea"/>
          <a:cs typeface="+mn-cs"/>
        </a:defRPr>
      </a:lvl3pPr>
      <a:lvl4pPr marL="1244178" algn="l" defTabSz="829452" rtl="0" eaLnBrk="1" latinLnBrk="0" hangingPunct="1">
        <a:defRPr sz="1633" kern="1200">
          <a:solidFill>
            <a:schemeClr val="tx1"/>
          </a:solidFill>
          <a:latin typeface="+mn-lt"/>
          <a:ea typeface="+mn-ea"/>
          <a:cs typeface="+mn-cs"/>
        </a:defRPr>
      </a:lvl4pPr>
      <a:lvl5pPr marL="1658904" algn="l" defTabSz="829452" rtl="0" eaLnBrk="1" latinLnBrk="0" hangingPunct="1">
        <a:defRPr sz="1633" kern="1200">
          <a:solidFill>
            <a:schemeClr val="tx1"/>
          </a:solidFill>
          <a:latin typeface="+mn-lt"/>
          <a:ea typeface="+mn-ea"/>
          <a:cs typeface="+mn-cs"/>
        </a:defRPr>
      </a:lvl5pPr>
      <a:lvl6pPr marL="2073631" algn="l" defTabSz="829452" rtl="0" eaLnBrk="1" latinLnBrk="0" hangingPunct="1">
        <a:defRPr sz="1633" kern="1200">
          <a:solidFill>
            <a:schemeClr val="tx1"/>
          </a:solidFill>
          <a:latin typeface="+mn-lt"/>
          <a:ea typeface="+mn-ea"/>
          <a:cs typeface="+mn-cs"/>
        </a:defRPr>
      </a:lvl6pPr>
      <a:lvl7pPr marL="2488357" algn="l" defTabSz="829452" rtl="0" eaLnBrk="1" latinLnBrk="0" hangingPunct="1">
        <a:defRPr sz="1633" kern="1200">
          <a:solidFill>
            <a:schemeClr val="tx1"/>
          </a:solidFill>
          <a:latin typeface="+mn-lt"/>
          <a:ea typeface="+mn-ea"/>
          <a:cs typeface="+mn-cs"/>
        </a:defRPr>
      </a:lvl7pPr>
      <a:lvl8pPr marL="2903083" algn="l" defTabSz="829452" rtl="0" eaLnBrk="1" latinLnBrk="0" hangingPunct="1">
        <a:defRPr sz="1633" kern="1200">
          <a:solidFill>
            <a:schemeClr val="tx1"/>
          </a:solidFill>
          <a:latin typeface="+mn-lt"/>
          <a:ea typeface="+mn-ea"/>
          <a:cs typeface="+mn-cs"/>
        </a:defRPr>
      </a:lvl8pPr>
      <a:lvl9pPr marL="3317809" algn="l" defTabSz="829452" rtl="0" eaLnBrk="1" latinLnBrk="0" hangingPunct="1">
        <a:defRPr sz="163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6FC572-8376-4287-BBA0-8B7370ABD152}" type="datetimeFigureOut">
              <a:rPr lang="en-150" smtClean="0"/>
              <a:t>02/25/2022</a:t>
            </a:fld>
            <a:endParaRPr lang="en-15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15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CE01EA-4AC6-4FDF-8E44-FFDD0A921C39}" type="slidenum">
              <a:rPr lang="en-150" smtClean="0"/>
              <a:t>‹#›</a:t>
            </a:fld>
            <a:endParaRPr lang="en-150"/>
          </a:p>
        </p:txBody>
      </p:sp>
    </p:spTree>
    <p:extLst>
      <p:ext uri="{BB962C8B-B14F-4D97-AF65-F5344CB8AC3E}">
        <p14:creationId xmlns:p14="http://schemas.microsoft.com/office/powerpoint/2010/main" val="2506153777"/>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1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 Id="rId4" Type="http://schemas.openxmlformats.org/officeDocument/2006/relationships/image" Target="../media/image19.emf"/></Relationships>
</file>

<file path=ppt/slides/_rels/slide1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doi.org/10.1093/eurheartj/ehab395"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8" Type="http://schemas.openxmlformats.org/officeDocument/2006/relationships/image" Target="../media/image31.png"/><Relationship Id="rId3" Type="http://schemas.microsoft.com/office/2007/relationships/media" Target="../media/media3.mp4"/><Relationship Id="rId7" Type="http://schemas.openxmlformats.org/officeDocument/2006/relationships/image" Target="../media/image30.emf"/><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notesSlide" Target="../notesSlides/notesSlide5.xml"/><Relationship Id="rId5" Type="http://schemas.openxmlformats.org/officeDocument/2006/relationships/slideLayout" Target="../slideLayouts/slideLayout2.xml"/><Relationship Id="rId10" Type="http://schemas.openxmlformats.org/officeDocument/2006/relationships/image" Target="../media/image33.png"/><Relationship Id="rId4" Type="http://schemas.openxmlformats.org/officeDocument/2006/relationships/video" Target="../media/media3.mp4"/><Relationship Id="rId9"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8" Type="http://schemas.openxmlformats.org/officeDocument/2006/relationships/video" Target="../media/media5.mp4"/><Relationship Id="rId13" Type="http://schemas.openxmlformats.org/officeDocument/2006/relationships/image" Target="../media/image38.png"/><Relationship Id="rId3" Type="http://schemas.microsoft.com/office/2007/relationships/media" Target="../media/media3.mp4"/><Relationship Id="rId7" Type="http://schemas.microsoft.com/office/2007/relationships/media" Target="../media/media5.mp4"/><Relationship Id="rId12" Type="http://schemas.openxmlformats.org/officeDocument/2006/relationships/image" Target="../media/image37.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video" Target="../media/media4.mp4"/><Relationship Id="rId11" Type="http://schemas.openxmlformats.org/officeDocument/2006/relationships/image" Target="../media/image33.png"/><Relationship Id="rId5" Type="http://schemas.microsoft.com/office/2007/relationships/media" Target="../media/media4.mp4"/><Relationship Id="rId15" Type="http://schemas.openxmlformats.org/officeDocument/2006/relationships/image" Target="../media/image40.png"/><Relationship Id="rId10" Type="http://schemas.openxmlformats.org/officeDocument/2006/relationships/image" Target="../media/image32.png"/><Relationship Id="rId4" Type="http://schemas.openxmlformats.org/officeDocument/2006/relationships/video" Target="../media/media3.mp4"/><Relationship Id="rId9" Type="http://schemas.openxmlformats.org/officeDocument/2006/relationships/slideLayout" Target="../slideLayouts/slideLayout18.xml"/><Relationship Id="rId1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5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8" Type="http://schemas.openxmlformats.org/officeDocument/2006/relationships/image" Target="../media/image44.png"/><Relationship Id="rId3" Type="http://schemas.microsoft.com/office/2007/relationships/media" Target="../media/media7.mp4"/><Relationship Id="rId7" Type="http://schemas.openxmlformats.org/officeDocument/2006/relationships/image" Target="../media/image43.pn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42.png"/><Relationship Id="rId5" Type="http://schemas.openxmlformats.org/officeDocument/2006/relationships/slideLayout" Target="../slideLayouts/slideLayout2.xml"/><Relationship Id="rId4" Type="http://schemas.openxmlformats.org/officeDocument/2006/relationships/video" Target="../media/media7.mp4"/><Relationship Id="rId9" Type="http://schemas.openxmlformats.org/officeDocument/2006/relationships/image" Target="../media/image45.png"/></Relationships>
</file>

<file path=ppt/slides/_rels/slide2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49.emf"/><Relationship Id="rId3" Type="http://schemas.microsoft.com/office/2007/relationships/media" Target="../media/media9.mp4"/><Relationship Id="rId7" Type="http://schemas.openxmlformats.org/officeDocument/2006/relationships/image" Target="../media/image48.png"/><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47.png"/><Relationship Id="rId5" Type="http://schemas.openxmlformats.org/officeDocument/2006/relationships/slideLayout" Target="../slideLayouts/slideLayout26.xml"/><Relationship Id="rId4" Type="http://schemas.openxmlformats.org/officeDocument/2006/relationships/video" Target="../media/media9.mp4"/><Relationship Id="rId9" Type="http://schemas.openxmlformats.org/officeDocument/2006/relationships/image" Target="../media/image50.png"/></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53.png"/><Relationship Id="rId3" Type="http://schemas.microsoft.com/office/2007/relationships/media" Target="../media/media11.mp4"/><Relationship Id="rId7" Type="http://schemas.openxmlformats.org/officeDocument/2006/relationships/slideLayout" Target="../slideLayouts/slideLayout41.xml"/><Relationship Id="rId2" Type="http://schemas.openxmlformats.org/officeDocument/2006/relationships/video" Target="../media/media10.mp4"/><Relationship Id="rId1" Type="http://schemas.microsoft.com/office/2007/relationships/media" Target="../media/media10.mp4"/><Relationship Id="rId6" Type="http://schemas.openxmlformats.org/officeDocument/2006/relationships/video" Target="../media/media12.mp4"/><Relationship Id="rId11" Type="http://schemas.openxmlformats.org/officeDocument/2006/relationships/image" Target="../media/image40.png"/><Relationship Id="rId5" Type="http://schemas.microsoft.com/office/2007/relationships/media" Target="../media/media12.mp4"/><Relationship Id="rId10" Type="http://schemas.openxmlformats.org/officeDocument/2006/relationships/image" Target="../media/image55.png"/><Relationship Id="rId4" Type="http://schemas.openxmlformats.org/officeDocument/2006/relationships/video" Target="../media/media11.mp4"/><Relationship Id="rId9" Type="http://schemas.openxmlformats.org/officeDocument/2006/relationships/image" Target="../media/image54.png"/></Relationships>
</file>

<file path=ppt/slides/_rels/slide3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65.xml"/></Relationships>
</file>

<file path=ppt/slides/_rels/slide4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6.xml"/><Relationship Id="rId5" Type="http://schemas.openxmlformats.org/officeDocument/2006/relationships/image" Target="../media/image8.emf"/><Relationship Id="rId4" Type="http://schemas.openxmlformats.org/officeDocument/2006/relationships/image" Target="../media/image7.emf"/></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57425"/>
            <a:ext cx="7315200" cy="1252538"/>
          </a:xfrm>
          <a:solidFill>
            <a:schemeClr val="bg1">
              <a:lumMod val="95000"/>
            </a:schemeClr>
          </a:solidFill>
        </p:spPr>
        <p:txBody>
          <a:bodyPr>
            <a:normAutofit/>
          </a:bodyPr>
          <a:lstStyle/>
          <a:p>
            <a:r>
              <a:rPr lang="en-US" sz="3600" dirty="0" err="1">
                <a:latin typeface="+mn-lt"/>
              </a:rPr>
              <a:t>Nekard</a:t>
            </a:r>
            <a:r>
              <a:rPr lang="cs-CZ" sz="3600" dirty="0" err="1">
                <a:latin typeface="+mn-lt"/>
              </a:rPr>
              <a:t>iální</a:t>
            </a:r>
            <a:r>
              <a:rPr lang="cs-CZ" sz="3600" dirty="0">
                <a:latin typeface="+mn-lt"/>
              </a:rPr>
              <a:t> operace u chlopenních vad</a:t>
            </a:r>
            <a:endParaRPr lang="en-US" sz="3600" dirty="0">
              <a:latin typeface="+mn-lt"/>
            </a:endParaRPr>
          </a:p>
        </p:txBody>
      </p:sp>
      <p:sp>
        <p:nvSpPr>
          <p:cNvPr id="3" name="Subtitle 2"/>
          <p:cNvSpPr>
            <a:spLocks noGrp="1"/>
          </p:cNvSpPr>
          <p:nvPr>
            <p:ph type="subTitle" idx="1"/>
          </p:nvPr>
        </p:nvSpPr>
        <p:spPr>
          <a:xfrm>
            <a:off x="1143000" y="3743552"/>
            <a:ext cx="6858000" cy="1655762"/>
          </a:xfrm>
        </p:spPr>
        <p:txBody>
          <a:bodyPr/>
          <a:lstStyle/>
          <a:p>
            <a:r>
              <a:rPr lang="cs-CZ" dirty="0"/>
              <a:t>Hana Línková</a:t>
            </a:r>
          </a:p>
          <a:p>
            <a:r>
              <a:rPr lang="cs-CZ" altLang="en-US" sz="2400" dirty="0"/>
              <a:t>3.LF UK a FNKV,  Praha</a:t>
            </a:r>
          </a:p>
          <a:p>
            <a:endParaRPr lang="en-US" dirty="0"/>
          </a:p>
        </p:txBody>
      </p:sp>
      <p:pic>
        <p:nvPicPr>
          <p:cNvPr id="4" name="Obrázek 3">
            <a:extLst>
              <a:ext uri="{FF2B5EF4-FFF2-40B4-BE49-F238E27FC236}">
                <a16:creationId xmlns:a16="http://schemas.microsoft.com/office/drawing/2014/main" id="{A4E90FCA-B8ED-4F6A-BD4D-E9386DC765F3}"/>
              </a:ext>
            </a:extLst>
          </p:cNvPr>
          <p:cNvPicPr>
            <a:picLocks noChangeAspect="1"/>
          </p:cNvPicPr>
          <p:nvPr/>
        </p:nvPicPr>
        <p:blipFill>
          <a:blip r:embed="rId2"/>
          <a:stretch>
            <a:fillRect/>
          </a:stretch>
        </p:blipFill>
        <p:spPr>
          <a:xfrm>
            <a:off x="122070" y="74513"/>
            <a:ext cx="1457070" cy="1286367"/>
          </a:xfrm>
          <a:prstGeom prst="rect">
            <a:avLst/>
          </a:prstGeom>
        </p:spPr>
      </p:pic>
      <p:pic>
        <p:nvPicPr>
          <p:cNvPr id="5" name="Picture 4" descr="logo3LFUK">
            <a:extLst>
              <a:ext uri="{FF2B5EF4-FFF2-40B4-BE49-F238E27FC236}">
                <a16:creationId xmlns:a16="http://schemas.microsoft.com/office/drawing/2014/main" id="{212A84DF-CEA8-4CE2-B469-D7E89DA830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08491" y="54314"/>
            <a:ext cx="1556517" cy="1553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9566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33285"/>
            <a:ext cx="3943350" cy="805402"/>
          </a:xfrm>
          <a:solidFill>
            <a:schemeClr val="bg1">
              <a:lumMod val="95000"/>
            </a:schemeClr>
          </a:solidFill>
        </p:spPr>
        <p:txBody>
          <a:bodyPr>
            <a:normAutofit/>
          </a:bodyPr>
          <a:lstStyle/>
          <a:p>
            <a:pPr algn="ctr"/>
            <a:r>
              <a:rPr lang="cs-CZ" sz="2400" b="1" dirty="0">
                <a:solidFill>
                  <a:prstClr val="black"/>
                </a:solidFill>
                <a:latin typeface="+mn-lt"/>
              </a:rPr>
              <a:t>Rizikové  skóre</a:t>
            </a:r>
            <a:endParaRPr lang="en-US" sz="2400" b="1" dirty="0">
              <a:latin typeface="+mn-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84574489"/>
              </p:ext>
            </p:extLst>
          </p:nvPr>
        </p:nvGraphicFramePr>
        <p:xfrm>
          <a:off x="774220" y="1925409"/>
          <a:ext cx="7886700" cy="3108960"/>
        </p:xfrm>
        <a:graphic>
          <a:graphicData uri="http://schemas.openxmlformats.org/drawingml/2006/table">
            <a:tbl>
              <a:tblPr firstRow="1" bandRow="1">
                <a:tableStyleId>{5C22544A-7EE6-4342-B048-85BDC9FD1C3A}</a:tableStyleId>
              </a:tblPr>
              <a:tblGrid>
                <a:gridCol w="3277144">
                  <a:extLst>
                    <a:ext uri="{9D8B030D-6E8A-4147-A177-3AD203B41FA5}">
                      <a16:colId xmlns:a16="http://schemas.microsoft.com/office/drawing/2014/main" val="2479758212"/>
                    </a:ext>
                  </a:extLst>
                </a:gridCol>
                <a:gridCol w="4609556">
                  <a:extLst>
                    <a:ext uri="{9D8B030D-6E8A-4147-A177-3AD203B41FA5}">
                      <a16:colId xmlns:a16="http://schemas.microsoft.com/office/drawing/2014/main" val="2310344377"/>
                    </a:ext>
                  </a:extLst>
                </a:gridCol>
              </a:tblGrid>
              <a:tr h="0">
                <a:tc>
                  <a:txBody>
                    <a:bodyPr/>
                    <a:lstStyle/>
                    <a:p>
                      <a:r>
                        <a:rPr lang="cs-CZ" dirty="0">
                          <a:solidFill>
                            <a:schemeClr val="tx1"/>
                          </a:solidFill>
                        </a:rPr>
                        <a:t>Faktor</a:t>
                      </a:r>
                      <a:endParaRPr lang="en-US" dirty="0">
                        <a:solidFill>
                          <a:schemeClr val="tx1"/>
                        </a:solidFill>
                      </a:endParaRPr>
                    </a:p>
                  </a:txBody>
                  <a:tcPr>
                    <a:solidFill>
                      <a:schemeClr val="bg1">
                        <a:lumMod val="85000"/>
                      </a:schemeClr>
                    </a:solidFill>
                  </a:tcPr>
                </a:tc>
                <a:tc>
                  <a:txBody>
                    <a:bodyPr/>
                    <a:lstStyle/>
                    <a:p>
                      <a:r>
                        <a:rPr lang="cs-CZ" dirty="0">
                          <a:solidFill>
                            <a:schemeClr val="tx1"/>
                          </a:solidFill>
                        </a:rPr>
                        <a:t>Kritéria pro diagnózu</a:t>
                      </a:r>
                      <a:endParaRPr lang="en-US" dirty="0">
                        <a:solidFill>
                          <a:schemeClr val="tx1"/>
                        </a:solidFill>
                      </a:endParaRPr>
                    </a:p>
                  </a:txBody>
                  <a:tcPr>
                    <a:solidFill>
                      <a:schemeClr val="bg1">
                        <a:lumMod val="85000"/>
                      </a:schemeClr>
                    </a:solidFill>
                  </a:tcPr>
                </a:tc>
                <a:extLst>
                  <a:ext uri="{0D108BD9-81ED-4DB2-BD59-A6C34878D82A}">
                    <a16:rowId xmlns:a16="http://schemas.microsoft.com/office/drawing/2014/main" val="1063259632"/>
                  </a:ext>
                </a:extLst>
              </a:tr>
              <a:tr h="621861">
                <a:tc>
                  <a:txBody>
                    <a:bodyPr/>
                    <a:lstStyle/>
                    <a:p>
                      <a:r>
                        <a:rPr lang="cs-CZ" dirty="0"/>
                        <a:t>Ischemická</a:t>
                      </a:r>
                      <a:r>
                        <a:rPr lang="cs-CZ" baseline="0" dirty="0"/>
                        <a:t> choroba srdeční</a:t>
                      </a:r>
                      <a:endParaRPr lang="en-US" dirty="0"/>
                    </a:p>
                  </a:txBody>
                  <a:tcPr>
                    <a:solidFill>
                      <a:schemeClr val="bg1">
                        <a:lumMod val="95000"/>
                      </a:schemeClr>
                    </a:solidFill>
                  </a:tcPr>
                </a:tc>
                <a:tc>
                  <a:txBody>
                    <a:bodyPr/>
                    <a:lstStyle/>
                    <a:p>
                      <a:r>
                        <a:rPr lang="cs-CZ" dirty="0"/>
                        <a:t>Proběhlý</a:t>
                      </a:r>
                      <a:r>
                        <a:rPr lang="cs-CZ" baseline="0" dirty="0"/>
                        <a:t> IM, pozitivní zátěžový test</a:t>
                      </a:r>
                    </a:p>
                    <a:p>
                      <a:r>
                        <a:rPr lang="cs-CZ" baseline="0" dirty="0"/>
                        <a:t>současná AP, užívání nitrátů, Q kmit</a:t>
                      </a:r>
                      <a:endParaRPr lang="en-US" dirty="0"/>
                    </a:p>
                  </a:txBody>
                  <a:tcPr>
                    <a:solidFill>
                      <a:schemeClr val="bg1">
                        <a:lumMod val="95000"/>
                      </a:schemeClr>
                    </a:solidFill>
                  </a:tcPr>
                </a:tc>
                <a:extLst>
                  <a:ext uri="{0D108BD9-81ED-4DB2-BD59-A6C34878D82A}">
                    <a16:rowId xmlns:a16="http://schemas.microsoft.com/office/drawing/2014/main" val="1593661305"/>
                  </a:ext>
                </a:extLst>
              </a:tr>
              <a:tr h="360285">
                <a:tc>
                  <a:txBody>
                    <a:bodyPr/>
                    <a:lstStyle/>
                    <a:p>
                      <a:r>
                        <a:rPr lang="cs-CZ" dirty="0"/>
                        <a:t>Srdeční selhání</a:t>
                      </a:r>
                      <a:endParaRPr lang="en-US" dirty="0"/>
                    </a:p>
                  </a:txBody>
                  <a:tcPr>
                    <a:solidFill>
                      <a:schemeClr val="bg1">
                        <a:lumMod val="95000"/>
                      </a:schemeClr>
                    </a:solidFill>
                  </a:tcPr>
                </a:tc>
                <a:tc>
                  <a:txBody>
                    <a:bodyPr/>
                    <a:lstStyle/>
                    <a:p>
                      <a:r>
                        <a:rPr lang="cs-CZ" dirty="0"/>
                        <a:t>Anamnéza</a:t>
                      </a:r>
                      <a:r>
                        <a:rPr lang="cs-CZ" baseline="0" dirty="0"/>
                        <a:t> srdečního selhání , S3 a </a:t>
                      </a:r>
                      <a:r>
                        <a:rPr lang="cs-CZ" baseline="0" dirty="0" err="1"/>
                        <a:t>chrůpky</a:t>
                      </a:r>
                      <a:r>
                        <a:rPr lang="cs-CZ" baseline="0" dirty="0"/>
                        <a:t>, RTG známky městnání</a:t>
                      </a:r>
                      <a:endParaRPr lang="en-US" dirty="0"/>
                    </a:p>
                  </a:txBody>
                  <a:tcPr>
                    <a:solidFill>
                      <a:schemeClr val="bg1">
                        <a:lumMod val="95000"/>
                      </a:schemeClr>
                    </a:solidFill>
                  </a:tcPr>
                </a:tc>
                <a:extLst>
                  <a:ext uri="{0D108BD9-81ED-4DB2-BD59-A6C34878D82A}">
                    <a16:rowId xmlns:a16="http://schemas.microsoft.com/office/drawing/2014/main" val="4181817267"/>
                  </a:ext>
                </a:extLst>
              </a:tr>
              <a:tr h="360285">
                <a:tc>
                  <a:txBody>
                    <a:bodyPr/>
                    <a:lstStyle/>
                    <a:p>
                      <a:r>
                        <a:rPr lang="cs-CZ" dirty="0"/>
                        <a:t>Cerebrovaskulární</a:t>
                      </a:r>
                      <a:r>
                        <a:rPr lang="cs-CZ" baseline="0" dirty="0"/>
                        <a:t> onemocnění</a:t>
                      </a:r>
                      <a:endParaRPr lang="en-US" dirty="0"/>
                    </a:p>
                  </a:txBody>
                  <a:tcPr>
                    <a:solidFill>
                      <a:schemeClr val="bg1">
                        <a:lumMod val="95000"/>
                      </a:schemeClr>
                    </a:solidFill>
                  </a:tcPr>
                </a:tc>
                <a:tc>
                  <a:txBody>
                    <a:bodyPr/>
                    <a:lstStyle/>
                    <a:p>
                      <a:r>
                        <a:rPr lang="cs-CZ" dirty="0"/>
                        <a:t>Anamnéza</a:t>
                      </a:r>
                      <a:r>
                        <a:rPr lang="cs-CZ" baseline="0" dirty="0"/>
                        <a:t> CMP či TIA</a:t>
                      </a:r>
                      <a:endParaRPr lang="en-US" dirty="0"/>
                    </a:p>
                  </a:txBody>
                  <a:tcPr>
                    <a:solidFill>
                      <a:schemeClr val="bg1">
                        <a:lumMod val="95000"/>
                      </a:schemeClr>
                    </a:solidFill>
                  </a:tcPr>
                </a:tc>
                <a:extLst>
                  <a:ext uri="{0D108BD9-81ED-4DB2-BD59-A6C34878D82A}">
                    <a16:rowId xmlns:a16="http://schemas.microsoft.com/office/drawing/2014/main" val="3466253280"/>
                  </a:ext>
                </a:extLst>
              </a:tr>
              <a:tr h="360285">
                <a:tc>
                  <a:txBody>
                    <a:bodyPr/>
                    <a:lstStyle/>
                    <a:p>
                      <a:r>
                        <a:rPr lang="cs-CZ" dirty="0"/>
                        <a:t>Diabetes </a:t>
                      </a:r>
                      <a:r>
                        <a:rPr lang="cs-CZ" dirty="0" err="1"/>
                        <a:t>mellitus</a:t>
                      </a:r>
                      <a:r>
                        <a:rPr lang="cs-CZ" baseline="0" dirty="0"/>
                        <a:t> </a:t>
                      </a:r>
                      <a:endParaRPr lang="en-US" dirty="0"/>
                    </a:p>
                  </a:txBody>
                  <a:tcPr>
                    <a:solidFill>
                      <a:schemeClr val="bg1">
                        <a:lumMod val="95000"/>
                      </a:schemeClr>
                    </a:solidFill>
                  </a:tcPr>
                </a:tc>
                <a:tc>
                  <a:txBody>
                    <a:bodyPr/>
                    <a:lstStyle/>
                    <a:p>
                      <a:r>
                        <a:rPr lang="cs-CZ" dirty="0"/>
                        <a:t>Na inzulinu</a:t>
                      </a:r>
                      <a:endParaRPr lang="en-US" dirty="0"/>
                    </a:p>
                  </a:txBody>
                  <a:tcPr>
                    <a:solidFill>
                      <a:schemeClr val="bg1">
                        <a:lumMod val="95000"/>
                      </a:schemeClr>
                    </a:solidFill>
                  </a:tcPr>
                </a:tc>
                <a:extLst>
                  <a:ext uri="{0D108BD9-81ED-4DB2-BD59-A6C34878D82A}">
                    <a16:rowId xmlns:a16="http://schemas.microsoft.com/office/drawing/2014/main" val="1637934512"/>
                  </a:ext>
                </a:extLst>
              </a:tr>
              <a:tr h="360285">
                <a:tc>
                  <a:txBody>
                    <a:bodyPr/>
                    <a:lstStyle/>
                    <a:p>
                      <a:r>
                        <a:rPr lang="cs-CZ" dirty="0"/>
                        <a:t>Ledvinné selhání </a:t>
                      </a:r>
                      <a:endParaRPr lang="en-US" dirty="0"/>
                    </a:p>
                  </a:txBody>
                  <a:tcPr>
                    <a:solidFill>
                      <a:schemeClr val="bg1">
                        <a:lumMod val="95000"/>
                      </a:schemeClr>
                    </a:solidFill>
                  </a:tcPr>
                </a:tc>
                <a:tc>
                  <a:txBody>
                    <a:bodyPr/>
                    <a:lstStyle/>
                    <a:p>
                      <a:r>
                        <a:rPr lang="cs-CZ" dirty="0"/>
                        <a:t>Kreatinin ˃ 160</a:t>
                      </a:r>
                      <a:r>
                        <a:rPr lang="cs-CZ" baseline="0" dirty="0"/>
                        <a:t> </a:t>
                      </a:r>
                      <a:r>
                        <a:rPr lang="cs-CZ" baseline="0" dirty="0" err="1"/>
                        <a:t>umol</a:t>
                      </a:r>
                      <a:r>
                        <a:rPr lang="cs-CZ" baseline="0" dirty="0"/>
                        <a:t>/l</a:t>
                      </a:r>
                      <a:endParaRPr lang="en-US" dirty="0"/>
                    </a:p>
                  </a:txBody>
                  <a:tcPr>
                    <a:solidFill>
                      <a:schemeClr val="bg1">
                        <a:lumMod val="95000"/>
                      </a:schemeClr>
                    </a:solidFill>
                  </a:tcPr>
                </a:tc>
                <a:extLst>
                  <a:ext uri="{0D108BD9-81ED-4DB2-BD59-A6C34878D82A}">
                    <a16:rowId xmlns:a16="http://schemas.microsoft.com/office/drawing/2014/main" val="3936547945"/>
                  </a:ext>
                </a:extLst>
              </a:tr>
              <a:tr h="360285">
                <a:tc>
                  <a:txBody>
                    <a:bodyPr/>
                    <a:lstStyle/>
                    <a:p>
                      <a:r>
                        <a:rPr lang="cs-CZ" dirty="0"/>
                        <a:t>Věk </a:t>
                      </a:r>
                      <a:endParaRPr lang="en-US" dirty="0"/>
                    </a:p>
                  </a:txBody>
                  <a:tcPr>
                    <a:solidFill>
                      <a:schemeClr val="bg1">
                        <a:lumMod val="95000"/>
                      </a:schemeClr>
                    </a:solidFill>
                  </a:tcPr>
                </a:tc>
                <a:tc>
                  <a:txBody>
                    <a:bodyPr/>
                    <a:lstStyle/>
                    <a:p>
                      <a:r>
                        <a:rPr lang="cs-CZ" dirty="0"/>
                        <a:t>˃ 70</a:t>
                      </a:r>
                      <a:endParaRPr lang="en-US" dirty="0"/>
                    </a:p>
                  </a:txBody>
                  <a:tcPr>
                    <a:solidFill>
                      <a:schemeClr val="bg1">
                        <a:lumMod val="95000"/>
                      </a:schemeClr>
                    </a:solidFill>
                  </a:tcPr>
                </a:tc>
                <a:extLst>
                  <a:ext uri="{0D108BD9-81ED-4DB2-BD59-A6C34878D82A}">
                    <a16:rowId xmlns:a16="http://schemas.microsoft.com/office/drawing/2014/main" val="32726836"/>
                  </a:ext>
                </a:extLst>
              </a:tr>
            </a:tbl>
          </a:graphicData>
        </a:graphic>
      </p:graphicFrame>
      <p:sp>
        <p:nvSpPr>
          <p:cNvPr id="5" name="TextBox 4"/>
          <p:cNvSpPr txBox="1"/>
          <p:nvPr/>
        </p:nvSpPr>
        <p:spPr>
          <a:xfrm>
            <a:off x="628649" y="5103674"/>
            <a:ext cx="8032271" cy="1477328"/>
          </a:xfrm>
          <a:prstGeom prst="rect">
            <a:avLst/>
          </a:prstGeom>
          <a:noFill/>
        </p:spPr>
        <p:txBody>
          <a:bodyPr wrap="square" rtlCol="0">
            <a:spAutoFit/>
          </a:bodyPr>
          <a:lstStyle/>
          <a:p>
            <a:r>
              <a:rPr lang="cs-CZ" dirty="0">
                <a:solidFill>
                  <a:prstClr val="black"/>
                </a:solidFill>
              </a:rPr>
              <a:t>- </a:t>
            </a:r>
            <a:r>
              <a:rPr lang="cs-CZ" b="1" dirty="0" err="1">
                <a:solidFill>
                  <a:prstClr val="black"/>
                </a:solidFill>
              </a:rPr>
              <a:t>Revided</a:t>
            </a:r>
            <a:r>
              <a:rPr lang="cs-CZ" b="1" dirty="0">
                <a:solidFill>
                  <a:prstClr val="black"/>
                </a:solidFill>
              </a:rPr>
              <a:t>  </a:t>
            </a:r>
            <a:r>
              <a:rPr lang="cs-CZ" b="1" dirty="0" err="1">
                <a:solidFill>
                  <a:prstClr val="black"/>
                </a:solidFill>
              </a:rPr>
              <a:t>Cardiac</a:t>
            </a:r>
            <a:r>
              <a:rPr lang="cs-CZ" b="1" dirty="0">
                <a:solidFill>
                  <a:prstClr val="black"/>
                </a:solidFill>
              </a:rPr>
              <a:t> Index Risk </a:t>
            </a:r>
            <a:r>
              <a:rPr lang="cs-CZ" b="1" dirty="0" err="1">
                <a:solidFill>
                  <a:prstClr val="black"/>
                </a:solidFill>
              </a:rPr>
              <a:t>score</a:t>
            </a:r>
            <a:r>
              <a:rPr lang="cs-CZ" dirty="0">
                <a:solidFill>
                  <a:prstClr val="black"/>
                </a:solidFill>
              </a:rPr>
              <a:t>, 6 komponent</a:t>
            </a:r>
            <a:endParaRPr lang="cs-CZ" dirty="0"/>
          </a:p>
          <a:p>
            <a:r>
              <a:rPr lang="cs-CZ" dirty="0"/>
              <a:t>  </a:t>
            </a:r>
            <a:r>
              <a:rPr lang="cs-CZ" b="1" dirty="0"/>
              <a:t>Vysoké riziko </a:t>
            </a:r>
            <a:r>
              <a:rPr lang="cs-CZ" dirty="0"/>
              <a:t>- přítomnost 2 nebo více faktorů  </a:t>
            </a:r>
          </a:p>
          <a:p>
            <a:r>
              <a:rPr lang="cs-CZ" sz="1800" dirty="0"/>
              <a:t>- </a:t>
            </a:r>
            <a:r>
              <a:rPr lang="en-US" sz="1800" b="1" dirty="0"/>
              <a:t>National Surgical Quality Improvement </a:t>
            </a:r>
            <a:r>
              <a:rPr lang="cs-CZ" sz="1800" dirty="0"/>
              <a:t>, </a:t>
            </a:r>
            <a:r>
              <a:rPr lang="en-US" sz="1800" dirty="0"/>
              <a:t>21-</a:t>
            </a:r>
            <a:r>
              <a:rPr lang="cs-CZ" sz="1800" dirty="0"/>
              <a:t>k</a:t>
            </a:r>
            <a:r>
              <a:rPr lang="en-US" sz="1800" dirty="0" err="1"/>
              <a:t>omponent</a:t>
            </a:r>
            <a:r>
              <a:rPr lang="en-US" sz="1800" dirty="0"/>
              <a:t> </a:t>
            </a:r>
            <a:r>
              <a:rPr lang="cs-CZ" sz="1800" dirty="0"/>
              <a:t>. </a:t>
            </a:r>
          </a:p>
          <a:p>
            <a:r>
              <a:rPr lang="cs-CZ" dirty="0"/>
              <a:t>  </a:t>
            </a:r>
            <a:r>
              <a:rPr lang="en-US" sz="1800" dirty="0"/>
              <a:t>Program </a:t>
            </a:r>
            <a:r>
              <a:rPr lang="cs-CZ" sz="1800" dirty="0"/>
              <a:t> kalkuluje </a:t>
            </a:r>
            <a:r>
              <a:rPr lang="en-US" sz="1800" dirty="0" err="1"/>
              <a:t>univer</a:t>
            </a:r>
            <a:r>
              <a:rPr lang="cs-CZ" sz="1800" dirty="0"/>
              <a:t>zá</a:t>
            </a:r>
            <a:r>
              <a:rPr lang="en-US" sz="1800" dirty="0"/>
              <a:t>l</a:t>
            </a:r>
            <a:r>
              <a:rPr lang="cs-CZ" sz="1800" dirty="0"/>
              <a:t>ní</a:t>
            </a:r>
            <a:r>
              <a:rPr lang="en-US" sz="1800" dirty="0"/>
              <a:t> </a:t>
            </a:r>
            <a:r>
              <a:rPr lang="cs-CZ" sz="1800" dirty="0"/>
              <a:t> chirurgické riziko,  je více </a:t>
            </a:r>
            <a:r>
              <a:rPr lang="cs-CZ" sz="1800" dirty="0" err="1"/>
              <a:t>komplexni</a:t>
            </a:r>
            <a:r>
              <a:rPr lang="cs-CZ" sz="1800" dirty="0"/>
              <a:t> a lépe predikuje </a:t>
            </a:r>
          </a:p>
          <a:p>
            <a:r>
              <a:rPr lang="cs-CZ" dirty="0"/>
              <a:t> </a:t>
            </a:r>
            <a:endParaRPr lang="en-US" dirty="0"/>
          </a:p>
        </p:txBody>
      </p:sp>
      <p:pic>
        <p:nvPicPr>
          <p:cNvPr id="3" name="Obrázek 2">
            <a:extLst>
              <a:ext uri="{FF2B5EF4-FFF2-40B4-BE49-F238E27FC236}">
                <a16:creationId xmlns:a16="http://schemas.microsoft.com/office/drawing/2014/main" id="{A4E9C064-AF7A-4415-A7FB-84F71B0532AD}"/>
              </a:ext>
            </a:extLst>
          </p:cNvPr>
          <p:cNvPicPr>
            <a:picLocks noChangeAspect="1"/>
          </p:cNvPicPr>
          <p:nvPr/>
        </p:nvPicPr>
        <p:blipFill>
          <a:blip r:embed="rId2"/>
          <a:stretch>
            <a:fillRect/>
          </a:stretch>
        </p:blipFill>
        <p:spPr>
          <a:xfrm>
            <a:off x="6106966" y="185656"/>
            <a:ext cx="1743607" cy="1670449"/>
          </a:xfrm>
          <a:prstGeom prst="rect">
            <a:avLst/>
          </a:prstGeom>
        </p:spPr>
      </p:pic>
      <p:pic>
        <p:nvPicPr>
          <p:cNvPr id="6" name="Obrázek 5">
            <a:extLst>
              <a:ext uri="{FF2B5EF4-FFF2-40B4-BE49-F238E27FC236}">
                <a16:creationId xmlns:a16="http://schemas.microsoft.com/office/drawing/2014/main" id="{C0976834-563E-4C6E-A657-D7F6A57F1EAE}"/>
              </a:ext>
            </a:extLst>
          </p:cNvPr>
          <p:cNvPicPr>
            <a:picLocks noChangeAspect="1"/>
          </p:cNvPicPr>
          <p:nvPr/>
        </p:nvPicPr>
        <p:blipFill>
          <a:blip r:embed="rId3"/>
          <a:stretch>
            <a:fillRect/>
          </a:stretch>
        </p:blipFill>
        <p:spPr>
          <a:xfrm>
            <a:off x="6472757" y="185656"/>
            <a:ext cx="1012024" cy="1072989"/>
          </a:xfrm>
          <a:prstGeom prst="rect">
            <a:avLst/>
          </a:prstGeom>
        </p:spPr>
      </p:pic>
    </p:spTree>
    <p:extLst>
      <p:ext uri="{BB962C8B-B14F-4D97-AF65-F5344CB8AC3E}">
        <p14:creationId xmlns:p14="http://schemas.microsoft.com/office/powerpoint/2010/main" val="2049092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4754233" cy="980232"/>
          </a:xfrm>
          <a:solidFill>
            <a:schemeClr val="accent3">
              <a:lumMod val="20000"/>
              <a:lumOff val="80000"/>
            </a:schemeClr>
          </a:solidFill>
        </p:spPr>
        <p:txBody>
          <a:bodyPr>
            <a:normAutofit/>
          </a:bodyPr>
          <a:lstStyle/>
          <a:p>
            <a:pPr algn="ctr"/>
            <a:r>
              <a:rPr lang="cs-CZ" sz="2400" b="1" dirty="0">
                <a:latin typeface="+mn-lt"/>
              </a:rPr>
              <a:t>Zhodnocení funkční kapacity</a:t>
            </a:r>
            <a:endParaRPr lang="en-US" sz="2400" b="1" dirty="0">
              <a:latin typeface="+mn-lt"/>
            </a:endParaRPr>
          </a:p>
        </p:txBody>
      </p:sp>
      <p:sp>
        <p:nvSpPr>
          <p:cNvPr id="3" name="Obdélník: se zakulacenými rohy 2">
            <a:extLst>
              <a:ext uri="{FF2B5EF4-FFF2-40B4-BE49-F238E27FC236}">
                <a16:creationId xmlns:a16="http://schemas.microsoft.com/office/drawing/2014/main" id="{B5D789C8-F4E8-468A-AEE9-924989BED374}"/>
              </a:ext>
            </a:extLst>
          </p:cNvPr>
          <p:cNvSpPr/>
          <p:nvPr/>
        </p:nvSpPr>
        <p:spPr>
          <a:xfrm>
            <a:off x="758097" y="1858505"/>
            <a:ext cx="1087120" cy="521697"/>
          </a:xfrm>
          <a:prstGeom prst="round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cs-CZ" dirty="0"/>
              <a:t>1 MET </a:t>
            </a:r>
            <a:endParaRPr lang="en-GB" dirty="0"/>
          </a:p>
        </p:txBody>
      </p:sp>
      <p:sp>
        <p:nvSpPr>
          <p:cNvPr id="5" name="Obdélník: se zakulacenými rohy 4">
            <a:extLst>
              <a:ext uri="{FF2B5EF4-FFF2-40B4-BE49-F238E27FC236}">
                <a16:creationId xmlns:a16="http://schemas.microsoft.com/office/drawing/2014/main" id="{C4688D59-F590-405F-A13A-EA0453589B92}"/>
              </a:ext>
            </a:extLst>
          </p:cNvPr>
          <p:cNvSpPr/>
          <p:nvPr/>
        </p:nvSpPr>
        <p:spPr>
          <a:xfrm>
            <a:off x="4892040" y="1858505"/>
            <a:ext cx="1087120" cy="521697"/>
          </a:xfrm>
          <a:prstGeom prst="round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cs-CZ" dirty="0"/>
              <a:t>4 METS </a:t>
            </a:r>
            <a:endParaRPr lang="en-GB" dirty="0"/>
          </a:p>
        </p:txBody>
      </p:sp>
      <p:sp>
        <p:nvSpPr>
          <p:cNvPr id="6" name="Obdélník: se zakulacenými rohy 5">
            <a:extLst>
              <a:ext uri="{FF2B5EF4-FFF2-40B4-BE49-F238E27FC236}">
                <a16:creationId xmlns:a16="http://schemas.microsoft.com/office/drawing/2014/main" id="{D65B46D0-ABF4-4901-88B6-0E571BFB4974}"/>
              </a:ext>
            </a:extLst>
          </p:cNvPr>
          <p:cNvSpPr/>
          <p:nvPr/>
        </p:nvSpPr>
        <p:spPr>
          <a:xfrm>
            <a:off x="758097" y="4990945"/>
            <a:ext cx="1087120" cy="521697"/>
          </a:xfrm>
          <a:prstGeom prst="round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cs-CZ" dirty="0"/>
              <a:t>4 METS </a:t>
            </a:r>
            <a:endParaRPr lang="en-GB" dirty="0"/>
          </a:p>
        </p:txBody>
      </p:sp>
      <p:sp>
        <p:nvSpPr>
          <p:cNvPr id="7" name="Obdélník: se zakulacenými rohy 6">
            <a:extLst>
              <a:ext uri="{FF2B5EF4-FFF2-40B4-BE49-F238E27FC236}">
                <a16:creationId xmlns:a16="http://schemas.microsoft.com/office/drawing/2014/main" id="{66CA0DD7-1172-49FD-8777-A9DCB77215A7}"/>
              </a:ext>
            </a:extLst>
          </p:cNvPr>
          <p:cNvSpPr/>
          <p:nvPr/>
        </p:nvSpPr>
        <p:spPr>
          <a:xfrm>
            <a:off x="4720496" y="5908788"/>
            <a:ext cx="1452880" cy="633457"/>
          </a:xfrm>
          <a:prstGeom prst="roundRect">
            <a:avLst/>
          </a:prstGeom>
          <a:solidFill>
            <a:schemeClr val="bg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cs-CZ" dirty="0"/>
              <a:t>&gt; 10 METS </a:t>
            </a:r>
            <a:endParaRPr lang="en-GB" dirty="0"/>
          </a:p>
        </p:txBody>
      </p:sp>
      <p:cxnSp>
        <p:nvCxnSpPr>
          <p:cNvPr id="9" name="Přímá spojnice se šipkou 8">
            <a:extLst>
              <a:ext uri="{FF2B5EF4-FFF2-40B4-BE49-F238E27FC236}">
                <a16:creationId xmlns:a16="http://schemas.microsoft.com/office/drawing/2014/main" id="{1ECFAAD3-839D-4C3E-B150-8945C333C8A5}"/>
              </a:ext>
            </a:extLst>
          </p:cNvPr>
          <p:cNvCxnSpPr/>
          <p:nvPr/>
        </p:nvCxnSpPr>
        <p:spPr>
          <a:xfrm>
            <a:off x="1290320" y="2564524"/>
            <a:ext cx="0" cy="2081048"/>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Přímá spojnice se šipkou 10">
            <a:extLst>
              <a:ext uri="{FF2B5EF4-FFF2-40B4-BE49-F238E27FC236}">
                <a16:creationId xmlns:a16="http://schemas.microsoft.com/office/drawing/2014/main" id="{68B2415F-4C98-4236-8263-C08AAB3FB1B8}"/>
              </a:ext>
            </a:extLst>
          </p:cNvPr>
          <p:cNvCxnSpPr>
            <a:cxnSpLocks/>
          </p:cNvCxnSpPr>
          <p:nvPr/>
        </p:nvCxnSpPr>
        <p:spPr>
          <a:xfrm>
            <a:off x="5486926" y="2556641"/>
            <a:ext cx="0" cy="31925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ovéPole 11">
            <a:extLst>
              <a:ext uri="{FF2B5EF4-FFF2-40B4-BE49-F238E27FC236}">
                <a16:creationId xmlns:a16="http://schemas.microsoft.com/office/drawing/2014/main" id="{9D312E7A-0604-40CC-9B03-0256F27E2A5C}"/>
              </a:ext>
            </a:extLst>
          </p:cNvPr>
          <p:cNvSpPr txBox="1"/>
          <p:nvPr/>
        </p:nvSpPr>
        <p:spPr>
          <a:xfrm>
            <a:off x="2138922" y="2119353"/>
            <a:ext cx="2459413" cy="3970318"/>
          </a:xfrm>
          <a:prstGeom prst="rect">
            <a:avLst/>
          </a:prstGeom>
          <a:noFill/>
        </p:spPr>
        <p:txBody>
          <a:bodyPr wrap="square" rtlCol="0">
            <a:spAutoFit/>
          </a:bodyPr>
          <a:lstStyle/>
          <a:p>
            <a:r>
              <a:rPr lang="cs-CZ" dirty="0"/>
              <a:t>Zvládnete….</a:t>
            </a:r>
          </a:p>
          <a:p>
            <a:endParaRPr lang="cs-CZ" dirty="0"/>
          </a:p>
          <a:p>
            <a:r>
              <a:rPr lang="cs-CZ" dirty="0"/>
              <a:t>Postarat se o sebe ?</a:t>
            </a:r>
          </a:p>
          <a:p>
            <a:r>
              <a:rPr lang="cs-CZ" dirty="0"/>
              <a:t>Najíst se, obléknout se?</a:t>
            </a:r>
          </a:p>
          <a:p>
            <a:r>
              <a:rPr lang="cs-CZ" dirty="0"/>
              <a:t>Dojít si na toaletu ?</a:t>
            </a:r>
          </a:p>
          <a:p>
            <a:endParaRPr lang="cs-CZ" dirty="0"/>
          </a:p>
          <a:p>
            <a:r>
              <a:rPr lang="cs-CZ" dirty="0"/>
              <a:t> Pohybovat se po bytě?</a:t>
            </a:r>
          </a:p>
          <a:p>
            <a:endParaRPr lang="cs-CZ" dirty="0"/>
          </a:p>
          <a:p>
            <a:r>
              <a:rPr lang="cs-CZ" dirty="0"/>
              <a:t>Ujít 100 m po rovině </a:t>
            </a:r>
          </a:p>
          <a:p>
            <a:r>
              <a:rPr lang="cs-CZ" dirty="0"/>
              <a:t>Rychlostí 3-5 km/h ?</a:t>
            </a:r>
          </a:p>
          <a:p>
            <a:endParaRPr lang="cs-CZ" dirty="0"/>
          </a:p>
          <a:p>
            <a:endParaRPr lang="cs-CZ" dirty="0"/>
          </a:p>
          <a:p>
            <a:endParaRPr lang="cs-CZ" dirty="0"/>
          </a:p>
          <a:p>
            <a:endParaRPr lang="en-GB" dirty="0"/>
          </a:p>
        </p:txBody>
      </p:sp>
      <p:sp>
        <p:nvSpPr>
          <p:cNvPr id="13" name="TextovéPole 12">
            <a:extLst>
              <a:ext uri="{FF2B5EF4-FFF2-40B4-BE49-F238E27FC236}">
                <a16:creationId xmlns:a16="http://schemas.microsoft.com/office/drawing/2014/main" id="{62583DE8-93FF-460F-ACE8-7475BE7D6A3E}"/>
              </a:ext>
            </a:extLst>
          </p:cNvPr>
          <p:cNvSpPr txBox="1"/>
          <p:nvPr/>
        </p:nvSpPr>
        <p:spPr>
          <a:xfrm>
            <a:off x="6420012" y="2112845"/>
            <a:ext cx="2459398" cy="3970318"/>
          </a:xfrm>
          <a:prstGeom prst="rect">
            <a:avLst/>
          </a:prstGeom>
          <a:noFill/>
        </p:spPr>
        <p:txBody>
          <a:bodyPr wrap="square" rtlCol="0">
            <a:spAutoFit/>
          </a:bodyPr>
          <a:lstStyle/>
          <a:p>
            <a:r>
              <a:rPr lang="cs-CZ" dirty="0"/>
              <a:t>Zvládnete….</a:t>
            </a:r>
          </a:p>
          <a:p>
            <a:endParaRPr lang="cs-CZ" dirty="0"/>
          </a:p>
          <a:p>
            <a:r>
              <a:rPr lang="cs-CZ" dirty="0"/>
              <a:t>Vyjít 1 patro nebo mírný kopec?</a:t>
            </a:r>
          </a:p>
          <a:p>
            <a:endParaRPr lang="cs-CZ" dirty="0"/>
          </a:p>
          <a:p>
            <a:r>
              <a:rPr lang="cs-CZ" dirty="0"/>
              <a:t>Těžká domácí práce - vytírání a zdvihání nebo </a:t>
            </a:r>
          </a:p>
          <a:p>
            <a:r>
              <a:rPr lang="cs-CZ" dirty="0"/>
              <a:t>posouvání nábytku ?</a:t>
            </a:r>
          </a:p>
          <a:p>
            <a:endParaRPr lang="cs-CZ" dirty="0"/>
          </a:p>
          <a:p>
            <a:r>
              <a:rPr lang="cs-CZ" dirty="0"/>
              <a:t>Fyzicky náročné sporty- plavání, tenisovou dvouhru, fotbal, basketbal nebo lyžování?</a:t>
            </a:r>
            <a:endParaRPr lang="en-GB" dirty="0"/>
          </a:p>
        </p:txBody>
      </p:sp>
      <p:pic>
        <p:nvPicPr>
          <p:cNvPr id="4" name="Obrázek 3">
            <a:extLst>
              <a:ext uri="{FF2B5EF4-FFF2-40B4-BE49-F238E27FC236}">
                <a16:creationId xmlns:a16="http://schemas.microsoft.com/office/drawing/2014/main" id="{C1B0FB1B-4D34-4F16-943C-6A301AE4373D}"/>
              </a:ext>
            </a:extLst>
          </p:cNvPr>
          <p:cNvPicPr>
            <a:picLocks noChangeAspect="1"/>
          </p:cNvPicPr>
          <p:nvPr/>
        </p:nvPicPr>
        <p:blipFill>
          <a:blip r:embed="rId2"/>
          <a:stretch>
            <a:fillRect/>
          </a:stretch>
        </p:blipFill>
        <p:spPr>
          <a:xfrm>
            <a:off x="6590045" y="109368"/>
            <a:ext cx="1743607" cy="1670449"/>
          </a:xfrm>
          <a:prstGeom prst="rect">
            <a:avLst/>
          </a:prstGeom>
        </p:spPr>
      </p:pic>
      <p:pic>
        <p:nvPicPr>
          <p:cNvPr id="8" name="Obrázek 7">
            <a:extLst>
              <a:ext uri="{FF2B5EF4-FFF2-40B4-BE49-F238E27FC236}">
                <a16:creationId xmlns:a16="http://schemas.microsoft.com/office/drawing/2014/main" id="{52AC9178-9009-473E-9107-FF53AAA57975}"/>
              </a:ext>
            </a:extLst>
          </p:cNvPr>
          <p:cNvPicPr>
            <a:picLocks noChangeAspect="1"/>
          </p:cNvPicPr>
          <p:nvPr/>
        </p:nvPicPr>
        <p:blipFill>
          <a:blip r:embed="rId3"/>
          <a:stretch>
            <a:fillRect/>
          </a:stretch>
        </p:blipFill>
        <p:spPr>
          <a:xfrm>
            <a:off x="6590045" y="732700"/>
            <a:ext cx="987622" cy="1047117"/>
          </a:xfrm>
          <a:prstGeom prst="rect">
            <a:avLst/>
          </a:prstGeom>
        </p:spPr>
      </p:pic>
    </p:spTree>
    <p:extLst>
      <p:ext uri="{BB962C8B-B14F-4D97-AF65-F5344CB8AC3E}">
        <p14:creationId xmlns:p14="http://schemas.microsoft.com/office/powerpoint/2010/main" val="2162646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08D8587-DE17-4A62-8299-19E8CB469ED8}"/>
              </a:ext>
            </a:extLst>
          </p:cNvPr>
          <p:cNvSpPr>
            <a:spLocks noGrp="1"/>
          </p:cNvSpPr>
          <p:nvPr>
            <p:ph type="title"/>
          </p:nvPr>
        </p:nvSpPr>
        <p:spPr>
          <a:xfrm>
            <a:off x="628650" y="365127"/>
            <a:ext cx="7696643" cy="974576"/>
          </a:xfrm>
          <a:solidFill>
            <a:schemeClr val="bg1">
              <a:lumMod val="95000"/>
            </a:schemeClr>
          </a:solidFill>
        </p:spPr>
        <p:txBody>
          <a:bodyPr>
            <a:normAutofit/>
          </a:bodyPr>
          <a:lstStyle/>
          <a:p>
            <a:pPr algn="ctr"/>
            <a:r>
              <a:rPr lang="cs-CZ" sz="2400" b="1" dirty="0">
                <a:latin typeface="+mn-lt"/>
              </a:rPr>
              <a:t>Fibrilace síní a nekardiální operace</a:t>
            </a:r>
            <a:endParaRPr lang="en-GB" sz="2400" b="1" dirty="0">
              <a:latin typeface="+mn-lt"/>
            </a:endParaRPr>
          </a:p>
        </p:txBody>
      </p:sp>
      <p:pic>
        <p:nvPicPr>
          <p:cNvPr id="5" name="Zástupný obsah 4">
            <a:extLst>
              <a:ext uri="{FF2B5EF4-FFF2-40B4-BE49-F238E27FC236}">
                <a16:creationId xmlns:a16="http://schemas.microsoft.com/office/drawing/2014/main" id="{490928AE-9413-4B5E-91A1-1F0E5BAB6EBE}"/>
              </a:ext>
            </a:extLst>
          </p:cNvPr>
          <p:cNvPicPr>
            <a:picLocks noGrp="1" noChangeAspect="1"/>
          </p:cNvPicPr>
          <p:nvPr>
            <p:ph idx="1"/>
          </p:nvPr>
        </p:nvPicPr>
        <p:blipFill>
          <a:blip r:embed="rId3"/>
          <a:stretch>
            <a:fillRect/>
          </a:stretch>
        </p:blipFill>
        <p:spPr>
          <a:xfrm>
            <a:off x="807998" y="2195734"/>
            <a:ext cx="3389567" cy="1769364"/>
          </a:xfrm>
        </p:spPr>
      </p:pic>
      <p:sp>
        <p:nvSpPr>
          <p:cNvPr id="7" name="TextovéPole 6">
            <a:extLst>
              <a:ext uri="{FF2B5EF4-FFF2-40B4-BE49-F238E27FC236}">
                <a16:creationId xmlns:a16="http://schemas.microsoft.com/office/drawing/2014/main" id="{04110B55-07AE-4EA2-8CF1-1EC089C4336D}"/>
              </a:ext>
            </a:extLst>
          </p:cNvPr>
          <p:cNvSpPr txBox="1"/>
          <p:nvPr/>
        </p:nvSpPr>
        <p:spPr>
          <a:xfrm>
            <a:off x="487891" y="4520196"/>
            <a:ext cx="8168217" cy="1877437"/>
          </a:xfrm>
          <a:prstGeom prst="rect">
            <a:avLst/>
          </a:prstGeom>
          <a:noFill/>
          <a:ln>
            <a:solidFill>
              <a:schemeClr val="accent1">
                <a:shade val="50000"/>
              </a:schemeClr>
            </a:solidFill>
          </a:ln>
        </p:spPr>
        <p:txBody>
          <a:bodyPr wrap="square" rtlCol="0">
            <a:spAutoFit/>
          </a:bodyPr>
          <a:lstStyle/>
          <a:p>
            <a:pPr marL="285750" indent="-285750">
              <a:buFont typeface="Wingdings" panose="05000000000000000000" pitchFamily="2" charset="2"/>
              <a:buChar char="Ø"/>
            </a:pPr>
            <a:r>
              <a:rPr lang="cs-CZ" sz="1400" dirty="0"/>
              <a:t>370447 pacientů</a:t>
            </a:r>
          </a:p>
          <a:p>
            <a:r>
              <a:rPr lang="cs-CZ" sz="1400" dirty="0"/>
              <a:t>     10 957 vyvinulo během hospitalizace pooperační  FS, z toho 67%  mělo   paroxysmus FS a  37 % vyvinulo FS</a:t>
            </a:r>
          </a:p>
          <a:p>
            <a:r>
              <a:rPr lang="cs-CZ" sz="1400" dirty="0"/>
              <a:t>      nově. </a:t>
            </a:r>
          </a:p>
          <a:p>
            <a:pPr marL="285750" indent="-285750">
              <a:buFont typeface="Wingdings" panose="05000000000000000000" pitchFamily="2" charset="2"/>
              <a:buChar char="Ø"/>
            </a:pPr>
            <a:r>
              <a:rPr lang="en-US" sz="1400" b="0" i="0" dirty="0">
                <a:solidFill>
                  <a:srgbClr val="2E2E2E"/>
                </a:solidFill>
                <a:effectLst/>
                <a:latin typeface="NexusSerif"/>
              </a:rPr>
              <a:t>Patient</a:t>
            </a:r>
            <a:r>
              <a:rPr lang="cs-CZ" sz="1400" b="0" i="0" dirty="0">
                <a:solidFill>
                  <a:srgbClr val="2E2E2E"/>
                </a:solidFill>
                <a:effectLst/>
                <a:latin typeface="NexusSerif"/>
              </a:rPr>
              <a:t>i</a:t>
            </a:r>
            <a:r>
              <a:rPr lang="en-US" sz="1400" b="0" i="0" dirty="0">
                <a:solidFill>
                  <a:srgbClr val="2E2E2E"/>
                </a:solidFill>
                <a:effectLst/>
                <a:latin typeface="NexusSerif"/>
              </a:rPr>
              <a:t> </a:t>
            </a:r>
            <a:r>
              <a:rPr lang="cs-CZ" sz="1400" b="0" i="0" dirty="0">
                <a:solidFill>
                  <a:srgbClr val="2E2E2E"/>
                </a:solidFill>
                <a:effectLst/>
                <a:latin typeface="NexusSerif"/>
              </a:rPr>
              <a:t>s</a:t>
            </a:r>
            <a:r>
              <a:rPr lang="en-US" sz="1400" b="0" i="0" dirty="0">
                <a:solidFill>
                  <a:srgbClr val="2E2E2E"/>
                </a:solidFill>
                <a:effectLst/>
                <a:latin typeface="NexusSerif"/>
              </a:rPr>
              <a:t> POA</a:t>
            </a:r>
            <a:r>
              <a:rPr lang="cs-CZ" sz="1400" b="0" i="0" dirty="0">
                <a:solidFill>
                  <a:srgbClr val="2E2E2E"/>
                </a:solidFill>
                <a:effectLst/>
                <a:latin typeface="NexusSerif"/>
              </a:rPr>
              <a:t>F </a:t>
            </a:r>
          </a:p>
          <a:p>
            <a:r>
              <a:rPr lang="cs-CZ" sz="1400" dirty="0">
                <a:solidFill>
                  <a:srgbClr val="2E2E2E"/>
                </a:solidFill>
                <a:latin typeface="NexusSerif"/>
              </a:rPr>
              <a:t>    </a:t>
            </a:r>
            <a:r>
              <a:rPr lang="cs-CZ" sz="1400" b="0" i="0" dirty="0">
                <a:solidFill>
                  <a:srgbClr val="2E2E2E"/>
                </a:solidFill>
                <a:effectLst/>
                <a:latin typeface="NexusSerif"/>
              </a:rPr>
              <a:t>  </a:t>
            </a:r>
            <a:r>
              <a:rPr lang="cs-CZ" sz="1400" b="0" i="0" dirty="0">
                <a:solidFill>
                  <a:srgbClr val="FF0000"/>
                </a:solidFill>
                <a:effectLst/>
                <a:latin typeface="NexusSerif"/>
              </a:rPr>
              <a:t>vyšší mortalita </a:t>
            </a:r>
            <a:r>
              <a:rPr lang="cs-CZ" sz="1400" b="0" i="0" dirty="0">
                <a:solidFill>
                  <a:srgbClr val="2E2E2E"/>
                </a:solidFill>
                <a:effectLst/>
                <a:latin typeface="NexusSerif"/>
              </a:rPr>
              <a:t> </a:t>
            </a:r>
            <a:r>
              <a:rPr lang="en-US" sz="1400" b="0" i="0" dirty="0">
                <a:solidFill>
                  <a:srgbClr val="2E2E2E"/>
                </a:solidFill>
                <a:effectLst/>
                <a:latin typeface="NexusSerif"/>
              </a:rPr>
              <a:t> (adjusted odds ratio, 1.72; 95% CI, 1.59-1.86; </a:t>
            </a:r>
            <a:r>
              <a:rPr lang="en-US" sz="1400" b="0" i="1" dirty="0">
                <a:solidFill>
                  <a:srgbClr val="2E2E2E"/>
                </a:solidFill>
                <a:effectLst/>
                <a:latin typeface="NexusSerif"/>
              </a:rPr>
              <a:t>P</a:t>
            </a:r>
            <a:r>
              <a:rPr lang="en-US" sz="1400" b="0" i="0" dirty="0">
                <a:solidFill>
                  <a:srgbClr val="2E2E2E"/>
                </a:solidFill>
                <a:effectLst/>
                <a:latin typeface="NexusSerif"/>
              </a:rPr>
              <a:t> &lt; .001) </a:t>
            </a:r>
            <a:endParaRPr lang="cs-CZ" sz="1400" b="0" i="0" dirty="0">
              <a:solidFill>
                <a:srgbClr val="2E2E2E"/>
              </a:solidFill>
              <a:effectLst/>
              <a:latin typeface="NexusSerif"/>
            </a:endParaRPr>
          </a:p>
          <a:p>
            <a:r>
              <a:rPr lang="cs-CZ" sz="1400" dirty="0">
                <a:solidFill>
                  <a:srgbClr val="2E2E2E"/>
                </a:solidFill>
                <a:latin typeface="NexusSerif"/>
              </a:rPr>
              <a:t>      </a:t>
            </a:r>
            <a:r>
              <a:rPr lang="cs-CZ" sz="1400" b="0" i="0" dirty="0">
                <a:solidFill>
                  <a:srgbClr val="FF0000"/>
                </a:solidFill>
                <a:effectLst/>
                <a:latin typeface="NexusSerif"/>
              </a:rPr>
              <a:t>delší hospitalizace </a:t>
            </a:r>
            <a:r>
              <a:rPr lang="en-US" sz="1400" b="0" i="0" dirty="0">
                <a:solidFill>
                  <a:srgbClr val="FF0000"/>
                </a:solidFill>
                <a:effectLst/>
                <a:latin typeface="NexusSerif"/>
              </a:rPr>
              <a:t> </a:t>
            </a:r>
            <a:r>
              <a:rPr lang="en-US" sz="1400" b="0" i="0" dirty="0">
                <a:solidFill>
                  <a:srgbClr val="2E2E2E"/>
                </a:solidFill>
                <a:effectLst/>
                <a:latin typeface="NexusSerif"/>
              </a:rPr>
              <a:t>(adjusted relative difference, +24.0%; 95% CI, +21.5% to +26.5%; </a:t>
            </a:r>
            <a:r>
              <a:rPr lang="en-US" sz="1400" b="0" i="1" dirty="0">
                <a:solidFill>
                  <a:srgbClr val="2E2E2E"/>
                </a:solidFill>
                <a:effectLst/>
                <a:latin typeface="NexusSerif"/>
              </a:rPr>
              <a:t>P</a:t>
            </a:r>
            <a:r>
              <a:rPr lang="en-US" sz="1400" b="0" i="0" dirty="0">
                <a:solidFill>
                  <a:srgbClr val="2E2E2E"/>
                </a:solidFill>
                <a:effectLst/>
                <a:latin typeface="NexusSerif"/>
              </a:rPr>
              <a:t> &lt; .001)</a:t>
            </a:r>
            <a:endParaRPr lang="cs-CZ" sz="1400" b="0" i="0" dirty="0">
              <a:solidFill>
                <a:srgbClr val="2E2E2E"/>
              </a:solidFill>
              <a:effectLst/>
              <a:latin typeface="NexusSerif"/>
            </a:endParaRPr>
          </a:p>
          <a:p>
            <a:pPr marL="285750" indent="-285750">
              <a:buFont typeface="Wingdings" panose="05000000000000000000" pitchFamily="2" charset="2"/>
              <a:buChar char="Ø"/>
            </a:pPr>
            <a:r>
              <a:rPr lang="cs-CZ" sz="1400" b="0" i="0" dirty="0">
                <a:solidFill>
                  <a:srgbClr val="2E2E2E"/>
                </a:solidFill>
                <a:effectLst/>
                <a:latin typeface="NexusSerif"/>
              </a:rPr>
              <a:t>Nebyl rozdíl  mezi pacienty s rekurentní</a:t>
            </a:r>
            <a:r>
              <a:rPr lang="en-US" sz="1400" b="0" i="0" dirty="0">
                <a:solidFill>
                  <a:srgbClr val="2E2E2E"/>
                </a:solidFill>
                <a:effectLst/>
                <a:latin typeface="NexusSerif"/>
              </a:rPr>
              <a:t> POAF a n</a:t>
            </a:r>
            <a:r>
              <a:rPr lang="cs-CZ" sz="1400" b="0" i="0" dirty="0" err="1">
                <a:solidFill>
                  <a:srgbClr val="2E2E2E"/>
                </a:solidFill>
                <a:effectLst/>
                <a:latin typeface="NexusSerif"/>
              </a:rPr>
              <a:t>ově</a:t>
            </a:r>
            <a:r>
              <a:rPr lang="cs-CZ" sz="1400" b="0" i="0" dirty="0">
                <a:solidFill>
                  <a:srgbClr val="2E2E2E"/>
                </a:solidFill>
                <a:effectLst/>
                <a:latin typeface="NexusSerif"/>
              </a:rPr>
              <a:t> diagnostikovanou</a:t>
            </a:r>
            <a:r>
              <a:rPr lang="en-US" sz="1400" b="0" i="0" dirty="0">
                <a:solidFill>
                  <a:srgbClr val="2E2E2E"/>
                </a:solidFill>
                <a:effectLst/>
                <a:latin typeface="NexusSerif"/>
              </a:rPr>
              <a:t>.</a:t>
            </a:r>
            <a:endParaRPr lang="cs-CZ" sz="1400" dirty="0"/>
          </a:p>
          <a:p>
            <a:r>
              <a:rPr lang="cs-CZ" dirty="0"/>
              <a:t> </a:t>
            </a:r>
            <a:endParaRPr lang="en-GB" dirty="0"/>
          </a:p>
        </p:txBody>
      </p:sp>
      <p:sp>
        <p:nvSpPr>
          <p:cNvPr id="11" name="TextovéPole 10">
            <a:extLst>
              <a:ext uri="{FF2B5EF4-FFF2-40B4-BE49-F238E27FC236}">
                <a16:creationId xmlns:a16="http://schemas.microsoft.com/office/drawing/2014/main" id="{0342A4A7-1B41-4C9F-9116-219BDA3C0987}"/>
              </a:ext>
            </a:extLst>
          </p:cNvPr>
          <p:cNvSpPr txBox="1"/>
          <p:nvPr/>
        </p:nvSpPr>
        <p:spPr>
          <a:xfrm>
            <a:off x="6242044" y="6174492"/>
            <a:ext cx="2486397" cy="276999"/>
          </a:xfrm>
          <a:prstGeom prst="rect">
            <a:avLst/>
          </a:prstGeom>
          <a:noFill/>
        </p:spPr>
        <p:txBody>
          <a:bodyPr wrap="square" rtlCol="0">
            <a:spAutoFit/>
          </a:bodyPr>
          <a:lstStyle/>
          <a:p>
            <a:r>
              <a:rPr lang="cs-CZ" sz="1200" i="1" dirty="0" err="1"/>
              <a:t>Am</a:t>
            </a:r>
            <a:r>
              <a:rPr lang="cs-CZ" sz="1200" i="1" dirty="0"/>
              <a:t>. </a:t>
            </a:r>
            <a:r>
              <a:rPr lang="cs-CZ" sz="1200" i="1" dirty="0" err="1"/>
              <a:t>Heart</a:t>
            </a:r>
            <a:r>
              <a:rPr lang="cs-CZ" sz="1200" i="1" dirty="0"/>
              <a:t> </a:t>
            </a:r>
            <a:r>
              <a:rPr lang="cs-CZ" sz="1200" i="1" dirty="0" err="1"/>
              <a:t>Journal</a:t>
            </a:r>
            <a:r>
              <a:rPr lang="cs-CZ" sz="1200" i="1" dirty="0"/>
              <a:t>, 2012</a:t>
            </a:r>
            <a:endParaRPr lang="en-GB" sz="1200" i="1" dirty="0"/>
          </a:p>
        </p:txBody>
      </p:sp>
      <p:pic>
        <p:nvPicPr>
          <p:cNvPr id="8" name="Obrázek 7">
            <a:extLst>
              <a:ext uri="{FF2B5EF4-FFF2-40B4-BE49-F238E27FC236}">
                <a16:creationId xmlns:a16="http://schemas.microsoft.com/office/drawing/2014/main" id="{C256C6BE-62A4-4D56-8327-F4E0B8C06C0F}"/>
              </a:ext>
            </a:extLst>
          </p:cNvPr>
          <p:cNvPicPr>
            <a:picLocks noChangeAspect="1"/>
          </p:cNvPicPr>
          <p:nvPr/>
        </p:nvPicPr>
        <p:blipFill>
          <a:blip r:embed="rId4"/>
          <a:stretch>
            <a:fillRect/>
          </a:stretch>
        </p:blipFill>
        <p:spPr>
          <a:xfrm>
            <a:off x="4652427" y="2195734"/>
            <a:ext cx="2958029" cy="1988545"/>
          </a:xfrm>
          <a:prstGeom prst="rect">
            <a:avLst/>
          </a:prstGeom>
        </p:spPr>
      </p:pic>
    </p:spTree>
    <p:extLst>
      <p:ext uri="{BB962C8B-B14F-4D97-AF65-F5344CB8AC3E}">
        <p14:creationId xmlns:p14="http://schemas.microsoft.com/office/powerpoint/2010/main" val="1108470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E1F15F-6D2F-4371-A3FA-22A20948313C}"/>
              </a:ext>
            </a:extLst>
          </p:cNvPr>
          <p:cNvSpPr>
            <a:spLocks noGrp="1"/>
          </p:cNvSpPr>
          <p:nvPr>
            <p:ph type="title"/>
          </p:nvPr>
        </p:nvSpPr>
        <p:spPr>
          <a:xfrm>
            <a:off x="628650" y="365126"/>
            <a:ext cx="7793990" cy="757049"/>
          </a:xfrm>
          <a:solidFill>
            <a:schemeClr val="bg1">
              <a:lumMod val="95000"/>
            </a:schemeClr>
          </a:solidFill>
        </p:spPr>
        <p:txBody>
          <a:bodyPr>
            <a:normAutofit/>
          </a:bodyPr>
          <a:lstStyle/>
          <a:p>
            <a:pPr algn="ctr"/>
            <a:r>
              <a:rPr lang="cs-CZ" sz="2400" b="1" dirty="0">
                <a:latin typeface="+mn-lt"/>
              </a:rPr>
              <a:t>Srdeční selhání u nekardiální  operace </a:t>
            </a:r>
            <a:endParaRPr lang="en-GB" sz="2400" b="1" dirty="0">
              <a:latin typeface="+mn-lt"/>
            </a:endParaRPr>
          </a:p>
        </p:txBody>
      </p:sp>
      <p:pic>
        <p:nvPicPr>
          <p:cNvPr id="7" name="Zástupný obsah 6">
            <a:extLst>
              <a:ext uri="{FF2B5EF4-FFF2-40B4-BE49-F238E27FC236}">
                <a16:creationId xmlns:a16="http://schemas.microsoft.com/office/drawing/2014/main" id="{2621183C-903A-4B65-914F-CAF028618A3B}"/>
              </a:ext>
            </a:extLst>
          </p:cNvPr>
          <p:cNvPicPr>
            <a:picLocks noGrp="1" noChangeAspect="1"/>
          </p:cNvPicPr>
          <p:nvPr>
            <p:ph idx="1"/>
          </p:nvPr>
        </p:nvPicPr>
        <p:blipFill>
          <a:blip r:embed="rId2"/>
          <a:stretch>
            <a:fillRect/>
          </a:stretch>
        </p:blipFill>
        <p:spPr>
          <a:xfrm>
            <a:off x="0" y="3529754"/>
            <a:ext cx="4792337" cy="2605489"/>
          </a:xfrm>
        </p:spPr>
      </p:pic>
      <p:pic>
        <p:nvPicPr>
          <p:cNvPr id="9" name="Obrázek 8">
            <a:extLst>
              <a:ext uri="{FF2B5EF4-FFF2-40B4-BE49-F238E27FC236}">
                <a16:creationId xmlns:a16="http://schemas.microsoft.com/office/drawing/2014/main" id="{B4E21C4D-5C12-4911-8938-0AC26916B74A}"/>
              </a:ext>
            </a:extLst>
          </p:cNvPr>
          <p:cNvPicPr>
            <a:picLocks noChangeAspect="1"/>
          </p:cNvPicPr>
          <p:nvPr/>
        </p:nvPicPr>
        <p:blipFill>
          <a:blip r:embed="rId3"/>
          <a:stretch>
            <a:fillRect/>
          </a:stretch>
        </p:blipFill>
        <p:spPr>
          <a:xfrm>
            <a:off x="4572000" y="3691591"/>
            <a:ext cx="4521432" cy="2443652"/>
          </a:xfrm>
          <a:prstGeom prst="rect">
            <a:avLst/>
          </a:prstGeom>
        </p:spPr>
      </p:pic>
      <p:pic>
        <p:nvPicPr>
          <p:cNvPr id="13" name="Obrázek 12">
            <a:extLst>
              <a:ext uri="{FF2B5EF4-FFF2-40B4-BE49-F238E27FC236}">
                <a16:creationId xmlns:a16="http://schemas.microsoft.com/office/drawing/2014/main" id="{F62B02F2-8EDB-441D-AFF2-E081BB9F6914}"/>
              </a:ext>
            </a:extLst>
          </p:cNvPr>
          <p:cNvPicPr>
            <a:picLocks noChangeAspect="1"/>
          </p:cNvPicPr>
          <p:nvPr/>
        </p:nvPicPr>
        <p:blipFill>
          <a:blip r:embed="rId4"/>
          <a:stretch>
            <a:fillRect/>
          </a:stretch>
        </p:blipFill>
        <p:spPr>
          <a:xfrm>
            <a:off x="196928" y="1401527"/>
            <a:ext cx="4358714" cy="1235432"/>
          </a:xfrm>
          <a:prstGeom prst="rect">
            <a:avLst/>
          </a:prstGeom>
        </p:spPr>
      </p:pic>
      <p:sp>
        <p:nvSpPr>
          <p:cNvPr id="14" name="TextovéPole 13">
            <a:extLst>
              <a:ext uri="{FF2B5EF4-FFF2-40B4-BE49-F238E27FC236}">
                <a16:creationId xmlns:a16="http://schemas.microsoft.com/office/drawing/2014/main" id="{6D6A28D1-C3C0-44B4-B7E4-9E365A5EC8FC}"/>
              </a:ext>
            </a:extLst>
          </p:cNvPr>
          <p:cNvSpPr txBox="1"/>
          <p:nvPr/>
        </p:nvSpPr>
        <p:spPr>
          <a:xfrm>
            <a:off x="4115513" y="6339394"/>
            <a:ext cx="4792336" cy="307777"/>
          </a:xfrm>
          <a:prstGeom prst="rect">
            <a:avLst/>
          </a:prstGeom>
          <a:noFill/>
        </p:spPr>
        <p:txBody>
          <a:bodyPr wrap="square" rtlCol="0">
            <a:spAutoFit/>
          </a:bodyPr>
          <a:lstStyle/>
          <a:p>
            <a:r>
              <a:rPr lang="cs-CZ" sz="1400" i="1" dirty="0"/>
              <a:t>U.J. </a:t>
            </a:r>
            <a:r>
              <a:rPr lang="cs-CZ" sz="1400" i="1" dirty="0" err="1"/>
              <a:t>Faxén</a:t>
            </a:r>
            <a:r>
              <a:rPr lang="cs-CZ" sz="1400" i="1" dirty="0"/>
              <a:t> et. Al, </a:t>
            </a:r>
            <a:r>
              <a:rPr lang="cs-CZ" sz="1400" i="1" dirty="0" err="1"/>
              <a:t>Journal</a:t>
            </a:r>
            <a:r>
              <a:rPr lang="cs-CZ" sz="1400" i="1" dirty="0"/>
              <a:t> </a:t>
            </a:r>
            <a:r>
              <a:rPr lang="cs-CZ" sz="1400" i="1" dirty="0" err="1"/>
              <a:t>of</a:t>
            </a:r>
            <a:r>
              <a:rPr lang="cs-CZ" sz="1400" i="1" dirty="0"/>
              <a:t> </a:t>
            </a:r>
            <a:r>
              <a:rPr lang="cs-CZ" sz="1400" i="1" dirty="0" err="1"/>
              <a:t>Cardiac</a:t>
            </a:r>
            <a:r>
              <a:rPr lang="cs-CZ" sz="1400" i="1" dirty="0"/>
              <a:t> </a:t>
            </a:r>
            <a:r>
              <a:rPr lang="cs-CZ" sz="1400" i="1" dirty="0" err="1"/>
              <a:t>Failure</a:t>
            </a:r>
            <a:r>
              <a:rPr lang="cs-CZ" sz="1400" i="1" dirty="0"/>
              <a:t>, 2020</a:t>
            </a:r>
            <a:endParaRPr lang="en-GB" sz="1400" i="1" dirty="0"/>
          </a:p>
        </p:txBody>
      </p:sp>
      <p:sp>
        <p:nvSpPr>
          <p:cNvPr id="16" name="TextovéPole 15">
            <a:extLst>
              <a:ext uri="{FF2B5EF4-FFF2-40B4-BE49-F238E27FC236}">
                <a16:creationId xmlns:a16="http://schemas.microsoft.com/office/drawing/2014/main" id="{4A59C5C0-65DF-4B41-9775-EB87941A0C46}"/>
              </a:ext>
            </a:extLst>
          </p:cNvPr>
          <p:cNvSpPr txBox="1"/>
          <p:nvPr/>
        </p:nvSpPr>
        <p:spPr>
          <a:xfrm>
            <a:off x="196928" y="2841110"/>
            <a:ext cx="8334383" cy="584775"/>
          </a:xfrm>
          <a:prstGeom prst="rect">
            <a:avLst/>
          </a:prstGeom>
          <a:noFill/>
          <a:ln>
            <a:solidFill>
              <a:schemeClr val="accent1">
                <a:shade val="50000"/>
              </a:schemeClr>
            </a:solidFill>
          </a:ln>
        </p:spPr>
        <p:txBody>
          <a:bodyPr wrap="square">
            <a:spAutoFit/>
          </a:bodyPr>
          <a:lstStyle/>
          <a:p>
            <a:r>
              <a:rPr lang="en-US" sz="1600" dirty="0"/>
              <a:t>Data  200</a:t>
            </a:r>
            <a:r>
              <a:rPr lang="cs-CZ" sz="1600" dirty="0"/>
              <a:t> </a:t>
            </a:r>
            <a:r>
              <a:rPr lang="en-US" sz="1600" dirty="0"/>
              <a:t>638 a 97129 pa</a:t>
            </a:r>
            <a:r>
              <a:rPr lang="cs-CZ" sz="1600" dirty="0" err="1"/>
              <a:t>cientů</a:t>
            </a:r>
            <a:r>
              <a:rPr lang="cs-CZ" sz="1600" dirty="0"/>
              <a:t>, kteří podstoupily </a:t>
            </a:r>
            <a:r>
              <a:rPr lang="en-US" sz="1600" dirty="0" err="1"/>
              <a:t>ele</a:t>
            </a:r>
            <a:r>
              <a:rPr lang="cs-CZ" sz="1600" dirty="0"/>
              <a:t>k</a:t>
            </a:r>
            <a:r>
              <a:rPr lang="en-US" sz="1600" dirty="0" err="1"/>
              <a:t>tiv</a:t>
            </a:r>
            <a:r>
              <a:rPr lang="cs-CZ" sz="1600" dirty="0"/>
              <a:t>ní </a:t>
            </a:r>
            <a:r>
              <a:rPr lang="en-US" sz="1600" dirty="0"/>
              <a:t>a </a:t>
            </a:r>
            <a:r>
              <a:rPr lang="en-US" sz="1600" dirty="0" err="1"/>
              <a:t>emergen</a:t>
            </a:r>
            <a:r>
              <a:rPr lang="cs-CZ" sz="1600" dirty="0" err="1"/>
              <a:t>tní</a:t>
            </a:r>
            <a:r>
              <a:rPr lang="cs-CZ" sz="1600" dirty="0"/>
              <a:t>  chirurgický výkon na</a:t>
            </a:r>
            <a:r>
              <a:rPr lang="en-US" sz="1600" dirty="0"/>
              <a:t> 23 </a:t>
            </a:r>
            <a:r>
              <a:rPr lang="cs-CZ" sz="1600" dirty="0"/>
              <a:t> švédských </a:t>
            </a:r>
            <a:r>
              <a:rPr lang="en-US" sz="1600" dirty="0" err="1"/>
              <a:t>univer</a:t>
            </a:r>
            <a:r>
              <a:rPr lang="cs-CZ" sz="1600" dirty="0"/>
              <a:t>z</a:t>
            </a:r>
            <a:r>
              <a:rPr lang="en-US" sz="1600" dirty="0"/>
              <a:t>it</a:t>
            </a:r>
            <a:r>
              <a:rPr lang="cs-CZ" sz="1600" dirty="0" err="1"/>
              <a:t>ách</a:t>
            </a:r>
            <a:endParaRPr lang="en-GB" sz="1600" dirty="0"/>
          </a:p>
        </p:txBody>
      </p:sp>
    </p:spTree>
    <p:extLst>
      <p:ext uri="{BB962C8B-B14F-4D97-AF65-F5344CB8AC3E}">
        <p14:creationId xmlns:p14="http://schemas.microsoft.com/office/powerpoint/2010/main" val="9347674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7B9AF8-EDCF-4031-A335-7F2B341C8180}"/>
              </a:ext>
            </a:extLst>
          </p:cNvPr>
          <p:cNvSpPr>
            <a:spLocks noGrp="1"/>
          </p:cNvSpPr>
          <p:nvPr>
            <p:ph type="title"/>
          </p:nvPr>
        </p:nvSpPr>
        <p:spPr>
          <a:xfrm>
            <a:off x="633839" y="265473"/>
            <a:ext cx="7824084" cy="951217"/>
          </a:xfrm>
          <a:solidFill>
            <a:schemeClr val="bg1">
              <a:lumMod val="95000"/>
            </a:schemeClr>
          </a:solidFill>
        </p:spPr>
        <p:txBody>
          <a:bodyPr>
            <a:normAutofit/>
          </a:bodyPr>
          <a:lstStyle/>
          <a:p>
            <a:pPr algn="ctr"/>
            <a:r>
              <a:rPr lang="cs-CZ" sz="2400" b="1" dirty="0">
                <a:latin typeface="+mn-lt"/>
              </a:rPr>
              <a:t>Plicní hypertenze a nekardiální operace</a:t>
            </a:r>
            <a:endParaRPr lang="en-GB" sz="2400" b="1" dirty="0">
              <a:latin typeface="+mn-lt"/>
            </a:endParaRPr>
          </a:p>
        </p:txBody>
      </p:sp>
      <p:pic>
        <p:nvPicPr>
          <p:cNvPr id="7" name="Zástupný obsah 6">
            <a:extLst>
              <a:ext uri="{FF2B5EF4-FFF2-40B4-BE49-F238E27FC236}">
                <a16:creationId xmlns:a16="http://schemas.microsoft.com/office/drawing/2014/main" id="{C66B2488-0990-4070-B30C-A7BC7FD81564}"/>
              </a:ext>
            </a:extLst>
          </p:cNvPr>
          <p:cNvPicPr>
            <a:picLocks noGrp="1" noChangeAspect="1"/>
          </p:cNvPicPr>
          <p:nvPr>
            <p:ph idx="1"/>
          </p:nvPr>
        </p:nvPicPr>
        <p:blipFill>
          <a:blip r:embed="rId2"/>
          <a:stretch>
            <a:fillRect/>
          </a:stretch>
        </p:blipFill>
        <p:spPr>
          <a:xfrm>
            <a:off x="571223" y="2928435"/>
            <a:ext cx="7886700" cy="2191607"/>
          </a:xfrm>
        </p:spPr>
      </p:pic>
      <p:pic>
        <p:nvPicPr>
          <p:cNvPr id="9" name="Obrázek 8">
            <a:extLst>
              <a:ext uri="{FF2B5EF4-FFF2-40B4-BE49-F238E27FC236}">
                <a16:creationId xmlns:a16="http://schemas.microsoft.com/office/drawing/2014/main" id="{86DA60BE-B9E2-467D-B026-E11646AEF4A1}"/>
              </a:ext>
            </a:extLst>
          </p:cNvPr>
          <p:cNvPicPr>
            <a:picLocks noChangeAspect="1"/>
          </p:cNvPicPr>
          <p:nvPr/>
        </p:nvPicPr>
        <p:blipFill>
          <a:blip r:embed="rId3"/>
          <a:stretch>
            <a:fillRect/>
          </a:stretch>
        </p:blipFill>
        <p:spPr>
          <a:xfrm>
            <a:off x="420148" y="1395217"/>
            <a:ext cx="6538511" cy="1184313"/>
          </a:xfrm>
          <a:prstGeom prst="rect">
            <a:avLst/>
          </a:prstGeom>
        </p:spPr>
      </p:pic>
      <p:sp>
        <p:nvSpPr>
          <p:cNvPr id="10" name="TextovéPole 9">
            <a:extLst>
              <a:ext uri="{FF2B5EF4-FFF2-40B4-BE49-F238E27FC236}">
                <a16:creationId xmlns:a16="http://schemas.microsoft.com/office/drawing/2014/main" id="{2BEA5AD1-07B1-4099-B653-03E6A2645C77}"/>
              </a:ext>
            </a:extLst>
          </p:cNvPr>
          <p:cNvSpPr txBox="1"/>
          <p:nvPr/>
        </p:nvSpPr>
        <p:spPr>
          <a:xfrm>
            <a:off x="5479716" y="6407578"/>
            <a:ext cx="3260035" cy="307777"/>
          </a:xfrm>
          <a:prstGeom prst="rect">
            <a:avLst/>
          </a:prstGeom>
          <a:noFill/>
        </p:spPr>
        <p:txBody>
          <a:bodyPr wrap="square" rtlCol="0">
            <a:spAutoFit/>
          </a:bodyPr>
          <a:lstStyle/>
          <a:p>
            <a:r>
              <a:rPr lang="cs-CZ" sz="1400" i="1" dirty="0" err="1"/>
              <a:t>Am.Journal</a:t>
            </a:r>
            <a:r>
              <a:rPr lang="cs-CZ" sz="1400" i="1" dirty="0"/>
              <a:t> </a:t>
            </a:r>
            <a:r>
              <a:rPr lang="cs-CZ" sz="1400" i="1" dirty="0" err="1"/>
              <a:t>of</a:t>
            </a:r>
            <a:r>
              <a:rPr lang="cs-CZ" sz="1400" i="1" dirty="0"/>
              <a:t> </a:t>
            </a:r>
            <a:r>
              <a:rPr lang="cs-CZ" sz="1400" i="1" dirty="0" err="1"/>
              <a:t>Cardiology</a:t>
            </a:r>
            <a:r>
              <a:rPr lang="cs-CZ" sz="1400" i="1" dirty="0"/>
              <a:t>, 2019</a:t>
            </a:r>
            <a:endParaRPr lang="en-GB" sz="1400" i="1" dirty="0"/>
          </a:p>
        </p:txBody>
      </p:sp>
      <p:sp>
        <p:nvSpPr>
          <p:cNvPr id="12" name="TextovéPole 11">
            <a:extLst>
              <a:ext uri="{FF2B5EF4-FFF2-40B4-BE49-F238E27FC236}">
                <a16:creationId xmlns:a16="http://schemas.microsoft.com/office/drawing/2014/main" id="{68FD8790-66D0-4185-86B2-BDD751006B2D}"/>
              </a:ext>
            </a:extLst>
          </p:cNvPr>
          <p:cNvSpPr txBox="1"/>
          <p:nvPr/>
        </p:nvSpPr>
        <p:spPr>
          <a:xfrm>
            <a:off x="686077" y="5126682"/>
            <a:ext cx="7886699" cy="1231106"/>
          </a:xfrm>
          <a:prstGeom prst="rect">
            <a:avLst/>
          </a:prstGeom>
          <a:noFill/>
          <a:ln>
            <a:solidFill>
              <a:schemeClr val="accent1">
                <a:shade val="50000"/>
              </a:schemeClr>
            </a:solidFill>
          </a:ln>
        </p:spPr>
        <p:txBody>
          <a:bodyPr wrap="square">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cs-CZ" sz="1400" b="0" i="0" u="none" strike="noStrike" kern="1200" cap="none" spc="0" normalizeH="0" baseline="0" noProof="0" dirty="0">
                <a:ln>
                  <a:noFill/>
                </a:ln>
                <a:solidFill>
                  <a:prstClr val="black"/>
                </a:solidFill>
                <a:effectLst/>
                <a:uLnTx/>
                <a:uFillTx/>
                <a:latin typeface="Calibri" panose="020F0502020204030204"/>
                <a:ea typeface="+mn-ea"/>
                <a:cs typeface="+mn-cs"/>
              </a:rPr>
              <a:t>17 709 348 pacientů,</a:t>
            </a:r>
            <a:r>
              <a:rPr lang="cs-CZ" sz="1400" dirty="0">
                <a:solidFill>
                  <a:prstClr val="black"/>
                </a:solidFill>
                <a:latin typeface="Calibri" panose="020F0502020204030204"/>
              </a:rPr>
              <a:t> </a:t>
            </a:r>
            <a:r>
              <a:rPr kumimoji="0" lang="cs-CZ" sz="1400" b="0" i="0" u="none" strike="noStrike" kern="1200" cap="none" spc="0" normalizeH="0" baseline="0" noProof="0" dirty="0">
                <a:ln>
                  <a:noFill/>
                </a:ln>
                <a:solidFill>
                  <a:prstClr val="black"/>
                </a:solidFill>
                <a:effectLst/>
                <a:uLnTx/>
                <a:uFillTx/>
                <a:latin typeface="Calibri" panose="020F0502020204030204"/>
                <a:ea typeface="+mn-ea"/>
                <a:cs typeface="+mn-cs"/>
              </a:rPr>
              <a:t> 143 846 mělo PH . </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cs-CZ" sz="1400" b="0" i="0" u="none" strike="noStrike" kern="1200" cap="none" spc="0" normalizeH="0" baseline="0" noProof="0" dirty="0">
                <a:ln>
                  <a:noFill/>
                </a:ln>
                <a:solidFill>
                  <a:srgbClr val="FF0000"/>
                </a:solidFill>
                <a:effectLst/>
                <a:uLnTx/>
                <a:uFillTx/>
                <a:latin typeface="NexusSerif"/>
                <a:ea typeface="+mn-ea"/>
                <a:cs typeface="+mn-cs"/>
              </a:rPr>
              <a:t>vyšší mortalita u PH</a:t>
            </a:r>
            <a:r>
              <a:rPr kumimoji="0" lang="cs-CZ" sz="1400" b="0" i="0" u="none" strike="noStrike" kern="1200" cap="none" spc="0" normalizeH="0" baseline="0" noProof="0" dirty="0">
                <a:ln>
                  <a:noFill/>
                </a:ln>
                <a:solidFill>
                  <a:srgbClr val="2E2E2E"/>
                </a:solidFill>
                <a:effectLst/>
                <a:uLnTx/>
                <a:uFillTx/>
                <a:latin typeface="NexusSerif"/>
                <a:ea typeface="+mn-ea"/>
                <a:cs typeface="+mn-cs"/>
              </a:rPr>
              <a:t> </a:t>
            </a:r>
            <a:r>
              <a:rPr kumimoji="0" lang="en-US" sz="1400" b="0" i="0" u="none" strike="noStrike" kern="1200" cap="none" spc="0" normalizeH="0" baseline="0" noProof="0" dirty="0">
                <a:ln>
                  <a:noFill/>
                </a:ln>
                <a:solidFill>
                  <a:srgbClr val="2E2E2E"/>
                </a:solidFill>
                <a:effectLst/>
                <a:uLnTx/>
                <a:uFillTx/>
                <a:latin typeface="NexusSerif"/>
                <a:ea typeface="+mn-ea"/>
                <a:cs typeface="+mn-cs"/>
              </a:rPr>
              <a:t> (</a:t>
            </a:r>
            <a:r>
              <a:rPr kumimoji="0" lang="cs-CZ" sz="1400" b="0" i="0" u="none" strike="noStrike" kern="1200" cap="none" spc="0" normalizeH="0" baseline="0" noProof="0" dirty="0">
                <a:ln>
                  <a:noFill/>
                </a:ln>
                <a:solidFill>
                  <a:srgbClr val="2E2E2E"/>
                </a:solidFill>
                <a:effectLst/>
                <a:uLnTx/>
                <a:uFillTx/>
                <a:latin typeface="NexusSerif"/>
                <a:ea typeface="+mn-ea"/>
                <a:cs typeface="+mn-cs"/>
              </a:rPr>
              <a:t>4,4% vs </a:t>
            </a:r>
            <a:r>
              <a:rPr kumimoji="0" lang="en-US" sz="1400" b="0" i="0" u="none" strike="noStrike" kern="1200" cap="none" spc="0" normalizeH="0" baseline="0" noProof="0" dirty="0">
                <a:ln>
                  <a:noFill/>
                </a:ln>
                <a:solidFill>
                  <a:srgbClr val="2E2E2E"/>
                </a:solidFill>
                <a:effectLst/>
                <a:uLnTx/>
                <a:uFillTx/>
                <a:latin typeface="NexusSerif"/>
                <a:ea typeface="+mn-ea"/>
                <a:cs typeface="+mn-cs"/>
              </a:rPr>
              <a:t>1</a:t>
            </a:r>
            <a:r>
              <a:rPr kumimoji="0" lang="cs-CZ" sz="1400" b="0" i="0" u="none" strike="noStrike" kern="1200" cap="none" spc="0" normalizeH="0" baseline="0" noProof="0" dirty="0">
                <a:ln>
                  <a:noFill/>
                </a:ln>
                <a:solidFill>
                  <a:srgbClr val="2E2E2E"/>
                </a:solidFill>
                <a:effectLst/>
                <a:uLnTx/>
                <a:uFillTx/>
                <a:latin typeface="NexusSerif"/>
                <a:ea typeface="+mn-ea"/>
                <a:cs typeface="+mn-cs"/>
              </a:rPr>
              <a:t>,1 % </a:t>
            </a:r>
            <a:r>
              <a:rPr kumimoji="0" lang="en-US" sz="1400" b="0" i="0" u="none" strike="noStrike" kern="1200" cap="none" spc="0" normalizeH="0" baseline="0" noProof="0" dirty="0">
                <a:ln>
                  <a:noFill/>
                </a:ln>
                <a:solidFill>
                  <a:srgbClr val="2E2E2E"/>
                </a:solidFill>
                <a:effectLst/>
                <a:uLnTx/>
                <a:uFillTx/>
                <a:latin typeface="NexusSerif"/>
                <a:ea typeface="+mn-ea"/>
                <a:cs typeface="+mn-cs"/>
              </a:rPr>
              <a:t> </a:t>
            </a:r>
            <a:r>
              <a:rPr kumimoji="0" lang="en-US" sz="1400" b="0" i="1" u="none" strike="noStrike" kern="1200" cap="none" spc="0" normalizeH="0" baseline="0" noProof="0" dirty="0">
                <a:ln>
                  <a:noFill/>
                </a:ln>
                <a:solidFill>
                  <a:srgbClr val="2E2E2E"/>
                </a:solidFill>
                <a:effectLst/>
                <a:uLnTx/>
                <a:uFillTx/>
                <a:latin typeface="NexusSerif"/>
                <a:ea typeface="+mn-ea"/>
                <a:cs typeface="+mn-cs"/>
              </a:rPr>
              <a:t>P</a:t>
            </a:r>
            <a:r>
              <a:rPr kumimoji="0" lang="en-US" sz="1400" b="0" i="0" u="none" strike="noStrike" kern="1200" cap="none" spc="0" normalizeH="0" baseline="0" noProof="0" dirty="0">
                <a:ln>
                  <a:noFill/>
                </a:ln>
                <a:solidFill>
                  <a:srgbClr val="2E2E2E"/>
                </a:solidFill>
                <a:effectLst/>
                <a:uLnTx/>
                <a:uFillTx/>
                <a:latin typeface="NexusSerif"/>
                <a:ea typeface="+mn-ea"/>
                <a:cs typeface="+mn-cs"/>
              </a:rPr>
              <a:t> &lt; .001) </a:t>
            </a:r>
            <a:endParaRPr kumimoji="0" lang="cs-CZ" sz="1400" b="0" i="0" u="none" strike="noStrike" kern="1200" cap="none" spc="0" normalizeH="0" baseline="0" noProof="0" dirty="0">
              <a:ln>
                <a:noFill/>
              </a:ln>
              <a:solidFill>
                <a:srgbClr val="2E2E2E"/>
              </a:solidFill>
              <a:effectLst/>
              <a:uLnTx/>
              <a:uFillTx/>
              <a:latin typeface="NexusSerif"/>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400" b="0" i="0" u="none" strike="noStrike" kern="1200" cap="none" spc="0" normalizeH="0" baseline="0" noProof="0" dirty="0">
                <a:ln>
                  <a:noFill/>
                </a:ln>
                <a:solidFill>
                  <a:srgbClr val="2E2E2E"/>
                </a:solidFill>
                <a:effectLst/>
                <a:uLnTx/>
                <a:uFillTx/>
                <a:latin typeface="NexusSerif"/>
                <a:ea typeface="+mn-ea"/>
                <a:cs typeface="+mn-cs"/>
              </a:rPr>
              <a:t>       </a:t>
            </a:r>
            <a:r>
              <a:rPr kumimoji="0" lang="cs-CZ" sz="1400" b="0" i="0" u="none" strike="noStrike" kern="1200" cap="none" spc="0" normalizeH="0" baseline="0" noProof="0" dirty="0">
                <a:ln>
                  <a:noFill/>
                </a:ln>
                <a:solidFill>
                  <a:srgbClr val="FF0000"/>
                </a:solidFill>
                <a:effectLst/>
                <a:uLnTx/>
                <a:uFillTx/>
                <a:latin typeface="NexusSerif"/>
                <a:ea typeface="+mn-ea"/>
                <a:cs typeface="+mn-cs"/>
              </a:rPr>
              <a:t>vyšší </a:t>
            </a:r>
            <a:r>
              <a:rPr lang="cs-CZ" sz="1400" dirty="0">
                <a:solidFill>
                  <a:srgbClr val="FF0000"/>
                </a:solidFill>
                <a:latin typeface="NexusSerif"/>
              </a:rPr>
              <a:t>MACCE u PH </a:t>
            </a:r>
            <a:r>
              <a:rPr kumimoji="0" lang="en-US" sz="1400" b="0" i="0" u="none" strike="noStrike" kern="1200" cap="none" spc="0" normalizeH="0" baseline="0" noProof="0" dirty="0">
                <a:ln>
                  <a:noFill/>
                </a:ln>
                <a:solidFill>
                  <a:srgbClr val="FF0000"/>
                </a:solidFill>
                <a:effectLst/>
                <a:uLnTx/>
                <a:uFillTx/>
                <a:latin typeface="NexusSerif"/>
                <a:ea typeface="+mn-ea"/>
                <a:cs typeface="+mn-cs"/>
              </a:rPr>
              <a:t> </a:t>
            </a:r>
            <a:r>
              <a:rPr kumimoji="0" lang="en-US" sz="1400" b="0" i="0" u="none" strike="noStrike" kern="1200" cap="none" spc="0" normalizeH="0" baseline="0" noProof="0" dirty="0">
                <a:ln>
                  <a:noFill/>
                </a:ln>
                <a:solidFill>
                  <a:srgbClr val="2E2E2E"/>
                </a:solidFill>
                <a:effectLst/>
                <a:uLnTx/>
                <a:uFillTx/>
                <a:latin typeface="NexusSerif"/>
                <a:ea typeface="+mn-ea"/>
                <a:cs typeface="+mn-cs"/>
              </a:rPr>
              <a:t>(</a:t>
            </a:r>
            <a:r>
              <a:rPr kumimoji="0" lang="cs-CZ" sz="1400" b="0" i="0" u="none" strike="noStrike" kern="1200" cap="none" spc="0" normalizeH="0" baseline="0" noProof="0" dirty="0">
                <a:ln>
                  <a:noFill/>
                </a:ln>
                <a:solidFill>
                  <a:srgbClr val="2E2E2E"/>
                </a:solidFill>
                <a:effectLst/>
                <a:uLnTx/>
                <a:uFillTx/>
                <a:latin typeface="NexusSerif"/>
                <a:ea typeface="+mn-ea"/>
                <a:cs typeface="+mn-cs"/>
              </a:rPr>
              <a:t>8,3 % vs 2,2% </a:t>
            </a:r>
            <a:r>
              <a:rPr kumimoji="0" lang="en-US" sz="1400" b="0" i="1" u="none" strike="noStrike" kern="1200" cap="none" spc="0" normalizeH="0" baseline="0" noProof="0" dirty="0">
                <a:ln>
                  <a:noFill/>
                </a:ln>
                <a:solidFill>
                  <a:srgbClr val="2E2E2E"/>
                </a:solidFill>
                <a:effectLst/>
                <a:uLnTx/>
                <a:uFillTx/>
                <a:latin typeface="NexusSerif"/>
                <a:ea typeface="+mn-ea"/>
                <a:cs typeface="+mn-cs"/>
              </a:rPr>
              <a:t>P</a:t>
            </a:r>
            <a:r>
              <a:rPr kumimoji="0" lang="en-US" sz="1400" b="0" i="0" u="none" strike="noStrike" kern="1200" cap="none" spc="0" normalizeH="0" baseline="0" noProof="0" dirty="0">
                <a:ln>
                  <a:noFill/>
                </a:ln>
                <a:solidFill>
                  <a:srgbClr val="2E2E2E"/>
                </a:solidFill>
                <a:effectLst/>
                <a:uLnTx/>
                <a:uFillTx/>
                <a:latin typeface="NexusSerif"/>
                <a:ea typeface="+mn-ea"/>
                <a:cs typeface="+mn-cs"/>
              </a:rPr>
              <a:t> &lt; .001)</a:t>
            </a:r>
            <a:endParaRPr kumimoji="0" lang="cs-CZ" sz="1400" b="0" i="0" u="none" strike="noStrike" kern="1200" cap="none" spc="0" normalizeH="0" baseline="0" noProof="0" dirty="0">
              <a:ln>
                <a:noFill/>
              </a:ln>
              <a:solidFill>
                <a:srgbClr val="2E2E2E"/>
              </a:solidFill>
              <a:effectLst/>
              <a:uLnTx/>
              <a:uFillTx/>
              <a:latin typeface="NexusSerif"/>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cs-CZ" sz="1400" b="0" i="0" u="none" strike="noStrike" kern="1200" cap="none" spc="0" normalizeH="0" baseline="0" noProof="0" dirty="0">
                <a:ln>
                  <a:noFill/>
                </a:ln>
                <a:solidFill>
                  <a:srgbClr val="2E2E2E"/>
                </a:solidFill>
                <a:effectLst/>
                <a:uLnTx/>
                <a:uFillTx/>
                <a:latin typeface="NexusSerif"/>
                <a:ea typeface="+mn-ea"/>
                <a:cs typeface="+mn-cs"/>
              </a:rPr>
              <a:t> po adjustaci  - demografické,  klinické a typu chirurgického výkonu zůstává PH  nezávislý významný faktor pro MACCE  </a:t>
            </a:r>
            <a:r>
              <a:rPr lang="en-US" sz="1400" dirty="0"/>
              <a:t>OR 1.43, 95% CI 1.40 to 1.46</a:t>
            </a:r>
            <a:r>
              <a:rPr lang="cs-CZ" dirty="0"/>
              <a:t>.</a:t>
            </a:r>
            <a:r>
              <a:rPr lang="en-US" dirty="0"/>
              <a: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3536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D42947-771E-46E5-8AAC-5B3246B42238}"/>
              </a:ext>
            </a:extLst>
          </p:cNvPr>
          <p:cNvSpPr>
            <a:spLocks noGrp="1"/>
          </p:cNvSpPr>
          <p:nvPr>
            <p:ph type="title"/>
          </p:nvPr>
        </p:nvSpPr>
        <p:spPr>
          <a:xfrm>
            <a:off x="914400" y="1815559"/>
            <a:ext cx="7315200" cy="1154112"/>
          </a:xfrm>
          <a:solidFill>
            <a:schemeClr val="tx1">
              <a:lumMod val="95000"/>
            </a:schemeClr>
          </a:solidFill>
        </p:spPr>
        <p:txBody>
          <a:bodyPr/>
          <a:lstStyle/>
          <a:p>
            <a:pPr algn="ctr"/>
            <a:r>
              <a:rPr lang="cs-CZ" sz="3200" b="1" dirty="0" err="1">
                <a:solidFill>
                  <a:schemeClr val="bg1"/>
                </a:solidFill>
                <a:latin typeface="Calibri" panose="020F0502020204030204" pitchFamily="34" charset="0"/>
                <a:cs typeface="Calibri" panose="020F0502020204030204" pitchFamily="34" charset="0"/>
              </a:rPr>
              <a:t>Stenotické</a:t>
            </a:r>
            <a:r>
              <a:rPr lang="cs-CZ" sz="3200" b="1" dirty="0">
                <a:solidFill>
                  <a:schemeClr val="bg1"/>
                </a:solidFill>
                <a:latin typeface="Calibri" panose="020F0502020204030204" pitchFamily="34" charset="0"/>
                <a:cs typeface="Calibri" panose="020F0502020204030204" pitchFamily="34" charset="0"/>
              </a:rPr>
              <a:t> chlopenní vady, aortální a mitrální stenóza</a:t>
            </a:r>
            <a:endParaRPr lang="en-GB" sz="32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0163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EBF2D4-6502-460E-8DC1-7EA33112B668}"/>
              </a:ext>
            </a:extLst>
          </p:cNvPr>
          <p:cNvSpPr>
            <a:spLocks noGrp="1"/>
          </p:cNvSpPr>
          <p:nvPr>
            <p:ph type="title"/>
          </p:nvPr>
        </p:nvSpPr>
        <p:spPr>
          <a:xfrm>
            <a:off x="983412" y="983410"/>
            <a:ext cx="7315200" cy="777545"/>
          </a:xfrm>
          <a:solidFill>
            <a:schemeClr val="tx1">
              <a:lumMod val="95000"/>
            </a:schemeClr>
          </a:solidFill>
        </p:spPr>
        <p:txBody>
          <a:bodyPr/>
          <a:lstStyle/>
          <a:p>
            <a:pPr algn="ctr"/>
            <a:r>
              <a:rPr lang="cs-CZ" sz="2400" b="1" dirty="0" err="1">
                <a:solidFill>
                  <a:schemeClr val="bg1"/>
                </a:solidFill>
                <a:latin typeface="Calibri" panose="020F0502020204030204" pitchFamily="34" charset="0"/>
                <a:cs typeface="Calibri" panose="020F0502020204030204" pitchFamily="34" charset="0"/>
              </a:rPr>
              <a:t>Stenotické</a:t>
            </a:r>
            <a:r>
              <a:rPr lang="cs-CZ" sz="2400" b="1" dirty="0">
                <a:solidFill>
                  <a:schemeClr val="bg1"/>
                </a:solidFill>
                <a:latin typeface="Calibri" panose="020F0502020204030204" pitchFamily="34" charset="0"/>
                <a:cs typeface="Calibri" panose="020F0502020204030204" pitchFamily="34" charset="0"/>
              </a:rPr>
              <a:t> vady, aortální stenóza</a:t>
            </a:r>
            <a:endParaRPr lang="en-GB" sz="2400" b="1" dirty="0">
              <a:solidFill>
                <a:schemeClr val="bg1"/>
              </a:solidFill>
              <a:latin typeface="Calibri" panose="020F0502020204030204" pitchFamily="34" charset="0"/>
              <a:cs typeface="Calibri" panose="020F0502020204030204" pitchFamily="34" charset="0"/>
            </a:endParaRPr>
          </a:p>
        </p:txBody>
      </p:sp>
      <p:pic>
        <p:nvPicPr>
          <p:cNvPr id="4" name="Picture 17">
            <a:extLst>
              <a:ext uri="{FF2B5EF4-FFF2-40B4-BE49-F238E27FC236}">
                <a16:creationId xmlns:a16="http://schemas.microsoft.com/office/drawing/2014/main" id="{E98B5886-8C2C-46A4-8EC8-E89F19A5E215}"/>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4960122" y="2860035"/>
            <a:ext cx="3441590" cy="353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ázek 4">
            <a:extLst>
              <a:ext uri="{FF2B5EF4-FFF2-40B4-BE49-F238E27FC236}">
                <a16:creationId xmlns:a16="http://schemas.microsoft.com/office/drawing/2014/main" id="{9433F412-F795-4882-A684-2F3C9C87D96A}"/>
              </a:ext>
            </a:extLst>
          </p:cNvPr>
          <p:cNvPicPr>
            <a:picLocks noChangeAspect="1"/>
          </p:cNvPicPr>
          <p:nvPr/>
        </p:nvPicPr>
        <p:blipFill>
          <a:blip r:embed="rId5"/>
          <a:stretch>
            <a:fillRect/>
          </a:stretch>
        </p:blipFill>
        <p:spPr>
          <a:xfrm>
            <a:off x="507991" y="4352544"/>
            <a:ext cx="3675888" cy="2505456"/>
          </a:xfrm>
          <a:prstGeom prst="rect">
            <a:avLst/>
          </a:prstGeom>
        </p:spPr>
      </p:pic>
      <p:pic>
        <p:nvPicPr>
          <p:cNvPr id="3" name="NF-LG">
            <a:hlinkClick r:id="" action="ppaction://media"/>
            <a:extLst>
              <a:ext uri="{FF2B5EF4-FFF2-40B4-BE49-F238E27FC236}">
                <a16:creationId xmlns:a16="http://schemas.microsoft.com/office/drawing/2014/main" id="{7A3AED91-9849-4D76-94AA-234C89C87DFA}"/>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57541" y="2017236"/>
            <a:ext cx="3190477" cy="2228270"/>
          </a:xfrm>
          <a:prstGeom prst="rect">
            <a:avLst/>
          </a:prstGeom>
        </p:spPr>
      </p:pic>
    </p:spTree>
    <p:extLst>
      <p:ext uri="{BB962C8B-B14F-4D97-AF65-F5344CB8AC3E}">
        <p14:creationId xmlns:p14="http://schemas.microsoft.com/office/powerpoint/2010/main" val="2873864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7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B1C082-AEAF-4924-ACF1-6A5F4A255ED4}"/>
              </a:ext>
            </a:extLst>
          </p:cNvPr>
          <p:cNvSpPr>
            <a:spLocks noGrp="1"/>
          </p:cNvSpPr>
          <p:nvPr>
            <p:ph type="title"/>
          </p:nvPr>
        </p:nvSpPr>
        <p:spPr>
          <a:xfrm>
            <a:off x="1057524" y="693849"/>
            <a:ext cx="7353231" cy="956521"/>
          </a:xfrm>
          <a:solidFill>
            <a:schemeClr val="tx1">
              <a:lumMod val="95000"/>
            </a:schemeClr>
          </a:solidFill>
        </p:spPr>
        <p:txBody>
          <a:bodyPr/>
          <a:lstStyle/>
          <a:p>
            <a:pPr algn="ctr"/>
            <a:r>
              <a:rPr lang="cs-CZ" sz="2400" b="1" dirty="0">
                <a:solidFill>
                  <a:schemeClr val="bg1"/>
                </a:solidFill>
                <a:latin typeface="Calibri" panose="020F0502020204030204" pitchFamily="34" charset="0"/>
                <a:cs typeface="Calibri" panose="020F0502020204030204" pitchFamily="34" charset="0"/>
              </a:rPr>
              <a:t>Parametr u AS spojený s pooperačními komplikacemi </a:t>
            </a:r>
            <a:br>
              <a:rPr lang="cs-CZ" sz="2400" b="1" dirty="0">
                <a:solidFill>
                  <a:schemeClr val="bg1"/>
                </a:solidFill>
                <a:latin typeface="Calibri" panose="020F0502020204030204" pitchFamily="34" charset="0"/>
                <a:cs typeface="Calibri" panose="020F0502020204030204" pitchFamily="34" charset="0"/>
              </a:rPr>
            </a:br>
            <a:r>
              <a:rPr lang="cs-CZ" sz="2400" b="1" dirty="0">
                <a:solidFill>
                  <a:schemeClr val="bg1"/>
                </a:solidFill>
                <a:latin typeface="Calibri" panose="020F0502020204030204" pitchFamily="34" charset="0"/>
                <a:cs typeface="Calibri" panose="020F0502020204030204" pitchFamily="34" charset="0"/>
              </a:rPr>
              <a:t>u AS</a:t>
            </a:r>
            <a:endParaRPr lang="en-GB" sz="2400" b="1" dirty="0">
              <a:solidFill>
                <a:schemeClr val="bg1"/>
              </a:solidFill>
              <a:latin typeface="Calibri" panose="020F0502020204030204" pitchFamily="34" charset="0"/>
              <a:cs typeface="Calibri" panose="020F0502020204030204" pitchFamily="34" charset="0"/>
            </a:endParaRPr>
          </a:p>
        </p:txBody>
      </p:sp>
      <p:pic>
        <p:nvPicPr>
          <p:cNvPr id="6" name="Obrázek 5">
            <a:extLst>
              <a:ext uri="{FF2B5EF4-FFF2-40B4-BE49-F238E27FC236}">
                <a16:creationId xmlns:a16="http://schemas.microsoft.com/office/drawing/2014/main" id="{9335A3BC-98E5-480F-9791-7FB9E8DAC022}"/>
              </a:ext>
            </a:extLst>
          </p:cNvPr>
          <p:cNvPicPr>
            <a:picLocks noChangeAspect="1"/>
          </p:cNvPicPr>
          <p:nvPr/>
        </p:nvPicPr>
        <p:blipFill>
          <a:blip r:embed="rId2"/>
          <a:stretch>
            <a:fillRect/>
          </a:stretch>
        </p:blipFill>
        <p:spPr>
          <a:xfrm>
            <a:off x="1259364" y="2220263"/>
            <a:ext cx="6949550" cy="3034210"/>
          </a:xfrm>
          <a:prstGeom prst="rect">
            <a:avLst/>
          </a:prstGeom>
        </p:spPr>
      </p:pic>
      <p:sp>
        <p:nvSpPr>
          <p:cNvPr id="8" name="TextovéPole 7">
            <a:extLst>
              <a:ext uri="{FF2B5EF4-FFF2-40B4-BE49-F238E27FC236}">
                <a16:creationId xmlns:a16="http://schemas.microsoft.com/office/drawing/2014/main" id="{AA24F979-B905-4E60-94E7-DF74D5E3EE68}"/>
              </a:ext>
            </a:extLst>
          </p:cNvPr>
          <p:cNvSpPr txBox="1"/>
          <p:nvPr/>
        </p:nvSpPr>
        <p:spPr>
          <a:xfrm>
            <a:off x="4572000" y="5824367"/>
            <a:ext cx="4572000" cy="523220"/>
          </a:xfrm>
          <a:prstGeom prst="rect">
            <a:avLst/>
          </a:prstGeom>
          <a:noFill/>
        </p:spPr>
        <p:txBody>
          <a:bodyPr wrap="square">
            <a:spAutoFit/>
          </a:bodyPr>
          <a:lstStyle/>
          <a:p>
            <a:r>
              <a:rPr lang="cs-CZ" sz="1400" i="1" dirty="0" err="1">
                <a:solidFill>
                  <a:schemeClr val="bg1"/>
                </a:solidFill>
              </a:rPr>
              <a:t>Samarendra</a:t>
            </a:r>
            <a:r>
              <a:rPr lang="cs-CZ" sz="1400" i="1" dirty="0">
                <a:solidFill>
                  <a:schemeClr val="bg1"/>
                </a:solidFill>
              </a:rPr>
              <a:t> and </a:t>
            </a:r>
            <a:r>
              <a:rPr lang="cs-CZ" sz="1400" i="1" dirty="0" err="1">
                <a:solidFill>
                  <a:schemeClr val="bg1"/>
                </a:solidFill>
              </a:rPr>
              <a:t>Mangione</a:t>
            </a:r>
            <a:r>
              <a:rPr lang="cs-CZ" sz="1400" i="1" dirty="0">
                <a:solidFill>
                  <a:schemeClr val="bg1"/>
                </a:solidFill>
              </a:rPr>
              <a:t> JACC VOL. 65, NO. 3, 2015 </a:t>
            </a:r>
            <a:r>
              <a:rPr lang="cs-CZ" sz="1400" i="1" dirty="0" err="1">
                <a:solidFill>
                  <a:schemeClr val="bg1"/>
                </a:solidFill>
              </a:rPr>
              <a:t>Aortic</a:t>
            </a:r>
            <a:r>
              <a:rPr lang="cs-CZ" sz="1400" i="1" dirty="0">
                <a:solidFill>
                  <a:schemeClr val="bg1"/>
                </a:solidFill>
              </a:rPr>
              <a:t> </a:t>
            </a:r>
            <a:r>
              <a:rPr lang="cs-CZ" sz="1400" i="1" dirty="0" err="1">
                <a:solidFill>
                  <a:schemeClr val="bg1"/>
                </a:solidFill>
              </a:rPr>
              <a:t>Stenosis</a:t>
            </a:r>
            <a:r>
              <a:rPr lang="cs-CZ" sz="1400" i="1" dirty="0">
                <a:solidFill>
                  <a:schemeClr val="bg1"/>
                </a:solidFill>
              </a:rPr>
              <a:t> and </a:t>
            </a:r>
            <a:r>
              <a:rPr lang="cs-CZ" sz="1400" i="1" dirty="0" err="1">
                <a:solidFill>
                  <a:schemeClr val="bg1"/>
                </a:solidFill>
              </a:rPr>
              <a:t>Noncardiac</a:t>
            </a:r>
            <a:r>
              <a:rPr lang="cs-CZ" sz="1400" i="1" dirty="0">
                <a:solidFill>
                  <a:schemeClr val="bg1"/>
                </a:solidFill>
              </a:rPr>
              <a:t> </a:t>
            </a:r>
            <a:r>
              <a:rPr lang="cs-CZ" sz="1400" i="1" dirty="0" err="1">
                <a:solidFill>
                  <a:schemeClr val="bg1"/>
                </a:solidFill>
              </a:rPr>
              <a:t>Surgery</a:t>
            </a:r>
            <a:endParaRPr lang="en-GB" sz="1400" i="1" dirty="0">
              <a:solidFill>
                <a:schemeClr val="bg1"/>
              </a:solidFill>
            </a:endParaRPr>
          </a:p>
        </p:txBody>
      </p:sp>
    </p:spTree>
    <p:extLst>
      <p:ext uri="{BB962C8B-B14F-4D97-AF65-F5344CB8AC3E}">
        <p14:creationId xmlns:p14="http://schemas.microsoft.com/office/powerpoint/2010/main" val="665180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A101C4-FF55-4F80-8D1D-6A2ADD23A49A}"/>
              </a:ext>
            </a:extLst>
          </p:cNvPr>
          <p:cNvSpPr>
            <a:spLocks noGrp="1"/>
          </p:cNvSpPr>
          <p:nvPr>
            <p:ph type="title"/>
          </p:nvPr>
        </p:nvSpPr>
        <p:spPr>
          <a:xfrm>
            <a:off x="628649" y="365126"/>
            <a:ext cx="7911501" cy="1037183"/>
          </a:xfrm>
          <a:solidFill>
            <a:schemeClr val="accent3">
              <a:lumMod val="20000"/>
              <a:lumOff val="80000"/>
            </a:schemeClr>
          </a:solidFill>
        </p:spPr>
        <p:txBody>
          <a:bodyPr>
            <a:normAutofit/>
          </a:bodyPr>
          <a:lstStyle/>
          <a:p>
            <a:pPr algn="ctr"/>
            <a:r>
              <a:rPr lang="cs-CZ" sz="2400" b="1" dirty="0">
                <a:latin typeface="+mn-lt"/>
              </a:rPr>
              <a:t>Významná aortální stenóza, operace se středním/ vysokým rizikem</a:t>
            </a:r>
            <a:endParaRPr lang="en-GB" sz="2400" b="1" dirty="0">
              <a:latin typeface="+mn-lt"/>
            </a:endParaRPr>
          </a:p>
        </p:txBody>
      </p:sp>
      <p:pic>
        <p:nvPicPr>
          <p:cNvPr id="5" name="Zástupný obsah 4">
            <a:extLst>
              <a:ext uri="{FF2B5EF4-FFF2-40B4-BE49-F238E27FC236}">
                <a16:creationId xmlns:a16="http://schemas.microsoft.com/office/drawing/2014/main" id="{1E9C77FF-F4BF-423C-B708-4615DDC7BA41}"/>
              </a:ext>
            </a:extLst>
          </p:cNvPr>
          <p:cNvPicPr>
            <a:picLocks noGrp="1" noChangeAspect="1"/>
          </p:cNvPicPr>
          <p:nvPr>
            <p:ph idx="1"/>
          </p:nvPr>
        </p:nvPicPr>
        <p:blipFill>
          <a:blip r:embed="rId2"/>
          <a:stretch>
            <a:fillRect/>
          </a:stretch>
        </p:blipFill>
        <p:spPr>
          <a:xfrm>
            <a:off x="235851" y="1716141"/>
            <a:ext cx="4228022" cy="2860643"/>
          </a:xfrm>
          <a:ln w="19050">
            <a:solidFill>
              <a:srgbClr val="0070C0"/>
            </a:solidFill>
          </a:ln>
        </p:spPr>
      </p:pic>
      <p:pic>
        <p:nvPicPr>
          <p:cNvPr id="7" name="Obrázek 6">
            <a:extLst>
              <a:ext uri="{FF2B5EF4-FFF2-40B4-BE49-F238E27FC236}">
                <a16:creationId xmlns:a16="http://schemas.microsoft.com/office/drawing/2014/main" id="{0CA0CC0C-3A9C-45DE-91D4-58145605B6CE}"/>
              </a:ext>
            </a:extLst>
          </p:cNvPr>
          <p:cNvPicPr>
            <a:picLocks noChangeAspect="1"/>
          </p:cNvPicPr>
          <p:nvPr/>
        </p:nvPicPr>
        <p:blipFill>
          <a:blip r:embed="rId3"/>
          <a:stretch>
            <a:fillRect/>
          </a:stretch>
        </p:blipFill>
        <p:spPr>
          <a:xfrm>
            <a:off x="339233" y="4749267"/>
            <a:ext cx="6858594" cy="1743607"/>
          </a:xfrm>
          <a:prstGeom prst="rect">
            <a:avLst/>
          </a:prstGeom>
        </p:spPr>
      </p:pic>
      <p:sp>
        <p:nvSpPr>
          <p:cNvPr id="8" name="TextovéPole 7">
            <a:extLst>
              <a:ext uri="{FF2B5EF4-FFF2-40B4-BE49-F238E27FC236}">
                <a16:creationId xmlns:a16="http://schemas.microsoft.com/office/drawing/2014/main" id="{40B5ECB7-FA82-4E8B-B95E-1B0C04A270F9}"/>
              </a:ext>
            </a:extLst>
          </p:cNvPr>
          <p:cNvSpPr txBox="1"/>
          <p:nvPr/>
        </p:nvSpPr>
        <p:spPr>
          <a:xfrm>
            <a:off x="760580" y="4728056"/>
            <a:ext cx="6573466" cy="2308324"/>
          </a:xfrm>
          <a:prstGeom prst="rect">
            <a:avLst/>
          </a:prstGeom>
          <a:noFill/>
        </p:spPr>
        <p:txBody>
          <a:bodyPr wrap="none" rtlCol="0">
            <a:spAutoFit/>
          </a:bodyPr>
          <a:lstStyle/>
          <a:p>
            <a:pPr marL="285750" indent="-285750">
              <a:buFont typeface="Wingdings" panose="05000000000000000000" pitchFamily="2" charset="2"/>
              <a:buChar char="Ø"/>
            </a:pPr>
            <a:r>
              <a:rPr lang="cs-CZ" dirty="0"/>
              <a:t>Retrospektivní analýza </a:t>
            </a:r>
          </a:p>
          <a:p>
            <a:pPr marL="285750" indent="-285750">
              <a:buFont typeface="Wingdings" panose="05000000000000000000" pitchFamily="2" charset="2"/>
              <a:buChar char="Ø"/>
            </a:pPr>
            <a:r>
              <a:rPr lang="cs-CZ" dirty="0"/>
              <a:t>256 s významnou AS  versus 256 pacientů bez AS</a:t>
            </a:r>
          </a:p>
          <a:p>
            <a:pPr marL="285750" indent="-285750">
              <a:buFont typeface="Wingdings" panose="05000000000000000000" pitchFamily="2" charset="2"/>
              <a:buChar char="Ø"/>
            </a:pPr>
            <a:r>
              <a:rPr lang="cs-CZ" dirty="0"/>
              <a:t>Operace se středně a vysokým rizikem </a:t>
            </a:r>
          </a:p>
          <a:p>
            <a:pPr marL="285750" indent="-285750">
              <a:buFont typeface="Wingdings" panose="05000000000000000000" pitchFamily="2" charset="2"/>
              <a:buChar char="Ø"/>
            </a:pPr>
            <a:r>
              <a:rPr lang="cs-CZ" dirty="0"/>
              <a:t>30 denní mortalita  nebyla  v obou skupinách odlišná</a:t>
            </a:r>
          </a:p>
          <a:p>
            <a:pPr marL="285750" indent="-285750">
              <a:buFont typeface="Wingdings" panose="05000000000000000000" pitchFamily="2" charset="2"/>
              <a:buChar char="Ø"/>
            </a:pPr>
            <a:r>
              <a:rPr lang="cs-CZ" dirty="0"/>
              <a:t>30 denní MACE vyšší u pacientů s významnou AS zvl. v případě SS</a:t>
            </a:r>
          </a:p>
          <a:p>
            <a:pPr marL="285750" indent="-285750">
              <a:buFont typeface="Wingdings" panose="05000000000000000000" pitchFamily="2" charset="2"/>
              <a:buChar char="Ø"/>
            </a:pPr>
            <a:r>
              <a:rPr lang="cs-CZ" dirty="0"/>
              <a:t>Nejvýznamnější rizikový faktor emergentní výkon</a:t>
            </a:r>
          </a:p>
          <a:p>
            <a:pPr marL="285750" indent="-285750">
              <a:buFont typeface="Wingdings" panose="05000000000000000000" pitchFamily="2" charset="2"/>
              <a:buChar char="Ø"/>
            </a:pPr>
            <a:endParaRPr lang="cs-CZ" dirty="0"/>
          </a:p>
          <a:p>
            <a:endParaRPr lang="en-GB" dirty="0"/>
          </a:p>
        </p:txBody>
      </p:sp>
      <p:pic>
        <p:nvPicPr>
          <p:cNvPr id="10" name="Obrázek 9">
            <a:extLst>
              <a:ext uri="{FF2B5EF4-FFF2-40B4-BE49-F238E27FC236}">
                <a16:creationId xmlns:a16="http://schemas.microsoft.com/office/drawing/2014/main" id="{C2E0336D-5AA5-4BBC-9E77-CCBE9D80B23B}"/>
              </a:ext>
            </a:extLst>
          </p:cNvPr>
          <p:cNvPicPr>
            <a:picLocks noChangeAspect="1"/>
          </p:cNvPicPr>
          <p:nvPr/>
        </p:nvPicPr>
        <p:blipFill>
          <a:blip r:embed="rId4"/>
          <a:stretch>
            <a:fillRect/>
          </a:stretch>
        </p:blipFill>
        <p:spPr>
          <a:xfrm>
            <a:off x="4572000" y="2966540"/>
            <a:ext cx="4363212" cy="1610244"/>
          </a:xfrm>
          <a:prstGeom prst="rect">
            <a:avLst/>
          </a:prstGeom>
          <a:ln w="22225">
            <a:solidFill>
              <a:srgbClr val="0070C0"/>
            </a:solidFill>
          </a:ln>
        </p:spPr>
      </p:pic>
      <p:sp>
        <p:nvSpPr>
          <p:cNvPr id="9" name="TextovéPole 8">
            <a:extLst>
              <a:ext uri="{FF2B5EF4-FFF2-40B4-BE49-F238E27FC236}">
                <a16:creationId xmlns:a16="http://schemas.microsoft.com/office/drawing/2014/main" id="{F3A3DCFA-20BD-4AA0-B302-0E501609DFA8}"/>
              </a:ext>
            </a:extLst>
          </p:cNvPr>
          <p:cNvSpPr txBox="1"/>
          <p:nvPr/>
        </p:nvSpPr>
        <p:spPr>
          <a:xfrm>
            <a:off x="7054939" y="6459480"/>
            <a:ext cx="1749828" cy="338554"/>
          </a:xfrm>
          <a:prstGeom prst="rect">
            <a:avLst/>
          </a:prstGeom>
          <a:noFill/>
        </p:spPr>
        <p:txBody>
          <a:bodyPr wrap="square">
            <a:spAutoFit/>
          </a:bodyPr>
          <a:lstStyle/>
          <a:p>
            <a:r>
              <a:rPr lang="cs-CZ" sz="1600" i="1" dirty="0" err="1"/>
              <a:t>Tashiro</a:t>
            </a:r>
            <a:r>
              <a:rPr lang="cs-CZ" sz="1600" i="1" dirty="0"/>
              <a:t> et al,2015</a:t>
            </a:r>
            <a:endParaRPr lang="en-GB" sz="1600" i="1" dirty="0"/>
          </a:p>
        </p:txBody>
      </p:sp>
    </p:spTree>
    <p:extLst>
      <p:ext uri="{BB962C8B-B14F-4D97-AF65-F5344CB8AC3E}">
        <p14:creationId xmlns:p14="http://schemas.microsoft.com/office/powerpoint/2010/main" val="7053350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AFD2B8-2D3D-41A5-8BA0-F3E043A65468}"/>
              </a:ext>
            </a:extLst>
          </p:cNvPr>
          <p:cNvSpPr>
            <a:spLocks noGrp="1"/>
          </p:cNvSpPr>
          <p:nvPr>
            <p:ph type="title"/>
          </p:nvPr>
        </p:nvSpPr>
        <p:spPr>
          <a:xfrm>
            <a:off x="631914" y="335568"/>
            <a:ext cx="8041218" cy="819575"/>
          </a:xfrm>
          <a:solidFill>
            <a:schemeClr val="bg1">
              <a:lumMod val="95000"/>
            </a:schemeClr>
          </a:solidFill>
        </p:spPr>
        <p:txBody>
          <a:bodyPr>
            <a:normAutofit fontScale="90000"/>
          </a:bodyPr>
          <a:lstStyle/>
          <a:p>
            <a:pPr algn="ctr"/>
            <a:r>
              <a:rPr lang="cs-CZ" sz="2800" b="1" dirty="0">
                <a:latin typeface="+mn-lt"/>
              </a:rPr>
              <a:t>Nekardiální operace, významná AS vs. pacienti bez/ lehkou AS</a:t>
            </a:r>
            <a:endParaRPr lang="en-GB" sz="2800" b="1" dirty="0">
              <a:latin typeface="+mn-lt"/>
            </a:endParaRPr>
          </a:p>
        </p:txBody>
      </p:sp>
      <p:graphicFrame>
        <p:nvGraphicFramePr>
          <p:cNvPr id="4" name="Tabulka 4">
            <a:extLst>
              <a:ext uri="{FF2B5EF4-FFF2-40B4-BE49-F238E27FC236}">
                <a16:creationId xmlns:a16="http://schemas.microsoft.com/office/drawing/2014/main" id="{1C932904-7367-487A-9910-78244049BBB7}"/>
              </a:ext>
            </a:extLst>
          </p:cNvPr>
          <p:cNvGraphicFramePr>
            <a:graphicFrameLocks noGrp="1"/>
          </p:cNvGraphicFramePr>
          <p:nvPr>
            <p:ph idx="1"/>
            <p:extLst>
              <p:ext uri="{D42A27DB-BD31-4B8C-83A1-F6EECF244321}">
                <p14:modId xmlns:p14="http://schemas.microsoft.com/office/powerpoint/2010/main" val="484318700"/>
              </p:ext>
            </p:extLst>
          </p:nvPr>
        </p:nvGraphicFramePr>
        <p:xfrm>
          <a:off x="457305" y="1275756"/>
          <a:ext cx="8390435" cy="5469797"/>
        </p:xfrm>
        <a:graphic>
          <a:graphicData uri="http://schemas.openxmlformats.org/drawingml/2006/table">
            <a:tbl>
              <a:tblPr firstRow="1" bandRow="1">
                <a:tableStyleId>{5C22544A-7EE6-4342-B048-85BDC9FD1C3A}</a:tableStyleId>
              </a:tblPr>
              <a:tblGrid>
                <a:gridCol w="1027198">
                  <a:extLst>
                    <a:ext uri="{9D8B030D-6E8A-4147-A177-3AD203B41FA5}">
                      <a16:colId xmlns:a16="http://schemas.microsoft.com/office/drawing/2014/main" val="1307827207"/>
                    </a:ext>
                  </a:extLst>
                </a:gridCol>
                <a:gridCol w="2069230">
                  <a:extLst>
                    <a:ext uri="{9D8B030D-6E8A-4147-A177-3AD203B41FA5}">
                      <a16:colId xmlns:a16="http://schemas.microsoft.com/office/drawing/2014/main" val="3855194616"/>
                    </a:ext>
                  </a:extLst>
                </a:gridCol>
                <a:gridCol w="3190785">
                  <a:extLst>
                    <a:ext uri="{9D8B030D-6E8A-4147-A177-3AD203B41FA5}">
                      <a16:colId xmlns:a16="http://schemas.microsoft.com/office/drawing/2014/main" val="484415819"/>
                    </a:ext>
                  </a:extLst>
                </a:gridCol>
                <a:gridCol w="2103222">
                  <a:extLst>
                    <a:ext uri="{9D8B030D-6E8A-4147-A177-3AD203B41FA5}">
                      <a16:colId xmlns:a16="http://schemas.microsoft.com/office/drawing/2014/main" val="3286408453"/>
                    </a:ext>
                  </a:extLst>
                </a:gridCol>
              </a:tblGrid>
              <a:tr h="683531">
                <a:tc>
                  <a:txBody>
                    <a:bodyPr/>
                    <a:lstStyle/>
                    <a:p>
                      <a:endParaRPr lang="en-GB" dirty="0"/>
                    </a:p>
                  </a:txBody>
                  <a:tcPr>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600" dirty="0"/>
                        <a:t>Cíl práce</a:t>
                      </a:r>
                      <a:endParaRPr lang="en-GB" sz="1600" dirty="0"/>
                    </a:p>
                    <a:p>
                      <a:endParaRPr lang="en-GB" sz="1600" dirty="0"/>
                    </a:p>
                  </a:txBody>
                  <a:tcPr>
                    <a:solidFill>
                      <a:schemeClr val="bg1">
                        <a:lumMod val="75000"/>
                      </a:schemeClr>
                    </a:solidFill>
                  </a:tcPr>
                </a:tc>
                <a:tc>
                  <a:txBody>
                    <a:bodyPr/>
                    <a:lstStyle/>
                    <a:p>
                      <a:r>
                        <a:rPr lang="cs-CZ" sz="1600" dirty="0"/>
                        <a:t>    Výsledky </a:t>
                      </a:r>
                      <a:endParaRPr lang="en-GB" sz="1600" dirty="0"/>
                    </a:p>
                  </a:txBody>
                  <a:tcPr>
                    <a:solidFill>
                      <a:schemeClr val="bg1">
                        <a:lumMod val="75000"/>
                      </a:schemeClr>
                    </a:solidFill>
                  </a:tcPr>
                </a:tc>
                <a:tc>
                  <a:txBody>
                    <a:bodyPr/>
                    <a:lstStyle/>
                    <a:p>
                      <a:r>
                        <a:rPr lang="cs-CZ" sz="1600" dirty="0"/>
                        <a:t>Negativní prediktor</a:t>
                      </a:r>
                      <a:endParaRPr lang="en-GB" sz="1600" dirty="0"/>
                    </a:p>
                  </a:txBody>
                  <a:tcPr>
                    <a:solidFill>
                      <a:schemeClr val="bg1">
                        <a:lumMod val="75000"/>
                      </a:schemeClr>
                    </a:solidFill>
                  </a:tcPr>
                </a:tc>
                <a:extLst>
                  <a:ext uri="{0D108BD9-81ED-4DB2-BD59-A6C34878D82A}">
                    <a16:rowId xmlns:a16="http://schemas.microsoft.com/office/drawing/2014/main" val="1757825865"/>
                  </a:ext>
                </a:extLst>
              </a:tr>
              <a:tr h="899709">
                <a:tc>
                  <a:txBody>
                    <a:bodyPr/>
                    <a:lstStyle/>
                    <a:p>
                      <a:r>
                        <a:rPr lang="cs-CZ" sz="1400" dirty="0" err="1"/>
                        <a:t>Kertai</a:t>
                      </a:r>
                      <a:r>
                        <a:rPr lang="cs-CZ" sz="1400" dirty="0"/>
                        <a:t> et al</a:t>
                      </a:r>
                      <a:endParaRPr lang="en-GB" sz="1400" dirty="0"/>
                    </a:p>
                  </a:txBody>
                  <a:tcPr>
                    <a:solidFill>
                      <a:schemeClr val="bg1">
                        <a:lumMod val="95000"/>
                      </a:schemeClr>
                    </a:solidFill>
                  </a:tcPr>
                </a:tc>
                <a:tc>
                  <a:txBody>
                    <a:bodyPr/>
                    <a:lstStyle/>
                    <a:p>
                      <a:r>
                        <a:rPr lang="cs-CZ" sz="1400" dirty="0"/>
                        <a:t>Srovnání výsledků </a:t>
                      </a:r>
                      <a:r>
                        <a:rPr lang="en-US" sz="1400" dirty="0"/>
                        <a:t>NCS </a:t>
                      </a:r>
                      <a:r>
                        <a:rPr lang="cs-CZ" sz="1400" dirty="0"/>
                        <a:t>u </a:t>
                      </a:r>
                      <a:r>
                        <a:rPr lang="en-US" sz="1400" dirty="0"/>
                        <a:t>108</a:t>
                      </a:r>
                      <a:r>
                        <a:rPr lang="cs-CZ" sz="1400" dirty="0"/>
                        <a:t> </a:t>
                      </a:r>
                      <a:r>
                        <a:rPr lang="cs-CZ" sz="1400" dirty="0" err="1"/>
                        <a:t>pts</a:t>
                      </a:r>
                      <a:r>
                        <a:rPr lang="en-US" sz="1400" dirty="0"/>
                        <a:t> </a:t>
                      </a:r>
                      <a:r>
                        <a:rPr lang="cs-CZ" sz="1400" dirty="0"/>
                        <a:t>střední/těžké </a:t>
                      </a:r>
                      <a:r>
                        <a:rPr lang="en-US" sz="1400" dirty="0"/>
                        <a:t>AS</a:t>
                      </a:r>
                      <a:r>
                        <a:rPr lang="cs-CZ" sz="1400" dirty="0"/>
                        <a:t> </a:t>
                      </a:r>
                      <a:r>
                        <a:rPr lang="en-US" sz="1400" dirty="0"/>
                        <a:t>  vs 216 </a:t>
                      </a:r>
                      <a:r>
                        <a:rPr lang="cs-CZ" sz="1400" dirty="0"/>
                        <a:t> kontrolních bez AS</a:t>
                      </a:r>
                      <a:endParaRPr lang="en-GB" sz="1400" dirty="0"/>
                    </a:p>
                  </a:txBody>
                  <a:tcPr>
                    <a:solidFill>
                      <a:schemeClr val="bg1">
                        <a:lumMod val="95000"/>
                      </a:schemeClr>
                    </a:solidFill>
                  </a:tcPr>
                </a:tc>
                <a:tc>
                  <a:txBody>
                    <a:bodyPr/>
                    <a:lstStyle/>
                    <a:p>
                      <a:r>
                        <a:rPr lang="cs-CZ" sz="1400" dirty="0"/>
                        <a:t>Kompozitní </a:t>
                      </a:r>
                      <a:r>
                        <a:rPr lang="cs-CZ" sz="1400" dirty="0" err="1"/>
                        <a:t>periop</a:t>
                      </a:r>
                      <a:r>
                        <a:rPr lang="cs-CZ" sz="1400" dirty="0"/>
                        <a:t>. mortalita a nefatální IM u </a:t>
                      </a:r>
                      <a:r>
                        <a:rPr lang="en-US" sz="1400" dirty="0"/>
                        <a:t>AS 14% vs 2% </a:t>
                      </a:r>
                      <a:r>
                        <a:rPr lang="cs-CZ" sz="1400" dirty="0"/>
                        <a:t>u</a:t>
                      </a:r>
                      <a:r>
                        <a:rPr lang="en-US" sz="1400" dirty="0"/>
                        <a:t> </a:t>
                      </a:r>
                      <a:r>
                        <a:rPr lang="cs-CZ" sz="1400" dirty="0"/>
                        <a:t>k</a:t>
                      </a:r>
                      <a:r>
                        <a:rPr lang="en-US" sz="1400" dirty="0" err="1"/>
                        <a:t>ontrol</a:t>
                      </a:r>
                      <a:r>
                        <a:rPr lang="en-US" sz="1400" dirty="0"/>
                        <a:t> (</a:t>
                      </a:r>
                      <a:r>
                        <a:rPr lang="cs-CZ" sz="1400" dirty="0"/>
                        <a:t>p&lt; 0,001), významná AS 31% vs střední AS 11% (p=0,04)</a:t>
                      </a:r>
                      <a:endParaRPr lang="en-GB" sz="1400" dirty="0"/>
                    </a:p>
                  </a:txBody>
                  <a:tcPr>
                    <a:solidFill>
                      <a:schemeClr val="bg1">
                        <a:lumMod val="95000"/>
                      </a:schemeClr>
                    </a:solidFill>
                  </a:tcPr>
                </a:tc>
                <a:tc>
                  <a:txBody>
                    <a:bodyPr/>
                    <a:lstStyle/>
                    <a:p>
                      <a:r>
                        <a:rPr lang="cs-CZ" sz="1400" dirty="0"/>
                        <a:t>Významná vs. střední AS, </a:t>
                      </a:r>
                    </a:p>
                    <a:p>
                      <a:r>
                        <a:rPr lang="cs-CZ" sz="1400" dirty="0" err="1"/>
                        <a:t>Cardiac</a:t>
                      </a:r>
                      <a:r>
                        <a:rPr lang="cs-CZ" sz="1400" dirty="0"/>
                        <a:t> Risk Index ≥ 1</a:t>
                      </a:r>
                      <a:endParaRPr lang="en-GB" sz="1400" dirty="0"/>
                    </a:p>
                  </a:txBody>
                  <a:tcPr>
                    <a:solidFill>
                      <a:schemeClr val="bg1">
                        <a:lumMod val="95000"/>
                      </a:schemeClr>
                    </a:solidFill>
                  </a:tcPr>
                </a:tc>
                <a:extLst>
                  <a:ext uri="{0D108BD9-81ED-4DB2-BD59-A6C34878D82A}">
                    <a16:rowId xmlns:a16="http://schemas.microsoft.com/office/drawing/2014/main" val="2192535954"/>
                  </a:ext>
                </a:extLst>
              </a:tr>
              <a:tr h="1470217">
                <a:tc>
                  <a:txBody>
                    <a:bodyPr/>
                    <a:lstStyle/>
                    <a:p>
                      <a:r>
                        <a:rPr lang="cs-CZ" sz="1400" dirty="0" err="1"/>
                        <a:t>Calleja</a:t>
                      </a:r>
                      <a:r>
                        <a:rPr lang="cs-CZ" sz="1400" dirty="0"/>
                        <a:t> et al</a:t>
                      </a:r>
                      <a:endParaRPr lang="en-GB" sz="1400" dirty="0"/>
                    </a:p>
                  </a:txBody>
                  <a:tcPr>
                    <a:solidFill>
                      <a:schemeClr val="accent3">
                        <a:lumMod val="40000"/>
                        <a:lumOff val="60000"/>
                      </a:schemeClr>
                    </a:solidFill>
                  </a:tcPr>
                </a:tc>
                <a:tc>
                  <a:txBody>
                    <a:bodyPr/>
                    <a:lstStyle/>
                    <a:p>
                      <a:r>
                        <a:rPr lang="cs-CZ" sz="1400" dirty="0"/>
                        <a:t>Srovnání výsledků </a:t>
                      </a:r>
                      <a:r>
                        <a:rPr lang="en-US" sz="1400" dirty="0"/>
                        <a:t> NCS </a:t>
                      </a:r>
                      <a:r>
                        <a:rPr lang="cs-CZ" sz="1400" dirty="0"/>
                        <a:t>u</a:t>
                      </a:r>
                      <a:r>
                        <a:rPr lang="en-US" sz="1400" dirty="0"/>
                        <a:t> 30 </a:t>
                      </a:r>
                      <a:r>
                        <a:rPr lang="cs-CZ" sz="1400" dirty="0" err="1"/>
                        <a:t>pts</a:t>
                      </a:r>
                      <a:r>
                        <a:rPr lang="cs-CZ" sz="1400" dirty="0"/>
                        <a:t> s </a:t>
                      </a:r>
                      <a:r>
                        <a:rPr lang="en-US" sz="1400" dirty="0" err="1"/>
                        <a:t>asympt</a:t>
                      </a:r>
                      <a:r>
                        <a:rPr lang="cs-CZ" sz="1400" dirty="0"/>
                        <a:t>.</a:t>
                      </a:r>
                      <a:r>
                        <a:rPr lang="en-US" sz="1400" dirty="0"/>
                        <a:t> </a:t>
                      </a:r>
                      <a:r>
                        <a:rPr lang="cs-CZ" sz="1400" dirty="0"/>
                        <a:t>těžkou </a:t>
                      </a:r>
                      <a:r>
                        <a:rPr lang="en-US" sz="1400" dirty="0"/>
                        <a:t>AS vs 60 </a:t>
                      </a:r>
                      <a:r>
                        <a:rPr lang="cs-CZ" sz="1400" dirty="0"/>
                        <a:t>lehké/střední </a:t>
                      </a:r>
                      <a:r>
                        <a:rPr lang="en-US" sz="1400" dirty="0"/>
                        <a:t>AS</a:t>
                      </a:r>
                      <a:endParaRPr lang="en-GB" sz="1400" dirty="0"/>
                    </a:p>
                  </a:txBody>
                  <a:tcPr>
                    <a:solidFill>
                      <a:schemeClr val="accent3">
                        <a:lumMod val="40000"/>
                        <a:lumOff val="60000"/>
                      </a:schemeClr>
                    </a:solidFill>
                  </a:tcPr>
                </a:tc>
                <a:tc>
                  <a:txBody>
                    <a:bodyPr/>
                    <a:lstStyle/>
                    <a:p>
                      <a:r>
                        <a:rPr lang="cs-CZ" sz="1400" dirty="0" err="1"/>
                        <a:t>Komb.primární</a:t>
                      </a:r>
                      <a:r>
                        <a:rPr lang="cs-CZ" sz="1400" dirty="0"/>
                        <a:t> </a:t>
                      </a:r>
                      <a:r>
                        <a:rPr lang="cs-CZ" sz="1400" dirty="0" err="1"/>
                        <a:t>endpoint</a:t>
                      </a:r>
                      <a:r>
                        <a:rPr lang="cs-CZ" sz="1400" dirty="0"/>
                        <a:t> (</a:t>
                      </a:r>
                      <a:r>
                        <a:rPr lang="cs-CZ" sz="1400" dirty="0" err="1"/>
                        <a:t>hospit</a:t>
                      </a:r>
                      <a:r>
                        <a:rPr lang="cs-CZ" sz="1400" dirty="0"/>
                        <a:t>. mortalita, IM I, HF, arytmie and </a:t>
                      </a:r>
                      <a:r>
                        <a:rPr lang="cs-CZ" sz="1400" dirty="0" err="1"/>
                        <a:t>intraop</a:t>
                      </a:r>
                      <a:r>
                        <a:rPr lang="cs-CZ" sz="1400" dirty="0"/>
                        <a:t>. hypotenze )u </a:t>
                      </a:r>
                      <a:r>
                        <a:rPr lang="cs-CZ" sz="1400" dirty="0" err="1"/>
                        <a:t>význ</a:t>
                      </a:r>
                      <a:r>
                        <a:rPr lang="cs-CZ" sz="1400" dirty="0"/>
                        <a:t>. AS  33% vs 23% u lehké/střední AS (p=0.06); IM 3% u obou skupin (p=0.074); hypotenze u </a:t>
                      </a:r>
                      <a:r>
                        <a:rPr lang="cs-CZ" sz="1400" dirty="0" err="1"/>
                        <a:t>význ</a:t>
                      </a:r>
                      <a:r>
                        <a:rPr lang="cs-CZ" sz="1400" dirty="0"/>
                        <a:t>. AS 30% vs 17% u lehké/střední AS (p=0.11)</a:t>
                      </a:r>
                      <a:endParaRPr lang="en-GB" sz="1400" dirty="0"/>
                    </a:p>
                  </a:txBody>
                  <a:tcPr>
                    <a:solidFill>
                      <a:schemeClr val="accent3">
                        <a:lumMod val="40000"/>
                        <a:lumOff val="60000"/>
                      </a:schemeClr>
                    </a:solidFill>
                  </a:tcPr>
                </a:tc>
                <a:tc>
                  <a:txBody>
                    <a:bodyPr/>
                    <a:lstStyle/>
                    <a:p>
                      <a:r>
                        <a:rPr lang="cs-CZ" sz="1400" dirty="0"/>
                        <a:t>Hypotenze během NCS</a:t>
                      </a:r>
                      <a:endParaRPr lang="en-GB" sz="1400" dirty="0"/>
                    </a:p>
                  </a:txBody>
                  <a:tcPr>
                    <a:solidFill>
                      <a:schemeClr val="accent3">
                        <a:lumMod val="40000"/>
                        <a:lumOff val="60000"/>
                      </a:schemeClr>
                    </a:solidFill>
                  </a:tcPr>
                </a:tc>
                <a:extLst>
                  <a:ext uri="{0D108BD9-81ED-4DB2-BD59-A6C34878D82A}">
                    <a16:rowId xmlns:a16="http://schemas.microsoft.com/office/drawing/2014/main" val="2592043415"/>
                  </a:ext>
                </a:extLst>
              </a:tr>
              <a:tr h="1212929">
                <a:tc>
                  <a:txBody>
                    <a:bodyPr/>
                    <a:lstStyle/>
                    <a:p>
                      <a:r>
                        <a:rPr lang="cs-CZ" sz="1400" dirty="0" err="1"/>
                        <a:t>Agarwal</a:t>
                      </a:r>
                      <a:r>
                        <a:rPr lang="cs-CZ" sz="1400" dirty="0"/>
                        <a:t> et al</a:t>
                      </a:r>
                      <a:endParaRPr lang="en-GB" sz="1400" dirty="0"/>
                    </a:p>
                  </a:txBody>
                  <a:tcPr>
                    <a:solidFill>
                      <a:schemeClr val="accent3">
                        <a:lumMod val="20000"/>
                        <a:lumOff val="80000"/>
                      </a:schemeClr>
                    </a:solidFill>
                  </a:tcPr>
                </a:tc>
                <a:tc>
                  <a:txBody>
                    <a:bodyPr/>
                    <a:lstStyle/>
                    <a:p>
                      <a:r>
                        <a:rPr lang="cs-CZ" sz="1400" dirty="0"/>
                        <a:t>Srovnání výsledků</a:t>
                      </a:r>
                      <a:r>
                        <a:rPr lang="en-US" sz="1400" dirty="0"/>
                        <a:t> NCS </a:t>
                      </a:r>
                      <a:r>
                        <a:rPr lang="cs-CZ" sz="1400" dirty="0"/>
                        <a:t>u</a:t>
                      </a:r>
                      <a:r>
                        <a:rPr lang="en-US" sz="1400" dirty="0"/>
                        <a:t> 390 </a:t>
                      </a:r>
                      <a:r>
                        <a:rPr lang="cs-CZ" sz="1400" dirty="0"/>
                        <a:t>střední </a:t>
                      </a:r>
                      <a:r>
                        <a:rPr lang="en-US" sz="1400" dirty="0"/>
                        <a:t>vs 234 </a:t>
                      </a:r>
                      <a:r>
                        <a:rPr lang="cs-CZ" sz="1400" dirty="0"/>
                        <a:t>těžké</a:t>
                      </a:r>
                      <a:r>
                        <a:rPr lang="en-US" sz="1400" dirty="0"/>
                        <a:t> AS </a:t>
                      </a:r>
                      <a:r>
                        <a:rPr lang="cs-CZ" sz="1400" dirty="0"/>
                        <a:t>a</a:t>
                      </a:r>
                      <a:r>
                        <a:rPr lang="en-US" sz="1400" dirty="0"/>
                        <a:t> 2536 </a:t>
                      </a:r>
                      <a:r>
                        <a:rPr lang="cs-CZ" sz="1400" dirty="0" err="1"/>
                        <a:t>odpovídajcí</a:t>
                      </a:r>
                      <a:r>
                        <a:rPr lang="cs-CZ" sz="1400" dirty="0"/>
                        <a:t> kontrolní skupiny  bez </a:t>
                      </a:r>
                      <a:r>
                        <a:rPr lang="en-US" sz="1400" dirty="0"/>
                        <a:t>AS</a:t>
                      </a:r>
                      <a:endParaRPr lang="en-GB" sz="1400" dirty="0"/>
                    </a:p>
                  </a:txBody>
                  <a:tcPr>
                    <a:solidFill>
                      <a:schemeClr val="accent3">
                        <a:lumMod val="20000"/>
                        <a:lumOff val="80000"/>
                      </a:schemeClr>
                    </a:solidFill>
                  </a:tcPr>
                </a:tc>
                <a:tc>
                  <a:txBody>
                    <a:bodyPr/>
                    <a:lstStyle/>
                    <a:p>
                      <a:r>
                        <a:rPr lang="cs-CZ" sz="1400" dirty="0"/>
                        <a:t>K</a:t>
                      </a:r>
                      <a:r>
                        <a:rPr lang="en-US" sz="1400" dirty="0" err="1"/>
                        <a:t>omb</a:t>
                      </a:r>
                      <a:r>
                        <a:rPr lang="cs-CZ" sz="1400" dirty="0"/>
                        <a:t>.</a:t>
                      </a:r>
                      <a:r>
                        <a:rPr lang="en-US" sz="1400" dirty="0"/>
                        <a:t> </a:t>
                      </a:r>
                      <a:r>
                        <a:rPr lang="en-US" sz="1400" dirty="0" err="1"/>
                        <a:t>primar</a:t>
                      </a:r>
                      <a:r>
                        <a:rPr lang="cs-CZ" sz="1400" dirty="0"/>
                        <a:t>ní </a:t>
                      </a:r>
                      <a:r>
                        <a:rPr lang="en-US" sz="1400" dirty="0"/>
                        <a:t> endpoint (30-d </a:t>
                      </a:r>
                      <a:r>
                        <a:rPr lang="en-US" sz="1400" dirty="0" err="1"/>
                        <a:t>mortalit</a:t>
                      </a:r>
                      <a:r>
                        <a:rPr lang="cs-CZ" sz="1400" dirty="0"/>
                        <a:t>a</a:t>
                      </a:r>
                      <a:r>
                        <a:rPr lang="en-US" sz="1400" dirty="0"/>
                        <a:t>, I</a:t>
                      </a:r>
                      <a:r>
                        <a:rPr lang="cs-CZ" sz="1400" dirty="0"/>
                        <a:t>M</a:t>
                      </a:r>
                      <a:r>
                        <a:rPr lang="en-US" sz="1400" dirty="0"/>
                        <a:t>) in AS 4.9% vs 2.1% </a:t>
                      </a:r>
                      <a:r>
                        <a:rPr lang="cs-CZ" sz="1400" dirty="0"/>
                        <a:t>u k</a:t>
                      </a:r>
                      <a:r>
                        <a:rPr lang="en-US" sz="1400" dirty="0" err="1"/>
                        <a:t>ont</a:t>
                      </a:r>
                      <a:r>
                        <a:rPr lang="cs-CZ" sz="1400" dirty="0"/>
                        <a:t>r. </a:t>
                      </a:r>
                      <a:r>
                        <a:rPr lang="en-US" sz="1400" dirty="0"/>
                        <a:t>s</a:t>
                      </a:r>
                      <a:r>
                        <a:rPr lang="cs-CZ" sz="1400" dirty="0" err="1"/>
                        <a:t>kupiny</a:t>
                      </a:r>
                      <a:r>
                        <a:rPr lang="en-US" sz="1400" dirty="0"/>
                        <a:t> (</a:t>
                      </a:r>
                      <a:r>
                        <a:rPr lang="cs-CZ" sz="1400" dirty="0"/>
                        <a:t>p&lt; 0,001), </a:t>
                      </a:r>
                      <a:r>
                        <a:rPr lang="en-US" sz="1400" dirty="0"/>
                        <a:t>30-d</a:t>
                      </a:r>
                      <a:r>
                        <a:rPr lang="cs-CZ" sz="1400" dirty="0" err="1"/>
                        <a:t>enní</a:t>
                      </a:r>
                      <a:r>
                        <a:rPr lang="en-US" sz="1400" dirty="0"/>
                        <a:t> </a:t>
                      </a:r>
                      <a:r>
                        <a:rPr lang="en-US" sz="1400" dirty="0" err="1"/>
                        <a:t>mortalit</a:t>
                      </a:r>
                      <a:r>
                        <a:rPr lang="cs-CZ" sz="1400" dirty="0"/>
                        <a:t>a u</a:t>
                      </a:r>
                      <a:r>
                        <a:rPr lang="en-US" sz="1400" dirty="0"/>
                        <a:t> AS 2.1% vs 1.0%  (p=0.036); postop </a:t>
                      </a:r>
                      <a:r>
                        <a:rPr lang="cs-CZ" sz="1400" dirty="0"/>
                        <a:t>I</a:t>
                      </a:r>
                      <a:r>
                        <a:rPr lang="en-US" sz="1400" dirty="0"/>
                        <a:t>M </a:t>
                      </a:r>
                      <a:r>
                        <a:rPr lang="cs-CZ" sz="1400" dirty="0"/>
                        <a:t>u</a:t>
                      </a:r>
                      <a:r>
                        <a:rPr lang="en-US" sz="1400" dirty="0"/>
                        <a:t> AS 3.0% vs 1.1% </a:t>
                      </a:r>
                      <a:r>
                        <a:rPr lang="cs-CZ" sz="1400" dirty="0"/>
                        <a:t>( p=0,001)</a:t>
                      </a:r>
                      <a:endParaRPr lang="en-GB" sz="1400" dirty="0"/>
                    </a:p>
                  </a:txBody>
                  <a:tcPr>
                    <a:solidFill>
                      <a:schemeClr val="accent3">
                        <a:lumMod val="20000"/>
                        <a:lumOff val="80000"/>
                      </a:schemeClr>
                    </a:solidFill>
                  </a:tcPr>
                </a:tc>
                <a:tc>
                  <a:txBody>
                    <a:bodyPr/>
                    <a:lstStyle/>
                    <a:p>
                      <a:r>
                        <a:rPr lang="en-US" sz="1400" dirty="0"/>
                        <a:t>P</a:t>
                      </a:r>
                      <a:r>
                        <a:rPr lang="cs-CZ" sz="1400" dirty="0" err="1"/>
                        <a:t>řítomnost</a:t>
                      </a:r>
                      <a:r>
                        <a:rPr lang="cs-CZ" sz="1400" dirty="0"/>
                        <a:t> s</a:t>
                      </a:r>
                      <a:r>
                        <a:rPr lang="en-US" sz="1400" dirty="0" err="1"/>
                        <a:t>ymptom</a:t>
                      </a:r>
                      <a:r>
                        <a:rPr lang="cs-CZ" sz="1400" dirty="0"/>
                        <a:t>ů</a:t>
                      </a:r>
                      <a:r>
                        <a:rPr lang="en-US" sz="1400" dirty="0"/>
                        <a:t>, </a:t>
                      </a:r>
                      <a:r>
                        <a:rPr lang="cs-CZ" sz="1400" dirty="0" err="1"/>
                        <a:t>význ</a:t>
                      </a:r>
                      <a:r>
                        <a:rPr lang="cs-CZ" sz="1400" dirty="0"/>
                        <a:t>. </a:t>
                      </a:r>
                      <a:r>
                        <a:rPr lang="en-US" sz="1400" dirty="0"/>
                        <a:t>AS, MR, preexisting</a:t>
                      </a:r>
                      <a:r>
                        <a:rPr lang="cs-CZ" sz="1400" dirty="0"/>
                        <a:t> ICHS, vysoké operační riziko</a:t>
                      </a:r>
                      <a:endParaRPr lang="en-GB" sz="1400" dirty="0"/>
                    </a:p>
                  </a:txBody>
                  <a:tcPr>
                    <a:solidFill>
                      <a:schemeClr val="accent3">
                        <a:lumMod val="20000"/>
                        <a:lumOff val="80000"/>
                      </a:schemeClr>
                    </a:solidFill>
                  </a:tcPr>
                </a:tc>
                <a:extLst>
                  <a:ext uri="{0D108BD9-81ED-4DB2-BD59-A6C34878D82A}">
                    <a16:rowId xmlns:a16="http://schemas.microsoft.com/office/drawing/2014/main" val="1576423772"/>
                  </a:ext>
                </a:extLst>
              </a:tr>
              <a:tr h="1093074">
                <a:tc>
                  <a:txBody>
                    <a:bodyPr/>
                    <a:lstStyle/>
                    <a:p>
                      <a:r>
                        <a:rPr lang="cs-CZ" sz="1400" dirty="0" err="1"/>
                        <a:t>Tashiro</a:t>
                      </a:r>
                      <a:r>
                        <a:rPr lang="cs-CZ" sz="1400" dirty="0"/>
                        <a:t> et al</a:t>
                      </a:r>
                      <a:endParaRPr lang="en-GB" sz="1400" dirty="0"/>
                    </a:p>
                  </a:txBody>
                  <a:tcPr>
                    <a:solidFill>
                      <a:schemeClr val="accent3">
                        <a:lumMod val="40000"/>
                        <a:lumOff val="60000"/>
                      </a:schemeClr>
                    </a:solidFill>
                  </a:tcPr>
                </a:tc>
                <a:tc>
                  <a:txBody>
                    <a:bodyPr/>
                    <a:lstStyle/>
                    <a:p>
                      <a:r>
                        <a:rPr lang="cs-CZ" sz="1400" dirty="0"/>
                        <a:t>Srovnání výsledků</a:t>
                      </a:r>
                      <a:r>
                        <a:rPr lang="en-US" sz="1400" dirty="0"/>
                        <a:t> NCS </a:t>
                      </a:r>
                      <a:r>
                        <a:rPr lang="cs-CZ" sz="1400" dirty="0"/>
                        <a:t> u </a:t>
                      </a:r>
                      <a:r>
                        <a:rPr lang="en-US" sz="1400" dirty="0"/>
                        <a:t>288 </a:t>
                      </a:r>
                      <a:r>
                        <a:rPr lang="cs-CZ" sz="1400" dirty="0"/>
                        <a:t>s</a:t>
                      </a:r>
                      <a:r>
                        <a:rPr lang="en-US" sz="1400" dirty="0"/>
                        <a:t> </a:t>
                      </a:r>
                      <a:r>
                        <a:rPr lang="cs-CZ" sz="1400" dirty="0" err="1"/>
                        <a:t>význ</a:t>
                      </a:r>
                      <a:r>
                        <a:rPr lang="cs-CZ" sz="1400" dirty="0"/>
                        <a:t>. </a:t>
                      </a:r>
                      <a:r>
                        <a:rPr lang="en-US" sz="1400" dirty="0"/>
                        <a:t> AS </a:t>
                      </a:r>
                      <a:r>
                        <a:rPr lang="cs-CZ" sz="1400" dirty="0"/>
                        <a:t>v době NCS</a:t>
                      </a:r>
                      <a:r>
                        <a:rPr lang="en-US" sz="1400" dirty="0"/>
                        <a:t> NCS vs 203 </a:t>
                      </a:r>
                      <a:r>
                        <a:rPr lang="cs-CZ" sz="1400" dirty="0"/>
                        <a:t>s předchozí </a:t>
                      </a:r>
                      <a:r>
                        <a:rPr lang="en-US" sz="1400" dirty="0"/>
                        <a:t>SAV</a:t>
                      </a:r>
                      <a:r>
                        <a:rPr lang="cs-CZ" sz="1400" dirty="0"/>
                        <a:t>R</a:t>
                      </a:r>
                      <a:endParaRPr lang="en-GB" sz="1400" dirty="0"/>
                    </a:p>
                  </a:txBody>
                  <a:tcPr>
                    <a:solidFill>
                      <a:schemeClr val="accent3">
                        <a:lumMod val="40000"/>
                        <a:lumOff val="60000"/>
                      </a:schemeClr>
                    </a:solidFill>
                  </a:tcPr>
                </a:tc>
                <a:tc>
                  <a:txBody>
                    <a:bodyPr/>
                    <a:lstStyle/>
                    <a:p>
                      <a:r>
                        <a:rPr lang="en-US" sz="1400" dirty="0"/>
                        <a:t>30 d</a:t>
                      </a:r>
                      <a:r>
                        <a:rPr lang="cs-CZ" sz="1400" dirty="0" err="1"/>
                        <a:t>enní</a:t>
                      </a:r>
                      <a:r>
                        <a:rPr lang="cs-CZ" sz="1400" dirty="0"/>
                        <a:t> </a:t>
                      </a:r>
                      <a:r>
                        <a:rPr lang="en-US" sz="1400" dirty="0" err="1"/>
                        <a:t>mortalit</a:t>
                      </a:r>
                      <a:r>
                        <a:rPr lang="cs-CZ" sz="1400" dirty="0"/>
                        <a:t>a u</a:t>
                      </a:r>
                      <a:r>
                        <a:rPr lang="en-US" sz="1400" dirty="0"/>
                        <a:t> AS 5.9% vs 3.1% </a:t>
                      </a:r>
                      <a:r>
                        <a:rPr lang="cs-CZ" sz="1400" dirty="0"/>
                        <a:t>i</a:t>
                      </a:r>
                      <a:r>
                        <a:rPr lang="en-US" sz="1400" dirty="0"/>
                        <a:t> </a:t>
                      </a:r>
                      <a:r>
                        <a:rPr lang="cs-CZ" sz="1400" dirty="0"/>
                        <a:t>k</a:t>
                      </a:r>
                      <a:r>
                        <a:rPr lang="en-US" sz="1400" dirty="0" err="1"/>
                        <a:t>ontrol</a:t>
                      </a:r>
                      <a:r>
                        <a:rPr lang="en-US" sz="1400" dirty="0"/>
                        <a:t> (p=0.13); MACE </a:t>
                      </a:r>
                      <a:r>
                        <a:rPr lang="cs-CZ" sz="1400" dirty="0"/>
                        <a:t>u</a:t>
                      </a:r>
                      <a:r>
                        <a:rPr lang="en-US" sz="1400" dirty="0"/>
                        <a:t> AS 18.8% vs 10.5% </a:t>
                      </a:r>
                      <a:r>
                        <a:rPr lang="cs-CZ" sz="1400" dirty="0"/>
                        <a:t>u </a:t>
                      </a:r>
                      <a:r>
                        <a:rPr lang="en-US" sz="1400" dirty="0"/>
                        <a:t> </a:t>
                      </a:r>
                      <a:r>
                        <a:rPr lang="cs-CZ" sz="1400" dirty="0"/>
                        <a:t>k</a:t>
                      </a:r>
                      <a:r>
                        <a:rPr lang="en-US" sz="1400" dirty="0" err="1"/>
                        <a:t>ontrol</a:t>
                      </a:r>
                      <a:r>
                        <a:rPr lang="en-US" sz="1400" dirty="0"/>
                        <a:t> (p=0.01); 1-</a:t>
                      </a:r>
                      <a:r>
                        <a:rPr lang="cs-CZ" sz="1400" dirty="0"/>
                        <a:t>roční</a:t>
                      </a:r>
                      <a:r>
                        <a:rPr lang="en-US" sz="1400" dirty="0"/>
                        <a:t> </a:t>
                      </a:r>
                      <a:r>
                        <a:rPr lang="en-US" sz="1400" dirty="0" err="1"/>
                        <a:t>mortalit</a:t>
                      </a:r>
                      <a:r>
                        <a:rPr lang="cs-CZ" sz="1400" dirty="0"/>
                        <a:t>a</a:t>
                      </a:r>
                      <a:r>
                        <a:rPr lang="en-US" sz="1400" dirty="0"/>
                        <a:t> </a:t>
                      </a:r>
                      <a:r>
                        <a:rPr lang="cs-CZ" sz="1400" dirty="0"/>
                        <a:t>u</a:t>
                      </a:r>
                      <a:r>
                        <a:rPr lang="en-US" sz="1400" dirty="0"/>
                        <a:t> AS 18.8% vs 7.8% </a:t>
                      </a:r>
                      <a:r>
                        <a:rPr lang="cs-CZ" sz="1400" dirty="0"/>
                        <a:t> u k</a:t>
                      </a:r>
                      <a:r>
                        <a:rPr lang="en-US" sz="1400" dirty="0" err="1"/>
                        <a:t>ontrol</a:t>
                      </a:r>
                      <a:r>
                        <a:rPr lang="en-US" sz="1400" dirty="0"/>
                        <a:t> (p&lt;0.001)</a:t>
                      </a:r>
                      <a:endParaRPr lang="en-GB" sz="1400" dirty="0"/>
                    </a:p>
                  </a:txBody>
                  <a:tcPr>
                    <a:solidFill>
                      <a:schemeClr val="accent3">
                        <a:lumMod val="40000"/>
                        <a:lumOff val="60000"/>
                      </a:schemeClr>
                    </a:solidFill>
                  </a:tcPr>
                </a:tc>
                <a:tc>
                  <a:txBody>
                    <a:bodyPr/>
                    <a:lstStyle/>
                    <a:p>
                      <a:r>
                        <a:rPr lang="en-US" sz="1400" dirty="0"/>
                        <a:t>P</a:t>
                      </a:r>
                      <a:r>
                        <a:rPr lang="cs-CZ" sz="1400" dirty="0" err="1"/>
                        <a:t>řítomnost</a:t>
                      </a:r>
                      <a:r>
                        <a:rPr lang="cs-CZ" sz="1400" dirty="0"/>
                        <a:t> </a:t>
                      </a:r>
                      <a:r>
                        <a:rPr lang="en-US" sz="1400" dirty="0"/>
                        <a:t>symptom</a:t>
                      </a:r>
                      <a:r>
                        <a:rPr lang="cs-CZ" sz="1400" dirty="0"/>
                        <a:t>ů</a:t>
                      </a:r>
                      <a:r>
                        <a:rPr lang="en-US" sz="1400" dirty="0"/>
                        <a:t>, </a:t>
                      </a:r>
                      <a:r>
                        <a:rPr lang="en-US" sz="1400" dirty="0" err="1"/>
                        <a:t>emergen</a:t>
                      </a:r>
                      <a:r>
                        <a:rPr lang="cs-CZ" sz="1400" dirty="0" err="1"/>
                        <a:t>tní</a:t>
                      </a:r>
                      <a:r>
                        <a:rPr lang="en-US" sz="1400" dirty="0"/>
                        <a:t> NCS, </a:t>
                      </a:r>
                      <a:r>
                        <a:rPr lang="cs-CZ" sz="1400" dirty="0"/>
                        <a:t> FS</a:t>
                      </a:r>
                      <a:r>
                        <a:rPr lang="en-US" sz="1400" dirty="0"/>
                        <a:t>, </a:t>
                      </a:r>
                      <a:r>
                        <a:rPr lang="cs-CZ" sz="1400" dirty="0"/>
                        <a:t>k</a:t>
                      </a:r>
                      <a:r>
                        <a:rPr lang="en-US" sz="1400" dirty="0" err="1"/>
                        <a:t>reatinin</a:t>
                      </a:r>
                      <a:r>
                        <a:rPr lang="en-US" sz="1400" dirty="0"/>
                        <a:t> &gt;2mg/dL, e</a:t>
                      </a:r>
                      <a:r>
                        <a:rPr lang="cs-CZ" sz="1400" dirty="0" err="1"/>
                        <a:t>jekční</a:t>
                      </a:r>
                      <a:r>
                        <a:rPr lang="cs-CZ" sz="1400" dirty="0"/>
                        <a:t> frakce</a:t>
                      </a:r>
                      <a:r>
                        <a:rPr lang="en-US" sz="1400" dirty="0"/>
                        <a:t> </a:t>
                      </a:r>
                      <a:endParaRPr lang="en-GB" sz="1400" dirty="0"/>
                    </a:p>
                  </a:txBody>
                  <a:tcPr>
                    <a:solidFill>
                      <a:schemeClr val="accent3">
                        <a:lumMod val="40000"/>
                        <a:lumOff val="60000"/>
                      </a:schemeClr>
                    </a:solidFill>
                  </a:tcPr>
                </a:tc>
                <a:extLst>
                  <a:ext uri="{0D108BD9-81ED-4DB2-BD59-A6C34878D82A}">
                    <a16:rowId xmlns:a16="http://schemas.microsoft.com/office/drawing/2014/main" val="2253546378"/>
                  </a:ext>
                </a:extLst>
              </a:tr>
            </a:tbl>
          </a:graphicData>
        </a:graphic>
      </p:graphicFrame>
      <p:sp>
        <p:nvSpPr>
          <p:cNvPr id="5" name="TextovéPole 4">
            <a:extLst>
              <a:ext uri="{FF2B5EF4-FFF2-40B4-BE49-F238E27FC236}">
                <a16:creationId xmlns:a16="http://schemas.microsoft.com/office/drawing/2014/main" id="{B28B0FEA-EFF2-446E-9F7C-0AC5237543F6}"/>
              </a:ext>
            </a:extLst>
          </p:cNvPr>
          <p:cNvSpPr txBox="1"/>
          <p:nvPr/>
        </p:nvSpPr>
        <p:spPr>
          <a:xfrm>
            <a:off x="4114800" y="2971800"/>
            <a:ext cx="65" cy="276999"/>
          </a:xfrm>
          <a:prstGeom prst="rect">
            <a:avLst/>
          </a:prstGeom>
          <a:noFill/>
        </p:spPr>
        <p:txBody>
          <a:bodyPr wrap="none" lIns="0" tIns="0" rIns="0" bIns="0" rtlCol="0">
            <a:spAutoFit/>
          </a:bodyPr>
          <a:lstStyle/>
          <a:p>
            <a:endParaRPr lang="en-GB" dirty="0"/>
          </a:p>
        </p:txBody>
      </p:sp>
      <p:sp>
        <p:nvSpPr>
          <p:cNvPr id="11" name="Šipka: doprava 10">
            <a:extLst>
              <a:ext uri="{FF2B5EF4-FFF2-40B4-BE49-F238E27FC236}">
                <a16:creationId xmlns:a16="http://schemas.microsoft.com/office/drawing/2014/main" id="{23E4F6E3-61D9-41A2-B699-49C3344EA1AE}"/>
              </a:ext>
            </a:extLst>
          </p:cNvPr>
          <p:cNvSpPr/>
          <p:nvPr/>
        </p:nvSpPr>
        <p:spPr>
          <a:xfrm>
            <a:off x="5940720" y="3819573"/>
            <a:ext cx="957533" cy="336431"/>
          </a:xfrm>
          <a:prstGeom prst="right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Šipka: doprava 8">
            <a:extLst>
              <a:ext uri="{FF2B5EF4-FFF2-40B4-BE49-F238E27FC236}">
                <a16:creationId xmlns:a16="http://schemas.microsoft.com/office/drawing/2014/main" id="{0BA52EFB-BFCD-4810-B8B9-B439C82077F0}"/>
              </a:ext>
            </a:extLst>
          </p:cNvPr>
          <p:cNvSpPr/>
          <p:nvPr/>
        </p:nvSpPr>
        <p:spPr>
          <a:xfrm>
            <a:off x="6030929" y="2578625"/>
            <a:ext cx="867324" cy="336431"/>
          </a:xfrm>
          <a:prstGeom prst="right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Šipka: doprava 14">
            <a:extLst>
              <a:ext uri="{FF2B5EF4-FFF2-40B4-BE49-F238E27FC236}">
                <a16:creationId xmlns:a16="http://schemas.microsoft.com/office/drawing/2014/main" id="{80FBA4EB-C940-4466-87EC-0D16E112138B}"/>
              </a:ext>
            </a:extLst>
          </p:cNvPr>
          <p:cNvSpPr/>
          <p:nvPr/>
        </p:nvSpPr>
        <p:spPr>
          <a:xfrm>
            <a:off x="5940721" y="5282563"/>
            <a:ext cx="957533" cy="336431"/>
          </a:xfrm>
          <a:prstGeom prst="right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Šipka: doprava 16">
            <a:extLst>
              <a:ext uri="{FF2B5EF4-FFF2-40B4-BE49-F238E27FC236}">
                <a16:creationId xmlns:a16="http://schemas.microsoft.com/office/drawing/2014/main" id="{CA3298B8-316D-4493-983E-FC80E4A690D9}"/>
              </a:ext>
            </a:extLst>
          </p:cNvPr>
          <p:cNvSpPr/>
          <p:nvPr/>
        </p:nvSpPr>
        <p:spPr>
          <a:xfrm>
            <a:off x="5940720" y="6409122"/>
            <a:ext cx="957533" cy="336431"/>
          </a:xfrm>
          <a:prstGeom prst="right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66052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61B159FC-0F09-40ED-8CF7-230EBE3B35C5}"/>
              </a:ext>
            </a:extLst>
          </p:cNvPr>
          <p:cNvGraphicFramePr>
            <a:graphicFrameLocks noGrp="1"/>
          </p:cNvGraphicFramePr>
          <p:nvPr/>
        </p:nvGraphicFramePr>
        <p:xfrm>
          <a:off x="386179" y="2110076"/>
          <a:ext cx="8316157" cy="3429572"/>
        </p:xfrm>
        <a:graphic>
          <a:graphicData uri="http://schemas.openxmlformats.org/drawingml/2006/table">
            <a:tbl>
              <a:tblPr firstRow="1" bandRow="1">
                <a:tableStyleId>{5C22544A-7EE6-4342-B048-85BDC9FD1C3A}</a:tableStyleId>
              </a:tblPr>
              <a:tblGrid>
                <a:gridCol w="2498618">
                  <a:extLst>
                    <a:ext uri="{9D8B030D-6E8A-4147-A177-3AD203B41FA5}">
                      <a16:colId xmlns:a16="http://schemas.microsoft.com/office/drawing/2014/main" val="3906957397"/>
                    </a:ext>
                  </a:extLst>
                </a:gridCol>
                <a:gridCol w="1343193">
                  <a:extLst>
                    <a:ext uri="{9D8B030D-6E8A-4147-A177-3AD203B41FA5}">
                      <a16:colId xmlns:a16="http://schemas.microsoft.com/office/drawing/2014/main" val="517683055"/>
                    </a:ext>
                  </a:extLst>
                </a:gridCol>
                <a:gridCol w="1218461">
                  <a:extLst>
                    <a:ext uri="{9D8B030D-6E8A-4147-A177-3AD203B41FA5}">
                      <a16:colId xmlns:a16="http://schemas.microsoft.com/office/drawing/2014/main" val="728487569"/>
                    </a:ext>
                  </a:extLst>
                </a:gridCol>
                <a:gridCol w="3255885">
                  <a:extLst>
                    <a:ext uri="{9D8B030D-6E8A-4147-A177-3AD203B41FA5}">
                      <a16:colId xmlns:a16="http://schemas.microsoft.com/office/drawing/2014/main" val="1216515480"/>
                    </a:ext>
                  </a:extLst>
                </a:gridCol>
              </a:tblGrid>
              <a:tr h="548640">
                <a:tc>
                  <a:txBody>
                    <a:bodyPr/>
                    <a:lstStyle/>
                    <a:p>
                      <a:pPr algn="l"/>
                      <a:endParaRPr lang="cs-CZ" sz="1200"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100" b="0" i="0" u="none" strike="noStrike" kern="1200" baseline="0" dirty="0">
                          <a:solidFill>
                            <a:schemeClr val="tx1"/>
                          </a:solidFill>
                          <a:latin typeface="+mn-lt"/>
                          <a:ea typeface="+mn-ea"/>
                          <a:cs typeface="+mn-cs"/>
                        </a:rPr>
                        <a:t> </a:t>
                      </a:r>
                      <a:r>
                        <a:rPr lang="cs-CZ" sz="1100" b="1" i="0" u="none" strike="noStrike" kern="1200" baseline="0" dirty="0">
                          <a:solidFill>
                            <a:schemeClr val="tx1"/>
                          </a:solidFill>
                          <a:latin typeface="+mn-lt"/>
                          <a:ea typeface="+mn-ea"/>
                          <a:cs typeface="+mn-cs"/>
                        </a:rPr>
                        <a:t>Nemám konflikt </a:t>
                      </a:r>
                      <a:endParaRPr lang="cs-CZ" sz="1100" b="0" i="0" u="none" strike="noStrike" kern="1200" baseline="0" dirty="0">
                        <a:solidFill>
                          <a:schemeClr val="tx1"/>
                        </a:solidFill>
                        <a:latin typeface="+mn-lt"/>
                        <a:ea typeface="+mn-ea"/>
                        <a:cs typeface="+mn-cs"/>
                      </a:endParaRPr>
                    </a:p>
                    <a:p>
                      <a:pPr algn="ctr"/>
                      <a:r>
                        <a:rPr lang="cs-CZ" sz="1100" dirty="0">
                          <a:solidFill>
                            <a:schemeClr val="tx1"/>
                          </a:solidFill>
                        </a:rPr>
                        <a:t>zájmů</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100" dirty="0">
                          <a:solidFill>
                            <a:schemeClr val="tx1"/>
                          </a:solidFill>
                        </a:rPr>
                        <a:t>Mám konflikt zájmů</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100" dirty="0">
                          <a:solidFill>
                            <a:schemeClr val="tx1"/>
                          </a:solidFill>
                        </a:rPr>
                        <a:t>Specifikace konfliktu (vyjmenujte subjekty, firmy či instituce, se kterými Vaše spolupráce může vést ke konfliktu zájmů)</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2932067838"/>
                  </a:ext>
                </a:extLst>
              </a:tr>
              <a:tr h="338237">
                <a:tc>
                  <a:txBody>
                    <a:bodyPr/>
                    <a:lstStyle/>
                    <a:p>
                      <a:pPr algn="l"/>
                      <a:r>
                        <a:rPr lang="cs-CZ" sz="1200" b="0" dirty="0"/>
                        <a:t>Zaměstnanecký poměr</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ctr">
                        <a:buFont typeface="Wingdings" panose="05000000000000000000" pitchFamily="2" charset="2"/>
                        <a:buNone/>
                      </a:pP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1231484910"/>
                  </a:ext>
                </a:extLst>
              </a:tr>
              <a:tr h="418504">
                <a:tc>
                  <a:txBody>
                    <a:bodyPr/>
                    <a:lstStyle/>
                    <a:p>
                      <a:pPr algn="l"/>
                      <a:r>
                        <a:rPr lang="cs-CZ" sz="1200" dirty="0"/>
                        <a:t>Vlastník / akcionář</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p>
                      <a:pPr algn="ct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3107545113"/>
                  </a:ext>
                </a:extLst>
              </a:tr>
              <a:tr h="418504">
                <a:tc>
                  <a:txBody>
                    <a:bodyPr/>
                    <a:lstStyle/>
                    <a:p>
                      <a:pPr algn="l"/>
                      <a:r>
                        <a:rPr lang="cs-CZ" sz="1200" dirty="0"/>
                        <a:t>Konzultant</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p>
                      <a:pPr algn="ct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3523498532"/>
                  </a:ext>
                </a:extLst>
              </a:tr>
              <a:tr h="418504">
                <a:tc>
                  <a:txBody>
                    <a:bodyPr/>
                    <a:lstStyle/>
                    <a:p>
                      <a:pPr algn="l"/>
                      <a:r>
                        <a:rPr lang="cs-CZ" sz="1200" dirty="0"/>
                        <a:t>Přednášková činnost</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1757319712"/>
                  </a:ext>
                </a:extLst>
              </a:tr>
              <a:tr h="434340">
                <a:tc>
                  <a:txBody>
                    <a:bodyPr/>
                    <a:lstStyle/>
                    <a:p>
                      <a:pPr algn="l"/>
                      <a:r>
                        <a:rPr lang="cs-CZ" sz="1200" dirty="0"/>
                        <a:t>Člen poradních sborů (</a:t>
                      </a:r>
                      <a:r>
                        <a:rPr lang="cs-CZ" sz="1200" dirty="0" err="1"/>
                        <a:t>advisory</a:t>
                      </a:r>
                      <a:r>
                        <a:rPr lang="cs-CZ" sz="1200" dirty="0"/>
                        <a:t> </a:t>
                      </a:r>
                      <a:r>
                        <a:rPr lang="cs-CZ" sz="1200" dirty="0" err="1"/>
                        <a:t>boards</a:t>
                      </a:r>
                      <a:r>
                        <a:rPr lang="cs-CZ" sz="1200" dirty="0"/>
                        <a:t>)</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2924211609"/>
                  </a:ext>
                </a:extLst>
              </a:tr>
              <a:tr h="418504">
                <a:tc>
                  <a:txBody>
                    <a:bodyPr/>
                    <a:lstStyle/>
                    <a:p>
                      <a:pPr algn="l"/>
                      <a:r>
                        <a:rPr lang="cs-CZ" sz="1200" dirty="0"/>
                        <a:t>Podpora výzkumu / granty</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93121771"/>
                  </a:ext>
                </a:extLst>
              </a:tr>
              <a:tr h="434340">
                <a:tc>
                  <a:txBody>
                    <a:bodyPr/>
                    <a:lstStyle/>
                    <a:p>
                      <a:pPr algn="l"/>
                      <a:r>
                        <a:rPr lang="cs-CZ" sz="1200" dirty="0"/>
                        <a:t>Jiné honoráře (např. za klinické studie či registry)</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100" dirty="0"/>
                        <a:t>X</a:t>
                      </a: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100" dirty="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a16="http://schemas.microsoft.com/office/drawing/2014/main" val="348542458"/>
                  </a:ext>
                </a:extLst>
              </a:tr>
            </a:tbl>
          </a:graphicData>
        </a:graphic>
      </p:graphicFrame>
      <p:pic>
        <p:nvPicPr>
          <p:cNvPr id="3" name="Obrázek 2">
            <a:extLst>
              <a:ext uri="{FF2B5EF4-FFF2-40B4-BE49-F238E27FC236}">
                <a16:creationId xmlns:a16="http://schemas.microsoft.com/office/drawing/2014/main" id="{8F838168-C737-4553-910C-F47B148B7FE1}"/>
              </a:ext>
            </a:extLst>
          </p:cNvPr>
          <p:cNvPicPr>
            <a:picLocks noChangeAspect="1"/>
          </p:cNvPicPr>
          <p:nvPr/>
        </p:nvPicPr>
        <p:blipFill rotWithShape="1">
          <a:blip r:embed="rId2"/>
          <a:srcRect b="76699"/>
          <a:stretch/>
        </p:blipFill>
        <p:spPr>
          <a:xfrm>
            <a:off x="0" y="857250"/>
            <a:ext cx="9144000" cy="1198486"/>
          </a:xfrm>
          <a:prstGeom prst="rect">
            <a:avLst/>
          </a:prstGeom>
        </p:spPr>
      </p:pic>
    </p:spTree>
    <p:extLst>
      <p:ext uri="{BB962C8B-B14F-4D97-AF65-F5344CB8AC3E}">
        <p14:creationId xmlns:p14="http://schemas.microsoft.com/office/powerpoint/2010/main" val="7109851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AFD2B8-2D3D-41A5-8BA0-F3E043A65468}"/>
              </a:ext>
            </a:extLst>
          </p:cNvPr>
          <p:cNvSpPr>
            <a:spLocks noGrp="1"/>
          </p:cNvSpPr>
          <p:nvPr>
            <p:ph type="title"/>
          </p:nvPr>
        </p:nvSpPr>
        <p:spPr>
          <a:xfrm>
            <a:off x="628649" y="137160"/>
            <a:ext cx="8041218" cy="819575"/>
          </a:xfrm>
          <a:solidFill>
            <a:schemeClr val="bg1">
              <a:lumMod val="95000"/>
            </a:schemeClr>
          </a:solidFill>
        </p:spPr>
        <p:txBody>
          <a:bodyPr>
            <a:normAutofit/>
          </a:bodyPr>
          <a:lstStyle/>
          <a:p>
            <a:r>
              <a:rPr lang="cs-CZ" sz="2400" b="1" dirty="0">
                <a:latin typeface="+mn-lt"/>
              </a:rPr>
              <a:t>Nekardiální operace, srovnání role profylaktické SAVR (TAVR) </a:t>
            </a:r>
            <a:endParaRPr lang="en-GB" sz="2400" b="1" dirty="0">
              <a:latin typeface="+mn-lt"/>
            </a:endParaRPr>
          </a:p>
        </p:txBody>
      </p:sp>
      <p:graphicFrame>
        <p:nvGraphicFramePr>
          <p:cNvPr id="4" name="Tabulka 4">
            <a:extLst>
              <a:ext uri="{FF2B5EF4-FFF2-40B4-BE49-F238E27FC236}">
                <a16:creationId xmlns:a16="http://schemas.microsoft.com/office/drawing/2014/main" id="{1C932904-7367-487A-9910-78244049BBB7}"/>
              </a:ext>
            </a:extLst>
          </p:cNvPr>
          <p:cNvGraphicFramePr>
            <a:graphicFrameLocks noGrp="1"/>
          </p:cNvGraphicFramePr>
          <p:nvPr>
            <p:ph idx="1"/>
            <p:extLst>
              <p:ext uri="{D42A27DB-BD31-4B8C-83A1-F6EECF244321}">
                <p14:modId xmlns:p14="http://schemas.microsoft.com/office/powerpoint/2010/main" val="462328994"/>
              </p:ext>
            </p:extLst>
          </p:nvPr>
        </p:nvGraphicFramePr>
        <p:xfrm>
          <a:off x="386239" y="956735"/>
          <a:ext cx="8526038" cy="5789499"/>
        </p:xfrm>
        <a:graphic>
          <a:graphicData uri="http://schemas.openxmlformats.org/drawingml/2006/table">
            <a:tbl>
              <a:tblPr firstRow="1" bandRow="1">
                <a:tableStyleId>{5C22544A-7EE6-4342-B048-85BDC9FD1C3A}</a:tableStyleId>
              </a:tblPr>
              <a:tblGrid>
                <a:gridCol w="1062209">
                  <a:extLst>
                    <a:ext uri="{9D8B030D-6E8A-4147-A177-3AD203B41FA5}">
                      <a16:colId xmlns:a16="http://schemas.microsoft.com/office/drawing/2014/main" val="1307827207"/>
                    </a:ext>
                  </a:extLst>
                </a:gridCol>
                <a:gridCol w="1995866">
                  <a:extLst>
                    <a:ext uri="{9D8B030D-6E8A-4147-A177-3AD203B41FA5}">
                      <a16:colId xmlns:a16="http://schemas.microsoft.com/office/drawing/2014/main" val="3855194616"/>
                    </a:ext>
                  </a:extLst>
                </a:gridCol>
                <a:gridCol w="3336008">
                  <a:extLst>
                    <a:ext uri="{9D8B030D-6E8A-4147-A177-3AD203B41FA5}">
                      <a16:colId xmlns:a16="http://schemas.microsoft.com/office/drawing/2014/main" val="484415819"/>
                    </a:ext>
                  </a:extLst>
                </a:gridCol>
                <a:gridCol w="2131955">
                  <a:extLst>
                    <a:ext uri="{9D8B030D-6E8A-4147-A177-3AD203B41FA5}">
                      <a16:colId xmlns:a16="http://schemas.microsoft.com/office/drawing/2014/main" val="3286408453"/>
                    </a:ext>
                  </a:extLst>
                </a:gridCol>
              </a:tblGrid>
              <a:tr h="660205">
                <a:tc>
                  <a:txBody>
                    <a:bodyPr/>
                    <a:lstStyle/>
                    <a:p>
                      <a:endParaRPr lang="en-GB" dirty="0"/>
                    </a:p>
                  </a:txBody>
                  <a:tcPr>
                    <a:solidFill>
                      <a:schemeClr val="bg2">
                        <a:lumMod val="9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600" dirty="0"/>
                        <a:t>Cíl práce</a:t>
                      </a:r>
                      <a:endParaRPr lang="en-GB" sz="1600" dirty="0"/>
                    </a:p>
                    <a:p>
                      <a:endParaRPr lang="en-GB" sz="1600" dirty="0"/>
                    </a:p>
                  </a:txBody>
                  <a:tcPr>
                    <a:solidFill>
                      <a:schemeClr val="bg2">
                        <a:lumMod val="90000"/>
                      </a:schemeClr>
                    </a:solidFill>
                  </a:tcPr>
                </a:tc>
                <a:tc>
                  <a:txBody>
                    <a:bodyPr/>
                    <a:lstStyle/>
                    <a:p>
                      <a:r>
                        <a:rPr lang="cs-CZ" sz="1600" dirty="0"/>
                        <a:t>    Výsledky </a:t>
                      </a:r>
                      <a:endParaRPr lang="en-GB" sz="1600" dirty="0"/>
                    </a:p>
                  </a:txBody>
                  <a:tcPr>
                    <a:solidFill>
                      <a:schemeClr val="bg2">
                        <a:lumMod val="90000"/>
                      </a:schemeClr>
                    </a:solidFill>
                  </a:tcPr>
                </a:tc>
                <a:tc>
                  <a:txBody>
                    <a:bodyPr/>
                    <a:lstStyle/>
                    <a:p>
                      <a:r>
                        <a:rPr lang="cs-CZ" sz="1600" dirty="0"/>
                        <a:t>Negativní prediktor</a:t>
                      </a:r>
                      <a:endParaRPr lang="en-GB" sz="1600" dirty="0"/>
                    </a:p>
                  </a:txBody>
                  <a:tcPr>
                    <a:solidFill>
                      <a:schemeClr val="bg2">
                        <a:lumMod val="90000"/>
                      </a:schemeClr>
                    </a:solidFill>
                  </a:tcPr>
                </a:tc>
                <a:extLst>
                  <a:ext uri="{0D108BD9-81ED-4DB2-BD59-A6C34878D82A}">
                    <a16:rowId xmlns:a16="http://schemas.microsoft.com/office/drawing/2014/main" val="1757825865"/>
                  </a:ext>
                </a:extLst>
              </a:tr>
              <a:tr h="919572">
                <a:tc>
                  <a:txBody>
                    <a:bodyPr/>
                    <a:lstStyle/>
                    <a:p>
                      <a:r>
                        <a:rPr lang="cs-CZ" sz="1400" dirty="0" err="1"/>
                        <a:t>Taniguchi</a:t>
                      </a:r>
                      <a:r>
                        <a:rPr lang="cs-CZ" sz="1400" dirty="0"/>
                        <a:t> </a:t>
                      </a:r>
                    </a:p>
                    <a:p>
                      <a:r>
                        <a:rPr lang="cs-CZ" sz="1400" dirty="0"/>
                        <a:t>et al</a:t>
                      </a:r>
                      <a:endParaRPr lang="en-GB" sz="1400" dirty="0"/>
                    </a:p>
                  </a:txBody>
                  <a:tcPr>
                    <a:solidFill>
                      <a:schemeClr val="bg1">
                        <a:lumMod val="95000"/>
                      </a:schemeClr>
                    </a:solidFill>
                  </a:tcPr>
                </a:tc>
                <a:tc>
                  <a:txBody>
                    <a:bodyPr/>
                    <a:lstStyle/>
                    <a:p>
                      <a:r>
                        <a:rPr lang="cs-CZ" sz="1400" dirty="0"/>
                        <a:t>Srovnání výsledků </a:t>
                      </a:r>
                      <a:r>
                        <a:rPr lang="en-US" sz="1400" dirty="0"/>
                        <a:t>NCS </a:t>
                      </a:r>
                      <a:r>
                        <a:rPr lang="cs-CZ" sz="1400" dirty="0"/>
                        <a:t>u </a:t>
                      </a:r>
                      <a:r>
                        <a:rPr lang="en-US" sz="1400" dirty="0"/>
                        <a:t>187 </a:t>
                      </a:r>
                      <a:r>
                        <a:rPr lang="cs-CZ" sz="1400" dirty="0"/>
                        <a:t>s </a:t>
                      </a:r>
                      <a:r>
                        <a:rPr lang="cs-CZ" sz="1400" dirty="0" err="1"/>
                        <a:t>význ</a:t>
                      </a:r>
                      <a:r>
                        <a:rPr lang="cs-CZ" sz="1400" dirty="0"/>
                        <a:t>.  </a:t>
                      </a:r>
                      <a:r>
                        <a:rPr lang="en-US" sz="1400" dirty="0"/>
                        <a:t>AS  vs 161 </a:t>
                      </a:r>
                      <a:r>
                        <a:rPr lang="cs-CZ" sz="1400" dirty="0"/>
                        <a:t>s</a:t>
                      </a:r>
                      <a:r>
                        <a:rPr lang="en-US" sz="1400" dirty="0"/>
                        <a:t> p</a:t>
                      </a:r>
                      <a:r>
                        <a:rPr lang="cs-CZ" sz="1400" dirty="0" err="1"/>
                        <a:t>ředchozí</a:t>
                      </a:r>
                      <a:r>
                        <a:rPr lang="cs-CZ" sz="1400" dirty="0"/>
                        <a:t> </a:t>
                      </a:r>
                      <a:r>
                        <a:rPr lang="en-US" sz="1400" dirty="0"/>
                        <a:t>AVR (SAVR or TAVI)</a:t>
                      </a:r>
                      <a:endParaRPr lang="en-GB" sz="1400" dirty="0"/>
                    </a:p>
                  </a:txBody>
                  <a:tcPr>
                    <a:solidFill>
                      <a:schemeClr val="bg1">
                        <a:lumMod val="95000"/>
                      </a:schemeClr>
                    </a:solidFill>
                  </a:tcPr>
                </a:tc>
                <a:tc>
                  <a:txBody>
                    <a:bodyPr/>
                    <a:lstStyle/>
                    <a:p>
                      <a:r>
                        <a:rPr lang="en-US" sz="1400" dirty="0"/>
                        <a:t>30-d</a:t>
                      </a:r>
                      <a:r>
                        <a:rPr lang="cs-CZ" sz="1400" dirty="0" err="1"/>
                        <a:t>enní</a:t>
                      </a:r>
                      <a:r>
                        <a:rPr lang="en-US" sz="1400" dirty="0"/>
                        <a:t> </a:t>
                      </a:r>
                      <a:r>
                        <a:rPr lang="en-US" sz="1400" dirty="0" err="1"/>
                        <a:t>mortalit</a:t>
                      </a:r>
                      <a:r>
                        <a:rPr lang="cs-CZ" sz="1400" dirty="0"/>
                        <a:t>a</a:t>
                      </a:r>
                      <a:r>
                        <a:rPr lang="en-US" sz="1400" dirty="0"/>
                        <a:t>: </a:t>
                      </a:r>
                      <a:r>
                        <a:rPr lang="cs-CZ" sz="1400" dirty="0"/>
                        <a:t>neošetřená </a:t>
                      </a:r>
                      <a:r>
                        <a:rPr lang="en-US" sz="1400" dirty="0"/>
                        <a:t> AS 4.3% vs 0% </a:t>
                      </a:r>
                      <a:r>
                        <a:rPr lang="cs-CZ" sz="1400" dirty="0"/>
                        <a:t> s předchozí </a:t>
                      </a:r>
                      <a:r>
                        <a:rPr lang="en-US" sz="1400" dirty="0"/>
                        <a:t> AVR  (p=0.008)</a:t>
                      </a:r>
                      <a:endParaRPr lang="en-GB" sz="1400" dirty="0"/>
                    </a:p>
                  </a:txBody>
                  <a:tcPr>
                    <a:solidFill>
                      <a:schemeClr val="bg1">
                        <a:lumMod val="95000"/>
                      </a:schemeClr>
                    </a:solidFill>
                  </a:tcPr>
                </a:tc>
                <a:tc>
                  <a:txBody>
                    <a:bodyPr/>
                    <a:lstStyle/>
                    <a:p>
                      <a:r>
                        <a:rPr lang="en-US" sz="1400" dirty="0"/>
                        <a:t>P</a:t>
                      </a:r>
                      <a:r>
                        <a:rPr lang="cs-CZ" sz="1400" dirty="0" err="1"/>
                        <a:t>řítomnost</a:t>
                      </a:r>
                      <a:r>
                        <a:rPr lang="en-US" sz="1400" dirty="0"/>
                        <a:t> symptom</a:t>
                      </a:r>
                      <a:r>
                        <a:rPr lang="cs-CZ" sz="1400" dirty="0"/>
                        <a:t>ů</a:t>
                      </a:r>
                      <a:r>
                        <a:rPr lang="en-US" sz="1400" dirty="0"/>
                        <a:t>, </a:t>
                      </a:r>
                      <a:r>
                        <a:rPr lang="en-US" sz="1400" dirty="0" err="1"/>
                        <a:t>ri</a:t>
                      </a:r>
                      <a:r>
                        <a:rPr lang="cs-CZ" sz="1400" dirty="0" err="1"/>
                        <a:t>ziko</a:t>
                      </a:r>
                      <a:r>
                        <a:rPr lang="cs-CZ" sz="1400" dirty="0"/>
                        <a:t> </a:t>
                      </a:r>
                      <a:r>
                        <a:rPr lang="en-US" sz="1400" dirty="0"/>
                        <a:t> NCS </a:t>
                      </a:r>
                      <a:r>
                        <a:rPr lang="cs-CZ" sz="1400" dirty="0"/>
                        <a:t>u</a:t>
                      </a:r>
                      <a:r>
                        <a:rPr lang="en-US" sz="1400" dirty="0"/>
                        <a:t> asymptomatic</a:t>
                      </a:r>
                      <a:r>
                        <a:rPr lang="cs-CZ" sz="1400" dirty="0" err="1"/>
                        <a:t>kých</a:t>
                      </a:r>
                      <a:r>
                        <a:rPr lang="cs-CZ" sz="1400" dirty="0"/>
                        <a:t> </a:t>
                      </a:r>
                      <a:r>
                        <a:rPr lang="en-US" sz="1400" dirty="0"/>
                        <a:t> pa</a:t>
                      </a:r>
                      <a:r>
                        <a:rPr lang="cs-CZ" sz="1400" dirty="0" err="1"/>
                        <a:t>cientů</a:t>
                      </a:r>
                      <a:endParaRPr lang="en-GB" sz="1400" dirty="0"/>
                    </a:p>
                  </a:txBody>
                  <a:tcPr>
                    <a:solidFill>
                      <a:schemeClr val="bg1">
                        <a:lumMod val="95000"/>
                      </a:schemeClr>
                    </a:solidFill>
                  </a:tcPr>
                </a:tc>
                <a:extLst>
                  <a:ext uri="{0D108BD9-81ED-4DB2-BD59-A6C34878D82A}">
                    <a16:rowId xmlns:a16="http://schemas.microsoft.com/office/drawing/2014/main" val="2192535954"/>
                  </a:ext>
                </a:extLst>
              </a:tr>
              <a:tr h="1654574">
                <a:tc>
                  <a:txBody>
                    <a:bodyPr/>
                    <a:lstStyle/>
                    <a:p>
                      <a:r>
                        <a:rPr lang="cs-CZ" sz="1400" dirty="0"/>
                        <a:t>Luis et al</a:t>
                      </a:r>
                      <a:endParaRPr lang="en-GB" sz="1400" dirty="0"/>
                    </a:p>
                  </a:txBody>
                  <a:tcPr>
                    <a:solidFill>
                      <a:schemeClr val="accent3">
                        <a:lumMod val="40000"/>
                        <a:lumOff val="60000"/>
                      </a:schemeClr>
                    </a:solidFill>
                  </a:tcPr>
                </a:tc>
                <a:tc>
                  <a:txBody>
                    <a:bodyPr/>
                    <a:lstStyle/>
                    <a:p>
                      <a:r>
                        <a:rPr lang="cs-CZ" sz="1400" dirty="0"/>
                        <a:t>Srovnání </a:t>
                      </a:r>
                      <a:r>
                        <a:rPr lang="en-US" sz="1400" dirty="0"/>
                        <a:t> NCS </a:t>
                      </a:r>
                      <a:r>
                        <a:rPr lang="cs-CZ" sz="1400" dirty="0"/>
                        <a:t>u </a:t>
                      </a:r>
                      <a:r>
                        <a:rPr lang="en-US" sz="1400" dirty="0"/>
                        <a:t>288 </a:t>
                      </a:r>
                      <a:r>
                        <a:rPr lang="cs-CZ" sz="1400" dirty="0"/>
                        <a:t>s </a:t>
                      </a:r>
                      <a:r>
                        <a:rPr lang="cs-CZ" sz="1400" dirty="0" err="1"/>
                        <a:t>význ</a:t>
                      </a:r>
                      <a:r>
                        <a:rPr lang="cs-CZ" sz="1400" dirty="0"/>
                        <a:t>. </a:t>
                      </a:r>
                      <a:r>
                        <a:rPr lang="en-US" sz="1400" dirty="0"/>
                        <a:t> </a:t>
                      </a:r>
                      <a:r>
                        <a:rPr lang="cs-CZ" sz="1400" dirty="0"/>
                        <a:t> </a:t>
                      </a:r>
                      <a:r>
                        <a:rPr lang="en-US" sz="1400" dirty="0"/>
                        <a:t>AS  vs 203 pa</a:t>
                      </a:r>
                      <a:r>
                        <a:rPr lang="cs-CZ" sz="1400" dirty="0"/>
                        <a:t>c</a:t>
                      </a:r>
                      <a:r>
                        <a:rPr lang="en-US" sz="1400" dirty="0" err="1"/>
                        <a:t>ient</a:t>
                      </a:r>
                      <a:r>
                        <a:rPr lang="cs-CZ" sz="1400" dirty="0"/>
                        <a:t>ů s předchozí </a:t>
                      </a:r>
                      <a:r>
                        <a:rPr lang="en-US" sz="1400" dirty="0"/>
                        <a:t> SAVR</a:t>
                      </a:r>
                      <a:endParaRPr lang="en-GB" sz="1400" dirty="0"/>
                    </a:p>
                  </a:txBody>
                  <a:tcPr>
                    <a:solidFill>
                      <a:schemeClr val="accent3">
                        <a:lumMod val="40000"/>
                        <a:lumOff val="60000"/>
                      </a:schemeClr>
                    </a:solidFill>
                  </a:tcPr>
                </a:tc>
                <a:tc>
                  <a:txBody>
                    <a:bodyPr/>
                    <a:lstStyle/>
                    <a:p>
                      <a:r>
                        <a:rPr lang="en-US" sz="1400" dirty="0"/>
                        <a:t>30-day MACE: AS 20.5% vs 5.4% </a:t>
                      </a:r>
                      <a:r>
                        <a:rPr lang="cs-CZ" sz="1400" dirty="0"/>
                        <a:t>v</a:t>
                      </a:r>
                      <a:r>
                        <a:rPr lang="en-US" sz="1400" dirty="0"/>
                        <a:t> AVR </a:t>
                      </a:r>
                      <a:r>
                        <a:rPr lang="cs-CZ" sz="1400" dirty="0"/>
                        <a:t>skupině</a:t>
                      </a:r>
                      <a:r>
                        <a:rPr lang="en-US" sz="1400" dirty="0"/>
                        <a:t> (p&lt;0.001). </a:t>
                      </a:r>
                      <a:r>
                        <a:rPr lang="cs-CZ" sz="1400" dirty="0"/>
                        <a:t>Nové nebo  zhoršené </a:t>
                      </a:r>
                      <a:r>
                        <a:rPr lang="en-US" sz="1400" dirty="0"/>
                        <a:t>HF </a:t>
                      </a:r>
                      <a:r>
                        <a:rPr lang="cs-CZ" sz="1400" dirty="0"/>
                        <a:t>u</a:t>
                      </a:r>
                      <a:r>
                        <a:rPr lang="en-US" sz="1400" dirty="0"/>
                        <a:t>  AS 17.7%</a:t>
                      </a:r>
                      <a:r>
                        <a:rPr lang="cs-CZ" sz="1400" dirty="0"/>
                        <a:t> vs </a:t>
                      </a:r>
                      <a:r>
                        <a:rPr lang="en-US" sz="1400" dirty="0"/>
                        <a:t>2.5%   </a:t>
                      </a:r>
                      <a:r>
                        <a:rPr lang="cs-CZ" sz="1400" dirty="0"/>
                        <a:t>v </a:t>
                      </a:r>
                      <a:r>
                        <a:rPr lang="en-US" sz="1400" dirty="0"/>
                        <a:t> AVR </a:t>
                      </a:r>
                      <a:r>
                        <a:rPr lang="cs-CZ" sz="1400" dirty="0"/>
                        <a:t>skupině</a:t>
                      </a:r>
                      <a:r>
                        <a:rPr lang="en-US" sz="1400" dirty="0"/>
                        <a:t> (p&lt;0.001). ); </a:t>
                      </a:r>
                      <a:r>
                        <a:rPr lang="cs-CZ" sz="1400" dirty="0"/>
                        <a:t>bez rozdílů  v </a:t>
                      </a:r>
                      <a:r>
                        <a:rPr lang="en-US" sz="1400" dirty="0" err="1"/>
                        <a:t>incidenc</a:t>
                      </a:r>
                      <a:r>
                        <a:rPr lang="cs-CZ" sz="1400" dirty="0"/>
                        <a:t>i</a:t>
                      </a:r>
                      <a:r>
                        <a:rPr lang="en-US" sz="1400" dirty="0"/>
                        <a:t> </a:t>
                      </a:r>
                      <a:r>
                        <a:rPr lang="cs-CZ" sz="1400" dirty="0"/>
                        <a:t>úmrtí</a:t>
                      </a:r>
                      <a:r>
                        <a:rPr lang="en-US" sz="1400" dirty="0"/>
                        <a:t>, I</a:t>
                      </a:r>
                      <a:r>
                        <a:rPr lang="cs-CZ" sz="1400" dirty="0"/>
                        <a:t>M</a:t>
                      </a:r>
                      <a:r>
                        <a:rPr lang="en-US" sz="1400" dirty="0"/>
                        <a:t>, </a:t>
                      </a:r>
                      <a:r>
                        <a:rPr lang="cs-CZ" sz="1400" dirty="0"/>
                        <a:t>KT nebo </a:t>
                      </a:r>
                      <a:r>
                        <a:rPr lang="en-US" sz="1400" dirty="0"/>
                        <a:t> </a:t>
                      </a:r>
                      <a:r>
                        <a:rPr lang="cs-CZ" sz="1400" dirty="0"/>
                        <a:t>CMP ve</a:t>
                      </a:r>
                      <a:r>
                        <a:rPr lang="en-US" sz="1400" dirty="0"/>
                        <a:t> 30 d</a:t>
                      </a:r>
                      <a:r>
                        <a:rPr lang="cs-CZ" sz="1400" dirty="0"/>
                        <a:t>nech, </a:t>
                      </a:r>
                      <a:r>
                        <a:rPr lang="en-US" sz="1400" dirty="0"/>
                        <a:t> 5-</a:t>
                      </a:r>
                      <a:r>
                        <a:rPr lang="cs-CZ" sz="1400" dirty="0"/>
                        <a:t>letá </a:t>
                      </a:r>
                      <a:r>
                        <a:rPr lang="en-US" sz="1400" dirty="0"/>
                        <a:t> </a:t>
                      </a:r>
                      <a:r>
                        <a:rPr lang="en-US" sz="1400" dirty="0" err="1"/>
                        <a:t>mortalit</a:t>
                      </a:r>
                      <a:r>
                        <a:rPr lang="cs-CZ" sz="1400" dirty="0"/>
                        <a:t>a</a:t>
                      </a:r>
                      <a:r>
                        <a:rPr lang="en-US" sz="1400" dirty="0"/>
                        <a:t> : untreated AS 57.0%</a:t>
                      </a:r>
                      <a:r>
                        <a:rPr lang="cs-CZ" sz="1400" dirty="0"/>
                        <a:t> </a:t>
                      </a:r>
                      <a:r>
                        <a:rPr lang="en-US" sz="1400" dirty="0"/>
                        <a:t>vs 32.7% </a:t>
                      </a:r>
                      <a:r>
                        <a:rPr lang="cs-CZ" sz="1400" dirty="0"/>
                        <a:t>u</a:t>
                      </a:r>
                      <a:r>
                        <a:rPr lang="en-US" sz="1400" dirty="0"/>
                        <a:t> AVR (p&lt;0.001).</a:t>
                      </a:r>
                      <a:endParaRPr lang="en-GB" sz="1400" dirty="0"/>
                    </a:p>
                  </a:txBody>
                  <a:tcPr>
                    <a:solidFill>
                      <a:schemeClr val="accent3">
                        <a:lumMod val="40000"/>
                        <a:lumOff val="60000"/>
                      </a:schemeClr>
                    </a:solidFill>
                  </a:tcPr>
                </a:tc>
                <a:tc>
                  <a:txBody>
                    <a:bodyPr/>
                    <a:lstStyle/>
                    <a:p>
                      <a:r>
                        <a:rPr lang="en-US" sz="1400" dirty="0"/>
                        <a:t>P</a:t>
                      </a:r>
                      <a:r>
                        <a:rPr lang="cs-CZ" sz="1400" dirty="0" err="1"/>
                        <a:t>řítomnost</a:t>
                      </a:r>
                      <a:r>
                        <a:rPr lang="cs-CZ" sz="1400" dirty="0"/>
                        <a:t> </a:t>
                      </a:r>
                      <a:r>
                        <a:rPr lang="en-US" sz="1400" dirty="0"/>
                        <a:t> symptom</a:t>
                      </a:r>
                      <a:r>
                        <a:rPr lang="cs-CZ" sz="1400" dirty="0"/>
                        <a:t>ů</a:t>
                      </a:r>
                      <a:r>
                        <a:rPr lang="en-US" sz="1400" dirty="0"/>
                        <a:t>, pl</a:t>
                      </a:r>
                      <a:r>
                        <a:rPr lang="cs-CZ" sz="1400" dirty="0" err="1"/>
                        <a:t>icní</a:t>
                      </a:r>
                      <a:r>
                        <a:rPr lang="cs-CZ" sz="1400" dirty="0"/>
                        <a:t>  onemocnění </a:t>
                      </a:r>
                      <a:r>
                        <a:rPr lang="en-US" sz="1400" dirty="0"/>
                        <a:t>, hypertension, </a:t>
                      </a:r>
                      <a:r>
                        <a:rPr lang="cs-CZ" sz="1400" dirty="0"/>
                        <a:t>vysoký věk KCH operace</a:t>
                      </a:r>
                      <a:r>
                        <a:rPr lang="en-US" sz="1400" dirty="0"/>
                        <a:t>, dial</a:t>
                      </a:r>
                      <a:r>
                        <a:rPr lang="cs-CZ" sz="1400" dirty="0" err="1"/>
                        <a:t>yza</a:t>
                      </a:r>
                      <a:endParaRPr lang="en-GB" sz="1400" dirty="0"/>
                    </a:p>
                  </a:txBody>
                  <a:tcPr>
                    <a:solidFill>
                      <a:schemeClr val="accent3">
                        <a:lumMod val="40000"/>
                        <a:lumOff val="60000"/>
                      </a:schemeClr>
                    </a:solidFill>
                  </a:tcPr>
                </a:tc>
                <a:extLst>
                  <a:ext uri="{0D108BD9-81ED-4DB2-BD59-A6C34878D82A}">
                    <a16:rowId xmlns:a16="http://schemas.microsoft.com/office/drawing/2014/main" val="2592043415"/>
                  </a:ext>
                </a:extLst>
              </a:tr>
              <a:tr h="936224">
                <a:tc>
                  <a:txBody>
                    <a:bodyPr/>
                    <a:lstStyle/>
                    <a:p>
                      <a:r>
                        <a:rPr lang="cs-CZ" sz="1400" dirty="0" err="1"/>
                        <a:t>Okuno</a:t>
                      </a:r>
                      <a:r>
                        <a:rPr lang="cs-CZ" sz="1400" dirty="0"/>
                        <a:t> et al</a:t>
                      </a:r>
                      <a:endParaRPr lang="en-GB" sz="1400" dirty="0"/>
                    </a:p>
                  </a:txBody>
                  <a:tcPr>
                    <a:solidFill>
                      <a:schemeClr val="bg1">
                        <a:lumMod val="95000"/>
                      </a:schemeClr>
                    </a:solidFill>
                  </a:tcPr>
                </a:tc>
                <a:tc>
                  <a:txBody>
                    <a:bodyPr/>
                    <a:lstStyle/>
                    <a:p>
                      <a:r>
                        <a:rPr lang="cs-CZ" sz="1400" dirty="0"/>
                        <a:t>Výsledky </a:t>
                      </a:r>
                      <a:r>
                        <a:rPr lang="en-US" sz="1400" dirty="0"/>
                        <a:t> 7 </a:t>
                      </a:r>
                      <a:r>
                        <a:rPr lang="cs-CZ" sz="1400" dirty="0"/>
                        <a:t>pacientů s těžkou </a:t>
                      </a:r>
                      <a:r>
                        <a:rPr lang="en-US" sz="1400" dirty="0"/>
                        <a:t>AS </a:t>
                      </a:r>
                      <a:r>
                        <a:rPr lang="cs-CZ" sz="1400" dirty="0"/>
                        <a:t> s ošetřením </a:t>
                      </a:r>
                      <a:r>
                        <a:rPr lang="en-US" sz="1400" dirty="0"/>
                        <a:t>  TAVI </a:t>
                      </a:r>
                      <a:r>
                        <a:rPr lang="cs-CZ" sz="1400" dirty="0"/>
                        <a:t>před velkou N</a:t>
                      </a:r>
                      <a:r>
                        <a:rPr lang="en-US" sz="1400" dirty="0"/>
                        <a:t>CS (</a:t>
                      </a:r>
                      <a:r>
                        <a:rPr lang="cs-CZ" sz="1400" dirty="0"/>
                        <a:t>bez k</a:t>
                      </a:r>
                      <a:r>
                        <a:rPr lang="en-US" sz="1400" dirty="0" err="1"/>
                        <a:t>ontrol</a:t>
                      </a:r>
                      <a:r>
                        <a:rPr lang="cs-CZ" sz="1400" dirty="0"/>
                        <a:t>ní skupiny)</a:t>
                      </a:r>
                      <a:endParaRPr lang="en-GB" sz="1400" dirty="0"/>
                    </a:p>
                  </a:txBody>
                  <a:tcPr>
                    <a:solidFill>
                      <a:schemeClr val="bg1">
                        <a:lumMod val="95000"/>
                      </a:schemeClr>
                    </a:solidFill>
                  </a:tcPr>
                </a:tc>
                <a:tc>
                  <a:txBody>
                    <a:bodyPr/>
                    <a:lstStyle/>
                    <a:p>
                      <a:r>
                        <a:rPr lang="en-US" sz="1400" dirty="0" err="1"/>
                        <a:t>Redu</a:t>
                      </a:r>
                      <a:r>
                        <a:rPr lang="cs-CZ" sz="1400" dirty="0" err="1"/>
                        <a:t>kce</a:t>
                      </a:r>
                      <a:r>
                        <a:rPr lang="cs-CZ" sz="1400" dirty="0"/>
                        <a:t>  PG </a:t>
                      </a:r>
                      <a:r>
                        <a:rPr lang="cs-CZ" sz="1400" dirty="0" err="1"/>
                        <a:t>mean</a:t>
                      </a:r>
                      <a:r>
                        <a:rPr lang="cs-CZ" sz="1400" dirty="0"/>
                        <a:t>  z </a:t>
                      </a:r>
                      <a:r>
                        <a:rPr lang="en-US" sz="1400" dirty="0"/>
                        <a:t>54.0 </a:t>
                      </a:r>
                      <a:r>
                        <a:rPr lang="cs-CZ" sz="1400" dirty="0"/>
                        <a:t>na</a:t>
                      </a:r>
                      <a:r>
                        <a:rPr lang="en-US" sz="1400" dirty="0"/>
                        <a:t> 18.0mmHg (p=0.016) NCS </a:t>
                      </a:r>
                      <a:r>
                        <a:rPr lang="cs-CZ" sz="1400" dirty="0"/>
                        <a:t>byly  bez kardiálních</a:t>
                      </a:r>
                      <a:r>
                        <a:rPr lang="en-US" sz="1400" dirty="0"/>
                        <a:t> </a:t>
                      </a:r>
                      <a:r>
                        <a:rPr lang="cs-CZ" sz="1400" dirty="0"/>
                        <a:t>k</a:t>
                      </a:r>
                      <a:r>
                        <a:rPr lang="en-US" sz="1400" dirty="0" err="1"/>
                        <a:t>ompli</a:t>
                      </a:r>
                      <a:r>
                        <a:rPr lang="cs-CZ" sz="1400" dirty="0"/>
                        <a:t>k</a:t>
                      </a:r>
                      <a:r>
                        <a:rPr lang="en-US" sz="1400" dirty="0"/>
                        <a:t>a</a:t>
                      </a:r>
                      <a:r>
                        <a:rPr lang="cs-CZ" sz="1400" dirty="0" err="1"/>
                        <a:t>cí</a:t>
                      </a:r>
                      <a:r>
                        <a:rPr lang="cs-CZ" sz="1400" dirty="0"/>
                        <a:t> </a:t>
                      </a:r>
                      <a:endParaRPr lang="en-GB" sz="1400" dirty="0"/>
                    </a:p>
                  </a:txBody>
                  <a:tcPr>
                    <a:solidFill>
                      <a:schemeClr val="bg1">
                        <a:lumMod val="95000"/>
                      </a:schemeClr>
                    </a:solidFill>
                  </a:tcPr>
                </a:tc>
                <a:tc>
                  <a:txBody>
                    <a:bodyPr/>
                    <a:lstStyle/>
                    <a:p>
                      <a:r>
                        <a:rPr lang="cs-CZ" sz="1400" dirty="0"/>
                        <a:t>NA</a:t>
                      </a:r>
                      <a:endParaRPr lang="en-GB" sz="1400" dirty="0"/>
                    </a:p>
                  </a:txBody>
                  <a:tcPr>
                    <a:solidFill>
                      <a:schemeClr val="bg1">
                        <a:lumMod val="95000"/>
                      </a:schemeClr>
                    </a:solidFill>
                  </a:tcPr>
                </a:tc>
                <a:extLst>
                  <a:ext uri="{0D108BD9-81ED-4DB2-BD59-A6C34878D82A}">
                    <a16:rowId xmlns:a16="http://schemas.microsoft.com/office/drawing/2014/main" val="1576423772"/>
                  </a:ext>
                </a:extLst>
              </a:tr>
              <a:tr h="1528809">
                <a:tc>
                  <a:txBody>
                    <a:bodyPr/>
                    <a:lstStyle/>
                    <a:p>
                      <a:r>
                        <a:rPr lang="cs-CZ" sz="1400" dirty="0" err="1"/>
                        <a:t>Yamamoto</a:t>
                      </a:r>
                      <a:r>
                        <a:rPr lang="cs-CZ" sz="1400" dirty="0"/>
                        <a:t> et al</a:t>
                      </a:r>
                      <a:endParaRPr lang="en-GB" sz="1400" dirty="0"/>
                    </a:p>
                  </a:txBody>
                  <a:tcPr>
                    <a:solidFill>
                      <a:schemeClr val="accent3">
                        <a:lumMod val="40000"/>
                        <a:lumOff val="60000"/>
                      </a:schemeClr>
                    </a:solidFill>
                  </a:tcPr>
                </a:tc>
                <a:tc>
                  <a:txBody>
                    <a:bodyPr/>
                    <a:lstStyle/>
                    <a:p>
                      <a:r>
                        <a:rPr lang="cs-CZ" sz="1400" dirty="0"/>
                        <a:t>Srovnání výsledků</a:t>
                      </a:r>
                      <a:r>
                        <a:rPr lang="en-US" sz="1400" dirty="0"/>
                        <a:t> NCS </a:t>
                      </a:r>
                      <a:r>
                        <a:rPr lang="cs-CZ" sz="1400" dirty="0"/>
                        <a:t> u</a:t>
                      </a:r>
                    </a:p>
                    <a:p>
                      <a:r>
                        <a:rPr lang="en-US" sz="1400" dirty="0"/>
                        <a:t>60 AS p</a:t>
                      </a:r>
                      <a:r>
                        <a:rPr lang="cs-CZ" sz="1400" dirty="0" err="1"/>
                        <a:t>ts</a:t>
                      </a:r>
                      <a:r>
                        <a:rPr lang="en-US" sz="1400" dirty="0"/>
                        <a:t> </a:t>
                      </a:r>
                      <a:r>
                        <a:rPr lang="cs-CZ" sz="1400" dirty="0"/>
                        <a:t> s </a:t>
                      </a:r>
                      <a:r>
                        <a:rPr lang="en-US" sz="1400" dirty="0"/>
                        <a:t> BAV vs 58 pts </a:t>
                      </a:r>
                      <a:r>
                        <a:rPr lang="cs-CZ" sz="1400" dirty="0"/>
                        <a:t>s</a:t>
                      </a:r>
                      <a:r>
                        <a:rPr lang="en-US" sz="1400" dirty="0"/>
                        <a:t> TAVI </a:t>
                      </a:r>
                      <a:r>
                        <a:rPr lang="cs-CZ" sz="1400" dirty="0"/>
                        <a:t> před </a:t>
                      </a:r>
                      <a:r>
                        <a:rPr lang="en-US" sz="1400" dirty="0"/>
                        <a:t> NCS</a:t>
                      </a:r>
                      <a:endParaRPr lang="en-GB" sz="1400" dirty="0"/>
                    </a:p>
                  </a:txBody>
                  <a:tcPr>
                    <a:solidFill>
                      <a:schemeClr val="accent3">
                        <a:lumMod val="40000"/>
                        <a:lumOff val="60000"/>
                      </a:schemeClr>
                    </a:solidFill>
                  </a:tcPr>
                </a:tc>
                <a:tc>
                  <a:txBody>
                    <a:bodyPr/>
                    <a:lstStyle/>
                    <a:p>
                      <a:r>
                        <a:rPr lang="cs-CZ" sz="1400" dirty="0"/>
                        <a:t>PG m</a:t>
                      </a:r>
                      <a:r>
                        <a:rPr lang="en-US" sz="1400" dirty="0" err="1"/>
                        <a:t>ean</a:t>
                      </a:r>
                      <a:r>
                        <a:rPr lang="en-US" sz="1400" dirty="0"/>
                        <a:t> </a:t>
                      </a:r>
                      <a:r>
                        <a:rPr lang="cs-CZ" sz="1400" dirty="0"/>
                        <a:t>před </a:t>
                      </a:r>
                      <a:r>
                        <a:rPr lang="en-US" sz="1400" dirty="0"/>
                        <a:t>NCS </a:t>
                      </a:r>
                      <a:r>
                        <a:rPr lang="cs-CZ" sz="1400" dirty="0"/>
                        <a:t>u</a:t>
                      </a:r>
                      <a:r>
                        <a:rPr lang="en-US" sz="1400" dirty="0"/>
                        <a:t> BAV </a:t>
                      </a:r>
                      <a:r>
                        <a:rPr lang="cs-CZ" sz="1400" dirty="0"/>
                        <a:t>sk.</a:t>
                      </a:r>
                      <a:r>
                        <a:rPr lang="en-US" sz="1400" dirty="0"/>
                        <a:t> 35.0 vs 11.5mmHg </a:t>
                      </a:r>
                      <a:r>
                        <a:rPr lang="cs-CZ" sz="1400" dirty="0"/>
                        <a:t>u</a:t>
                      </a:r>
                      <a:r>
                        <a:rPr lang="en-US" sz="1400" dirty="0"/>
                        <a:t> TAVI (p&lt;0.001</a:t>
                      </a:r>
                      <a:r>
                        <a:rPr lang="cs-CZ" sz="1400" dirty="0"/>
                        <a:t>).</a:t>
                      </a:r>
                      <a:r>
                        <a:rPr lang="en-US" sz="1400" dirty="0"/>
                        <a:t> </a:t>
                      </a:r>
                      <a:r>
                        <a:rPr lang="cs-CZ" sz="1400" dirty="0"/>
                        <a:t>K</a:t>
                      </a:r>
                      <a:r>
                        <a:rPr lang="en-US" sz="1400" dirty="0" err="1"/>
                        <a:t>omb</a:t>
                      </a:r>
                      <a:r>
                        <a:rPr lang="cs-CZ" sz="1400" dirty="0"/>
                        <a:t>.</a:t>
                      </a:r>
                      <a:r>
                        <a:rPr lang="en-US" sz="1400" dirty="0"/>
                        <a:t> </a:t>
                      </a:r>
                      <a:r>
                        <a:rPr lang="cs-CZ" sz="1400" dirty="0"/>
                        <a:t>NÚ v </a:t>
                      </a:r>
                      <a:r>
                        <a:rPr lang="en-US" sz="1400" dirty="0"/>
                        <a:t> BAV </a:t>
                      </a:r>
                      <a:r>
                        <a:rPr lang="cs-CZ" sz="1400" dirty="0"/>
                        <a:t>sk.</a:t>
                      </a:r>
                      <a:r>
                        <a:rPr lang="en-US" sz="1400" dirty="0"/>
                        <a:t> 5.0% vs 6.9% </a:t>
                      </a:r>
                      <a:r>
                        <a:rPr lang="cs-CZ" sz="1400" dirty="0"/>
                        <a:t> u</a:t>
                      </a:r>
                      <a:r>
                        <a:rPr lang="en-US" sz="1400" dirty="0"/>
                        <a:t> TAVI (p=0.48); 30-d</a:t>
                      </a:r>
                      <a:r>
                        <a:rPr lang="cs-CZ" sz="1400" dirty="0" err="1"/>
                        <a:t>enní</a:t>
                      </a:r>
                      <a:r>
                        <a:rPr lang="cs-CZ" sz="1400" dirty="0"/>
                        <a:t> </a:t>
                      </a:r>
                      <a:r>
                        <a:rPr lang="en-US" sz="1400" dirty="0" err="1"/>
                        <a:t>mortali</a:t>
                      </a:r>
                      <a:r>
                        <a:rPr lang="cs-CZ" sz="1400" dirty="0"/>
                        <a:t>a</a:t>
                      </a:r>
                      <a:r>
                        <a:rPr lang="en-US" sz="1400" dirty="0"/>
                        <a:t> 1.7% </a:t>
                      </a:r>
                      <a:r>
                        <a:rPr lang="cs-CZ" sz="1400" dirty="0"/>
                        <a:t> u obou </a:t>
                      </a:r>
                      <a:r>
                        <a:rPr lang="en-US" sz="1400" dirty="0"/>
                        <a:t>; HF </a:t>
                      </a:r>
                      <a:r>
                        <a:rPr lang="cs-CZ" sz="1400" dirty="0"/>
                        <a:t>u</a:t>
                      </a:r>
                      <a:r>
                        <a:rPr lang="en-US" sz="1400" dirty="0"/>
                        <a:t> BAV  3.3% vs 3.4% </a:t>
                      </a:r>
                      <a:r>
                        <a:rPr lang="cs-CZ" sz="1400" dirty="0"/>
                        <a:t>u </a:t>
                      </a:r>
                      <a:r>
                        <a:rPr lang="en-US" sz="1400" dirty="0"/>
                        <a:t>TAVI (p=0.68). 53.3% </a:t>
                      </a:r>
                      <a:r>
                        <a:rPr lang="cs-CZ" sz="1400" dirty="0"/>
                        <a:t>v</a:t>
                      </a:r>
                      <a:r>
                        <a:rPr lang="en-US" sz="1400" dirty="0"/>
                        <a:t> BAV </a:t>
                      </a:r>
                      <a:r>
                        <a:rPr lang="cs-CZ" sz="1400" dirty="0"/>
                        <a:t>sk. Potřebovalo invazivní léčbu</a:t>
                      </a:r>
                      <a:r>
                        <a:rPr lang="en-US" sz="1400" dirty="0"/>
                        <a:t> AS </a:t>
                      </a:r>
                      <a:r>
                        <a:rPr lang="cs-CZ" sz="1400" dirty="0"/>
                        <a:t>během </a:t>
                      </a:r>
                      <a:r>
                        <a:rPr lang="en-US" sz="1400" dirty="0"/>
                        <a:t> follow-up</a:t>
                      </a:r>
                      <a:endParaRPr lang="en-GB" sz="1400" dirty="0"/>
                    </a:p>
                  </a:txBody>
                  <a:tcPr>
                    <a:solidFill>
                      <a:schemeClr val="accent3">
                        <a:lumMod val="40000"/>
                        <a:lumOff val="60000"/>
                      </a:schemeClr>
                    </a:solidFill>
                  </a:tcPr>
                </a:tc>
                <a:tc>
                  <a:txBody>
                    <a:bodyPr/>
                    <a:lstStyle/>
                    <a:p>
                      <a:r>
                        <a:rPr lang="cs-CZ" sz="1400" dirty="0"/>
                        <a:t>NA</a:t>
                      </a:r>
                      <a:endParaRPr lang="en-GB" sz="1400" dirty="0"/>
                    </a:p>
                  </a:txBody>
                  <a:tcPr>
                    <a:solidFill>
                      <a:schemeClr val="accent3">
                        <a:lumMod val="40000"/>
                        <a:lumOff val="60000"/>
                      </a:schemeClr>
                    </a:solidFill>
                  </a:tcPr>
                </a:tc>
                <a:extLst>
                  <a:ext uri="{0D108BD9-81ED-4DB2-BD59-A6C34878D82A}">
                    <a16:rowId xmlns:a16="http://schemas.microsoft.com/office/drawing/2014/main" val="2253546378"/>
                  </a:ext>
                </a:extLst>
              </a:tr>
            </a:tbl>
          </a:graphicData>
        </a:graphic>
      </p:graphicFrame>
      <p:sp>
        <p:nvSpPr>
          <p:cNvPr id="5" name="TextovéPole 4">
            <a:extLst>
              <a:ext uri="{FF2B5EF4-FFF2-40B4-BE49-F238E27FC236}">
                <a16:creationId xmlns:a16="http://schemas.microsoft.com/office/drawing/2014/main" id="{B28B0FEA-EFF2-446E-9F7C-0AC5237543F6}"/>
              </a:ext>
            </a:extLst>
          </p:cNvPr>
          <p:cNvSpPr txBox="1"/>
          <p:nvPr/>
        </p:nvSpPr>
        <p:spPr>
          <a:xfrm>
            <a:off x="4114800" y="2971800"/>
            <a:ext cx="65" cy="276999"/>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Šipka: doprava 7">
            <a:extLst>
              <a:ext uri="{FF2B5EF4-FFF2-40B4-BE49-F238E27FC236}">
                <a16:creationId xmlns:a16="http://schemas.microsoft.com/office/drawing/2014/main" id="{D81E6FAB-76C9-48B3-9BC9-E146F9AD328A}"/>
              </a:ext>
            </a:extLst>
          </p:cNvPr>
          <p:cNvSpPr/>
          <p:nvPr/>
        </p:nvSpPr>
        <p:spPr>
          <a:xfrm>
            <a:off x="5757843" y="2172296"/>
            <a:ext cx="957533" cy="336431"/>
          </a:xfrm>
          <a:prstGeom prst="right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Šipka: doprava 8">
            <a:extLst>
              <a:ext uri="{FF2B5EF4-FFF2-40B4-BE49-F238E27FC236}">
                <a16:creationId xmlns:a16="http://schemas.microsoft.com/office/drawing/2014/main" id="{D01AFDE1-0433-4F9E-932D-E8E764ABAFAA}"/>
              </a:ext>
            </a:extLst>
          </p:cNvPr>
          <p:cNvSpPr/>
          <p:nvPr/>
        </p:nvSpPr>
        <p:spPr>
          <a:xfrm>
            <a:off x="5757842" y="3962457"/>
            <a:ext cx="957533" cy="336431"/>
          </a:xfrm>
          <a:prstGeom prst="right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315822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oter Placeholder 3"/>
          <p:cNvSpPr>
            <a:spLocks noGrp="1"/>
          </p:cNvSpPr>
          <p:nvPr>
            <p:ph type="ftr" idx="10"/>
          </p:nvPr>
        </p:nvSpPr>
        <p:spPr>
          <a:xfrm>
            <a:off x="4995333" y="6213475"/>
            <a:ext cx="4047067" cy="438150"/>
          </a:xfrm>
          <a:prstGeom prst="rect">
            <a:avLst/>
          </a:prstGeom>
          <a:noFill/>
          <a:ln>
            <a:noFill/>
            <a:miter lim="800000"/>
          </a:ln>
        </p:spPr>
        <p:txBody>
          <a:bodyPr lIns="180000" tIns="0" rIns="180000" bIns="0" anchor="ctr" anchorCtr="0">
            <a:noAutofit/>
          </a:bodyPr>
          <a:lstStyle>
            <a:lvl1pPr marL="342900" indent="-342900" algn="l" defTabSz="914400" rtl="0" eaLnBrk="0" fontAlgn="base" hangingPunct="0">
              <a:lnSpc>
                <a:spcPct val="100000"/>
              </a:lnSpc>
              <a:spcBef>
                <a:spcPct val="20000"/>
              </a:spcBef>
              <a:spcAft>
                <a:spcPct val="0"/>
              </a:spcAft>
              <a:buClrTx/>
              <a:buSzTx/>
              <a:buFont typeface="Arial" pitchFamily="34" charset="0"/>
              <a:buChar char="•"/>
              <a:defRPr kumimoji="0" lang="en-US" altLang="en-US" sz="1600" b="0" i="0" u="none" kern="1200"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Tx/>
              <a:buSzTx/>
              <a:buFont typeface="Arial" pitchFamily="34" charset="0"/>
              <a:buChar char="–"/>
              <a:defRPr kumimoji="0" lang="en-US" altLang="en-US" sz="1400" b="0" i="0" u="none" kern="1200" baseline="0">
                <a:solidFill>
                  <a:schemeClr val="tx1"/>
                </a:solidFill>
                <a:latin typeface="+mn-lt"/>
                <a:ea typeface="+mn-ea"/>
                <a:cs typeface="+mn-cs"/>
              </a:defRPr>
            </a:lvl2pPr>
            <a:lvl3pPr marL="1143000" indent="-228600" algn="l" defTabSz="914400" rtl="0" eaLnBrk="0" fontAlgn="base" hangingPunct="0">
              <a:lnSpc>
                <a:spcPct val="100000"/>
              </a:lnSpc>
              <a:spcBef>
                <a:spcPct val="20000"/>
              </a:spcBef>
              <a:spcAft>
                <a:spcPct val="0"/>
              </a:spcAft>
              <a:buClrTx/>
              <a:buSzTx/>
              <a:buFont typeface="Arial" pitchFamily="34" charset="0"/>
              <a:buChar char="•"/>
              <a:defRPr kumimoji="0" lang="en-US" altLang="en-US" sz="1200" b="0" i="0" u="none" kern="1200" baseline="0">
                <a:solidFill>
                  <a:schemeClr val="tx1"/>
                </a:solidFill>
                <a:latin typeface="+mn-lt"/>
                <a:ea typeface="+mn-ea"/>
                <a:cs typeface="+mn-cs"/>
              </a:defRPr>
            </a:lvl3pPr>
            <a:lvl4pPr marL="1600200" indent="-228600" algn="l" defTabSz="914400" rtl="0" eaLnBrk="0" fontAlgn="base" hangingPunct="0">
              <a:lnSpc>
                <a:spcPct val="100000"/>
              </a:lnSpc>
              <a:spcBef>
                <a:spcPct val="20000"/>
              </a:spcBef>
              <a:spcAft>
                <a:spcPct val="0"/>
              </a:spcAft>
              <a:buClrTx/>
              <a:buSzTx/>
              <a:buFont typeface="Arial" pitchFamily="34" charset="0"/>
              <a:buChar char="–"/>
              <a:defRPr kumimoji="0" lang="en-US" altLang="en-US" sz="1200" b="0" i="0" u="none" kern="1200" baseline="0">
                <a:solidFill>
                  <a:schemeClr val="tx1"/>
                </a:solidFill>
                <a:latin typeface="+mn-lt"/>
                <a:ea typeface="+mn-ea"/>
                <a:cs typeface="+mn-cs"/>
              </a:defRPr>
            </a:lvl4pPr>
            <a:lvl5pPr marL="2057400" indent="-228600" algn="l" defTabSz="914400" rtl="0" eaLnBrk="0" fontAlgn="base" hangingPunct="0">
              <a:lnSpc>
                <a:spcPct val="100000"/>
              </a:lnSpc>
              <a:spcBef>
                <a:spcPct val="20000"/>
              </a:spcBef>
              <a:spcAft>
                <a:spcPct val="0"/>
              </a:spcAft>
              <a:buClrTx/>
              <a:buSzTx/>
              <a:buFont typeface="Arial" pitchFamily="34" charset="0"/>
              <a:buChar char="»"/>
              <a:defRPr kumimoji="0" lang="en-US" altLang="en-US" sz="11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9pPr>
          </a:lstStyle>
          <a:p>
            <a:pPr marL="0" lvl="0" indent="0" eaLnBrk="1" hangingPunct="1">
              <a:spcBef>
                <a:spcPct val="0"/>
              </a:spcBef>
              <a:spcAft>
                <a:spcPts val="600"/>
              </a:spcAft>
              <a:buNone/>
            </a:pPr>
            <a:r>
              <a:rPr lang="en-US" altLang="en-US" sz="1000" i="1" dirty="0">
                <a:solidFill>
                  <a:srgbClr val="333333"/>
                </a:solidFill>
              </a:rPr>
              <a:t>Eur Heart J</a:t>
            </a:r>
            <a:r>
              <a:rPr lang="en-US" altLang="en-US" sz="1000" dirty="0">
                <a:solidFill>
                  <a:srgbClr val="333333"/>
                </a:solidFill>
              </a:rPr>
              <a:t>, ehab395, </a:t>
            </a:r>
            <a:r>
              <a:rPr lang="en-US" altLang="en-US" sz="1000" dirty="0">
                <a:solidFill>
                  <a:srgbClr val="333333"/>
                </a:solidFill>
                <a:hlinkClick r:id="rId3"/>
              </a:rPr>
              <a:t>https://doi.org/10.1093/eurheartj/ehab395</a:t>
            </a:r>
            <a:endParaRPr lang="en-US" altLang="en-US" sz="1000" dirty="0">
              <a:solidFill>
                <a:srgbClr val="333333"/>
              </a:solidFill>
            </a:endParaRPr>
          </a:p>
          <a:p>
            <a:pPr marL="0" lvl="0" indent="0" eaLnBrk="1" hangingPunct="1">
              <a:spcBef>
                <a:spcPct val="0"/>
              </a:spcBef>
              <a:spcAft>
                <a:spcPts val="600"/>
              </a:spcAft>
              <a:buFontTx/>
              <a:buNone/>
            </a:pPr>
            <a:r>
              <a:rPr lang="en-US" altLang="en-US" sz="800" dirty="0">
                <a:solidFill>
                  <a:srgbClr val="2A2A2A"/>
                </a:solidFill>
              </a:rPr>
              <a:t>The content of this slide may be subject to copyright: please see the slide notes for details.</a:t>
            </a:r>
            <a:endParaRPr lang="en-US" altLang="en-US" sz="800" dirty="0">
              <a:solidFill>
                <a:srgbClr val="333333"/>
              </a:solidFill>
            </a:endParaRPr>
          </a:p>
        </p:txBody>
      </p:sp>
      <p:sp>
        <p:nvSpPr>
          <p:cNvPr id="5123" name="Title 1"/>
          <p:cNvSpPr>
            <a:spLocks noGrp="1"/>
          </p:cNvSpPr>
          <p:nvPr>
            <p:ph type="title"/>
          </p:nvPr>
        </p:nvSpPr>
        <p:spPr>
          <a:xfrm>
            <a:off x="1440159" y="496231"/>
            <a:ext cx="6746308" cy="742191"/>
          </a:xfrm>
          <a:prstGeom prst="rect">
            <a:avLst/>
          </a:prstGeom>
          <a:solidFill>
            <a:schemeClr val="bg1">
              <a:lumMod val="95000"/>
            </a:schemeClr>
          </a:solidFill>
          <a:ln>
            <a:miter lim="800000"/>
          </a:ln>
        </p:spPr>
        <p:txBody>
          <a:bodyPr vert="horz" wrap="square" lIns="0" tIns="0" rIns="0" bIns="0" anchor="t" anchorCtr="0">
            <a:noAutofit/>
          </a:bodyPr>
          <a:lstStyle>
            <a:lvl1pPr marL="0" indent="0" algn="l" defTabSz="914400" rtl="0" eaLnBrk="0" fontAlgn="base" hangingPunct="0">
              <a:lnSpc>
                <a:spcPct val="100000"/>
              </a:lnSpc>
              <a:spcBef>
                <a:spcPct val="0"/>
              </a:spcBef>
              <a:spcAft>
                <a:spcPct val="0"/>
              </a:spcAft>
              <a:buClrTx/>
              <a:buSzTx/>
              <a:buFontTx/>
              <a:buNone/>
              <a:defRPr kumimoji="0" lang="en-US" altLang="en-US" sz="1600" b="1" i="0" u="none" kern="1200" baseline="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2pPr>
            <a:lvl3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3pPr>
            <a:lvl4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4pPr>
            <a:lvl5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5pPr>
            <a:lvl6pPr marL="4572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6pPr>
            <a:lvl7pPr marL="9144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7pPr>
            <a:lvl8pPr marL="13716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8pPr>
            <a:lvl9pPr marL="18288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9pPr>
          </a:lstStyle>
          <a:p>
            <a:pPr lvl="0" algn="ctr"/>
            <a:r>
              <a:rPr lang="cs-CZ" altLang="en-US" sz="2400" dirty="0">
                <a:latin typeface="+mn-lt"/>
              </a:rPr>
              <a:t>Algoritmus pro nekardiální operace u pacientů s významnou AS </a:t>
            </a:r>
            <a:endParaRPr lang="en-US" altLang="en-US" sz="2400" dirty="0">
              <a:latin typeface="+mn-lt"/>
            </a:endParaRPr>
          </a:p>
        </p:txBody>
      </p:sp>
      <p:pic>
        <p:nvPicPr>
          <p:cNvPr id="5125" name="New picture"/>
          <p:cNvPicPr/>
          <p:nvPr/>
        </p:nvPicPr>
        <p:blipFill>
          <a:blip r:embed="rId4"/>
          <a:stretch>
            <a:fillRect/>
          </a:stretch>
        </p:blipFill>
        <p:spPr>
          <a:xfrm>
            <a:off x="1897380" y="1530626"/>
            <a:ext cx="5349240" cy="44577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69ACE7-E35A-4E38-882F-85B903B9BC19}"/>
              </a:ext>
            </a:extLst>
          </p:cNvPr>
          <p:cNvSpPr>
            <a:spLocks noGrp="1"/>
          </p:cNvSpPr>
          <p:nvPr>
            <p:ph type="title"/>
          </p:nvPr>
        </p:nvSpPr>
        <p:spPr>
          <a:xfrm>
            <a:off x="756241" y="418290"/>
            <a:ext cx="6261247" cy="772558"/>
          </a:xfrm>
          <a:solidFill>
            <a:schemeClr val="bg1">
              <a:lumMod val="95000"/>
            </a:schemeClr>
          </a:solidFill>
        </p:spPr>
        <p:txBody>
          <a:bodyPr/>
          <a:lstStyle/>
          <a:p>
            <a:r>
              <a:rPr lang="cs-CZ" dirty="0"/>
              <a:t>          </a:t>
            </a:r>
            <a:r>
              <a:rPr lang="cs-CZ" sz="2400" b="1" dirty="0">
                <a:latin typeface="+mn-lt"/>
              </a:rPr>
              <a:t>Mitrální stenóza</a:t>
            </a:r>
            <a:endParaRPr lang="en-GB" sz="2400" b="1" dirty="0">
              <a:latin typeface="+mn-lt"/>
            </a:endParaRPr>
          </a:p>
        </p:txBody>
      </p:sp>
      <p:pic>
        <p:nvPicPr>
          <p:cNvPr id="5" name="Zástupný obsah 4">
            <a:extLst>
              <a:ext uri="{FF2B5EF4-FFF2-40B4-BE49-F238E27FC236}">
                <a16:creationId xmlns:a16="http://schemas.microsoft.com/office/drawing/2014/main" id="{AB14218A-E37D-4CDB-85FD-44838EC6A9D8}"/>
              </a:ext>
            </a:extLst>
          </p:cNvPr>
          <p:cNvPicPr>
            <a:picLocks noGrp="1" noChangeAspect="1"/>
          </p:cNvPicPr>
          <p:nvPr>
            <p:ph idx="1"/>
          </p:nvPr>
        </p:nvPicPr>
        <p:blipFill>
          <a:blip r:embed="rId7"/>
          <a:stretch>
            <a:fillRect/>
          </a:stretch>
        </p:blipFill>
        <p:spPr>
          <a:xfrm>
            <a:off x="3886864" y="1679705"/>
            <a:ext cx="2727666" cy="1991960"/>
          </a:xfrm>
        </p:spPr>
      </p:pic>
      <p:pic>
        <p:nvPicPr>
          <p:cNvPr id="4" name="Obrázek 3">
            <a:extLst>
              <a:ext uri="{FF2B5EF4-FFF2-40B4-BE49-F238E27FC236}">
                <a16:creationId xmlns:a16="http://schemas.microsoft.com/office/drawing/2014/main" id="{BC17A245-BA50-45A1-8C86-40A71426D098}"/>
              </a:ext>
            </a:extLst>
          </p:cNvPr>
          <p:cNvPicPr>
            <a:picLocks noChangeAspect="1"/>
          </p:cNvPicPr>
          <p:nvPr/>
        </p:nvPicPr>
        <p:blipFill>
          <a:blip r:embed="rId8"/>
          <a:stretch>
            <a:fillRect/>
          </a:stretch>
        </p:blipFill>
        <p:spPr>
          <a:xfrm>
            <a:off x="4029107" y="3835402"/>
            <a:ext cx="3827644" cy="2867807"/>
          </a:xfrm>
          <a:prstGeom prst="rect">
            <a:avLst/>
          </a:prstGeom>
        </p:spPr>
      </p:pic>
      <p:pic>
        <p:nvPicPr>
          <p:cNvPr id="6" name="MS nguzen  zoom plax.avi">
            <a:hlinkClick r:id="" action="ppaction://media"/>
            <a:extLst>
              <a:ext uri="{FF2B5EF4-FFF2-40B4-BE49-F238E27FC236}">
                <a16:creationId xmlns:a16="http://schemas.microsoft.com/office/drawing/2014/main" id="{550E3691-F364-4F28-9B00-4469DF0E6096}"/>
              </a:ext>
            </a:extLst>
          </p:cNvPr>
          <p:cNvPicPr>
            <a:picLocks noChangeAspect="1"/>
          </p:cNvPicPr>
          <p:nvPr>
            <a:videoFile r:link="rId2"/>
            <p:extLst>
              <p:ext uri="{DAA4B4D4-6D71-4841-9C94-3DE7FCFB9230}">
                <p14:media xmlns:p14="http://schemas.microsoft.com/office/powerpoint/2010/main" r:embed="rId1"/>
              </p:ext>
            </p:extLst>
          </p:nvPr>
        </p:nvPicPr>
        <p:blipFill>
          <a:blip r:embed="rId9">
            <a:extLst>
              <a:ext uri="{28A0092B-C50C-407E-A947-70E740481C1C}">
                <a14:useLocalDpi xmlns:a14="http://schemas.microsoft.com/office/drawing/2010/main" val="0"/>
              </a:ext>
            </a:extLst>
          </a:blip>
          <a:srcRect/>
          <a:stretch>
            <a:fillRect/>
          </a:stretch>
        </p:blipFill>
        <p:spPr bwMode="auto">
          <a:xfrm>
            <a:off x="622938" y="2067100"/>
            <a:ext cx="2180844" cy="1481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MS nguzen sax.avi">
            <a:hlinkClick r:id="" action="ppaction://media"/>
            <a:extLst>
              <a:ext uri="{FF2B5EF4-FFF2-40B4-BE49-F238E27FC236}">
                <a16:creationId xmlns:a16="http://schemas.microsoft.com/office/drawing/2014/main" id="{E07650AB-CDE4-4642-8456-92B0E00DD4B5}"/>
              </a:ext>
            </a:extLst>
          </p:cNvPr>
          <p:cNvPicPr>
            <a:picLocks noChangeAspect="1"/>
          </p:cNvPicPr>
          <p:nvPr>
            <a:videoFile r:link="rId4"/>
            <p:extLst>
              <p:ext uri="{DAA4B4D4-6D71-4841-9C94-3DE7FCFB9230}">
                <p14:media xmlns:p14="http://schemas.microsoft.com/office/powerpoint/2010/main" r:embed="rId3"/>
              </p:ext>
            </p:extLst>
          </p:nvPr>
        </p:nvPicPr>
        <p:blipFill>
          <a:blip r:embed="rId10">
            <a:extLst>
              <a:ext uri="{28A0092B-C50C-407E-A947-70E740481C1C}">
                <a14:useLocalDpi xmlns:a14="http://schemas.microsoft.com/office/drawing/2010/main" val="0"/>
              </a:ext>
            </a:extLst>
          </a:blip>
          <a:srcRect/>
          <a:stretch>
            <a:fillRect/>
          </a:stretch>
        </p:blipFill>
        <p:spPr bwMode="auto">
          <a:xfrm>
            <a:off x="622938" y="4424680"/>
            <a:ext cx="2180844" cy="1481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421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83" fill="hold"/>
                                        <p:tgtEl>
                                          <p:spTgt spid="6"/>
                                        </p:tgtEl>
                                      </p:cBhvr>
                                    </p:cmd>
                                  </p:childTnLst>
                                </p:cTn>
                              </p:par>
                              <p:par>
                                <p:cTn id="7" presetID="1" presetClass="mediacall" presetSubtype="0" fill="hold" nodeType="withEffect">
                                  <p:stCondLst>
                                    <p:cond delay="0"/>
                                  </p:stCondLst>
                                  <p:childTnLst>
                                    <p:cmd type="call" cmd="playFrom(0.0)">
                                      <p:cBhvr>
                                        <p:cTn id="8" dur="249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6"/>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6"/>
                                        </p:tgtEl>
                                      </p:cBhvr>
                                    </p:cmd>
                                  </p:childTnLst>
                                </p:cTn>
                              </p:par>
                            </p:childTnLst>
                          </p:cTn>
                        </p:par>
                      </p:childTnLst>
                    </p:cTn>
                  </p:par>
                </p:childTnLst>
              </p:cTn>
              <p:nextCondLst>
                <p:cond evt="onClick" delay="0">
                  <p:tgtEl>
                    <p:spTgt spid="6"/>
                  </p:tgtEl>
                </p:cond>
              </p:nextCondLst>
            </p:seq>
            <p:video>
              <p:cMediaNode>
                <p:cTn id="14" repeatCount="indefinite" fill="hold" display="0">
                  <p:stCondLst>
                    <p:cond delay="indefinite"/>
                  </p:stCondLst>
                  <p:endCondLst>
                    <p:cond evt="onPrev" delay="0">
                      <p:tgtEl>
                        <p:sldTgt/>
                      </p:tgtEl>
                    </p:cond>
                  </p:endCondLst>
                </p:cTn>
                <p:tgtEl>
                  <p:spTgt spid="6"/>
                </p:tgtEl>
              </p:cMediaNode>
            </p:video>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withEffect">
                                  <p:stCondLst>
                                    <p:cond delay="0"/>
                                  </p:stCondLst>
                                  <p:childTnLst>
                                    <p:cmd type="call" cmd="togglePause">
                                      <p:cBhvr>
                                        <p:cTn id="19" dur="1" fill="hold"/>
                                        <p:tgtEl>
                                          <p:spTgt spid="7"/>
                                        </p:tgtEl>
                                      </p:cBhvr>
                                    </p:cmd>
                                  </p:childTnLst>
                                </p:cTn>
                              </p:par>
                            </p:childTnLst>
                          </p:cTn>
                        </p:par>
                      </p:childTnLst>
                    </p:cTn>
                  </p:par>
                </p:childTnLst>
              </p:cTn>
              <p:nextCondLst>
                <p:cond evt="onClick" delay="0">
                  <p:tgtEl>
                    <p:spTgt spid="7"/>
                  </p:tgtEl>
                </p:cond>
              </p:nextCondLst>
            </p:seq>
            <p:video>
              <p:cMediaNode mute="1">
                <p:cTn id="20" repeatCount="indefinite" fill="hold" display="0">
                  <p:stCondLst>
                    <p:cond delay="indefinite"/>
                  </p:stCondLst>
                  <p:endCondLst>
                    <p:cond evt="onPrev" delay="0">
                      <p:tgtEl>
                        <p:sldTgt/>
                      </p:tgtEl>
                    </p:cond>
                  </p:endCondLst>
                </p:cTn>
                <p:tgtEl>
                  <p:spTgt spid="7"/>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8273" y="410074"/>
            <a:ext cx="6980877" cy="615243"/>
          </a:xfrm>
          <a:solidFill>
            <a:schemeClr val="bg1">
              <a:lumMod val="95000"/>
            </a:schemeClr>
          </a:solidFill>
        </p:spPr>
        <p:txBody>
          <a:bodyPr>
            <a:normAutofit/>
          </a:bodyPr>
          <a:lstStyle/>
          <a:p>
            <a:pPr algn="ctr"/>
            <a:r>
              <a:rPr lang="en-US" sz="2400" b="1" dirty="0" err="1">
                <a:latin typeface="+mn-lt"/>
              </a:rPr>
              <a:t>Mitr</a:t>
            </a:r>
            <a:r>
              <a:rPr lang="cs-CZ" sz="2400" b="1" dirty="0" err="1">
                <a:latin typeface="+mn-lt"/>
              </a:rPr>
              <a:t>ální</a:t>
            </a:r>
            <a:r>
              <a:rPr lang="cs-CZ" sz="2400" b="1" dirty="0">
                <a:latin typeface="+mn-lt"/>
              </a:rPr>
              <a:t> stenóza- algoritmus u nekardiální operace</a:t>
            </a:r>
            <a:endParaRPr lang="en-US" sz="2400" b="1" dirty="0">
              <a:latin typeface="+mn-lt"/>
            </a:endParaRPr>
          </a:p>
        </p:txBody>
      </p:sp>
      <p:sp>
        <p:nvSpPr>
          <p:cNvPr id="4" name="TextBox 3"/>
          <p:cNvSpPr txBox="1"/>
          <p:nvPr/>
        </p:nvSpPr>
        <p:spPr>
          <a:xfrm>
            <a:off x="3092443" y="1595223"/>
            <a:ext cx="2886891" cy="646331"/>
          </a:xfrm>
          <a:prstGeom prst="rect">
            <a:avLst/>
          </a:prstGeom>
          <a:noFill/>
        </p:spPr>
        <p:txBody>
          <a:bodyPr wrap="square" rtlCol="0">
            <a:spAutoFit/>
          </a:bodyPr>
          <a:lstStyle/>
          <a:p>
            <a:r>
              <a:rPr lang="cs-CZ" dirty="0"/>
              <a:t>Pacient před nekardiální operací </a:t>
            </a:r>
            <a:endParaRPr lang="en-US" dirty="0"/>
          </a:p>
        </p:txBody>
      </p:sp>
      <p:sp>
        <p:nvSpPr>
          <p:cNvPr id="5" name="TextBox 4"/>
          <p:cNvSpPr txBox="1"/>
          <p:nvPr/>
        </p:nvSpPr>
        <p:spPr>
          <a:xfrm>
            <a:off x="2905525" y="3019856"/>
            <a:ext cx="2638697" cy="1200329"/>
          </a:xfrm>
          <a:prstGeom prst="rect">
            <a:avLst/>
          </a:prstGeom>
          <a:noFill/>
        </p:spPr>
        <p:txBody>
          <a:bodyPr wrap="square" rtlCol="0">
            <a:spAutoFit/>
          </a:bodyPr>
          <a:lstStyle/>
          <a:p>
            <a:pPr marL="285750" indent="-285750">
              <a:buFont typeface="Arial" panose="020B0604020202020204" pitchFamily="34" charset="0"/>
              <a:buChar char="•"/>
            </a:pPr>
            <a:r>
              <a:rPr lang="cs-CZ" dirty="0"/>
              <a:t>Symptomy</a:t>
            </a:r>
          </a:p>
          <a:p>
            <a:pPr marL="285750" indent="-285750">
              <a:buFont typeface="Arial" panose="020B0604020202020204" pitchFamily="34" charset="0"/>
              <a:buChar char="•"/>
            </a:pPr>
            <a:r>
              <a:rPr lang="cs-CZ" dirty="0"/>
              <a:t>PG </a:t>
            </a:r>
            <a:r>
              <a:rPr lang="cs-CZ" dirty="0" err="1"/>
              <a:t>mean</a:t>
            </a:r>
            <a:r>
              <a:rPr lang="cs-CZ" dirty="0"/>
              <a:t> ˃ 15 mm </a:t>
            </a:r>
            <a:r>
              <a:rPr lang="cs-CZ" dirty="0" err="1"/>
              <a:t>Hg</a:t>
            </a:r>
            <a:endParaRPr lang="cs-CZ" dirty="0"/>
          </a:p>
          <a:p>
            <a:pPr marL="285750" indent="-285750">
              <a:buFont typeface="Arial" panose="020B0604020202020204" pitchFamily="34" charset="0"/>
              <a:buChar char="•"/>
            </a:pPr>
            <a:r>
              <a:rPr lang="cs-CZ" dirty="0"/>
              <a:t>PASP ˃ 60 mm </a:t>
            </a:r>
            <a:r>
              <a:rPr lang="cs-CZ" dirty="0" err="1"/>
              <a:t>Hg</a:t>
            </a:r>
            <a:endParaRPr lang="cs-CZ" dirty="0"/>
          </a:p>
          <a:p>
            <a:endParaRPr lang="en-US" dirty="0"/>
          </a:p>
        </p:txBody>
      </p:sp>
      <p:sp>
        <p:nvSpPr>
          <p:cNvPr id="6" name="TextBox 5"/>
          <p:cNvSpPr txBox="1"/>
          <p:nvPr/>
        </p:nvSpPr>
        <p:spPr>
          <a:xfrm>
            <a:off x="6844933" y="3159225"/>
            <a:ext cx="1815737" cy="369332"/>
          </a:xfrm>
          <a:prstGeom prst="rect">
            <a:avLst/>
          </a:prstGeom>
          <a:noFill/>
        </p:spPr>
        <p:txBody>
          <a:bodyPr wrap="square" rtlCol="0">
            <a:spAutoFit/>
          </a:bodyPr>
          <a:lstStyle/>
          <a:p>
            <a:r>
              <a:rPr lang="cs-CZ" dirty="0"/>
              <a:t>vhodný pro BMV</a:t>
            </a:r>
            <a:endParaRPr lang="en-US" dirty="0"/>
          </a:p>
        </p:txBody>
      </p:sp>
      <p:sp>
        <p:nvSpPr>
          <p:cNvPr id="7" name="TextBox 6"/>
          <p:cNvSpPr txBox="1"/>
          <p:nvPr/>
        </p:nvSpPr>
        <p:spPr>
          <a:xfrm>
            <a:off x="5155400" y="4283943"/>
            <a:ext cx="1776549" cy="646331"/>
          </a:xfrm>
          <a:prstGeom prst="rect">
            <a:avLst/>
          </a:prstGeom>
          <a:noFill/>
        </p:spPr>
        <p:txBody>
          <a:bodyPr wrap="square" rtlCol="0">
            <a:spAutoFit/>
          </a:bodyPr>
          <a:lstStyle/>
          <a:p>
            <a:r>
              <a:rPr lang="cs-CZ" dirty="0"/>
              <a:t>Riziko  KCH výkonu ??</a:t>
            </a:r>
            <a:endParaRPr lang="en-US" dirty="0"/>
          </a:p>
        </p:txBody>
      </p:sp>
      <p:sp>
        <p:nvSpPr>
          <p:cNvPr id="8" name="TextBox 7"/>
          <p:cNvSpPr txBox="1"/>
          <p:nvPr/>
        </p:nvSpPr>
        <p:spPr>
          <a:xfrm>
            <a:off x="483326" y="5411430"/>
            <a:ext cx="1776549" cy="646331"/>
          </a:xfrm>
          <a:prstGeom prst="rect">
            <a:avLst/>
          </a:prstGeom>
          <a:solidFill>
            <a:schemeClr val="bg1"/>
          </a:solidFill>
        </p:spPr>
        <p:txBody>
          <a:bodyPr wrap="square" rtlCol="0">
            <a:spAutoFit/>
          </a:bodyPr>
          <a:lstStyle/>
          <a:p>
            <a:r>
              <a:rPr lang="cs-CZ" dirty="0"/>
              <a:t>Nekardiální operace</a:t>
            </a:r>
            <a:endParaRPr lang="en-US" dirty="0"/>
          </a:p>
        </p:txBody>
      </p:sp>
      <p:sp>
        <p:nvSpPr>
          <p:cNvPr id="9" name="TextBox 8"/>
          <p:cNvSpPr txBox="1"/>
          <p:nvPr/>
        </p:nvSpPr>
        <p:spPr>
          <a:xfrm>
            <a:off x="2259875" y="5411430"/>
            <a:ext cx="2024743" cy="923330"/>
          </a:xfrm>
          <a:prstGeom prst="rect">
            <a:avLst/>
          </a:prstGeom>
          <a:solidFill>
            <a:srgbClr val="FF0000">
              <a:alpha val="17000"/>
            </a:srgbClr>
          </a:solidFill>
        </p:spPr>
        <p:txBody>
          <a:bodyPr wrap="square" rtlCol="0">
            <a:spAutoFit/>
          </a:bodyPr>
          <a:lstStyle/>
          <a:p>
            <a:r>
              <a:rPr lang="cs-CZ" dirty="0"/>
              <a:t>Nekardiální operace se striktní monitorací</a:t>
            </a:r>
            <a:endParaRPr lang="en-US" dirty="0"/>
          </a:p>
        </p:txBody>
      </p:sp>
      <p:sp>
        <p:nvSpPr>
          <p:cNvPr id="11" name="TextBox 10"/>
          <p:cNvSpPr txBox="1"/>
          <p:nvPr/>
        </p:nvSpPr>
        <p:spPr>
          <a:xfrm>
            <a:off x="4571999" y="5411429"/>
            <a:ext cx="1985554" cy="646331"/>
          </a:xfrm>
          <a:prstGeom prst="rect">
            <a:avLst/>
          </a:prstGeom>
          <a:noFill/>
        </p:spPr>
        <p:txBody>
          <a:bodyPr wrap="square" rtlCol="0">
            <a:spAutoFit/>
          </a:bodyPr>
          <a:lstStyle/>
          <a:p>
            <a:r>
              <a:rPr lang="cs-CZ" dirty="0"/>
              <a:t>KCH výkon  před nekardiální operací</a:t>
            </a:r>
            <a:endParaRPr lang="en-US" dirty="0"/>
          </a:p>
        </p:txBody>
      </p:sp>
      <p:sp>
        <p:nvSpPr>
          <p:cNvPr id="12" name="TextBox 11"/>
          <p:cNvSpPr txBox="1"/>
          <p:nvPr/>
        </p:nvSpPr>
        <p:spPr>
          <a:xfrm>
            <a:off x="6844933" y="5397590"/>
            <a:ext cx="2024743" cy="646331"/>
          </a:xfrm>
          <a:prstGeom prst="rect">
            <a:avLst/>
          </a:prstGeom>
          <a:noFill/>
        </p:spPr>
        <p:txBody>
          <a:bodyPr wrap="square" rtlCol="0">
            <a:spAutoFit/>
          </a:bodyPr>
          <a:lstStyle/>
          <a:p>
            <a:r>
              <a:rPr lang="cs-CZ" dirty="0"/>
              <a:t>BMV před nekardiální operací</a:t>
            </a:r>
            <a:endParaRPr lang="en-US" dirty="0"/>
          </a:p>
        </p:txBody>
      </p:sp>
      <p:sp>
        <p:nvSpPr>
          <p:cNvPr id="13" name="Rectangle 12"/>
          <p:cNvSpPr/>
          <p:nvPr/>
        </p:nvSpPr>
        <p:spPr>
          <a:xfrm>
            <a:off x="2965780" y="1459910"/>
            <a:ext cx="2925049" cy="850058"/>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2"/>
          <a:stretch>
            <a:fillRect/>
          </a:stretch>
        </p:blipFill>
        <p:spPr>
          <a:xfrm>
            <a:off x="2905525" y="3056477"/>
            <a:ext cx="2959111" cy="819342"/>
          </a:xfrm>
          <a:prstGeom prst="rect">
            <a:avLst/>
          </a:prstGeom>
          <a:noFill/>
        </p:spPr>
      </p:pic>
      <p:sp>
        <p:nvSpPr>
          <p:cNvPr id="15" name="Rectangle 14"/>
          <p:cNvSpPr/>
          <p:nvPr/>
        </p:nvSpPr>
        <p:spPr>
          <a:xfrm>
            <a:off x="6844933" y="3099632"/>
            <a:ext cx="1717766" cy="783537"/>
          </a:xfrm>
          <a:prstGeom prst="rect">
            <a:avLst/>
          </a:prstGeom>
          <a:noFill/>
          <a:ln w="22225">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51887" y="5397590"/>
            <a:ext cx="1402314" cy="910526"/>
          </a:xfrm>
          <a:prstGeom prst="rect">
            <a:avLst/>
          </a:prstGeom>
          <a:solidFill>
            <a:srgbClr val="FF0000">
              <a:alpha val="17000"/>
            </a:srgbClr>
          </a:solid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2259875" y="5384785"/>
            <a:ext cx="2024743" cy="923331"/>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3"/>
          <a:stretch>
            <a:fillRect/>
          </a:stretch>
        </p:blipFill>
        <p:spPr>
          <a:xfrm>
            <a:off x="4540559" y="5389798"/>
            <a:ext cx="2048434" cy="944962"/>
          </a:xfrm>
          <a:prstGeom prst="rect">
            <a:avLst/>
          </a:prstGeom>
          <a:solidFill>
            <a:srgbClr val="FF0000">
              <a:alpha val="17000"/>
            </a:srgbClr>
          </a:solidFill>
        </p:spPr>
      </p:pic>
      <p:pic>
        <p:nvPicPr>
          <p:cNvPr id="19" name="Picture 18"/>
          <p:cNvPicPr>
            <a:picLocks noChangeAspect="1"/>
          </p:cNvPicPr>
          <p:nvPr/>
        </p:nvPicPr>
        <p:blipFill>
          <a:blip r:embed="rId3"/>
          <a:stretch>
            <a:fillRect/>
          </a:stretch>
        </p:blipFill>
        <p:spPr>
          <a:xfrm>
            <a:off x="6844933" y="5363154"/>
            <a:ext cx="2048434" cy="944962"/>
          </a:xfrm>
          <a:prstGeom prst="rect">
            <a:avLst/>
          </a:prstGeom>
          <a:solidFill>
            <a:srgbClr val="FF0000">
              <a:alpha val="17000"/>
            </a:srgbClr>
          </a:solidFill>
        </p:spPr>
      </p:pic>
      <p:pic>
        <p:nvPicPr>
          <p:cNvPr id="20" name="Picture 19"/>
          <p:cNvPicPr>
            <a:picLocks noChangeAspect="1"/>
          </p:cNvPicPr>
          <p:nvPr/>
        </p:nvPicPr>
        <p:blipFill>
          <a:blip r:embed="rId4"/>
          <a:stretch>
            <a:fillRect/>
          </a:stretch>
        </p:blipFill>
        <p:spPr>
          <a:xfrm>
            <a:off x="5155400" y="4265109"/>
            <a:ext cx="1470858" cy="684000"/>
          </a:xfrm>
          <a:prstGeom prst="rect">
            <a:avLst/>
          </a:prstGeom>
        </p:spPr>
      </p:pic>
      <p:cxnSp>
        <p:nvCxnSpPr>
          <p:cNvPr id="22" name="Straight Arrow Connector 21"/>
          <p:cNvCxnSpPr/>
          <p:nvPr/>
        </p:nvCxnSpPr>
        <p:spPr>
          <a:xfrm>
            <a:off x="3815568" y="2367457"/>
            <a:ext cx="0" cy="5888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5731140" y="2333941"/>
            <a:ext cx="1152653" cy="5921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1240971" y="2333941"/>
            <a:ext cx="2129246" cy="27650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6165668" y="3491400"/>
            <a:ext cx="52251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endCxn id="19" idx="0"/>
          </p:cNvCxnSpPr>
          <p:nvPr/>
        </p:nvCxnSpPr>
        <p:spPr>
          <a:xfrm>
            <a:off x="7857304" y="3875819"/>
            <a:ext cx="11846" cy="14873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a:off x="6546347" y="3940188"/>
            <a:ext cx="492681" cy="2771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4480450" y="5022608"/>
            <a:ext cx="753808" cy="3382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20" idx="2"/>
          </p:cNvCxnSpPr>
          <p:nvPr/>
        </p:nvCxnSpPr>
        <p:spPr>
          <a:xfrm>
            <a:off x="5890829" y="4949109"/>
            <a:ext cx="0" cy="4140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1884782" y="2505415"/>
            <a:ext cx="1354048" cy="369332"/>
          </a:xfrm>
          <a:prstGeom prst="rect">
            <a:avLst/>
          </a:prstGeom>
          <a:noFill/>
        </p:spPr>
        <p:txBody>
          <a:bodyPr wrap="square" rtlCol="0">
            <a:spAutoFit/>
          </a:bodyPr>
          <a:lstStyle/>
          <a:p>
            <a:r>
              <a:rPr lang="cs-CZ" dirty="0"/>
              <a:t>Lehká</a:t>
            </a:r>
            <a:endParaRPr lang="en-US" dirty="0"/>
          </a:p>
        </p:txBody>
      </p:sp>
      <p:sp>
        <p:nvSpPr>
          <p:cNvPr id="42" name="TextBox 41"/>
          <p:cNvSpPr txBox="1"/>
          <p:nvPr/>
        </p:nvSpPr>
        <p:spPr>
          <a:xfrm>
            <a:off x="3852426" y="2497577"/>
            <a:ext cx="992775" cy="369332"/>
          </a:xfrm>
          <a:prstGeom prst="rect">
            <a:avLst/>
          </a:prstGeom>
          <a:noFill/>
        </p:spPr>
        <p:txBody>
          <a:bodyPr wrap="square" rtlCol="0">
            <a:spAutoFit/>
          </a:bodyPr>
          <a:lstStyle/>
          <a:p>
            <a:r>
              <a:rPr lang="cs-CZ" dirty="0"/>
              <a:t>Střední</a:t>
            </a:r>
            <a:endParaRPr lang="en-US" dirty="0"/>
          </a:p>
        </p:txBody>
      </p:sp>
      <p:sp>
        <p:nvSpPr>
          <p:cNvPr id="43" name="TextBox 42"/>
          <p:cNvSpPr txBox="1"/>
          <p:nvPr/>
        </p:nvSpPr>
        <p:spPr>
          <a:xfrm>
            <a:off x="6952941" y="2471179"/>
            <a:ext cx="1645920" cy="369332"/>
          </a:xfrm>
          <a:prstGeom prst="rect">
            <a:avLst/>
          </a:prstGeom>
          <a:noFill/>
        </p:spPr>
        <p:txBody>
          <a:bodyPr wrap="square" rtlCol="0">
            <a:spAutoFit/>
          </a:bodyPr>
          <a:lstStyle/>
          <a:p>
            <a:r>
              <a:rPr lang="cs-CZ" dirty="0"/>
              <a:t>Významná</a:t>
            </a:r>
            <a:endParaRPr lang="en-US" dirty="0"/>
          </a:p>
        </p:txBody>
      </p:sp>
      <p:cxnSp>
        <p:nvCxnSpPr>
          <p:cNvPr id="45" name="Straight Arrow Connector 44"/>
          <p:cNvCxnSpPr/>
          <p:nvPr/>
        </p:nvCxnSpPr>
        <p:spPr>
          <a:xfrm>
            <a:off x="3815568" y="3997360"/>
            <a:ext cx="0" cy="11587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3254957" y="4283943"/>
            <a:ext cx="537625" cy="369332"/>
          </a:xfrm>
          <a:prstGeom prst="rect">
            <a:avLst/>
          </a:prstGeom>
          <a:noFill/>
        </p:spPr>
        <p:txBody>
          <a:bodyPr wrap="square" rtlCol="0">
            <a:spAutoFit/>
          </a:bodyPr>
          <a:lstStyle/>
          <a:p>
            <a:r>
              <a:rPr lang="cs-CZ" dirty="0"/>
              <a:t>ne</a:t>
            </a:r>
            <a:endParaRPr lang="en-US" dirty="0"/>
          </a:p>
        </p:txBody>
      </p:sp>
      <p:sp>
        <p:nvSpPr>
          <p:cNvPr id="47" name="TextBox 46"/>
          <p:cNvSpPr txBox="1"/>
          <p:nvPr/>
        </p:nvSpPr>
        <p:spPr>
          <a:xfrm>
            <a:off x="6043674" y="3159225"/>
            <a:ext cx="644509" cy="369332"/>
          </a:xfrm>
          <a:prstGeom prst="rect">
            <a:avLst/>
          </a:prstGeom>
          <a:noFill/>
        </p:spPr>
        <p:txBody>
          <a:bodyPr wrap="square" rtlCol="0">
            <a:spAutoFit/>
          </a:bodyPr>
          <a:lstStyle/>
          <a:p>
            <a:r>
              <a:rPr lang="cs-CZ"/>
              <a:t>Ano</a:t>
            </a:r>
            <a:endParaRPr lang="en-US" dirty="0"/>
          </a:p>
        </p:txBody>
      </p:sp>
      <p:sp>
        <p:nvSpPr>
          <p:cNvPr id="48" name="TextBox 47"/>
          <p:cNvSpPr txBox="1"/>
          <p:nvPr/>
        </p:nvSpPr>
        <p:spPr>
          <a:xfrm>
            <a:off x="6090684" y="3878934"/>
            <a:ext cx="463143" cy="369332"/>
          </a:xfrm>
          <a:prstGeom prst="rect">
            <a:avLst/>
          </a:prstGeom>
          <a:noFill/>
        </p:spPr>
        <p:txBody>
          <a:bodyPr wrap="square" rtlCol="0">
            <a:spAutoFit/>
          </a:bodyPr>
          <a:lstStyle/>
          <a:p>
            <a:r>
              <a:rPr lang="cs-CZ" dirty="0"/>
              <a:t>Ne</a:t>
            </a:r>
            <a:endParaRPr lang="en-US" dirty="0"/>
          </a:p>
        </p:txBody>
      </p:sp>
      <p:sp>
        <p:nvSpPr>
          <p:cNvPr id="49" name="TextBox 48"/>
          <p:cNvSpPr txBox="1"/>
          <p:nvPr/>
        </p:nvSpPr>
        <p:spPr>
          <a:xfrm>
            <a:off x="8020005" y="4316049"/>
            <a:ext cx="809893" cy="369332"/>
          </a:xfrm>
          <a:prstGeom prst="rect">
            <a:avLst/>
          </a:prstGeom>
          <a:noFill/>
        </p:spPr>
        <p:txBody>
          <a:bodyPr wrap="square" rtlCol="0">
            <a:spAutoFit/>
          </a:bodyPr>
          <a:lstStyle/>
          <a:p>
            <a:r>
              <a:rPr lang="cs-CZ" dirty="0"/>
              <a:t>Ano</a:t>
            </a:r>
            <a:endParaRPr lang="en-US" dirty="0"/>
          </a:p>
        </p:txBody>
      </p:sp>
      <p:sp>
        <p:nvSpPr>
          <p:cNvPr id="51" name="TextBox 50"/>
          <p:cNvSpPr txBox="1"/>
          <p:nvPr/>
        </p:nvSpPr>
        <p:spPr>
          <a:xfrm>
            <a:off x="4023439" y="4906255"/>
            <a:ext cx="890895" cy="377525"/>
          </a:xfrm>
          <a:prstGeom prst="rect">
            <a:avLst/>
          </a:prstGeom>
          <a:noFill/>
        </p:spPr>
        <p:txBody>
          <a:bodyPr wrap="square" rtlCol="0">
            <a:spAutoFit/>
          </a:bodyPr>
          <a:lstStyle/>
          <a:p>
            <a:r>
              <a:rPr lang="cs-CZ" dirty="0"/>
              <a:t>vysoké</a:t>
            </a:r>
            <a:endParaRPr lang="en-US" dirty="0"/>
          </a:p>
        </p:txBody>
      </p:sp>
      <p:sp>
        <p:nvSpPr>
          <p:cNvPr id="52" name="TextBox 51"/>
          <p:cNvSpPr txBox="1"/>
          <p:nvPr/>
        </p:nvSpPr>
        <p:spPr>
          <a:xfrm>
            <a:off x="6217495" y="4928132"/>
            <a:ext cx="916294" cy="369332"/>
          </a:xfrm>
          <a:prstGeom prst="rect">
            <a:avLst/>
          </a:prstGeom>
          <a:noFill/>
        </p:spPr>
        <p:txBody>
          <a:bodyPr wrap="square" rtlCol="0">
            <a:spAutoFit/>
          </a:bodyPr>
          <a:lstStyle/>
          <a:p>
            <a:r>
              <a:rPr lang="cs-CZ" dirty="0"/>
              <a:t>nízké</a:t>
            </a:r>
            <a:endParaRPr lang="en-US" dirty="0"/>
          </a:p>
        </p:txBody>
      </p:sp>
    </p:spTree>
    <p:extLst>
      <p:ext uri="{BB962C8B-B14F-4D97-AF65-F5344CB8AC3E}">
        <p14:creationId xmlns:p14="http://schemas.microsoft.com/office/powerpoint/2010/main" val="37915595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MS nguzen  zoom plax.avi">
            <a:hlinkClick r:id="" action="ppaction://media"/>
            <a:extLst>
              <a:ext uri="{FF2B5EF4-FFF2-40B4-BE49-F238E27FC236}">
                <a16:creationId xmlns:a16="http://schemas.microsoft.com/office/drawing/2014/main" id="{577DFB1D-0F58-4083-A589-0D5AE7347BF6}"/>
              </a:ext>
            </a:extLst>
          </p:cNvPr>
          <p:cNvPicPr>
            <a:picLocks noChangeAspect="1"/>
          </p:cNvPicPr>
          <p:nvPr>
            <a:videoFile r:link="rId2"/>
            <p:extLst>
              <p:ext uri="{DAA4B4D4-6D71-4841-9C94-3DE7FCFB9230}">
                <p14:media xmlns:p14="http://schemas.microsoft.com/office/powerpoint/2010/main" r:embed="rId1"/>
              </p:ext>
            </p:extLst>
          </p:nvPr>
        </p:nvPicPr>
        <p:blipFill>
          <a:blip r:embed="rId10">
            <a:extLst>
              <a:ext uri="{28A0092B-C50C-407E-A947-70E740481C1C}">
                <a14:useLocalDpi xmlns:a14="http://schemas.microsoft.com/office/drawing/2010/main" val="0"/>
              </a:ext>
            </a:extLst>
          </a:blip>
          <a:srcRect/>
          <a:stretch>
            <a:fillRect/>
          </a:stretch>
        </p:blipFill>
        <p:spPr bwMode="auto">
          <a:xfrm>
            <a:off x="805818" y="3528737"/>
            <a:ext cx="2180844" cy="1481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MS nguzen sax.avi">
            <a:hlinkClick r:id="" action="ppaction://media"/>
            <a:extLst>
              <a:ext uri="{FF2B5EF4-FFF2-40B4-BE49-F238E27FC236}">
                <a16:creationId xmlns:a16="http://schemas.microsoft.com/office/drawing/2014/main" id="{E58EF3DD-E565-48AE-99DA-130D11E4E51E}"/>
              </a:ext>
            </a:extLst>
          </p:cNvPr>
          <p:cNvPicPr>
            <a:picLocks noChangeAspect="1"/>
          </p:cNvPicPr>
          <p:nvPr>
            <a:videoFile r:link="rId4"/>
            <p:extLst>
              <p:ext uri="{DAA4B4D4-6D71-4841-9C94-3DE7FCFB9230}">
                <p14:media xmlns:p14="http://schemas.microsoft.com/office/powerpoint/2010/main" r:embed="rId3"/>
              </p:ext>
            </p:extLst>
          </p:nvPr>
        </p:nvPicPr>
        <p:blipFill>
          <a:blip r:embed="rId11">
            <a:extLst>
              <a:ext uri="{28A0092B-C50C-407E-A947-70E740481C1C}">
                <a14:useLocalDpi xmlns:a14="http://schemas.microsoft.com/office/drawing/2010/main" val="0"/>
              </a:ext>
            </a:extLst>
          </a:blip>
          <a:srcRect/>
          <a:stretch>
            <a:fillRect/>
          </a:stretch>
        </p:blipFill>
        <p:spPr bwMode="auto">
          <a:xfrm>
            <a:off x="3230584" y="3526854"/>
            <a:ext cx="2180844" cy="1481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nguyen MS TEE 2D.avi">
            <a:hlinkClick r:id="" action="ppaction://media"/>
            <a:extLst>
              <a:ext uri="{FF2B5EF4-FFF2-40B4-BE49-F238E27FC236}">
                <a16:creationId xmlns:a16="http://schemas.microsoft.com/office/drawing/2014/main" id="{E7BBC145-7522-41CA-9919-5B8878A67583}"/>
              </a:ext>
            </a:extLst>
          </p:cNvPr>
          <p:cNvPicPr>
            <a:picLocks noChangeAspect="1" noChangeArrowheads="1"/>
          </p:cNvPicPr>
          <p:nvPr>
            <a:videoFile r:link="rId6"/>
            <p:extLst>
              <p:ext uri="{DAA4B4D4-6D71-4841-9C94-3DE7FCFB9230}">
                <p14:media xmlns:p14="http://schemas.microsoft.com/office/powerpoint/2010/main" r:embed="rId5"/>
              </p:ext>
            </p:extLst>
          </p:nvPr>
        </p:nvPicPr>
        <p:blipFill>
          <a:blip r:embed="rId12">
            <a:extLst>
              <a:ext uri="{28A0092B-C50C-407E-A947-70E740481C1C}">
                <a14:useLocalDpi xmlns:a14="http://schemas.microsoft.com/office/drawing/2010/main" val="0"/>
              </a:ext>
            </a:extLst>
          </a:blip>
          <a:srcRect/>
          <a:stretch>
            <a:fillRect/>
          </a:stretch>
        </p:blipFill>
        <p:spPr bwMode="auto">
          <a:xfrm>
            <a:off x="5655350" y="3526854"/>
            <a:ext cx="2180844" cy="1481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nguyen MS TEE CFM.avi">
            <a:hlinkClick r:id="" action="ppaction://media"/>
            <a:extLst>
              <a:ext uri="{FF2B5EF4-FFF2-40B4-BE49-F238E27FC236}">
                <a16:creationId xmlns:a16="http://schemas.microsoft.com/office/drawing/2014/main" id="{D398318B-20C9-43F5-BCE5-2B95DE9FE7B8}"/>
              </a:ext>
            </a:extLst>
          </p:cNvPr>
          <p:cNvPicPr>
            <a:picLocks noChangeAspect="1" noChangeArrowheads="1"/>
          </p:cNvPicPr>
          <p:nvPr>
            <a:videoFile r:link="rId8"/>
            <p:extLst>
              <p:ext uri="{DAA4B4D4-6D71-4841-9C94-3DE7FCFB9230}">
                <p14:media xmlns:p14="http://schemas.microsoft.com/office/powerpoint/2010/main" r:embed="rId7"/>
              </p:ext>
            </p:extLst>
          </p:nvPr>
        </p:nvPicPr>
        <p:blipFill>
          <a:blip r:embed="rId13">
            <a:extLst>
              <a:ext uri="{28A0092B-C50C-407E-A947-70E740481C1C}">
                <a14:useLocalDpi xmlns:a14="http://schemas.microsoft.com/office/drawing/2010/main" val="0"/>
              </a:ext>
            </a:extLst>
          </a:blip>
          <a:srcRect/>
          <a:stretch>
            <a:fillRect/>
          </a:stretch>
        </p:blipFill>
        <p:spPr bwMode="auto">
          <a:xfrm>
            <a:off x="3186136" y="5176739"/>
            <a:ext cx="2180844" cy="1481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ovéPole 5">
            <a:extLst>
              <a:ext uri="{FF2B5EF4-FFF2-40B4-BE49-F238E27FC236}">
                <a16:creationId xmlns:a16="http://schemas.microsoft.com/office/drawing/2014/main" id="{4E4A4E3F-04EA-4C4D-A8D1-61058B7A0561}"/>
              </a:ext>
            </a:extLst>
          </p:cNvPr>
          <p:cNvSpPr txBox="1"/>
          <p:nvPr/>
        </p:nvSpPr>
        <p:spPr>
          <a:xfrm>
            <a:off x="653827" y="743940"/>
            <a:ext cx="7182367" cy="3139321"/>
          </a:xfrm>
          <a:prstGeom prst="rect">
            <a:avLst/>
          </a:prstGeom>
          <a:noFill/>
          <a:ln>
            <a:noFill/>
          </a:ln>
        </p:spPr>
        <p:txBody>
          <a:bodyPr wrap="square" rtlCol="0">
            <a:spAutoFit/>
          </a:bodyPr>
          <a:lstStyle/>
          <a:p>
            <a:r>
              <a:rPr lang="cs-CZ" dirty="0">
                <a:solidFill>
                  <a:schemeClr val="bg1"/>
                </a:solidFill>
                <a:latin typeface="Calibri Light" panose="020F0302020204030204" pitchFamily="34" charset="0"/>
                <a:cs typeface="Calibri Light" panose="020F0302020204030204" pitchFamily="34" charset="0"/>
              </a:rPr>
              <a:t>. </a:t>
            </a:r>
          </a:p>
          <a:p>
            <a:r>
              <a:rPr lang="cs-CZ" dirty="0">
                <a:solidFill>
                  <a:schemeClr val="bg1"/>
                </a:solidFill>
              </a:rPr>
              <a:t> </a:t>
            </a:r>
          </a:p>
          <a:p>
            <a:r>
              <a:rPr lang="cs-CZ" dirty="0">
                <a:solidFill>
                  <a:schemeClr val="bg1"/>
                </a:solidFill>
                <a:latin typeface="Calibri" panose="020F0502020204030204" pitchFamily="34" charset="0"/>
                <a:cs typeface="Calibri" panose="020F0502020204030204" pitchFamily="34" charset="0"/>
              </a:rPr>
              <a:t> </a:t>
            </a:r>
            <a:r>
              <a:rPr lang="cs-CZ" b="1" dirty="0" err="1">
                <a:solidFill>
                  <a:schemeClr val="bg1"/>
                </a:solidFill>
                <a:latin typeface="Calibri" panose="020F0502020204030204" pitchFamily="34" charset="0"/>
                <a:cs typeface="Calibri" panose="020F0502020204030204" pitchFamily="34" charset="0"/>
              </a:rPr>
              <a:t>Anamn</a:t>
            </a:r>
            <a:r>
              <a:rPr lang="cs-CZ" dirty="0">
                <a:solidFill>
                  <a:schemeClr val="bg1"/>
                </a:solidFill>
                <a:latin typeface="Calibri" panose="020F0502020204030204" pitchFamily="34" charset="0"/>
                <a:cs typeface="Calibri" panose="020F0502020204030204" pitchFamily="34" charset="0"/>
              </a:rPr>
              <a:t>:  FR v dětství, sledována pro MS, HT, </a:t>
            </a:r>
          </a:p>
          <a:p>
            <a:r>
              <a:rPr lang="cs-CZ" b="1" dirty="0">
                <a:solidFill>
                  <a:schemeClr val="bg1"/>
                </a:solidFill>
                <a:latin typeface="Calibri" panose="020F0502020204030204" pitchFamily="34" charset="0"/>
                <a:cs typeface="Calibri" panose="020F0502020204030204" pitchFamily="34" charset="0"/>
              </a:rPr>
              <a:t> NO: </a:t>
            </a:r>
            <a:r>
              <a:rPr lang="cs-CZ" dirty="0">
                <a:solidFill>
                  <a:schemeClr val="bg1"/>
                </a:solidFill>
                <a:latin typeface="Calibri" panose="020F0502020204030204" pitchFamily="34" charset="0"/>
                <a:cs typeface="Calibri" panose="020F0502020204030204" pitchFamily="34" charset="0"/>
              </a:rPr>
              <a:t>nyní před plánovanou  gynekologickou operací pro </a:t>
            </a:r>
            <a:r>
              <a:rPr lang="cs-CZ" dirty="0" err="1">
                <a:solidFill>
                  <a:schemeClr val="bg1"/>
                </a:solidFill>
                <a:latin typeface="Calibri" panose="020F0502020204030204" pitchFamily="34" charset="0"/>
                <a:cs typeface="Calibri" panose="020F0502020204030204" pitchFamily="34" charset="0"/>
              </a:rPr>
              <a:t>susp</a:t>
            </a:r>
            <a:r>
              <a:rPr lang="cs-CZ" dirty="0">
                <a:solidFill>
                  <a:schemeClr val="bg1"/>
                </a:solidFill>
                <a:latin typeface="Calibri" panose="020F0502020204030204" pitchFamily="34" charset="0"/>
                <a:cs typeface="Calibri" panose="020F0502020204030204" pitchFamily="34" charset="0"/>
              </a:rPr>
              <a:t>. tu,</a:t>
            </a:r>
          </a:p>
          <a:p>
            <a:r>
              <a:rPr lang="cs-CZ" dirty="0">
                <a:solidFill>
                  <a:schemeClr val="bg1"/>
                </a:solidFill>
                <a:latin typeface="Calibri" panose="020F0502020204030204" pitchFamily="34" charset="0"/>
                <a:cs typeface="Calibri" panose="020F0502020204030204" pitchFamily="34" charset="0"/>
              </a:rPr>
              <a:t> dušnost NYHA I-II, NT pro BNP 599 </a:t>
            </a:r>
            <a:r>
              <a:rPr lang="cs-CZ" dirty="0" err="1">
                <a:solidFill>
                  <a:schemeClr val="bg1"/>
                </a:solidFill>
                <a:latin typeface="Calibri" panose="020F0502020204030204" pitchFamily="34" charset="0"/>
                <a:cs typeface="Calibri" panose="020F0502020204030204" pitchFamily="34" charset="0"/>
              </a:rPr>
              <a:t>ng</a:t>
            </a:r>
            <a:r>
              <a:rPr lang="cs-CZ" dirty="0">
                <a:solidFill>
                  <a:schemeClr val="bg1"/>
                </a:solidFill>
                <a:latin typeface="Calibri" panose="020F0502020204030204" pitchFamily="34" charset="0"/>
                <a:cs typeface="Calibri" panose="020F0502020204030204" pitchFamily="34" charset="0"/>
              </a:rPr>
              <a:t>/l , RS 0</a:t>
            </a:r>
          </a:p>
          <a:p>
            <a:endParaRPr lang="cs-CZ" b="1" dirty="0">
              <a:solidFill>
                <a:schemeClr val="bg1"/>
              </a:solidFill>
              <a:latin typeface="Calibri" panose="020F0502020204030204" pitchFamily="34" charset="0"/>
              <a:cs typeface="Calibri" panose="020F0502020204030204" pitchFamily="34" charset="0"/>
            </a:endParaRPr>
          </a:p>
          <a:p>
            <a:r>
              <a:rPr lang="cs-CZ" b="1" dirty="0">
                <a:solidFill>
                  <a:schemeClr val="bg1"/>
                </a:solidFill>
                <a:latin typeface="Calibri" panose="020F0502020204030204" pitchFamily="34" charset="0"/>
                <a:cs typeface="Calibri" panose="020F0502020204030204" pitchFamily="34" charset="0"/>
              </a:rPr>
              <a:t>    ECHO: </a:t>
            </a:r>
            <a:r>
              <a:rPr lang="cs-CZ" dirty="0">
                <a:solidFill>
                  <a:schemeClr val="bg1"/>
                </a:solidFill>
                <a:latin typeface="Calibri" panose="020F0502020204030204" pitchFamily="34" charset="0"/>
                <a:cs typeface="Calibri" panose="020F0502020204030204" pitchFamily="34" charset="0"/>
              </a:rPr>
              <a:t>EF LK 65%, dobrá funkce nedilatované PK,  TAPSE 21 mm </a:t>
            </a:r>
          </a:p>
          <a:p>
            <a:r>
              <a:rPr lang="cs-CZ" dirty="0">
                <a:solidFill>
                  <a:schemeClr val="bg1"/>
                </a:solidFill>
                <a:latin typeface="Calibri" panose="020F0502020204030204" pitchFamily="34" charset="0"/>
                <a:cs typeface="Calibri" panose="020F0502020204030204" pitchFamily="34" charset="0"/>
              </a:rPr>
              <a:t>    Mi </a:t>
            </a:r>
            <a:r>
              <a:rPr lang="cs-CZ" dirty="0" err="1">
                <a:solidFill>
                  <a:schemeClr val="bg1"/>
                </a:solidFill>
                <a:latin typeface="Calibri" panose="020F0502020204030204" pitchFamily="34" charset="0"/>
                <a:cs typeface="Calibri" panose="020F0502020204030204" pitchFamily="34" charset="0"/>
              </a:rPr>
              <a:t>chl</a:t>
            </a:r>
            <a:r>
              <a:rPr lang="cs-CZ" dirty="0">
                <a:solidFill>
                  <a:schemeClr val="bg1"/>
                </a:solidFill>
                <a:latin typeface="Calibri" panose="020F0502020204030204" pitchFamily="34" charset="0"/>
                <a:cs typeface="Calibri" panose="020F0502020204030204" pitchFamily="34" charset="0"/>
              </a:rPr>
              <a:t>: PG </a:t>
            </a:r>
            <a:r>
              <a:rPr lang="cs-CZ" dirty="0" err="1">
                <a:solidFill>
                  <a:schemeClr val="bg1"/>
                </a:solidFill>
                <a:latin typeface="Calibri" panose="020F0502020204030204" pitchFamily="34" charset="0"/>
                <a:cs typeface="Calibri" panose="020F0502020204030204" pitchFamily="34" charset="0"/>
              </a:rPr>
              <a:t>mean</a:t>
            </a:r>
            <a:r>
              <a:rPr lang="cs-CZ" dirty="0">
                <a:solidFill>
                  <a:schemeClr val="bg1"/>
                </a:solidFill>
                <a:latin typeface="Calibri" panose="020F0502020204030204" pitchFamily="34" charset="0"/>
                <a:cs typeface="Calibri" panose="020F0502020204030204" pitchFamily="34" charset="0"/>
              </a:rPr>
              <a:t>  12   mm  </a:t>
            </a:r>
            <a:r>
              <a:rPr lang="cs-CZ" dirty="0" err="1">
                <a:solidFill>
                  <a:schemeClr val="bg1"/>
                </a:solidFill>
                <a:latin typeface="Calibri" panose="020F0502020204030204" pitchFamily="34" charset="0"/>
                <a:cs typeface="Calibri" panose="020F0502020204030204" pitchFamily="34" charset="0"/>
              </a:rPr>
              <a:t>Hg</a:t>
            </a:r>
            <a:r>
              <a:rPr lang="cs-CZ" dirty="0">
                <a:solidFill>
                  <a:schemeClr val="bg1"/>
                </a:solidFill>
                <a:latin typeface="Calibri" panose="020F0502020204030204" pitchFamily="34" charset="0"/>
                <a:cs typeface="Calibri" panose="020F0502020204030204" pitchFamily="34" charset="0"/>
              </a:rPr>
              <a:t>,  MR 1-2 , TR 2/4, PGTR 35 mm </a:t>
            </a:r>
            <a:r>
              <a:rPr lang="cs-CZ" dirty="0" err="1">
                <a:solidFill>
                  <a:schemeClr val="bg1"/>
                </a:solidFill>
                <a:latin typeface="Calibri" panose="020F0502020204030204" pitchFamily="34" charset="0"/>
                <a:cs typeface="Calibri" panose="020F0502020204030204" pitchFamily="34" charset="0"/>
              </a:rPr>
              <a:t>Hg</a:t>
            </a:r>
            <a:endParaRPr lang="cs-CZ" dirty="0">
              <a:solidFill>
                <a:schemeClr val="bg1"/>
              </a:solidFill>
              <a:latin typeface="Calibri" panose="020F0502020204030204" pitchFamily="34" charset="0"/>
              <a:cs typeface="Calibri" panose="020F0502020204030204" pitchFamily="34" charset="0"/>
            </a:endParaRPr>
          </a:p>
          <a:p>
            <a:r>
              <a:rPr lang="cs-CZ" dirty="0">
                <a:solidFill>
                  <a:schemeClr val="bg1"/>
                </a:solidFill>
                <a:latin typeface="Calibri" panose="020F0502020204030204" pitchFamily="34" charset="0"/>
                <a:cs typeface="Calibri" panose="020F0502020204030204" pitchFamily="34" charset="0"/>
              </a:rPr>
              <a:t>    </a:t>
            </a:r>
            <a:r>
              <a:rPr lang="cs-CZ" b="1" dirty="0">
                <a:solidFill>
                  <a:schemeClr val="bg1"/>
                </a:solidFill>
                <a:latin typeface="Calibri" panose="020F0502020204030204" pitchFamily="34" charset="0"/>
                <a:cs typeface="Calibri" panose="020F0502020204030204" pitchFamily="34" charset="0"/>
              </a:rPr>
              <a:t>zátěžové echo :</a:t>
            </a:r>
            <a:r>
              <a:rPr lang="cs-CZ" dirty="0">
                <a:solidFill>
                  <a:schemeClr val="bg1"/>
                </a:solidFill>
                <a:latin typeface="Calibri" panose="020F0502020204030204" pitchFamily="34" charset="0"/>
                <a:cs typeface="Calibri" panose="020F0502020204030204" pitchFamily="34" charset="0"/>
              </a:rPr>
              <a:t> PGTR  45 mm </a:t>
            </a:r>
            <a:r>
              <a:rPr lang="cs-CZ" dirty="0" err="1">
                <a:solidFill>
                  <a:schemeClr val="bg1"/>
                </a:solidFill>
                <a:latin typeface="Calibri" panose="020F0502020204030204" pitchFamily="34" charset="0"/>
                <a:cs typeface="Calibri" panose="020F0502020204030204" pitchFamily="34" charset="0"/>
              </a:rPr>
              <a:t>Hg</a:t>
            </a:r>
            <a:r>
              <a:rPr lang="cs-CZ" dirty="0">
                <a:solidFill>
                  <a:schemeClr val="bg1"/>
                </a:solidFill>
                <a:latin typeface="Calibri" panose="020F0502020204030204" pitchFamily="34" charset="0"/>
                <a:cs typeface="Calibri" panose="020F0502020204030204" pitchFamily="34" charset="0"/>
              </a:rPr>
              <a:t>, PG </a:t>
            </a:r>
            <a:r>
              <a:rPr lang="cs-CZ" dirty="0" err="1">
                <a:solidFill>
                  <a:schemeClr val="bg1"/>
                </a:solidFill>
                <a:latin typeface="Calibri" panose="020F0502020204030204" pitchFamily="34" charset="0"/>
                <a:cs typeface="Calibri" panose="020F0502020204030204" pitchFamily="34" charset="0"/>
              </a:rPr>
              <a:t>mean</a:t>
            </a:r>
            <a:r>
              <a:rPr lang="cs-CZ" dirty="0">
                <a:solidFill>
                  <a:schemeClr val="bg1"/>
                </a:solidFill>
                <a:latin typeface="Calibri" panose="020F0502020204030204" pitchFamily="34" charset="0"/>
                <a:cs typeface="Calibri" panose="020F0502020204030204" pitchFamily="34" charset="0"/>
              </a:rPr>
              <a:t> 14 mm </a:t>
            </a:r>
            <a:r>
              <a:rPr lang="cs-CZ" dirty="0" err="1">
                <a:solidFill>
                  <a:schemeClr val="bg1"/>
                </a:solidFill>
                <a:latin typeface="Calibri" panose="020F0502020204030204" pitchFamily="34" charset="0"/>
                <a:cs typeface="Calibri" panose="020F0502020204030204" pitchFamily="34" charset="0"/>
              </a:rPr>
              <a:t>Hg</a:t>
            </a:r>
            <a:r>
              <a:rPr lang="cs-CZ" dirty="0">
                <a:solidFill>
                  <a:schemeClr val="bg1"/>
                </a:solidFill>
                <a:latin typeface="Calibri" panose="020F0502020204030204" pitchFamily="34" charset="0"/>
                <a:cs typeface="Calibri" panose="020F0502020204030204" pitchFamily="34" charset="0"/>
              </a:rPr>
              <a:t>,  6 METS</a:t>
            </a:r>
          </a:p>
          <a:p>
            <a:r>
              <a:rPr lang="cs-CZ" dirty="0">
                <a:solidFill>
                  <a:schemeClr val="bg1"/>
                </a:solidFill>
                <a:latin typeface="Calibri" panose="020F0502020204030204" pitchFamily="34" charset="0"/>
                <a:cs typeface="Calibri" panose="020F0502020204030204" pitchFamily="34" charset="0"/>
              </a:rPr>
              <a:t> </a:t>
            </a:r>
            <a:r>
              <a:rPr lang="cs-CZ" dirty="0">
                <a:solidFill>
                  <a:schemeClr val="bg1"/>
                </a:solidFill>
              </a:rPr>
              <a:t> </a:t>
            </a:r>
          </a:p>
          <a:p>
            <a:endParaRPr lang="en-GB" dirty="0">
              <a:solidFill>
                <a:schemeClr val="bg1"/>
              </a:solidFill>
            </a:endParaRPr>
          </a:p>
        </p:txBody>
      </p:sp>
      <p:pic>
        <p:nvPicPr>
          <p:cNvPr id="4" name="Obrázek 3">
            <a:extLst>
              <a:ext uri="{FF2B5EF4-FFF2-40B4-BE49-F238E27FC236}">
                <a16:creationId xmlns:a16="http://schemas.microsoft.com/office/drawing/2014/main" id="{ABF1AF0E-33F0-4FA3-B3FA-F6BC8B721012}"/>
              </a:ext>
            </a:extLst>
          </p:cNvPr>
          <p:cNvPicPr>
            <a:picLocks noChangeAspect="1"/>
          </p:cNvPicPr>
          <p:nvPr/>
        </p:nvPicPr>
        <p:blipFill>
          <a:blip r:embed="rId14"/>
          <a:stretch>
            <a:fillRect/>
          </a:stretch>
        </p:blipFill>
        <p:spPr>
          <a:xfrm>
            <a:off x="738354" y="5209539"/>
            <a:ext cx="2166219" cy="1478164"/>
          </a:xfrm>
          <a:prstGeom prst="rect">
            <a:avLst/>
          </a:prstGeom>
        </p:spPr>
      </p:pic>
      <p:sp>
        <p:nvSpPr>
          <p:cNvPr id="7" name="Obdélník 6">
            <a:extLst>
              <a:ext uri="{FF2B5EF4-FFF2-40B4-BE49-F238E27FC236}">
                <a16:creationId xmlns:a16="http://schemas.microsoft.com/office/drawing/2014/main" id="{95FBBBE1-1879-4536-A7CE-D096AB58095D}"/>
              </a:ext>
            </a:extLst>
          </p:cNvPr>
          <p:cNvSpPr/>
          <p:nvPr/>
        </p:nvSpPr>
        <p:spPr>
          <a:xfrm>
            <a:off x="805818" y="2296633"/>
            <a:ext cx="7030376" cy="1032630"/>
          </a:xfrm>
          <a:prstGeom prst="rect">
            <a:avLst/>
          </a:prstGeom>
          <a:noFill/>
          <a:ln w="952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ovéPole 8">
            <a:extLst>
              <a:ext uri="{FF2B5EF4-FFF2-40B4-BE49-F238E27FC236}">
                <a16:creationId xmlns:a16="http://schemas.microsoft.com/office/drawing/2014/main" id="{B2FA8249-0244-4C1C-A0DB-D953A9CEA79D}"/>
              </a:ext>
            </a:extLst>
          </p:cNvPr>
          <p:cNvSpPr txBox="1"/>
          <p:nvPr/>
        </p:nvSpPr>
        <p:spPr>
          <a:xfrm>
            <a:off x="738354" y="600435"/>
            <a:ext cx="5361066" cy="523220"/>
          </a:xfrm>
          <a:prstGeom prst="rect">
            <a:avLst/>
          </a:prstGeom>
          <a:noFill/>
        </p:spPr>
        <p:txBody>
          <a:bodyPr wrap="square" rtlCol="0">
            <a:spAutoFit/>
          </a:bodyPr>
          <a:lstStyle/>
          <a:p>
            <a:r>
              <a:rPr lang="cs-CZ" sz="2800" dirty="0">
                <a:solidFill>
                  <a:schemeClr val="bg1"/>
                </a:solidFill>
                <a:latin typeface="Calibri" panose="020F0502020204030204" pitchFamily="34" charset="0"/>
                <a:cs typeface="Calibri" panose="020F0502020204030204" pitchFamily="34" charset="0"/>
              </a:rPr>
              <a:t>Kazuistika , žena 53 let</a:t>
            </a:r>
            <a:endParaRPr lang="en-GB" sz="2800" dirty="0">
              <a:latin typeface="Calibri" panose="020F0502020204030204" pitchFamily="34" charset="0"/>
              <a:cs typeface="Calibri" panose="020F0502020204030204" pitchFamily="34" charset="0"/>
            </a:endParaRPr>
          </a:p>
        </p:txBody>
      </p:sp>
      <p:pic>
        <p:nvPicPr>
          <p:cNvPr id="5" name="Obrázek 4">
            <a:extLst>
              <a:ext uri="{FF2B5EF4-FFF2-40B4-BE49-F238E27FC236}">
                <a16:creationId xmlns:a16="http://schemas.microsoft.com/office/drawing/2014/main" id="{D13530F3-85BD-4FD3-92AE-0B78765AF9DB}"/>
              </a:ext>
            </a:extLst>
          </p:cNvPr>
          <p:cNvPicPr>
            <a:picLocks noChangeAspect="1"/>
          </p:cNvPicPr>
          <p:nvPr/>
        </p:nvPicPr>
        <p:blipFill>
          <a:blip r:embed="rId15"/>
          <a:stretch>
            <a:fillRect/>
          </a:stretch>
        </p:blipFill>
        <p:spPr>
          <a:xfrm>
            <a:off x="5648543" y="5328292"/>
            <a:ext cx="3249450" cy="13297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2583" fill="hold"/>
                                        <p:tgtEl>
                                          <p:spTgt spid="2"/>
                                        </p:tgtEl>
                                      </p:cBhvr>
                                    </p:cmd>
                                  </p:childTnLst>
                                </p:cTn>
                              </p:par>
                              <p:par>
                                <p:cTn id="7" presetID="1" presetClass="mediacall" presetSubtype="0" fill="hold" nodeType="withEffect">
                                  <p:stCondLst>
                                    <p:cond delay="0"/>
                                  </p:stCondLst>
                                  <p:childTnLst>
                                    <p:cmd type="call" cmd="playFrom(0.0)">
                                      <p:cBhvr>
                                        <p:cTn id="8" dur="2499" fill="hold"/>
                                        <p:tgtEl>
                                          <p:spTgt spid="3"/>
                                        </p:tgtEl>
                                      </p:cBhvr>
                                    </p:cmd>
                                  </p:childTnLst>
                                </p:cTn>
                              </p:par>
                              <p:par>
                                <p:cTn id="9" presetID="1" presetClass="mediacall" presetSubtype="0" fill="hold" nodeType="withEffect">
                                  <p:stCondLst>
                                    <p:cond delay="0"/>
                                  </p:stCondLst>
                                  <p:childTnLst>
                                    <p:cmd type="call" cmd="playFrom(0.0)">
                                      <p:cBhvr>
                                        <p:cTn id="10" dur="2791" fill="hold"/>
                                        <p:tgtEl>
                                          <p:spTgt spid="23557"/>
                                        </p:tgtEl>
                                      </p:cBhvr>
                                    </p:cmd>
                                  </p:childTnLst>
                                </p:cTn>
                              </p:par>
                              <p:par>
                                <p:cTn id="11" presetID="1" presetClass="mediacall" presetSubtype="0" fill="hold" nodeType="withEffect">
                                  <p:stCondLst>
                                    <p:cond delay="0"/>
                                  </p:stCondLst>
                                  <p:childTnLst>
                                    <p:cmd type="call" cmd="playFrom(0.0)">
                                      <p:cBhvr>
                                        <p:cTn id="12" dur="2788" fill="hold"/>
                                        <p:tgtEl>
                                          <p:spTgt spid="2355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3" repeatCount="indefinite" fill="hold" display="0">
                  <p:stCondLst>
                    <p:cond delay="indefinite"/>
                  </p:stCondLst>
                  <p:endCondLst>
                    <p:cond evt="onPrev" delay="0">
                      <p:tgtEl>
                        <p:sldTgt/>
                      </p:tgtEl>
                    </p:cond>
                  </p:endCondLst>
                </p:cTn>
                <p:tgtEl>
                  <p:spTgt spid="2"/>
                </p:tgtEl>
              </p:cMediaNode>
            </p:video>
            <p:seq concurrent="1" nextAc="seek">
              <p:cTn id="14" restart="whenNotActive" fill="hold" evtFilter="cancelBubble" nodeType="interactiveSeq">
                <p:stCondLst>
                  <p:cond evt="onClick" delay="0">
                    <p:tgtEl>
                      <p:spTgt spid="2"/>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 presetClass="mediacall" presetSubtype="0" fill="hold" nodeType="clickEffect">
                                  <p:stCondLst>
                                    <p:cond delay="0"/>
                                  </p:stCondLst>
                                  <p:childTnLst>
                                    <p:cmd type="call" cmd="togglePause">
                                      <p:cBhvr>
                                        <p:cTn id="18" dur="1" fill="hold"/>
                                        <p:tgtEl>
                                          <p:spTgt spid="2"/>
                                        </p:tgtEl>
                                      </p:cBhvr>
                                    </p:cmd>
                                  </p:childTnLst>
                                </p:cTn>
                              </p:par>
                            </p:childTnLst>
                          </p:cTn>
                        </p:par>
                      </p:childTnLst>
                    </p:cTn>
                  </p:par>
                </p:childTnLst>
              </p:cTn>
              <p:nextCondLst>
                <p:cond evt="onClick" delay="0">
                  <p:tgtEl>
                    <p:spTgt spid="2"/>
                  </p:tgtEl>
                </p:cond>
              </p:nextCondLst>
            </p:seq>
            <p:video>
              <p:cMediaNode mute="1">
                <p:cTn id="19" repeatCount="indefinite" fill="hold" display="0">
                  <p:stCondLst>
                    <p:cond delay="indefinite"/>
                  </p:stCondLst>
                  <p:endCondLst>
                    <p:cond evt="onPrev" delay="0">
                      <p:tgtEl>
                        <p:sldTgt/>
                      </p:tgtEl>
                    </p:cond>
                  </p:endCondLst>
                </p:cTn>
                <p:tgtEl>
                  <p:spTgt spid="3"/>
                </p:tgtEl>
              </p:cMediaNode>
            </p:video>
            <p:seq concurrent="1" nextAc="seek">
              <p:cTn id="20" restart="whenNotActive" fill="hold" evtFilter="cancelBubble" nodeType="interactiveSeq">
                <p:stCondLst>
                  <p:cond evt="onClick" delay="0">
                    <p:tgtEl>
                      <p:spTgt spid="3"/>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2" presetClass="mediacall" presetSubtype="0" fill="hold" nodeType="withEffect">
                                  <p:stCondLst>
                                    <p:cond delay="0"/>
                                  </p:stCondLst>
                                  <p:childTnLst>
                                    <p:cmd type="call" cmd="togglePause">
                                      <p:cBhvr>
                                        <p:cTn id="24" dur="1" fill="hold"/>
                                        <p:tgtEl>
                                          <p:spTgt spid="3"/>
                                        </p:tgtEl>
                                      </p:cBhvr>
                                    </p:cmd>
                                  </p:childTnLst>
                                </p:cTn>
                              </p:par>
                            </p:childTnLst>
                          </p:cTn>
                        </p:par>
                      </p:childTnLst>
                    </p:cTn>
                  </p:par>
                </p:childTnLst>
              </p:cTn>
              <p:nextCondLst>
                <p:cond evt="onClick" delay="0">
                  <p:tgtEl>
                    <p:spTgt spid="3"/>
                  </p:tgtEl>
                </p:cond>
              </p:nextCondLst>
            </p:seq>
            <p:video>
              <p:cMediaNode>
                <p:cTn id="25" repeatCount="indefinite" fill="hold" display="0">
                  <p:stCondLst>
                    <p:cond delay="indefinite"/>
                  </p:stCondLst>
                  <p:endCondLst>
                    <p:cond evt="onPrev" delay="0">
                      <p:tgtEl>
                        <p:sldTgt/>
                      </p:tgtEl>
                    </p:cond>
                  </p:endCondLst>
                </p:cTn>
                <p:tgtEl>
                  <p:spTgt spid="23557"/>
                </p:tgtEl>
              </p:cMediaNode>
            </p:video>
            <p:seq concurrent="1" nextAc="seek">
              <p:cTn id="26" restart="whenNotActive" fill="hold" evtFilter="cancelBubble" nodeType="interactiveSeq">
                <p:stCondLst>
                  <p:cond evt="onClick" delay="0">
                    <p:tgtEl>
                      <p:spTgt spid="23557"/>
                    </p:tgtEl>
                  </p:cond>
                </p:stCondLst>
                <p:endSync evt="end" delay="0">
                  <p:rtn val="all"/>
                </p:endSync>
                <p:childTnLst>
                  <p:par>
                    <p:cTn id="27" fill="hold" nodeType="clickPar">
                      <p:stCondLst>
                        <p:cond delay="0"/>
                      </p:stCondLst>
                      <p:childTnLst>
                        <p:par>
                          <p:cTn id="28" fill="hold" nodeType="withGroup">
                            <p:stCondLst>
                              <p:cond delay="0"/>
                            </p:stCondLst>
                            <p:childTnLst>
                              <p:par>
                                <p:cTn id="29" presetID="2" presetClass="mediacall" presetSubtype="0" fill="hold" nodeType="clickEffect">
                                  <p:stCondLst>
                                    <p:cond delay="0"/>
                                  </p:stCondLst>
                                  <p:childTnLst>
                                    <p:cmd type="call" cmd="togglePause">
                                      <p:cBhvr>
                                        <p:cTn id="30" dur="1" fill="hold"/>
                                        <p:tgtEl>
                                          <p:spTgt spid="23557"/>
                                        </p:tgtEl>
                                      </p:cBhvr>
                                    </p:cmd>
                                  </p:childTnLst>
                                </p:cTn>
                              </p:par>
                            </p:childTnLst>
                          </p:cTn>
                        </p:par>
                      </p:childTnLst>
                    </p:cTn>
                  </p:par>
                </p:childTnLst>
              </p:cTn>
              <p:nextCondLst>
                <p:cond evt="onClick" delay="0">
                  <p:tgtEl>
                    <p:spTgt spid="23557"/>
                  </p:tgtEl>
                </p:cond>
              </p:nextCondLst>
            </p:seq>
            <p:video>
              <p:cMediaNode>
                <p:cTn id="31" repeatCount="indefinite" fill="hold" display="0">
                  <p:stCondLst>
                    <p:cond delay="indefinite"/>
                  </p:stCondLst>
                  <p:endCondLst>
                    <p:cond evt="onPrev" delay="0">
                      <p:tgtEl>
                        <p:sldTgt/>
                      </p:tgtEl>
                    </p:cond>
                  </p:endCondLst>
                </p:cTn>
                <p:tgtEl>
                  <p:spTgt spid="23558"/>
                </p:tgtEl>
              </p:cMediaNode>
            </p:video>
            <p:seq concurrent="1" nextAc="seek">
              <p:cTn id="32" restart="whenNotActive" fill="hold" evtFilter="cancelBubble" nodeType="interactiveSeq">
                <p:stCondLst>
                  <p:cond evt="onClick" delay="0">
                    <p:tgtEl>
                      <p:spTgt spid="23558"/>
                    </p:tgtEl>
                  </p:cond>
                </p:stCondLst>
                <p:endSync evt="end" delay="0">
                  <p:rtn val="all"/>
                </p:endSync>
                <p:childTnLst>
                  <p:par>
                    <p:cTn id="33" fill="hold" nodeType="clickPar">
                      <p:stCondLst>
                        <p:cond delay="0"/>
                      </p:stCondLst>
                      <p:childTnLst>
                        <p:par>
                          <p:cTn id="34" fill="hold" nodeType="withGroup">
                            <p:stCondLst>
                              <p:cond delay="0"/>
                            </p:stCondLst>
                            <p:childTnLst>
                              <p:par>
                                <p:cTn id="35" presetID="2" presetClass="mediacall" presetSubtype="0" fill="hold" nodeType="clickEffect">
                                  <p:stCondLst>
                                    <p:cond delay="0"/>
                                  </p:stCondLst>
                                  <p:childTnLst>
                                    <p:cmd type="call" cmd="togglePause">
                                      <p:cBhvr>
                                        <p:cTn id="36" dur="1" fill="hold"/>
                                        <p:tgtEl>
                                          <p:spTgt spid="23558"/>
                                        </p:tgtEl>
                                      </p:cBhvr>
                                    </p:cmd>
                                  </p:childTnLst>
                                </p:cTn>
                              </p:par>
                            </p:childTnLst>
                          </p:cTn>
                        </p:par>
                      </p:childTnLst>
                    </p:cTn>
                  </p:par>
                </p:childTnLst>
              </p:cTn>
              <p:nextCondLst>
                <p:cond evt="onClick" delay="0">
                  <p:tgtEl>
                    <p:spTgt spid="23558"/>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a:extLst>
              <a:ext uri="{FF2B5EF4-FFF2-40B4-BE49-F238E27FC236}">
                <a16:creationId xmlns:a16="http://schemas.microsoft.com/office/drawing/2014/main" id="{BAF9B212-4B12-4858-B33D-ABA03034EE33}"/>
              </a:ext>
            </a:extLst>
          </p:cNvPr>
          <p:cNvSpPr txBox="1">
            <a:spLocks noChangeArrowheads="1"/>
          </p:cNvSpPr>
          <p:nvPr/>
        </p:nvSpPr>
        <p:spPr bwMode="auto">
          <a:xfrm>
            <a:off x="313682" y="381961"/>
            <a:ext cx="8516635" cy="913104"/>
          </a:xfrm>
          <a:prstGeom prst="rect">
            <a:avLst/>
          </a:prstGeom>
          <a:solidFill>
            <a:schemeClr val="bg1">
              <a:lumMod val="95000"/>
            </a:schemeClr>
          </a:solidFill>
          <a:ln>
            <a:noFill/>
          </a:ln>
          <a:effec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9pPr>
          </a:lstStyle>
          <a:p>
            <a:pPr algn="ctr" defTabSz="414726" fontAlgn="base" hangingPunct="0">
              <a:lnSpc>
                <a:spcPct val="93000"/>
              </a:lnSpc>
              <a:spcBef>
                <a:spcPct val="0"/>
              </a:spcBef>
              <a:spcAft>
                <a:spcPct val="0"/>
              </a:spcAft>
              <a:buClr>
                <a:srgbClr val="000000"/>
              </a:buClr>
              <a:buSzPct val="45000"/>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endParaRPr lang="cs-CZ" altLang="cs-CZ" sz="1451" b="1" dirty="0">
              <a:latin typeface="Arial" panose="020B0604020202020204" pitchFamily="34" charset="0"/>
            </a:endParaRPr>
          </a:p>
          <a:p>
            <a:pPr algn="ctr" defTabSz="414726" fontAlgn="base" hangingPunct="0">
              <a:lnSpc>
                <a:spcPct val="93000"/>
              </a:lnSpc>
              <a:spcBef>
                <a:spcPct val="0"/>
              </a:spcBef>
              <a:spcAft>
                <a:spcPct val="0"/>
              </a:spcAft>
              <a:buClr>
                <a:srgbClr val="000000"/>
              </a:buClr>
              <a:buSzPct val="45000"/>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cs-CZ" altLang="cs-CZ" sz="2000" b="1" dirty="0">
                <a:latin typeface="Calibri" panose="020F0502020204030204" pitchFamily="34" charset="0"/>
                <a:cs typeface="Calibri" panose="020F0502020204030204" pitchFamily="34" charset="0"/>
              </a:rPr>
              <a:t>Postup u  pacientů  s významnými </a:t>
            </a:r>
            <a:r>
              <a:rPr lang="en-GB" altLang="cs-CZ" sz="2000" b="1" dirty="0">
                <a:latin typeface="Calibri" panose="020F0502020204030204" pitchFamily="34" charset="0"/>
                <a:cs typeface="Calibri" panose="020F0502020204030204" pitchFamily="34" charset="0"/>
              </a:rPr>
              <a:t> stenotic</a:t>
            </a:r>
            <a:r>
              <a:rPr lang="cs-CZ" altLang="cs-CZ" sz="2000" b="1" dirty="0" err="1">
                <a:latin typeface="Calibri" panose="020F0502020204030204" pitchFamily="34" charset="0"/>
                <a:cs typeface="Calibri" panose="020F0502020204030204" pitchFamily="34" charset="0"/>
              </a:rPr>
              <a:t>kými</a:t>
            </a:r>
            <a:r>
              <a:rPr lang="cs-CZ" altLang="cs-CZ" sz="2000" b="1" dirty="0">
                <a:latin typeface="Calibri" panose="020F0502020204030204" pitchFamily="34" charset="0"/>
                <a:cs typeface="Calibri" panose="020F0502020204030204" pitchFamily="34" charset="0"/>
              </a:rPr>
              <a:t> vadami při nekardiální  elektivní operaci se   středním / vysokým rizikem</a:t>
            </a:r>
          </a:p>
          <a:p>
            <a:pPr algn="ctr" defTabSz="414726" fontAlgn="base" hangingPunct="0">
              <a:lnSpc>
                <a:spcPct val="93000"/>
              </a:lnSpc>
              <a:spcBef>
                <a:spcPct val="0"/>
              </a:spcBef>
              <a:spcAft>
                <a:spcPct val="0"/>
              </a:spcAft>
              <a:buClr>
                <a:srgbClr val="000000"/>
              </a:buClr>
              <a:buSzPct val="45000"/>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endParaRPr lang="en-GB" altLang="cs-CZ" sz="1451" b="1" dirty="0">
              <a:latin typeface="Arial" panose="020B0604020202020204" pitchFamily="34" charset="0"/>
            </a:endParaRPr>
          </a:p>
        </p:txBody>
      </p:sp>
      <p:sp>
        <p:nvSpPr>
          <p:cNvPr id="3076" name="Text Box 4">
            <a:extLst>
              <a:ext uri="{FF2B5EF4-FFF2-40B4-BE49-F238E27FC236}">
                <a16:creationId xmlns:a16="http://schemas.microsoft.com/office/drawing/2014/main" id="{6AC33D59-E162-4A55-AD56-B5212251747E}"/>
              </a:ext>
            </a:extLst>
          </p:cNvPr>
          <p:cNvSpPr txBox="1">
            <a:spLocks noChangeArrowheads="1"/>
          </p:cNvSpPr>
          <p:nvPr/>
        </p:nvSpPr>
        <p:spPr bwMode="auto">
          <a:xfrm>
            <a:off x="5017273" y="6346213"/>
            <a:ext cx="3927944" cy="2481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1pPr>
            <a:lvl2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2pPr>
            <a:lvl3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3pPr>
            <a:lvl4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4pPr>
            <a:lvl5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9pPr>
          </a:lstStyle>
          <a:p>
            <a:pPr defTabSz="414726" fontAlgn="base" hangingPunct="0">
              <a:lnSpc>
                <a:spcPct val="93000"/>
              </a:lnSpc>
              <a:spcBef>
                <a:spcPct val="0"/>
              </a:spcBef>
              <a:spcAft>
                <a:spcPct val="0"/>
              </a:spcAft>
              <a:buClr>
                <a:srgbClr val="000000"/>
              </a:buClr>
              <a:buSzPct val="45000"/>
              <a:tabLst>
                <a:tab pos="656650" algn="l"/>
                <a:tab pos="1313299" algn="l"/>
                <a:tab pos="1969949" algn="l"/>
                <a:tab pos="2626599" algn="l"/>
                <a:tab pos="3283248" algn="l"/>
              </a:tabLst>
            </a:pPr>
            <a:r>
              <a:rPr lang="en-GB" altLang="cs-CZ" sz="1089" i="1" dirty="0">
                <a:latin typeface="Arial" panose="020B0604020202020204" pitchFamily="34" charset="0"/>
              </a:rPr>
              <a:t>Regina Sorrentino et al. Heart doi:10.1136/heartjnl-2021-319160</a:t>
            </a:r>
          </a:p>
        </p:txBody>
      </p:sp>
      <p:pic>
        <p:nvPicPr>
          <p:cNvPr id="6" name="Obrázek 5">
            <a:extLst>
              <a:ext uri="{FF2B5EF4-FFF2-40B4-BE49-F238E27FC236}">
                <a16:creationId xmlns:a16="http://schemas.microsoft.com/office/drawing/2014/main" id="{BAA4AC97-338D-48C0-9D57-2B3AE852F790}"/>
              </a:ext>
            </a:extLst>
          </p:cNvPr>
          <p:cNvPicPr>
            <a:picLocks noChangeAspect="1"/>
          </p:cNvPicPr>
          <p:nvPr/>
        </p:nvPicPr>
        <p:blipFill>
          <a:blip r:embed="rId3"/>
          <a:stretch>
            <a:fillRect/>
          </a:stretch>
        </p:blipFill>
        <p:spPr>
          <a:xfrm>
            <a:off x="1191855" y="1753714"/>
            <a:ext cx="6924675" cy="4133850"/>
          </a:xfrm>
          <a:prstGeom prst="rect">
            <a:avLst/>
          </a:prstGeom>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21E18C-9979-46A5-BEC8-FEBB852AA468}"/>
              </a:ext>
            </a:extLst>
          </p:cNvPr>
          <p:cNvSpPr>
            <a:spLocks noGrp="1"/>
          </p:cNvSpPr>
          <p:nvPr>
            <p:ph type="title"/>
          </p:nvPr>
        </p:nvSpPr>
        <p:spPr>
          <a:xfrm>
            <a:off x="628650" y="2225824"/>
            <a:ext cx="7886700" cy="1188000"/>
          </a:xfrm>
          <a:solidFill>
            <a:schemeClr val="bg1">
              <a:lumMod val="95000"/>
            </a:schemeClr>
          </a:solidFill>
        </p:spPr>
        <p:txBody>
          <a:bodyPr>
            <a:normAutofit/>
          </a:bodyPr>
          <a:lstStyle/>
          <a:p>
            <a:pPr algn="ctr"/>
            <a:r>
              <a:rPr lang="cs-CZ" sz="3200" b="1" dirty="0">
                <a:latin typeface="+mn-lt"/>
              </a:rPr>
              <a:t>Regurgitační chlopenní vady,</a:t>
            </a:r>
            <a:br>
              <a:rPr lang="cs-CZ" sz="3200" b="1" dirty="0">
                <a:latin typeface="+mn-lt"/>
              </a:rPr>
            </a:br>
            <a:r>
              <a:rPr lang="cs-CZ" sz="3200" b="1" dirty="0">
                <a:latin typeface="+mn-lt"/>
              </a:rPr>
              <a:t>aortální a mitrální regurgitace</a:t>
            </a:r>
            <a:endParaRPr lang="en-GB" sz="3200" b="1" dirty="0">
              <a:latin typeface="+mn-lt"/>
            </a:endParaRPr>
          </a:p>
        </p:txBody>
      </p:sp>
    </p:spTree>
    <p:extLst>
      <p:ext uri="{BB962C8B-B14F-4D97-AF65-F5344CB8AC3E}">
        <p14:creationId xmlns:p14="http://schemas.microsoft.com/office/powerpoint/2010/main" val="13436105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677150" cy="879474"/>
          </a:xfrm>
          <a:solidFill>
            <a:schemeClr val="bg1">
              <a:lumMod val="95000"/>
            </a:schemeClr>
          </a:solidFill>
        </p:spPr>
        <p:txBody>
          <a:bodyPr>
            <a:normAutofit/>
          </a:bodyPr>
          <a:lstStyle/>
          <a:p>
            <a:pPr algn="ctr"/>
            <a:r>
              <a:rPr lang="cs-CZ" sz="2800" b="1" dirty="0">
                <a:latin typeface="+mn-lt"/>
              </a:rPr>
              <a:t>Aortální regurgitace</a:t>
            </a:r>
            <a:endParaRPr lang="en-US" sz="2800" b="1" dirty="0">
              <a:latin typeface="+mn-lt"/>
            </a:endParaRPr>
          </a:p>
        </p:txBody>
      </p:sp>
      <p:sp>
        <p:nvSpPr>
          <p:cNvPr id="3" name="Content Placeholder 2"/>
          <p:cNvSpPr>
            <a:spLocks noGrp="1"/>
          </p:cNvSpPr>
          <p:nvPr>
            <p:ph idx="1"/>
          </p:nvPr>
        </p:nvSpPr>
        <p:spPr/>
        <p:txBody>
          <a:bodyPr/>
          <a:lstStyle/>
          <a:p>
            <a:endParaRPr lang="cs-CZ" dirty="0"/>
          </a:p>
          <a:p>
            <a:endParaRPr lang="cs-CZ" dirty="0"/>
          </a:p>
        </p:txBody>
      </p:sp>
      <p:pic>
        <p:nvPicPr>
          <p:cNvPr id="7" name="Obrázek 6">
            <a:extLst>
              <a:ext uri="{FF2B5EF4-FFF2-40B4-BE49-F238E27FC236}">
                <a16:creationId xmlns:a16="http://schemas.microsoft.com/office/drawing/2014/main" id="{EA937517-DD02-4544-B724-09C42923B056}"/>
              </a:ext>
            </a:extLst>
          </p:cNvPr>
          <p:cNvPicPr>
            <a:picLocks noChangeAspect="1"/>
          </p:cNvPicPr>
          <p:nvPr/>
        </p:nvPicPr>
        <p:blipFill>
          <a:blip r:embed="rId6"/>
          <a:stretch>
            <a:fillRect/>
          </a:stretch>
        </p:blipFill>
        <p:spPr>
          <a:xfrm>
            <a:off x="628650" y="4001294"/>
            <a:ext cx="3145346" cy="2634996"/>
          </a:xfrm>
          <a:prstGeom prst="rect">
            <a:avLst/>
          </a:prstGeom>
        </p:spPr>
      </p:pic>
      <p:pic>
        <p:nvPicPr>
          <p:cNvPr id="8" name="Picture 2">
            <a:extLst>
              <a:ext uri="{FF2B5EF4-FFF2-40B4-BE49-F238E27FC236}">
                <a16:creationId xmlns:a16="http://schemas.microsoft.com/office/drawing/2014/main" id="{8FA80682-822C-4130-8771-FE03EEBD3C7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64467" y="3773456"/>
            <a:ext cx="2707386" cy="2862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Aor  plax cfm">
            <a:hlinkClick r:id="" action="ppaction://media"/>
            <a:extLst>
              <a:ext uri="{FF2B5EF4-FFF2-40B4-BE49-F238E27FC236}">
                <a16:creationId xmlns:a16="http://schemas.microsoft.com/office/drawing/2014/main" id="{93E8CA3E-3F35-4851-A8F0-8D278C54EFAC}"/>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753823" y="1477441"/>
            <a:ext cx="2577272" cy="1800000"/>
          </a:xfrm>
          <a:prstGeom prst="rect">
            <a:avLst/>
          </a:prstGeom>
        </p:spPr>
      </p:pic>
      <p:pic>
        <p:nvPicPr>
          <p:cNvPr id="10" name="AR LK  AR CFM">
            <a:hlinkClick r:id="" action="ppaction://media"/>
            <a:extLst>
              <a:ext uri="{FF2B5EF4-FFF2-40B4-BE49-F238E27FC236}">
                <a16:creationId xmlns:a16="http://schemas.microsoft.com/office/drawing/2014/main" id="{E10A12F6-C6F2-4549-8199-DFF676B453D7}"/>
              </a:ext>
            </a:extLst>
          </p:cNvPr>
          <p:cNvPicPr>
            <a:picLocks noChangeAspect="1"/>
          </p:cNvPicPr>
          <p:nvPr>
            <a:videoFile r:link="rId4"/>
            <p:extLst>
              <p:ext uri="{DAA4B4D4-6D71-4841-9C94-3DE7FCFB9230}">
                <p14:media xmlns:p14="http://schemas.microsoft.com/office/powerpoint/2010/main" r:embed="rId3"/>
              </p:ext>
            </p:extLst>
          </p:nvPr>
        </p:nvPicPr>
        <p:blipFill>
          <a:blip r:embed="rId9"/>
          <a:stretch>
            <a:fillRect/>
          </a:stretch>
        </p:blipFill>
        <p:spPr>
          <a:xfrm>
            <a:off x="4572000" y="1477441"/>
            <a:ext cx="2592686" cy="1810765"/>
          </a:xfrm>
          <a:prstGeom prst="rect">
            <a:avLst/>
          </a:prstGeom>
        </p:spPr>
      </p:pic>
    </p:spTree>
    <p:extLst>
      <p:ext uri="{BB962C8B-B14F-4D97-AF65-F5344CB8AC3E}">
        <p14:creationId xmlns:p14="http://schemas.microsoft.com/office/powerpoint/2010/main" val="4038986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420" fill="hold"/>
                                        <p:tgtEl>
                                          <p:spTgt spid="9"/>
                                        </p:tgtEl>
                                      </p:cBhvr>
                                    </p:cmd>
                                  </p:childTnLst>
                                </p:cTn>
                              </p:par>
                              <p:par>
                                <p:cTn id="7" presetID="1" presetClass="mediacall" presetSubtype="0" fill="hold" nodeType="withEffect">
                                  <p:stCondLst>
                                    <p:cond delay="0"/>
                                  </p:stCondLst>
                                  <p:childTnLst>
                                    <p:cmd type="call" cmd="playFrom(0.0)">
                                      <p:cBhvr>
                                        <p:cTn id="8" dur="2708"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repeatCount="indefinite" fill="hold" display="0">
                  <p:stCondLst>
                    <p:cond delay="indefinite"/>
                  </p:stCondLst>
                </p:cTn>
                <p:tgtEl>
                  <p:spTgt spid="9"/>
                </p:tgtEl>
              </p:cMediaNode>
            </p:video>
            <p:seq concurrent="1" nextAc="seek">
              <p:cTn id="10" restart="whenNotActive" fill="hold" evtFilter="cancelBubble" nodeType="interactiveSeq">
                <p:stCondLst>
                  <p:cond evt="onClick" delay="0">
                    <p:tgtEl>
                      <p:spTgt spid="9"/>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withEffect">
                                  <p:stCondLst>
                                    <p:cond delay="0"/>
                                  </p:stCondLst>
                                  <p:childTnLst>
                                    <p:cmd type="call" cmd="togglePause">
                                      <p:cBhvr>
                                        <p:cTn id="14" dur="1" fill="hold"/>
                                        <p:tgtEl>
                                          <p:spTgt spid="9"/>
                                        </p:tgtEl>
                                      </p:cBhvr>
                                    </p:cmd>
                                  </p:childTnLst>
                                </p:cTn>
                              </p:par>
                            </p:childTnLst>
                          </p:cTn>
                        </p:par>
                      </p:childTnLst>
                    </p:cTn>
                  </p:par>
                </p:childTnLst>
              </p:cTn>
              <p:nextCondLst>
                <p:cond evt="onClick" delay="0">
                  <p:tgtEl>
                    <p:spTgt spid="9"/>
                  </p:tgtEl>
                </p:cond>
              </p:nextCondLst>
            </p:seq>
            <p:video>
              <p:cMediaNode vol="80000">
                <p:cTn id="15" repeatCount="indefinite" fill="hold" display="0">
                  <p:stCondLst>
                    <p:cond delay="indefinite"/>
                  </p:stCondLst>
                </p:cTn>
                <p:tgtEl>
                  <p:spTgt spid="10"/>
                </p:tgtEl>
              </p:cMediaNode>
            </p:video>
            <p:seq concurrent="1" nextAc="seek">
              <p:cTn id="16" restart="whenNotActive" fill="hold" evtFilter="cancelBubble" nodeType="interactiveSeq">
                <p:stCondLst>
                  <p:cond evt="onClick" delay="0">
                    <p:tgtEl>
                      <p:spTgt spid="10"/>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1E0F68-D5E4-4566-A912-D0BD3B568801}"/>
              </a:ext>
            </a:extLst>
          </p:cNvPr>
          <p:cNvSpPr>
            <a:spLocks noGrp="1"/>
          </p:cNvSpPr>
          <p:nvPr>
            <p:ph type="title"/>
          </p:nvPr>
        </p:nvSpPr>
        <p:spPr>
          <a:xfrm>
            <a:off x="628650" y="365127"/>
            <a:ext cx="7886700" cy="975994"/>
          </a:xfrm>
          <a:solidFill>
            <a:schemeClr val="bg2"/>
          </a:solidFill>
        </p:spPr>
        <p:txBody>
          <a:bodyPr>
            <a:normAutofit/>
          </a:bodyPr>
          <a:lstStyle/>
          <a:p>
            <a:pPr algn="ctr"/>
            <a:r>
              <a:rPr lang="cs-CZ" sz="2800" b="1" dirty="0">
                <a:latin typeface="+mn-lt"/>
              </a:rPr>
              <a:t>Aortální regurgitace</a:t>
            </a:r>
            <a:endParaRPr lang="en-GB" sz="2800" b="1" dirty="0">
              <a:latin typeface="+mn-lt"/>
            </a:endParaRPr>
          </a:p>
        </p:txBody>
      </p:sp>
      <p:pic>
        <p:nvPicPr>
          <p:cNvPr id="5" name="Zástupný obsah 4">
            <a:extLst>
              <a:ext uri="{FF2B5EF4-FFF2-40B4-BE49-F238E27FC236}">
                <a16:creationId xmlns:a16="http://schemas.microsoft.com/office/drawing/2014/main" id="{F4938C7B-025A-4E3A-855F-A29F7B213485}"/>
              </a:ext>
            </a:extLst>
          </p:cNvPr>
          <p:cNvPicPr>
            <a:picLocks noGrp="1" noChangeAspect="1"/>
          </p:cNvPicPr>
          <p:nvPr>
            <p:ph idx="1"/>
          </p:nvPr>
        </p:nvPicPr>
        <p:blipFill>
          <a:blip r:embed="rId2"/>
          <a:stretch>
            <a:fillRect/>
          </a:stretch>
        </p:blipFill>
        <p:spPr>
          <a:xfrm>
            <a:off x="628650" y="1653340"/>
            <a:ext cx="7886700" cy="1775660"/>
          </a:xfrm>
        </p:spPr>
      </p:pic>
      <p:sp>
        <p:nvSpPr>
          <p:cNvPr id="6" name="TextovéPole 5">
            <a:extLst>
              <a:ext uri="{FF2B5EF4-FFF2-40B4-BE49-F238E27FC236}">
                <a16:creationId xmlns:a16="http://schemas.microsoft.com/office/drawing/2014/main" id="{6D48DD1C-0DC1-4D45-920B-E7BCCC44326D}"/>
              </a:ext>
            </a:extLst>
          </p:cNvPr>
          <p:cNvSpPr txBox="1"/>
          <p:nvPr/>
        </p:nvSpPr>
        <p:spPr>
          <a:xfrm>
            <a:off x="628650" y="3850640"/>
            <a:ext cx="7886700" cy="2308324"/>
          </a:xfrm>
          <a:prstGeom prst="rect">
            <a:avLst/>
          </a:prstGeom>
          <a:noFill/>
          <a:ln>
            <a:solidFill>
              <a:schemeClr val="tx1"/>
            </a:solidFill>
          </a:ln>
        </p:spPr>
        <p:txBody>
          <a:bodyPr wrap="square" rtlCol="0">
            <a:spAutoFit/>
          </a:bodyPr>
          <a:lstStyle/>
          <a:p>
            <a:r>
              <a:rPr lang="cs-CZ" dirty="0"/>
              <a:t>167 pacientů s AR versus 167 kontrol</a:t>
            </a:r>
          </a:p>
          <a:p>
            <a:r>
              <a:rPr lang="cs-CZ" dirty="0"/>
              <a:t>AR</a:t>
            </a:r>
          </a:p>
          <a:p>
            <a:pPr marL="285750" indent="-285750">
              <a:buFontTx/>
              <a:buChar char="-"/>
            </a:pPr>
            <a:r>
              <a:rPr lang="cs-CZ" dirty="0" err="1"/>
              <a:t>perioperačně</a:t>
            </a:r>
            <a:r>
              <a:rPr lang="cs-CZ" dirty="0"/>
              <a:t> : 0.6% </a:t>
            </a:r>
            <a:r>
              <a:rPr lang="cs-CZ" dirty="0" err="1"/>
              <a:t>hemodynamické</a:t>
            </a:r>
            <a:r>
              <a:rPr lang="cs-CZ" dirty="0"/>
              <a:t> nestability v průběhu výkonu , 1,2%</a:t>
            </a:r>
          </a:p>
          <a:p>
            <a:r>
              <a:rPr lang="cs-CZ" dirty="0"/>
              <a:t>     oběhový kolaps</a:t>
            </a:r>
          </a:p>
          <a:p>
            <a:pPr marL="285750" indent="-285750">
              <a:buFontTx/>
              <a:buChar char="-"/>
            </a:pPr>
            <a:r>
              <a:rPr lang="cs-CZ" dirty="0"/>
              <a:t>pooperačně : častější kardiální komplikace 16,2 % versus 5,4% (p= 0.003) , úmrtí </a:t>
            </a:r>
          </a:p>
          <a:p>
            <a:r>
              <a:rPr lang="cs-CZ" dirty="0"/>
              <a:t>      za  hospitalizace 9,2% versus 1,8% ( p=0,008)</a:t>
            </a:r>
          </a:p>
          <a:p>
            <a:pPr marL="285750" indent="-285750">
              <a:buFontTx/>
              <a:buChar char="-"/>
            </a:pPr>
            <a:r>
              <a:rPr lang="cs-CZ" dirty="0"/>
              <a:t>nezávislý prediktor </a:t>
            </a:r>
            <a:r>
              <a:rPr lang="cs-CZ" b="1" dirty="0"/>
              <a:t>jsou EF LK, renální insuficience, pacienti bez nastavené</a:t>
            </a:r>
          </a:p>
          <a:p>
            <a:r>
              <a:rPr lang="cs-CZ" b="1" dirty="0"/>
              <a:t>      medikace</a:t>
            </a:r>
            <a:endParaRPr lang="en-GB" b="1" dirty="0"/>
          </a:p>
        </p:txBody>
      </p:sp>
    </p:spTree>
    <p:extLst>
      <p:ext uri="{BB962C8B-B14F-4D97-AF65-F5344CB8AC3E}">
        <p14:creationId xmlns:p14="http://schemas.microsoft.com/office/powerpoint/2010/main" val="5023770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7031" y="284791"/>
            <a:ext cx="7052900" cy="827304"/>
          </a:xfrm>
          <a:solidFill>
            <a:schemeClr val="bg1">
              <a:lumMod val="95000"/>
            </a:schemeClr>
          </a:solidFill>
        </p:spPr>
        <p:txBody>
          <a:bodyPr/>
          <a:lstStyle/>
          <a:p>
            <a:pPr algn="ctr"/>
            <a:r>
              <a:rPr lang="cs-CZ" sz="3600" dirty="0"/>
              <a:t> </a:t>
            </a:r>
            <a:r>
              <a:rPr lang="cs-CZ" sz="2800" b="1" dirty="0">
                <a:latin typeface="+mn-lt"/>
              </a:rPr>
              <a:t>Aortální </a:t>
            </a:r>
            <a:r>
              <a:rPr lang="en-US" sz="2800" b="1" dirty="0" err="1">
                <a:latin typeface="+mn-lt"/>
              </a:rPr>
              <a:t>regurgitace</a:t>
            </a:r>
            <a:endParaRPr lang="en-US" sz="2800" b="1" dirty="0">
              <a:latin typeface="+mn-lt"/>
            </a:endParaRPr>
          </a:p>
        </p:txBody>
      </p:sp>
      <p:sp>
        <p:nvSpPr>
          <p:cNvPr id="4" name="TextBox 3"/>
          <p:cNvSpPr txBox="1"/>
          <p:nvPr/>
        </p:nvSpPr>
        <p:spPr>
          <a:xfrm>
            <a:off x="3003938" y="1257104"/>
            <a:ext cx="288689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Pacient před nekardiální operací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p:cNvSpPr txBox="1"/>
          <p:nvPr/>
        </p:nvSpPr>
        <p:spPr>
          <a:xfrm>
            <a:off x="2884824" y="2601750"/>
            <a:ext cx="2763510" cy="646331"/>
          </a:xfrm>
          <a:prstGeom prst="rect">
            <a:avLst/>
          </a:prstGeom>
          <a:noFill/>
        </p:spPr>
        <p:txBody>
          <a:bodyPr wrap="square" rtlCol="0">
            <a:spAutoFit/>
          </a:bodyPr>
          <a:lstStyle/>
          <a:p>
            <a:pPr marR="0" lvl="0" algn="ctr" defTabSz="457200" rtl="0" eaLnBrk="1" fontAlgn="auto" latinLnBrk="0" hangingPunct="1">
              <a:lnSpc>
                <a:spcPct val="100000"/>
              </a:lnSpc>
              <a:spcBef>
                <a:spcPts val="0"/>
              </a:spcBef>
              <a:spcAft>
                <a:spcPts val="0"/>
              </a:spcAft>
              <a:buClrTx/>
              <a:buSzTx/>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Symptomy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p:cNvSpPr txBox="1"/>
          <p:nvPr/>
        </p:nvSpPr>
        <p:spPr>
          <a:xfrm>
            <a:off x="7295176" y="3166327"/>
            <a:ext cx="1421427"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cs-CZ" dirty="0">
                <a:solidFill>
                  <a:prstClr val="black"/>
                </a:solidFill>
                <a:latin typeface="Calibri" panose="020F0502020204030204"/>
              </a:rPr>
              <a:t>Proveditelná AVR</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p:cNvSpPr txBox="1"/>
          <p:nvPr/>
        </p:nvSpPr>
        <p:spPr>
          <a:xfrm>
            <a:off x="5155400" y="4283943"/>
            <a:ext cx="1776549"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Optimalizace </a:t>
            </a:r>
          </a:p>
          <a:p>
            <a:pPr marL="0" marR="0" lvl="0" indent="0" algn="l" defTabSz="457200" rtl="0" eaLnBrk="1" fontAlgn="auto" latinLnBrk="0" hangingPunct="1">
              <a:lnSpc>
                <a:spcPct val="100000"/>
              </a:lnSpc>
              <a:spcBef>
                <a:spcPts val="0"/>
              </a:spcBef>
              <a:spcAft>
                <a:spcPts val="0"/>
              </a:spcAft>
              <a:buClrTx/>
              <a:buSzTx/>
              <a:buFontTx/>
              <a:buNone/>
              <a:tabLst/>
              <a:defRPr/>
            </a:pPr>
            <a:r>
              <a:rPr lang="cs-CZ" dirty="0">
                <a:solidFill>
                  <a:prstClr val="black"/>
                </a:solidFill>
                <a:latin typeface="Calibri" panose="020F0502020204030204"/>
              </a:rPr>
              <a:t>m</a:t>
            </a:r>
            <a:r>
              <a:rPr kumimoji="0" lang="cs-CZ" sz="1800" b="0" i="0" u="none" strike="noStrike" kern="1200" cap="none" spc="0" normalizeH="0" baseline="0" noProof="0" dirty="0" err="1">
                <a:ln>
                  <a:noFill/>
                </a:ln>
                <a:solidFill>
                  <a:prstClr val="black"/>
                </a:solidFill>
                <a:effectLst/>
                <a:uLnTx/>
                <a:uFillTx/>
                <a:latin typeface="Calibri" panose="020F0502020204030204"/>
                <a:ea typeface="+mn-ea"/>
                <a:cs typeface="+mn-cs"/>
              </a:rPr>
              <a:t>edikam.léčby</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p:cNvSpPr txBox="1"/>
          <p:nvPr/>
        </p:nvSpPr>
        <p:spPr>
          <a:xfrm>
            <a:off x="483326" y="5411430"/>
            <a:ext cx="1776549" cy="646331"/>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Nekardiální operace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Box 8"/>
          <p:cNvSpPr txBox="1"/>
          <p:nvPr/>
        </p:nvSpPr>
        <p:spPr>
          <a:xfrm>
            <a:off x="4671809" y="5386433"/>
            <a:ext cx="2024743" cy="916636"/>
          </a:xfrm>
          <a:prstGeom prst="rect">
            <a:avLst/>
          </a:prstGeom>
          <a:solidFill>
            <a:srgbClr val="FF0000">
              <a:alpha val="17000"/>
            </a:srgb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Nekardiální operace se striktní monitorací</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Box 11"/>
          <p:cNvSpPr txBox="1"/>
          <p:nvPr/>
        </p:nvSpPr>
        <p:spPr>
          <a:xfrm>
            <a:off x="6844933" y="5397590"/>
            <a:ext cx="2164340"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cs-CZ" dirty="0">
                <a:solidFill>
                  <a:prstClr val="black"/>
                </a:solidFill>
                <a:latin typeface="Calibri" panose="020F0502020204030204"/>
              </a:rPr>
              <a:t>AVR před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nekardiální operací</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2"/>
          <p:cNvSpPr/>
          <p:nvPr/>
        </p:nvSpPr>
        <p:spPr>
          <a:xfrm>
            <a:off x="2904538" y="1209599"/>
            <a:ext cx="2925049" cy="850058"/>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Picture 13"/>
          <p:cNvPicPr>
            <a:picLocks noChangeAspect="1"/>
          </p:cNvPicPr>
          <p:nvPr/>
        </p:nvPicPr>
        <p:blipFill>
          <a:blip r:embed="rId2"/>
          <a:stretch>
            <a:fillRect/>
          </a:stretch>
        </p:blipFill>
        <p:spPr>
          <a:xfrm>
            <a:off x="2887506" y="2515244"/>
            <a:ext cx="2959111" cy="819342"/>
          </a:xfrm>
          <a:prstGeom prst="rect">
            <a:avLst/>
          </a:prstGeom>
          <a:noFill/>
        </p:spPr>
      </p:pic>
      <p:sp>
        <p:nvSpPr>
          <p:cNvPr id="15" name="Rectangle 14"/>
          <p:cNvSpPr/>
          <p:nvPr/>
        </p:nvSpPr>
        <p:spPr>
          <a:xfrm>
            <a:off x="7175601" y="3186486"/>
            <a:ext cx="1717766" cy="588982"/>
          </a:xfrm>
          <a:prstGeom prst="rect">
            <a:avLst/>
          </a:prstGeom>
          <a:noFill/>
          <a:ln w="22225">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377001" y="5384785"/>
            <a:ext cx="1626933" cy="923331"/>
          </a:xfrm>
          <a:prstGeom prst="rect">
            <a:avLst/>
          </a:prstGeom>
          <a:solidFill>
            <a:srgbClr val="FF0000">
              <a:alpha val="17000"/>
            </a:srgbClr>
          </a:solid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p:cNvSpPr/>
          <p:nvPr/>
        </p:nvSpPr>
        <p:spPr>
          <a:xfrm>
            <a:off x="4671809" y="5397590"/>
            <a:ext cx="2024743" cy="923331"/>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9" name="Picture 18"/>
          <p:cNvPicPr>
            <a:picLocks noChangeAspect="1"/>
          </p:cNvPicPr>
          <p:nvPr/>
        </p:nvPicPr>
        <p:blipFill>
          <a:blip r:embed="rId3"/>
          <a:stretch>
            <a:fillRect/>
          </a:stretch>
        </p:blipFill>
        <p:spPr>
          <a:xfrm>
            <a:off x="6902886" y="5378691"/>
            <a:ext cx="2048434" cy="944962"/>
          </a:xfrm>
          <a:prstGeom prst="rect">
            <a:avLst/>
          </a:prstGeom>
          <a:solidFill>
            <a:srgbClr val="FF0000">
              <a:alpha val="17000"/>
            </a:srgbClr>
          </a:solidFill>
        </p:spPr>
      </p:pic>
      <p:pic>
        <p:nvPicPr>
          <p:cNvPr id="20" name="Picture 19"/>
          <p:cNvPicPr>
            <a:picLocks noChangeAspect="1"/>
          </p:cNvPicPr>
          <p:nvPr/>
        </p:nvPicPr>
        <p:blipFill>
          <a:blip r:embed="rId4"/>
          <a:stretch>
            <a:fillRect/>
          </a:stretch>
        </p:blipFill>
        <p:spPr>
          <a:xfrm>
            <a:off x="5225694" y="4280646"/>
            <a:ext cx="1470858" cy="684000"/>
          </a:xfrm>
          <a:prstGeom prst="rect">
            <a:avLst/>
          </a:prstGeom>
        </p:spPr>
      </p:pic>
      <p:cxnSp>
        <p:nvCxnSpPr>
          <p:cNvPr id="22" name="Straight Arrow Connector 21"/>
          <p:cNvCxnSpPr/>
          <p:nvPr/>
        </p:nvCxnSpPr>
        <p:spPr>
          <a:xfrm>
            <a:off x="4284618" y="2120625"/>
            <a:ext cx="0" cy="3647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cxnSpLocks/>
          </p:cNvCxnSpPr>
          <p:nvPr/>
        </p:nvCxnSpPr>
        <p:spPr>
          <a:xfrm>
            <a:off x="5857933" y="2789696"/>
            <a:ext cx="1457185" cy="3641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cxnSpLocks/>
          </p:cNvCxnSpPr>
          <p:nvPr/>
        </p:nvCxnSpPr>
        <p:spPr>
          <a:xfrm flipH="1">
            <a:off x="677936" y="4105010"/>
            <a:ext cx="765889" cy="10352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7994044" y="3822583"/>
            <a:ext cx="11846" cy="14873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a:off x="6676657" y="3902562"/>
            <a:ext cx="492681" cy="2771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cxnSpLocks/>
          </p:cNvCxnSpPr>
          <p:nvPr/>
        </p:nvCxnSpPr>
        <p:spPr>
          <a:xfrm flipH="1">
            <a:off x="4447383" y="4860629"/>
            <a:ext cx="662368" cy="4492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20" idx="2"/>
          </p:cNvCxnSpPr>
          <p:nvPr/>
        </p:nvCxnSpPr>
        <p:spPr>
          <a:xfrm>
            <a:off x="5961123" y="4964646"/>
            <a:ext cx="0" cy="4140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6488758" y="2410847"/>
            <a:ext cx="68058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cs-CZ" dirty="0">
                <a:solidFill>
                  <a:prstClr val="black"/>
                </a:solidFill>
                <a:latin typeface="Calibri" panose="020F0502020204030204"/>
              </a:rPr>
              <a:t>Ano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TextBox 47"/>
          <p:cNvSpPr txBox="1"/>
          <p:nvPr/>
        </p:nvSpPr>
        <p:spPr>
          <a:xfrm>
            <a:off x="678877" y="3902562"/>
            <a:ext cx="45923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Ne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9" name="TextBox 48"/>
          <p:cNvSpPr txBox="1"/>
          <p:nvPr/>
        </p:nvSpPr>
        <p:spPr>
          <a:xfrm>
            <a:off x="7994044" y="4041146"/>
            <a:ext cx="80989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Ano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Box 26"/>
          <p:cNvSpPr txBox="1"/>
          <p:nvPr/>
        </p:nvSpPr>
        <p:spPr>
          <a:xfrm>
            <a:off x="6470057" y="3744708"/>
            <a:ext cx="461892" cy="369332"/>
          </a:xfrm>
          <a:prstGeom prst="rect">
            <a:avLst/>
          </a:prstGeom>
          <a:noFill/>
        </p:spPr>
        <p:txBody>
          <a:bodyPr wrap="square" rtlCol="0">
            <a:spAutoFit/>
          </a:bodyPr>
          <a:lstStyle/>
          <a:p>
            <a:r>
              <a:rPr lang="cs-CZ" dirty="0"/>
              <a:t>Ne</a:t>
            </a:r>
            <a:endParaRPr lang="en-US" dirty="0"/>
          </a:p>
        </p:txBody>
      </p:sp>
      <p:sp>
        <p:nvSpPr>
          <p:cNvPr id="36" name="TextBox 5">
            <a:extLst>
              <a:ext uri="{FF2B5EF4-FFF2-40B4-BE49-F238E27FC236}">
                <a16:creationId xmlns:a16="http://schemas.microsoft.com/office/drawing/2014/main" id="{E74BE865-3805-49EE-A877-21C569D5B446}"/>
              </a:ext>
            </a:extLst>
          </p:cNvPr>
          <p:cNvSpPr txBox="1"/>
          <p:nvPr/>
        </p:nvSpPr>
        <p:spPr>
          <a:xfrm>
            <a:off x="908493" y="3193527"/>
            <a:ext cx="142142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EF ≤ 55%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Rectangle 14">
            <a:extLst>
              <a:ext uri="{FF2B5EF4-FFF2-40B4-BE49-F238E27FC236}">
                <a16:creationId xmlns:a16="http://schemas.microsoft.com/office/drawing/2014/main" id="{06E2DAF6-A6B0-4B5E-907F-0286531491D1}"/>
              </a:ext>
            </a:extLst>
          </p:cNvPr>
          <p:cNvSpPr/>
          <p:nvPr/>
        </p:nvSpPr>
        <p:spPr>
          <a:xfrm>
            <a:off x="759945" y="3134509"/>
            <a:ext cx="1717766" cy="588982"/>
          </a:xfrm>
          <a:prstGeom prst="rect">
            <a:avLst/>
          </a:prstGeom>
          <a:noFill/>
          <a:ln w="22225">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9" name="Picture 18">
            <a:extLst>
              <a:ext uri="{FF2B5EF4-FFF2-40B4-BE49-F238E27FC236}">
                <a16:creationId xmlns:a16="http://schemas.microsoft.com/office/drawing/2014/main" id="{B728C181-7014-4AB7-8557-BEF0224AC352}"/>
              </a:ext>
            </a:extLst>
          </p:cNvPr>
          <p:cNvPicPr>
            <a:picLocks noChangeAspect="1"/>
          </p:cNvPicPr>
          <p:nvPr/>
        </p:nvPicPr>
        <p:blipFill>
          <a:blip r:embed="rId3"/>
          <a:stretch>
            <a:fillRect/>
          </a:stretch>
        </p:blipFill>
        <p:spPr>
          <a:xfrm>
            <a:off x="2344667" y="5386774"/>
            <a:ext cx="2048434" cy="944962"/>
          </a:xfrm>
          <a:prstGeom prst="rect">
            <a:avLst/>
          </a:prstGeom>
          <a:solidFill>
            <a:srgbClr val="FF0000">
              <a:alpha val="17000"/>
            </a:srgbClr>
          </a:solidFill>
        </p:spPr>
      </p:pic>
      <p:sp>
        <p:nvSpPr>
          <p:cNvPr id="40" name="TextBox 11">
            <a:extLst>
              <a:ext uri="{FF2B5EF4-FFF2-40B4-BE49-F238E27FC236}">
                <a16:creationId xmlns:a16="http://schemas.microsoft.com/office/drawing/2014/main" id="{567E08B9-A56D-4F29-BA10-609A8FAF8229}"/>
              </a:ext>
            </a:extLst>
          </p:cNvPr>
          <p:cNvSpPr txBox="1"/>
          <p:nvPr/>
        </p:nvSpPr>
        <p:spPr>
          <a:xfrm>
            <a:off x="2477711" y="5562732"/>
            <a:ext cx="2164340"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cs-CZ" dirty="0">
                <a:solidFill>
                  <a:prstClr val="black"/>
                </a:solidFill>
                <a:latin typeface="Calibri" panose="020F0502020204030204"/>
              </a:rPr>
              <a:t>AVR před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nekardiální operací</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25" name="Přímá spojnice se šipkou 24">
            <a:extLst>
              <a:ext uri="{FF2B5EF4-FFF2-40B4-BE49-F238E27FC236}">
                <a16:creationId xmlns:a16="http://schemas.microsoft.com/office/drawing/2014/main" id="{76CB7F62-84C8-41A6-BE84-DB215D609DD1}"/>
              </a:ext>
            </a:extLst>
          </p:cNvPr>
          <p:cNvCxnSpPr/>
          <p:nvPr/>
        </p:nvCxnSpPr>
        <p:spPr>
          <a:xfrm>
            <a:off x="1899920" y="4078336"/>
            <a:ext cx="1282958" cy="10507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TextBox 47">
            <a:extLst>
              <a:ext uri="{FF2B5EF4-FFF2-40B4-BE49-F238E27FC236}">
                <a16:creationId xmlns:a16="http://schemas.microsoft.com/office/drawing/2014/main" id="{2C3D3612-77DA-4EC4-9A22-9D0C466E1907}"/>
              </a:ext>
            </a:extLst>
          </p:cNvPr>
          <p:cNvSpPr txBox="1"/>
          <p:nvPr/>
        </p:nvSpPr>
        <p:spPr>
          <a:xfrm>
            <a:off x="2489945" y="4002361"/>
            <a:ext cx="620688"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cs-CZ" dirty="0">
                <a:solidFill>
                  <a:prstClr val="black"/>
                </a:solidFill>
                <a:latin typeface="Calibri" panose="020F0502020204030204"/>
              </a:rPr>
              <a:t>Ano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344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BEEBF3C-3C0A-4725-BB1B-609498E6DEFA}"/>
              </a:ext>
            </a:extLst>
          </p:cNvPr>
          <p:cNvSpPr txBox="1"/>
          <p:nvPr/>
        </p:nvSpPr>
        <p:spPr>
          <a:xfrm>
            <a:off x="1453792" y="1099600"/>
            <a:ext cx="6796355" cy="828000"/>
          </a:xfrm>
          <a:prstGeom prst="rect">
            <a:avLst/>
          </a:prstGeom>
          <a:solidFill>
            <a:schemeClr val="bg1">
              <a:lumMod val="95000"/>
            </a:schemeClr>
          </a:solidFill>
        </p:spPr>
        <p:txBody>
          <a:bodyPr wrap="square">
            <a:spAutoFit/>
          </a:bodyPr>
          <a:lstStyle/>
          <a:p>
            <a:pPr algn="ctr"/>
            <a:r>
              <a:rPr lang="cs-CZ" sz="2400" b="1" dirty="0">
                <a:latin typeface="+mn-lt"/>
              </a:rPr>
              <a:t>Nekardiální operace u chlopenních vad</a:t>
            </a:r>
            <a:endParaRPr lang="en-GB" sz="2400" b="1" dirty="0">
              <a:latin typeface="+mn-lt"/>
            </a:endParaRPr>
          </a:p>
        </p:txBody>
      </p:sp>
      <p:sp>
        <p:nvSpPr>
          <p:cNvPr id="5" name="TextovéPole 4">
            <a:extLst>
              <a:ext uri="{FF2B5EF4-FFF2-40B4-BE49-F238E27FC236}">
                <a16:creationId xmlns:a16="http://schemas.microsoft.com/office/drawing/2014/main" id="{7D45F272-339B-4E29-9F3C-4B84CEC960A0}"/>
              </a:ext>
            </a:extLst>
          </p:cNvPr>
          <p:cNvSpPr txBox="1"/>
          <p:nvPr/>
        </p:nvSpPr>
        <p:spPr>
          <a:xfrm>
            <a:off x="1304818" y="2208944"/>
            <a:ext cx="7346022" cy="2308324"/>
          </a:xfrm>
          <a:prstGeom prst="rect">
            <a:avLst/>
          </a:prstGeom>
          <a:noFill/>
        </p:spPr>
        <p:txBody>
          <a:bodyPr wrap="square" rtlCol="0">
            <a:spAutoFit/>
          </a:bodyPr>
          <a:lstStyle/>
          <a:p>
            <a:pPr marL="285750" indent="-285750">
              <a:buFont typeface="Wingdings" panose="05000000000000000000" pitchFamily="2" charset="2"/>
              <a:buChar char="Ø"/>
            </a:pPr>
            <a:r>
              <a:rPr lang="cs-CZ" sz="2400" dirty="0"/>
              <a:t>Stratifikace rizika</a:t>
            </a:r>
          </a:p>
          <a:p>
            <a:pPr marL="285750" indent="-285750">
              <a:buFont typeface="Wingdings" panose="05000000000000000000" pitchFamily="2" charset="2"/>
              <a:buChar char="Ø"/>
            </a:pPr>
            <a:r>
              <a:rPr lang="cs-CZ" sz="2400" dirty="0" err="1"/>
              <a:t>Stenotické</a:t>
            </a:r>
            <a:r>
              <a:rPr lang="cs-CZ" sz="2400" dirty="0"/>
              <a:t> chlopenní vady a nekardiální operace</a:t>
            </a:r>
          </a:p>
          <a:p>
            <a:pPr marL="285750" indent="-285750">
              <a:buFont typeface="Wingdings" panose="05000000000000000000" pitchFamily="2" charset="2"/>
              <a:buChar char="Ø"/>
            </a:pPr>
            <a:r>
              <a:rPr lang="cs-CZ" sz="2400" dirty="0"/>
              <a:t>Regurgitační vady a nekardiální operace</a:t>
            </a:r>
          </a:p>
          <a:p>
            <a:pPr marL="285750" indent="-285750">
              <a:buFont typeface="Wingdings" panose="05000000000000000000" pitchFamily="2" charset="2"/>
              <a:buChar char="Ø"/>
            </a:pPr>
            <a:r>
              <a:rPr lang="cs-CZ" sz="2400" dirty="0"/>
              <a:t>Chlopenní náhrady</a:t>
            </a:r>
          </a:p>
          <a:p>
            <a:pPr marL="285750" indent="-285750">
              <a:buFont typeface="Wingdings" panose="05000000000000000000" pitchFamily="2" charset="2"/>
              <a:buChar char="Ø"/>
            </a:pPr>
            <a:r>
              <a:rPr lang="cs-CZ" sz="2400" dirty="0"/>
              <a:t>Antikoagulační léčba  během výkonu </a:t>
            </a:r>
          </a:p>
          <a:p>
            <a:pPr marL="285750" indent="-285750">
              <a:buFont typeface="Wingdings" panose="05000000000000000000" pitchFamily="2" charset="2"/>
              <a:buChar char="Ø"/>
            </a:pPr>
            <a:r>
              <a:rPr lang="cs-CZ" sz="2400" dirty="0"/>
              <a:t>Prevence IE</a:t>
            </a:r>
            <a:endParaRPr lang="en-GB" sz="2400" dirty="0"/>
          </a:p>
        </p:txBody>
      </p:sp>
    </p:spTree>
    <p:extLst>
      <p:ext uri="{BB962C8B-B14F-4D97-AF65-F5344CB8AC3E}">
        <p14:creationId xmlns:p14="http://schemas.microsoft.com/office/powerpoint/2010/main" val="38235503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21921" y="338225"/>
            <a:ext cx="6004560" cy="799701"/>
          </a:xfrm>
          <a:solidFill>
            <a:schemeClr val="bg1">
              <a:lumMod val="95000"/>
            </a:schemeClr>
          </a:solidFill>
          <a:ln>
            <a:solidFill>
              <a:schemeClr val="tx1"/>
            </a:solidFill>
          </a:ln>
        </p:spPr>
        <p:txBody>
          <a:bodyPr>
            <a:normAutofit fontScale="90000"/>
          </a:bodyPr>
          <a:lstStyle/>
          <a:p>
            <a:pPr algn="ctr">
              <a:defRPr/>
            </a:pPr>
            <a:br>
              <a:rPr lang="cs-CZ" sz="2700" dirty="0"/>
            </a:br>
            <a:r>
              <a:rPr lang="cs-CZ" sz="2700" b="1" dirty="0"/>
              <a:t>Mitrální regurgitace,  etiologie</a:t>
            </a:r>
            <a:br>
              <a:rPr lang="cs-CZ" sz="2700" dirty="0"/>
            </a:br>
            <a:endParaRPr lang="cs-CZ" sz="2700" dirty="0"/>
          </a:p>
        </p:txBody>
      </p:sp>
      <p:sp>
        <p:nvSpPr>
          <p:cNvPr id="3" name="Zástupný symbol pro obsah 2"/>
          <p:cNvSpPr>
            <a:spLocks noGrp="1"/>
          </p:cNvSpPr>
          <p:nvPr>
            <p:ph sz="half" idx="4294967295"/>
          </p:nvPr>
        </p:nvSpPr>
        <p:spPr>
          <a:xfrm>
            <a:off x="933845" y="2863069"/>
            <a:ext cx="3564396" cy="2808312"/>
          </a:xfrm>
        </p:spPr>
        <p:txBody>
          <a:bodyPr>
            <a:normAutofit fontScale="92500" lnSpcReduction="20000"/>
          </a:bodyPr>
          <a:lstStyle/>
          <a:p>
            <a:pPr>
              <a:buFont typeface="Wingdings" pitchFamily="2" charset="2"/>
              <a:buNone/>
              <a:defRPr/>
            </a:pPr>
            <a:r>
              <a:rPr lang="cs-CZ" sz="1425" b="1" dirty="0"/>
              <a:t>Primární  MR                       Sekundární MR</a:t>
            </a:r>
          </a:p>
          <a:p>
            <a:pPr>
              <a:buFont typeface="Wingdings" pitchFamily="2" charset="2"/>
              <a:buNone/>
              <a:defRPr/>
            </a:pPr>
            <a:r>
              <a:rPr lang="cs-CZ" sz="1425" b="1" dirty="0"/>
              <a:t>   (organická)                           (funkční)                 </a:t>
            </a:r>
          </a:p>
          <a:p>
            <a:pPr>
              <a:buFont typeface="Wingdings" pitchFamily="2" charset="2"/>
              <a:buNone/>
              <a:defRPr/>
            </a:pPr>
            <a:endParaRPr lang="cs-CZ" sz="1425" dirty="0">
              <a:solidFill>
                <a:schemeClr val="bg1"/>
              </a:solidFill>
            </a:endParaRPr>
          </a:p>
          <a:p>
            <a:pPr>
              <a:buFont typeface="Wingdings" pitchFamily="2" charset="2"/>
              <a:buNone/>
              <a:defRPr/>
            </a:pPr>
            <a:endParaRPr lang="cs-CZ" sz="1350" dirty="0"/>
          </a:p>
          <a:p>
            <a:pPr>
              <a:buFont typeface="Wingdings" pitchFamily="2" charset="2"/>
              <a:buNone/>
              <a:defRPr/>
            </a:pPr>
            <a:endParaRPr lang="cs-CZ" sz="1350" dirty="0"/>
          </a:p>
          <a:p>
            <a:pPr>
              <a:buFont typeface="Wingdings" pitchFamily="2" charset="2"/>
              <a:buNone/>
              <a:defRPr/>
            </a:pPr>
            <a:endParaRPr lang="cs-CZ" sz="1350" dirty="0"/>
          </a:p>
          <a:p>
            <a:pPr>
              <a:buFont typeface="Wingdings" pitchFamily="2" charset="2"/>
              <a:buNone/>
              <a:defRPr/>
            </a:pPr>
            <a:r>
              <a:rPr lang="cs-CZ" sz="1350" dirty="0"/>
              <a:t>mitrální regurgitace                     onemocnění</a:t>
            </a:r>
          </a:p>
          <a:p>
            <a:pPr>
              <a:buFont typeface="Wingdings" pitchFamily="2" charset="2"/>
              <a:buNone/>
              <a:defRPr/>
            </a:pPr>
            <a:r>
              <a:rPr lang="cs-CZ" sz="1350" dirty="0"/>
              <a:t>                                                            myokardu             </a:t>
            </a:r>
          </a:p>
          <a:p>
            <a:pPr>
              <a:buFont typeface="Wingdings" pitchFamily="2" charset="2"/>
              <a:buNone/>
              <a:defRPr/>
            </a:pPr>
            <a:endParaRPr lang="cs-CZ" sz="1350" dirty="0"/>
          </a:p>
          <a:p>
            <a:pPr>
              <a:buFont typeface="Wingdings" pitchFamily="2" charset="2"/>
              <a:buNone/>
              <a:defRPr/>
            </a:pPr>
            <a:endParaRPr lang="cs-CZ" sz="1350" dirty="0"/>
          </a:p>
          <a:p>
            <a:pPr>
              <a:buFont typeface="Wingdings" pitchFamily="2" charset="2"/>
              <a:buNone/>
              <a:defRPr/>
            </a:pPr>
            <a:endParaRPr lang="cs-CZ" sz="1350" dirty="0"/>
          </a:p>
          <a:p>
            <a:pPr>
              <a:buFont typeface="Wingdings" pitchFamily="2" charset="2"/>
              <a:buNone/>
              <a:defRPr/>
            </a:pPr>
            <a:r>
              <a:rPr lang="cs-CZ" sz="1350" dirty="0"/>
              <a:t>dysfunkce, dilatace LK       mi regurgitace</a:t>
            </a:r>
          </a:p>
          <a:p>
            <a:pPr>
              <a:buFont typeface="Wingdings" pitchFamily="2" charset="2"/>
              <a:buNone/>
              <a:defRPr/>
            </a:pPr>
            <a:endParaRPr lang="cs-CZ" sz="1350" dirty="0">
              <a:solidFill>
                <a:schemeClr val="bg1"/>
              </a:solidFill>
            </a:endParaRPr>
          </a:p>
          <a:p>
            <a:pPr>
              <a:buFont typeface="Wingdings" pitchFamily="2" charset="2"/>
              <a:buNone/>
              <a:defRPr/>
            </a:pPr>
            <a:r>
              <a:rPr lang="cs-CZ" sz="1350" dirty="0">
                <a:solidFill>
                  <a:schemeClr val="bg1"/>
                </a:solidFill>
              </a:rPr>
              <a:t>S                                                  </a:t>
            </a:r>
            <a:endParaRPr lang="cs-CZ" dirty="0">
              <a:solidFill>
                <a:schemeClr val="bg1"/>
              </a:solidFill>
            </a:endParaRPr>
          </a:p>
        </p:txBody>
      </p:sp>
      <p:cxnSp>
        <p:nvCxnSpPr>
          <p:cNvPr id="6" name="Přímá spojovací šipka 5"/>
          <p:cNvCxnSpPr/>
          <p:nvPr/>
        </p:nvCxnSpPr>
        <p:spPr>
          <a:xfrm>
            <a:off x="1527967" y="3582872"/>
            <a:ext cx="0" cy="3238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Přímá spojovací šipka 7"/>
          <p:cNvCxnSpPr/>
          <p:nvPr/>
        </p:nvCxnSpPr>
        <p:spPr>
          <a:xfrm>
            <a:off x="3357364" y="3582872"/>
            <a:ext cx="0" cy="3238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Přímá spojovací šipka 8"/>
          <p:cNvCxnSpPr/>
          <p:nvPr/>
        </p:nvCxnSpPr>
        <p:spPr>
          <a:xfrm>
            <a:off x="1527967" y="4364954"/>
            <a:ext cx="0" cy="43219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Přímá spojovací šipka 20"/>
          <p:cNvCxnSpPr/>
          <p:nvPr/>
        </p:nvCxnSpPr>
        <p:spPr>
          <a:xfrm>
            <a:off x="3363362" y="4364954"/>
            <a:ext cx="0" cy="43219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Zaoblený obdélník 21"/>
          <p:cNvSpPr/>
          <p:nvPr/>
        </p:nvSpPr>
        <p:spPr>
          <a:xfrm>
            <a:off x="933845" y="2894532"/>
            <a:ext cx="1188244" cy="539353"/>
          </a:xfrm>
          <a:prstGeom prst="round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sz="1350">
              <a:solidFill>
                <a:prstClr val="white"/>
              </a:solidFill>
              <a:latin typeface="Calibri"/>
            </a:endParaRPr>
          </a:p>
        </p:txBody>
      </p:sp>
      <p:sp>
        <p:nvSpPr>
          <p:cNvPr id="23" name="Zaoblený obdélník 22"/>
          <p:cNvSpPr/>
          <p:nvPr/>
        </p:nvSpPr>
        <p:spPr>
          <a:xfrm>
            <a:off x="2745616" y="2857303"/>
            <a:ext cx="1243013" cy="594122"/>
          </a:xfrm>
          <a:prstGeom prst="round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sz="1350">
              <a:solidFill>
                <a:prstClr val="white"/>
              </a:solidFill>
              <a:latin typeface="Calibri"/>
            </a:endParaRPr>
          </a:p>
        </p:txBody>
      </p:sp>
      <p:sp>
        <p:nvSpPr>
          <p:cNvPr id="5" name="TextBox 4"/>
          <p:cNvSpPr txBox="1"/>
          <p:nvPr/>
        </p:nvSpPr>
        <p:spPr>
          <a:xfrm>
            <a:off x="997305" y="5765037"/>
            <a:ext cx="3078342" cy="877163"/>
          </a:xfrm>
          <a:prstGeom prst="rect">
            <a:avLst/>
          </a:prstGeom>
          <a:noFill/>
          <a:ln>
            <a:noFill/>
          </a:ln>
        </p:spPr>
        <p:txBody>
          <a:bodyPr wrap="square" rtlCol="0">
            <a:spAutoFit/>
          </a:bodyPr>
          <a:lstStyle/>
          <a:p>
            <a:pPr algn="ctr" fontAlgn="base">
              <a:spcBef>
                <a:spcPct val="0"/>
              </a:spcBef>
              <a:spcAft>
                <a:spcPct val="0"/>
              </a:spcAft>
              <a:defRPr/>
            </a:pPr>
            <a:r>
              <a:rPr lang="cs-CZ" sz="1350" b="1" dirty="0">
                <a:solidFill>
                  <a:prstClr val="black"/>
                </a:solidFill>
                <a:latin typeface="Calibri"/>
                <a:cs typeface="Arial" panose="020B0604020202020204" pitchFamily="34" charset="0"/>
              </a:rPr>
              <a:t>SMR x  SMR</a:t>
            </a:r>
          </a:p>
          <a:p>
            <a:pPr fontAlgn="base">
              <a:spcBef>
                <a:spcPct val="0"/>
              </a:spcBef>
              <a:spcAft>
                <a:spcPct val="0"/>
              </a:spcAft>
              <a:defRPr/>
            </a:pPr>
            <a:r>
              <a:rPr lang="cs-CZ" sz="1200" dirty="0">
                <a:solidFill>
                  <a:prstClr val="black"/>
                </a:solidFill>
                <a:latin typeface="Calibri"/>
                <a:cs typeface="Arial" panose="020B0604020202020204" pitchFamily="34" charset="0"/>
              </a:rPr>
              <a:t>1.„typická  SMR“</a:t>
            </a:r>
          </a:p>
          <a:p>
            <a:pPr fontAlgn="base">
              <a:spcBef>
                <a:spcPct val="0"/>
              </a:spcBef>
              <a:spcAft>
                <a:spcPct val="0"/>
              </a:spcAft>
              <a:defRPr/>
            </a:pPr>
            <a:r>
              <a:rPr lang="cs-CZ" sz="1200" dirty="0">
                <a:solidFill>
                  <a:prstClr val="black"/>
                </a:solidFill>
                <a:latin typeface="Calibri"/>
                <a:cs typeface="Arial" panose="020B0604020202020204" pitchFamily="34" charset="0"/>
              </a:rPr>
              <a:t>2. SMR  v důsledku  dilatace síně</a:t>
            </a:r>
          </a:p>
          <a:p>
            <a:pPr algn="ctr" fontAlgn="base">
              <a:spcBef>
                <a:spcPct val="0"/>
              </a:spcBef>
              <a:spcAft>
                <a:spcPct val="0"/>
              </a:spcAft>
              <a:defRPr/>
            </a:pPr>
            <a:endParaRPr lang="en-US" sz="1350" dirty="0">
              <a:solidFill>
                <a:prstClr val="black"/>
              </a:solidFill>
              <a:latin typeface="Calibri"/>
              <a:cs typeface="Arial" panose="020B0604020202020204" pitchFamily="34" charset="0"/>
            </a:endParaRPr>
          </a:p>
        </p:txBody>
      </p:sp>
      <p:sp>
        <p:nvSpPr>
          <p:cNvPr id="14" name="Zaoblený obdélník 13"/>
          <p:cNvSpPr/>
          <p:nvPr/>
        </p:nvSpPr>
        <p:spPr>
          <a:xfrm>
            <a:off x="879561" y="5671381"/>
            <a:ext cx="3132348" cy="864096"/>
          </a:xfrm>
          <a:prstGeom prst="round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sz="1350">
              <a:solidFill>
                <a:prstClr val="white"/>
              </a:solidFill>
              <a:latin typeface="Calibri"/>
            </a:endParaRPr>
          </a:p>
        </p:txBody>
      </p:sp>
      <p:pic>
        <p:nvPicPr>
          <p:cNvPr id="11" name="prolaps P2 cuj 3d2">
            <a:hlinkClick r:id="" action="ppaction://media"/>
            <a:extLst>
              <a:ext uri="{FF2B5EF4-FFF2-40B4-BE49-F238E27FC236}">
                <a16:creationId xmlns:a16="http://schemas.microsoft.com/office/drawing/2014/main" id="{8C59EC90-7390-4F8B-B743-29692A73447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19686" y="1501862"/>
            <a:ext cx="1548000" cy="1081142"/>
          </a:xfrm>
          <a:prstGeom prst="rect">
            <a:avLst/>
          </a:prstGeom>
        </p:spPr>
      </p:pic>
      <p:pic>
        <p:nvPicPr>
          <p:cNvPr id="12" name="3D SMR">
            <a:hlinkClick r:id="" action="ppaction://media"/>
            <a:extLst>
              <a:ext uri="{FF2B5EF4-FFF2-40B4-BE49-F238E27FC236}">
                <a16:creationId xmlns:a16="http://schemas.microsoft.com/office/drawing/2014/main" id="{8AFE1D40-F5C3-45A3-BC34-875A32462D66}"/>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2716043" y="1505910"/>
            <a:ext cx="1536406" cy="1073046"/>
          </a:xfrm>
          <a:prstGeom prst="rect">
            <a:avLst/>
          </a:prstGeom>
        </p:spPr>
      </p:pic>
      <p:pic>
        <p:nvPicPr>
          <p:cNvPr id="28" name="Obrázek 27">
            <a:extLst>
              <a:ext uri="{FF2B5EF4-FFF2-40B4-BE49-F238E27FC236}">
                <a16:creationId xmlns:a16="http://schemas.microsoft.com/office/drawing/2014/main" id="{27A1A605-6717-4B7A-A585-B87A5D2E1DB7}"/>
              </a:ext>
            </a:extLst>
          </p:cNvPr>
          <p:cNvPicPr>
            <a:picLocks noChangeAspect="1"/>
          </p:cNvPicPr>
          <p:nvPr/>
        </p:nvPicPr>
        <p:blipFill>
          <a:blip r:embed="rId8"/>
          <a:stretch>
            <a:fillRect/>
          </a:stretch>
        </p:blipFill>
        <p:spPr>
          <a:xfrm>
            <a:off x="5422856" y="1311339"/>
            <a:ext cx="2793492" cy="1983146"/>
          </a:xfrm>
          <a:prstGeom prst="rect">
            <a:avLst/>
          </a:prstGeom>
        </p:spPr>
      </p:pic>
      <p:pic>
        <p:nvPicPr>
          <p:cNvPr id="30" name="Picture 2">
            <a:extLst>
              <a:ext uri="{FF2B5EF4-FFF2-40B4-BE49-F238E27FC236}">
                <a16:creationId xmlns:a16="http://schemas.microsoft.com/office/drawing/2014/main" id="{491A3DDD-8F6F-47BA-B3D8-A66F1727C43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2000" y="3467899"/>
            <a:ext cx="3935349" cy="296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49" fill="hold"/>
                                        <p:tgtEl>
                                          <p:spTgt spid="11"/>
                                        </p:tgtEl>
                                      </p:cBhvr>
                                    </p:cmd>
                                  </p:childTnLst>
                                </p:cTn>
                              </p:par>
                              <p:par>
                                <p:cTn id="7" presetID="1" presetClass="mediacall" presetSubtype="0" fill="hold" nodeType="withEffect">
                                  <p:stCondLst>
                                    <p:cond delay="0"/>
                                  </p:stCondLst>
                                  <p:childTnLst>
                                    <p:cmd type="call" cmd="playFrom(0.0)">
                                      <p:cBhvr>
                                        <p:cTn id="8" dur="1999"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repeatCount="indefinite" fill="hold" display="0">
                  <p:stCondLst>
                    <p:cond delay="indefinite"/>
                  </p:stCondLst>
                </p:cTn>
                <p:tgtEl>
                  <p:spTgt spid="11"/>
                </p:tgtEl>
              </p:cMediaNode>
            </p:video>
            <p:seq concurrent="1" nextAc="seek">
              <p:cTn id="10" restart="whenNotActive" fill="hold" evtFilter="cancelBubble" nodeType="interactiveSeq">
                <p:stCondLst>
                  <p:cond evt="onClick" delay="0">
                    <p:tgtEl>
                      <p:spTgt spid="11"/>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withEffect">
                                  <p:stCondLst>
                                    <p:cond delay="0"/>
                                  </p:stCondLst>
                                  <p:childTnLst>
                                    <p:cmd type="call" cmd="togglePause">
                                      <p:cBhvr>
                                        <p:cTn id="14" dur="1" fill="hold"/>
                                        <p:tgtEl>
                                          <p:spTgt spid="11"/>
                                        </p:tgtEl>
                                      </p:cBhvr>
                                    </p:cmd>
                                  </p:childTnLst>
                                </p:cTn>
                              </p:par>
                            </p:childTnLst>
                          </p:cTn>
                        </p:par>
                      </p:childTnLst>
                    </p:cTn>
                  </p:par>
                </p:childTnLst>
              </p:cTn>
              <p:nextCondLst>
                <p:cond evt="onClick" delay="0">
                  <p:tgtEl>
                    <p:spTgt spid="11"/>
                  </p:tgtEl>
                </p:cond>
              </p:nextCondLst>
            </p:seq>
            <p:video>
              <p:cMediaNode vol="80000">
                <p:cTn id="15" repeatCount="indefinite" fill="hold" display="0">
                  <p:stCondLst>
                    <p:cond delay="indefinite"/>
                  </p:stCondLst>
                </p:cTn>
                <p:tgtEl>
                  <p:spTgt spid="12"/>
                </p:tgtEl>
              </p:cMediaNode>
            </p:video>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withEffect">
                                  <p:stCondLst>
                                    <p:cond delay="0"/>
                                  </p:stCondLst>
                                  <p:childTnLst>
                                    <p:cmd type="call" cmd="togglePause">
                                      <p:cBhvr>
                                        <p:cTn id="20"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7031" y="284791"/>
            <a:ext cx="7052900" cy="827304"/>
          </a:xfrm>
          <a:solidFill>
            <a:schemeClr val="bg1">
              <a:lumMod val="95000"/>
            </a:schemeClr>
          </a:solidFill>
        </p:spPr>
        <p:txBody>
          <a:bodyPr>
            <a:normAutofit/>
          </a:bodyPr>
          <a:lstStyle/>
          <a:p>
            <a:pPr algn="ctr"/>
            <a:r>
              <a:rPr lang="en-US" sz="2800" b="1" dirty="0">
                <a:latin typeface="+mn-lt"/>
              </a:rPr>
              <a:t>Prim</a:t>
            </a:r>
            <a:r>
              <a:rPr lang="cs-CZ" sz="2800" b="1" dirty="0" err="1">
                <a:latin typeface="+mn-lt"/>
              </a:rPr>
              <a:t>ární</a:t>
            </a:r>
            <a:r>
              <a:rPr lang="cs-CZ" sz="2800" b="1" dirty="0">
                <a:latin typeface="+mn-lt"/>
              </a:rPr>
              <a:t> m</a:t>
            </a:r>
            <a:r>
              <a:rPr lang="en-US" sz="2800" b="1" dirty="0" err="1">
                <a:latin typeface="+mn-lt"/>
              </a:rPr>
              <a:t>itr</a:t>
            </a:r>
            <a:r>
              <a:rPr lang="cs-CZ" sz="2800" b="1" dirty="0" err="1">
                <a:latin typeface="+mn-lt"/>
              </a:rPr>
              <a:t>ální</a:t>
            </a:r>
            <a:r>
              <a:rPr lang="cs-CZ" sz="2800" b="1" dirty="0">
                <a:latin typeface="+mn-lt"/>
              </a:rPr>
              <a:t> </a:t>
            </a:r>
            <a:r>
              <a:rPr lang="en-US" sz="2800" b="1" dirty="0" err="1">
                <a:latin typeface="+mn-lt"/>
              </a:rPr>
              <a:t>regurgitace</a:t>
            </a:r>
            <a:endParaRPr lang="en-US" sz="2800" b="1" dirty="0">
              <a:latin typeface="+mn-lt"/>
            </a:endParaRPr>
          </a:p>
        </p:txBody>
      </p:sp>
      <p:sp>
        <p:nvSpPr>
          <p:cNvPr id="4" name="TextBox 3"/>
          <p:cNvSpPr txBox="1"/>
          <p:nvPr/>
        </p:nvSpPr>
        <p:spPr>
          <a:xfrm>
            <a:off x="3003938" y="1257104"/>
            <a:ext cx="288689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Pacient před nekardiální operací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p:cNvSpPr txBox="1"/>
          <p:nvPr/>
        </p:nvSpPr>
        <p:spPr>
          <a:xfrm>
            <a:off x="2884824" y="2601750"/>
            <a:ext cx="2763510" cy="1200329"/>
          </a:xfrm>
          <a:prstGeom prst="rect">
            <a:avLst/>
          </a:prstGeom>
          <a:noFill/>
        </p:spPr>
        <p:txBody>
          <a:bodyPr wrap="square" rtlCol="0">
            <a:spAutoFit/>
          </a:bodyPr>
          <a:lstStyle/>
          <a:p>
            <a:pPr marR="0" lvl="0" algn="ctr" defTabSz="457200" rtl="0" eaLnBrk="1" fontAlgn="auto" latinLnBrk="0" hangingPunct="1">
              <a:lnSpc>
                <a:spcPct val="100000"/>
              </a:lnSpc>
              <a:spcBef>
                <a:spcPts val="0"/>
              </a:spcBef>
              <a:spcAft>
                <a:spcPts val="0"/>
              </a:spcAft>
              <a:buClrTx/>
              <a:buSzTx/>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Symptomy nebo snížená</a:t>
            </a:r>
          </a:p>
          <a:p>
            <a:pPr marR="0" lvl="0" algn="ctr" defTabSz="457200" rtl="0" eaLnBrk="1" fontAlgn="auto" latinLnBrk="0" hangingPunct="1">
              <a:lnSpc>
                <a:spcPct val="100000"/>
              </a:lnSpc>
              <a:spcBef>
                <a:spcPts val="0"/>
              </a:spcBef>
              <a:spcAft>
                <a:spcPts val="0"/>
              </a:spcAft>
              <a:buClrTx/>
              <a:buSzTx/>
              <a:tabLst/>
              <a:defRPr/>
            </a:pPr>
            <a:r>
              <a:rPr lang="cs-CZ" noProof="0" dirty="0">
                <a:solidFill>
                  <a:prstClr val="black"/>
                </a:solidFill>
                <a:latin typeface="Calibri" panose="020F0502020204030204"/>
              </a:rPr>
              <a:t>funkce LK </a:t>
            </a:r>
            <a:r>
              <a:rPr kumimoji="0" lang="cs-CZ" sz="1800" b="0" i="0" u="none" strike="noStrike" kern="1200" cap="none" spc="0" normalizeH="0" baseline="0" dirty="0">
                <a:ln>
                  <a:noFill/>
                </a:ln>
                <a:solidFill>
                  <a:prstClr val="black"/>
                </a:solidFill>
                <a:effectLst/>
                <a:uLnTx/>
                <a:uFillTx/>
                <a:latin typeface="Calibri" panose="020F0502020204030204"/>
                <a:ea typeface="+mn-ea"/>
                <a:cs typeface="+mn-cs"/>
              </a:rPr>
              <a:t>(EF˂60%)</a:t>
            </a: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457200" rtl="0" eaLnBrk="1" fontAlgn="auto" latinLnBrk="0" hangingPunct="1">
              <a:lnSpc>
                <a:spcPct val="100000"/>
              </a:lnSpc>
              <a:spcBef>
                <a:spcPts val="0"/>
              </a:spcBef>
              <a:spcAft>
                <a:spcPts val="0"/>
              </a:spcAft>
              <a:buClrTx/>
              <a:buSzTx/>
              <a:tabLst/>
              <a:defRPr/>
            </a:pPr>
            <a:endPar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p:cNvSpPr txBox="1"/>
          <p:nvPr/>
        </p:nvSpPr>
        <p:spPr>
          <a:xfrm>
            <a:off x="7326834" y="3273559"/>
            <a:ext cx="142142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LVEF˂ 30%</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p:cNvSpPr txBox="1"/>
          <p:nvPr/>
        </p:nvSpPr>
        <p:spPr>
          <a:xfrm>
            <a:off x="5155400" y="4283943"/>
            <a:ext cx="1776549"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Riziko  KCH výkonu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p:cNvSpPr txBox="1"/>
          <p:nvPr/>
        </p:nvSpPr>
        <p:spPr>
          <a:xfrm>
            <a:off x="483326" y="5411430"/>
            <a:ext cx="1776549" cy="646331"/>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Nekardiální operace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Box 8"/>
          <p:cNvSpPr txBox="1"/>
          <p:nvPr/>
        </p:nvSpPr>
        <p:spPr>
          <a:xfrm>
            <a:off x="2259875" y="5411430"/>
            <a:ext cx="2024743" cy="923330"/>
          </a:xfrm>
          <a:prstGeom prst="rect">
            <a:avLst/>
          </a:prstGeom>
          <a:solidFill>
            <a:srgbClr val="FF0000">
              <a:alpha val="17000"/>
            </a:srgb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Nekardiální operace se striktní monitorací</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Box 10"/>
          <p:cNvSpPr txBox="1"/>
          <p:nvPr/>
        </p:nvSpPr>
        <p:spPr>
          <a:xfrm>
            <a:off x="4571999" y="5411429"/>
            <a:ext cx="198555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KCH výkon  před nekardiální operací</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Box 11"/>
          <p:cNvSpPr txBox="1"/>
          <p:nvPr/>
        </p:nvSpPr>
        <p:spPr>
          <a:xfrm>
            <a:off x="6844933" y="5397590"/>
            <a:ext cx="2164340"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cs-CZ" dirty="0">
                <a:solidFill>
                  <a:prstClr val="black"/>
                </a:solidFill>
                <a:latin typeface="Calibri" panose="020F0502020204030204"/>
              </a:rPr>
              <a:t>Vyhnout se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nekardiální operací</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2"/>
          <p:cNvSpPr/>
          <p:nvPr/>
        </p:nvSpPr>
        <p:spPr>
          <a:xfrm>
            <a:off x="2904538" y="1209599"/>
            <a:ext cx="2925049" cy="850058"/>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Picture 13"/>
          <p:cNvPicPr>
            <a:picLocks noChangeAspect="1"/>
          </p:cNvPicPr>
          <p:nvPr/>
        </p:nvPicPr>
        <p:blipFill>
          <a:blip r:embed="rId2"/>
          <a:stretch>
            <a:fillRect/>
          </a:stretch>
        </p:blipFill>
        <p:spPr>
          <a:xfrm>
            <a:off x="2840456" y="2559617"/>
            <a:ext cx="2959111" cy="819342"/>
          </a:xfrm>
          <a:prstGeom prst="rect">
            <a:avLst/>
          </a:prstGeom>
          <a:noFill/>
        </p:spPr>
      </p:pic>
      <p:sp>
        <p:nvSpPr>
          <p:cNvPr id="15" name="Rectangle 14"/>
          <p:cNvSpPr/>
          <p:nvPr/>
        </p:nvSpPr>
        <p:spPr>
          <a:xfrm>
            <a:off x="7175601" y="3186486"/>
            <a:ext cx="1717766" cy="588982"/>
          </a:xfrm>
          <a:prstGeom prst="rect">
            <a:avLst/>
          </a:prstGeom>
          <a:noFill/>
          <a:ln w="22225">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377001" y="5384785"/>
            <a:ext cx="1626933" cy="923331"/>
          </a:xfrm>
          <a:prstGeom prst="rect">
            <a:avLst/>
          </a:prstGeom>
          <a:solidFill>
            <a:srgbClr val="FF0000">
              <a:alpha val="17000"/>
            </a:srgbClr>
          </a:solid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p:cNvSpPr/>
          <p:nvPr/>
        </p:nvSpPr>
        <p:spPr>
          <a:xfrm>
            <a:off x="2259875" y="5384785"/>
            <a:ext cx="2024743" cy="923331"/>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3"/>
          <a:stretch>
            <a:fillRect/>
          </a:stretch>
        </p:blipFill>
        <p:spPr>
          <a:xfrm>
            <a:off x="4540559" y="5389798"/>
            <a:ext cx="2048434" cy="944962"/>
          </a:xfrm>
          <a:prstGeom prst="rect">
            <a:avLst/>
          </a:prstGeom>
          <a:solidFill>
            <a:srgbClr val="FF0000">
              <a:alpha val="17000"/>
            </a:srgbClr>
          </a:solidFill>
        </p:spPr>
      </p:pic>
      <p:pic>
        <p:nvPicPr>
          <p:cNvPr id="19" name="Picture 18"/>
          <p:cNvPicPr>
            <a:picLocks noChangeAspect="1"/>
          </p:cNvPicPr>
          <p:nvPr/>
        </p:nvPicPr>
        <p:blipFill>
          <a:blip r:embed="rId3"/>
          <a:stretch>
            <a:fillRect/>
          </a:stretch>
        </p:blipFill>
        <p:spPr>
          <a:xfrm>
            <a:off x="6785455" y="5397589"/>
            <a:ext cx="2048434" cy="944962"/>
          </a:xfrm>
          <a:prstGeom prst="rect">
            <a:avLst/>
          </a:prstGeom>
          <a:solidFill>
            <a:srgbClr val="FF0000">
              <a:alpha val="17000"/>
            </a:srgbClr>
          </a:solidFill>
        </p:spPr>
      </p:pic>
      <p:pic>
        <p:nvPicPr>
          <p:cNvPr id="20" name="Picture 19"/>
          <p:cNvPicPr>
            <a:picLocks noChangeAspect="1"/>
          </p:cNvPicPr>
          <p:nvPr/>
        </p:nvPicPr>
        <p:blipFill>
          <a:blip r:embed="rId4"/>
          <a:stretch>
            <a:fillRect/>
          </a:stretch>
        </p:blipFill>
        <p:spPr>
          <a:xfrm>
            <a:off x="5155400" y="4265109"/>
            <a:ext cx="1470858" cy="684000"/>
          </a:xfrm>
          <a:prstGeom prst="rect">
            <a:avLst/>
          </a:prstGeom>
        </p:spPr>
      </p:pic>
      <p:cxnSp>
        <p:nvCxnSpPr>
          <p:cNvPr id="22" name="Straight Arrow Connector 21"/>
          <p:cNvCxnSpPr/>
          <p:nvPr/>
        </p:nvCxnSpPr>
        <p:spPr>
          <a:xfrm>
            <a:off x="4284618" y="2120625"/>
            <a:ext cx="0" cy="3647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5843935" y="2905844"/>
            <a:ext cx="1238218" cy="6371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1334521" y="3611446"/>
            <a:ext cx="2360886" cy="16083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7994044" y="3822583"/>
            <a:ext cx="11846" cy="14873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a:off x="6676657" y="3902562"/>
            <a:ext cx="492681" cy="2771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4347764" y="4971757"/>
            <a:ext cx="753808" cy="3382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20" idx="2"/>
          </p:cNvCxnSpPr>
          <p:nvPr/>
        </p:nvCxnSpPr>
        <p:spPr>
          <a:xfrm>
            <a:off x="5890829" y="4949109"/>
            <a:ext cx="0" cy="4140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6488758" y="2665239"/>
            <a:ext cx="593395"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cs-CZ" dirty="0">
                <a:solidFill>
                  <a:prstClr val="black"/>
                </a:solidFill>
                <a:latin typeface="Calibri" panose="020F0502020204030204"/>
              </a:rPr>
              <a:t>Ano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TextBox 47"/>
          <p:cNvSpPr txBox="1"/>
          <p:nvPr/>
        </p:nvSpPr>
        <p:spPr>
          <a:xfrm>
            <a:off x="1599489" y="3873340"/>
            <a:ext cx="46314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Ne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9" name="TextBox 48"/>
          <p:cNvSpPr txBox="1"/>
          <p:nvPr/>
        </p:nvSpPr>
        <p:spPr>
          <a:xfrm>
            <a:off x="8020005" y="4316049"/>
            <a:ext cx="80989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Ano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1" name="TextBox 50"/>
          <p:cNvSpPr txBox="1"/>
          <p:nvPr/>
        </p:nvSpPr>
        <p:spPr>
          <a:xfrm>
            <a:off x="3709522" y="4928132"/>
            <a:ext cx="890895" cy="37752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vysoké</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2" name="TextBox 51"/>
          <p:cNvSpPr txBox="1"/>
          <p:nvPr/>
        </p:nvSpPr>
        <p:spPr>
          <a:xfrm>
            <a:off x="6217495" y="4928132"/>
            <a:ext cx="91629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Calibri" panose="020F0502020204030204"/>
                <a:ea typeface="+mn-ea"/>
                <a:cs typeface="+mn-cs"/>
              </a:rPr>
              <a:t>nízké</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Box 26"/>
          <p:cNvSpPr txBox="1"/>
          <p:nvPr/>
        </p:nvSpPr>
        <p:spPr>
          <a:xfrm>
            <a:off x="6470057" y="3744708"/>
            <a:ext cx="461892" cy="369332"/>
          </a:xfrm>
          <a:prstGeom prst="rect">
            <a:avLst/>
          </a:prstGeom>
          <a:noFill/>
        </p:spPr>
        <p:txBody>
          <a:bodyPr wrap="square" rtlCol="0">
            <a:spAutoFit/>
          </a:bodyPr>
          <a:lstStyle/>
          <a:p>
            <a:r>
              <a:rPr lang="cs-CZ" dirty="0"/>
              <a:t>Ne</a:t>
            </a:r>
            <a:endParaRPr lang="en-US" dirty="0"/>
          </a:p>
        </p:txBody>
      </p:sp>
    </p:spTree>
    <p:extLst>
      <p:ext uri="{BB962C8B-B14F-4D97-AF65-F5344CB8AC3E}">
        <p14:creationId xmlns:p14="http://schemas.microsoft.com/office/powerpoint/2010/main" val="22211089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718516" cy="980348"/>
          </a:xfrm>
          <a:solidFill>
            <a:schemeClr val="bg2"/>
          </a:solidFill>
        </p:spPr>
        <p:txBody>
          <a:bodyPr/>
          <a:lstStyle/>
          <a:p>
            <a:pPr algn="ctr"/>
            <a:r>
              <a:rPr lang="cs-CZ" dirty="0"/>
              <a:t> </a:t>
            </a:r>
            <a:r>
              <a:rPr lang="cs-CZ" sz="2800" b="1" dirty="0">
                <a:latin typeface="+mn-lt"/>
              </a:rPr>
              <a:t>Sekundární mitrální regurgitace</a:t>
            </a:r>
            <a:endParaRPr lang="en-US" sz="2800" b="1" dirty="0">
              <a:latin typeface="+mn-lt"/>
            </a:endParaRPr>
          </a:p>
        </p:txBody>
      </p:sp>
      <p:pic>
        <p:nvPicPr>
          <p:cNvPr id="4" name="Content Placeholder 3"/>
          <p:cNvPicPr>
            <a:picLocks noGrp="1" noChangeAspect="1"/>
          </p:cNvPicPr>
          <p:nvPr>
            <p:ph idx="1"/>
          </p:nvPr>
        </p:nvPicPr>
        <p:blipFill>
          <a:blip r:embed="rId3"/>
          <a:stretch>
            <a:fillRect/>
          </a:stretch>
        </p:blipFill>
        <p:spPr>
          <a:xfrm>
            <a:off x="923054" y="1506863"/>
            <a:ext cx="4267200" cy="993457"/>
          </a:xfrm>
          <a:prstGeom prst="rect">
            <a:avLst/>
          </a:prstGeom>
        </p:spPr>
      </p:pic>
      <p:sp>
        <p:nvSpPr>
          <p:cNvPr id="3" name="TextovéPole 2">
            <a:extLst>
              <a:ext uri="{FF2B5EF4-FFF2-40B4-BE49-F238E27FC236}">
                <a16:creationId xmlns:a16="http://schemas.microsoft.com/office/drawing/2014/main" id="{BAA610A6-4414-4BDE-89EE-7AC01F6766A8}"/>
              </a:ext>
            </a:extLst>
          </p:cNvPr>
          <p:cNvSpPr txBox="1"/>
          <p:nvPr/>
        </p:nvSpPr>
        <p:spPr>
          <a:xfrm>
            <a:off x="6901138" y="3916423"/>
            <a:ext cx="2892056" cy="307777"/>
          </a:xfrm>
          <a:prstGeom prst="rect">
            <a:avLst/>
          </a:prstGeom>
          <a:noFill/>
        </p:spPr>
        <p:txBody>
          <a:bodyPr wrap="square" rtlCol="0">
            <a:spAutoFit/>
          </a:bodyPr>
          <a:lstStyle/>
          <a:p>
            <a:r>
              <a:rPr lang="cs-CZ" sz="1400" i="1" dirty="0" err="1"/>
              <a:t>Am.Heart</a:t>
            </a:r>
            <a:r>
              <a:rPr lang="cs-CZ" sz="1400" i="1" dirty="0"/>
              <a:t> </a:t>
            </a:r>
            <a:r>
              <a:rPr lang="cs-CZ" sz="1400" i="1" dirty="0" err="1"/>
              <a:t>Journal</a:t>
            </a:r>
            <a:r>
              <a:rPr lang="cs-CZ" sz="1400" i="1" dirty="0"/>
              <a:t>, 2007</a:t>
            </a:r>
            <a:endParaRPr lang="en-GB" sz="1400" i="1" dirty="0"/>
          </a:p>
        </p:txBody>
      </p:sp>
      <p:sp>
        <p:nvSpPr>
          <p:cNvPr id="6" name="TextovéPole 5">
            <a:extLst>
              <a:ext uri="{FF2B5EF4-FFF2-40B4-BE49-F238E27FC236}">
                <a16:creationId xmlns:a16="http://schemas.microsoft.com/office/drawing/2014/main" id="{A0A21B2D-E47F-4468-80E3-2012E020BA6F}"/>
              </a:ext>
            </a:extLst>
          </p:cNvPr>
          <p:cNvSpPr txBox="1"/>
          <p:nvPr/>
        </p:nvSpPr>
        <p:spPr>
          <a:xfrm>
            <a:off x="923054" y="2591334"/>
            <a:ext cx="7194786" cy="1325089"/>
          </a:xfrm>
          <a:prstGeom prst="rect">
            <a:avLst/>
          </a:prstGeom>
          <a:noFill/>
          <a:ln>
            <a:solidFill>
              <a:schemeClr val="tx1"/>
            </a:solidFill>
          </a:ln>
        </p:spPr>
        <p:txBody>
          <a:bodyPr wrap="square" rtlCol="0">
            <a:spAutoFit/>
          </a:bodyPr>
          <a:lstStyle/>
          <a:p>
            <a:r>
              <a:rPr lang="cs-CZ" sz="1600" dirty="0"/>
              <a:t>84 pacientů,  u 31%  perioperační menší komplikace – kontrolovatelná hypotenze a bradykardie.</a:t>
            </a:r>
          </a:p>
          <a:p>
            <a:r>
              <a:rPr lang="cs-CZ" sz="1600" dirty="0"/>
              <a:t>Pooperační komplikace byly ale závažné s vysokou morbiditou, 27,4% plicní edém a prolongovaná intubace, mortalita 11,9%.</a:t>
            </a:r>
          </a:p>
          <a:p>
            <a:r>
              <a:rPr lang="cs-CZ" sz="1600" dirty="0"/>
              <a:t>Nezávislý prediktor postoperační morbidity byla LVEF, a fibrilace síní </a:t>
            </a:r>
            <a:endParaRPr lang="en-GB" sz="1600" dirty="0"/>
          </a:p>
        </p:txBody>
      </p:sp>
      <p:pic>
        <p:nvPicPr>
          <p:cNvPr id="7" name="Picture 5">
            <a:extLst>
              <a:ext uri="{FF2B5EF4-FFF2-40B4-BE49-F238E27FC236}">
                <a16:creationId xmlns:a16="http://schemas.microsoft.com/office/drawing/2014/main" id="{374941EA-946C-49FB-BA58-52A6C9FDE4B6}"/>
              </a:ext>
            </a:extLst>
          </p:cNvPr>
          <p:cNvPicPr>
            <a:picLocks noChangeAspect="1"/>
          </p:cNvPicPr>
          <p:nvPr/>
        </p:nvPicPr>
        <p:blipFill>
          <a:blip r:embed="rId4"/>
          <a:stretch>
            <a:fillRect/>
          </a:stretch>
        </p:blipFill>
        <p:spPr>
          <a:xfrm>
            <a:off x="923054" y="4216471"/>
            <a:ext cx="5459349" cy="1330928"/>
          </a:xfrm>
          <a:prstGeom prst="rect">
            <a:avLst/>
          </a:prstGeom>
        </p:spPr>
      </p:pic>
      <p:sp>
        <p:nvSpPr>
          <p:cNvPr id="9" name="TextovéPole 8">
            <a:extLst>
              <a:ext uri="{FF2B5EF4-FFF2-40B4-BE49-F238E27FC236}">
                <a16:creationId xmlns:a16="http://schemas.microsoft.com/office/drawing/2014/main" id="{6DF17EFC-5F31-403B-8D88-EDEDEC75BD91}"/>
              </a:ext>
            </a:extLst>
          </p:cNvPr>
          <p:cNvSpPr txBox="1"/>
          <p:nvPr/>
        </p:nvSpPr>
        <p:spPr>
          <a:xfrm>
            <a:off x="923054" y="5543211"/>
            <a:ext cx="7194786" cy="830997"/>
          </a:xfrm>
          <a:prstGeom prst="rect">
            <a:avLst/>
          </a:prstGeom>
          <a:noFill/>
          <a:ln>
            <a:solidFill>
              <a:schemeClr val="tx1"/>
            </a:solidFill>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600" b="0" i="0" u="none" strike="noStrike" kern="1200" cap="none" spc="0" normalizeH="0" baseline="0" noProof="0" dirty="0">
                <a:ln>
                  <a:noFill/>
                </a:ln>
                <a:solidFill>
                  <a:prstClr val="black"/>
                </a:solidFill>
                <a:effectLst/>
                <a:uLnTx/>
                <a:uFillTx/>
                <a:latin typeface="Calibri" panose="020F0502020204030204"/>
                <a:ea typeface="+mn-ea"/>
                <a:cs typeface="+mn-cs"/>
              </a:rPr>
              <a:t>297 pacientů,  1172 kontrol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600" b="0" i="0" u="none" strike="noStrike" kern="1200" cap="none" spc="0" normalizeH="0" baseline="0" noProof="0" dirty="0">
                <a:ln>
                  <a:noFill/>
                </a:ln>
                <a:solidFill>
                  <a:prstClr val="black"/>
                </a:solidFill>
                <a:effectLst/>
                <a:uLnTx/>
                <a:uFillTx/>
                <a:latin typeface="Calibri" panose="020F0502020204030204"/>
                <a:ea typeface="+mn-ea"/>
                <a:cs typeface="+mn-cs"/>
              </a:rPr>
              <a:t>Incidence  CV příhod ( 30 denní mortalita, HF, AIM a CMP)   u 39, 2% s ischemickou MR versus 13,3%  ( p&lt;  0.01 ) s  neischemickou MR  a 16,4%  u kontrolní skupiny. </a:t>
            </a: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ovéPole 10">
            <a:extLst>
              <a:ext uri="{FF2B5EF4-FFF2-40B4-BE49-F238E27FC236}">
                <a16:creationId xmlns:a16="http://schemas.microsoft.com/office/drawing/2014/main" id="{787A3DF6-94C1-4106-A1E5-DD87047E4994}"/>
              </a:ext>
            </a:extLst>
          </p:cNvPr>
          <p:cNvSpPr txBox="1"/>
          <p:nvPr/>
        </p:nvSpPr>
        <p:spPr>
          <a:xfrm>
            <a:off x="6901138" y="6418736"/>
            <a:ext cx="2183983" cy="307777"/>
          </a:xfrm>
          <a:prstGeom prst="rect">
            <a:avLst/>
          </a:prstGeom>
          <a:noFill/>
        </p:spPr>
        <p:txBody>
          <a:bodyPr wrap="square">
            <a:spAutoFit/>
          </a:bodyPr>
          <a:lstStyle/>
          <a:p>
            <a:r>
              <a:rPr lang="cs-CZ" sz="1400" i="1" dirty="0" err="1"/>
              <a:t>Am.J</a:t>
            </a:r>
            <a:r>
              <a:rPr lang="cs-CZ" sz="1400" i="1" dirty="0"/>
              <a:t>. Med. , 2013</a:t>
            </a:r>
            <a:endParaRPr lang="en-GB" sz="1400" i="1" dirty="0"/>
          </a:p>
        </p:txBody>
      </p:sp>
    </p:spTree>
    <p:extLst>
      <p:ext uri="{BB962C8B-B14F-4D97-AF65-F5344CB8AC3E}">
        <p14:creationId xmlns:p14="http://schemas.microsoft.com/office/powerpoint/2010/main" val="5632971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905A14-60E5-4C10-BAA5-97CCC83C24EA}"/>
              </a:ext>
            </a:extLst>
          </p:cNvPr>
          <p:cNvSpPr>
            <a:spLocks noGrp="1"/>
          </p:cNvSpPr>
          <p:nvPr>
            <p:ph type="title"/>
          </p:nvPr>
        </p:nvSpPr>
        <p:spPr>
          <a:xfrm>
            <a:off x="628650" y="365127"/>
            <a:ext cx="7781703" cy="1091534"/>
          </a:xfrm>
          <a:solidFill>
            <a:schemeClr val="bg1">
              <a:lumMod val="95000"/>
            </a:schemeClr>
          </a:solidFill>
        </p:spPr>
        <p:txBody>
          <a:bodyPr>
            <a:normAutofit/>
          </a:bodyPr>
          <a:lstStyle/>
          <a:p>
            <a:pPr algn="ctr"/>
            <a:r>
              <a:rPr lang="cs-CZ" sz="2800" b="1" dirty="0">
                <a:latin typeface="+mn-lt"/>
              </a:rPr>
              <a:t>Sekundární mitrální regurgitace</a:t>
            </a:r>
            <a:endParaRPr lang="en-GB" sz="2800" b="1" dirty="0">
              <a:latin typeface="+mn-lt"/>
            </a:endParaRPr>
          </a:p>
        </p:txBody>
      </p:sp>
      <p:sp>
        <p:nvSpPr>
          <p:cNvPr id="3" name="Zástupný obsah 2">
            <a:extLst>
              <a:ext uri="{FF2B5EF4-FFF2-40B4-BE49-F238E27FC236}">
                <a16:creationId xmlns:a16="http://schemas.microsoft.com/office/drawing/2014/main" id="{2D2A8AE1-D521-483F-AF8D-8EA5D342DCBD}"/>
              </a:ext>
            </a:extLst>
          </p:cNvPr>
          <p:cNvSpPr>
            <a:spLocks noGrp="1"/>
          </p:cNvSpPr>
          <p:nvPr>
            <p:ph idx="1"/>
          </p:nvPr>
        </p:nvSpPr>
        <p:spPr/>
        <p:txBody>
          <a:bodyPr/>
          <a:lstStyle/>
          <a:p>
            <a:pPr>
              <a:buFont typeface="Wingdings" panose="05000000000000000000" pitchFamily="2" charset="2"/>
              <a:buChar char="Ø"/>
            </a:pPr>
            <a:r>
              <a:rPr lang="cs-CZ" sz="2400" dirty="0"/>
              <a:t>rozhodnutí o operaci vždy individuální</a:t>
            </a:r>
          </a:p>
          <a:p>
            <a:pPr>
              <a:buFont typeface="Wingdings" panose="05000000000000000000" pitchFamily="2" charset="2"/>
              <a:buChar char="Ø"/>
            </a:pPr>
            <a:r>
              <a:rPr lang="cs-CZ" sz="2400" dirty="0"/>
              <a:t>zavedená léčba srdečního selhání vč. BB</a:t>
            </a:r>
          </a:p>
          <a:p>
            <a:pPr>
              <a:buFont typeface="Wingdings" panose="05000000000000000000" pitchFamily="2" charset="2"/>
              <a:buChar char="Ø"/>
            </a:pPr>
            <a:r>
              <a:rPr lang="cs-CZ" sz="2400" dirty="0"/>
              <a:t>podrobné kardiologické vyšetření před operací, je-li možné ( vč. event. SKG v indikovaných případech)</a:t>
            </a:r>
          </a:p>
          <a:p>
            <a:pPr>
              <a:buFont typeface="Wingdings" panose="05000000000000000000" pitchFamily="2" charset="2"/>
              <a:buChar char="Ø"/>
            </a:pPr>
            <a:r>
              <a:rPr lang="cs-CZ" sz="2400" dirty="0"/>
              <a:t>kontrola bilance tekutin </a:t>
            </a:r>
          </a:p>
          <a:p>
            <a:pPr>
              <a:buFont typeface="Wingdings" panose="05000000000000000000" pitchFamily="2" charset="2"/>
              <a:buChar char="Ø"/>
            </a:pPr>
            <a:r>
              <a:rPr lang="cs-CZ" sz="2400" dirty="0"/>
              <a:t>je-li EF &lt; 30%, není nekardiální operace doporučována</a:t>
            </a:r>
          </a:p>
          <a:p>
            <a:pPr>
              <a:buFont typeface="Wingdings" panose="05000000000000000000" pitchFamily="2" charset="2"/>
              <a:buChar char="Ø"/>
            </a:pPr>
            <a:endParaRPr lang="cs-CZ" dirty="0">
              <a:latin typeface="+mj-lt"/>
            </a:endParaRPr>
          </a:p>
          <a:p>
            <a:endParaRPr lang="en-GB" dirty="0">
              <a:latin typeface="+mj-lt"/>
            </a:endParaRPr>
          </a:p>
        </p:txBody>
      </p:sp>
    </p:spTree>
    <p:extLst>
      <p:ext uri="{BB962C8B-B14F-4D97-AF65-F5344CB8AC3E}">
        <p14:creationId xmlns:p14="http://schemas.microsoft.com/office/powerpoint/2010/main" val="29460371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09C227-E033-4280-A499-1CF4846550D5}"/>
              </a:ext>
            </a:extLst>
          </p:cNvPr>
          <p:cNvSpPr>
            <a:spLocks noGrp="1"/>
          </p:cNvSpPr>
          <p:nvPr>
            <p:ph type="title"/>
          </p:nvPr>
        </p:nvSpPr>
        <p:spPr>
          <a:xfrm>
            <a:off x="628651" y="732452"/>
            <a:ext cx="7029853" cy="429585"/>
          </a:xfrm>
        </p:spPr>
        <p:txBody>
          <a:bodyPr>
            <a:noAutofit/>
          </a:bodyPr>
          <a:lstStyle/>
          <a:p>
            <a:r>
              <a:rPr lang="cs-CZ" sz="2954" dirty="0">
                <a:latin typeface="+mn-lt"/>
              </a:rPr>
              <a:t>Kazuistika - muž  77 let</a:t>
            </a:r>
          </a:p>
        </p:txBody>
      </p:sp>
      <p:sp>
        <p:nvSpPr>
          <p:cNvPr id="6" name="TextovéPole 5">
            <a:extLst>
              <a:ext uri="{FF2B5EF4-FFF2-40B4-BE49-F238E27FC236}">
                <a16:creationId xmlns:a16="http://schemas.microsoft.com/office/drawing/2014/main" id="{EE2EAE6E-C513-4042-835C-553D323652D6}"/>
              </a:ext>
            </a:extLst>
          </p:cNvPr>
          <p:cNvSpPr txBox="1"/>
          <p:nvPr/>
        </p:nvSpPr>
        <p:spPr>
          <a:xfrm>
            <a:off x="361064" y="1465265"/>
            <a:ext cx="7826005" cy="1371209"/>
          </a:xfrm>
          <a:prstGeom prst="rect">
            <a:avLst/>
          </a:prstGeom>
          <a:noFill/>
        </p:spPr>
        <p:txBody>
          <a:bodyPr wrap="square" rtlCol="0">
            <a:spAutoFit/>
          </a:bodyP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0" lang="cs-CZ" sz="1662" b="1" i="0" u="none" strike="noStrike" kern="1200" cap="none" spc="0" normalizeH="0" baseline="0" noProof="0" dirty="0" err="1">
                <a:ln>
                  <a:noFill/>
                </a:ln>
                <a:solidFill>
                  <a:prstClr val="black"/>
                </a:solidFill>
                <a:effectLst/>
                <a:uLnTx/>
                <a:uFillTx/>
                <a:latin typeface="Calibri"/>
                <a:ea typeface="+mn-ea"/>
                <a:cs typeface="+mn-cs"/>
              </a:rPr>
              <a:t>subj</a:t>
            </a:r>
            <a:r>
              <a:rPr kumimoji="0" lang="cs-CZ" sz="1662" b="1" i="0" u="none" strike="noStrike" kern="1200" cap="none" spc="0" normalizeH="0" baseline="0" noProof="0" dirty="0">
                <a:ln>
                  <a:noFill/>
                </a:ln>
                <a:solidFill>
                  <a:prstClr val="black"/>
                </a:solidFill>
                <a:effectLst/>
                <a:uLnTx/>
                <a:uFillTx/>
                <a:latin typeface="Calibri"/>
                <a:ea typeface="+mn-ea"/>
                <a:cs typeface="+mn-cs"/>
              </a:rPr>
              <a:t>:  </a:t>
            </a:r>
            <a:r>
              <a:rPr kumimoji="0" lang="cs-CZ" sz="1662" b="0" i="0" u="none" strike="noStrike" kern="1200" cap="none" spc="0" normalizeH="0" baseline="0" noProof="0" dirty="0">
                <a:ln>
                  <a:noFill/>
                </a:ln>
                <a:solidFill>
                  <a:prstClr val="black"/>
                </a:solidFill>
                <a:effectLst/>
                <a:uLnTx/>
                <a:uFillTx/>
                <a:latin typeface="Calibri"/>
                <a:ea typeface="+mn-ea"/>
                <a:cs typeface="+mn-cs"/>
              </a:rPr>
              <a:t>v posledním ½  roce  opak. Hospitalizován pro LSI, </a:t>
            </a:r>
          </a:p>
          <a:p>
            <a:pPr marL="0" marR="0" lvl="0" indent="0" algn="l" defTabSz="844083" rtl="0" eaLnBrk="1" fontAlgn="auto" latinLnBrk="0" hangingPunct="1">
              <a:lnSpc>
                <a:spcPct val="100000"/>
              </a:lnSpc>
              <a:spcBef>
                <a:spcPts val="0"/>
              </a:spcBef>
              <a:spcAft>
                <a:spcPts val="0"/>
              </a:spcAft>
              <a:buClrTx/>
              <a:buSzTx/>
              <a:buFontTx/>
              <a:buNone/>
              <a:tabLst/>
              <a:defRPr/>
            </a:pPr>
            <a:r>
              <a:rPr kumimoji="0" lang="cs-CZ" sz="1662" b="0" i="0" u="none" strike="noStrike" kern="1200" cap="none" spc="0" normalizeH="0" baseline="0" noProof="0" dirty="0">
                <a:ln>
                  <a:noFill/>
                </a:ln>
                <a:solidFill>
                  <a:prstClr val="black"/>
                </a:solidFill>
                <a:effectLst/>
                <a:uLnTx/>
                <a:uFillTx/>
                <a:latin typeface="Calibri"/>
                <a:ea typeface="+mn-ea"/>
                <a:cs typeface="+mn-cs"/>
              </a:rPr>
              <a:t>t.č. NYHA II- III , otoky DK,  bez AP</a:t>
            </a:r>
          </a:p>
          <a:p>
            <a:pPr marL="0" marR="0" lvl="0" indent="0" algn="l" defTabSz="844083" rtl="0" eaLnBrk="1" fontAlgn="auto" latinLnBrk="0" hangingPunct="1">
              <a:lnSpc>
                <a:spcPct val="100000"/>
              </a:lnSpc>
              <a:spcBef>
                <a:spcPts val="0"/>
              </a:spcBef>
              <a:spcAft>
                <a:spcPts val="0"/>
              </a:spcAft>
              <a:buClrTx/>
              <a:buSzTx/>
              <a:buFontTx/>
              <a:buNone/>
              <a:tabLst/>
              <a:defRPr/>
            </a:pPr>
            <a:r>
              <a:rPr kumimoji="0" lang="cs-CZ" sz="1662" b="1" i="0" u="none" strike="noStrike" kern="1200" cap="none" spc="0" normalizeH="0" baseline="0" noProof="0" dirty="0">
                <a:ln>
                  <a:noFill/>
                </a:ln>
                <a:solidFill>
                  <a:prstClr val="black"/>
                </a:solidFill>
                <a:effectLst/>
                <a:uLnTx/>
                <a:uFillTx/>
                <a:latin typeface="Calibri"/>
                <a:ea typeface="+mn-ea"/>
                <a:cs typeface="+mn-cs"/>
              </a:rPr>
              <a:t>OA:  </a:t>
            </a:r>
            <a:r>
              <a:rPr kumimoji="0" lang="cs-CZ" sz="1662" b="0" i="0" u="none" strike="noStrike" kern="1200" cap="none" spc="0" normalizeH="0" baseline="0" noProof="0" dirty="0" err="1">
                <a:ln>
                  <a:noFill/>
                </a:ln>
                <a:solidFill>
                  <a:prstClr val="black"/>
                </a:solidFill>
                <a:effectLst/>
                <a:uLnTx/>
                <a:uFillTx/>
                <a:latin typeface="Calibri"/>
                <a:ea typeface="+mn-ea"/>
                <a:cs typeface="+mn-cs"/>
              </a:rPr>
              <a:t>st.p</a:t>
            </a:r>
            <a:r>
              <a:rPr kumimoji="0" lang="cs-CZ" sz="1662" b="0" i="0" u="none" strike="noStrike" kern="1200" cap="none" spc="0" normalizeH="0" baseline="0" noProof="0" dirty="0">
                <a:ln>
                  <a:noFill/>
                </a:ln>
                <a:solidFill>
                  <a:prstClr val="black"/>
                </a:solidFill>
                <a:effectLst/>
                <a:uLnTx/>
                <a:uFillTx/>
                <a:latin typeface="Calibri"/>
                <a:ea typeface="+mn-ea"/>
                <a:cs typeface="+mn-cs"/>
              </a:rPr>
              <a:t>. CABG před 3 lety,  HT, DM na PAD, </a:t>
            </a:r>
          </a:p>
          <a:p>
            <a:pPr marL="0" marR="0" lvl="0" indent="0" algn="l" defTabSz="844083" rtl="0" eaLnBrk="1" fontAlgn="auto" latinLnBrk="0" hangingPunct="1">
              <a:lnSpc>
                <a:spcPct val="100000"/>
              </a:lnSpc>
              <a:spcBef>
                <a:spcPts val="0"/>
              </a:spcBef>
              <a:spcAft>
                <a:spcPts val="0"/>
              </a:spcAft>
              <a:buClrTx/>
              <a:buSzTx/>
              <a:buFontTx/>
              <a:buNone/>
              <a:tabLst/>
              <a:defRPr/>
            </a:pPr>
            <a:r>
              <a:rPr kumimoji="0" lang="cs-CZ" sz="1662" b="1" i="0" u="none" strike="noStrike" kern="1200" cap="none" spc="0" normalizeH="0" baseline="0" noProof="0" dirty="0">
                <a:ln>
                  <a:noFill/>
                </a:ln>
                <a:solidFill>
                  <a:prstClr val="black"/>
                </a:solidFill>
                <a:effectLst/>
                <a:uLnTx/>
                <a:uFillTx/>
                <a:latin typeface="Calibri"/>
                <a:ea typeface="+mn-ea"/>
                <a:cs typeface="+mn-cs"/>
              </a:rPr>
              <a:t>NO:  </a:t>
            </a:r>
            <a:r>
              <a:rPr kumimoji="0" lang="cs-CZ" sz="1662" b="0" i="0" u="none" strike="noStrike" kern="1200" cap="none" spc="0" normalizeH="0" baseline="0" noProof="0" dirty="0">
                <a:ln>
                  <a:noFill/>
                </a:ln>
                <a:solidFill>
                  <a:prstClr val="black"/>
                </a:solidFill>
                <a:effectLst/>
                <a:uLnTx/>
                <a:uFillTx/>
                <a:latin typeface="Calibri"/>
                <a:ea typeface="+mn-ea"/>
                <a:cs typeface="+mn-cs"/>
              </a:rPr>
              <a:t>před plánovanou  náhradou kyčelního kloubu , RS 4</a:t>
            </a:r>
          </a:p>
          <a:p>
            <a:pPr marL="0" marR="0" lvl="0" indent="0" defTabSz="844083" rtl="0" eaLnBrk="1" fontAlgn="auto" latinLnBrk="0" hangingPunct="1">
              <a:lnSpc>
                <a:spcPct val="100000"/>
              </a:lnSpc>
              <a:spcBef>
                <a:spcPts val="0"/>
              </a:spcBef>
              <a:spcAft>
                <a:spcPts val="0"/>
              </a:spcAft>
              <a:buClrTx/>
              <a:buSzTx/>
              <a:buFontTx/>
              <a:buNone/>
              <a:tabLst/>
              <a:defRPr/>
            </a:pPr>
            <a:r>
              <a:rPr kumimoji="0" lang="cs-CZ" sz="1662" b="1" i="0" u="none" strike="noStrike" kern="1200" cap="none" spc="0" normalizeH="0" baseline="0" noProof="0" dirty="0" err="1">
                <a:ln>
                  <a:noFill/>
                </a:ln>
                <a:solidFill>
                  <a:prstClr val="black"/>
                </a:solidFill>
                <a:effectLst/>
                <a:uLnTx/>
                <a:uFillTx/>
                <a:latin typeface="Calibri"/>
                <a:ea typeface="+mn-ea"/>
                <a:cs typeface="+mn-cs"/>
              </a:rPr>
              <a:t>Lab</a:t>
            </a:r>
            <a:r>
              <a:rPr kumimoji="0" lang="cs-CZ" sz="1662" b="1" i="0" u="none" strike="noStrike" kern="1200" cap="none" spc="0" normalizeH="0" baseline="0" noProof="0" dirty="0">
                <a:ln>
                  <a:noFill/>
                </a:ln>
                <a:solidFill>
                  <a:prstClr val="black"/>
                </a:solidFill>
                <a:effectLst/>
                <a:uLnTx/>
                <a:uFillTx/>
                <a:latin typeface="Calibri"/>
                <a:ea typeface="+mn-ea"/>
                <a:cs typeface="+mn-cs"/>
              </a:rPr>
              <a:t>:</a:t>
            </a:r>
            <a:r>
              <a:rPr kumimoji="0" lang="cs-CZ" sz="1662" b="1" i="0" u="none" strike="noStrike" kern="1200" cap="none" spc="0" normalizeH="0" noProof="0" dirty="0">
                <a:ln>
                  <a:noFill/>
                </a:ln>
                <a:solidFill>
                  <a:prstClr val="black"/>
                </a:solidFill>
                <a:effectLst/>
                <a:uLnTx/>
                <a:uFillTx/>
                <a:latin typeface="Calibri"/>
                <a:ea typeface="+mn-ea"/>
                <a:cs typeface="+mn-cs"/>
              </a:rPr>
              <a:t> </a:t>
            </a:r>
            <a:r>
              <a:rPr kumimoji="0" lang="cs-CZ" sz="1662" i="0" u="none" strike="noStrike" kern="1200" cap="none" spc="0" normalizeH="0" noProof="0" dirty="0">
                <a:ln>
                  <a:noFill/>
                </a:ln>
                <a:solidFill>
                  <a:prstClr val="black"/>
                </a:solidFill>
                <a:effectLst/>
                <a:uLnTx/>
                <a:uFillTx/>
                <a:latin typeface="Calibri"/>
                <a:ea typeface="+mn-ea"/>
                <a:cs typeface="+mn-cs"/>
              </a:rPr>
              <a:t> NT pro BNP 5 000 </a:t>
            </a:r>
            <a:r>
              <a:rPr kumimoji="0" lang="cs-CZ" sz="1662" i="0" u="none" strike="noStrike" kern="1200" cap="none" spc="0" normalizeH="0" noProof="0" dirty="0" err="1">
                <a:ln>
                  <a:noFill/>
                </a:ln>
                <a:solidFill>
                  <a:prstClr val="black"/>
                </a:solidFill>
                <a:effectLst/>
                <a:uLnTx/>
                <a:uFillTx/>
                <a:latin typeface="Calibri"/>
                <a:ea typeface="+mn-ea"/>
                <a:cs typeface="+mn-cs"/>
              </a:rPr>
              <a:t>ng</a:t>
            </a:r>
            <a:r>
              <a:rPr kumimoji="0" lang="cs-CZ" sz="1662" i="0" u="none" strike="noStrike" kern="1200" cap="none" spc="0" normalizeH="0" noProof="0" dirty="0">
                <a:ln>
                  <a:noFill/>
                </a:ln>
                <a:solidFill>
                  <a:prstClr val="black"/>
                </a:solidFill>
                <a:effectLst/>
                <a:uLnTx/>
                <a:uFillTx/>
                <a:latin typeface="Calibri"/>
                <a:ea typeface="+mn-ea"/>
                <a:cs typeface="+mn-cs"/>
              </a:rPr>
              <a:t>/l</a:t>
            </a:r>
            <a:endParaRPr kumimoji="0" lang="cs-CZ" sz="1662" b="1" i="0" u="none" strike="noStrike" kern="1200" cap="none" spc="0" normalizeH="0" baseline="0" noProof="0" dirty="0">
              <a:ln>
                <a:noFill/>
              </a:ln>
              <a:solidFill>
                <a:prstClr val="black"/>
              </a:solidFill>
              <a:effectLst/>
              <a:uLnTx/>
              <a:uFillTx/>
              <a:latin typeface="Calibri"/>
              <a:ea typeface="+mn-ea"/>
              <a:cs typeface="+mn-cs"/>
            </a:endParaRPr>
          </a:p>
        </p:txBody>
      </p:sp>
      <p:sp>
        <p:nvSpPr>
          <p:cNvPr id="8" name="Obdélník 7">
            <a:extLst>
              <a:ext uri="{FF2B5EF4-FFF2-40B4-BE49-F238E27FC236}">
                <a16:creationId xmlns:a16="http://schemas.microsoft.com/office/drawing/2014/main" id="{211E8C5B-A906-4BD9-9528-36A78AE3166F}"/>
              </a:ext>
            </a:extLst>
          </p:cNvPr>
          <p:cNvSpPr/>
          <p:nvPr/>
        </p:nvSpPr>
        <p:spPr>
          <a:xfrm>
            <a:off x="199390" y="2849971"/>
            <a:ext cx="8498488" cy="1541704"/>
          </a:xfrm>
          <a:prstGeom prst="rect">
            <a:avLst/>
          </a:prstGeom>
          <a:ln>
            <a:solidFill>
              <a:srgbClr val="0070C0"/>
            </a:solidFill>
          </a:ln>
        </p:spPr>
        <p:txBody>
          <a:bodyPr wrap="square">
            <a:spAutoFit/>
          </a:bodyP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0" lang="cs-CZ" sz="1662" b="0" i="0" u="none" strike="noStrike" kern="1200" cap="none" spc="0" normalizeH="0" baseline="0" noProof="0" dirty="0">
                <a:ln>
                  <a:noFill/>
                </a:ln>
                <a:solidFill>
                  <a:prstClr val="black"/>
                </a:solidFill>
                <a:effectLst/>
                <a:uLnTx/>
                <a:uFillTx/>
                <a:latin typeface="Calibri"/>
                <a:ea typeface="+mn-ea"/>
                <a:cs typeface="+mn-cs"/>
              </a:rPr>
              <a:t>   </a:t>
            </a:r>
            <a:r>
              <a:rPr kumimoji="0" lang="cs-CZ" sz="1662" b="1" i="0" u="none" strike="noStrike" kern="1200" cap="none" spc="0" normalizeH="0" baseline="0" noProof="0" dirty="0">
                <a:ln>
                  <a:noFill/>
                </a:ln>
                <a:solidFill>
                  <a:prstClr val="black"/>
                </a:solidFill>
                <a:effectLst/>
                <a:uLnTx/>
                <a:uFillTx/>
                <a:latin typeface="Calibri"/>
                <a:ea typeface="+mn-ea"/>
                <a:cs typeface="+mn-cs"/>
              </a:rPr>
              <a:t>ECHO</a:t>
            </a:r>
          </a:p>
          <a:p>
            <a:pPr marL="0" marR="0" lvl="0" indent="0" algn="l" defTabSz="844083" rtl="0" eaLnBrk="1" fontAlgn="auto" latinLnBrk="0" hangingPunct="1">
              <a:lnSpc>
                <a:spcPct val="100000"/>
              </a:lnSpc>
              <a:spcBef>
                <a:spcPts val="0"/>
              </a:spcBef>
              <a:spcAft>
                <a:spcPts val="0"/>
              </a:spcAft>
              <a:buClrTx/>
              <a:buSzTx/>
              <a:buFontTx/>
              <a:buNone/>
              <a:tabLst/>
              <a:defRPr/>
            </a:pPr>
            <a:r>
              <a:rPr kumimoji="0" lang="cs-CZ" sz="1662" b="0" i="0" u="none" strike="noStrike" kern="1200" cap="none" spc="0" normalizeH="0" baseline="0" noProof="0" dirty="0">
                <a:ln>
                  <a:noFill/>
                </a:ln>
                <a:solidFill>
                  <a:prstClr val="black"/>
                </a:solidFill>
                <a:effectLst/>
                <a:uLnTx/>
                <a:uFillTx/>
                <a:latin typeface="Calibri"/>
                <a:ea typeface="+mn-ea"/>
                <a:cs typeface="+mn-cs"/>
              </a:rPr>
              <a:t>   LK  62/ 50 mm, IVS 11 mm, </a:t>
            </a:r>
            <a:r>
              <a:rPr kumimoji="0" lang="cs-CZ" sz="1662" b="0" i="0" u="none" strike="noStrike" kern="1200" cap="none" spc="0" normalizeH="0" baseline="0" noProof="0" dirty="0" err="1">
                <a:ln>
                  <a:noFill/>
                </a:ln>
                <a:solidFill>
                  <a:prstClr val="black"/>
                </a:solidFill>
                <a:effectLst/>
                <a:uLnTx/>
                <a:uFillTx/>
                <a:latin typeface="Calibri"/>
                <a:ea typeface="+mn-ea"/>
                <a:cs typeface="+mn-cs"/>
              </a:rPr>
              <a:t>zs</a:t>
            </a:r>
            <a:r>
              <a:rPr kumimoji="0" lang="cs-CZ" sz="1662" b="0" i="0" u="none" strike="noStrike" kern="1200" cap="none" spc="0" normalizeH="0" baseline="0" noProof="0" dirty="0">
                <a:ln>
                  <a:noFill/>
                </a:ln>
                <a:solidFill>
                  <a:prstClr val="black"/>
                </a:solidFill>
                <a:effectLst/>
                <a:uLnTx/>
                <a:uFillTx/>
                <a:latin typeface="Calibri"/>
                <a:ea typeface="+mn-ea"/>
                <a:cs typeface="+mn-cs"/>
              </a:rPr>
              <a:t> LK 11 mm, EF </a:t>
            </a:r>
            <a:r>
              <a:rPr lang="en-GB" sz="1662" dirty="0">
                <a:solidFill>
                  <a:prstClr val="black"/>
                </a:solidFill>
                <a:latin typeface="Calibri"/>
              </a:rPr>
              <a:t>3</a:t>
            </a:r>
            <a:r>
              <a:rPr lang="cs-CZ" sz="1662" dirty="0">
                <a:solidFill>
                  <a:prstClr val="black"/>
                </a:solidFill>
                <a:latin typeface="Calibri"/>
              </a:rPr>
              <a:t>0</a:t>
            </a:r>
            <a:r>
              <a:rPr kumimoji="0" lang="cs-CZ" sz="1662" b="0" i="0" u="none" strike="noStrike" kern="1200" cap="none" spc="0" normalizeH="0" baseline="0" noProof="0" dirty="0">
                <a:ln>
                  <a:noFill/>
                </a:ln>
                <a:solidFill>
                  <a:prstClr val="black"/>
                </a:solidFill>
                <a:effectLst/>
                <a:uLnTx/>
                <a:uFillTx/>
                <a:latin typeface="Calibri"/>
                <a:ea typeface="+mn-ea"/>
                <a:cs typeface="+mn-cs"/>
              </a:rPr>
              <a:t> % ,  LS 45 mm  </a:t>
            </a:r>
          </a:p>
          <a:p>
            <a:pPr marL="0" marR="0" lvl="0" indent="0" algn="l" defTabSz="844083" rtl="0" eaLnBrk="1" fontAlgn="auto" latinLnBrk="0" hangingPunct="1">
              <a:lnSpc>
                <a:spcPct val="100000"/>
              </a:lnSpc>
              <a:spcBef>
                <a:spcPts val="0"/>
              </a:spcBef>
              <a:spcAft>
                <a:spcPts val="0"/>
              </a:spcAft>
              <a:buClrTx/>
              <a:buSzTx/>
              <a:buFontTx/>
              <a:buNone/>
              <a:tabLst/>
              <a:defRPr/>
            </a:pPr>
            <a:r>
              <a:rPr kumimoji="0" lang="cs-CZ" sz="1662" b="0" i="0" u="none" strike="noStrike" kern="1200" cap="none" spc="0" normalizeH="0" baseline="0" noProof="0" dirty="0">
                <a:ln>
                  <a:noFill/>
                </a:ln>
                <a:solidFill>
                  <a:prstClr val="black"/>
                </a:solidFill>
                <a:effectLst/>
                <a:uLnTx/>
                <a:uFillTx/>
                <a:latin typeface="Calibri"/>
                <a:ea typeface="+mn-ea"/>
                <a:cs typeface="+mn-cs"/>
              </a:rPr>
              <a:t>   PK  normální velikost , TR  2/4 , TR PG max. 48 mm </a:t>
            </a:r>
            <a:r>
              <a:rPr kumimoji="0" lang="cs-CZ" sz="1662" b="0" i="0" u="none" strike="noStrike" kern="1200" cap="none" spc="0" normalizeH="0" baseline="0" noProof="0" dirty="0" err="1">
                <a:ln>
                  <a:noFill/>
                </a:ln>
                <a:solidFill>
                  <a:prstClr val="black"/>
                </a:solidFill>
                <a:effectLst/>
                <a:uLnTx/>
                <a:uFillTx/>
                <a:latin typeface="Calibri"/>
                <a:ea typeface="+mn-ea"/>
                <a:cs typeface="+mn-cs"/>
              </a:rPr>
              <a:t>Hg</a:t>
            </a:r>
            <a:endParaRPr kumimoji="0" lang="cs-CZ" sz="1662"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844083" rtl="0" eaLnBrk="1" fontAlgn="auto" latinLnBrk="0" hangingPunct="1">
              <a:lnSpc>
                <a:spcPct val="100000"/>
              </a:lnSpc>
              <a:spcBef>
                <a:spcPts val="0"/>
              </a:spcBef>
              <a:spcAft>
                <a:spcPts val="0"/>
              </a:spcAft>
              <a:buClrTx/>
              <a:buSzTx/>
              <a:buFontTx/>
              <a:buNone/>
              <a:tabLst/>
              <a:defRPr/>
            </a:pPr>
            <a:r>
              <a:rPr kumimoji="0" lang="cs-CZ" sz="1662" b="0" i="0" u="none" strike="noStrike" kern="1200" cap="none" spc="0" normalizeH="0" baseline="0" noProof="0" dirty="0">
                <a:ln>
                  <a:noFill/>
                </a:ln>
                <a:solidFill>
                  <a:prstClr val="black"/>
                </a:solidFill>
                <a:effectLst/>
                <a:uLnTx/>
                <a:uFillTx/>
                <a:latin typeface="Calibri"/>
                <a:ea typeface="+mn-ea"/>
                <a:cs typeface="+mn-cs"/>
              </a:rPr>
              <a:t>   Mi: </a:t>
            </a:r>
            <a:r>
              <a:rPr kumimoji="0" lang="pt-BR" sz="1662" b="0" i="0" u="none" strike="noStrike" kern="1200" cap="none" spc="0" normalizeH="0" baseline="0" noProof="0" dirty="0">
                <a:ln>
                  <a:noFill/>
                </a:ln>
                <a:solidFill>
                  <a:prstClr val="black"/>
                </a:solidFill>
                <a:effectLst/>
                <a:uLnTx/>
                <a:uFillTx/>
                <a:latin typeface="Calibri"/>
                <a:ea typeface="+mn-ea"/>
                <a:cs typeface="+mn-cs"/>
              </a:rPr>
              <a:t>E </a:t>
            </a:r>
            <a:r>
              <a:rPr kumimoji="0" lang="cs-CZ" sz="1662" b="0" i="0" u="none" strike="noStrike" kern="1200" cap="none" spc="0" normalizeH="0" baseline="0" noProof="0" dirty="0">
                <a:ln>
                  <a:noFill/>
                </a:ln>
                <a:solidFill>
                  <a:prstClr val="black"/>
                </a:solidFill>
                <a:effectLst/>
                <a:uLnTx/>
                <a:uFillTx/>
                <a:latin typeface="Calibri"/>
                <a:ea typeface="+mn-ea"/>
                <a:cs typeface="+mn-cs"/>
              </a:rPr>
              <a:t> 110 </a:t>
            </a:r>
            <a:r>
              <a:rPr kumimoji="0" lang="pt-BR" sz="1662" b="0" i="0" u="none" strike="noStrike" kern="1200" cap="none" spc="0" normalizeH="0" baseline="0" noProof="0" dirty="0">
                <a:ln>
                  <a:noFill/>
                </a:ln>
                <a:solidFill>
                  <a:prstClr val="black"/>
                </a:solidFill>
                <a:effectLst/>
                <a:uLnTx/>
                <a:uFillTx/>
                <a:latin typeface="Calibri"/>
                <a:ea typeface="+mn-ea"/>
                <a:cs typeface="+mn-cs"/>
              </a:rPr>
              <a:t>cm/s </a:t>
            </a:r>
            <a:r>
              <a:rPr kumimoji="0" lang="cs-CZ" sz="1662" b="0" i="0" u="none" strike="noStrike" kern="1200" cap="none" spc="0" normalizeH="0" baseline="0" noProof="0" dirty="0">
                <a:ln>
                  <a:noFill/>
                </a:ln>
                <a:solidFill>
                  <a:prstClr val="black"/>
                </a:solidFill>
                <a:effectLst/>
                <a:uLnTx/>
                <a:uFillTx/>
                <a:latin typeface="Calibri"/>
                <a:ea typeface="+mn-ea"/>
                <a:cs typeface="+mn-cs"/>
              </a:rPr>
              <a:t>A </a:t>
            </a:r>
            <a:r>
              <a:rPr kumimoji="0" lang="pt-BR" sz="1662" b="0" i="0" u="none" strike="noStrike" kern="1200" cap="none" spc="0" normalizeH="0" baseline="0" noProof="0" dirty="0">
                <a:ln>
                  <a:noFill/>
                </a:ln>
                <a:solidFill>
                  <a:prstClr val="black"/>
                </a:solidFill>
                <a:effectLst/>
                <a:uLnTx/>
                <a:uFillTx/>
                <a:latin typeface="Calibri"/>
                <a:ea typeface="+mn-ea"/>
                <a:cs typeface="+mn-cs"/>
              </a:rPr>
              <a:t> </a:t>
            </a:r>
            <a:r>
              <a:rPr kumimoji="0" lang="cs-CZ" sz="1662" b="0" i="0" u="none" strike="noStrike" kern="1200" cap="none" spc="0" normalizeH="0" baseline="0" noProof="0" dirty="0">
                <a:ln>
                  <a:noFill/>
                </a:ln>
                <a:solidFill>
                  <a:prstClr val="black"/>
                </a:solidFill>
                <a:effectLst/>
                <a:uLnTx/>
                <a:uFillTx/>
                <a:latin typeface="Calibri"/>
                <a:ea typeface="+mn-ea"/>
                <a:cs typeface="+mn-cs"/>
              </a:rPr>
              <a:t>5</a:t>
            </a:r>
            <a:r>
              <a:rPr kumimoji="0" lang="pt-BR" sz="1662" b="0" i="0" u="none" strike="noStrike" kern="1200" cap="none" spc="0" normalizeH="0" baseline="0" noProof="0" dirty="0">
                <a:ln>
                  <a:noFill/>
                </a:ln>
                <a:solidFill>
                  <a:prstClr val="black"/>
                </a:solidFill>
                <a:effectLst/>
                <a:uLnTx/>
                <a:uFillTx/>
                <a:latin typeface="Calibri"/>
                <a:ea typeface="+mn-ea"/>
                <a:cs typeface="+mn-cs"/>
              </a:rPr>
              <a:t>5cm/s. TDI E´septum </a:t>
            </a:r>
            <a:r>
              <a:rPr lang="cs-CZ" sz="1662" dirty="0">
                <a:solidFill>
                  <a:prstClr val="black"/>
                </a:solidFill>
                <a:latin typeface="Calibri"/>
              </a:rPr>
              <a:t>3</a:t>
            </a:r>
            <a:r>
              <a:rPr kumimoji="0" lang="pt-BR" sz="1662" b="0" i="0" u="none" strike="noStrike" kern="1200" cap="none" spc="0" normalizeH="0" baseline="0" noProof="0" dirty="0">
                <a:ln>
                  <a:noFill/>
                </a:ln>
                <a:solidFill>
                  <a:prstClr val="black"/>
                </a:solidFill>
                <a:effectLst/>
                <a:uLnTx/>
                <a:uFillTx/>
                <a:latin typeface="Calibri"/>
                <a:ea typeface="+mn-ea"/>
                <a:cs typeface="+mn-cs"/>
              </a:rPr>
              <a:t> cm/s, </a:t>
            </a:r>
            <a:r>
              <a:rPr kumimoji="0" lang="cs-CZ" sz="1662" b="0" i="0" u="none" strike="noStrike" kern="1200" cap="none" spc="0" normalizeH="0" baseline="0" noProof="0" dirty="0">
                <a:ln>
                  <a:noFill/>
                </a:ln>
                <a:solidFill>
                  <a:prstClr val="black"/>
                </a:solidFill>
                <a:effectLst/>
                <a:uLnTx/>
                <a:uFillTx/>
                <a:latin typeface="Calibri"/>
                <a:ea typeface="+mn-ea"/>
                <a:cs typeface="+mn-cs"/>
              </a:rPr>
              <a:t> ERO 30 mm</a:t>
            </a:r>
            <a:r>
              <a:rPr kumimoji="0" lang="cs-CZ" sz="1662" b="0" i="0" u="none" strike="noStrike" kern="1200" cap="none" spc="0" normalizeH="0" baseline="30000" noProof="0" dirty="0">
                <a:ln>
                  <a:noFill/>
                </a:ln>
                <a:solidFill>
                  <a:prstClr val="black"/>
                </a:solidFill>
                <a:effectLst/>
                <a:uLnTx/>
                <a:uFillTx/>
                <a:latin typeface="Calibri"/>
                <a:ea typeface="+mn-ea"/>
                <a:cs typeface="+mn-cs"/>
              </a:rPr>
              <a:t>2 </a:t>
            </a:r>
            <a:r>
              <a:rPr kumimoji="0" lang="cs-CZ" sz="1662" b="0" i="0" u="none" strike="noStrike" kern="1200" cap="none" spc="0" normalizeH="0" baseline="0" noProof="0" dirty="0">
                <a:ln>
                  <a:noFill/>
                </a:ln>
                <a:solidFill>
                  <a:prstClr val="black"/>
                </a:solidFill>
                <a:effectLst/>
                <a:uLnTx/>
                <a:uFillTx/>
                <a:latin typeface="Calibri"/>
                <a:ea typeface="+mn-ea"/>
                <a:cs typeface="+mn-cs"/>
              </a:rPr>
              <a:t> RV 40 ml</a:t>
            </a:r>
          </a:p>
          <a:p>
            <a:pPr marL="0" marR="0" lvl="0" indent="0" algn="l" defTabSz="844083" rtl="0" eaLnBrk="1" fontAlgn="auto" latinLnBrk="0" hangingPunct="1">
              <a:lnSpc>
                <a:spcPct val="100000"/>
              </a:lnSpc>
              <a:spcBef>
                <a:spcPts val="0"/>
              </a:spcBef>
              <a:spcAft>
                <a:spcPts val="0"/>
              </a:spcAft>
              <a:buClrTx/>
              <a:buSzTx/>
              <a:buFontTx/>
              <a:buNone/>
              <a:tabLst/>
              <a:defRPr/>
            </a:pPr>
            <a:endParaRPr kumimoji="0" lang="cs-CZ" sz="1662" b="0" i="0" u="none" strike="noStrike" kern="1200" cap="none" spc="0" normalizeH="0" baseline="30000" noProof="0" dirty="0">
              <a:ln>
                <a:noFill/>
              </a:ln>
              <a:solidFill>
                <a:prstClr val="black"/>
              </a:solidFill>
              <a:effectLst/>
              <a:uLnTx/>
              <a:uFillTx/>
              <a:latin typeface="Calibri"/>
              <a:ea typeface="+mn-ea"/>
              <a:cs typeface="+mn-cs"/>
            </a:endParaRPr>
          </a:p>
          <a:p>
            <a:pPr marL="0" marR="0" lvl="0" indent="0" algn="l" defTabSz="844083" rtl="0" eaLnBrk="1" fontAlgn="auto" latinLnBrk="0" hangingPunct="1">
              <a:lnSpc>
                <a:spcPct val="100000"/>
              </a:lnSpc>
              <a:spcBef>
                <a:spcPts val="0"/>
              </a:spcBef>
              <a:spcAft>
                <a:spcPts val="0"/>
              </a:spcAft>
              <a:buClrTx/>
              <a:buSzTx/>
              <a:buFontTx/>
              <a:buNone/>
              <a:tabLst/>
              <a:defRPr/>
            </a:pPr>
            <a:r>
              <a:rPr kumimoji="0" lang="cs-CZ" sz="1662" b="0" i="0" u="none" strike="noStrike" kern="1200" cap="none" spc="0" normalizeH="0" baseline="0" noProof="0" dirty="0">
                <a:ln>
                  <a:noFill/>
                </a:ln>
                <a:solidFill>
                  <a:prstClr val="black"/>
                </a:solidFill>
                <a:effectLst/>
                <a:uLnTx/>
                <a:uFillTx/>
                <a:latin typeface="Calibri"/>
                <a:ea typeface="+mn-ea"/>
                <a:cs typeface="+mn-cs"/>
              </a:rPr>
              <a:t>    </a:t>
            </a:r>
            <a:endParaRPr kumimoji="0" lang="en-US" sz="1662"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knezourek  SMR A4CH">
            <a:hlinkClick r:id="" action="ppaction://media"/>
            <a:extLst>
              <a:ext uri="{FF2B5EF4-FFF2-40B4-BE49-F238E27FC236}">
                <a16:creationId xmlns:a16="http://schemas.microsoft.com/office/drawing/2014/main" id="{60304926-B5A8-4AFB-9547-5F501E100898}"/>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202514" y="4579973"/>
            <a:ext cx="2784737" cy="1944895"/>
          </a:xfrm>
          <a:prstGeom prst="rect">
            <a:avLst/>
          </a:prstGeom>
        </p:spPr>
      </p:pic>
      <p:pic>
        <p:nvPicPr>
          <p:cNvPr id="9" name="knezourek  SMR  TEE">
            <a:hlinkClick r:id="" action="ppaction://media"/>
            <a:extLst>
              <a:ext uri="{FF2B5EF4-FFF2-40B4-BE49-F238E27FC236}">
                <a16:creationId xmlns:a16="http://schemas.microsoft.com/office/drawing/2014/main" id="{A25D6223-2CDE-48DC-9B3D-500DC0B7173D}"/>
              </a:ext>
            </a:extLst>
          </p:cNvPr>
          <p:cNvPicPr>
            <a:picLocks noChangeAspect="1"/>
          </p:cNvPicPr>
          <p:nvPr>
            <a:videoFile r:link="rId4"/>
            <p:extLst>
              <p:ext uri="{DAA4B4D4-6D71-4841-9C94-3DE7FCFB9230}">
                <p14:media xmlns:p14="http://schemas.microsoft.com/office/powerpoint/2010/main" r:embed="rId3"/>
              </p:ext>
            </p:extLst>
          </p:nvPr>
        </p:nvPicPr>
        <p:blipFill>
          <a:blip r:embed="rId9"/>
          <a:stretch>
            <a:fillRect/>
          </a:stretch>
        </p:blipFill>
        <p:spPr>
          <a:xfrm>
            <a:off x="3115505" y="4579973"/>
            <a:ext cx="2784737" cy="1944895"/>
          </a:xfrm>
          <a:prstGeom prst="rect">
            <a:avLst/>
          </a:prstGeom>
        </p:spPr>
      </p:pic>
      <p:pic>
        <p:nvPicPr>
          <p:cNvPr id="10" name="knezourek  SMR  TEE CFM">
            <a:hlinkClick r:id="" action="ppaction://media"/>
            <a:extLst>
              <a:ext uri="{FF2B5EF4-FFF2-40B4-BE49-F238E27FC236}">
                <a16:creationId xmlns:a16="http://schemas.microsoft.com/office/drawing/2014/main" id="{18968F97-50C0-4612-A3CC-87708A9AD0E9}"/>
              </a:ext>
            </a:extLst>
          </p:cNvPr>
          <p:cNvPicPr>
            <a:picLocks noChangeAspect="1"/>
          </p:cNvPicPr>
          <p:nvPr>
            <a:videoFile r:link="rId6"/>
            <p:extLst>
              <p:ext uri="{DAA4B4D4-6D71-4841-9C94-3DE7FCFB9230}">
                <p14:media xmlns:p14="http://schemas.microsoft.com/office/powerpoint/2010/main" r:embed="rId5"/>
              </p:ext>
            </p:extLst>
          </p:nvPr>
        </p:nvPicPr>
        <p:blipFill>
          <a:blip r:embed="rId10"/>
          <a:stretch>
            <a:fillRect/>
          </a:stretch>
        </p:blipFill>
        <p:spPr>
          <a:xfrm>
            <a:off x="6028496" y="4579973"/>
            <a:ext cx="2784737" cy="1944895"/>
          </a:xfrm>
          <a:prstGeom prst="rect">
            <a:avLst/>
          </a:prstGeom>
        </p:spPr>
      </p:pic>
      <p:pic>
        <p:nvPicPr>
          <p:cNvPr id="11" name="Obrázek 10">
            <a:extLst>
              <a:ext uri="{FF2B5EF4-FFF2-40B4-BE49-F238E27FC236}">
                <a16:creationId xmlns:a16="http://schemas.microsoft.com/office/drawing/2014/main" id="{E5ABA98F-C0BA-45AD-8F80-F01D18CB80A6}"/>
              </a:ext>
            </a:extLst>
          </p:cNvPr>
          <p:cNvPicPr>
            <a:picLocks noChangeAspect="1"/>
          </p:cNvPicPr>
          <p:nvPr/>
        </p:nvPicPr>
        <p:blipFill>
          <a:blip r:embed="rId11"/>
          <a:stretch>
            <a:fillRect/>
          </a:stretch>
        </p:blipFill>
        <p:spPr>
          <a:xfrm>
            <a:off x="5699914" y="1318315"/>
            <a:ext cx="3249450" cy="1329775"/>
          </a:xfrm>
          <a:prstGeom prst="rect">
            <a:avLst/>
          </a:prstGeom>
        </p:spPr>
      </p:pic>
    </p:spTree>
    <p:extLst>
      <p:ext uri="{BB962C8B-B14F-4D97-AF65-F5344CB8AC3E}">
        <p14:creationId xmlns:p14="http://schemas.microsoft.com/office/powerpoint/2010/main" val="3136122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74" fill="hold"/>
                                        <p:tgtEl>
                                          <p:spTgt spid="5"/>
                                        </p:tgtEl>
                                      </p:cBhvr>
                                    </p:cmd>
                                  </p:childTnLst>
                                </p:cTn>
                              </p:par>
                              <p:par>
                                <p:cTn id="7" presetID="1" presetClass="mediacall" presetSubtype="0" fill="hold" nodeType="withEffect">
                                  <p:stCondLst>
                                    <p:cond delay="0"/>
                                  </p:stCondLst>
                                  <p:childTnLst>
                                    <p:cmd type="call" cmd="playFrom(0.0)">
                                      <p:cBhvr>
                                        <p:cTn id="8" dur="1946" fill="hold"/>
                                        <p:tgtEl>
                                          <p:spTgt spid="9"/>
                                        </p:tgtEl>
                                      </p:cBhvr>
                                    </p:cmd>
                                  </p:childTnLst>
                                </p:cTn>
                              </p:par>
                              <p:par>
                                <p:cTn id="9" presetID="1" presetClass="mediacall" presetSubtype="0" fill="hold" nodeType="withEffect">
                                  <p:stCondLst>
                                    <p:cond delay="0"/>
                                  </p:stCondLst>
                                  <p:childTnLst>
                                    <p:cmd type="call" cmd="playFrom(0.0)">
                                      <p:cBhvr>
                                        <p:cTn id="10" dur="1946"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repeatCount="indefinite" fill="hold" display="0">
                  <p:stCondLst>
                    <p:cond delay="indefinite"/>
                  </p:stCondLst>
                </p:cTn>
                <p:tgtEl>
                  <p:spTgt spid="5"/>
                </p:tgtEl>
              </p:cMediaNode>
            </p:video>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5"/>
                                        </p:tgtEl>
                                      </p:cBhvr>
                                    </p:cmd>
                                  </p:childTnLst>
                                </p:cTn>
                              </p:par>
                            </p:childTnLst>
                          </p:cTn>
                        </p:par>
                      </p:childTnLst>
                    </p:cTn>
                  </p:par>
                </p:childTnLst>
              </p:cTn>
              <p:nextCondLst>
                <p:cond evt="onClick" delay="0">
                  <p:tgtEl>
                    <p:spTgt spid="5"/>
                  </p:tgtEl>
                </p:cond>
              </p:nextCondLst>
            </p:seq>
            <p:video>
              <p:cMediaNode vol="80000">
                <p:cTn id="17" repeatCount="indefinite" fill="hold" display="0">
                  <p:stCondLst>
                    <p:cond delay="indefinite"/>
                  </p:stCondLst>
                </p:cTn>
                <p:tgtEl>
                  <p:spTgt spid="9"/>
                </p:tgtEl>
              </p:cMediaNode>
            </p:video>
            <p:seq concurrent="1" nextAc="seek">
              <p:cTn id="18" restart="whenNotActive" fill="hold" evtFilter="cancelBubble" nodeType="interactiveSeq">
                <p:stCondLst>
                  <p:cond evt="onClick" delay="0">
                    <p:tgtEl>
                      <p:spTgt spid="9"/>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9"/>
                                        </p:tgtEl>
                                      </p:cBhvr>
                                    </p:cmd>
                                  </p:childTnLst>
                                </p:cTn>
                              </p:par>
                            </p:childTnLst>
                          </p:cTn>
                        </p:par>
                      </p:childTnLst>
                    </p:cTn>
                  </p:par>
                </p:childTnLst>
              </p:cTn>
              <p:nextCondLst>
                <p:cond evt="onClick" delay="0">
                  <p:tgtEl>
                    <p:spTgt spid="9"/>
                  </p:tgtEl>
                </p:cond>
              </p:nextCondLst>
            </p:seq>
            <p:video>
              <p:cMediaNode vol="80000">
                <p:cTn id="23" repeatCount="indefinite" fill="hold" display="0">
                  <p:stCondLst>
                    <p:cond delay="indefinite"/>
                  </p:stCondLst>
                </p:cTn>
                <p:tgtEl>
                  <p:spTgt spid="10"/>
                </p:tgtEl>
              </p:cMediaNode>
            </p:video>
            <p:seq concurrent="1" nextAc="seek">
              <p:cTn id="24" restart="whenNotActive" fill="hold" evtFilter="cancelBubble" nodeType="interactiveSeq">
                <p:stCondLst>
                  <p:cond evt="onClick" delay="0">
                    <p:tgtEl>
                      <p:spTgt spid="10"/>
                    </p:tgtEl>
                  </p:cond>
                </p:stCondLst>
                <p:endSync evt="end" delay="0">
                  <p:rtn val="all"/>
                </p:endSync>
                <p:childTnLst>
                  <p:par>
                    <p:cTn id="25" fill="hold">
                      <p:stCondLst>
                        <p:cond delay="0"/>
                      </p:stCondLst>
                      <p:childTnLst>
                        <p:par>
                          <p:cTn id="26" fill="hold">
                            <p:stCondLst>
                              <p:cond delay="0"/>
                            </p:stCondLst>
                            <p:childTnLst>
                              <p:par>
                                <p:cTn id="27" presetID="2" presetClass="mediacall" presetSubtype="0" fill="hold" nodeType="clickEffect">
                                  <p:stCondLst>
                                    <p:cond delay="0"/>
                                  </p:stCondLst>
                                  <p:childTnLst>
                                    <p:cmd type="call" cmd="togglePause">
                                      <p:cBhvr>
                                        <p:cTn id="28"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D4411E-F15C-4F29-B446-BD2D5BD74514}"/>
              </a:ext>
            </a:extLst>
          </p:cNvPr>
          <p:cNvSpPr>
            <a:spLocks noGrp="1"/>
          </p:cNvSpPr>
          <p:nvPr>
            <p:ph type="title"/>
          </p:nvPr>
        </p:nvSpPr>
        <p:spPr>
          <a:xfrm>
            <a:off x="628650" y="507575"/>
            <a:ext cx="7886700" cy="1325563"/>
          </a:xfrm>
          <a:solidFill>
            <a:schemeClr val="bg1">
              <a:lumMod val="95000"/>
            </a:schemeClr>
          </a:solidFill>
        </p:spPr>
        <p:txBody>
          <a:bodyPr>
            <a:normAutofit fontScale="90000"/>
          </a:bodyPr>
          <a:lstStyle/>
          <a:p>
            <a:pPr algn="ctr"/>
            <a:br>
              <a:rPr lang="cs-CZ" altLang="cs-CZ" sz="2200" b="1" dirty="0">
                <a:latin typeface="+mn-lt"/>
              </a:rPr>
            </a:br>
            <a:r>
              <a:rPr lang="cs-CZ" altLang="cs-CZ" sz="2200" b="1" dirty="0">
                <a:latin typeface="+mn-lt"/>
              </a:rPr>
              <a:t>Perioperační léčba u  pacientů  s významnými </a:t>
            </a:r>
            <a:r>
              <a:rPr lang="en-GB" altLang="cs-CZ" sz="2200" b="1" dirty="0">
                <a:latin typeface="+mn-lt"/>
              </a:rPr>
              <a:t> </a:t>
            </a:r>
            <a:r>
              <a:rPr lang="cs-CZ" altLang="cs-CZ" sz="2200" b="1" dirty="0">
                <a:latin typeface="+mn-lt"/>
              </a:rPr>
              <a:t>regurgitačními vadami, u nekardiální  elektivní operaci se   středním / vysokým rizikem</a:t>
            </a:r>
            <a:br>
              <a:rPr lang="cs-CZ" altLang="cs-CZ" sz="4400" b="1" dirty="0">
                <a:latin typeface="Arial" panose="020B0604020202020204" pitchFamily="34" charset="0"/>
              </a:rPr>
            </a:br>
            <a:endParaRPr lang="en-GB" b="1" dirty="0"/>
          </a:p>
        </p:txBody>
      </p:sp>
      <p:pic>
        <p:nvPicPr>
          <p:cNvPr id="5" name="Zástupný obsah 4">
            <a:extLst>
              <a:ext uri="{FF2B5EF4-FFF2-40B4-BE49-F238E27FC236}">
                <a16:creationId xmlns:a16="http://schemas.microsoft.com/office/drawing/2014/main" id="{A524A604-FBCB-493A-9691-878F43CD4711}"/>
              </a:ext>
            </a:extLst>
          </p:cNvPr>
          <p:cNvPicPr>
            <a:picLocks noGrp="1" noChangeAspect="1"/>
          </p:cNvPicPr>
          <p:nvPr>
            <p:ph idx="1"/>
          </p:nvPr>
        </p:nvPicPr>
        <p:blipFill>
          <a:blip r:embed="rId2"/>
          <a:stretch>
            <a:fillRect/>
          </a:stretch>
        </p:blipFill>
        <p:spPr>
          <a:xfrm>
            <a:off x="505460" y="2172705"/>
            <a:ext cx="7886700" cy="3372698"/>
          </a:xfrm>
        </p:spPr>
      </p:pic>
      <p:sp>
        <p:nvSpPr>
          <p:cNvPr id="7" name="TextovéPole 6">
            <a:extLst>
              <a:ext uri="{FF2B5EF4-FFF2-40B4-BE49-F238E27FC236}">
                <a16:creationId xmlns:a16="http://schemas.microsoft.com/office/drawing/2014/main" id="{7D4CA183-1662-4E76-80C3-5EACAFADCD89}"/>
              </a:ext>
            </a:extLst>
          </p:cNvPr>
          <p:cNvSpPr txBox="1"/>
          <p:nvPr/>
        </p:nvSpPr>
        <p:spPr>
          <a:xfrm>
            <a:off x="3820160" y="6187794"/>
            <a:ext cx="4572000" cy="248209"/>
          </a:xfrm>
          <a:prstGeom prst="rect">
            <a:avLst/>
          </a:prstGeom>
          <a:noFill/>
        </p:spPr>
        <p:txBody>
          <a:bodyPr wrap="square">
            <a:spAutoFit/>
          </a:bodyPr>
          <a:lstStyle/>
          <a:p>
            <a:pPr marL="0" marR="0" lvl="0" indent="0" algn="l" defTabSz="414726" rtl="0" eaLnBrk="1" fontAlgn="base" latinLnBrk="0" hangingPunct="0">
              <a:lnSpc>
                <a:spcPct val="93000"/>
              </a:lnSpc>
              <a:spcBef>
                <a:spcPct val="0"/>
              </a:spcBef>
              <a:spcAft>
                <a:spcPct val="0"/>
              </a:spcAft>
              <a:buClr>
                <a:srgbClr val="000000"/>
              </a:buClr>
              <a:buSzPct val="45000"/>
              <a:buFontTx/>
              <a:buNone/>
              <a:tabLst>
                <a:tab pos="656650" algn="l"/>
                <a:tab pos="1313299" algn="l"/>
                <a:tab pos="1969949" algn="l"/>
                <a:tab pos="2626599" algn="l"/>
                <a:tab pos="3283248" algn="l"/>
              </a:tabLst>
              <a:defRPr/>
            </a:pPr>
            <a:r>
              <a:rPr kumimoji="0" lang="en-GB" altLang="cs-CZ" sz="1089" b="0" i="1" u="none" strike="noStrike" kern="1200" cap="none" spc="0" normalizeH="0" baseline="0" noProof="0" dirty="0">
                <a:ln>
                  <a:noFill/>
                </a:ln>
                <a:solidFill>
                  <a:srgbClr val="000000"/>
                </a:solidFill>
                <a:effectLst/>
                <a:uLnTx/>
                <a:uFillTx/>
                <a:latin typeface="Arial" panose="020B0604020202020204" pitchFamily="34" charset="0"/>
                <a:ea typeface="+mn-ea"/>
              </a:rPr>
              <a:t>Regina Sorrentino et al. Heart doi:10.1136/heartjnl-2021-319160</a:t>
            </a:r>
          </a:p>
        </p:txBody>
      </p:sp>
    </p:spTree>
    <p:extLst>
      <p:ext uri="{BB962C8B-B14F-4D97-AF65-F5344CB8AC3E}">
        <p14:creationId xmlns:p14="http://schemas.microsoft.com/office/powerpoint/2010/main" val="15332019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2ACE5E-B34B-4BC0-962F-A448C5CB6BDD}"/>
              </a:ext>
            </a:extLst>
          </p:cNvPr>
          <p:cNvSpPr>
            <a:spLocks noGrp="1"/>
          </p:cNvSpPr>
          <p:nvPr>
            <p:ph type="title"/>
          </p:nvPr>
        </p:nvSpPr>
        <p:spPr>
          <a:xfrm>
            <a:off x="628650" y="365126"/>
            <a:ext cx="7570470" cy="883921"/>
          </a:xfrm>
          <a:solidFill>
            <a:schemeClr val="bg1">
              <a:lumMod val="95000"/>
            </a:schemeClr>
          </a:solidFill>
        </p:spPr>
        <p:txBody>
          <a:bodyPr/>
          <a:lstStyle/>
          <a:p>
            <a:r>
              <a:rPr lang="cs-CZ" dirty="0"/>
              <a:t>            </a:t>
            </a:r>
            <a:r>
              <a:rPr lang="cs-CZ" sz="2800" b="1" dirty="0">
                <a:latin typeface="+mn-lt"/>
              </a:rPr>
              <a:t>Chlopenní protézy </a:t>
            </a:r>
            <a:endParaRPr lang="en-GB" sz="2800" b="1" dirty="0">
              <a:latin typeface="+mn-lt"/>
            </a:endParaRPr>
          </a:p>
        </p:txBody>
      </p:sp>
      <p:pic>
        <p:nvPicPr>
          <p:cNvPr id="5" name="Zástupný obsah 4">
            <a:extLst>
              <a:ext uri="{FF2B5EF4-FFF2-40B4-BE49-F238E27FC236}">
                <a16:creationId xmlns:a16="http://schemas.microsoft.com/office/drawing/2014/main" id="{CEBEC2BB-FDE3-4F93-B77A-93C63ED6EDE9}"/>
              </a:ext>
            </a:extLst>
          </p:cNvPr>
          <p:cNvPicPr>
            <a:picLocks noGrp="1" noChangeAspect="1"/>
          </p:cNvPicPr>
          <p:nvPr>
            <p:ph idx="1"/>
          </p:nvPr>
        </p:nvPicPr>
        <p:blipFill>
          <a:blip r:embed="rId2"/>
          <a:stretch>
            <a:fillRect/>
          </a:stretch>
        </p:blipFill>
        <p:spPr>
          <a:xfrm>
            <a:off x="1876742" y="2006441"/>
            <a:ext cx="5248275" cy="1876425"/>
          </a:xfrm>
        </p:spPr>
      </p:pic>
      <p:sp>
        <p:nvSpPr>
          <p:cNvPr id="6" name="TextovéPole 5">
            <a:extLst>
              <a:ext uri="{FF2B5EF4-FFF2-40B4-BE49-F238E27FC236}">
                <a16:creationId xmlns:a16="http://schemas.microsoft.com/office/drawing/2014/main" id="{BF1A04E1-F6AB-40B7-A56C-44146A498EF5}"/>
              </a:ext>
            </a:extLst>
          </p:cNvPr>
          <p:cNvSpPr txBox="1"/>
          <p:nvPr/>
        </p:nvSpPr>
        <p:spPr>
          <a:xfrm>
            <a:off x="313213" y="4602481"/>
            <a:ext cx="3127058" cy="646331"/>
          </a:xfrm>
          <a:prstGeom prst="rect">
            <a:avLst/>
          </a:prstGeom>
          <a:noFill/>
        </p:spPr>
        <p:txBody>
          <a:bodyPr wrap="square" rtlCol="0">
            <a:spAutoFit/>
          </a:bodyPr>
          <a:lstStyle/>
          <a:p>
            <a:r>
              <a:rPr lang="cs-CZ" dirty="0"/>
              <a:t>Degenerativní změny </a:t>
            </a:r>
            <a:r>
              <a:rPr lang="cs-CZ" dirty="0" err="1"/>
              <a:t>bioprotéz</a:t>
            </a:r>
            <a:endParaRPr lang="cs-CZ" dirty="0"/>
          </a:p>
          <a:p>
            <a:r>
              <a:rPr lang="cs-CZ" dirty="0" err="1"/>
              <a:t>Panus</a:t>
            </a:r>
            <a:r>
              <a:rPr lang="cs-CZ" dirty="0"/>
              <a:t> </a:t>
            </a:r>
            <a:endParaRPr lang="en-GB" dirty="0"/>
          </a:p>
        </p:txBody>
      </p:sp>
      <p:sp>
        <p:nvSpPr>
          <p:cNvPr id="8" name="TextovéPole 7">
            <a:extLst>
              <a:ext uri="{FF2B5EF4-FFF2-40B4-BE49-F238E27FC236}">
                <a16:creationId xmlns:a16="http://schemas.microsoft.com/office/drawing/2014/main" id="{52C5FB1F-37B2-4F56-B05A-6920B3E131F9}"/>
              </a:ext>
            </a:extLst>
          </p:cNvPr>
          <p:cNvSpPr txBox="1"/>
          <p:nvPr/>
        </p:nvSpPr>
        <p:spPr>
          <a:xfrm>
            <a:off x="3921760" y="4510678"/>
            <a:ext cx="2834640" cy="923330"/>
          </a:xfrm>
          <a:prstGeom prst="rect">
            <a:avLst/>
          </a:prstGeom>
          <a:noFill/>
        </p:spPr>
        <p:txBody>
          <a:bodyPr wrap="square" rtlCol="0">
            <a:spAutoFit/>
          </a:bodyPr>
          <a:lstStyle/>
          <a:p>
            <a:r>
              <a:rPr lang="cs-CZ" dirty="0"/>
              <a:t>PPM</a:t>
            </a:r>
          </a:p>
          <a:p>
            <a:r>
              <a:rPr lang="cs-CZ" dirty="0" err="1"/>
              <a:t>Malpozice</a:t>
            </a:r>
            <a:r>
              <a:rPr lang="cs-CZ" dirty="0"/>
              <a:t> protézy</a:t>
            </a:r>
          </a:p>
          <a:p>
            <a:r>
              <a:rPr lang="cs-CZ" dirty="0" err="1"/>
              <a:t>Paravalvulární</a:t>
            </a:r>
            <a:r>
              <a:rPr lang="cs-CZ" dirty="0"/>
              <a:t>  regurgitace</a:t>
            </a:r>
            <a:endParaRPr lang="en-GB" dirty="0"/>
          </a:p>
        </p:txBody>
      </p:sp>
      <p:sp>
        <p:nvSpPr>
          <p:cNvPr id="9" name="Obdélník: se zakulacenými rohy 8">
            <a:extLst>
              <a:ext uri="{FF2B5EF4-FFF2-40B4-BE49-F238E27FC236}">
                <a16:creationId xmlns:a16="http://schemas.microsoft.com/office/drawing/2014/main" id="{B3E6746F-A17F-47B4-A88A-717DBF0F5014}"/>
              </a:ext>
            </a:extLst>
          </p:cNvPr>
          <p:cNvSpPr/>
          <p:nvPr/>
        </p:nvSpPr>
        <p:spPr>
          <a:xfrm>
            <a:off x="304800" y="4460240"/>
            <a:ext cx="3291840" cy="88392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bdélník: se zakulacenými rohy 9">
            <a:extLst>
              <a:ext uri="{FF2B5EF4-FFF2-40B4-BE49-F238E27FC236}">
                <a16:creationId xmlns:a16="http://schemas.microsoft.com/office/drawing/2014/main" id="{F084FB82-2FEA-4ADD-BE4E-3CE174779F6B}"/>
              </a:ext>
            </a:extLst>
          </p:cNvPr>
          <p:cNvSpPr/>
          <p:nvPr/>
        </p:nvSpPr>
        <p:spPr>
          <a:xfrm>
            <a:off x="3975418" y="4460240"/>
            <a:ext cx="2844800" cy="88392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Šipka: dolů 10">
            <a:extLst>
              <a:ext uri="{FF2B5EF4-FFF2-40B4-BE49-F238E27FC236}">
                <a16:creationId xmlns:a16="http://schemas.microsoft.com/office/drawing/2014/main" id="{7554CAEA-26C1-40F0-9821-29FE86ED9530}"/>
              </a:ext>
            </a:extLst>
          </p:cNvPr>
          <p:cNvSpPr/>
          <p:nvPr/>
        </p:nvSpPr>
        <p:spPr>
          <a:xfrm>
            <a:off x="2255520" y="3848387"/>
            <a:ext cx="426720" cy="6463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Šipka: dolů 11">
            <a:extLst>
              <a:ext uri="{FF2B5EF4-FFF2-40B4-BE49-F238E27FC236}">
                <a16:creationId xmlns:a16="http://schemas.microsoft.com/office/drawing/2014/main" id="{5F90DEB0-8D3F-45CE-9991-5820CA6FBD05}"/>
              </a:ext>
            </a:extLst>
          </p:cNvPr>
          <p:cNvSpPr/>
          <p:nvPr/>
        </p:nvSpPr>
        <p:spPr>
          <a:xfrm rot="20429382">
            <a:off x="4046937" y="3832938"/>
            <a:ext cx="426720" cy="6622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697576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79F384-4207-4186-8D61-3EFE3F9F65B7}"/>
              </a:ext>
            </a:extLst>
          </p:cNvPr>
          <p:cNvSpPr>
            <a:spLocks noGrp="1"/>
          </p:cNvSpPr>
          <p:nvPr>
            <p:ph type="title"/>
          </p:nvPr>
        </p:nvSpPr>
        <p:spPr>
          <a:xfrm>
            <a:off x="628650" y="1988443"/>
            <a:ext cx="7886700" cy="1325563"/>
          </a:xfrm>
          <a:solidFill>
            <a:schemeClr val="bg1">
              <a:lumMod val="95000"/>
            </a:schemeClr>
          </a:solidFill>
        </p:spPr>
        <p:txBody>
          <a:bodyPr>
            <a:normAutofit/>
          </a:bodyPr>
          <a:lstStyle/>
          <a:p>
            <a:pPr algn="ctr"/>
            <a:r>
              <a:rPr lang="cs-CZ" sz="2800" b="1" dirty="0">
                <a:latin typeface="+mn-lt"/>
              </a:rPr>
              <a:t>Antikoagulační léčba</a:t>
            </a:r>
            <a:endParaRPr lang="en-GB" sz="2800" b="1" dirty="0">
              <a:latin typeface="+mn-lt"/>
            </a:endParaRPr>
          </a:p>
        </p:txBody>
      </p:sp>
    </p:spTree>
    <p:extLst>
      <p:ext uri="{BB962C8B-B14F-4D97-AF65-F5344CB8AC3E}">
        <p14:creationId xmlns:p14="http://schemas.microsoft.com/office/powerpoint/2010/main" val="25082717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1A7BD9-DEE8-4C6D-8EF3-56357E73A280}"/>
              </a:ext>
            </a:extLst>
          </p:cNvPr>
          <p:cNvSpPr>
            <a:spLocks noGrp="1"/>
          </p:cNvSpPr>
          <p:nvPr>
            <p:ph type="title"/>
          </p:nvPr>
        </p:nvSpPr>
        <p:spPr>
          <a:xfrm>
            <a:off x="628650" y="365126"/>
            <a:ext cx="7791450" cy="958849"/>
          </a:xfrm>
          <a:solidFill>
            <a:schemeClr val="bg1">
              <a:lumMod val="95000"/>
            </a:schemeClr>
          </a:solidFill>
        </p:spPr>
        <p:txBody>
          <a:bodyPr>
            <a:normAutofit/>
          </a:bodyPr>
          <a:lstStyle/>
          <a:p>
            <a:pPr algn="ctr"/>
            <a:r>
              <a:rPr lang="cs-CZ" dirty="0"/>
              <a:t> </a:t>
            </a:r>
            <a:r>
              <a:rPr lang="cs-CZ" sz="2800" b="1" dirty="0" err="1">
                <a:latin typeface="+mn-lt"/>
              </a:rPr>
              <a:t>Antikoagulace</a:t>
            </a:r>
            <a:r>
              <a:rPr lang="cs-CZ" sz="2800" b="1" dirty="0">
                <a:latin typeface="+mn-lt"/>
              </a:rPr>
              <a:t> u FS </a:t>
            </a:r>
            <a:endParaRPr lang="en-GB" sz="2800" b="1" dirty="0">
              <a:latin typeface="+mn-lt"/>
            </a:endParaRPr>
          </a:p>
        </p:txBody>
      </p:sp>
      <p:pic>
        <p:nvPicPr>
          <p:cNvPr id="7" name="Obrázek 6">
            <a:extLst>
              <a:ext uri="{FF2B5EF4-FFF2-40B4-BE49-F238E27FC236}">
                <a16:creationId xmlns:a16="http://schemas.microsoft.com/office/drawing/2014/main" id="{91212AA6-4C16-4CA6-BA84-ED2E21B8FB45}"/>
              </a:ext>
            </a:extLst>
          </p:cNvPr>
          <p:cNvPicPr>
            <a:picLocks noChangeAspect="1"/>
          </p:cNvPicPr>
          <p:nvPr/>
        </p:nvPicPr>
        <p:blipFill>
          <a:blip r:embed="rId2"/>
          <a:stretch>
            <a:fillRect/>
          </a:stretch>
        </p:blipFill>
        <p:spPr>
          <a:xfrm>
            <a:off x="2228160" y="1393548"/>
            <a:ext cx="4139037" cy="2266170"/>
          </a:xfrm>
          <a:prstGeom prst="rect">
            <a:avLst/>
          </a:prstGeom>
        </p:spPr>
      </p:pic>
      <p:sp>
        <p:nvSpPr>
          <p:cNvPr id="9" name="TextovéPole 8">
            <a:extLst>
              <a:ext uri="{FF2B5EF4-FFF2-40B4-BE49-F238E27FC236}">
                <a16:creationId xmlns:a16="http://schemas.microsoft.com/office/drawing/2014/main" id="{06971398-2D2F-4D18-A44A-F1922EE9DA57}"/>
              </a:ext>
            </a:extLst>
          </p:cNvPr>
          <p:cNvSpPr txBox="1"/>
          <p:nvPr/>
        </p:nvSpPr>
        <p:spPr>
          <a:xfrm>
            <a:off x="6623375" y="6397256"/>
            <a:ext cx="2764465" cy="369332"/>
          </a:xfrm>
          <a:prstGeom prst="rect">
            <a:avLst/>
          </a:prstGeom>
          <a:noFill/>
        </p:spPr>
        <p:txBody>
          <a:bodyPr wrap="square" rtlCol="0">
            <a:spAutoFit/>
          </a:bodyPr>
          <a:lstStyle/>
          <a:p>
            <a:r>
              <a:rPr lang="cs-CZ" i="1" dirty="0"/>
              <a:t>NEJM 2015</a:t>
            </a:r>
            <a:endParaRPr lang="en-GB" i="1" dirty="0"/>
          </a:p>
        </p:txBody>
      </p:sp>
      <p:pic>
        <p:nvPicPr>
          <p:cNvPr id="5" name="Obrázek 4">
            <a:extLst>
              <a:ext uri="{FF2B5EF4-FFF2-40B4-BE49-F238E27FC236}">
                <a16:creationId xmlns:a16="http://schemas.microsoft.com/office/drawing/2014/main" id="{E60FEBB3-421F-4DE6-B0A7-F692292B76FE}"/>
              </a:ext>
            </a:extLst>
          </p:cNvPr>
          <p:cNvPicPr>
            <a:picLocks noChangeAspect="1"/>
          </p:cNvPicPr>
          <p:nvPr/>
        </p:nvPicPr>
        <p:blipFill>
          <a:blip r:embed="rId3"/>
          <a:stretch>
            <a:fillRect/>
          </a:stretch>
        </p:blipFill>
        <p:spPr>
          <a:xfrm>
            <a:off x="1035365" y="3756713"/>
            <a:ext cx="6524625" cy="1657350"/>
          </a:xfrm>
          <a:prstGeom prst="rect">
            <a:avLst/>
          </a:prstGeom>
          <a:ln>
            <a:solidFill>
              <a:schemeClr val="tx1"/>
            </a:solidFill>
          </a:ln>
        </p:spPr>
      </p:pic>
      <p:sp>
        <p:nvSpPr>
          <p:cNvPr id="6" name="TextovéPole 5">
            <a:extLst>
              <a:ext uri="{FF2B5EF4-FFF2-40B4-BE49-F238E27FC236}">
                <a16:creationId xmlns:a16="http://schemas.microsoft.com/office/drawing/2014/main" id="{E32D97C1-8787-4F45-A908-C97EA51432E0}"/>
              </a:ext>
            </a:extLst>
          </p:cNvPr>
          <p:cNvSpPr txBox="1"/>
          <p:nvPr/>
        </p:nvSpPr>
        <p:spPr>
          <a:xfrm>
            <a:off x="1035364" y="5482856"/>
            <a:ext cx="6452555" cy="646331"/>
          </a:xfrm>
          <a:prstGeom prst="rect">
            <a:avLst/>
          </a:prstGeom>
          <a:noFill/>
        </p:spPr>
        <p:txBody>
          <a:bodyPr wrap="square" rtlCol="0">
            <a:spAutoFit/>
          </a:bodyPr>
          <a:lstStyle/>
          <a:p>
            <a:r>
              <a:rPr lang="cs-CZ" dirty="0" err="1"/>
              <a:t>Přerušní</a:t>
            </a:r>
            <a:r>
              <a:rPr lang="cs-CZ" dirty="0"/>
              <a:t> antikoagulační léčby bylo </a:t>
            </a:r>
            <a:r>
              <a:rPr lang="cs-CZ" dirty="0" err="1"/>
              <a:t>noniferioní</a:t>
            </a:r>
            <a:r>
              <a:rPr lang="cs-CZ" dirty="0"/>
              <a:t> oproti </a:t>
            </a:r>
            <a:r>
              <a:rPr lang="cs-CZ" dirty="0" err="1"/>
              <a:t>překlenující</a:t>
            </a:r>
            <a:r>
              <a:rPr lang="cs-CZ" dirty="0"/>
              <a:t> léčbě LMWH a snížilo riziko velkých krvácivých </a:t>
            </a:r>
            <a:r>
              <a:rPr lang="cs-CZ" dirty="0" err="1"/>
              <a:t>kompliakci</a:t>
            </a:r>
            <a:r>
              <a:rPr lang="cs-CZ" dirty="0"/>
              <a:t>.</a:t>
            </a:r>
            <a:endParaRPr lang="en-GB" dirty="0"/>
          </a:p>
        </p:txBody>
      </p:sp>
    </p:spTree>
    <p:extLst>
      <p:ext uri="{BB962C8B-B14F-4D97-AF65-F5344CB8AC3E}">
        <p14:creationId xmlns:p14="http://schemas.microsoft.com/office/powerpoint/2010/main" val="41714695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D17C4B65-8CC3-4B61-AA9E-8124FA7CAB67}"/>
              </a:ext>
            </a:extLst>
          </p:cNvPr>
          <p:cNvGraphicFramePr>
            <a:graphicFrameLocks noGrp="1" noChangeAspect="1"/>
          </p:cNvGraphicFramePr>
          <p:nvPr>
            <p:extLst>
              <p:ext uri="{D42A27DB-BD31-4B8C-83A1-F6EECF244321}">
                <p14:modId xmlns:p14="http://schemas.microsoft.com/office/powerpoint/2010/main" val="1792840418"/>
              </p:ext>
            </p:extLst>
          </p:nvPr>
        </p:nvGraphicFramePr>
        <p:xfrm>
          <a:off x="663157" y="1746072"/>
          <a:ext cx="7905490" cy="3364631"/>
        </p:xfrm>
        <a:graphic>
          <a:graphicData uri="http://schemas.openxmlformats.org/drawingml/2006/table">
            <a:tbl>
              <a:tblPr firstRow="1" bandRow="1">
                <a:tableStyleId>{5C22544A-7EE6-4342-B048-85BDC9FD1C3A}</a:tableStyleId>
              </a:tblPr>
              <a:tblGrid>
                <a:gridCol w="2623833">
                  <a:extLst>
                    <a:ext uri="{9D8B030D-6E8A-4147-A177-3AD203B41FA5}">
                      <a16:colId xmlns:a16="http://schemas.microsoft.com/office/drawing/2014/main" val="1068906861"/>
                    </a:ext>
                  </a:extLst>
                </a:gridCol>
                <a:gridCol w="2567233">
                  <a:extLst>
                    <a:ext uri="{9D8B030D-6E8A-4147-A177-3AD203B41FA5}">
                      <a16:colId xmlns:a16="http://schemas.microsoft.com/office/drawing/2014/main" val="3772163676"/>
                    </a:ext>
                  </a:extLst>
                </a:gridCol>
                <a:gridCol w="2714424">
                  <a:extLst>
                    <a:ext uri="{9D8B030D-6E8A-4147-A177-3AD203B41FA5}">
                      <a16:colId xmlns:a16="http://schemas.microsoft.com/office/drawing/2014/main" val="3699710599"/>
                    </a:ext>
                  </a:extLst>
                </a:gridCol>
              </a:tblGrid>
              <a:tr h="279120">
                <a:tc>
                  <a:txBody>
                    <a:bodyPr/>
                    <a:lstStyle/>
                    <a:p>
                      <a:r>
                        <a:rPr lang="cs-CZ" sz="1800" dirty="0">
                          <a:solidFill>
                            <a:schemeClr val="tx1"/>
                          </a:solidFill>
                        </a:rPr>
                        <a:t>Nízké</a:t>
                      </a:r>
                      <a:r>
                        <a:rPr lang="cs-CZ" sz="1800" baseline="0" dirty="0">
                          <a:solidFill>
                            <a:schemeClr val="tx1"/>
                          </a:solidFill>
                        </a:rPr>
                        <a:t> riziko ˂ 1% </a:t>
                      </a:r>
                      <a:endParaRPr lang="en-US" sz="1800" dirty="0">
                        <a:solidFill>
                          <a:schemeClr val="tx1"/>
                        </a:solidFill>
                      </a:endParaRPr>
                    </a:p>
                  </a:txBody>
                  <a:tcPr>
                    <a:solidFill>
                      <a:schemeClr val="bg1">
                        <a:lumMod val="85000"/>
                      </a:schemeClr>
                    </a:solidFill>
                  </a:tcPr>
                </a:tc>
                <a:tc>
                  <a:txBody>
                    <a:bodyPr/>
                    <a:lstStyle/>
                    <a:p>
                      <a:r>
                        <a:rPr lang="cs-CZ" sz="1800" dirty="0">
                          <a:solidFill>
                            <a:schemeClr val="tx1"/>
                          </a:solidFill>
                        </a:rPr>
                        <a:t>Střední</a:t>
                      </a:r>
                      <a:r>
                        <a:rPr lang="cs-CZ" sz="1800" baseline="0" dirty="0">
                          <a:solidFill>
                            <a:schemeClr val="tx1"/>
                          </a:solidFill>
                        </a:rPr>
                        <a:t> riziko 1-5%</a:t>
                      </a:r>
                      <a:endParaRPr lang="en-US" sz="1800" dirty="0">
                        <a:solidFill>
                          <a:schemeClr val="tx1"/>
                        </a:solidFill>
                      </a:endParaRPr>
                    </a:p>
                  </a:txBody>
                  <a:tcPr>
                    <a:solidFill>
                      <a:schemeClr val="bg1">
                        <a:lumMod val="85000"/>
                      </a:schemeClr>
                    </a:solidFill>
                  </a:tcPr>
                </a:tc>
                <a:tc>
                  <a:txBody>
                    <a:bodyPr/>
                    <a:lstStyle/>
                    <a:p>
                      <a:r>
                        <a:rPr lang="cs-CZ" sz="1800" dirty="0">
                          <a:solidFill>
                            <a:schemeClr val="tx1"/>
                          </a:solidFill>
                        </a:rPr>
                        <a:t>     Vysoké</a:t>
                      </a:r>
                      <a:r>
                        <a:rPr lang="cs-CZ" sz="1800" baseline="0" dirty="0">
                          <a:solidFill>
                            <a:schemeClr val="tx1"/>
                          </a:solidFill>
                        </a:rPr>
                        <a:t> riziko˃ 5%</a:t>
                      </a:r>
                      <a:endParaRPr lang="en-US" sz="1800" dirty="0">
                        <a:solidFill>
                          <a:schemeClr val="tx1"/>
                        </a:solidFill>
                      </a:endParaRPr>
                    </a:p>
                  </a:txBody>
                  <a:tcPr>
                    <a:solidFill>
                      <a:schemeClr val="bg1">
                        <a:lumMod val="85000"/>
                      </a:schemeClr>
                    </a:solidFill>
                  </a:tcPr>
                </a:tc>
                <a:extLst>
                  <a:ext uri="{0D108BD9-81ED-4DB2-BD59-A6C34878D82A}">
                    <a16:rowId xmlns:a16="http://schemas.microsoft.com/office/drawing/2014/main" val="3192176678"/>
                  </a:ext>
                </a:extLst>
              </a:tr>
              <a:tr h="2998871">
                <a:tc>
                  <a:txBody>
                    <a:bodyPr/>
                    <a:lstStyle/>
                    <a:p>
                      <a:r>
                        <a:rPr lang="cs-CZ" sz="1800" dirty="0"/>
                        <a:t>- Stomatologické výkony</a:t>
                      </a:r>
                      <a:endParaRPr lang="cs-CZ" sz="1800" baseline="0" dirty="0"/>
                    </a:p>
                    <a:p>
                      <a:r>
                        <a:rPr lang="cs-CZ" sz="1800" baseline="0" dirty="0"/>
                        <a:t>  ( s </a:t>
                      </a:r>
                      <a:r>
                        <a:rPr lang="cs-CZ" sz="1800" baseline="0" dirty="0" err="1"/>
                        <a:t>vyjimkou</a:t>
                      </a:r>
                      <a:r>
                        <a:rPr lang="cs-CZ" sz="1800" baseline="0" dirty="0"/>
                        <a:t> zubů</a:t>
                      </a:r>
                    </a:p>
                    <a:p>
                      <a:r>
                        <a:rPr lang="cs-CZ" sz="1800" baseline="0" dirty="0"/>
                        <a:t>  moudrosti)</a:t>
                      </a:r>
                    </a:p>
                    <a:p>
                      <a:r>
                        <a:rPr lang="cs-CZ" sz="1800" baseline="0" dirty="0"/>
                        <a:t>- Dermatologické výkony </a:t>
                      </a:r>
                    </a:p>
                    <a:p>
                      <a:r>
                        <a:rPr lang="cs-CZ" sz="1800" baseline="0" dirty="0"/>
                        <a:t>- oční výkony</a:t>
                      </a:r>
                    </a:p>
                    <a:p>
                      <a:r>
                        <a:rPr lang="cs-CZ" sz="1800" baseline="0" dirty="0"/>
                        <a:t>- Artroskopické operace</a:t>
                      </a:r>
                      <a:endParaRPr lang="en-US" sz="1800" dirty="0"/>
                    </a:p>
                  </a:txBody>
                  <a:tcPr>
                    <a:solidFill>
                      <a:schemeClr val="bg1">
                        <a:lumMod val="95000"/>
                      </a:schemeClr>
                    </a:solidFill>
                  </a:tcPr>
                </a:tc>
                <a:tc>
                  <a:txBody>
                    <a:bodyPr/>
                    <a:lstStyle/>
                    <a:p>
                      <a:pPr marL="285750" indent="-285750">
                        <a:buFontTx/>
                        <a:buChar char="-"/>
                      </a:pPr>
                      <a:r>
                        <a:rPr lang="cs-CZ" sz="1800" dirty="0"/>
                        <a:t>Břišní operace</a:t>
                      </a:r>
                    </a:p>
                    <a:p>
                      <a:pPr marL="285750" indent="-285750">
                        <a:buFontTx/>
                        <a:buChar char="-"/>
                      </a:pPr>
                      <a:r>
                        <a:rPr lang="cs-CZ" sz="1800" dirty="0"/>
                        <a:t>Urologické výkony</a:t>
                      </a:r>
                    </a:p>
                    <a:p>
                      <a:pPr marL="285750" indent="-285750">
                        <a:buFontTx/>
                        <a:buChar char="-"/>
                      </a:pPr>
                      <a:r>
                        <a:rPr lang="cs-CZ" sz="1800" dirty="0" err="1"/>
                        <a:t>Thorakotomie</a:t>
                      </a:r>
                      <a:endParaRPr lang="cs-CZ" sz="1800" dirty="0"/>
                    </a:p>
                    <a:p>
                      <a:pPr marL="285750" indent="-285750">
                        <a:buFontTx/>
                        <a:buChar char="-"/>
                      </a:pPr>
                      <a:r>
                        <a:rPr lang="cs-CZ" sz="1800" dirty="0"/>
                        <a:t>Plastická chirurgie</a:t>
                      </a:r>
                      <a:endParaRPr lang="en-US" sz="1800" dirty="0"/>
                    </a:p>
                  </a:txBody>
                  <a:tcPr>
                    <a:solidFill>
                      <a:schemeClr val="bg1">
                        <a:lumMod val="95000"/>
                      </a:schemeClr>
                    </a:solidFill>
                  </a:tcPr>
                </a:tc>
                <a:tc>
                  <a:txBody>
                    <a:bodyPr/>
                    <a:lstStyle/>
                    <a:p>
                      <a:r>
                        <a:rPr lang="cs-CZ" sz="1800" dirty="0"/>
                        <a:t>-velká cévní chirurgie vč.</a:t>
                      </a:r>
                    </a:p>
                    <a:p>
                      <a:r>
                        <a:rPr lang="cs-CZ" sz="1800" dirty="0"/>
                        <a:t>  aorty</a:t>
                      </a:r>
                    </a:p>
                    <a:p>
                      <a:pPr marL="0" indent="0">
                        <a:buFontTx/>
                        <a:buNone/>
                      </a:pPr>
                      <a:r>
                        <a:rPr lang="cs-CZ" sz="1800" dirty="0"/>
                        <a:t>-resekce aneurysmatu </a:t>
                      </a:r>
                    </a:p>
                    <a:p>
                      <a:pPr marL="0" indent="0">
                        <a:buFontTx/>
                        <a:buNone/>
                      </a:pPr>
                      <a:r>
                        <a:rPr lang="cs-CZ" sz="1800" dirty="0"/>
                        <a:t> aorty</a:t>
                      </a:r>
                    </a:p>
                    <a:p>
                      <a:pPr marL="0" indent="0">
                        <a:buFontTx/>
                        <a:buNone/>
                      </a:pPr>
                      <a:r>
                        <a:rPr lang="cs-CZ" sz="1800" dirty="0"/>
                        <a:t>-srdeční operace v</a:t>
                      </a:r>
                    </a:p>
                    <a:p>
                      <a:pPr marL="0" indent="0">
                        <a:buFontTx/>
                        <a:buNone/>
                      </a:pPr>
                      <a:r>
                        <a:rPr lang="cs-CZ" sz="1800" dirty="0"/>
                        <a:t>  mimotělním oběhu</a:t>
                      </a:r>
                    </a:p>
                    <a:p>
                      <a:pPr marL="285750" indent="-285750">
                        <a:buFontTx/>
                        <a:buChar char="-"/>
                      </a:pPr>
                      <a:r>
                        <a:rPr lang="cs-CZ" sz="1800" dirty="0"/>
                        <a:t>velké ortopedické</a:t>
                      </a:r>
                    </a:p>
                    <a:p>
                      <a:pPr marL="0" indent="0">
                        <a:buFontTx/>
                        <a:buNone/>
                      </a:pPr>
                      <a:r>
                        <a:rPr lang="cs-CZ" sz="1800" dirty="0"/>
                        <a:t>  operace</a:t>
                      </a:r>
                    </a:p>
                    <a:p>
                      <a:pPr marL="0" indent="0">
                        <a:buFontTx/>
                        <a:buNone/>
                      </a:pPr>
                      <a:r>
                        <a:rPr lang="cs-CZ" sz="1800" dirty="0"/>
                        <a:t>- biopsie solidních orgán§</a:t>
                      </a:r>
                    </a:p>
                    <a:p>
                      <a:pPr marL="285750" indent="-285750">
                        <a:buFontTx/>
                        <a:buChar char="-"/>
                      </a:pPr>
                      <a:endParaRPr lang="en-US" sz="1800" dirty="0"/>
                    </a:p>
                  </a:txBody>
                  <a:tcPr>
                    <a:solidFill>
                      <a:schemeClr val="bg1">
                        <a:lumMod val="95000"/>
                      </a:schemeClr>
                    </a:solidFill>
                  </a:tcPr>
                </a:tc>
                <a:extLst>
                  <a:ext uri="{0D108BD9-81ED-4DB2-BD59-A6C34878D82A}">
                    <a16:rowId xmlns:a16="http://schemas.microsoft.com/office/drawing/2014/main" val="1810841527"/>
                  </a:ext>
                </a:extLst>
              </a:tr>
            </a:tbl>
          </a:graphicData>
        </a:graphic>
      </p:graphicFrame>
      <p:sp>
        <p:nvSpPr>
          <p:cNvPr id="3" name="TextovéPole 2">
            <a:extLst>
              <a:ext uri="{FF2B5EF4-FFF2-40B4-BE49-F238E27FC236}">
                <a16:creationId xmlns:a16="http://schemas.microsoft.com/office/drawing/2014/main" id="{EAE9B9B0-FA29-439F-81F9-70BECFAB6529}"/>
              </a:ext>
            </a:extLst>
          </p:cNvPr>
          <p:cNvSpPr txBox="1"/>
          <p:nvPr/>
        </p:nvSpPr>
        <p:spPr>
          <a:xfrm>
            <a:off x="1171254" y="821933"/>
            <a:ext cx="6935056" cy="461665"/>
          </a:xfrm>
          <a:prstGeom prst="rect">
            <a:avLst/>
          </a:prstGeom>
          <a:noFill/>
        </p:spPr>
        <p:txBody>
          <a:bodyPr wrap="square" rtlCol="0">
            <a:spAutoFit/>
          </a:bodyPr>
          <a:lstStyle/>
          <a:p>
            <a:r>
              <a:rPr lang="cs-CZ" sz="2400" b="1" dirty="0"/>
              <a:t>Riziko krvácení při operacích a invazivních výkonech</a:t>
            </a:r>
            <a:endParaRPr lang="en-GB" sz="2400" b="1" dirty="0"/>
          </a:p>
        </p:txBody>
      </p:sp>
    </p:spTree>
    <p:extLst>
      <p:ext uri="{BB962C8B-B14F-4D97-AF65-F5344CB8AC3E}">
        <p14:creationId xmlns:p14="http://schemas.microsoft.com/office/powerpoint/2010/main" val="4170439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B57A9C-CBA1-4C6A-8EB1-5CD30733C6D1}"/>
              </a:ext>
            </a:extLst>
          </p:cNvPr>
          <p:cNvSpPr>
            <a:spLocks noGrp="1"/>
          </p:cNvSpPr>
          <p:nvPr>
            <p:ph type="title"/>
          </p:nvPr>
        </p:nvSpPr>
        <p:spPr>
          <a:xfrm>
            <a:off x="628650" y="365126"/>
            <a:ext cx="7825237" cy="859825"/>
          </a:xfrm>
          <a:solidFill>
            <a:schemeClr val="bg1">
              <a:lumMod val="95000"/>
            </a:schemeClr>
          </a:solidFill>
        </p:spPr>
        <p:txBody>
          <a:bodyPr/>
          <a:lstStyle/>
          <a:p>
            <a:pPr algn="ctr"/>
            <a:r>
              <a:rPr kumimoji="0" lang="cs-CZ" sz="2400" b="1" i="0" u="none" strike="noStrike" kern="1200" cap="none" spc="0" normalizeH="0" baseline="0" noProof="0" dirty="0">
                <a:ln>
                  <a:noFill/>
                </a:ln>
                <a:solidFill>
                  <a:prstClr val="black"/>
                </a:solidFill>
                <a:effectLst/>
                <a:uLnTx/>
                <a:uFillTx/>
                <a:latin typeface="Calibri" panose="020F0502020204030204"/>
                <a:ea typeface="+mj-ea"/>
                <a:cs typeface="+mj-cs"/>
              </a:rPr>
              <a:t>Nekardiální operace u chlopenních vad</a:t>
            </a:r>
            <a:endParaRPr lang="en-GB" dirty="0"/>
          </a:p>
        </p:txBody>
      </p:sp>
      <p:sp>
        <p:nvSpPr>
          <p:cNvPr id="3" name="Zástupný obsah 2">
            <a:extLst>
              <a:ext uri="{FF2B5EF4-FFF2-40B4-BE49-F238E27FC236}">
                <a16:creationId xmlns:a16="http://schemas.microsoft.com/office/drawing/2014/main" id="{411DCD2B-07AA-40C8-A800-67B176DFA93B}"/>
              </a:ext>
            </a:extLst>
          </p:cNvPr>
          <p:cNvSpPr>
            <a:spLocks noGrp="1"/>
          </p:cNvSpPr>
          <p:nvPr>
            <p:ph idx="1"/>
          </p:nvPr>
        </p:nvSpPr>
        <p:spPr>
          <a:xfrm>
            <a:off x="567187" y="2274199"/>
            <a:ext cx="7886700" cy="4351338"/>
          </a:xfrm>
        </p:spPr>
        <p:txBody>
          <a:bodyPr/>
          <a:lstStyle/>
          <a:p>
            <a:pPr>
              <a:buFont typeface="Wingdings" panose="05000000000000000000" pitchFamily="2" charset="2"/>
              <a:buChar char="Ø"/>
            </a:pPr>
            <a:r>
              <a:rPr lang="cs-CZ" sz="2000" dirty="0"/>
              <a:t>prevalence chlopenních vad v dospělé populace je 2,5% a narůstá s       věkem ≥  75 let na &gt; 13%.   Problematika je tedy častá zejména u starší populace,  která má další komorbidity</a:t>
            </a:r>
          </a:p>
          <a:p>
            <a:pPr>
              <a:buFont typeface="Wingdings" panose="05000000000000000000" pitchFamily="2" charset="2"/>
              <a:buChar char="Ø"/>
            </a:pPr>
            <a:r>
              <a:rPr lang="cs-CZ" sz="2000" dirty="0"/>
              <a:t>chlopenní vady mohou být asymptomatické a tak diagnostikovány poprvé před NCS</a:t>
            </a:r>
          </a:p>
          <a:p>
            <a:pPr>
              <a:buFont typeface="Wingdings" panose="05000000000000000000" pitchFamily="2" charset="2"/>
              <a:buChar char="Ø"/>
            </a:pPr>
            <a:r>
              <a:rPr lang="cs-CZ" sz="2000" dirty="0"/>
              <a:t>chlopenní vady, zejména AS, mohou být asociovány s ICHS</a:t>
            </a:r>
          </a:p>
          <a:p>
            <a:pPr>
              <a:buFont typeface="Wingdings" panose="05000000000000000000" pitchFamily="2" charset="2"/>
              <a:buChar char="Ø"/>
            </a:pPr>
            <a:r>
              <a:rPr lang="cs-CZ" sz="2000" dirty="0"/>
              <a:t>znalost problematiky chlopenních vad není univerzální ve všech oborech péče o pacienty s nekardiální operací</a:t>
            </a:r>
            <a:endParaRPr lang="en-GB" sz="2000" dirty="0"/>
          </a:p>
        </p:txBody>
      </p:sp>
    </p:spTree>
    <p:extLst>
      <p:ext uri="{BB962C8B-B14F-4D97-AF65-F5344CB8AC3E}">
        <p14:creationId xmlns:p14="http://schemas.microsoft.com/office/powerpoint/2010/main" val="3122069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128">
            <a:extLst>
              <a:ext uri="{FF2B5EF4-FFF2-40B4-BE49-F238E27FC236}">
                <a16:creationId xmlns:a16="http://schemas.microsoft.com/office/drawing/2014/main" id="{58DBF809-7021-45E0-8AE3-00E67F1E38E8}"/>
              </a:ext>
            </a:extLst>
          </p:cNvPr>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588343" y="1240590"/>
            <a:ext cx="7590785" cy="4270370"/>
          </a:xfrm>
          <a:prstGeom prst="rect">
            <a:avLst/>
          </a:prstGeom>
        </p:spPr>
      </p:pic>
      <p:sp>
        <p:nvSpPr>
          <p:cNvPr id="4" name="TextovéPole 3">
            <a:extLst>
              <a:ext uri="{FF2B5EF4-FFF2-40B4-BE49-F238E27FC236}">
                <a16:creationId xmlns:a16="http://schemas.microsoft.com/office/drawing/2014/main" id="{931F05CB-DBD9-41C7-A65C-DD4DD464EBE6}"/>
              </a:ext>
            </a:extLst>
          </p:cNvPr>
          <p:cNvSpPr txBox="1"/>
          <p:nvPr/>
        </p:nvSpPr>
        <p:spPr>
          <a:xfrm>
            <a:off x="711634" y="5510960"/>
            <a:ext cx="7921369" cy="132343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600" b="1" i="0" u="none" strike="noStrike" kern="1200" cap="none" spc="0" normalizeH="0" baseline="0" noProof="0" dirty="0">
                <a:ln>
                  <a:noFill/>
                </a:ln>
                <a:solidFill>
                  <a:prstClr val="black"/>
                </a:solidFill>
                <a:effectLst/>
                <a:uLnTx/>
                <a:uFillTx/>
                <a:latin typeface="Calibri" panose="020F0502020204030204"/>
                <a:ea typeface="+mn-ea"/>
                <a:cs typeface="+mn-cs"/>
              </a:rPr>
              <a:t>Neutralizace </a:t>
            </a:r>
            <a:r>
              <a:rPr kumimoji="0" lang="cs-CZ" sz="1600" b="1" u="none" strike="noStrike" kern="1200" cap="none" spc="0" normalizeH="0" baseline="0" noProof="0" dirty="0">
                <a:ln>
                  <a:noFill/>
                </a:ln>
                <a:solidFill>
                  <a:prstClr val="black"/>
                </a:solidFill>
                <a:effectLst/>
                <a:uLnTx/>
                <a:uFillTx/>
                <a:latin typeface="Calibri" panose="020F0502020204030204"/>
                <a:ea typeface="+mn-ea"/>
                <a:cs typeface="+mn-cs"/>
              </a:rPr>
              <a:t>antikoagulační léčby při emergentním výkonu s vysokým rizikem krvácení</a:t>
            </a:r>
            <a:r>
              <a:rPr kumimoji="0" lang="cs-CZ" sz="1600" b="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600" b="0" u="none" strike="noStrike" kern="1200" cap="none" spc="0" normalizeH="0" baseline="0" noProof="0" dirty="0" err="1">
                <a:ln>
                  <a:noFill/>
                </a:ln>
                <a:solidFill>
                  <a:prstClr val="black"/>
                </a:solidFill>
                <a:effectLst/>
                <a:uLnTx/>
                <a:uFillTx/>
                <a:latin typeface="Calibri" panose="020F0502020204030204"/>
                <a:ea typeface="+mn-ea"/>
                <a:cs typeface="+mn-cs"/>
              </a:rPr>
              <a:t>Warfarin</a:t>
            </a:r>
            <a:r>
              <a:rPr kumimoji="0" lang="cs-CZ" sz="1600" b="0" u="none" strike="noStrike" kern="1200" cap="none" spc="0" normalizeH="0" baseline="0" noProof="0" dirty="0">
                <a:ln>
                  <a:noFill/>
                </a:ln>
                <a:solidFill>
                  <a:prstClr val="black"/>
                </a:solidFill>
                <a:effectLst/>
                <a:uLnTx/>
                <a:uFillTx/>
                <a:latin typeface="Calibri" panose="020F0502020204030204"/>
                <a:ea typeface="+mn-ea"/>
                <a:cs typeface="+mn-cs"/>
              </a:rPr>
              <a:t>: mražená plasma</a:t>
            </a:r>
            <a:r>
              <a:rPr kumimoji="0" lang="cs-CZ"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cs-CZ" sz="1600" b="0" i="1" u="none" strike="noStrike" kern="1200" cap="none" spc="0" normalizeH="0" baseline="0" noProof="0" dirty="0">
                <a:ln>
                  <a:noFill/>
                </a:ln>
                <a:solidFill>
                  <a:prstClr val="black"/>
                </a:solidFill>
                <a:effectLst/>
                <a:uLnTx/>
                <a:uFillTx/>
                <a:latin typeface="Calibri" panose="020F0502020204030204"/>
                <a:ea typeface="+mn-ea"/>
                <a:cs typeface="+mn-cs"/>
              </a:rPr>
              <a:t>vitamin K</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600" b="0" i="0" u="none" strike="noStrike" kern="1200" cap="none" spc="0" normalizeH="0" baseline="0" noProof="0" dirty="0">
                <a:ln>
                  <a:noFill/>
                </a:ln>
                <a:solidFill>
                  <a:prstClr val="black"/>
                </a:solidFill>
                <a:effectLst/>
                <a:uLnTx/>
                <a:uFillTx/>
                <a:latin typeface="Calibri" panose="020F0502020204030204"/>
                <a:ea typeface="+mn-ea"/>
                <a:cs typeface="+mn-cs"/>
              </a:rPr>
              <a:t>UFH/LMWH- přerušení léčby event. protamin sulfát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600" b="0" i="0" u="none" strike="noStrike" kern="1200" cap="none" spc="0" normalizeH="0" baseline="0" noProof="0" dirty="0">
                <a:ln>
                  <a:noFill/>
                </a:ln>
                <a:solidFill>
                  <a:prstClr val="black"/>
                </a:solidFill>
                <a:effectLst/>
                <a:uLnTx/>
                <a:uFillTx/>
                <a:latin typeface="Calibri" panose="020F0502020204030204"/>
                <a:ea typeface="+mn-ea"/>
                <a:cs typeface="+mn-cs"/>
              </a:rPr>
              <a:t>NOAC : </a:t>
            </a:r>
            <a:r>
              <a:rPr kumimoji="0" lang="cs-CZ" sz="1600" b="0" i="0" u="none" strike="noStrike" kern="1200" cap="none" spc="0" normalizeH="0" baseline="0" noProof="0" dirty="0" err="1">
                <a:ln>
                  <a:noFill/>
                </a:ln>
                <a:solidFill>
                  <a:prstClr val="black"/>
                </a:solidFill>
                <a:effectLst/>
                <a:uLnTx/>
                <a:uFillTx/>
                <a:latin typeface="Calibri" panose="020F0502020204030204"/>
                <a:ea typeface="+mn-ea"/>
                <a:cs typeface="+mn-cs"/>
              </a:rPr>
              <a:t>praxbind</a:t>
            </a:r>
            <a:r>
              <a:rPr kumimoji="0" lang="cs-CZ"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cs-CZ" sz="1600" b="0" i="0" u="none" strike="noStrike" kern="1200" cap="none" spc="0" normalizeH="0" baseline="0" noProof="0" dirty="0" err="1">
                <a:ln>
                  <a:noFill/>
                </a:ln>
                <a:solidFill>
                  <a:prstClr val="black"/>
                </a:solidFill>
                <a:effectLst/>
                <a:uLnTx/>
                <a:uFillTx/>
                <a:latin typeface="Calibri" panose="020F0502020204030204"/>
                <a:ea typeface="+mn-ea"/>
                <a:cs typeface="+mn-cs"/>
              </a:rPr>
              <a:t>idarucizumab</a:t>
            </a:r>
            <a:r>
              <a:rPr kumimoji="0" lang="cs-CZ" sz="1600" b="0" i="0" u="none" strike="noStrike" kern="1200" cap="none" spc="0" normalizeH="0" baseline="0" noProof="0" dirty="0">
                <a:ln>
                  <a:noFill/>
                </a:ln>
                <a:solidFill>
                  <a:prstClr val="black"/>
                </a:solidFill>
                <a:effectLst/>
                <a:uLnTx/>
                <a:uFillTx/>
                <a:latin typeface="Calibri" panose="020F0502020204030204"/>
                <a:ea typeface="+mn-ea"/>
                <a:cs typeface="+mn-cs"/>
              </a:rPr>
              <a:t> ) 5 mg u </a:t>
            </a:r>
            <a:r>
              <a:rPr kumimoji="0" lang="cs-CZ" sz="1600" b="0" i="0" u="none" strike="noStrike" kern="1200" cap="none" spc="0" normalizeH="0" baseline="0" noProof="0" dirty="0" err="1">
                <a:ln>
                  <a:noFill/>
                </a:ln>
                <a:solidFill>
                  <a:prstClr val="black"/>
                </a:solidFill>
                <a:effectLst/>
                <a:uLnTx/>
                <a:uFillTx/>
                <a:latin typeface="Calibri" panose="020F0502020204030204"/>
                <a:ea typeface="+mn-ea"/>
                <a:cs typeface="+mn-cs"/>
              </a:rPr>
              <a:t>dabigartranu</a:t>
            </a:r>
            <a:r>
              <a:rPr kumimoji="0" lang="cs-CZ" sz="1600" b="0" i="0" u="none" strike="noStrike" kern="1200" cap="none" spc="0" normalizeH="0" baseline="0" noProof="0" dirty="0">
                <a:ln>
                  <a:noFill/>
                </a:ln>
                <a:solidFill>
                  <a:prstClr val="black"/>
                </a:solidFill>
                <a:effectLst/>
                <a:uLnTx/>
                <a:uFillTx/>
                <a:latin typeface="Calibri" panose="020F0502020204030204"/>
                <a:ea typeface="+mn-ea"/>
                <a:cs typeface="+mn-cs"/>
              </a:rPr>
              <a:t>, koncentráty protrombinového </a:t>
            </a:r>
            <a:r>
              <a:rPr kumimoji="0" lang="cs-CZ" sz="1600" b="0" i="0" u="none" strike="noStrike" kern="1200" cap="none" spc="0" normalizeH="0" baseline="0" noProof="0" dirty="0" err="1">
                <a:ln>
                  <a:noFill/>
                </a:ln>
                <a:solidFill>
                  <a:prstClr val="black"/>
                </a:solidFill>
                <a:effectLst/>
                <a:uLnTx/>
                <a:uFillTx/>
                <a:latin typeface="Calibri" panose="020F0502020204030204"/>
                <a:ea typeface="+mn-ea"/>
                <a:cs typeface="+mn-cs"/>
              </a:rPr>
              <a:t>komplecu</a:t>
            </a:r>
            <a:r>
              <a:rPr kumimoji="0" lang="cs-CZ" sz="1600" b="0" i="0" u="none" strike="noStrike" kern="1200" cap="none" spc="0" normalizeH="0" baseline="0" noProof="0" dirty="0">
                <a:ln>
                  <a:noFill/>
                </a:ln>
                <a:solidFill>
                  <a:prstClr val="black"/>
                </a:solidFill>
                <a:effectLst/>
                <a:uLnTx/>
                <a:uFillTx/>
                <a:latin typeface="Calibri" panose="020F0502020204030204"/>
                <a:ea typeface="+mn-ea"/>
                <a:cs typeface="+mn-cs"/>
              </a:rPr>
              <a:t> (PCC)- směs koagulačních faktorů ( </a:t>
            </a:r>
            <a:r>
              <a:rPr kumimoji="0" lang="cs-CZ" sz="1600" b="0" i="0" u="none" strike="noStrike" kern="1200" cap="none" spc="0" normalizeH="0" baseline="0" noProof="0" dirty="0" err="1">
                <a:ln>
                  <a:noFill/>
                </a:ln>
                <a:solidFill>
                  <a:prstClr val="black"/>
                </a:solidFill>
                <a:effectLst/>
                <a:uLnTx/>
                <a:uFillTx/>
                <a:latin typeface="Calibri" panose="020F0502020204030204"/>
                <a:ea typeface="+mn-ea"/>
                <a:cs typeface="+mn-cs"/>
              </a:rPr>
              <a:t>Ocplex</a:t>
            </a:r>
            <a:r>
              <a:rPr kumimoji="0" lang="cs-CZ"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cs-CZ" sz="1600" b="0" i="0" u="none" strike="noStrike" kern="1200" cap="none" spc="0" normalizeH="0" baseline="0" noProof="0" dirty="0" err="1">
                <a:ln>
                  <a:noFill/>
                </a:ln>
                <a:solidFill>
                  <a:prstClr val="black"/>
                </a:solidFill>
                <a:effectLst/>
                <a:uLnTx/>
                <a:uFillTx/>
                <a:latin typeface="Calibri" panose="020F0502020204030204"/>
                <a:ea typeface="+mn-ea"/>
                <a:cs typeface="+mn-cs"/>
              </a:rPr>
              <a:t>Beriplex</a:t>
            </a:r>
            <a:endParaRPr lang="en-GB" sz="1600" dirty="0"/>
          </a:p>
        </p:txBody>
      </p:sp>
    </p:spTree>
    <p:extLst>
      <p:ext uri="{BB962C8B-B14F-4D97-AF65-F5344CB8AC3E}">
        <p14:creationId xmlns:p14="http://schemas.microsoft.com/office/powerpoint/2010/main" val="27595337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8B2171-A2CB-4AA6-A520-43FF15AB92D1}"/>
              </a:ext>
            </a:extLst>
          </p:cNvPr>
          <p:cNvSpPr>
            <a:spLocks noGrp="1"/>
          </p:cNvSpPr>
          <p:nvPr>
            <p:ph type="title"/>
          </p:nvPr>
        </p:nvSpPr>
        <p:spPr>
          <a:xfrm>
            <a:off x="628649" y="675468"/>
            <a:ext cx="7622215" cy="1049004"/>
          </a:xfrm>
          <a:solidFill>
            <a:schemeClr val="bg1">
              <a:lumMod val="95000"/>
            </a:schemeClr>
          </a:solidFill>
        </p:spPr>
        <p:txBody>
          <a:bodyPr>
            <a:normAutofit/>
          </a:bodyPr>
          <a:lstStyle/>
          <a:p>
            <a:pPr algn="ctr"/>
            <a:r>
              <a:rPr lang="cs-CZ" sz="2800" b="1" dirty="0">
                <a:latin typeface="+mn-lt"/>
              </a:rPr>
              <a:t>ATB profylaxe</a:t>
            </a:r>
            <a:endParaRPr lang="en-GB" sz="2800" b="1" dirty="0">
              <a:latin typeface="+mn-lt"/>
            </a:endParaRPr>
          </a:p>
        </p:txBody>
      </p:sp>
      <p:sp>
        <p:nvSpPr>
          <p:cNvPr id="7" name="TextovéPole 6">
            <a:extLst>
              <a:ext uri="{FF2B5EF4-FFF2-40B4-BE49-F238E27FC236}">
                <a16:creationId xmlns:a16="http://schemas.microsoft.com/office/drawing/2014/main" id="{CA0D130D-AF47-4466-AED3-1E26F0A16F68}"/>
              </a:ext>
            </a:extLst>
          </p:cNvPr>
          <p:cNvSpPr txBox="1"/>
          <p:nvPr/>
        </p:nvSpPr>
        <p:spPr>
          <a:xfrm>
            <a:off x="1920077" y="6488668"/>
            <a:ext cx="4572000" cy="369332"/>
          </a:xfrm>
          <a:prstGeom prst="rect">
            <a:avLst/>
          </a:prstGeom>
          <a:noFill/>
        </p:spPr>
        <p:txBody>
          <a:bodyPr wrap="square">
            <a:spAutoFit/>
          </a:bodyPr>
          <a:lstStyle/>
          <a:p>
            <a:r>
              <a:rPr lang="cs-CZ" b="0" i="1" dirty="0" err="1">
                <a:solidFill>
                  <a:srgbClr val="2A2A2A"/>
                </a:solidFill>
                <a:effectLst/>
                <a:latin typeface="Source Sans Pro" panose="020B0503030403020204" pitchFamily="34" charset="0"/>
              </a:rPr>
              <a:t>European</a:t>
            </a:r>
            <a:r>
              <a:rPr lang="cs-CZ" b="0" i="1" dirty="0">
                <a:solidFill>
                  <a:srgbClr val="2A2A2A"/>
                </a:solidFill>
                <a:effectLst/>
                <a:latin typeface="Source Sans Pro" panose="020B0503030403020204" pitchFamily="34" charset="0"/>
              </a:rPr>
              <a:t> </a:t>
            </a:r>
            <a:r>
              <a:rPr lang="cs-CZ" b="0" i="1" dirty="0" err="1">
                <a:solidFill>
                  <a:srgbClr val="2A2A2A"/>
                </a:solidFill>
                <a:effectLst/>
                <a:latin typeface="Source Sans Pro" panose="020B0503030403020204" pitchFamily="34" charset="0"/>
              </a:rPr>
              <a:t>Heart</a:t>
            </a:r>
            <a:r>
              <a:rPr lang="cs-CZ" b="0" i="1" dirty="0">
                <a:solidFill>
                  <a:srgbClr val="2A2A2A"/>
                </a:solidFill>
                <a:effectLst/>
                <a:latin typeface="Source Sans Pro" panose="020B0503030403020204" pitchFamily="34" charset="0"/>
              </a:rPr>
              <a:t> </a:t>
            </a:r>
            <a:r>
              <a:rPr lang="cs-CZ" b="0" i="1" dirty="0" err="1">
                <a:solidFill>
                  <a:srgbClr val="2A2A2A"/>
                </a:solidFill>
                <a:effectLst/>
                <a:latin typeface="Source Sans Pro" panose="020B0503030403020204" pitchFamily="34" charset="0"/>
              </a:rPr>
              <a:t>Journal</a:t>
            </a:r>
            <a:r>
              <a:rPr lang="cs-CZ" b="0" i="0" dirty="0">
                <a:solidFill>
                  <a:srgbClr val="2A2A2A"/>
                </a:solidFill>
                <a:effectLst/>
                <a:latin typeface="Source Sans Pro" panose="020B0503030403020204" pitchFamily="34" charset="0"/>
              </a:rPr>
              <a:t>, 2015</a:t>
            </a:r>
            <a:endParaRPr lang="en-GB" dirty="0"/>
          </a:p>
        </p:txBody>
      </p:sp>
      <p:pic>
        <p:nvPicPr>
          <p:cNvPr id="4" name="Obrázek 3">
            <a:extLst>
              <a:ext uri="{FF2B5EF4-FFF2-40B4-BE49-F238E27FC236}">
                <a16:creationId xmlns:a16="http://schemas.microsoft.com/office/drawing/2014/main" id="{089C3008-9791-43BD-A44A-DDAE78C3D1BD}"/>
              </a:ext>
            </a:extLst>
          </p:cNvPr>
          <p:cNvPicPr>
            <a:picLocks noChangeAspect="1"/>
          </p:cNvPicPr>
          <p:nvPr/>
        </p:nvPicPr>
        <p:blipFill>
          <a:blip r:embed="rId2"/>
          <a:stretch>
            <a:fillRect/>
          </a:stretch>
        </p:blipFill>
        <p:spPr>
          <a:xfrm>
            <a:off x="5414327" y="1810821"/>
            <a:ext cx="2989898" cy="2364105"/>
          </a:xfrm>
          <a:prstGeom prst="rect">
            <a:avLst/>
          </a:prstGeom>
        </p:spPr>
      </p:pic>
      <p:pic>
        <p:nvPicPr>
          <p:cNvPr id="12" name="Obrázek 11">
            <a:extLst>
              <a:ext uri="{FF2B5EF4-FFF2-40B4-BE49-F238E27FC236}">
                <a16:creationId xmlns:a16="http://schemas.microsoft.com/office/drawing/2014/main" id="{DF246796-453B-4C9C-9B55-F4C0528CFD38}"/>
              </a:ext>
            </a:extLst>
          </p:cNvPr>
          <p:cNvPicPr>
            <a:picLocks noChangeAspect="1"/>
          </p:cNvPicPr>
          <p:nvPr/>
        </p:nvPicPr>
        <p:blipFill>
          <a:blip r:embed="rId3"/>
          <a:stretch>
            <a:fillRect/>
          </a:stretch>
        </p:blipFill>
        <p:spPr>
          <a:xfrm>
            <a:off x="5416225" y="4261276"/>
            <a:ext cx="2988000" cy="2054693"/>
          </a:xfrm>
          <a:prstGeom prst="rect">
            <a:avLst/>
          </a:prstGeom>
        </p:spPr>
      </p:pic>
      <p:sp>
        <p:nvSpPr>
          <p:cNvPr id="13" name="TextovéPole 12">
            <a:extLst>
              <a:ext uri="{FF2B5EF4-FFF2-40B4-BE49-F238E27FC236}">
                <a16:creationId xmlns:a16="http://schemas.microsoft.com/office/drawing/2014/main" id="{B3539DA2-F420-458C-8298-9741B07571F8}"/>
              </a:ext>
            </a:extLst>
          </p:cNvPr>
          <p:cNvSpPr txBox="1"/>
          <p:nvPr/>
        </p:nvSpPr>
        <p:spPr>
          <a:xfrm>
            <a:off x="628649" y="2262178"/>
            <a:ext cx="4013200" cy="4524315"/>
          </a:xfrm>
          <a:prstGeom prst="rect">
            <a:avLst/>
          </a:prstGeom>
          <a:noFill/>
        </p:spPr>
        <p:txBody>
          <a:bodyPr wrap="square" rtlCol="0">
            <a:spAutoFit/>
          </a:bodyPr>
          <a:lstStyle/>
          <a:p>
            <a:r>
              <a:rPr lang="cs-CZ" dirty="0"/>
              <a:t>vysoké riziko - chlopenní protézy</a:t>
            </a:r>
          </a:p>
          <a:p>
            <a:r>
              <a:rPr lang="cs-CZ" dirty="0"/>
              <a:t>střední riziko – významné chlopenní vady</a:t>
            </a:r>
          </a:p>
          <a:p>
            <a:endParaRPr lang="cs-CZ" dirty="0"/>
          </a:p>
          <a:p>
            <a:r>
              <a:rPr lang="cs-CZ" b="1" dirty="0"/>
              <a:t>ATB profylaxe jen u zubních výkonů</a:t>
            </a:r>
          </a:p>
          <a:p>
            <a:endParaRPr lang="cs-CZ" dirty="0"/>
          </a:p>
          <a:p>
            <a:r>
              <a:rPr lang="cs-CZ" b="1" dirty="0"/>
              <a:t>Při výkonech v infikovaném terénu</a:t>
            </a:r>
          </a:p>
          <a:p>
            <a:pPr marL="285750" indent="-285750">
              <a:buFontTx/>
              <a:buChar char="-"/>
            </a:pPr>
            <a:r>
              <a:rPr lang="cs-CZ" dirty="0"/>
              <a:t>GIT trakt a urogenitální systém- enterokoky</a:t>
            </a:r>
          </a:p>
          <a:p>
            <a:pPr marL="285750" indent="-285750">
              <a:buFontTx/>
              <a:buChar char="-"/>
            </a:pPr>
            <a:r>
              <a:rPr lang="cs-CZ" dirty="0"/>
              <a:t>dýchací ústrojí</a:t>
            </a:r>
          </a:p>
          <a:p>
            <a:pPr marL="285750" indent="-285750">
              <a:buFontTx/>
              <a:buChar char="-"/>
            </a:pPr>
            <a:r>
              <a:rPr lang="cs-CZ" dirty="0"/>
              <a:t>kůže – stafylokoky, streptokoky</a:t>
            </a:r>
          </a:p>
          <a:p>
            <a:pPr marL="285750" indent="-285750">
              <a:buFontTx/>
              <a:buChar char="-"/>
            </a:pPr>
            <a:endParaRPr lang="cs-CZ" dirty="0"/>
          </a:p>
          <a:p>
            <a:pPr marL="285750" indent="-285750">
              <a:buFontTx/>
              <a:buChar char="-"/>
            </a:pPr>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30667796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875845"/>
          </a:xfrm>
          <a:solidFill>
            <a:schemeClr val="bg1">
              <a:lumMod val="95000"/>
            </a:schemeClr>
          </a:solidFill>
        </p:spPr>
        <p:txBody>
          <a:bodyPr>
            <a:normAutofit/>
          </a:bodyPr>
          <a:lstStyle/>
          <a:p>
            <a:pPr algn="ctr"/>
            <a:r>
              <a:rPr lang="cs-CZ" sz="3600" dirty="0"/>
              <a:t>„</a:t>
            </a:r>
            <a:r>
              <a:rPr lang="cs-CZ" sz="2800" b="1" dirty="0" err="1">
                <a:latin typeface="+mn-lt"/>
              </a:rPr>
              <a:t>Take</a:t>
            </a:r>
            <a:r>
              <a:rPr lang="cs-CZ" sz="2800" b="1" dirty="0">
                <a:latin typeface="+mn-lt"/>
              </a:rPr>
              <a:t> </a:t>
            </a:r>
            <a:r>
              <a:rPr lang="cs-CZ" sz="2800" b="1" dirty="0" err="1">
                <a:latin typeface="+mn-lt"/>
              </a:rPr>
              <a:t>home</a:t>
            </a:r>
            <a:r>
              <a:rPr lang="cs-CZ" sz="2800" b="1" dirty="0">
                <a:latin typeface="+mn-lt"/>
              </a:rPr>
              <a:t> </a:t>
            </a:r>
            <a:r>
              <a:rPr lang="cs-CZ" sz="2800" b="1" dirty="0" err="1">
                <a:latin typeface="+mn-lt"/>
              </a:rPr>
              <a:t>message</a:t>
            </a:r>
            <a:r>
              <a:rPr lang="cs-CZ" sz="2800" b="1" dirty="0">
                <a:latin typeface="+mn-lt"/>
              </a:rPr>
              <a:t>“</a:t>
            </a:r>
            <a:endParaRPr lang="en-US" sz="2800" b="1" dirty="0">
              <a:latin typeface="+mn-lt"/>
            </a:endParaRPr>
          </a:p>
        </p:txBody>
      </p:sp>
      <p:sp>
        <p:nvSpPr>
          <p:cNvPr id="3" name="Content Placeholder 2"/>
          <p:cNvSpPr>
            <a:spLocks noGrp="1"/>
          </p:cNvSpPr>
          <p:nvPr>
            <p:ph idx="1"/>
          </p:nvPr>
        </p:nvSpPr>
        <p:spPr>
          <a:xfrm>
            <a:off x="628650" y="1240970"/>
            <a:ext cx="8515350" cy="5460275"/>
          </a:xfrm>
        </p:spPr>
        <p:txBody>
          <a:bodyPr>
            <a:noAutofit/>
          </a:bodyPr>
          <a:lstStyle/>
          <a:p>
            <a:pPr>
              <a:lnSpc>
                <a:spcPct val="120000"/>
              </a:lnSpc>
            </a:pPr>
            <a:r>
              <a:rPr lang="cs-CZ" sz="2000" dirty="0"/>
              <a:t>management závisí na typu výkonu,  významnosti  vady, funkční kapacitě a indexu kardiálního skóre rizika</a:t>
            </a:r>
          </a:p>
          <a:p>
            <a:r>
              <a:rPr lang="cs-CZ" sz="2000" dirty="0"/>
              <a:t>individuální přístup s přihlédnutím k urgentnosti  výkonu,  přítomnosti </a:t>
            </a:r>
          </a:p>
          <a:p>
            <a:pPr marL="0" indent="0">
              <a:buNone/>
            </a:pPr>
            <a:r>
              <a:rPr lang="cs-CZ" sz="2000" dirty="0"/>
              <a:t>    komorbidit</a:t>
            </a:r>
          </a:p>
          <a:p>
            <a:r>
              <a:rPr lang="cs-CZ" sz="2000" dirty="0"/>
              <a:t>u pacientů s nízkou funkční (&lt; 4 MET) či neznámou  kapacitou a RCRI ≥ 2</a:t>
            </a:r>
          </a:p>
          <a:p>
            <a:pPr marL="0" indent="0">
              <a:buNone/>
            </a:pPr>
            <a:r>
              <a:rPr lang="cs-CZ" sz="2000" dirty="0"/>
              <a:t>    vyloučit koronární nemoc</a:t>
            </a:r>
          </a:p>
          <a:p>
            <a:r>
              <a:rPr lang="cs-CZ" sz="2000" dirty="0"/>
              <a:t>symptomatické významné vady  obvykle vyžadují  řešení před  </a:t>
            </a:r>
          </a:p>
          <a:p>
            <a:pPr marL="0" indent="0">
              <a:buNone/>
            </a:pPr>
            <a:r>
              <a:rPr lang="cs-CZ" sz="2000" dirty="0"/>
              <a:t>    nekardiální operací</a:t>
            </a:r>
          </a:p>
          <a:p>
            <a:r>
              <a:rPr lang="cs-CZ" sz="2000" dirty="0"/>
              <a:t>asymptomatická významná vady s dobrou funkcí LK obvykle dobře tolerují operaci</a:t>
            </a:r>
          </a:p>
          <a:p>
            <a:r>
              <a:rPr lang="cs-CZ" sz="2000" dirty="0"/>
              <a:t>zkušenost ošetřujícího týmu</a:t>
            </a:r>
          </a:p>
          <a:p>
            <a:pPr marL="0" indent="0">
              <a:buNone/>
            </a:pPr>
            <a:endParaRPr lang="en-US" sz="2000" dirty="0"/>
          </a:p>
        </p:txBody>
      </p:sp>
    </p:spTree>
    <p:extLst>
      <p:ext uri="{BB962C8B-B14F-4D97-AF65-F5344CB8AC3E}">
        <p14:creationId xmlns:p14="http://schemas.microsoft.com/office/powerpoint/2010/main" val="2759600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6E2387-1465-4527-9336-C217FE7F22FF}"/>
              </a:ext>
            </a:extLst>
          </p:cNvPr>
          <p:cNvSpPr>
            <a:spLocks noGrp="1"/>
          </p:cNvSpPr>
          <p:nvPr>
            <p:ph type="title"/>
          </p:nvPr>
        </p:nvSpPr>
        <p:spPr/>
        <p:txBody>
          <a:bodyPr/>
          <a:lstStyle/>
          <a:p>
            <a:pPr algn="ctr"/>
            <a:r>
              <a:rPr lang="cs-CZ" sz="3200" b="1" dirty="0">
                <a:solidFill>
                  <a:schemeClr val="bg2"/>
                </a:solidFill>
                <a:latin typeface="Calibri" panose="020F0502020204030204" pitchFamily="34" charset="0"/>
                <a:cs typeface="Calibri" panose="020F0502020204030204" pitchFamily="34" charset="0"/>
              </a:rPr>
              <a:t>Děkuji za pozornost</a:t>
            </a:r>
            <a:endParaRPr lang="en-GB" sz="3200" b="1" dirty="0">
              <a:solidFill>
                <a:schemeClr val="bg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5622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BF34E4-A4C7-41D5-8B6A-4B4E4A5E54DD}"/>
              </a:ext>
            </a:extLst>
          </p:cNvPr>
          <p:cNvSpPr>
            <a:spLocks noGrp="1"/>
          </p:cNvSpPr>
          <p:nvPr>
            <p:ph type="title"/>
          </p:nvPr>
        </p:nvSpPr>
        <p:spPr>
          <a:xfrm>
            <a:off x="628649" y="365126"/>
            <a:ext cx="7914217" cy="887941"/>
          </a:xfrm>
          <a:solidFill>
            <a:schemeClr val="bg1">
              <a:lumMod val="95000"/>
            </a:schemeClr>
          </a:solidFill>
        </p:spPr>
        <p:txBody>
          <a:bodyPr>
            <a:normAutofit/>
          </a:bodyPr>
          <a:lstStyle/>
          <a:p>
            <a:pPr algn="ctr"/>
            <a:r>
              <a:rPr lang="cs-CZ" sz="2400" b="1" dirty="0">
                <a:latin typeface="+mn-lt"/>
              </a:rPr>
              <a:t>Nekardiální operace u chlopenních vad</a:t>
            </a:r>
            <a:endParaRPr lang="en-GB" sz="2400" b="1" dirty="0">
              <a:latin typeface="+mn-lt"/>
            </a:endParaRPr>
          </a:p>
        </p:txBody>
      </p:sp>
      <p:pic>
        <p:nvPicPr>
          <p:cNvPr id="4" name="Obrázek 3">
            <a:extLst>
              <a:ext uri="{FF2B5EF4-FFF2-40B4-BE49-F238E27FC236}">
                <a16:creationId xmlns:a16="http://schemas.microsoft.com/office/drawing/2014/main" id="{ADA9DB4B-677D-44B4-AFC8-899967CEF09A}"/>
              </a:ext>
            </a:extLst>
          </p:cNvPr>
          <p:cNvPicPr>
            <a:picLocks noChangeAspect="1"/>
          </p:cNvPicPr>
          <p:nvPr/>
        </p:nvPicPr>
        <p:blipFill>
          <a:blip r:embed="rId2"/>
          <a:stretch>
            <a:fillRect/>
          </a:stretch>
        </p:blipFill>
        <p:spPr>
          <a:xfrm>
            <a:off x="4552313" y="1366091"/>
            <a:ext cx="3641075" cy="4885981"/>
          </a:xfrm>
          <a:prstGeom prst="rect">
            <a:avLst/>
          </a:prstGeom>
        </p:spPr>
      </p:pic>
      <p:pic>
        <p:nvPicPr>
          <p:cNvPr id="6" name="Obrázek 5">
            <a:extLst>
              <a:ext uri="{FF2B5EF4-FFF2-40B4-BE49-F238E27FC236}">
                <a16:creationId xmlns:a16="http://schemas.microsoft.com/office/drawing/2014/main" id="{FE87E6A8-8DD1-4E97-805E-8D0BA41ECD71}"/>
              </a:ext>
            </a:extLst>
          </p:cNvPr>
          <p:cNvPicPr>
            <a:picLocks noChangeAspect="1"/>
          </p:cNvPicPr>
          <p:nvPr/>
        </p:nvPicPr>
        <p:blipFill>
          <a:blip r:embed="rId3"/>
          <a:stretch>
            <a:fillRect/>
          </a:stretch>
        </p:blipFill>
        <p:spPr>
          <a:xfrm>
            <a:off x="4563737" y="3420737"/>
            <a:ext cx="16525" cy="16525"/>
          </a:xfrm>
          <a:prstGeom prst="rect">
            <a:avLst/>
          </a:prstGeom>
        </p:spPr>
      </p:pic>
      <p:pic>
        <p:nvPicPr>
          <p:cNvPr id="8" name="Obrázek 7">
            <a:extLst>
              <a:ext uri="{FF2B5EF4-FFF2-40B4-BE49-F238E27FC236}">
                <a16:creationId xmlns:a16="http://schemas.microsoft.com/office/drawing/2014/main" id="{982CC81B-5EA5-4CC0-A5E9-CC48F00E5AD5}"/>
              </a:ext>
            </a:extLst>
          </p:cNvPr>
          <p:cNvPicPr>
            <a:picLocks noChangeAspect="1"/>
          </p:cNvPicPr>
          <p:nvPr/>
        </p:nvPicPr>
        <p:blipFill>
          <a:blip r:embed="rId3"/>
          <a:stretch>
            <a:fillRect/>
          </a:stretch>
        </p:blipFill>
        <p:spPr>
          <a:xfrm>
            <a:off x="4563737" y="3420737"/>
            <a:ext cx="16525" cy="16525"/>
          </a:xfrm>
          <a:prstGeom prst="rect">
            <a:avLst/>
          </a:prstGeom>
        </p:spPr>
      </p:pic>
      <p:pic>
        <p:nvPicPr>
          <p:cNvPr id="10" name="Obrázek 9">
            <a:extLst>
              <a:ext uri="{FF2B5EF4-FFF2-40B4-BE49-F238E27FC236}">
                <a16:creationId xmlns:a16="http://schemas.microsoft.com/office/drawing/2014/main" id="{5B18B0C4-1825-4237-B898-0BD8858235CA}"/>
              </a:ext>
            </a:extLst>
          </p:cNvPr>
          <p:cNvPicPr>
            <a:picLocks noChangeAspect="1"/>
          </p:cNvPicPr>
          <p:nvPr/>
        </p:nvPicPr>
        <p:blipFill>
          <a:blip r:embed="rId4"/>
          <a:stretch>
            <a:fillRect/>
          </a:stretch>
        </p:blipFill>
        <p:spPr>
          <a:xfrm>
            <a:off x="950612" y="1366091"/>
            <a:ext cx="3409720" cy="2054646"/>
          </a:xfrm>
          <a:prstGeom prst="rect">
            <a:avLst/>
          </a:prstGeom>
        </p:spPr>
      </p:pic>
      <p:sp>
        <p:nvSpPr>
          <p:cNvPr id="11" name="Obdélník 10">
            <a:extLst>
              <a:ext uri="{FF2B5EF4-FFF2-40B4-BE49-F238E27FC236}">
                <a16:creationId xmlns:a16="http://schemas.microsoft.com/office/drawing/2014/main" id="{36EC731E-9E5D-44FE-B967-74F4F8CFF80A}"/>
              </a:ext>
            </a:extLst>
          </p:cNvPr>
          <p:cNvSpPr/>
          <p:nvPr/>
        </p:nvSpPr>
        <p:spPr>
          <a:xfrm>
            <a:off x="6254522" y="1557068"/>
            <a:ext cx="1938866" cy="4022075"/>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Obrázek 12">
            <a:extLst>
              <a:ext uri="{FF2B5EF4-FFF2-40B4-BE49-F238E27FC236}">
                <a16:creationId xmlns:a16="http://schemas.microsoft.com/office/drawing/2014/main" id="{87EA43C2-BB48-4646-AF30-3FBC5AA0F482}"/>
              </a:ext>
            </a:extLst>
          </p:cNvPr>
          <p:cNvPicPr>
            <a:picLocks noChangeAspect="1"/>
          </p:cNvPicPr>
          <p:nvPr/>
        </p:nvPicPr>
        <p:blipFill>
          <a:blip r:embed="rId5"/>
          <a:stretch>
            <a:fillRect/>
          </a:stretch>
        </p:blipFill>
        <p:spPr>
          <a:xfrm>
            <a:off x="950612" y="3819893"/>
            <a:ext cx="3460178" cy="2033714"/>
          </a:xfrm>
          <a:prstGeom prst="rect">
            <a:avLst/>
          </a:prstGeom>
        </p:spPr>
      </p:pic>
    </p:spTree>
    <p:extLst>
      <p:ext uri="{BB962C8B-B14F-4D97-AF65-F5344CB8AC3E}">
        <p14:creationId xmlns:p14="http://schemas.microsoft.com/office/powerpoint/2010/main" val="1855010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80457" y="1281006"/>
            <a:ext cx="1336766" cy="646331"/>
          </a:xfrm>
          <a:prstGeom prst="rect">
            <a:avLst/>
          </a:prstGeom>
          <a:solidFill>
            <a:schemeClr val="accent2">
              <a:lumMod val="20000"/>
              <a:lumOff val="80000"/>
            </a:schemeClr>
          </a:solidFill>
          <a:ln>
            <a:solidFill>
              <a:schemeClr val="tx1"/>
            </a:solidFill>
          </a:ln>
        </p:spPr>
        <p:txBody>
          <a:bodyPr wrap="square" rtlCol="0">
            <a:spAutoFit/>
          </a:bodyPr>
          <a:lstStyle/>
          <a:p>
            <a:r>
              <a:rPr lang="cs-CZ" dirty="0" err="1"/>
              <a:t>Emergentní</a:t>
            </a:r>
            <a:r>
              <a:rPr lang="cs-CZ" dirty="0"/>
              <a:t> výkon ???</a:t>
            </a:r>
            <a:endParaRPr lang="en-US" dirty="0"/>
          </a:p>
        </p:txBody>
      </p:sp>
      <p:sp>
        <p:nvSpPr>
          <p:cNvPr id="3" name="TextBox 2"/>
          <p:cNvSpPr txBox="1"/>
          <p:nvPr/>
        </p:nvSpPr>
        <p:spPr>
          <a:xfrm>
            <a:off x="1467393" y="3008733"/>
            <a:ext cx="1349829" cy="369332"/>
          </a:xfrm>
          <a:prstGeom prst="rect">
            <a:avLst/>
          </a:prstGeom>
          <a:solidFill>
            <a:schemeClr val="accent2">
              <a:lumMod val="20000"/>
              <a:lumOff val="80000"/>
            </a:schemeClr>
          </a:solidFill>
          <a:ln>
            <a:solidFill>
              <a:schemeClr val="tx1"/>
            </a:solidFill>
          </a:ln>
        </p:spPr>
        <p:txBody>
          <a:bodyPr wrap="square" rtlCol="0">
            <a:spAutoFit/>
          </a:bodyPr>
          <a:lstStyle/>
          <a:p>
            <a:r>
              <a:rPr lang="cs-CZ" dirty="0"/>
              <a:t>Urgentní </a:t>
            </a:r>
            <a:endParaRPr lang="en-US" dirty="0"/>
          </a:p>
        </p:txBody>
      </p:sp>
      <p:sp>
        <p:nvSpPr>
          <p:cNvPr id="4" name="TextBox 3"/>
          <p:cNvSpPr txBox="1"/>
          <p:nvPr/>
        </p:nvSpPr>
        <p:spPr>
          <a:xfrm>
            <a:off x="1362892" y="4459462"/>
            <a:ext cx="2673532" cy="2585323"/>
          </a:xfrm>
          <a:prstGeom prst="rect">
            <a:avLst/>
          </a:prstGeom>
          <a:noFill/>
        </p:spPr>
        <p:txBody>
          <a:bodyPr wrap="square" rtlCol="0">
            <a:spAutoFit/>
          </a:bodyPr>
          <a:lstStyle/>
          <a:p>
            <a:r>
              <a:rPr lang="cs-CZ" dirty="0"/>
              <a:t>Zhodnocení:</a:t>
            </a:r>
          </a:p>
          <a:p>
            <a:r>
              <a:rPr lang="cs-CZ" dirty="0"/>
              <a:t>riziko nekardiální operace</a:t>
            </a:r>
          </a:p>
          <a:p>
            <a:r>
              <a:rPr lang="cs-CZ" dirty="0"/>
              <a:t>významnost mitrální vady</a:t>
            </a:r>
          </a:p>
          <a:p>
            <a:r>
              <a:rPr lang="cs-CZ" dirty="0"/>
              <a:t>symptomy mitrální vady</a:t>
            </a:r>
          </a:p>
          <a:p>
            <a:r>
              <a:rPr lang="cs-CZ" dirty="0"/>
              <a:t>komorbidity</a:t>
            </a:r>
          </a:p>
          <a:p>
            <a:r>
              <a:rPr lang="cs-CZ" dirty="0"/>
              <a:t>kardiální risk index skóre</a:t>
            </a:r>
          </a:p>
          <a:p>
            <a:endParaRPr lang="cs-CZ" dirty="0"/>
          </a:p>
          <a:p>
            <a:endParaRPr lang="cs-CZ" dirty="0"/>
          </a:p>
          <a:p>
            <a:endParaRPr lang="en-US" dirty="0"/>
          </a:p>
        </p:txBody>
      </p:sp>
      <p:sp>
        <p:nvSpPr>
          <p:cNvPr id="5" name="Rectangle 4"/>
          <p:cNvSpPr/>
          <p:nvPr/>
        </p:nvSpPr>
        <p:spPr>
          <a:xfrm>
            <a:off x="1362891" y="4440842"/>
            <a:ext cx="2673532" cy="198097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a:cxnSpLocks/>
          </p:cNvCxnSpPr>
          <p:nvPr/>
        </p:nvCxnSpPr>
        <p:spPr>
          <a:xfrm>
            <a:off x="2043714" y="2372007"/>
            <a:ext cx="0" cy="536846"/>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2058498" y="3711860"/>
            <a:ext cx="0" cy="600613"/>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841861" y="1984055"/>
            <a:ext cx="548640" cy="369332"/>
          </a:xfrm>
          <a:prstGeom prst="rect">
            <a:avLst/>
          </a:prstGeom>
          <a:noFill/>
        </p:spPr>
        <p:txBody>
          <a:bodyPr wrap="square" rtlCol="0">
            <a:spAutoFit/>
          </a:bodyPr>
          <a:lstStyle/>
          <a:p>
            <a:r>
              <a:rPr lang="cs-CZ" dirty="0"/>
              <a:t>ne</a:t>
            </a:r>
            <a:endParaRPr lang="en-US" dirty="0"/>
          </a:p>
        </p:txBody>
      </p:sp>
      <p:sp>
        <p:nvSpPr>
          <p:cNvPr id="19" name="Rectangle 18"/>
          <p:cNvSpPr/>
          <p:nvPr/>
        </p:nvSpPr>
        <p:spPr>
          <a:xfrm>
            <a:off x="1892164" y="3342528"/>
            <a:ext cx="421910" cy="369332"/>
          </a:xfrm>
          <a:prstGeom prst="rect">
            <a:avLst/>
          </a:prstGeom>
        </p:spPr>
        <p:txBody>
          <a:bodyPr wrap="none">
            <a:spAutoFit/>
          </a:bodyPr>
          <a:lstStyle/>
          <a:p>
            <a:pPr lvl="0"/>
            <a:r>
              <a:rPr lang="cs-CZ" dirty="0">
                <a:solidFill>
                  <a:prstClr val="black"/>
                </a:solidFill>
              </a:rPr>
              <a:t>ne</a:t>
            </a:r>
            <a:endParaRPr lang="en-US" dirty="0">
              <a:solidFill>
                <a:prstClr val="black"/>
              </a:solidFill>
            </a:endParaRPr>
          </a:p>
        </p:txBody>
      </p:sp>
      <p:sp>
        <p:nvSpPr>
          <p:cNvPr id="20" name="TextBox 19"/>
          <p:cNvSpPr txBox="1"/>
          <p:nvPr/>
        </p:nvSpPr>
        <p:spPr>
          <a:xfrm>
            <a:off x="4732018" y="1294022"/>
            <a:ext cx="2690949" cy="923330"/>
          </a:xfrm>
          <a:prstGeom prst="rect">
            <a:avLst/>
          </a:prstGeom>
          <a:noFill/>
        </p:spPr>
        <p:txBody>
          <a:bodyPr wrap="square" rtlCol="0">
            <a:spAutoFit/>
          </a:bodyPr>
          <a:lstStyle/>
          <a:p>
            <a:r>
              <a:rPr lang="cs-CZ" dirty="0"/>
              <a:t>Klinické  zhodnocení</a:t>
            </a:r>
          </a:p>
          <a:p>
            <a:r>
              <a:rPr lang="cs-CZ" dirty="0"/>
              <a:t>Postupovat opatrně </a:t>
            </a:r>
          </a:p>
          <a:p>
            <a:r>
              <a:rPr lang="cs-CZ" dirty="0"/>
              <a:t>dle doporučení</a:t>
            </a:r>
            <a:endParaRPr lang="en-US" dirty="0"/>
          </a:p>
        </p:txBody>
      </p:sp>
      <p:sp>
        <p:nvSpPr>
          <p:cNvPr id="21" name="TextBox 20"/>
          <p:cNvSpPr txBox="1"/>
          <p:nvPr/>
        </p:nvSpPr>
        <p:spPr>
          <a:xfrm>
            <a:off x="4676500" y="2985892"/>
            <a:ext cx="2671356" cy="1221979"/>
          </a:xfrm>
          <a:prstGeom prst="rect">
            <a:avLst/>
          </a:prstGeom>
          <a:noFill/>
        </p:spPr>
        <p:txBody>
          <a:bodyPr wrap="square" rtlCol="0">
            <a:spAutoFit/>
          </a:bodyPr>
          <a:lstStyle/>
          <a:p>
            <a:r>
              <a:rPr lang="cs-CZ" dirty="0"/>
              <a:t>Echokardiografie</a:t>
            </a:r>
          </a:p>
          <a:p>
            <a:r>
              <a:rPr lang="cs-CZ" dirty="0"/>
              <a:t>Kardiologické vyšetření </a:t>
            </a:r>
          </a:p>
          <a:p>
            <a:endParaRPr lang="cs-CZ" dirty="0"/>
          </a:p>
          <a:p>
            <a:endParaRPr lang="en-US" dirty="0"/>
          </a:p>
        </p:txBody>
      </p:sp>
      <p:sp>
        <p:nvSpPr>
          <p:cNvPr id="22" name="Rectangle 21"/>
          <p:cNvSpPr/>
          <p:nvPr/>
        </p:nvSpPr>
        <p:spPr>
          <a:xfrm>
            <a:off x="4676500" y="1294022"/>
            <a:ext cx="2357848" cy="92333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4676500" y="2945820"/>
            <a:ext cx="2481946" cy="87960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2994658" y="1281006"/>
            <a:ext cx="548640" cy="369332"/>
          </a:xfrm>
          <a:prstGeom prst="rect">
            <a:avLst/>
          </a:prstGeom>
          <a:noFill/>
        </p:spPr>
        <p:txBody>
          <a:bodyPr wrap="square" rtlCol="0">
            <a:spAutoFit/>
          </a:bodyPr>
          <a:lstStyle/>
          <a:p>
            <a:r>
              <a:rPr lang="cs-CZ" dirty="0"/>
              <a:t>ano</a:t>
            </a:r>
            <a:endParaRPr lang="en-US" dirty="0"/>
          </a:p>
        </p:txBody>
      </p:sp>
      <p:cxnSp>
        <p:nvCxnSpPr>
          <p:cNvPr id="27" name="Straight Arrow Connector 26"/>
          <p:cNvCxnSpPr/>
          <p:nvPr/>
        </p:nvCxnSpPr>
        <p:spPr>
          <a:xfrm>
            <a:off x="3543298" y="1481367"/>
            <a:ext cx="744583"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064823" y="2933185"/>
            <a:ext cx="538930" cy="369332"/>
          </a:xfrm>
          <a:prstGeom prst="rect">
            <a:avLst/>
          </a:prstGeom>
        </p:spPr>
        <p:txBody>
          <a:bodyPr wrap="none">
            <a:spAutoFit/>
          </a:bodyPr>
          <a:lstStyle/>
          <a:p>
            <a:pPr lvl="0"/>
            <a:r>
              <a:rPr lang="cs-CZ" dirty="0">
                <a:solidFill>
                  <a:prstClr val="black"/>
                </a:solidFill>
              </a:rPr>
              <a:t>ano</a:t>
            </a:r>
            <a:endParaRPr lang="en-US" dirty="0">
              <a:solidFill>
                <a:prstClr val="black"/>
              </a:solidFill>
            </a:endParaRPr>
          </a:p>
        </p:txBody>
      </p:sp>
      <p:pic>
        <p:nvPicPr>
          <p:cNvPr id="30" name="Picture 29"/>
          <p:cNvPicPr>
            <a:picLocks noChangeAspect="1"/>
          </p:cNvPicPr>
          <p:nvPr/>
        </p:nvPicPr>
        <p:blipFill>
          <a:blip r:embed="rId2"/>
          <a:stretch>
            <a:fillRect/>
          </a:stretch>
        </p:blipFill>
        <p:spPr>
          <a:xfrm>
            <a:off x="3624907" y="3047231"/>
            <a:ext cx="823031" cy="158510"/>
          </a:xfrm>
          <a:prstGeom prst="rect">
            <a:avLst/>
          </a:prstGeom>
        </p:spPr>
      </p:pic>
      <p:sp>
        <p:nvSpPr>
          <p:cNvPr id="23" name="Nadpis 1">
            <a:extLst>
              <a:ext uri="{FF2B5EF4-FFF2-40B4-BE49-F238E27FC236}">
                <a16:creationId xmlns:a16="http://schemas.microsoft.com/office/drawing/2014/main" id="{F0AE0405-FA55-4A74-BBB4-92C83D361A34}"/>
              </a:ext>
            </a:extLst>
          </p:cNvPr>
          <p:cNvSpPr txBox="1">
            <a:spLocks/>
          </p:cNvSpPr>
          <p:nvPr/>
        </p:nvSpPr>
        <p:spPr>
          <a:xfrm>
            <a:off x="628649" y="365127"/>
            <a:ext cx="7937381" cy="733790"/>
          </a:xfrm>
          <a:prstGeom prst="rect">
            <a:avLst/>
          </a:prstGeom>
          <a:solidFill>
            <a:schemeClr val="bg1">
              <a:lumMod val="95000"/>
            </a:schemeClr>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2400" b="1" dirty="0">
                <a:latin typeface="+mn-lt"/>
              </a:rPr>
              <a:t>Nekardiální operace u chlopenních vad</a:t>
            </a:r>
            <a:endParaRPr lang="en-GB" sz="2400" b="1" dirty="0">
              <a:latin typeface="+mn-lt"/>
            </a:endParaRPr>
          </a:p>
        </p:txBody>
      </p:sp>
    </p:spTree>
    <p:extLst>
      <p:ext uri="{BB962C8B-B14F-4D97-AF65-F5344CB8AC3E}">
        <p14:creationId xmlns:p14="http://schemas.microsoft.com/office/powerpoint/2010/main" val="1206486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25512"/>
            <a:ext cx="7886700" cy="1163228"/>
          </a:xfrm>
          <a:solidFill>
            <a:schemeClr val="bg1">
              <a:lumMod val="95000"/>
            </a:schemeClr>
          </a:solidFill>
        </p:spPr>
        <p:txBody>
          <a:bodyPr>
            <a:normAutofit/>
          </a:bodyPr>
          <a:lstStyle/>
          <a:p>
            <a:pPr algn="ctr"/>
            <a:r>
              <a:rPr lang="cs-CZ" sz="2400" b="1" dirty="0" err="1">
                <a:latin typeface="+mn-lt"/>
              </a:rPr>
              <a:t>P</a:t>
            </a:r>
            <a:r>
              <a:rPr lang="cs-CZ" sz="2000" b="1" dirty="0" err="1">
                <a:latin typeface="+mn-lt"/>
              </a:rPr>
              <a:t>ředo</a:t>
            </a:r>
            <a:r>
              <a:rPr lang="en-US" sz="2000" b="1" dirty="0" err="1">
                <a:latin typeface="+mn-lt"/>
              </a:rPr>
              <a:t>pera</a:t>
            </a:r>
            <a:r>
              <a:rPr lang="cs-CZ" sz="2000" b="1" dirty="0">
                <a:latin typeface="+mn-lt"/>
              </a:rPr>
              <a:t>ční vyšetření u pacientů s chlopenní  vadou před nekardiální operací </a:t>
            </a:r>
            <a:endParaRPr lang="en-US" sz="2000" b="1" dirty="0">
              <a:latin typeface="+mn-lt"/>
            </a:endParaRPr>
          </a:p>
        </p:txBody>
      </p:sp>
      <p:sp>
        <p:nvSpPr>
          <p:cNvPr id="3" name="Content Placeholder 2"/>
          <p:cNvSpPr>
            <a:spLocks noGrp="1"/>
          </p:cNvSpPr>
          <p:nvPr>
            <p:ph idx="1"/>
          </p:nvPr>
        </p:nvSpPr>
        <p:spPr/>
        <p:txBody>
          <a:bodyPr>
            <a:normAutofit fontScale="92500" lnSpcReduction="10000"/>
          </a:bodyPr>
          <a:lstStyle/>
          <a:p>
            <a:pPr>
              <a:buFont typeface="Wingdings" panose="05000000000000000000" pitchFamily="2" charset="2"/>
              <a:buChar char="Ø"/>
            </a:pPr>
            <a:r>
              <a:rPr lang="cs-CZ" sz="1800" b="1" dirty="0"/>
              <a:t>Anamnéza</a:t>
            </a:r>
            <a:r>
              <a:rPr lang="cs-CZ" sz="1800" dirty="0"/>
              <a:t> ( symptomy, komorbidity ) </a:t>
            </a:r>
            <a:r>
              <a:rPr lang="cs-CZ" sz="1800" b="1" dirty="0"/>
              <a:t>, fyzikální vyšetření</a:t>
            </a:r>
          </a:p>
          <a:p>
            <a:pPr>
              <a:buFont typeface="Wingdings" panose="05000000000000000000" pitchFamily="2" charset="2"/>
              <a:buChar char="Ø"/>
            </a:pPr>
            <a:r>
              <a:rPr lang="cs-CZ" sz="1800" b="1" dirty="0"/>
              <a:t>EKG</a:t>
            </a:r>
          </a:p>
          <a:p>
            <a:pPr marL="0" indent="0">
              <a:buNone/>
            </a:pPr>
            <a:r>
              <a:rPr lang="cs-CZ" sz="1800" dirty="0"/>
              <a:t>   rytmus – SR versus arytmie; FS  (v případě AF převedení  z perorální </a:t>
            </a:r>
          </a:p>
          <a:p>
            <a:pPr marL="0" indent="0">
              <a:buNone/>
            </a:pPr>
            <a:r>
              <a:rPr lang="cs-CZ" sz="1800" dirty="0"/>
              <a:t>    </a:t>
            </a:r>
            <a:r>
              <a:rPr lang="cs-CZ" sz="1800" dirty="0" err="1"/>
              <a:t>antikoagulace</a:t>
            </a:r>
            <a:r>
              <a:rPr lang="cs-CZ" sz="1800" dirty="0"/>
              <a:t> na LMWH )</a:t>
            </a:r>
          </a:p>
          <a:p>
            <a:pPr>
              <a:buFont typeface="Wingdings" panose="05000000000000000000" pitchFamily="2" charset="2"/>
              <a:buChar char="Ø"/>
            </a:pPr>
            <a:r>
              <a:rPr lang="cs-CZ" sz="1800" b="1" dirty="0"/>
              <a:t> Laboratorní vyšetření  </a:t>
            </a:r>
            <a:r>
              <a:rPr lang="cs-CZ" sz="1800" dirty="0"/>
              <a:t>NT pro BNP</a:t>
            </a:r>
          </a:p>
          <a:p>
            <a:pPr>
              <a:buFont typeface="Wingdings" panose="05000000000000000000" pitchFamily="2" charset="2"/>
              <a:buChar char="Ø"/>
            </a:pPr>
            <a:r>
              <a:rPr lang="cs-CZ" sz="1800" b="1" dirty="0"/>
              <a:t>Echokardiografie </a:t>
            </a:r>
          </a:p>
          <a:p>
            <a:pPr marL="0" indent="0">
              <a:buNone/>
            </a:pPr>
            <a:r>
              <a:rPr lang="cs-CZ" sz="1800" dirty="0"/>
              <a:t>     – zhodnocení významnosti vady, funkce obou srdečních komor,  event.</a:t>
            </a:r>
          </a:p>
          <a:p>
            <a:pPr marL="0" indent="0">
              <a:buNone/>
            </a:pPr>
            <a:r>
              <a:rPr lang="cs-CZ" sz="1800" dirty="0"/>
              <a:t>         přítomnosti PH</a:t>
            </a:r>
          </a:p>
          <a:p>
            <a:pPr marL="0" indent="0">
              <a:buNone/>
            </a:pPr>
            <a:r>
              <a:rPr lang="cs-CZ" sz="1800" dirty="0"/>
              <a:t>     3 měsíce u významné a 6 měsíců u středně významné  vady</a:t>
            </a:r>
          </a:p>
          <a:p>
            <a:pPr>
              <a:buFont typeface="Wingdings" panose="05000000000000000000" pitchFamily="2" charset="2"/>
              <a:buChar char="Ø"/>
            </a:pPr>
            <a:r>
              <a:rPr lang="cs-CZ" sz="1800" b="1" dirty="0"/>
              <a:t>Zátěžový test  ??</a:t>
            </a:r>
          </a:p>
          <a:p>
            <a:pPr>
              <a:buFont typeface="Wingdings" panose="05000000000000000000" pitchFamily="2" charset="2"/>
              <a:buChar char="Ø"/>
            </a:pPr>
            <a:r>
              <a:rPr lang="cs-CZ" sz="1800" b="1" dirty="0"/>
              <a:t>Emergentní versus elektivní operace</a:t>
            </a:r>
          </a:p>
          <a:p>
            <a:pPr>
              <a:buFont typeface="Wingdings" panose="05000000000000000000" pitchFamily="2" charset="2"/>
              <a:buChar char="Ø"/>
            </a:pPr>
            <a:r>
              <a:rPr lang="cs-CZ" sz="1800" b="1" dirty="0"/>
              <a:t>Riziko spojené s výkonem</a:t>
            </a:r>
          </a:p>
          <a:p>
            <a:pPr>
              <a:buFont typeface="Wingdings" panose="05000000000000000000" pitchFamily="2" charset="2"/>
              <a:buChar char="Ø"/>
            </a:pPr>
            <a:r>
              <a:rPr lang="cs-CZ" sz="1800" b="1" dirty="0"/>
              <a:t>Prognóza základního onemocnění </a:t>
            </a:r>
          </a:p>
          <a:p>
            <a:pPr marL="0" indent="0">
              <a:buNone/>
            </a:pPr>
            <a:endParaRPr lang="cs-CZ" sz="2000" dirty="0"/>
          </a:p>
        </p:txBody>
      </p:sp>
    </p:spTree>
    <p:extLst>
      <p:ext uri="{BB962C8B-B14F-4D97-AF65-F5344CB8AC3E}">
        <p14:creationId xmlns:p14="http://schemas.microsoft.com/office/powerpoint/2010/main" val="2160224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18548" y="1222975"/>
            <a:ext cx="3106903" cy="2978500"/>
          </a:xfrm>
          <a:prstGeom prst="rect">
            <a:avLst/>
          </a:prstGeom>
        </p:spPr>
      </p:pic>
      <p:sp>
        <p:nvSpPr>
          <p:cNvPr id="3" name="TextBox 2"/>
          <p:cNvSpPr txBox="1"/>
          <p:nvPr/>
        </p:nvSpPr>
        <p:spPr>
          <a:xfrm>
            <a:off x="1763485" y="236321"/>
            <a:ext cx="6084000" cy="830997"/>
          </a:xfrm>
          <a:prstGeom prst="rect">
            <a:avLst/>
          </a:prstGeom>
          <a:solidFill>
            <a:schemeClr val="bg1">
              <a:lumMod val="95000"/>
            </a:schemeClr>
          </a:solidFill>
        </p:spPr>
        <p:txBody>
          <a:bodyPr wrap="square" rtlCol="0">
            <a:spAutoFit/>
          </a:bodyPr>
          <a:lstStyle/>
          <a:p>
            <a:pPr algn="ctr"/>
            <a:endParaRPr lang="cs-CZ" sz="2400" b="1" dirty="0"/>
          </a:p>
          <a:p>
            <a:pPr algn="ctr"/>
            <a:r>
              <a:rPr lang="cs-CZ" sz="2400" b="1" dirty="0"/>
              <a:t>Riziko  nekardiální  operace </a:t>
            </a:r>
            <a:endParaRPr lang="en-US" sz="2400" b="1" dirty="0"/>
          </a:p>
        </p:txBody>
      </p:sp>
      <p:sp>
        <p:nvSpPr>
          <p:cNvPr id="4" name="TextBox 3"/>
          <p:cNvSpPr txBox="1"/>
          <p:nvPr/>
        </p:nvSpPr>
        <p:spPr>
          <a:xfrm>
            <a:off x="1093255" y="4019592"/>
            <a:ext cx="7269876" cy="3046988"/>
          </a:xfrm>
          <a:prstGeom prst="rect">
            <a:avLst/>
          </a:prstGeom>
          <a:noFill/>
        </p:spPr>
        <p:txBody>
          <a:bodyPr wrap="square" rtlCol="0">
            <a:spAutoFit/>
          </a:bodyPr>
          <a:lstStyle/>
          <a:p>
            <a:r>
              <a:rPr lang="cs-CZ" sz="2000" dirty="0"/>
              <a:t>Závisí</a:t>
            </a:r>
            <a:r>
              <a:rPr lang="en-US" sz="2000" dirty="0"/>
              <a:t> </a:t>
            </a:r>
            <a:r>
              <a:rPr lang="en-US" sz="2000" dirty="0" err="1"/>
              <a:t>na</a:t>
            </a:r>
            <a:r>
              <a:rPr lang="cs-CZ" sz="2000" dirty="0"/>
              <a:t>:</a:t>
            </a:r>
          </a:p>
          <a:p>
            <a:pPr marL="285750" indent="-285750">
              <a:buFontTx/>
              <a:buChar char="-"/>
            </a:pPr>
            <a:r>
              <a:rPr lang="cs-CZ" sz="2000" dirty="0"/>
              <a:t>stupni významnosti  vady</a:t>
            </a:r>
          </a:p>
          <a:p>
            <a:pPr marL="285750" indent="-285750">
              <a:buFontTx/>
              <a:buChar char="-"/>
            </a:pPr>
            <a:r>
              <a:rPr lang="cs-CZ" sz="2000" dirty="0"/>
              <a:t>funkci levé komory, funkci pravé komory a kompenzaci</a:t>
            </a:r>
          </a:p>
          <a:p>
            <a:pPr marL="285750" indent="-285750">
              <a:buFontTx/>
              <a:buChar char="-"/>
            </a:pPr>
            <a:r>
              <a:rPr lang="cs-CZ" sz="2000" dirty="0"/>
              <a:t>riziku nekardiální operace</a:t>
            </a:r>
          </a:p>
          <a:p>
            <a:pPr marL="285750" indent="-285750">
              <a:buFontTx/>
              <a:buChar char="-"/>
            </a:pPr>
            <a:r>
              <a:rPr lang="cs-CZ" sz="2000" dirty="0"/>
              <a:t>funkční  kapacitě</a:t>
            </a:r>
          </a:p>
          <a:p>
            <a:pPr marL="285750" indent="-285750">
              <a:buFontTx/>
              <a:buChar char="-"/>
            </a:pPr>
            <a:r>
              <a:rPr lang="cs-CZ" sz="2000" dirty="0"/>
              <a:t>Indexu kardiálního risk skóre</a:t>
            </a:r>
          </a:p>
          <a:p>
            <a:pPr marL="285750" indent="-285750">
              <a:buFontTx/>
              <a:buChar char="-"/>
            </a:pPr>
            <a:endParaRPr lang="cs-CZ" dirty="0"/>
          </a:p>
          <a:p>
            <a:pPr marL="285750" indent="-285750">
              <a:buFontTx/>
              <a:buChar char="-"/>
            </a:pPr>
            <a:endParaRPr lang="cs-CZ" dirty="0"/>
          </a:p>
          <a:p>
            <a:pPr marL="285750" indent="-285750">
              <a:buFontTx/>
              <a:buChar char="-"/>
            </a:pPr>
            <a:endParaRPr lang="cs-CZ" dirty="0"/>
          </a:p>
          <a:p>
            <a:endParaRPr lang="en-US" dirty="0"/>
          </a:p>
        </p:txBody>
      </p:sp>
      <p:sp>
        <p:nvSpPr>
          <p:cNvPr id="5" name="Obdélník 4">
            <a:extLst>
              <a:ext uri="{FF2B5EF4-FFF2-40B4-BE49-F238E27FC236}">
                <a16:creationId xmlns:a16="http://schemas.microsoft.com/office/drawing/2014/main" id="{06A4A877-5315-453F-82FD-C0724D58CC54}"/>
              </a:ext>
            </a:extLst>
          </p:cNvPr>
          <p:cNvSpPr/>
          <p:nvPr/>
        </p:nvSpPr>
        <p:spPr>
          <a:xfrm>
            <a:off x="1093255" y="4383358"/>
            <a:ext cx="6841069" cy="17325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82173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49" y="365126"/>
            <a:ext cx="5530611" cy="1170375"/>
          </a:xfrm>
          <a:solidFill>
            <a:schemeClr val="bg1">
              <a:lumMod val="95000"/>
            </a:schemeClr>
          </a:solidFill>
        </p:spPr>
        <p:txBody>
          <a:bodyPr>
            <a:normAutofit/>
          </a:bodyPr>
          <a:lstStyle/>
          <a:p>
            <a:pPr algn="ctr"/>
            <a:r>
              <a:rPr lang="cs-CZ" sz="2400" b="1" dirty="0">
                <a:latin typeface="+mn-lt"/>
              </a:rPr>
              <a:t>Typ výkonu a jeho operační riziko</a:t>
            </a:r>
            <a:endParaRPr lang="en-US" sz="2400" b="1" dirty="0">
              <a:latin typeface="+mn-lt"/>
            </a:endParaRPr>
          </a:p>
        </p:txBody>
      </p:sp>
      <p:graphicFrame>
        <p:nvGraphicFramePr>
          <p:cNvPr id="3" name="Table 2"/>
          <p:cNvGraphicFramePr>
            <a:graphicFrameLocks noGrp="1" noChangeAspect="1"/>
          </p:cNvGraphicFramePr>
          <p:nvPr>
            <p:extLst>
              <p:ext uri="{D42A27DB-BD31-4B8C-83A1-F6EECF244321}">
                <p14:modId xmlns:p14="http://schemas.microsoft.com/office/powerpoint/2010/main" val="153414522"/>
              </p:ext>
            </p:extLst>
          </p:nvPr>
        </p:nvGraphicFramePr>
        <p:xfrm>
          <a:off x="779253" y="2183620"/>
          <a:ext cx="7911736" cy="4572000"/>
        </p:xfrm>
        <a:graphic>
          <a:graphicData uri="http://schemas.openxmlformats.org/drawingml/2006/table">
            <a:tbl>
              <a:tblPr firstRow="1" bandRow="1">
                <a:tableStyleId>{5C22544A-7EE6-4342-B048-85BDC9FD1C3A}</a:tableStyleId>
              </a:tblPr>
              <a:tblGrid>
                <a:gridCol w="2599507">
                  <a:extLst>
                    <a:ext uri="{9D8B030D-6E8A-4147-A177-3AD203B41FA5}">
                      <a16:colId xmlns:a16="http://schemas.microsoft.com/office/drawing/2014/main" val="1068906861"/>
                    </a:ext>
                  </a:extLst>
                </a:gridCol>
                <a:gridCol w="2582093">
                  <a:extLst>
                    <a:ext uri="{9D8B030D-6E8A-4147-A177-3AD203B41FA5}">
                      <a16:colId xmlns:a16="http://schemas.microsoft.com/office/drawing/2014/main" val="3772163676"/>
                    </a:ext>
                  </a:extLst>
                </a:gridCol>
                <a:gridCol w="2730136">
                  <a:extLst>
                    <a:ext uri="{9D8B030D-6E8A-4147-A177-3AD203B41FA5}">
                      <a16:colId xmlns:a16="http://schemas.microsoft.com/office/drawing/2014/main" val="3699710599"/>
                    </a:ext>
                  </a:extLst>
                </a:gridCol>
              </a:tblGrid>
              <a:tr h="159666">
                <a:tc>
                  <a:txBody>
                    <a:bodyPr/>
                    <a:lstStyle/>
                    <a:p>
                      <a:r>
                        <a:rPr lang="cs-CZ" sz="1800" dirty="0">
                          <a:solidFill>
                            <a:schemeClr val="tx1"/>
                          </a:solidFill>
                        </a:rPr>
                        <a:t>Nízké</a:t>
                      </a:r>
                      <a:r>
                        <a:rPr lang="cs-CZ" sz="1800" baseline="0" dirty="0">
                          <a:solidFill>
                            <a:schemeClr val="tx1"/>
                          </a:solidFill>
                        </a:rPr>
                        <a:t> riziko ˂ 1% </a:t>
                      </a:r>
                      <a:endParaRPr lang="en-US" sz="1800" dirty="0">
                        <a:solidFill>
                          <a:schemeClr val="tx1"/>
                        </a:solidFill>
                      </a:endParaRPr>
                    </a:p>
                  </a:txBody>
                  <a:tcPr>
                    <a:solidFill>
                      <a:schemeClr val="bg1">
                        <a:lumMod val="85000"/>
                      </a:schemeClr>
                    </a:solidFill>
                  </a:tcPr>
                </a:tc>
                <a:tc>
                  <a:txBody>
                    <a:bodyPr/>
                    <a:lstStyle/>
                    <a:p>
                      <a:r>
                        <a:rPr lang="cs-CZ" sz="1800" dirty="0">
                          <a:solidFill>
                            <a:schemeClr val="tx1"/>
                          </a:solidFill>
                        </a:rPr>
                        <a:t>Střední</a:t>
                      </a:r>
                      <a:r>
                        <a:rPr lang="cs-CZ" sz="1800" baseline="0" dirty="0">
                          <a:solidFill>
                            <a:schemeClr val="tx1"/>
                          </a:solidFill>
                        </a:rPr>
                        <a:t> riziko 1-5%</a:t>
                      </a:r>
                      <a:endParaRPr lang="en-US" sz="1800" dirty="0">
                        <a:solidFill>
                          <a:schemeClr val="tx1"/>
                        </a:solidFill>
                      </a:endParaRPr>
                    </a:p>
                  </a:txBody>
                  <a:tcPr>
                    <a:solidFill>
                      <a:schemeClr val="bg1">
                        <a:lumMod val="85000"/>
                      </a:schemeClr>
                    </a:solidFill>
                  </a:tcPr>
                </a:tc>
                <a:tc>
                  <a:txBody>
                    <a:bodyPr/>
                    <a:lstStyle/>
                    <a:p>
                      <a:r>
                        <a:rPr lang="cs-CZ" sz="1800" dirty="0">
                          <a:solidFill>
                            <a:schemeClr val="tx1"/>
                          </a:solidFill>
                        </a:rPr>
                        <a:t>     Vysoké</a:t>
                      </a:r>
                      <a:r>
                        <a:rPr lang="cs-CZ" sz="1800" baseline="0" dirty="0">
                          <a:solidFill>
                            <a:schemeClr val="tx1"/>
                          </a:solidFill>
                        </a:rPr>
                        <a:t> riziko˃ 5%</a:t>
                      </a:r>
                      <a:endParaRPr lang="en-US" sz="1800" dirty="0">
                        <a:solidFill>
                          <a:schemeClr val="tx1"/>
                        </a:solidFill>
                      </a:endParaRPr>
                    </a:p>
                  </a:txBody>
                  <a:tcPr>
                    <a:solidFill>
                      <a:schemeClr val="bg1">
                        <a:lumMod val="85000"/>
                      </a:schemeClr>
                    </a:solidFill>
                  </a:tcPr>
                </a:tc>
                <a:extLst>
                  <a:ext uri="{0D108BD9-81ED-4DB2-BD59-A6C34878D82A}">
                    <a16:rowId xmlns:a16="http://schemas.microsoft.com/office/drawing/2014/main" val="3192176678"/>
                  </a:ext>
                </a:extLst>
              </a:tr>
              <a:tr h="3929734">
                <a:tc>
                  <a:txBody>
                    <a:bodyPr/>
                    <a:lstStyle/>
                    <a:p>
                      <a:r>
                        <a:rPr lang="cs-CZ" sz="1800" dirty="0"/>
                        <a:t>- povrchová</a:t>
                      </a:r>
                      <a:r>
                        <a:rPr lang="cs-CZ" sz="1800" baseline="0" dirty="0"/>
                        <a:t> chirurgie</a:t>
                      </a:r>
                    </a:p>
                    <a:p>
                      <a:r>
                        <a:rPr lang="cs-CZ" sz="1800" baseline="0" dirty="0"/>
                        <a:t>- chirurgie prsou</a:t>
                      </a:r>
                    </a:p>
                    <a:p>
                      <a:r>
                        <a:rPr lang="cs-CZ" sz="1800" baseline="0" dirty="0"/>
                        <a:t>- zubní chirurgie </a:t>
                      </a:r>
                    </a:p>
                    <a:p>
                      <a:r>
                        <a:rPr lang="cs-CZ" sz="1800" baseline="0" dirty="0"/>
                        <a:t>- štítná žláza</a:t>
                      </a:r>
                    </a:p>
                    <a:p>
                      <a:r>
                        <a:rPr lang="cs-CZ" sz="1800" baseline="0" dirty="0"/>
                        <a:t>- oční </a:t>
                      </a:r>
                    </a:p>
                    <a:p>
                      <a:r>
                        <a:rPr lang="cs-CZ" sz="1800" baseline="0" dirty="0"/>
                        <a:t>- rekonstrukční</a:t>
                      </a:r>
                    </a:p>
                    <a:p>
                      <a:pPr marL="0" indent="0">
                        <a:buFontTx/>
                        <a:buNone/>
                      </a:pPr>
                      <a:r>
                        <a:rPr lang="cs-CZ" sz="1800" baseline="0" dirty="0"/>
                        <a:t>- </a:t>
                      </a:r>
                      <a:r>
                        <a:rPr lang="en-GB" sz="1800" baseline="0" dirty="0"/>
                        <a:t>c</a:t>
                      </a:r>
                      <a:r>
                        <a:rPr lang="cs-CZ" sz="1800" baseline="0" dirty="0" err="1"/>
                        <a:t>évní</a:t>
                      </a:r>
                      <a:r>
                        <a:rPr lang="cs-CZ" sz="1800" baseline="0" dirty="0"/>
                        <a:t> -asymptomatické</a:t>
                      </a:r>
                    </a:p>
                    <a:p>
                      <a:pPr marL="0" indent="0">
                        <a:buFontTx/>
                        <a:buNone/>
                      </a:pPr>
                      <a:r>
                        <a:rPr lang="cs-CZ" sz="1800" baseline="0" dirty="0"/>
                        <a:t>   karotidy</a:t>
                      </a:r>
                    </a:p>
                    <a:p>
                      <a:r>
                        <a:rPr lang="cs-CZ" sz="1800" baseline="0" dirty="0"/>
                        <a:t>- malá urologická</a:t>
                      </a:r>
                    </a:p>
                    <a:p>
                      <a:r>
                        <a:rPr lang="cs-CZ" sz="1800" baseline="0" dirty="0"/>
                        <a:t>- malá gynekologická</a:t>
                      </a:r>
                    </a:p>
                    <a:p>
                      <a:r>
                        <a:rPr lang="cs-CZ" sz="1800" baseline="0" dirty="0"/>
                        <a:t>- malá ortopedická</a:t>
                      </a:r>
                      <a:endParaRPr lang="en-US" sz="1800" dirty="0"/>
                    </a:p>
                  </a:txBody>
                  <a:tcPr>
                    <a:solidFill>
                      <a:schemeClr val="bg1">
                        <a:lumMod val="95000"/>
                      </a:schemeClr>
                    </a:solidFill>
                  </a:tcPr>
                </a:tc>
                <a:tc>
                  <a:txBody>
                    <a:bodyPr/>
                    <a:lstStyle/>
                    <a:p>
                      <a:r>
                        <a:rPr lang="cs-CZ" sz="1800" dirty="0"/>
                        <a:t>-intraperitoneální –</a:t>
                      </a:r>
                    </a:p>
                    <a:p>
                      <a:r>
                        <a:rPr lang="cs-CZ" sz="1800" dirty="0"/>
                        <a:t> splenektomie, hiátová</a:t>
                      </a:r>
                    </a:p>
                    <a:p>
                      <a:r>
                        <a:rPr lang="cs-CZ" sz="1800" dirty="0"/>
                        <a:t> hernie, cholecystektomie</a:t>
                      </a:r>
                    </a:p>
                    <a:p>
                      <a:pPr marL="0" indent="0">
                        <a:buFontTx/>
                        <a:buNone/>
                      </a:pPr>
                      <a:r>
                        <a:rPr lang="cs-CZ" sz="1800" dirty="0"/>
                        <a:t>-symptomatické</a:t>
                      </a:r>
                      <a:r>
                        <a:rPr lang="cs-CZ" sz="1800" baseline="0" dirty="0"/>
                        <a:t> karotidy</a:t>
                      </a:r>
                    </a:p>
                    <a:p>
                      <a:pPr marL="0" indent="0">
                        <a:buFontTx/>
                        <a:buNone/>
                      </a:pPr>
                      <a:r>
                        <a:rPr lang="cs-CZ" sz="1800" baseline="0" dirty="0"/>
                        <a:t>-periferní arteriální</a:t>
                      </a:r>
                    </a:p>
                    <a:p>
                      <a:pPr marL="0" indent="0">
                        <a:buFontTx/>
                        <a:buNone/>
                      </a:pPr>
                      <a:r>
                        <a:rPr lang="cs-CZ" sz="1800" baseline="0" dirty="0"/>
                        <a:t>  angioplastika</a:t>
                      </a:r>
                    </a:p>
                    <a:p>
                      <a:pPr marL="0" indent="0">
                        <a:buFontTx/>
                        <a:buNone/>
                      </a:pPr>
                      <a:r>
                        <a:rPr lang="cs-CZ" sz="1800" baseline="0" dirty="0"/>
                        <a:t>-</a:t>
                      </a:r>
                      <a:r>
                        <a:rPr lang="cs-CZ" sz="1800" baseline="0" dirty="0" err="1"/>
                        <a:t>endovaskulární</a:t>
                      </a:r>
                      <a:r>
                        <a:rPr lang="cs-CZ" sz="1800" baseline="0" dirty="0"/>
                        <a:t> řešení</a:t>
                      </a:r>
                    </a:p>
                    <a:p>
                      <a:pPr marL="0" indent="0">
                        <a:buFontTx/>
                        <a:buNone/>
                      </a:pPr>
                      <a:r>
                        <a:rPr lang="cs-CZ" sz="1800" baseline="0" dirty="0"/>
                        <a:t> aneurysmat</a:t>
                      </a:r>
                    </a:p>
                    <a:p>
                      <a:pPr marL="0" indent="0">
                        <a:buFontTx/>
                        <a:buNone/>
                      </a:pPr>
                      <a:r>
                        <a:rPr lang="cs-CZ" sz="1800" baseline="0" dirty="0"/>
                        <a:t>-operaci hlavy a krku</a:t>
                      </a:r>
                    </a:p>
                    <a:p>
                      <a:pPr marL="0" indent="0">
                        <a:buFontTx/>
                        <a:buNone/>
                      </a:pPr>
                      <a:r>
                        <a:rPr lang="cs-CZ" sz="1800" baseline="0" dirty="0"/>
                        <a:t>-neurologické a velké</a:t>
                      </a:r>
                    </a:p>
                    <a:p>
                      <a:pPr marL="0" indent="0">
                        <a:buFontTx/>
                        <a:buNone/>
                      </a:pPr>
                      <a:r>
                        <a:rPr lang="cs-CZ" sz="1800" baseline="0" dirty="0"/>
                        <a:t> ortopedické ( kyčel.</a:t>
                      </a:r>
                    </a:p>
                    <a:p>
                      <a:pPr marL="0" indent="0">
                        <a:buFontTx/>
                        <a:buNone/>
                      </a:pPr>
                      <a:r>
                        <a:rPr lang="cs-CZ" sz="1800" baseline="0" dirty="0"/>
                        <a:t> kloub, páteř)</a:t>
                      </a:r>
                    </a:p>
                    <a:p>
                      <a:pPr marL="0" indent="0">
                        <a:buFontTx/>
                        <a:buNone/>
                      </a:pPr>
                      <a:r>
                        <a:rPr lang="cs-CZ" sz="1800" baseline="0" dirty="0"/>
                        <a:t>-transplantace ledvin</a:t>
                      </a:r>
                    </a:p>
                    <a:p>
                      <a:pPr marL="0" indent="0">
                        <a:buFontTx/>
                        <a:buNone/>
                      </a:pPr>
                      <a:r>
                        <a:rPr lang="cs-CZ" sz="1800" baseline="0" dirty="0"/>
                        <a:t>-menší nitrohrudní</a:t>
                      </a:r>
                    </a:p>
                    <a:p>
                      <a:pPr marL="0" indent="0">
                        <a:buFontTx/>
                        <a:buNone/>
                      </a:pPr>
                      <a:r>
                        <a:rPr lang="cs-CZ" sz="1800" baseline="0" dirty="0"/>
                        <a:t> výkony</a:t>
                      </a:r>
                      <a:endParaRPr lang="en-US" sz="1800" dirty="0"/>
                    </a:p>
                  </a:txBody>
                  <a:tcPr>
                    <a:solidFill>
                      <a:schemeClr val="bg1">
                        <a:lumMod val="95000"/>
                      </a:schemeClr>
                    </a:solidFill>
                  </a:tcPr>
                </a:tc>
                <a:tc>
                  <a:txBody>
                    <a:bodyPr/>
                    <a:lstStyle/>
                    <a:p>
                      <a:r>
                        <a:rPr lang="cs-CZ" sz="1800" dirty="0"/>
                        <a:t>-velká cévní chirurgie vč.</a:t>
                      </a:r>
                    </a:p>
                    <a:p>
                      <a:r>
                        <a:rPr lang="cs-CZ" sz="1800" dirty="0"/>
                        <a:t>  aorty</a:t>
                      </a:r>
                    </a:p>
                    <a:p>
                      <a:pPr marL="0" indent="0">
                        <a:buFontTx/>
                        <a:buNone/>
                      </a:pPr>
                      <a:r>
                        <a:rPr lang="cs-CZ" sz="1800" dirty="0"/>
                        <a:t>- cévní chirurgie</a:t>
                      </a:r>
                      <a:r>
                        <a:rPr lang="cs-CZ" sz="1800" baseline="0" dirty="0"/>
                        <a:t> na DK,</a:t>
                      </a:r>
                    </a:p>
                    <a:p>
                      <a:pPr marL="0" indent="0">
                        <a:buFontTx/>
                        <a:buNone/>
                      </a:pPr>
                      <a:r>
                        <a:rPr lang="cs-CZ" sz="1800" baseline="0" dirty="0"/>
                        <a:t>  amputace, </a:t>
                      </a:r>
                      <a:r>
                        <a:rPr lang="cs-CZ" sz="1800" baseline="0" dirty="0" err="1"/>
                        <a:t>trombektomie</a:t>
                      </a:r>
                      <a:endParaRPr lang="cs-CZ" sz="1800" baseline="0" dirty="0"/>
                    </a:p>
                    <a:p>
                      <a:pPr marL="0" indent="0">
                        <a:buFontTx/>
                        <a:buNone/>
                      </a:pPr>
                      <a:r>
                        <a:rPr lang="cs-CZ" sz="1800" baseline="0" dirty="0"/>
                        <a:t>- </a:t>
                      </a:r>
                      <a:r>
                        <a:rPr lang="cs-CZ" sz="1800" baseline="0" dirty="0" err="1"/>
                        <a:t>duodeno</a:t>
                      </a:r>
                      <a:r>
                        <a:rPr lang="cs-CZ" sz="1800" baseline="0" dirty="0"/>
                        <a:t>- pankreatické</a:t>
                      </a:r>
                    </a:p>
                    <a:p>
                      <a:pPr marL="0" indent="0">
                        <a:buFontTx/>
                        <a:buNone/>
                      </a:pPr>
                      <a:r>
                        <a:rPr lang="cs-CZ" sz="1800" baseline="0" dirty="0"/>
                        <a:t>  výkony</a:t>
                      </a:r>
                    </a:p>
                    <a:p>
                      <a:r>
                        <a:rPr lang="cs-CZ" sz="1800" baseline="0" dirty="0"/>
                        <a:t>- operace jícnu</a:t>
                      </a:r>
                    </a:p>
                    <a:p>
                      <a:r>
                        <a:rPr lang="cs-CZ" sz="1800" baseline="0" dirty="0"/>
                        <a:t>- operace střev, perforace</a:t>
                      </a:r>
                    </a:p>
                    <a:p>
                      <a:r>
                        <a:rPr lang="cs-CZ" sz="1800" baseline="0" dirty="0"/>
                        <a:t>- resekce nadledvin</a:t>
                      </a:r>
                    </a:p>
                    <a:p>
                      <a:r>
                        <a:rPr lang="cs-CZ" sz="1800" baseline="0" dirty="0"/>
                        <a:t>- totální cystektomie</a:t>
                      </a:r>
                    </a:p>
                    <a:p>
                      <a:pPr marL="0" indent="0">
                        <a:buFontTx/>
                        <a:buNone/>
                      </a:pPr>
                      <a:r>
                        <a:rPr lang="cs-CZ" sz="1800" baseline="0" dirty="0"/>
                        <a:t>- </a:t>
                      </a:r>
                      <a:r>
                        <a:rPr lang="cs-CZ" sz="1800" baseline="0" dirty="0" err="1"/>
                        <a:t>pneumectomie</a:t>
                      </a:r>
                      <a:endParaRPr lang="cs-CZ" sz="1800" baseline="0" dirty="0"/>
                    </a:p>
                    <a:p>
                      <a:pPr marL="0" indent="0">
                        <a:buFontTx/>
                        <a:buNone/>
                      </a:pPr>
                      <a:r>
                        <a:rPr lang="cs-CZ" sz="1800" baseline="0" dirty="0"/>
                        <a:t>- transplantace plic a jater</a:t>
                      </a:r>
                    </a:p>
                    <a:p>
                      <a:pPr marL="285750" indent="-285750">
                        <a:buFontTx/>
                        <a:buChar char="-"/>
                      </a:pPr>
                      <a:endParaRPr lang="en-US" sz="1800" dirty="0"/>
                    </a:p>
                  </a:txBody>
                  <a:tcPr>
                    <a:solidFill>
                      <a:schemeClr val="bg1">
                        <a:lumMod val="95000"/>
                      </a:schemeClr>
                    </a:solidFill>
                  </a:tcPr>
                </a:tc>
                <a:extLst>
                  <a:ext uri="{0D108BD9-81ED-4DB2-BD59-A6C34878D82A}">
                    <a16:rowId xmlns:a16="http://schemas.microsoft.com/office/drawing/2014/main" val="1810841527"/>
                  </a:ext>
                </a:extLst>
              </a:tr>
            </a:tbl>
          </a:graphicData>
        </a:graphic>
      </p:graphicFrame>
      <p:sp>
        <p:nvSpPr>
          <p:cNvPr id="4" name="Obdélník 3">
            <a:extLst>
              <a:ext uri="{FF2B5EF4-FFF2-40B4-BE49-F238E27FC236}">
                <a16:creationId xmlns:a16="http://schemas.microsoft.com/office/drawing/2014/main" id="{A3256FB7-68B4-4525-A5C4-17D0DC171DC2}"/>
              </a:ext>
            </a:extLst>
          </p:cNvPr>
          <p:cNvSpPr/>
          <p:nvPr/>
        </p:nvSpPr>
        <p:spPr>
          <a:xfrm>
            <a:off x="5913283" y="2183620"/>
            <a:ext cx="2777706" cy="4410913"/>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Obrázek 4">
            <a:extLst>
              <a:ext uri="{FF2B5EF4-FFF2-40B4-BE49-F238E27FC236}">
                <a16:creationId xmlns:a16="http://schemas.microsoft.com/office/drawing/2014/main" id="{B5E232DE-3219-4309-99F8-1D3D5B013109}"/>
              </a:ext>
            </a:extLst>
          </p:cNvPr>
          <p:cNvPicPr>
            <a:picLocks noChangeAspect="1"/>
          </p:cNvPicPr>
          <p:nvPr/>
        </p:nvPicPr>
        <p:blipFill>
          <a:blip r:embed="rId2"/>
          <a:stretch>
            <a:fillRect/>
          </a:stretch>
        </p:blipFill>
        <p:spPr>
          <a:xfrm>
            <a:off x="6431552" y="323290"/>
            <a:ext cx="1741168" cy="1669473"/>
          </a:xfrm>
          <a:prstGeom prst="rect">
            <a:avLst/>
          </a:prstGeom>
          <a:ln w="38100">
            <a:noFill/>
          </a:ln>
        </p:spPr>
      </p:pic>
      <p:sp>
        <p:nvSpPr>
          <p:cNvPr id="6" name="Ovál 5">
            <a:extLst>
              <a:ext uri="{FF2B5EF4-FFF2-40B4-BE49-F238E27FC236}">
                <a16:creationId xmlns:a16="http://schemas.microsoft.com/office/drawing/2014/main" id="{2D71AB37-884F-4AFC-95C9-2A958072AFAE}"/>
              </a:ext>
            </a:extLst>
          </p:cNvPr>
          <p:cNvSpPr/>
          <p:nvPr/>
        </p:nvSpPr>
        <p:spPr>
          <a:xfrm>
            <a:off x="7191704" y="950313"/>
            <a:ext cx="981015" cy="104245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3867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rostor">
  <a:themeElements>
    <a:clrScheme name="Prostor">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 klasické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rostor">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Motiv Office">
  <a:themeElements>
    <a:clrScheme name="Motiv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otiv Office">
      <a:majorFont>
        <a:latin typeface="Times New Roman"/>
        <a:ea typeface=""/>
        <a:cs typeface="msgothic"/>
      </a:majorFont>
      <a:minorFont>
        <a:latin typeface="Times New Roman"/>
        <a:ea typeface=""/>
        <a:cs typeface="msgothic"/>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anose="05000000000000000000" pitchFamily="2" charset="2"/>
          <a:buNone/>
          <a:tabLst/>
          <a:defRPr kumimoji="0" lang="en-GB" altLang="cs-CZ" sz="2400" b="0" i="0" u="none" strike="noStrike" cap="none" normalizeH="0" baseline="0" smtClean="0">
            <a:ln>
              <a:noFill/>
            </a:ln>
            <a:effectLst/>
            <a:latin typeface="Times New Roman" panose="02020603050405020304" pitchFamily="18" charset="0"/>
            <a:cs typeface="msgothic"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anose="05000000000000000000" pitchFamily="2" charset="2"/>
          <a:buNone/>
          <a:tabLst/>
          <a:defRPr kumimoji="0" lang="en-GB" altLang="cs-CZ" sz="2400" b="0" i="0" u="none" strike="noStrike" cap="none" normalizeH="0" baseline="0" smtClean="0">
            <a:ln>
              <a:noFill/>
            </a:ln>
            <a:effectLst/>
            <a:latin typeface="Times New Roman" panose="02020603050405020304" pitchFamily="18" charset="0"/>
            <a:cs typeface="msgothic" charset="0"/>
          </a:defRPr>
        </a:defPPr>
      </a:lstStyle>
    </a:lnDef>
  </a:objectDefaults>
  <a:extraClrSchemeLst>
    <a:extraClrScheme>
      <a:clrScheme name="Motiv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otiv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otiv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tiv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otiv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otiv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otiv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Motiv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3306</TotalTime>
  <Words>3087</Words>
  <Application>Microsoft Office PowerPoint</Application>
  <PresentationFormat>Předvádění na obrazovce (4:3)</PresentationFormat>
  <Paragraphs>443</Paragraphs>
  <Slides>43</Slides>
  <Notes>7</Notes>
  <HiddenSlides>0</HiddenSlides>
  <MMClips>14</MMClips>
  <ScaleCrop>false</ScaleCrop>
  <HeadingPairs>
    <vt:vector size="6" baseType="variant">
      <vt:variant>
        <vt:lpstr>Použitá písma</vt:lpstr>
      </vt:variant>
      <vt:variant>
        <vt:i4>8</vt:i4>
      </vt:variant>
      <vt:variant>
        <vt:lpstr>Motiv</vt:lpstr>
      </vt:variant>
      <vt:variant>
        <vt:i4>6</vt:i4>
      </vt:variant>
      <vt:variant>
        <vt:lpstr>Nadpisy snímků</vt:lpstr>
      </vt:variant>
      <vt:variant>
        <vt:i4>43</vt:i4>
      </vt:variant>
    </vt:vector>
  </HeadingPairs>
  <TitlesOfParts>
    <vt:vector size="57" baseType="lpstr">
      <vt:lpstr>Arial</vt:lpstr>
      <vt:lpstr>Calibri</vt:lpstr>
      <vt:lpstr>Calibri Light</vt:lpstr>
      <vt:lpstr>NexusSerif</vt:lpstr>
      <vt:lpstr>Source Sans Pro</vt:lpstr>
      <vt:lpstr>Symbol</vt:lpstr>
      <vt:lpstr>Times New Roman</vt:lpstr>
      <vt:lpstr>Wingdings</vt:lpstr>
      <vt:lpstr>Office Theme</vt:lpstr>
      <vt:lpstr>Prostor</vt:lpstr>
      <vt:lpstr>Motiv sady Office</vt:lpstr>
      <vt:lpstr>1_Office Theme</vt:lpstr>
      <vt:lpstr>Motiv Office</vt:lpstr>
      <vt:lpstr>2_Office Theme</vt:lpstr>
      <vt:lpstr>Nekardiální operace u chlopenních vad</vt:lpstr>
      <vt:lpstr>Prezentace aplikace PowerPoint</vt:lpstr>
      <vt:lpstr>Prezentace aplikace PowerPoint</vt:lpstr>
      <vt:lpstr>Nekardiální operace u chlopenních vad</vt:lpstr>
      <vt:lpstr>Nekardiální operace u chlopenních vad</vt:lpstr>
      <vt:lpstr>Prezentace aplikace PowerPoint</vt:lpstr>
      <vt:lpstr>Předoperační vyšetření u pacientů s chlopenní  vadou před nekardiální operací </vt:lpstr>
      <vt:lpstr>Prezentace aplikace PowerPoint</vt:lpstr>
      <vt:lpstr>Typ výkonu a jeho operační riziko</vt:lpstr>
      <vt:lpstr>Rizikové  skóre</vt:lpstr>
      <vt:lpstr>Zhodnocení funkční kapacity</vt:lpstr>
      <vt:lpstr>Fibrilace síní a nekardiální operace</vt:lpstr>
      <vt:lpstr>Srdeční selhání u nekardiální  operace </vt:lpstr>
      <vt:lpstr>Plicní hypertenze a nekardiální operace</vt:lpstr>
      <vt:lpstr>Stenotické chlopenní vady, aortální a mitrální stenóza</vt:lpstr>
      <vt:lpstr>Stenotické vady, aortální stenóza</vt:lpstr>
      <vt:lpstr>Parametr u AS spojený s pooperačními komplikacemi  u AS</vt:lpstr>
      <vt:lpstr>Významná aortální stenóza, operace se středním/ vysokým rizikem</vt:lpstr>
      <vt:lpstr>Nekardiální operace, významná AS vs. pacienti bez/ lehkou AS</vt:lpstr>
      <vt:lpstr>Nekardiální operace, srovnání role profylaktické SAVR (TAVR) </vt:lpstr>
      <vt:lpstr>Algoritmus pro nekardiální operace u pacientů s významnou AS </vt:lpstr>
      <vt:lpstr>          Mitrální stenóza</vt:lpstr>
      <vt:lpstr>Mitrální stenóza- algoritmus u nekardiální operace</vt:lpstr>
      <vt:lpstr>Prezentace aplikace PowerPoint</vt:lpstr>
      <vt:lpstr>Prezentace aplikace PowerPoint</vt:lpstr>
      <vt:lpstr>Regurgitační chlopenní vady, aortální a mitrální regurgitace</vt:lpstr>
      <vt:lpstr>Aortální regurgitace</vt:lpstr>
      <vt:lpstr>Aortální regurgitace</vt:lpstr>
      <vt:lpstr> Aortální regurgitace</vt:lpstr>
      <vt:lpstr> Mitrální regurgitace,  etiologie </vt:lpstr>
      <vt:lpstr>Primární mitrální regurgitace</vt:lpstr>
      <vt:lpstr> Sekundární mitrální regurgitace</vt:lpstr>
      <vt:lpstr>Sekundární mitrální regurgitace</vt:lpstr>
      <vt:lpstr>Kazuistika - muž  77 let</vt:lpstr>
      <vt:lpstr> Perioperační léčba u  pacientů  s významnými  regurgitačními vadami, u nekardiální  elektivní operaci se   středním / vysokým rizikem </vt:lpstr>
      <vt:lpstr>            Chlopenní protézy </vt:lpstr>
      <vt:lpstr>Antikoagulační léčba</vt:lpstr>
      <vt:lpstr> Antikoagulace u FS </vt:lpstr>
      <vt:lpstr>Prezentace aplikace PowerPoint</vt:lpstr>
      <vt:lpstr>Prezentace aplikace PowerPoint</vt:lpstr>
      <vt:lpstr>ATB profylaxe</vt:lpstr>
      <vt:lpstr>„Take home message“</vt:lpstr>
      <vt:lpstr>Děkuji za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Echokardiografie a subklinické postižení u chlopenních vad</dc:title>
  <dc:creator>Windows User</dc:creator>
  <cp:lastModifiedBy>GT3</cp:lastModifiedBy>
  <cp:revision>126</cp:revision>
  <dcterms:created xsi:type="dcterms:W3CDTF">2019-04-06T10:06:58Z</dcterms:created>
  <dcterms:modified xsi:type="dcterms:W3CDTF">2022-02-25T07:08:52Z</dcterms:modified>
</cp:coreProperties>
</file>